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54" r:id="rId2"/>
    <p:sldId id="482" r:id="rId3"/>
    <p:sldId id="455" r:id="rId4"/>
    <p:sldId id="456" r:id="rId5"/>
    <p:sldId id="457" r:id="rId6"/>
    <p:sldId id="458" r:id="rId7"/>
    <p:sldId id="459" r:id="rId8"/>
    <p:sldId id="471" r:id="rId9"/>
    <p:sldId id="472" r:id="rId10"/>
    <p:sldId id="473" r:id="rId11"/>
    <p:sldId id="474" r:id="rId12"/>
    <p:sldId id="475" r:id="rId13"/>
    <p:sldId id="476" r:id="rId14"/>
    <p:sldId id="480" r:id="rId15"/>
    <p:sldId id="48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A2A2B-59F4-4D5D-9F06-47465B3F79A7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4F144-C5B9-431D-BF94-254BC9C1B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65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5226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9042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2225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65932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54409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87877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5526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nduced</a:t>
            </a:r>
            <a:r>
              <a:rPr lang="en-US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Subgraph </a:t>
            </a:r>
            <a:endParaRPr lang="en-US" dirty="0" smtClean="0"/>
          </a:p>
          <a:p>
            <a:r>
              <a:rPr lang="en-US" dirty="0" smtClean="0"/>
              <a:t>Once you pick the vertex set </a:t>
            </a:r>
            <a:r>
              <a:rPr lang="en-US" b="1" dirty="0" smtClean="0"/>
              <a:t>S</a:t>
            </a:r>
            <a:r>
              <a:rPr lang="en-US" dirty="0" smtClean="0"/>
              <a:t>, the edges in the induced subgraph are fixed — you </a:t>
            </a:r>
            <a:r>
              <a:rPr lang="en-US" b="1" dirty="0" smtClean="0"/>
              <a:t>must</a:t>
            </a:r>
            <a:r>
              <a:rPr lang="en-US" dirty="0" smtClean="0"/>
              <a:t> include all edges between those vertices that exist in the original graph.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You </a:t>
            </a:r>
            <a:r>
              <a:rPr lang="en-US" b="1" dirty="0" smtClean="0"/>
              <a:t>do not</a:t>
            </a:r>
            <a:r>
              <a:rPr lang="en-US" dirty="0" smtClean="0"/>
              <a:t> get to choose which edges to include — if they exist in </a:t>
            </a:r>
            <a:r>
              <a:rPr lang="en-US" b="1" dirty="0" smtClean="0"/>
              <a:t>G</a:t>
            </a:r>
            <a:r>
              <a:rPr lang="en-US" dirty="0" smtClean="0"/>
              <a:t>, they must be included.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3371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4743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9426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2572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1461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5108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7079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1358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4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2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4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363200" cy="5334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5435600" cy="49530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248400" y="12954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248400" y="38481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844800" cy="1968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165600" y="6689726"/>
            <a:ext cx="3860800" cy="16827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9347200" y="6689726"/>
            <a:ext cx="2844800" cy="136525"/>
          </a:xfrm>
        </p:spPr>
        <p:txBody>
          <a:bodyPr/>
          <a:lstStyle>
            <a:lvl1pPr>
              <a:defRPr/>
            </a:lvl1pPr>
          </a:lstStyle>
          <a:p>
            <a:fld id="{4CD4DE37-A1C4-442D-B05C-51E56BBA110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14773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3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4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3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7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1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9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2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1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566B4-3A7E-418B-8705-D2F6B28AF4C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4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Walks, Trails, Paths, 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Circuits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 G = (V, E)</a:t>
            </a:r>
            <a:endParaRPr lang="en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Walks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walk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sequence of edges connecting two </a:t>
            </a:r>
            <a:r>
              <a:rPr lang="e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vertices.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length of the walk</a:t>
            </a:r>
            <a:endParaRPr lang="e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xample: 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v2, e7, v5, e8, v1, e8, v5, e6, v4, e5, v4, e5,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v4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walk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Trails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trail is a walk with no repeated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edges.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xample: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e8, v5, e9, v1, e1, v2, e7, v5, e6, v4, e5, v4, e4,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v4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trail</a:t>
            </a:r>
          </a:p>
          <a:p>
            <a:r>
              <a:rPr lang="e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Paths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path is a trail with no repeated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vertices.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v2, e7, v5, e6, v4,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e3, v3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  <a:p>
            <a:r>
              <a:rPr lang="e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  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Circuit (or Cycle)</a:t>
            </a:r>
          </a:p>
          <a:p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circuit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closed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trail which is : not empty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vertex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the terminal vertex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it’s also a closed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 repeated vertices except the start/end), it’s called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simple cycle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e7, v5, e6, v4, e3, v3, e2, </a:t>
            </a:r>
            <a:r>
              <a:rPr lang="fr-F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v2 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simple </a:t>
            </a:r>
            <a:r>
              <a:rPr lang="fr-F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</a:t>
            </a:r>
            <a:endParaRPr lang="en-US" sz="2400" b="1" i="1" dirty="0">
              <a:solidFill>
                <a:srgbClr val="00000A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7391" y="284357"/>
            <a:ext cx="4529033" cy="197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113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Finding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  Finding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strongly connected component from a vertex </a:t>
            </a:r>
            <a:r>
              <a:rPr lang="en-US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1</a:t>
            </a:r>
          </a:p>
          <a:p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  <a:endParaRPr lang="en-US" sz="24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+/-</a:t>
            </a:r>
          </a:p>
          <a:p>
            <a:pPr marL="1371600" lvl="2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all vertices not marked by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+/− :</a:t>
            </a:r>
          </a:p>
          <a:p>
            <a:pPr marL="2286000" lvl="4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X1 = Mark by +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 vertex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successor of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vertex marked by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2286000" lvl="4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X2 = Mark by −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 vertex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predecessor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 vertex marked by –</a:t>
            </a:r>
          </a:p>
          <a:p>
            <a:pPr marL="1371600" lvl="2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any vertex marked by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+/−</a:t>
            </a: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1706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Finding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Example of finding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strongly connected component from a vertex </a:t>
            </a:r>
            <a:r>
              <a:rPr lang="en-US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endParaRPr lang="en-US" sz="24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+/-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all vertices not marked by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+/− :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X1 = Mark by +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 vertex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successor of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vertex marked by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X2 = Mark by −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 vertex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predecessor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 vertex marked by –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any vertex marked by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+/−</a:t>
            </a: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737" y="3861786"/>
            <a:ext cx="7193729" cy="28392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93726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Finding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strongly connected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 :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1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randomly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choose a vertex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determine, using the previous algorithm, the strongly connected component that contains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obtain the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strongly connected component C1.</a:t>
            </a:r>
          </a:p>
          <a:p>
            <a:pPr>
              <a:lnSpc>
                <a:spcPct val="200000"/>
              </a:lnSpc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2: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among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vertices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 of C1, we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randomly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vertex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 the strongly connected component that contains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obtain the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strongly connected component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C2.</a:t>
            </a: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3: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repeat until all vertices belong to a strongly connected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component.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3124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Finding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strongly connected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 :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i="1" u="sng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</a:t>
            </a:r>
            <a:r>
              <a:rPr lang="en-US" sz="24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i="1" u="sng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Input: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=(V, E)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graph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Output: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C={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C1,…,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CN } a set of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strongly connected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components.</a:t>
            </a:r>
          </a:p>
          <a:p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Intermediate variables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X':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subset of vertices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 vertex, </a:t>
            </a:r>
            <a:r>
              <a:rPr lang="en-US" sz="2400" b="1" i="1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integer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  <a:endParaRPr lang="en-US" sz="22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X' </a:t>
            </a:r>
            <a:r>
              <a:rPr lang="en" sz="2400">
                <a:latin typeface="Courier New" panose="02070309020205020404" pitchFamily="49" charset="0"/>
                <a:cs typeface="Courier New" panose="02070309020205020404" pitchFamily="49" charset="0"/>
              </a:rPr>
              <a:t>← </a:t>
            </a:r>
            <a:r>
              <a:rPr lang="en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V 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 i ← 1 ;</a:t>
            </a:r>
          </a:p>
          <a:p>
            <a:pPr lvl="1"/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( X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≠ ∅ ) 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lvl="2"/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choose </a:t>
            </a:r>
            <a:r>
              <a:rPr lang="en" sz="2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X' ;</a:t>
            </a:r>
          </a:p>
          <a:p>
            <a:pPr lvl="2"/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Ci ← </a:t>
            </a:r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algo1_StronglyConnectedComponent(G,x 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fr-FR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X' 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← X' – Ci ;</a:t>
            </a:r>
          </a:p>
          <a:p>
            <a:pPr lvl="2"/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 ← i + 1 ;</a:t>
            </a:r>
          </a:p>
          <a:p>
            <a:pPr lvl="1"/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EndWhile</a:t>
            </a:r>
            <a:endParaRPr lang="en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en-US" sz="22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30506" y="4290391"/>
            <a:ext cx="0" cy="1554480"/>
          </a:xfrm>
          <a:prstGeom prst="line">
            <a:avLst/>
          </a:prstGeom>
          <a:ln w="28575"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740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Finding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        Example of finding all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strongly connected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 :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2" name="Picture 11"/>
          <p:cNvPicPr/>
          <p:nvPr/>
        </p:nvPicPr>
        <p:blipFill rotWithShape="1">
          <a:blip r:embed="rId3"/>
          <a:srcRect l="871" t="15345" r="30014" b="3027"/>
          <a:stretch/>
        </p:blipFill>
        <p:spPr bwMode="auto">
          <a:xfrm>
            <a:off x="2155623" y="2359412"/>
            <a:ext cx="8176846" cy="41163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566282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Finding 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        The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condensed graph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condensed graph </a:t>
            </a:r>
            <a:r>
              <a:rPr lang="en-US" sz="2400" i="1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Gc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digraph G is obtained by contracting all the arcs in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 strongly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 component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 strongly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 </a:t>
            </a: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is </a:t>
            </a: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replaced by 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vertex</a:t>
            </a:r>
            <a:endParaRPr lang="en-US" sz="2400" b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2" name="Picture 11"/>
          <p:cNvPicPr/>
          <p:nvPr/>
        </p:nvPicPr>
        <p:blipFill rotWithShape="1">
          <a:blip r:embed="rId3"/>
          <a:srcRect l="2027" t="15067" r="1506" b="4596"/>
          <a:stretch/>
        </p:blipFill>
        <p:spPr bwMode="auto">
          <a:xfrm>
            <a:off x="2385542" y="3988293"/>
            <a:ext cx="7091712" cy="24835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896356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5"/>
            </a:pP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Subgraphs</a:t>
            </a:r>
            <a:r>
              <a:rPr lang="fr-FR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Spanning</a:t>
            </a:r>
            <a:r>
              <a:rPr lang="fr-FR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Subgraph, </a:t>
            </a:r>
            <a:r>
              <a:rPr lang="e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nduced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Subgraph </a:t>
            </a:r>
          </a:p>
          <a:p>
            <a:pPr lvl="0"/>
            <a:endParaRPr lang="en" sz="1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ubgraphs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 𝐻(𝑉1, 𝐸1) is said to be a subgraph of 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𝐺(𝑉, 𝐸) if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𝑉1 ⊆ 𝑉 and 𝐸1 ⊆ 𝐸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Spanning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Subgraph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graph 𝐻(𝑉1, 𝐸1) is said to be a spanning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subgraph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graph 𝐺(𝑉, 𝐸) if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𝑉1 = 𝑉 and 𝐸1 ⊆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fr-FR" sz="2400" b="1" i="1" dirty="0" smtClean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1" dirty="0" smtClean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Induced Subgraph 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subgraph that contains every allowable edge between its vertices is called 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induced subgraph</a:t>
            </a: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subgraph is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induced</a:t>
            </a:r>
            <a:r>
              <a:rPr lang="fr-F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subgraph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i="1" dirty="0">
              <a:solidFill>
                <a:srgbClr val="00000A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0825" y="3057281"/>
            <a:ext cx="5430351" cy="14477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9256" y="5167273"/>
            <a:ext cx="5471380" cy="1690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62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6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Connection, Components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Undirected Graph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Connection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 (</a:t>
            </a:r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u,v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 at node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vertices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𝑢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said to be connected if there exists a walk between them.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connected (there is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walk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i="1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u,v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 (there is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walk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i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v,w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also connected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(there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also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walk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i="1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u,w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graph is connected if all the vertices are connected to each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</a:p>
          <a:p>
            <a:pPr algn="ctr"/>
            <a:endParaRPr lang="fr-FR" sz="2400" b="1" i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4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graph is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connected.</a:t>
            </a:r>
            <a:endParaRPr lang="en-US" sz="24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3129" y="4932179"/>
            <a:ext cx="2897065" cy="1372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9967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6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Connection, Components (Undirected Graph)</a:t>
            </a:r>
          </a:p>
          <a:p>
            <a:pPr lvl="0">
              <a:lnSpc>
                <a:spcPct val="150000"/>
              </a:lnSpc>
            </a:pP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  Components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component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connected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subgraph G1 (not null) of the graph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isolated from the </a:t>
            </a:r>
            <a:r>
              <a:rPr lang="en-US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Inside each component, vertices are mutually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reachable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additional vertex from the graph can be added without breaking that </a:t>
            </a:r>
            <a:r>
              <a:rPr lang="en-US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Connectivity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 components, there are no connections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 shared nodes or shared edges)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connected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it has only </a:t>
            </a:r>
            <a:r>
              <a:rPr lang="en-US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connected </a:t>
            </a:r>
            <a:r>
              <a:rPr lang="en-US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 whole graph is one component).</a:t>
            </a:r>
          </a:p>
          <a:p>
            <a:pPr lvl="0"/>
            <a:endParaRPr lang="fr-FR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components of G are G1, G2, G3 and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G4.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fr-FR" sz="2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8990" y="4563988"/>
            <a:ext cx="4392125" cy="226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8430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7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Connection, Components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Directed Graph or digraph)</a:t>
            </a:r>
            <a:endParaRPr lang="en-US" sz="3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digraph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formed by vertices connected by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arcs (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directed edges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       Connection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Vertices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strongly connected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in G: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directed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u,v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directed walk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v,u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Digraph G is strongly connected if every pair of vertices is </a:t>
            </a:r>
            <a:r>
              <a:rPr lang="en-US" sz="2400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strongly connected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convention, the trivial graph is strongly connected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fr-FR" sz="24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3613" y="2224271"/>
            <a:ext cx="3437023" cy="256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3685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7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Connection, Components (Directed Graph or digraph)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 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strongly connected component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 of the digraph G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directed subgraph of G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H is strongly connected, </a:t>
            </a: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we add any node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arc </a:t>
            </a:r>
            <a:r>
              <a:rPr lang="en-US" sz="20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G </a:t>
            </a:r>
            <a:r>
              <a:rPr lang="en-US" sz="20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resulting </a:t>
            </a:r>
            <a:r>
              <a:rPr lang="en-US" sz="2400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subgraph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no longer strongly connected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digraph G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strongly connected if it has only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strongly connected component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(the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whole graph is one component).</a:t>
            </a:r>
            <a:endParaRPr lang="fr-FR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trongly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not?</a:t>
            </a:r>
          </a:p>
          <a:p>
            <a:endParaRPr lang="fr-FR" sz="2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9964" y="4329619"/>
            <a:ext cx="5083234" cy="2113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64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7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Connection, Components (Directed Graph or digraph)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 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strongly connected components are: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G1 = ( V={v1}, E=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∅), </a:t>
            </a:r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G2 = ( V={v2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v3, v4},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E= {e3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e4, e5}), </a:t>
            </a:r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G3 = ( V={v5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},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E= ∅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and </a:t>
            </a:r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G4 = ( V={v6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},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E= ∅).</a:t>
            </a:r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fr-FR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 find the strongly connected components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of:</a:t>
            </a:r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5055" y="1546039"/>
            <a:ext cx="3123820" cy="2334062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716" y="4378570"/>
            <a:ext cx="4788500" cy="201331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oup 3"/>
          <p:cNvGrpSpPr/>
          <p:nvPr/>
        </p:nvGrpSpPr>
        <p:grpSpPr>
          <a:xfrm>
            <a:off x="7025055" y="1441006"/>
            <a:ext cx="3286220" cy="2593680"/>
            <a:chOff x="7025055" y="1441006"/>
            <a:chExt cx="3286220" cy="2593680"/>
          </a:xfrm>
        </p:grpSpPr>
        <p:sp>
          <p:nvSpPr>
            <p:cNvPr id="2" name="Oval 1"/>
            <p:cNvSpPr/>
            <p:nvPr/>
          </p:nvSpPr>
          <p:spPr>
            <a:xfrm>
              <a:off x="9179871" y="1484978"/>
              <a:ext cx="1047565" cy="798990"/>
            </a:xfrm>
            <a:prstGeom prst="ellipse">
              <a:avLst/>
            </a:prstGeom>
            <a:noFill/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025055" y="1441006"/>
              <a:ext cx="1047565" cy="798990"/>
            </a:xfrm>
            <a:prstGeom prst="ellipse">
              <a:avLst/>
            </a:prstGeom>
            <a:noFill/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9263710" y="3022714"/>
              <a:ext cx="1047565" cy="798990"/>
            </a:xfrm>
            <a:prstGeom prst="ellipse">
              <a:avLst/>
            </a:prstGeom>
            <a:noFill/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7102210" y="2555609"/>
              <a:ext cx="1999100" cy="1479077"/>
            </a:xfrm>
            <a:prstGeom prst="ellipse">
              <a:avLst/>
            </a:prstGeom>
            <a:noFill/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532789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Finding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strongly connected 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Digraph</a:t>
            </a:r>
            <a:endParaRPr lang="en-US" sz="3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Example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use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r-FR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designing a communication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knowing whether the chosen configuration allows communication from any point to any other may be interesting. </a:t>
            </a: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way to check 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to represent the network 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graph and verify 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strongly connected.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278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Finding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  Finding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strongly connected component from a vertex </a:t>
            </a:r>
            <a:r>
              <a:rPr lang="en-US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1: Traverse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graph from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vertex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direct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direction:</a:t>
            </a:r>
          </a:p>
          <a:p>
            <a:pPr algn="ctr"/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the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X1 (groups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vertices accessible from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2: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Traverse the graph from a vertex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indirect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direction:</a:t>
            </a:r>
          </a:p>
          <a:p>
            <a:pPr algn="ctr"/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the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 set X2  (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groups the vertices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reach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3: The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intersection of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two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sets gives the vertices that both can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reach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are reachable from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intersection X=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X1 ∩X2 is therefore the strongly connected component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contains v</a:t>
            </a:r>
            <a:endParaRPr lang="fr-FR" sz="24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025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9623</TotalTime>
  <Words>1516</Words>
  <Application>Microsoft Office PowerPoint</Application>
  <PresentationFormat>Widescreen</PresentationFormat>
  <Paragraphs>186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Garamond</vt:lpstr>
      <vt:lpstr>Times New Roman</vt:lpstr>
      <vt:lpstr>Wingdings</vt:lpstr>
      <vt:lpstr>Office Theme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</dc:creator>
  <cp:lastModifiedBy>A</cp:lastModifiedBy>
  <cp:revision>154</cp:revision>
  <dcterms:created xsi:type="dcterms:W3CDTF">2016-01-26T11:03:12Z</dcterms:created>
  <dcterms:modified xsi:type="dcterms:W3CDTF">2025-10-26T13:00:51Z</dcterms:modified>
</cp:coreProperties>
</file>