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20735" autoAdjust="0"/>
    <p:restoredTop sz="94660"/>
  </p:normalViewPr>
  <p:slideViewPr>
    <p:cSldViewPr>
      <p:cViewPr varScale="1">
        <p:scale>
          <a:sx n="68" d="100"/>
          <a:sy n="68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402A2-72EA-40E8-8EC3-BC03007908FA}" type="datetimeFigureOut">
              <a:rPr lang="fr-FR" smtClean="0"/>
              <a:pPr/>
              <a:t>16/05/2022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377A4-247F-4855-AC1C-F2BD4E1A4E8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D01DA-DBA9-447D-B143-1D701D86C321}" type="datetimeFigureOut">
              <a:rPr lang="fr-FR" smtClean="0"/>
              <a:pPr/>
              <a:t>16/05/2022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2F689-F388-4FCA-8FD6-93E3BAD753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D01DA-DBA9-447D-B143-1D701D86C321}" type="datetimeFigureOut">
              <a:rPr lang="fr-FR" smtClean="0"/>
              <a:pPr/>
              <a:t>16/05/2022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2F689-F388-4FCA-8FD6-93E3BAD753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D01DA-DBA9-447D-B143-1D701D86C321}" type="datetimeFigureOut">
              <a:rPr lang="fr-FR" smtClean="0"/>
              <a:pPr/>
              <a:t>16/05/2022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2F689-F388-4FCA-8FD6-93E3BAD753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D01DA-DBA9-447D-B143-1D701D86C321}" type="datetimeFigureOut">
              <a:rPr lang="fr-FR" smtClean="0"/>
              <a:pPr/>
              <a:t>16/05/2022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2F689-F388-4FCA-8FD6-93E3BAD753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D01DA-DBA9-447D-B143-1D701D86C321}" type="datetimeFigureOut">
              <a:rPr lang="fr-FR" smtClean="0"/>
              <a:pPr/>
              <a:t>16/05/2022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2F689-F388-4FCA-8FD6-93E3BAD753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D01DA-DBA9-447D-B143-1D701D86C321}" type="datetimeFigureOut">
              <a:rPr lang="fr-FR" smtClean="0"/>
              <a:pPr/>
              <a:t>16/05/2022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2F689-F388-4FCA-8FD6-93E3BAD753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D01DA-DBA9-447D-B143-1D701D86C321}" type="datetimeFigureOut">
              <a:rPr lang="fr-FR" smtClean="0"/>
              <a:pPr/>
              <a:t>16/05/2022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2F689-F388-4FCA-8FD6-93E3BAD753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D01DA-DBA9-447D-B143-1D701D86C321}" type="datetimeFigureOut">
              <a:rPr lang="fr-FR" smtClean="0"/>
              <a:pPr/>
              <a:t>16/05/2022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2F689-F388-4FCA-8FD6-93E3BAD753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D01DA-DBA9-447D-B143-1D701D86C321}" type="datetimeFigureOut">
              <a:rPr lang="fr-FR" smtClean="0"/>
              <a:pPr/>
              <a:t>16/05/2022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2F689-F388-4FCA-8FD6-93E3BAD753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D01DA-DBA9-447D-B143-1D701D86C321}" type="datetimeFigureOut">
              <a:rPr lang="fr-FR" smtClean="0"/>
              <a:pPr/>
              <a:t>16/05/2022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2F689-F388-4FCA-8FD6-93E3BAD753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D01DA-DBA9-447D-B143-1D701D86C321}" type="datetimeFigureOut">
              <a:rPr lang="fr-FR" smtClean="0"/>
              <a:pPr/>
              <a:t>16/05/2022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732F689-F388-4FCA-8FD6-93E3BAD7531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7D01DA-DBA9-447D-B143-1D701D86C321}" type="datetimeFigureOut">
              <a:rPr lang="fr-FR" smtClean="0"/>
              <a:pPr/>
              <a:t>16/05/2022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732F689-F388-4FCA-8FD6-93E3BAD75317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Eblaite_languag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translationz.com.a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translationz.com.au/Translation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Table of Contents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2800" b="1" dirty="0" err="1" smtClean="0"/>
              <a:t>Chapter</a:t>
            </a:r>
            <a:r>
              <a:rPr lang="fr-FR" sz="2800" b="1" dirty="0" smtClean="0"/>
              <a:t> 1 : </a:t>
            </a:r>
            <a:endParaRPr lang="fr-FR" sz="2000" dirty="0" smtClean="0"/>
          </a:p>
          <a:p>
            <a:r>
              <a:rPr lang="fr-FR" sz="2800" dirty="0" smtClean="0"/>
              <a:t> </a:t>
            </a:r>
            <a:r>
              <a:rPr lang="fr-FR" sz="2800" b="1" dirty="0" smtClean="0"/>
              <a:t>Introduction </a:t>
            </a:r>
            <a:endParaRPr lang="fr-FR" sz="2000" dirty="0" smtClean="0"/>
          </a:p>
          <a:p>
            <a:pPr lvl="1"/>
            <a:r>
              <a:rPr lang="fr-FR" b="1" dirty="0" smtClean="0"/>
              <a:t>Translation </a:t>
            </a:r>
            <a:r>
              <a:rPr lang="fr-FR" b="1" dirty="0" err="1" smtClean="0"/>
              <a:t>academic</a:t>
            </a:r>
            <a:r>
              <a:rPr lang="fr-FR" b="1" dirty="0" smtClean="0"/>
              <a:t> concepts </a:t>
            </a:r>
            <a:endParaRPr lang="fr-FR" sz="1800" dirty="0" smtClean="0"/>
          </a:p>
          <a:p>
            <a:pPr lvl="1"/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Exactly</a:t>
            </a:r>
            <a:r>
              <a:rPr lang="fr-FR" dirty="0" smtClean="0"/>
              <a:t> Translation </a:t>
            </a:r>
            <a:r>
              <a:rPr lang="fr-FR" dirty="0" err="1" smtClean="0"/>
              <a:t>Means</a:t>
            </a:r>
            <a:r>
              <a:rPr lang="fr-FR" dirty="0" smtClean="0"/>
              <a:t>?</a:t>
            </a:r>
            <a:endParaRPr lang="fr-FR" sz="1800" dirty="0" smtClean="0"/>
          </a:p>
          <a:p>
            <a:pPr lvl="1"/>
            <a:r>
              <a:rPr lang="fr-FR" dirty="0" err="1" smtClean="0"/>
              <a:t>Definitions</a:t>
            </a:r>
            <a:endParaRPr lang="fr-FR" sz="1800" dirty="0" smtClean="0"/>
          </a:p>
          <a:p>
            <a:pPr lvl="1"/>
            <a:r>
              <a:rPr lang="fr-FR" dirty="0" smtClean="0"/>
              <a:t>The Notion of </a:t>
            </a:r>
            <a:r>
              <a:rPr lang="fr-FR" dirty="0" err="1" smtClean="0"/>
              <a:t>Meaning</a:t>
            </a:r>
            <a:endParaRPr lang="fr-FR" sz="1800" dirty="0" smtClean="0"/>
          </a:p>
          <a:p>
            <a:pPr lvl="2"/>
            <a:r>
              <a:rPr lang="fr-FR" sz="2400" dirty="0" err="1" smtClean="0"/>
              <a:t>Denotative</a:t>
            </a:r>
            <a:r>
              <a:rPr lang="fr-FR" sz="2400" dirty="0" smtClean="0"/>
              <a:t> </a:t>
            </a:r>
            <a:r>
              <a:rPr lang="fr-FR" sz="2400" dirty="0" err="1" smtClean="0"/>
              <a:t>Meaning</a:t>
            </a:r>
            <a:endParaRPr lang="fr-FR" sz="1800" dirty="0" smtClean="0"/>
          </a:p>
          <a:p>
            <a:pPr lvl="2"/>
            <a:r>
              <a:rPr lang="fr-FR" sz="2400" dirty="0" smtClean="0"/>
              <a:t>  Connotative </a:t>
            </a:r>
            <a:r>
              <a:rPr lang="fr-FR" sz="2400" dirty="0" err="1" smtClean="0"/>
              <a:t>Meaning</a:t>
            </a:r>
            <a:endParaRPr lang="fr-FR" sz="1800" dirty="0" smtClean="0"/>
          </a:p>
          <a:p>
            <a:r>
              <a:rPr lang="fr-FR" sz="2800" dirty="0" smtClean="0"/>
              <a:t> </a:t>
            </a:r>
            <a:endParaRPr lang="fr-FR" sz="2000" dirty="0" smtClean="0"/>
          </a:p>
          <a:p>
            <a:pPr lvl="0"/>
            <a:r>
              <a:rPr lang="fr-FR" sz="2800" b="1" dirty="0" err="1" smtClean="0"/>
              <a:t>What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does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traductology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mean</a:t>
            </a:r>
            <a:r>
              <a:rPr lang="fr-FR" sz="2800" b="1" dirty="0" smtClean="0"/>
              <a:t>? </a:t>
            </a:r>
            <a:endParaRPr lang="fr-FR" sz="2000" dirty="0" smtClean="0"/>
          </a:p>
          <a:p>
            <a:pPr lvl="1"/>
            <a:r>
              <a:rPr lang="fr-FR" dirty="0" smtClean="0"/>
              <a:t>The main </a:t>
            </a:r>
            <a:r>
              <a:rPr lang="fr-FR" dirty="0" err="1" smtClean="0"/>
              <a:t>elements</a:t>
            </a:r>
            <a:r>
              <a:rPr lang="fr-FR" dirty="0" smtClean="0"/>
              <a:t> of translation process </a:t>
            </a:r>
            <a:endParaRPr lang="fr-FR" sz="1800" dirty="0" smtClean="0"/>
          </a:p>
          <a:p>
            <a:r>
              <a:rPr lang="fr-FR" sz="2800" dirty="0" smtClean="0"/>
              <a:t> </a:t>
            </a:r>
            <a:endParaRPr lang="fr-FR" sz="2000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i="1" dirty="0" smtClean="0"/>
              <a:t>Introduction: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US" sz="2000" i="1" dirty="0" smtClean="0"/>
              <a:t>The history of translation indicates that translation took place as a way of encouraging trade between countries and a way of spreading messages in relation to religious beliefs and ideas formulated by early philosophers, academics, and thinkers. In another word; translating has played an important role in bridging both the linguistic and cultural divide that has long existed between countries and </a:t>
            </a:r>
            <a:r>
              <a:rPr lang="en-US" sz="2000" i="1" dirty="0" smtClean="0"/>
              <a:t>civilization.</a:t>
            </a:r>
            <a:endParaRPr lang="fr-FR" sz="2000" dirty="0" smtClean="0"/>
          </a:p>
          <a:p>
            <a:r>
              <a:rPr lang="fr-FR" i="1" dirty="0" smtClean="0">
                <a:hlinkClick r:id="rId2"/>
              </a:rPr>
              <a:t> 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78579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1. Translation </a:t>
            </a:r>
            <a:r>
              <a:rPr lang="fr-FR" dirty="0" err="1" smtClean="0"/>
              <a:t>academic</a:t>
            </a:r>
            <a:r>
              <a:rPr lang="fr-FR" dirty="0" smtClean="0"/>
              <a:t> concepts :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i="1" dirty="0" smtClean="0"/>
              <a:t> </a:t>
            </a:r>
            <a:r>
              <a:rPr lang="fr-FR" i="1" dirty="0" err="1" smtClean="0"/>
              <a:t>We</a:t>
            </a:r>
            <a:r>
              <a:rPr lang="fr-FR" i="1" dirty="0" smtClean="0"/>
              <a:t> </a:t>
            </a:r>
            <a:r>
              <a:rPr lang="fr-FR" i="1" dirty="0" err="1" smtClean="0"/>
              <a:t>can</a:t>
            </a:r>
            <a:r>
              <a:rPr lang="fr-FR" i="1" dirty="0" smtClean="0"/>
              <a:t> </a:t>
            </a:r>
            <a:r>
              <a:rPr lang="fr-FR" i="1" dirty="0" err="1" smtClean="0"/>
              <a:t>say</a:t>
            </a:r>
            <a:r>
              <a:rPr lang="fr-FR" i="1" dirty="0" smtClean="0"/>
              <a:t>, </a:t>
            </a:r>
            <a:r>
              <a:rPr lang="fr-FR" i="1" dirty="0" err="1" smtClean="0"/>
              <a:t>that</a:t>
            </a:r>
            <a:r>
              <a:rPr lang="fr-FR" i="1" dirty="0" smtClean="0"/>
              <a:t> a </a:t>
            </a:r>
            <a:r>
              <a:rPr lang="fr-FR" i="1" dirty="0" err="1" smtClean="0"/>
              <a:t>translating</a:t>
            </a:r>
            <a:r>
              <a:rPr lang="fr-FR" i="1" dirty="0" smtClean="0"/>
              <a:t> </a:t>
            </a:r>
            <a:r>
              <a:rPr lang="fr-FR" i="1" dirty="0" err="1" smtClean="0"/>
              <a:t>act</a:t>
            </a:r>
            <a:r>
              <a:rPr lang="fr-FR" i="1" dirty="0" smtClean="0"/>
              <a:t>  </a:t>
            </a:r>
            <a:r>
              <a:rPr lang="fr-FR" i="1" dirty="0" err="1" smtClean="0"/>
              <a:t>is</a:t>
            </a:r>
            <a:r>
              <a:rPr lang="fr-FR" i="1" dirty="0" smtClean="0"/>
              <a:t> a vital process </a:t>
            </a:r>
            <a:r>
              <a:rPr lang="fr-FR" i="1" dirty="0" err="1" smtClean="0"/>
              <a:t>that</a:t>
            </a:r>
            <a:r>
              <a:rPr lang="fr-FR" i="1" dirty="0" smtClean="0"/>
              <a:t> </a:t>
            </a:r>
            <a:r>
              <a:rPr lang="fr-FR" i="1" dirty="0" err="1" smtClean="0"/>
              <a:t>needs</a:t>
            </a:r>
            <a:r>
              <a:rPr lang="fr-FR" i="1" dirty="0" smtClean="0"/>
              <a:t> </a:t>
            </a:r>
            <a:r>
              <a:rPr lang="fr-FR" i="1" dirty="0" err="1" smtClean="0"/>
              <a:t>much</a:t>
            </a:r>
            <a:r>
              <a:rPr lang="fr-FR" i="1" dirty="0" smtClean="0"/>
              <a:t> more </a:t>
            </a:r>
            <a:r>
              <a:rPr lang="fr-FR" i="1" dirty="0" err="1" smtClean="0"/>
              <a:t>understanding</a:t>
            </a:r>
            <a:r>
              <a:rPr lang="fr-FR" i="1" dirty="0" smtClean="0"/>
              <a:t> and </a:t>
            </a:r>
            <a:r>
              <a:rPr lang="fr-FR" i="1" dirty="0" err="1" smtClean="0"/>
              <a:t>mutual</a:t>
            </a:r>
            <a:r>
              <a:rPr lang="fr-FR" i="1" dirty="0" smtClean="0"/>
              <a:t> background </a:t>
            </a:r>
            <a:r>
              <a:rPr lang="fr-FR" i="1" dirty="0" err="1" smtClean="0"/>
              <a:t>knowledge</a:t>
            </a:r>
            <a:r>
              <a:rPr lang="fr-FR" i="1" dirty="0" smtClean="0"/>
              <a:t> on the part of ESL or EFL </a:t>
            </a:r>
            <a:r>
              <a:rPr lang="fr-FR" i="1" dirty="0" err="1" smtClean="0"/>
              <a:t>learners</a:t>
            </a:r>
            <a:r>
              <a:rPr lang="fr-FR" i="1" dirty="0" smtClean="0"/>
              <a:t> in </a:t>
            </a:r>
            <a:r>
              <a:rPr lang="fr-FR" i="1" dirty="0" err="1" smtClean="0"/>
              <a:t>terms</a:t>
            </a:r>
            <a:r>
              <a:rPr lang="fr-FR" i="1" dirty="0" smtClean="0"/>
              <a:t> of </a:t>
            </a:r>
            <a:r>
              <a:rPr lang="fr-FR" i="1" dirty="0" err="1" smtClean="0"/>
              <a:t>grammar</a:t>
            </a:r>
            <a:r>
              <a:rPr lang="fr-FR" i="1" dirty="0" smtClean="0"/>
              <a:t> , </a:t>
            </a:r>
            <a:r>
              <a:rPr lang="fr-FR" i="1" dirty="0" err="1" smtClean="0"/>
              <a:t>meaning</a:t>
            </a:r>
            <a:r>
              <a:rPr lang="fr-FR" i="1" dirty="0" smtClean="0"/>
              <a:t> and </a:t>
            </a:r>
            <a:r>
              <a:rPr lang="fr-FR" i="1" dirty="0" err="1" smtClean="0"/>
              <a:t>context</a:t>
            </a:r>
            <a:r>
              <a:rPr lang="fr-FR" i="1" dirty="0" smtClean="0"/>
              <a:t> of </a:t>
            </a:r>
            <a:r>
              <a:rPr lang="fr-FR" i="1" dirty="0" err="1" smtClean="0"/>
              <a:t>both</a:t>
            </a:r>
            <a:r>
              <a:rPr lang="fr-FR" i="1" dirty="0" smtClean="0"/>
              <a:t> the SL and TL . 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i="1" dirty="0" smtClean="0"/>
              <a:t>1.1 </a:t>
            </a:r>
            <a:r>
              <a:rPr lang="fr-FR" i="1" dirty="0" err="1" smtClean="0"/>
              <a:t>What</a:t>
            </a:r>
            <a:r>
              <a:rPr lang="fr-FR" i="1" dirty="0" smtClean="0"/>
              <a:t> </a:t>
            </a:r>
            <a:r>
              <a:rPr lang="fr-FR" i="1" dirty="0" err="1" smtClean="0"/>
              <a:t>Exactly</a:t>
            </a:r>
            <a:r>
              <a:rPr lang="fr-FR" i="1" dirty="0" smtClean="0"/>
              <a:t> Translation </a:t>
            </a:r>
            <a:r>
              <a:rPr lang="fr-FR" i="1" dirty="0" err="1" smtClean="0"/>
              <a:t>Means</a:t>
            </a:r>
            <a:r>
              <a:rPr lang="fr-FR" i="1" dirty="0" smtClean="0"/>
              <a:t>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fr-FR" sz="1800" b="1" i="1" dirty="0" smtClean="0"/>
          </a:p>
          <a:p>
            <a:r>
              <a:rPr lang="fr-FR" sz="2800" dirty="0" smtClean="0"/>
              <a:t>   It </a:t>
            </a:r>
            <a:r>
              <a:rPr lang="fr-FR" sz="2800" dirty="0" err="1" smtClean="0"/>
              <a:t>can</a:t>
            </a:r>
            <a:r>
              <a:rPr lang="fr-FR" sz="2800" dirty="0" smtClean="0"/>
              <a:t> </a:t>
            </a:r>
            <a:r>
              <a:rPr lang="fr-FR" sz="2800" dirty="0" err="1" smtClean="0"/>
              <a:t>be</a:t>
            </a:r>
            <a:r>
              <a:rPr lang="fr-FR" sz="2800" dirty="0" smtClean="0"/>
              <a:t> </a:t>
            </a:r>
            <a:r>
              <a:rPr lang="fr-FR" sz="2800" dirty="0" err="1" smtClean="0"/>
              <a:t>done</a:t>
            </a:r>
            <a:r>
              <a:rPr lang="fr-FR" sz="2800" dirty="0" smtClean="0"/>
              <a:t> </a:t>
            </a:r>
            <a:r>
              <a:rPr lang="fr-FR" sz="2800" dirty="0" err="1" smtClean="0"/>
              <a:t>from</a:t>
            </a:r>
            <a:r>
              <a:rPr lang="fr-FR" sz="2800" dirty="0" smtClean="0"/>
              <a:t> one </a:t>
            </a:r>
            <a:r>
              <a:rPr lang="fr-FR" sz="2800" dirty="0" err="1" smtClean="0"/>
              <a:t>language</a:t>
            </a:r>
            <a:r>
              <a:rPr lang="fr-FR" sz="2800" dirty="0" smtClean="0"/>
              <a:t> into </a:t>
            </a:r>
            <a:r>
              <a:rPr lang="fr-FR" sz="2800" dirty="0" err="1" smtClean="0"/>
              <a:t>another</a:t>
            </a:r>
            <a:r>
              <a:rPr lang="fr-FR" sz="2800" dirty="0" smtClean="0"/>
              <a:t> </a:t>
            </a:r>
            <a:r>
              <a:rPr lang="fr-FR" sz="2800" dirty="0" err="1" smtClean="0"/>
              <a:t>different</a:t>
            </a:r>
            <a:r>
              <a:rPr lang="fr-FR" sz="2800" dirty="0" smtClean="0"/>
              <a:t> </a:t>
            </a:r>
            <a:r>
              <a:rPr lang="fr-FR" sz="2800" dirty="0" err="1" smtClean="0"/>
              <a:t>language</a:t>
            </a:r>
            <a:r>
              <a:rPr lang="fr-FR" sz="2800" dirty="0" smtClean="0"/>
              <a:t>. </a:t>
            </a:r>
            <a:r>
              <a:rPr lang="fr-FR" sz="2800" u="sng" dirty="0" smtClean="0">
                <a:hlinkClick r:id="rId2"/>
              </a:rPr>
              <a:t>Translation</a:t>
            </a:r>
            <a:r>
              <a:rPr lang="fr-FR" sz="2800" dirty="0" smtClean="0"/>
              <a:t> </a:t>
            </a:r>
            <a:r>
              <a:rPr lang="fr-FR" sz="2800" dirty="0" err="1" smtClean="0"/>
              <a:t>is</a:t>
            </a:r>
            <a:r>
              <a:rPr lang="fr-FR" sz="2800" dirty="0" smtClean="0"/>
              <a:t>, on the </a:t>
            </a:r>
            <a:r>
              <a:rPr lang="fr-FR" sz="2800" dirty="0" err="1" smtClean="0"/>
              <a:t>other</a:t>
            </a:r>
            <a:r>
              <a:rPr lang="fr-FR" sz="2800" dirty="0" smtClean="0"/>
              <a:t> hand, a </a:t>
            </a:r>
            <a:r>
              <a:rPr lang="fr-FR" sz="2800" dirty="0" err="1" smtClean="0"/>
              <a:t>product</a:t>
            </a:r>
            <a:r>
              <a:rPr lang="fr-FR" sz="2800" dirty="0" smtClean="0"/>
              <a:t> </a:t>
            </a:r>
            <a:r>
              <a:rPr lang="fr-FR" sz="2800" dirty="0" err="1" smtClean="0"/>
              <a:t>since</a:t>
            </a:r>
            <a:r>
              <a:rPr lang="fr-FR" sz="2800" dirty="0" smtClean="0"/>
              <a:t> </a:t>
            </a:r>
            <a:r>
              <a:rPr lang="fr-FR" sz="2800" dirty="0" err="1" smtClean="0"/>
              <a:t>it</a:t>
            </a:r>
            <a:r>
              <a:rPr lang="fr-FR" sz="2800" dirty="0" smtClean="0"/>
              <a:t> </a:t>
            </a:r>
            <a:r>
              <a:rPr lang="fr-FR" sz="2800" dirty="0" err="1" smtClean="0"/>
              <a:t>provides</a:t>
            </a:r>
            <a:r>
              <a:rPr lang="fr-FR" sz="2800" dirty="0" smtClean="0"/>
              <a:t> us </a:t>
            </a:r>
            <a:r>
              <a:rPr lang="fr-FR" sz="2800" dirty="0" err="1" smtClean="0"/>
              <a:t>with</a:t>
            </a:r>
            <a:r>
              <a:rPr lang="fr-FR" sz="2800" dirty="0" smtClean="0"/>
              <a:t> </a:t>
            </a:r>
            <a:r>
              <a:rPr lang="fr-FR" sz="2800" dirty="0" err="1" smtClean="0"/>
              <a:t>other</a:t>
            </a:r>
            <a:r>
              <a:rPr lang="fr-FR" sz="2800" dirty="0" smtClean="0"/>
              <a:t> </a:t>
            </a:r>
            <a:r>
              <a:rPr lang="fr-FR" sz="2800" dirty="0" err="1" smtClean="0"/>
              <a:t>different</a:t>
            </a:r>
            <a:r>
              <a:rPr lang="fr-FR" sz="2800" dirty="0" smtClean="0"/>
              <a:t> cultures, to </a:t>
            </a:r>
            <a:r>
              <a:rPr lang="fr-FR" sz="2800" dirty="0" err="1" smtClean="0"/>
              <a:t>ancient</a:t>
            </a:r>
            <a:r>
              <a:rPr lang="fr-FR" sz="2800" dirty="0" smtClean="0"/>
              <a:t> </a:t>
            </a:r>
            <a:r>
              <a:rPr lang="fr-FR" sz="2800" dirty="0" err="1" smtClean="0"/>
              <a:t>societies</a:t>
            </a:r>
            <a:r>
              <a:rPr lang="fr-FR" sz="2800" dirty="0" smtClean="0"/>
              <a:t> and </a:t>
            </a:r>
            <a:r>
              <a:rPr lang="fr-FR" sz="2800" dirty="0" err="1" smtClean="0"/>
              <a:t>civilization</a:t>
            </a:r>
            <a:r>
              <a:rPr lang="fr-FR" sz="2800" dirty="0" smtClean="0"/>
              <a:t> life </a:t>
            </a:r>
            <a:r>
              <a:rPr lang="fr-FR" sz="2800" dirty="0" err="1" smtClean="0"/>
              <a:t>when</a:t>
            </a:r>
            <a:r>
              <a:rPr lang="fr-FR" sz="2800" dirty="0" smtClean="0"/>
              <a:t> the </a:t>
            </a:r>
            <a:r>
              <a:rPr lang="fr-FR" sz="2800" dirty="0" err="1" smtClean="0"/>
              <a:t>translated</a:t>
            </a:r>
            <a:r>
              <a:rPr lang="fr-FR" sz="2800" dirty="0" smtClean="0"/>
              <a:t> </a:t>
            </a:r>
            <a:r>
              <a:rPr lang="fr-FR" sz="2800" dirty="0" err="1" smtClean="0"/>
              <a:t>texts</a:t>
            </a:r>
            <a:r>
              <a:rPr lang="fr-FR" sz="2800" dirty="0" smtClean="0"/>
              <a:t> </a:t>
            </a:r>
            <a:r>
              <a:rPr lang="fr-FR" sz="2800" dirty="0" err="1" smtClean="0"/>
              <a:t>reaches</a:t>
            </a:r>
            <a:r>
              <a:rPr lang="fr-FR" sz="2800" dirty="0" smtClean="0"/>
              <a:t> us.</a:t>
            </a:r>
            <a:endParaRPr lang="fr-FR" sz="2000" dirty="0" smtClean="0"/>
          </a:p>
          <a:p>
            <a:endParaRPr lang="fr-FR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1.2 </a:t>
            </a:r>
            <a:r>
              <a:rPr lang="fr-FR" dirty="0" err="1" smtClean="0"/>
              <a:t>Definitions</a:t>
            </a:r>
            <a:r>
              <a:rPr lang="fr-FR" dirty="0" smtClean="0"/>
              <a:t> 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fr-FR" b="1" dirty="0" smtClean="0"/>
              <a:t>Eugene Nida</a:t>
            </a:r>
            <a:r>
              <a:rPr lang="fr-FR" dirty="0" smtClean="0"/>
              <a:t> (1969, 12), </a:t>
            </a:r>
            <a:r>
              <a:rPr lang="fr-FR" dirty="0" err="1" smtClean="0"/>
              <a:t>Translating</a:t>
            </a:r>
            <a:r>
              <a:rPr lang="fr-FR" dirty="0" smtClean="0"/>
              <a:t> </a:t>
            </a:r>
            <a:r>
              <a:rPr lang="fr-FR" dirty="0" err="1" smtClean="0"/>
              <a:t>act</a:t>
            </a:r>
            <a:r>
              <a:rPr lang="fr-FR" dirty="0" smtClean="0"/>
              <a:t> </a:t>
            </a:r>
            <a:r>
              <a:rPr lang="fr-FR" dirty="0" err="1" smtClean="0"/>
              <a:t>consists</a:t>
            </a:r>
            <a:r>
              <a:rPr lang="fr-FR" dirty="0" smtClean="0"/>
              <a:t> in </a:t>
            </a:r>
            <a:r>
              <a:rPr lang="fr-FR" dirty="0" err="1" smtClean="0"/>
              <a:t>producing</a:t>
            </a:r>
            <a:r>
              <a:rPr lang="fr-FR" dirty="0" smtClean="0"/>
              <a:t> in the </a:t>
            </a:r>
            <a:r>
              <a:rPr lang="fr-FR" dirty="0" err="1" smtClean="0"/>
              <a:t>receptor</a:t>
            </a:r>
            <a:r>
              <a:rPr lang="fr-FR" dirty="0" smtClean="0"/>
              <a:t> </a:t>
            </a:r>
            <a:r>
              <a:rPr lang="fr-FR" dirty="0" err="1" smtClean="0"/>
              <a:t>language</a:t>
            </a:r>
            <a:r>
              <a:rPr lang="fr-FR" dirty="0" smtClean="0"/>
              <a:t> the </a:t>
            </a:r>
            <a:r>
              <a:rPr lang="fr-FR" dirty="0" err="1" smtClean="0"/>
              <a:t>closest</a:t>
            </a:r>
            <a:r>
              <a:rPr lang="fr-FR" dirty="0" smtClean="0"/>
              <a:t> </a:t>
            </a:r>
            <a:r>
              <a:rPr lang="fr-FR" dirty="0" err="1" smtClean="0"/>
              <a:t>natural</a:t>
            </a:r>
            <a:r>
              <a:rPr lang="fr-FR" dirty="0" smtClean="0"/>
              <a:t> </a:t>
            </a:r>
            <a:r>
              <a:rPr lang="fr-FR" dirty="0" err="1" smtClean="0"/>
              <a:t>equivalent</a:t>
            </a:r>
            <a:r>
              <a:rPr lang="fr-FR" dirty="0" smtClean="0"/>
              <a:t> to the message of the source </a:t>
            </a:r>
            <a:r>
              <a:rPr lang="fr-FR" dirty="0" err="1" smtClean="0"/>
              <a:t>language</a:t>
            </a:r>
            <a:r>
              <a:rPr lang="fr-FR" dirty="0" smtClean="0"/>
              <a:t>, first in </a:t>
            </a:r>
            <a:r>
              <a:rPr lang="fr-FR" dirty="0" err="1" smtClean="0"/>
              <a:t>meaning</a:t>
            </a:r>
            <a:r>
              <a:rPr lang="fr-FR" dirty="0" smtClean="0"/>
              <a:t> and </a:t>
            </a:r>
            <a:r>
              <a:rPr lang="fr-FR" dirty="0" err="1" smtClean="0"/>
              <a:t>secondly</a:t>
            </a:r>
            <a:r>
              <a:rPr lang="fr-FR" dirty="0" smtClean="0"/>
              <a:t> in style and The main objective of translation </a:t>
            </a:r>
            <a:r>
              <a:rPr lang="fr-FR" dirty="0" err="1" smtClean="0"/>
              <a:t>is</a:t>
            </a:r>
            <a:r>
              <a:rPr lang="fr-FR" dirty="0" smtClean="0"/>
              <a:t> to </a:t>
            </a:r>
            <a:r>
              <a:rPr lang="fr-FR" dirty="0" err="1" smtClean="0"/>
              <a:t>transfer</a:t>
            </a:r>
            <a:r>
              <a:rPr lang="fr-FR" dirty="0" smtClean="0"/>
              <a:t> the </a:t>
            </a:r>
            <a:r>
              <a:rPr lang="fr-FR" dirty="0" err="1" smtClean="0"/>
              <a:t>intent</a:t>
            </a:r>
            <a:r>
              <a:rPr lang="fr-FR" dirty="0" smtClean="0"/>
              <a:t> of a message and original </a:t>
            </a:r>
            <a:r>
              <a:rPr lang="fr-FR" dirty="0" err="1" smtClean="0"/>
              <a:t>tone</a:t>
            </a:r>
            <a:r>
              <a:rPr lang="fr-FR" dirty="0" smtClean="0"/>
              <a:t>, </a:t>
            </a:r>
            <a:r>
              <a:rPr lang="fr-FR" dirty="0" err="1" smtClean="0"/>
              <a:t>taking</a:t>
            </a:r>
            <a:r>
              <a:rPr lang="fr-FR" dirty="0" smtClean="0"/>
              <a:t> into </a:t>
            </a:r>
            <a:r>
              <a:rPr lang="fr-FR" dirty="0" err="1" smtClean="0"/>
              <a:t>consideration</a:t>
            </a:r>
            <a:r>
              <a:rPr lang="fr-FR" dirty="0" smtClean="0"/>
              <a:t> </a:t>
            </a:r>
            <a:r>
              <a:rPr lang="fr-FR" dirty="0" err="1" smtClean="0"/>
              <a:t>regional</a:t>
            </a:r>
            <a:r>
              <a:rPr lang="fr-FR" dirty="0" smtClean="0"/>
              <a:t> and cultural </a:t>
            </a:r>
            <a:r>
              <a:rPr lang="fr-FR" dirty="0" err="1" smtClean="0"/>
              <a:t>differences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</a:t>
            </a:r>
            <a:r>
              <a:rPr lang="fr-FR" dirty="0" err="1" smtClean="0"/>
              <a:t>target</a:t>
            </a:r>
            <a:r>
              <a:rPr lang="fr-FR" dirty="0" smtClean="0"/>
              <a:t> and source </a:t>
            </a:r>
            <a:r>
              <a:rPr lang="fr-FR" dirty="0" err="1" smtClean="0"/>
              <a:t>languages</a:t>
            </a:r>
            <a:endParaRPr lang="fr-FR" dirty="0" smtClean="0"/>
          </a:p>
          <a:p>
            <a:pPr lvl="0"/>
            <a:r>
              <a:rPr lang="fr-FR" b="1" dirty="0" err="1" smtClean="0"/>
              <a:t>Catford</a:t>
            </a:r>
            <a:r>
              <a:rPr lang="fr-FR" dirty="0" smtClean="0"/>
              <a:t> (1995), </a:t>
            </a:r>
            <a:r>
              <a:rPr lang="fr-FR" u="sng" dirty="0" smtClean="0">
                <a:hlinkClick r:id="rId2"/>
              </a:rPr>
              <a:t>translation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the replacement of </a:t>
            </a:r>
            <a:r>
              <a:rPr lang="fr-FR" dirty="0" err="1" smtClean="0"/>
              <a:t>textual</a:t>
            </a:r>
            <a:r>
              <a:rPr lang="fr-FR" dirty="0" smtClean="0"/>
              <a:t> </a:t>
            </a:r>
            <a:r>
              <a:rPr lang="fr-FR" dirty="0" err="1" smtClean="0"/>
              <a:t>material</a:t>
            </a:r>
            <a:r>
              <a:rPr lang="fr-FR" dirty="0" smtClean="0"/>
              <a:t> in one </a:t>
            </a:r>
            <a:r>
              <a:rPr lang="fr-FR" dirty="0" err="1" smtClean="0"/>
              <a:t>language</a:t>
            </a:r>
            <a:r>
              <a:rPr lang="fr-FR" dirty="0" smtClean="0"/>
              <a:t> (SL) by </a:t>
            </a:r>
            <a:r>
              <a:rPr lang="fr-FR" dirty="0" err="1" smtClean="0"/>
              <a:t>equivalent</a:t>
            </a:r>
            <a:r>
              <a:rPr lang="fr-FR" dirty="0" smtClean="0"/>
              <a:t> </a:t>
            </a:r>
            <a:r>
              <a:rPr lang="fr-FR" dirty="0" err="1" smtClean="0"/>
              <a:t>textual</a:t>
            </a:r>
            <a:r>
              <a:rPr lang="fr-FR" dirty="0" smtClean="0"/>
              <a:t> </a:t>
            </a:r>
            <a:r>
              <a:rPr lang="fr-FR" dirty="0" err="1" smtClean="0"/>
              <a:t>material</a:t>
            </a:r>
            <a:r>
              <a:rPr lang="fr-FR" dirty="0" smtClean="0"/>
              <a:t> in </a:t>
            </a:r>
            <a:r>
              <a:rPr lang="fr-FR" dirty="0" err="1" smtClean="0"/>
              <a:t>another</a:t>
            </a:r>
            <a:r>
              <a:rPr lang="fr-FR" dirty="0" smtClean="0"/>
              <a:t> </a:t>
            </a:r>
            <a:r>
              <a:rPr lang="fr-FR" dirty="0" err="1" smtClean="0"/>
              <a:t>language</a:t>
            </a:r>
            <a:r>
              <a:rPr lang="fr-FR" dirty="0" smtClean="0"/>
              <a:t> (TL) " (p 20).  This </a:t>
            </a:r>
            <a:r>
              <a:rPr lang="fr-FR" dirty="0" err="1" smtClean="0"/>
              <a:t>definition</a:t>
            </a:r>
            <a:r>
              <a:rPr lang="fr-FR" dirty="0" smtClean="0"/>
              <a:t> shows </a:t>
            </a:r>
            <a:r>
              <a:rPr lang="fr-FR" dirty="0" err="1" smtClean="0"/>
              <a:t>that</a:t>
            </a:r>
            <a:r>
              <a:rPr lang="fr-FR" dirty="0" smtClean="0"/>
              <a:t> translation </a:t>
            </a:r>
            <a:r>
              <a:rPr lang="fr-FR" dirty="0" err="1" smtClean="0"/>
              <a:t>is</a:t>
            </a:r>
            <a:r>
              <a:rPr lang="fr-FR" dirty="0" smtClean="0"/>
              <a:t> a process in the </a:t>
            </a:r>
            <a:r>
              <a:rPr lang="fr-FR" dirty="0" err="1" smtClean="0"/>
              <a:t>sense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an </a:t>
            </a:r>
            <a:r>
              <a:rPr lang="fr-FR" dirty="0" err="1" smtClean="0"/>
              <a:t>activity</a:t>
            </a:r>
            <a:r>
              <a:rPr lang="fr-FR" dirty="0" smtClean="0"/>
              <a:t>. </a:t>
            </a:r>
            <a:r>
              <a:rPr lang="fr-FR" dirty="0" err="1" smtClean="0"/>
              <a:t>Performed</a:t>
            </a:r>
            <a:r>
              <a:rPr lang="fr-FR" dirty="0" smtClean="0"/>
              <a:t> by people </a:t>
            </a:r>
            <a:r>
              <a:rPr lang="fr-FR" dirty="0" err="1" smtClean="0"/>
              <a:t>through</a:t>
            </a:r>
            <a:r>
              <a:rPr lang="fr-FR" dirty="0" smtClean="0"/>
              <a:t> time, </a:t>
            </a:r>
            <a:r>
              <a:rPr lang="fr-FR" dirty="0" err="1" smtClean="0"/>
              <a:t>when</a:t>
            </a:r>
            <a:r>
              <a:rPr lang="fr-FR" dirty="0" smtClean="0"/>
              <a:t> expressions are </a:t>
            </a:r>
            <a:r>
              <a:rPr lang="fr-FR" dirty="0" err="1" smtClean="0"/>
              <a:t>translated</a:t>
            </a:r>
            <a:r>
              <a:rPr lang="fr-FR" dirty="0" smtClean="0"/>
              <a:t> in to </a:t>
            </a:r>
            <a:r>
              <a:rPr lang="fr-FR" dirty="0" err="1" smtClean="0"/>
              <a:t>simpler</a:t>
            </a:r>
            <a:r>
              <a:rPr lang="fr-FR" dirty="0" smtClean="0"/>
              <a:t> </a:t>
            </a:r>
            <a:r>
              <a:rPr lang="fr-FR" dirty="0" err="1" smtClean="0"/>
              <a:t>ones</a:t>
            </a:r>
            <a:r>
              <a:rPr lang="fr-FR" dirty="0" smtClean="0"/>
              <a:t> in the </a:t>
            </a:r>
            <a:r>
              <a:rPr lang="fr-FR" dirty="0" err="1" smtClean="0"/>
              <a:t>same</a:t>
            </a:r>
            <a:r>
              <a:rPr lang="fr-FR" dirty="0" smtClean="0"/>
              <a:t> </a:t>
            </a:r>
            <a:r>
              <a:rPr lang="fr-FR" dirty="0" err="1" smtClean="0"/>
              <a:t>language</a:t>
            </a:r>
            <a:r>
              <a:rPr lang="fr-FR" dirty="0" smtClean="0"/>
              <a:t> (</a:t>
            </a:r>
            <a:r>
              <a:rPr lang="fr-FR" dirty="0" err="1" smtClean="0"/>
              <a:t>Rewording</a:t>
            </a:r>
            <a:r>
              <a:rPr lang="fr-FR" dirty="0" smtClean="0"/>
              <a:t> and para-</a:t>
            </a:r>
            <a:r>
              <a:rPr lang="fr-FR" dirty="0" err="1" smtClean="0"/>
              <a:t>phrasing</a:t>
            </a:r>
            <a:r>
              <a:rPr lang="fr-FR" dirty="0" smtClean="0"/>
              <a:t>). It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done</a:t>
            </a:r>
            <a:r>
              <a:rPr lang="fr-FR" dirty="0" smtClean="0"/>
              <a:t> </a:t>
            </a:r>
            <a:r>
              <a:rPr lang="fr-FR" dirty="0" err="1" smtClean="0"/>
              <a:t>also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one </a:t>
            </a:r>
            <a:r>
              <a:rPr lang="fr-FR" dirty="0" err="1" smtClean="0"/>
              <a:t>language</a:t>
            </a:r>
            <a:r>
              <a:rPr lang="fr-FR" dirty="0" smtClean="0"/>
              <a:t> into.</a:t>
            </a:r>
          </a:p>
          <a:p>
            <a:pPr lvl="0"/>
            <a:r>
              <a:rPr lang="fr-FR" b="1" dirty="0" smtClean="0"/>
              <a:t>Dictionnaire de Linguistique Dubois</a:t>
            </a:r>
            <a:r>
              <a:rPr lang="fr-FR" b="1" u="sng" dirty="0" smtClean="0"/>
              <a:t> :</a:t>
            </a:r>
            <a:endParaRPr lang="fr-FR" dirty="0" smtClean="0"/>
          </a:p>
          <a:p>
            <a:r>
              <a:rPr lang="fr-FR" dirty="0" smtClean="0"/>
              <a:t>     Traduire, </a:t>
            </a:r>
            <a:r>
              <a:rPr lang="fr-FR" i="1" dirty="0" smtClean="0"/>
              <a:t>c’est énoncée dans une autre langage (ou langue cible) ce qui été énoncé dans une autre langue source, en conservant les équivalences sémantique et systématique</a:t>
            </a:r>
            <a:r>
              <a:rPr lang="fr-FR" dirty="0" smtClean="0"/>
              <a:t> . </a:t>
            </a:r>
          </a:p>
          <a:p>
            <a:r>
              <a:rPr lang="fr-FR" dirty="0" smtClean="0"/>
              <a:t>- </a:t>
            </a:r>
            <a:r>
              <a:rPr lang="fr-FR" b="1" dirty="0" smtClean="0"/>
              <a:t>Equivalent </a:t>
            </a:r>
            <a:r>
              <a:rPr lang="fr-FR" b="1" dirty="0" err="1" smtClean="0"/>
              <a:t>effect</a:t>
            </a:r>
            <a:r>
              <a:rPr lang="fr-FR" b="1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target</a:t>
            </a:r>
            <a:r>
              <a:rPr lang="fr-FR" dirty="0" smtClean="0"/>
              <a:t> </a:t>
            </a:r>
            <a:r>
              <a:rPr lang="fr-FR" dirty="0" err="1" smtClean="0"/>
              <a:t>text</a:t>
            </a:r>
            <a:r>
              <a:rPr lang="fr-FR" dirty="0" smtClean="0"/>
              <a:t> has the </a:t>
            </a:r>
            <a:r>
              <a:rPr lang="fr-FR" dirty="0" err="1" smtClean="0"/>
              <a:t>same</a:t>
            </a:r>
            <a:r>
              <a:rPr lang="fr-FR" dirty="0" smtClean="0"/>
              <a:t> </a:t>
            </a:r>
            <a:r>
              <a:rPr lang="fr-FR" dirty="0" err="1" smtClean="0"/>
              <a:t>meaning</a:t>
            </a:r>
            <a:r>
              <a:rPr lang="fr-FR" dirty="0" smtClean="0"/>
              <a:t> and the </a:t>
            </a:r>
            <a:r>
              <a:rPr lang="fr-FR" dirty="0" err="1" smtClean="0"/>
              <a:t>same</a:t>
            </a:r>
            <a:r>
              <a:rPr lang="fr-FR" dirty="0" smtClean="0"/>
              <a:t> impact on the </a:t>
            </a:r>
            <a:r>
              <a:rPr lang="fr-FR" dirty="0" err="1" smtClean="0"/>
              <a:t>reader</a:t>
            </a:r>
            <a:r>
              <a:rPr lang="fr-FR" dirty="0" smtClean="0"/>
              <a:t> as the source </a:t>
            </a:r>
            <a:r>
              <a:rPr lang="fr-FR" dirty="0" err="1" smtClean="0"/>
              <a:t>text</a:t>
            </a:r>
            <a:r>
              <a:rPr lang="fr-FR" dirty="0" smtClean="0"/>
              <a:t>. For </a:t>
            </a:r>
            <a:r>
              <a:rPr lang="fr-FR" dirty="0" err="1" smtClean="0"/>
              <a:t>example</a:t>
            </a:r>
            <a:r>
              <a:rPr lang="fr-FR" dirty="0" smtClean="0"/>
              <a:t>, if the source </a:t>
            </a:r>
            <a:r>
              <a:rPr lang="fr-FR" dirty="0" err="1" smtClean="0"/>
              <a:t>text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persuasive,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target</a:t>
            </a:r>
            <a:r>
              <a:rPr lang="fr-FR" dirty="0" smtClean="0"/>
              <a:t> </a:t>
            </a:r>
            <a:r>
              <a:rPr lang="fr-FR" dirty="0" err="1" smtClean="0"/>
              <a:t>text</a:t>
            </a:r>
            <a:r>
              <a:rPr lang="fr-FR" dirty="0" smtClean="0"/>
              <a:t> </a:t>
            </a:r>
            <a:r>
              <a:rPr lang="fr-FR" dirty="0" err="1" smtClean="0"/>
              <a:t>should</a:t>
            </a:r>
            <a:r>
              <a:rPr lang="fr-FR" dirty="0" smtClean="0"/>
              <a:t> </a:t>
            </a:r>
            <a:r>
              <a:rPr lang="fr-FR" dirty="0" err="1" smtClean="0"/>
              <a:t>also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persuasive. Or, if the source </a:t>
            </a:r>
            <a:r>
              <a:rPr lang="fr-FR" dirty="0" err="1" smtClean="0"/>
              <a:t>text</a:t>
            </a:r>
            <a:r>
              <a:rPr lang="fr-FR" dirty="0" smtClean="0"/>
              <a:t> </a:t>
            </a:r>
            <a:r>
              <a:rPr lang="fr-FR" dirty="0" err="1" smtClean="0"/>
              <a:t>makes</a:t>
            </a:r>
            <a:r>
              <a:rPr lang="fr-FR" dirty="0" smtClean="0"/>
              <a:t> the </a:t>
            </a:r>
            <a:r>
              <a:rPr lang="fr-FR" dirty="0" err="1" smtClean="0"/>
              <a:t>reader</a:t>
            </a:r>
            <a:r>
              <a:rPr lang="fr-FR" dirty="0" smtClean="0"/>
              <a:t> </a:t>
            </a:r>
            <a:r>
              <a:rPr lang="fr-FR" dirty="0" err="1" smtClean="0"/>
              <a:t>laugh</a:t>
            </a:r>
            <a:r>
              <a:rPr lang="fr-FR" dirty="0" smtClean="0"/>
              <a:t>,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target</a:t>
            </a:r>
            <a:r>
              <a:rPr lang="fr-FR" dirty="0" smtClean="0"/>
              <a:t> </a:t>
            </a:r>
            <a:r>
              <a:rPr lang="fr-FR" dirty="0" err="1" smtClean="0"/>
              <a:t>text</a:t>
            </a:r>
            <a:r>
              <a:rPr lang="fr-FR" dirty="0" smtClean="0"/>
              <a:t> </a:t>
            </a:r>
            <a:r>
              <a:rPr lang="fr-FR" dirty="0" err="1" smtClean="0"/>
              <a:t>should</a:t>
            </a:r>
            <a:r>
              <a:rPr lang="fr-FR" dirty="0" smtClean="0"/>
              <a:t> </a:t>
            </a:r>
            <a:r>
              <a:rPr lang="fr-FR" dirty="0" err="1" smtClean="0"/>
              <a:t>also</a:t>
            </a:r>
            <a:r>
              <a:rPr lang="fr-FR" dirty="0" smtClean="0"/>
              <a:t> </a:t>
            </a:r>
            <a:r>
              <a:rPr lang="fr-FR" dirty="0" err="1" smtClean="0"/>
              <a:t>make</a:t>
            </a:r>
            <a:r>
              <a:rPr lang="fr-FR" dirty="0" smtClean="0"/>
              <a:t> the </a:t>
            </a:r>
            <a:r>
              <a:rPr lang="fr-FR" dirty="0" err="1" smtClean="0"/>
              <a:t>reader</a:t>
            </a:r>
            <a:r>
              <a:rPr lang="fr-FR" dirty="0" smtClean="0"/>
              <a:t> </a:t>
            </a:r>
            <a:r>
              <a:rPr lang="fr-FR" dirty="0" err="1" smtClean="0"/>
              <a:t>laugh</a:t>
            </a:r>
            <a:r>
              <a:rPr lang="fr-FR" dirty="0" smtClean="0"/>
              <a:t>.</a:t>
            </a:r>
          </a:p>
          <a:p>
            <a:r>
              <a:rPr lang="ar-DZ" dirty="0" smtClean="0"/>
              <a:t> 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1.3.The Notion of </a:t>
            </a:r>
            <a:r>
              <a:rPr lang="fr-FR" b="1" dirty="0" err="1" smtClean="0"/>
              <a:t>Meaning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The notion of </a:t>
            </a:r>
            <a:r>
              <a:rPr lang="fr-FR" dirty="0" err="1" smtClean="0"/>
              <a:t>meaning</a:t>
            </a:r>
            <a:r>
              <a:rPr lang="fr-FR" dirty="0" smtClean="0"/>
              <a:t> has been of central </a:t>
            </a:r>
            <a:r>
              <a:rPr lang="fr-FR" dirty="0" err="1" smtClean="0"/>
              <a:t>concern</a:t>
            </a:r>
            <a:r>
              <a:rPr lang="fr-FR" dirty="0" smtClean="0"/>
              <a:t> to </a:t>
            </a:r>
            <a:r>
              <a:rPr lang="fr-FR" dirty="0" err="1" smtClean="0"/>
              <a:t>semanticists</a:t>
            </a:r>
            <a:r>
              <a:rPr lang="fr-FR" dirty="0" smtClean="0"/>
              <a:t> and </a:t>
            </a:r>
            <a:r>
              <a:rPr lang="fr-FR" dirty="0" err="1" smtClean="0"/>
              <a:t>pragmatists</a:t>
            </a:r>
            <a:r>
              <a:rPr lang="fr-FR" dirty="0" smtClean="0"/>
              <a:t> </a:t>
            </a:r>
            <a:r>
              <a:rPr lang="fr-FR" dirty="0" err="1" smtClean="0"/>
              <a:t>through</a:t>
            </a:r>
            <a:r>
              <a:rPr lang="fr-FR" dirty="0" smtClean="0"/>
              <a:t>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search</a:t>
            </a:r>
            <a:r>
              <a:rPr lang="fr-FR" dirty="0" smtClean="0"/>
              <a:t> to </a:t>
            </a:r>
            <a:r>
              <a:rPr lang="fr-FR" dirty="0" err="1" smtClean="0"/>
              <a:t>determine</a:t>
            </a:r>
            <a:r>
              <a:rPr lang="fr-FR" dirty="0" smtClean="0"/>
              <a:t> </a:t>
            </a:r>
            <a:r>
              <a:rPr lang="fr-FR" dirty="0" err="1" smtClean="0"/>
              <a:t>why</a:t>
            </a:r>
            <a:r>
              <a:rPr lang="fr-FR" dirty="0" smtClean="0"/>
              <a:t> </a:t>
            </a:r>
            <a:r>
              <a:rPr lang="fr-FR" dirty="0" err="1" smtClean="0"/>
              <a:t>words</a:t>
            </a:r>
            <a:r>
              <a:rPr lang="fr-FR" dirty="0" smtClean="0"/>
              <a:t> </a:t>
            </a:r>
            <a:r>
              <a:rPr lang="fr-FR" dirty="0" err="1" smtClean="0"/>
              <a:t>would</a:t>
            </a:r>
            <a:r>
              <a:rPr lang="fr-FR" dirty="0" smtClean="0"/>
              <a:t> have the </a:t>
            </a:r>
            <a:r>
              <a:rPr lang="fr-FR" dirty="0" err="1" smtClean="0"/>
              <a:t>meaning</a:t>
            </a:r>
            <a:r>
              <a:rPr lang="fr-FR" dirty="0" smtClean="0"/>
              <a:t> </a:t>
            </a:r>
            <a:r>
              <a:rPr lang="fr-FR" dirty="0" err="1" smtClean="0"/>
              <a:t>they</a:t>
            </a:r>
            <a:r>
              <a:rPr lang="fr-FR" dirty="0" smtClean="0"/>
              <a:t> do have , Simpson states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human</a:t>
            </a:r>
            <a:r>
              <a:rPr lang="fr-FR" dirty="0" smtClean="0"/>
              <a:t> </a:t>
            </a:r>
            <a:r>
              <a:rPr lang="fr-FR" dirty="0" err="1" smtClean="0"/>
              <a:t>beings</a:t>
            </a:r>
            <a:r>
              <a:rPr lang="fr-FR" dirty="0" smtClean="0"/>
              <a:t> do not produce </a:t>
            </a:r>
            <a:r>
              <a:rPr lang="fr-FR" dirty="0" err="1" smtClean="0"/>
              <a:t>utterances</a:t>
            </a:r>
            <a:r>
              <a:rPr lang="fr-FR" dirty="0" smtClean="0"/>
              <a:t> for the </a:t>
            </a:r>
            <a:r>
              <a:rPr lang="fr-FR" dirty="0" err="1" smtClean="0"/>
              <a:t>sake</a:t>
            </a:r>
            <a:r>
              <a:rPr lang="fr-FR" dirty="0" smtClean="0"/>
              <a:t> of </a:t>
            </a:r>
            <a:r>
              <a:rPr lang="fr-FR" dirty="0" err="1" smtClean="0"/>
              <a:t>phonetics</a:t>
            </a:r>
            <a:r>
              <a:rPr lang="fr-FR" dirty="0" smtClean="0"/>
              <a:t> , </a:t>
            </a:r>
            <a:r>
              <a:rPr lang="fr-FR" dirty="0" err="1" smtClean="0"/>
              <a:t>phonological</a:t>
            </a:r>
            <a:r>
              <a:rPr lang="fr-FR" dirty="0" smtClean="0"/>
              <a:t> or grammatical </a:t>
            </a:r>
            <a:r>
              <a:rPr lang="fr-FR" dirty="0" err="1" smtClean="0"/>
              <a:t>features</a:t>
            </a:r>
            <a:r>
              <a:rPr lang="fr-FR" dirty="0" smtClean="0"/>
              <a:t> , </a:t>
            </a:r>
            <a:r>
              <a:rPr lang="fr-FR" dirty="0" err="1" smtClean="0"/>
              <a:t>utterances</a:t>
            </a:r>
            <a:r>
              <a:rPr lang="fr-FR" dirty="0" smtClean="0"/>
              <a:t> </a:t>
            </a:r>
            <a:r>
              <a:rPr lang="fr-FR" dirty="0" err="1" smtClean="0"/>
              <a:t>produced</a:t>
            </a:r>
            <a:r>
              <a:rPr lang="fr-FR" dirty="0" smtClean="0"/>
              <a:t> to </a:t>
            </a:r>
            <a:r>
              <a:rPr lang="fr-FR" dirty="0" err="1" smtClean="0"/>
              <a:t>convey</a:t>
            </a:r>
            <a:r>
              <a:rPr lang="fr-FR" dirty="0" smtClean="0"/>
              <a:t> </a:t>
            </a:r>
            <a:r>
              <a:rPr lang="fr-FR" dirty="0" err="1" smtClean="0"/>
              <a:t>meaning</a:t>
            </a:r>
            <a:r>
              <a:rPr lang="fr-FR" dirty="0" smtClean="0"/>
              <a:t> . </a:t>
            </a:r>
            <a:r>
              <a:rPr lang="fr-FR" dirty="0" err="1" smtClean="0"/>
              <a:t>Thus</a:t>
            </a:r>
            <a:r>
              <a:rPr lang="fr-FR" dirty="0" smtClean="0"/>
              <a:t> , </a:t>
            </a:r>
            <a:r>
              <a:rPr lang="fr-FR" dirty="0" err="1" smtClean="0"/>
              <a:t>meaning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either</a:t>
            </a:r>
            <a:r>
              <a:rPr lang="fr-FR" dirty="0" smtClean="0"/>
              <a:t> </a:t>
            </a:r>
            <a:r>
              <a:rPr lang="fr-FR" dirty="0" err="1" smtClean="0"/>
              <a:t>denotative</a:t>
            </a:r>
            <a:r>
              <a:rPr lang="fr-FR" dirty="0" smtClean="0"/>
              <a:t> or connotative . ( 1995 : 176).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fr-FR" sz="2400" b="1" dirty="0" err="1" smtClean="0"/>
              <a:t>Denotative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Meaning</a:t>
            </a:r>
            <a:r>
              <a:rPr lang="fr-FR" sz="2400" b="1" dirty="0" smtClean="0"/>
              <a:t> </a:t>
            </a:r>
            <a:endParaRPr lang="fr-FR" sz="1800" dirty="0" smtClean="0"/>
          </a:p>
          <a:p>
            <a:r>
              <a:rPr lang="fr-FR" sz="2800" dirty="0" err="1" smtClean="0"/>
              <a:t>Refers</a:t>
            </a:r>
            <a:r>
              <a:rPr lang="fr-FR" sz="2800" dirty="0" smtClean="0"/>
              <a:t> to the </a:t>
            </a:r>
            <a:r>
              <a:rPr lang="fr-FR" sz="2800" dirty="0" err="1" smtClean="0"/>
              <a:t>literal</a:t>
            </a:r>
            <a:r>
              <a:rPr lang="fr-FR" sz="2800" dirty="0" smtClean="0"/>
              <a:t> </a:t>
            </a:r>
            <a:r>
              <a:rPr lang="fr-FR" sz="2800" dirty="0" err="1" smtClean="0"/>
              <a:t>meaning</a:t>
            </a:r>
            <a:r>
              <a:rPr lang="fr-FR" sz="2800" dirty="0" smtClean="0"/>
              <a:t> of a </a:t>
            </a:r>
            <a:r>
              <a:rPr lang="fr-FR" sz="2800" dirty="0" err="1" smtClean="0"/>
              <a:t>word</a:t>
            </a:r>
            <a:r>
              <a:rPr lang="fr-FR" sz="2800" dirty="0" smtClean="0"/>
              <a:t> . </a:t>
            </a:r>
            <a:endParaRPr lang="fr-FR" sz="2000" dirty="0" smtClean="0"/>
          </a:p>
          <a:p>
            <a:endParaRPr lang="fr-FR" sz="2000" dirty="0" smtClean="0"/>
          </a:p>
          <a:p>
            <a:pPr lvl="2"/>
            <a:r>
              <a:rPr lang="fr-FR" sz="2400" b="1" dirty="0" smtClean="0"/>
              <a:t>Connotative </a:t>
            </a:r>
            <a:r>
              <a:rPr lang="fr-FR" sz="2400" b="1" dirty="0" err="1" smtClean="0"/>
              <a:t>Meaning</a:t>
            </a:r>
            <a:endParaRPr lang="fr-FR" sz="1800" dirty="0" smtClean="0"/>
          </a:p>
          <a:p>
            <a:r>
              <a:rPr lang="fr-FR" sz="2800" dirty="0" smtClean="0"/>
              <a:t>  </a:t>
            </a:r>
            <a:r>
              <a:rPr lang="fr-FR" sz="2800" dirty="0" err="1" smtClean="0"/>
              <a:t>Refers</a:t>
            </a:r>
            <a:r>
              <a:rPr lang="fr-FR" sz="2800" dirty="0" smtClean="0"/>
              <a:t> to the associations </a:t>
            </a:r>
            <a:r>
              <a:rPr lang="fr-FR" sz="2800" dirty="0" err="1" smtClean="0"/>
              <a:t>that</a:t>
            </a:r>
            <a:r>
              <a:rPr lang="fr-FR" sz="2800" dirty="0" smtClean="0"/>
              <a:t> </a:t>
            </a:r>
            <a:r>
              <a:rPr lang="fr-FR" sz="2800" dirty="0" err="1" smtClean="0"/>
              <a:t>connected</a:t>
            </a:r>
            <a:r>
              <a:rPr lang="fr-FR" sz="2800" dirty="0" smtClean="0"/>
              <a:t> to a certain </a:t>
            </a:r>
            <a:r>
              <a:rPr lang="fr-FR" sz="2800" dirty="0" err="1" smtClean="0"/>
              <a:t>word</a:t>
            </a:r>
            <a:r>
              <a:rPr lang="fr-FR" sz="2800" dirty="0" smtClean="0"/>
              <a:t> or </a:t>
            </a:r>
            <a:r>
              <a:rPr lang="fr-FR" sz="2800" dirty="0" err="1" smtClean="0"/>
              <a:t>emotions</a:t>
            </a:r>
            <a:r>
              <a:rPr lang="fr-FR" sz="2800" dirty="0" smtClean="0"/>
              <a:t> or suggestions </a:t>
            </a:r>
            <a:r>
              <a:rPr lang="fr-FR" sz="2800" dirty="0" err="1" smtClean="0"/>
              <a:t>related</a:t>
            </a:r>
            <a:r>
              <a:rPr lang="fr-FR" sz="2800" dirty="0" smtClean="0"/>
              <a:t> to </a:t>
            </a:r>
            <a:r>
              <a:rPr lang="fr-FR" sz="2800" dirty="0" err="1" smtClean="0"/>
              <a:t>that</a:t>
            </a:r>
            <a:r>
              <a:rPr lang="fr-FR" sz="2800" dirty="0" smtClean="0"/>
              <a:t> </a:t>
            </a:r>
            <a:r>
              <a:rPr lang="fr-FR" sz="2800" dirty="0" err="1" smtClean="0"/>
              <a:t>word</a:t>
            </a:r>
            <a:r>
              <a:rPr lang="fr-FR" sz="2800" dirty="0" smtClean="0"/>
              <a:t>. 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FR" b="1" i="1" dirty="0" err="1" smtClean="0"/>
              <a:t>What</a:t>
            </a:r>
            <a:r>
              <a:rPr lang="fr-FR" b="1" i="1" dirty="0" smtClean="0"/>
              <a:t> </a:t>
            </a:r>
            <a:r>
              <a:rPr lang="fr-FR" b="1" i="1" dirty="0" err="1" smtClean="0"/>
              <a:t>does</a:t>
            </a:r>
            <a:r>
              <a:rPr lang="fr-FR" b="1" i="1" dirty="0" smtClean="0"/>
              <a:t> </a:t>
            </a:r>
            <a:r>
              <a:rPr lang="fr-FR" b="1" i="1" dirty="0" err="1" smtClean="0"/>
              <a:t>traductology</a:t>
            </a:r>
            <a:r>
              <a:rPr lang="fr-FR" b="1" i="1" dirty="0" smtClean="0"/>
              <a:t> </a:t>
            </a:r>
            <a:r>
              <a:rPr lang="fr-FR" b="1" i="1" dirty="0" err="1" smtClean="0"/>
              <a:t>mean</a:t>
            </a:r>
            <a:r>
              <a:rPr lang="fr-FR" b="1" i="1" dirty="0" smtClean="0"/>
              <a:t>?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i="1" dirty="0" smtClean="0"/>
              <a:t> </a:t>
            </a:r>
            <a:endParaRPr lang="fr-FR" dirty="0" smtClean="0"/>
          </a:p>
          <a:p>
            <a:r>
              <a:rPr lang="en-US" dirty="0" smtClean="0"/>
              <a:t>      It means the study of the translation theory.  </a:t>
            </a:r>
            <a:r>
              <a:rPr lang="fr-FR" dirty="0" err="1" smtClean="0"/>
              <a:t>Traductology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discipline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takes</a:t>
            </a:r>
            <a:r>
              <a:rPr lang="fr-FR" dirty="0" smtClean="0"/>
              <a:t> methods and </a:t>
            </a:r>
            <a:r>
              <a:rPr lang="fr-FR" dirty="0" err="1" smtClean="0"/>
              <a:t>systems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linguistic</a:t>
            </a:r>
            <a:r>
              <a:rPr lang="fr-FR" dirty="0" smtClean="0"/>
              <a:t> </a:t>
            </a:r>
            <a:r>
              <a:rPr lang="fr-FR" dirty="0" err="1" smtClean="0"/>
              <a:t>theories</a:t>
            </a:r>
            <a:r>
              <a:rPr lang="fr-FR" dirty="0" smtClean="0"/>
              <a:t> </a:t>
            </a:r>
            <a:r>
              <a:rPr lang="fr-FR" dirty="0" err="1" smtClean="0"/>
              <a:t>applied</a:t>
            </a:r>
            <a:r>
              <a:rPr lang="fr-FR" dirty="0" smtClean="0"/>
              <a:t> to </a:t>
            </a:r>
            <a:r>
              <a:rPr lang="fr-FR" dirty="0" err="1" smtClean="0"/>
              <a:t>transla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fr-FR" i="1" dirty="0"/>
              <a:t>The main </a:t>
            </a:r>
            <a:r>
              <a:rPr lang="fr-FR" i="1" dirty="0" err="1"/>
              <a:t>elements</a:t>
            </a:r>
            <a:r>
              <a:rPr lang="fr-FR" i="1" dirty="0"/>
              <a:t> of translation process :</a:t>
            </a:r>
            <a:r>
              <a:rPr lang="fr-FR" sz="1400" dirty="0"/>
              <a:t/>
            </a:r>
            <a:br>
              <a:rPr lang="fr-FR" sz="1400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fr-FR" b="1" dirty="0" smtClean="0"/>
              <a:t>The translator</a:t>
            </a:r>
            <a:r>
              <a:rPr lang="fr-FR" i="1" dirty="0" smtClean="0"/>
              <a:t>:</a:t>
            </a:r>
            <a:r>
              <a:rPr lang="fr-FR" dirty="0" smtClean="0"/>
              <a:t>   A translator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someone</a:t>
            </a:r>
            <a:r>
              <a:rPr lang="fr-FR" dirty="0" smtClean="0"/>
              <a:t> </a:t>
            </a:r>
            <a:r>
              <a:rPr lang="fr-FR" dirty="0" err="1" smtClean="0"/>
              <a:t>who</a:t>
            </a:r>
            <a:r>
              <a:rPr lang="fr-FR" dirty="0" smtClean="0"/>
              <a:t> </a:t>
            </a:r>
            <a:r>
              <a:rPr lang="fr-FR" dirty="0" err="1" smtClean="0"/>
              <a:t>converts</a:t>
            </a:r>
            <a:r>
              <a:rPr lang="fr-FR" dirty="0" smtClean="0"/>
              <a:t> the </a:t>
            </a:r>
            <a:r>
              <a:rPr lang="fr-FR" dirty="0" err="1" smtClean="0"/>
              <a:t>written</a:t>
            </a:r>
            <a:r>
              <a:rPr lang="fr-FR" dirty="0" smtClean="0"/>
              <a:t> </a:t>
            </a:r>
            <a:r>
              <a:rPr lang="fr-FR" dirty="0" err="1" smtClean="0"/>
              <a:t>word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one </a:t>
            </a:r>
            <a:r>
              <a:rPr lang="fr-FR" dirty="0" err="1" smtClean="0"/>
              <a:t>language</a:t>
            </a:r>
            <a:r>
              <a:rPr lang="fr-FR" dirty="0" smtClean="0"/>
              <a:t> to </a:t>
            </a:r>
            <a:r>
              <a:rPr lang="fr-FR" dirty="0" err="1" smtClean="0"/>
              <a:t>another</a:t>
            </a:r>
            <a:r>
              <a:rPr lang="fr-FR" dirty="0" smtClean="0"/>
              <a:t>. </a:t>
            </a:r>
          </a:p>
          <a:p>
            <a:pPr lvl="0"/>
            <a:r>
              <a:rPr lang="fr-FR" b="1" dirty="0" smtClean="0"/>
              <a:t> Source </a:t>
            </a:r>
            <a:r>
              <a:rPr lang="fr-FR" b="1" dirty="0" err="1" smtClean="0"/>
              <a:t>text</a:t>
            </a:r>
            <a:r>
              <a:rPr lang="fr-FR" dirty="0" smtClean="0"/>
              <a:t> : </a:t>
            </a:r>
            <a:r>
              <a:rPr lang="fr-FR" dirty="0" err="1" smtClean="0"/>
              <a:t>is</a:t>
            </a:r>
            <a:r>
              <a:rPr lang="fr-FR" dirty="0" smtClean="0"/>
              <a:t> the </a:t>
            </a:r>
            <a:r>
              <a:rPr lang="fr-FR" dirty="0" err="1" smtClean="0"/>
              <a:t>text</a:t>
            </a:r>
            <a:r>
              <a:rPr lang="fr-FR" dirty="0" smtClean="0"/>
              <a:t> a translator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given</a:t>
            </a:r>
            <a:r>
              <a:rPr lang="fr-FR" dirty="0" smtClean="0"/>
              <a:t> to translate into </a:t>
            </a:r>
            <a:r>
              <a:rPr lang="fr-FR" dirty="0" err="1" smtClean="0"/>
              <a:t>another</a:t>
            </a:r>
            <a:r>
              <a:rPr lang="fr-FR" dirty="0" smtClean="0"/>
              <a:t> </a:t>
            </a:r>
            <a:r>
              <a:rPr lang="fr-FR" dirty="0" err="1" smtClean="0"/>
              <a:t>language</a:t>
            </a:r>
            <a:r>
              <a:rPr lang="fr-FR" dirty="0" smtClean="0"/>
              <a:t>.</a:t>
            </a:r>
            <a:endParaRPr lang="fr-FR" dirty="0" smtClean="0"/>
          </a:p>
          <a:p>
            <a:pPr lvl="0"/>
            <a:r>
              <a:rPr lang="fr-FR" dirty="0" smtClean="0"/>
              <a:t> </a:t>
            </a:r>
            <a:r>
              <a:rPr lang="fr-FR" b="1" dirty="0" smtClean="0"/>
              <a:t>Source </a:t>
            </a:r>
            <a:r>
              <a:rPr lang="fr-FR" b="1" dirty="0" err="1" smtClean="0"/>
              <a:t>language</a:t>
            </a:r>
            <a:r>
              <a:rPr lang="fr-FR" dirty="0" smtClean="0"/>
              <a:t> : the </a:t>
            </a:r>
            <a:r>
              <a:rPr lang="fr-FR" dirty="0" err="1" smtClean="0"/>
              <a:t>language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which</a:t>
            </a:r>
            <a:r>
              <a:rPr lang="fr-FR" dirty="0" smtClean="0"/>
              <a:t> a translation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done</a:t>
            </a:r>
            <a:r>
              <a:rPr lang="fr-FR" dirty="0" smtClean="0"/>
              <a:t> </a:t>
            </a:r>
          </a:p>
          <a:p>
            <a:pPr lvl="0"/>
            <a:r>
              <a:rPr lang="fr-FR" b="1" dirty="0" smtClean="0"/>
              <a:t>Target </a:t>
            </a:r>
            <a:r>
              <a:rPr lang="fr-FR" b="1" dirty="0" err="1" smtClean="0"/>
              <a:t>text</a:t>
            </a:r>
            <a:r>
              <a:rPr lang="fr-FR" dirty="0" smtClean="0"/>
              <a:t> : </a:t>
            </a:r>
            <a:r>
              <a:rPr lang="fr-FR" dirty="0" err="1" smtClean="0"/>
              <a:t>is</a:t>
            </a:r>
            <a:r>
              <a:rPr lang="fr-FR" dirty="0" smtClean="0"/>
              <a:t> the translation of the </a:t>
            </a:r>
            <a:r>
              <a:rPr lang="fr-FR" dirty="0" smtClean="0"/>
              <a:t>source </a:t>
            </a:r>
            <a:r>
              <a:rPr lang="fr-FR" dirty="0" err="1" smtClean="0"/>
              <a:t>text</a:t>
            </a:r>
            <a:endParaRPr lang="fr-FR" dirty="0" smtClean="0"/>
          </a:p>
          <a:p>
            <a:pPr lvl="0"/>
            <a:r>
              <a:rPr lang="fr-FR" b="1" i="1" dirty="0" smtClean="0"/>
              <a:t>A </a:t>
            </a:r>
            <a:r>
              <a:rPr lang="fr-FR" b="1" i="1" dirty="0" err="1" smtClean="0"/>
              <a:t>target</a:t>
            </a:r>
            <a:r>
              <a:rPr lang="fr-FR" b="1" i="1" dirty="0" smtClean="0"/>
              <a:t> </a:t>
            </a:r>
            <a:r>
              <a:rPr lang="fr-FR" b="1" i="1" dirty="0" err="1" smtClean="0"/>
              <a:t>language</a:t>
            </a:r>
            <a:r>
              <a:rPr lang="fr-FR" i="1" dirty="0" smtClean="0"/>
              <a:t> </a:t>
            </a:r>
            <a:r>
              <a:rPr lang="fr-FR" dirty="0" smtClean="0"/>
              <a:t>Is the </a:t>
            </a:r>
            <a:r>
              <a:rPr lang="fr-FR" dirty="0" err="1" smtClean="0"/>
              <a:t>language</a:t>
            </a:r>
            <a:r>
              <a:rPr lang="fr-FR" dirty="0" smtClean="0"/>
              <a:t> in </a:t>
            </a:r>
            <a:r>
              <a:rPr lang="fr-FR" dirty="0" err="1" smtClean="0"/>
              <a:t>which</a:t>
            </a:r>
            <a:r>
              <a:rPr lang="fr-FR" dirty="0" smtClean="0"/>
              <a:t> the content </a:t>
            </a:r>
            <a:r>
              <a:rPr lang="fr-FR" dirty="0" err="1" smtClean="0"/>
              <a:t>intended</a:t>
            </a:r>
            <a:r>
              <a:rPr lang="fr-FR" dirty="0" smtClean="0"/>
              <a:t> for translation/</a:t>
            </a:r>
            <a:r>
              <a:rPr lang="fr-FR" dirty="0" err="1" smtClean="0"/>
              <a:t>interpretation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reproduced</a:t>
            </a:r>
            <a:r>
              <a:rPr lang="fr-FR" dirty="0" smtClean="0"/>
              <a:t> into. </a:t>
            </a:r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100</TotalTime>
  <Words>466</Words>
  <Application>Microsoft Office PowerPoint</Application>
  <PresentationFormat>Affichage à l'écran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Débit</vt:lpstr>
      <vt:lpstr>Table of Contents  </vt:lpstr>
      <vt:lpstr>Introduction: </vt:lpstr>
      <vt:lpstr>1. Translation academic concepts : </vt:lpstr>
      <vt:lpstr>1.1 What Exactly Translation Means?</vt:lpstr>
      <vt:lpstr>1.2 Definitions </vt:lpstr>
      <vt:lpstr>1.3.The Notion of Meaning </vt:lpstr>
      <vt:lpstr>Diapositive 7</vt:lpstr>
      <vt:lpstr>What does traductology mean?  </vt:lpstr>
      <vt:lpstr>The main elements of translation process 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 one : Translation process</dc:title>
  <dc:creator>fteuh</dc:creator>
  <cp:lastModifiedBy>fteuh</cp:lastModifiedBy>
  <cp:revision>5</cp:revision>
  <dcterms:created xsi:type="dcterms:W3CDTF">2022-02-20T11:48:28Z</dcterms:created>
  <dcterms:modified xsi:type="dcterms:W3CDTF">2022-05-16T12:06:39Z</dcterms:modified>
</cp:coreProperties>
</file>