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84" r:id="rId6"/>
    <p:sldId id="285" r:id="rId7"/>
    <p:sldId id="286" r:id="rId8"/>
    <p:sldId id="288" r:id="rId9"/>
    <p:sldId id="289" r:id="rId10"/>
    <p:sldId id="290" r:id="rId11"/>
    <p:sldId id="258" r:id="rId12"/>
    <p:sldId id="259" r:id="rId13"/>
    <p:sldId id="260" r:id="rId14"/>
    <p:sldId id="291" r:id="rId15"/>
    <p:sldId id="292" r:id="rId16"/>
    <p:sldId id="293" r:id="rId17"/>
    <p:sldId id="294" r:id="rId18"/>
    <p:sldId id="295" r:id="rId19"/>
    <p:sldId id="296" r:id="rId20"/>
    <p:sldId id="302" r:id="rId21"/>
    <p:sldId id="303" r:id="rId22"/>
    <p:sldId id="262" r:id="rId23"/>
    <p:sldId id="263" r:id="rId24"/>
    <p:sldId id="264" r:id="rId25"/>
    <p:sldId id="266" r:id="rId26"/>
    <p:sldId id="267" r:id="rId27"/>
    <p:sldId id="265" r:id="rId28"/>
    <p:sldId id="268" r:id="rId29"/>
    <p:sldId id="270" r:id="rId30"/>
    <p:sldId id="269" r:id="rId31"/>
    <p:sldId id="271" r:id="rId32"/>
    <p:sldId id="275" r:id="rId33"/>
    <p:sldId id="274" r:id="rId34"/>
    <p:sldId id="279" r:id="rId35"/>
    <p:sldId id="280" r:id="rId36"/>
    <p:sldId id="281" r:id="rId37"/>
    <p:sldId id="273" r:id="rId38"/>
    <p:sldId id="278" r:id="rId39"/>
    <p:sldId id="301" r:id="rId40"/>
    <p:sldId id="297" r:id="rId41"/>
    <p:sldId id="298" r:id="rId42"/>
    <p:sldId id="299" r:id="rId43"/>
    <p:sldId id="300" r:id="rId44"/>
    <p:sldId id="272"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29/03/2020</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pPr/>
              <a:t>29/03/2020</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ulture-informatique.net/WordPress3/wp-content/uploads/2015/01/daily-avant-e1421732820701.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ulture-informatique.net/WordPress3/wp-content/uploads/2015/01/google-e1421732986833.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ulture-informatique.net/WordPress3/wp-content/uploads/2015/01/daily-apres-e1421733012701.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r>
              <a:rPr lang="fr-FR" sz="3600" dirty="0"/>
              <a:t>5. </a:t>
            </a:r>
            <a:r>
              <a:rPr lang="fr-FR" sz="3600" dirty="0" err="1"/>
              <a:t>Personal</a:t>
            </a:r>
            <a:r>
              <a:rPr lang="fr-FR" sz="3600" dirty="0"/>
              <a:t> Home Page / </a:t>
            </a:r>
            <a:r>
              <a:rPr lang="fr-FR" sz="3600" dirty="0" err="1"/>
              <a:t>Hypertext</a:t>
            </a:r>
            <a:r>
              <a:rPr lang="fr-FR" sz="3600" dirty="0"/>
              <a:t> Processor (PHP)</a:t>
            </a:r>
          </a:p>
        </p:txBody>
      </p:sp>
      <p:sp>
        <p:nvSpPr>
          <p:cNvPr id="2" name="Titre 1"/>
          <p:cNvSpPr>
            <a:spLocks noGrp="1"/>
          </p:cNvSpPr>
          <p:nvPr>
            <p:ph type="ctrTitle"/>
          </p:nvPr>
        </p:nvSpPr>
        <p:spPr/>
        <p:txBody>
          <a:bodyPr>
            <a:normAutofit/>
          </a:bodyPr>
          <a:lstStyle/>
          <a:p>
            <a:r>
              <a:rPr lang="fr-FR" dirty="0"/>
              <a:t>Développement d’applications web</a:t>
            </a:r>
          </a:p>
        </p:txBody>
      </p:sp>
      <p:sp>
        <p:nvSpPr>
          <p:cNvPr id="4" name="Rectangle 3"/>
          <p:cNvSpPr/>
          <p:nvPr/>
        </p:nvSpPr>
        <p:spPr>
          <a:xfrm>
            <a:off x="4427984" y="5445224"/>
            <a:ext cx="4572000" cy="369332"/>
          </a:xfrm>
          <a:prstGeom prst="rect">
            <a:avLst/>
          </a:prstGeom>
        </p:spPr>
        <p:txBody>
          <a:bodyPr>
            <a:spAutoFit/>
          </a:bodyPr>
          <a:lstStyle/>
          <a:p>
            <a:pPr algn="r"/>
            <a:r>
              <a:rPr lang="fr-FR" dirty="0" smtClean="0"/>
              <a:t>Dr. </a:t>
            </a:r>
            <a:r>
              <a:rPr lang="fr-FR" dirty="0" err="1" smtClean="0"/>
              <a:t>Aissa</a:t>
            </a:r>
            <a:r>
              <a:rPr lang="fr-FR" dirty="0" smtClean="0"/>
              <a:t> </a:t>
            </a:r>
            <a:r>
              <a:rPr lang="fr-FR" dirty="0" err="1" smtClean="0"/>
              <a:t>Boulmerka</a:t>
            </a:r>
            <a:r>
              <a:rPr lang="fr-FR" dirty="0" smtClean="0"/>
              <a:t>, Dr. </a:t>
            </a:r>
            <a:r>
              <a:rPr lang="fr-FR" dirty="0" err="1" smtClean="0"/>
              <a:t>Nardjes</a:t>
            </a:r>
            <a:r>
              <a:rPr lang="fr-FR" dirty="0" smtClean="0"/>
              <a:t> </a:t>
            </a:r>
            <a:r>
              <a:rPr lang="fr-FR" dirty="0" err="1" smtClean="0"/>
              <a:t>Bouchemal</a:t>
            </a:r>
            <a:endParaRPr lang="fr-FR" dirty="0"/>
          </a:p>
        </p:txBody>
      </p:sp>
    </p:spTree>
    <p:extLst>
      <p:ext uri="{BB962C8B-B14F-4D97-AF65-F5344CB8AC3E}">
        <p14:creationId xmlns:p14="http://schemas.microsoft.com/office/powerpoint/2010/main" xmlns="" val="1846391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49A2A61E-7097-418C-8C49-8A4A0BFA7A0C}" type="slidenum">
              <a:rPr lang="fr-FR"/>
              <a:pPr/>
              <a:t>10</a:t>
            </a:fld>
            <a:endParaRPr lang="fr-FR"/>
          </a:p>
        </p:txBody>
      </p:sp>
      <p:sp>
        <p:nvSpPr>
          <p:cNvPr id="28674" name="Rectangle 2"/>
          <p:cNvSpPr>
            <a:spLocks noGrp="1" noChangeArrowheads="1"/>
          </p:cNvSpPr>
          <p:nvPr>
            <p:ph type="title"/>
          </p:nvPr>
        </p:nvSpPr>
        <p:spPr/>
        <p:txBody>
          <a:bodyPr/>
          <a:lstStyle/>
          <a:p>
            <a:r>
              <a:rPr lang="fr-CA"/>
              <a:t>Page PHP</a:t>
            </a:r>
          </a:p>
        </p:txBody>
      </p:sp>
      <p:sp>
        <p:nvSpPr>
          <p:cNvPr id="28675" name="Rectangle 3"/>
          <p:cNvSpPr>
            <a:spLocks noGrp="1" noChangeArrowheads="1"/>
          </p:cNvSpPr>
          <p:nvPr>
            <p:ph type="body" idx="1"/>
          </p:nvPr>
        </p:nvSpPr>
        <p:spPr/>
        <p:txBody>
          <a:bodyPr/>
          <a:lstStyle/>
          <a:p>
            <a:pPr>
              <a:lnSpc>
                <a:spcPct val="90000"/>
              </a:lnSpc>
              <a:buFont typeface="Wingdings" pitchFamily="2" charset="2"/>
              <a:buNone/>
            </a:pPr>
            <a:r>
              <a:rPr lang="fr-CA" sz="2000">
                <a:latin typeface="Lucida Console" pitchFamily="49" charset="0"/>
              </a:rPr>
              <a:t>&lt;html&gt;</a:t>
            </a:r>
          </a:p>
          <a:p>
            <a:pPr>
              <a:lnSpc>
                <a:spcPct val="90000"/>
              </a:lnSpc>
              <a:buFont typeface="Wingdings" pitchFamily="2" charset="2"/>
              <a:buNone/>
            </a:pPr>
            <a:r>
              <a:rPr lang="fr-CA" sz="2000">
                <a:latin typeface="Lucida Console" pitchFamily="49" charset="0"/>
              </a:rPr>
              <a:t>&lt;head&gt;</a:t>
            </a:r>
          </a:p>
          <a:p>
            <a:pPr>
              <a:lnSpc>
                <a:spcPct val="90000"/>
              </a:lnSpc>
              <a:buFont typeface="Wingdings" pitchFamily="2" charset="2"/>
              <a:buNone/>
            </a:pPr>
            <a:r>
              <a:rPr lang="fr-CA" sz="2000">
                <a:latin typeface="Lucida Console" pitchFamily="49" charset="0"/>
              </a:rPr>
              <a:t>&lt;title&gt;Exemple&lt;/title&gt;</a:t>
            </a:r>
          </a:p>
          <a:p>
            <a:pPr>
              <a:lnSpc>
                <a:spcPct val="90000"/>
              </a:lnSpc>
              <a:buFont typeface="Wingdings" pitchFamily="2" charset="2"/>
              <a:buNone/>
            </a:pPr>
            <a:r>
              <a:rPr lang="fr-CA" sz="2000">
                <a:latin typeface="Lucida Console" pitchFamily="49" charset="0"/>
              </a:rPr>
              <a:t>&lt;/head&gt;</a:t>
            </a:r>
          </a:p>
          <a:p>
            <a:pPr>
              <a:lnSpc>
                <a:spcPct val="90000"/>
              </a:lnSpc>
              <a:buFont typeface="Wingdings" pitchFamily="2" charset="2"/>
              <a:buNone/>
            </a:pPr>
            <a:r>
              <a:rPr lang="fr-CA" sz="2000">
                <a:latin typeface="Lucida Console" pitchFamily="49" charset="0"/>
              </a:rPr>
              <a:t>&lt;body&gt;</a:t>
            </a:r>
          </a:p>
          <a:p>
            <a:pPr>
              <a:lnSpc>
                <a:spcPct val="90000"/>
              </a:lnSpc>
              <a:buFont typeface="Wingdings" pitchFamily="2" charset="2"/>
              <a:buNone/>
            </a:pPr>
            <a:r>
              <a:rPr lang="fr-CA" sz="2000">
                <a:latin typeface="Lucida Console" pitchFamily="49" charset="0"/>
              </a:rPr>
              <a:t>&lt;? </a:t>
            </a:r>
          </a:p>
          <a:p>
            <a:pPr>
              <a:lnSpc>
                <a:spcPct val="90000"/>
              </a:lnSpc>
              <a:buFont typeface="Wingdings" pitchFamily="2" charset="2"/>
              <a:buNone/>
            </a:pPr>
            <a:r>
              <a:rPr lang="fr-CA" sz="2000">
                <a:latin typeface="Lucida Console" pitchFamily="49" charset="0"/>
              </a:rPr>
              <a:t># La ligne suivante est une instruction PHP</a:t>
            </a:r>
          </a:p>
          <a:p>
            <a:pPr>
              <a:lnSpc>
                <a:spcPct val="90000"/>
              </a:lnSpc>
              <a:buFont typeface="Wingdings" pitchFamily="2" charset="2"/>
              <a:buNone/>
            </a:pPr>
            <a:r>
              <a:rPr lang="fr-CA" sz="2000">
                <a:latin typeface="Lucida Console" pitchFamily="49" charset="0"/>
              </a:rPr>
              <a:t>	echo "Bonjour, je suis un script PHP!";</a:t>
            </a:r>
          </a:p>
          <a:p>
            <a:pPr>
              <a:lnSpc>
                <a:spcPct val="90000"/>
              </a:lnSpc>
              <a:buFont typeface="Wingdings" pitchFamily="2" charset="2"/>
              <a:buNone/>
            </a:pPr>
            <a:r>
              <a:rPr lang="fr-CA" sz="2000">
                <a:latin typeface="Lucida Console" pitchFamily="49" charset="0"/>
              </a:rPr>
              <a:t>?&gt;</a:t>
            </a:r>
          </a:p>
          <a:p>
            <a:pPr>
              <a:lnSpc>
                <a:spcPct val="90000"/>
              </a:lnSpc>
              <a:buFont typeface="Wingdings" pitchFamily="2" charset="2"/>
              <a:buNone/>
            </a:pPr>
            <a:r>
              <a:rPr lang="fr-CA" sz="2000">
                <a:latin typeface="Lucida Console" pitchFamily="49" charset="0"/>
              </a:rPr>
              <a:t>&lt;/body&gt;</a:t>
            </a:r>
          </a:p>
          <a:p>
            <a:pPr>
              <a:lnSpc>
                <a:spcPct val="90000"/>
              </a:lnSpc>
              <a:buFont typeface="Wingdings" pitchFamily="2" charset="2"/>
              <a:buNone/>
            </a:pPr>
            <a:r>
              <a:rPr lang="fr-CA" sz="2000">
                <a:latin typeface="Lucida Console" pitchFamily="49" charset="0"/>
              </a:rPr>
              <a:t>&lt;/html&gt;</a:t>
            </a:r>
          </a:p>
          <a:p>
            <a:pPr>
              <a:lnSpc>
                <a:spcPct val="90000"/>
              </a:lnSpc>
              <a:buFont typeface="Wingdings" pitchFamily="2" charset="2"/>
              <a:buNone/>
            </a:pPr>
            <a:endParaRPr lang="fr-CA" sz="3200"/>
          </a:p>
        </p:txBody>
      </p:sp>
    </p:spTree>
    <p:extLst>
      <p:ext uri="{BB962C8B-B14F-4D97-AF65-F5344CB8AC3E}">
        <p14:creationId xmlns:p14="http://schemas.microsoft.com/office/powerpoint/2010/main" xmlns="" val="3328791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PHP : exemple (1/2)</a:t>
            </a:r>
          </a:p>
        </p:txBody>
      </p:sp>
      <p:sp>
        <p:nvSpPr>
          <p:cNvPr id="3" name="Espace réservé du contenu 2"/>
          <p:cNvSpPr>
            <a:spLocks noGrp="1"/>
          </p:cNvSpPr>
          <p:nvPr>
            <p:ph sz="quarter" idx="1"/>
          </p:nvPr>
        </p:nvSpPr>
        <p:spPr>
          <a:xfrm>
            <a:off x="323528" y="1663824"/>
            <a:ext cx="5472608" cy="3925416"/>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15000"/>
              </a:lnSpc>
              <a:spcBef>
                <a:spcPts val="0"/>
              </a:spcBef>
              <a:spcAft>
                <a:spcPts val="0"/>
              </a:spcAft>
              <a:buNone/>
            </a:pPr>
            <a:r>
              <a:rPr lang="en-US" sz="1200" b="1" dirty="0">
                <a:solidFill>
                  <a:srgbClr val="0000FF"/>
                </a:solidFill>
                <a:latin typeface="Courier New"/>
                <a:ea typeface="Times New Roman"/>
                <a:cs typeface="Arial"/>
              </a:rPr>
              <a:t>&lt;html&gt;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&lt;head&gt;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&lt;title&gt;</a:t>
            </a:r>
            <a:r>
              <a:rPr lang="en-US" sz="1200" b="1" dirty="0">
                <a:solidFill>
                  <a:srgbClr val="000000"/>
                </a:solidFill>
                <a:latin typeface="Courier New"/>
                <a:ea typeface="Times New Roman"/>
                <a:cs typeface="Arial"/>
              </a:rPr>
              <a:t>Test de page PHP</a:t>
            </a:r>
            <a:r>
              <a:rPr lang="en-US" sz="1200" b="1" dirty="0">
                <a:solidFill>
                  <a:srgbClr val="0000FF"/>
                </a:solidFill>
                <a:latin typeface="Courier New"/>
                <a:ea typeface="Times New Roman"/>
                <a:cs typeface="Arial"/>
              </a:rPr>
              <a:t>&lt;/title&gt;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&lt;/head&gt;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&lt;body&gt;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&lt;h2&gt;</a:t>
            </a:r>
            <a:r>
              <a:rPr lang="en-US" sz="1200" b="1" dirty="0">
                <a:solidFill>
                  <a:srgbClr val="000000"/>
                </a:solidFill>
                <a:latin typeface="Courier New"/>
                <a:ea typeface="Times New Roman"/>
                <a:cs typeface="Arial"/>
              </a:rPr>
              <a:t>Page de test</a:t>
            </a:r>
            <a:r>
              <a:rPr lang="en-US" sz="1200" b="1" dirty="0">
                <a:solidFill>
                  <a:srgbClr val="0000FF"/>
                </a:solidFill>
                <a:latin typeface="Courier New"/>
                <a:ea typeface="Times New Roman"/>
                <a:cs typeface="Arial"/>
              </a:rPr>
              <a:t>&lt;/h2&gt;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fr-FR" sz="1200" b="1" dirty="0">
                <a:solidFill>
                  <a:srgbClr val="FF0000"/>
                </a:solidFill>
                <a:latin typeface="Courier New"/>
                <a:ea typeface="Times New Roman"/>
                <a:cs typeface="Arial"/>
              </a:rPr>
              <a:t>&lt;?</a:t>
            </a:r>
            <a:r>
              <a:rPr lang="fr-FR" sz="1200" b="1" dirty="0" err="1">
                <a:solidFill>
                  <a:srgbClr val="FF0000"/>
                </a:solidFill>
                <a:latin typeface="Courier New"/>
                <a:ea typeface="Times New Roman"/>
                <a:cs typeface="Arial"/>
              </a:rPr>
              <a:t>php</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8000"/>
                </a:solidFill>
                <a:latin typeface="Courier New"/>
                <a:ea typeface="Times New Roman"/>
                <a:cs typeface="Arial"/>
              </a:rPr>
              <a:t>// Ceci est du code PHP</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80"/>
                </a:solidFill>
                <a:latin typeface="Courier New"/>
                <a:ea typeface="Times New Roman"/>
                <a:cs typeface="Arial"/>
              </a:rPr>
              <a:t>$date</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date</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"d/m/Y"</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8000"/>
                </a:solidFill>
                <a:latin typeface="Courier New"/>
                <a:ea typeface="Times New Roman"/>
                <a:cs typeface="Arial"/>
              </a:rPr>
              <a:t># Variable PHP + fonction</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80"/>
                </a:solidFill>
                <a:latin typeface="Courier New"/>
                <a:ea typeface="Times New Roman"/>
                <a:cs typeface="Arial"/>
              </a:rPr>
              <a:t>$heure</a:t>
            </a:r>
            <a:r>
              <a:rPr lang="fr-FR" sz="1200" b="1" dirty="0">
                <a:solidFill>
                  <a:srgbClr val="000000"/>
                </a:solidFill>
                <a:latin typeface="Courier New"/>
                <a:ea typeface="Times New Roman"/>
                <a:cs typeface="Arial"/>
              </a:rPr>
              <a:t> </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date</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H:i:s</a:t>
            </a:r>
            <a:r>
              <a:rPr lang="fr-FR" sz="1200" b="1" dirty="0">
                <a:solidFill>
                  <a:srgbClr val="808080"/>
                </a:solidFill>
                <a:latin typeface="Courier New"/>
                <a:ea typeface="Times New Roman"/>
                <a:cs typeface="Arial"/>
              </a:rPr>
              <a: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8000"/>
                </a:solidFill>
                <a:latin typeface="Courier New"/>
                <a:ea typeface="Times New Roman"/>
                <a:cs typeface="Arial"/>
              </a:rPr>
              <a:t>/* Affichage */</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err="1">
                <a:solidFill>
                  <a:srgbClr val="0000FF"/>
                </a:solidFill>
                <a:latin typeface="Courier New"/>
                <a:ea typeface="Times New Roman"/>
                <a:cs typeface="Arial"/>
              </a:rPr>
              <a:t>echo</a:t>
            </a:r>
            <a:r>
              <a:rPr lang="fr-FR" sz="1200" b="1" dirty="0" err="1">
                <a:solidFill>
                  <a:srgbClr val="808080"/>
                </a:solidFill>
                <a:latin typeface="Courier New"/>
                <a:ea typeface="Times New Roman"/>
                <a:cs typeface="Arial"/>
              </a:rPr>
              <a:t>"Nous</a:t>
            </a:r>
            <a:r>
              <a:rPr lang="fr-FR" sz="1200" b="1" dirty="0">
                <a:solidFill>
                  <a:srgbClr val="808080"/>
                </a:solidFill>
                <a:latin typeface="Courier New"/>
                <a:ea typeface="Times New Roman"/>
                <a:cs typeface="Arial"/>
              </a:rPr>
              <a:t> sommes le &lt;</a:t>
            </a:r>
            <a:r>
              <a:rPr lang="fr-FR" sz="1200" b="1" dirty="0" err="1">
                <a:solidFill>
                  <a:srgbClr val="808080"/>
                </a:solidFill>
                <a:latin typeface="Courier New"/>
                <a:ea typeface="Times New Roman"/>
                <a:cs typeface="Arial"/>
              </a:rPr>
              <a:t>strong</a:t>
            </a:r>
            <a:r>
              <a:rPr lang="fr-FR" sz="1200" b="1" dirty="0">
                <a:solidFill>
                  <a:srgbClr val="808080"/>
                </a:solidFill>
                <a:latin typeface="Courier New"/>
                <a:ea typeface="Times New Roman"/>
                <a:cs typeface="Arial"/>
              </a:rPr>
              <a:t>&gt;$date&lt;/</a:t>
            </a:r>
            <a:r>
              <a:rPr lang="fr-FR" sz="1200" b="1" dirty="0" err="1">
                <a:solidFill>
                  <a:srgbClr val="808080"/>
                </a:solidFill>
                <a:latin typeface="Courier New"/>
                <a:ea typeface="Times New Roman"/>
                <a:cs typeface="Arial"/>
              </a:rPr>
              <a:t>strong</a:t>
            </a:r>
            <a:r>
              <a:rPr lang="fr-FR" sz="1200" b="1" dirty="0">
                <a:solidFill>
                  <a:srgbClr val="808080"/>
                </a:solidFill>
                <a:latin typeface="Courier New"/>
                <a:ea typeface="Times New Roman"/>
                <a:cs typeface="Arial"/>
              </a:rPr>
              <a:t>&gt; et il est </a:t>
            </a:r>
          </a:p>
          <a:p>
            <a:pPr marL="0" indent="0">
              <a:lnSpc>
                <a:spcPct val="115000"/>
              </a:lnSpc>
              <a:spcBef>
                <a:spcPts val="0"/>
              </a:spcBef>
              <a:spcAft>
                <a:spcPts val="0"/>
              </a:spcAft>
              <a:buNone/>
            </a:pPr>
            <a:r>
              <a:rPr lang="fr-FR" sz="1200" b="1" dirty="0">
                <a:solidFill>
                  <a:srgbClr val="808080"/>
                </a:solidFill>
                <a:latin typeface="Courier New"/>
                <a:ea typeface="Times New Roman"/>
                <a:cs typeface="Arial"/>
              </a:rPr>
              <a:t>  &lt;</a:t>
            </a:r>
            <a:r>
              <a:rPr lang="fr-FR" sz="1200" b="1" dirty="0" err="1">
                <a:solidFill>
                  <a:srgbClr val="808080"/>
                </a:solidFill>
                <a:latin typeface="Courier New"/>
                <a:ea typeface="Times New Roman"/>
                <a:cs typeface="Arial"/>
              </a:rPr>
              <a:t>strong</a:t>
            </a:r>
            <a:r>
              <a:rPr lang="fr-FR" sz="1200" b="1" dirty="0">
                <a:solidFill>
                  <a:srgbClr val="808080"/>
                </a:solidFill>
                <a:latin typeface="Courier New"/>
                <a:ea typeface="Times New Roman"/>
                <a:cs typeface="Arial"/>
              </a:rPr>
              <a:t>&gt;$heure&lt;/</a:t>
            </a:r>
            <a:r>
              <a:rPr lang="fr-FR" sz="1200" b="1" dirty="0" err="1">
                <a:solidFill>
                  <a:srgbClr val="808080"/>
                </a:solidFill>
                <a:latin typeface="Courier New"/>
                <a:ea typeface="Times New Roman"/>
                <a:cs typeface="Arial"/>
              </a:rPr>
              <a:t>strong</a:t>
            </a:r>
            <a:r>
              <a:rPr lang="fr-FR" sz="1200" b="1" dirty="0">
                <a:solidFill>
                  <a:srgbClr val="808080"/>
                </a:solidFill>
                <a:latin typeface="Courier New"/>
                <a:ea typeface="Times New Roman"/>
                <a:cs typeface="Arial"/>
              </a:rPr>
              <a:t>&gt;"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FF0000"/>
                </a:solidFill>
                <a:latin typeface="Courier New"/>
                <a:ea typeface="Times New Roman"/>
                <a:cs typeface="Arial"/>
              </a:rPr>
              <a:t>?&gt;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a:t>
            </a:r>
            <a:r>
              <a:rPr lang="fr-FR" sz="1200" b="1" dirty="0" err="1">
                <a:solidFill>
                  <a:srgbClr val="0000FF"/>
                </a:solidFill>
                <a:latin typeface="Courier New"/>
                <a:ea typeface="Times New Roman"/>
                <a:cs typeface="Arial"/>
              </a:rPr>
              <a:t>hr</a:t>
            </a:r>
            <a:r>
              <a:rPr lang="fr-FR"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&lt;/body&gt;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FF"/>
                </a:solidFill>
                <a:latin typeface="Courier New"/>
                <a:ea typeface="Times New Roman"/>
                <a:cs typeface="Arial"/>
              </a:rPr>
              <a:t>&lt;/html&gt;</a:t>
            </a:r>
            <a:endParaRPr lang="fr-FR" sz="1200" b="1" dirty="0">
              <a:latin typeface="Calibri"/>
              <a:ea typeface="Calibri"/>
              <a:cs typeface="Arial"/>
            </a:endParaRPr>
          </a:p>
        </p:txBody>
      </p:sp>
      <p:sp>
        <p:nvSpPr>
          <p:cNvPr id="37" name="Espace réservé du contenu 2"/>
          <p:cNvSpPr txBox="1">
            <a:spLocks/>
          </p:cNvSpPr>
          <p:nvPr/>
        </p:nvSpPr>
        <p:spPr>
          <a:xfrm>
            <a:off x="3851920" y="4437112"/>
            <a:ext cx="4957172" cy="2197224"/>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15000"/>
              </a:lnSpc>
              <a:spcBef>
                <a:spcPts val="0"/>
              </a:spcBef>
              <a:buFont typeface="Wingdings 2"/>
              <a:buNone/>
            </a:pPr>
            <a:r>
              <a:rPr lang="en-US" sz="1100" b="1" dirty="0">
                <a:solidFill>
                  <a:srgbClr val="0000FF"/>
                </a:solidFill>
                <a:latin typeface="Courier New"/>
                <a:ea typeface="Times New Roman"/>
                <a:cs typeface="Arial"/>
              </a:rPr>
              <a:t>&lt;html&gt;</a:t>
            </a:r>
            <a:endParaRPr lang="fr-FR" sz="1100" b="1" dirty="0">
              <a:latin typeface="Calibri"/>
              <a:ea typeface="Calibri"/>
              <a:cs typeface="Arial"/>
            </a:endParaRPr>
          </a:p>
          <a:p>
            <a:pPr marL="0" indent="0">
              <a:lnSpc>
                <a:spcPct val="115000"/>
              </a:lnSpc>
              <a:spcBef>
                <a:spcPts val="0"/>
              </a:spcBef>
              <a:buFont typeface="Wingdings 2"/>
              <a:buNone/>
            </a:pPr>
            <a:r>
              <a:rPr lang="en-US" sz="1100" b="1" dirty="0">
                <a:solidFill>
                  <a:srgbClr val="000000"/>
                </a:solidFill>
                <a:latin typeface="Courier New"/>
                <a:ea typeface="Times New Roman"/>
                <a:cs typeface="Arial"/>
              </a:rPr>
              <a:t>  </a:t>
            </a:r>
            <a:r>
              <a:rPr lang="en-US" sz="1100" b="1" dirty="0">
                <a:solidFill>
                  <a:srgbClr val="0000FF"/>
                </a:solidFill>
                <a:latin typeface="Courier New"/>
                <a:ea typeface="Times New Roman"/>
                <a:cs typeface="Arial"/>
              </a:rPr>
              <a:t>&lt;head&gt;</a:t>
            </a:r>
            <a:endParaRPr lang="fr-FR" sz="1100" b="1" dirty="0">
              <a:latin typeface="Calibri"/>
              <a:ea typeface="Calibri"/>
              <a:cs typeface="Arial"/>
            </a:endParaRPr>
          </a:p>
          <a:p>
            <a:pPr marL="0" indent="0">
              <a:lnSpc>
                <a:spcPct val="115000"/>
              </a:lnSpc>
              <a:spcBef>
                <a:spcPts val="0"/>
              </a:spcBef>
              <a:buFont typeface="Wingdings 2"/>
              <a:buNone/>
            </a:pPr>
            <a:r>
              <a:rPr lang="en-US" sz="1100" b="1" dirty="0">
                <a:solidFill>
                  <a:srgbClr val="000000"/>
                </a:solidFill>
                <a:latin typeface="Courier New"/>
                <a:ea typeface="Times New Roman"/>
                <a:cs typeface="Arial"/>
              </a:rPr>
              <a:t>    </a:t>
            </a:r>
            <a:r>
              <a:rPr lang="en-US" sz="1100" b="1" dirty="0">
                <a:solidFill>
                  <a:srgbClr val="0000FF"/>
                </a:solidFill>
                <a:latin typeface="Courier New"/>
                <a:ea typeface="Times New Roman"/>
                <a:cs typeface="Arial"/>
              </a:rPr>
              <a:t>&lt;title&gt;</a:t>
            </a:r>
            <a:r>
              <a:rPr lang="en-US" sz="1100" b="1" dirty="0">
                <a:solidFill>
                  <a:srgbClr val="000000"/>
                </a:solidFill>
                <a:latin typeface="Courier New"/>
                <a:ea typeface="Times New Roman"/>
                <a:cs typeface="Arial"/>
              </a:rPr>
              <a:t>Test de page PHP</a:t>
            </a:r>
            <a:r>
              <a:rPr lang="en-US" sz="1100" b="1" dirty="0">
                <a:solidFill>
                  <a:srgbClr val="0000FF"/>
                </a:solidFill>
                <a:latin typeface="Courier New"/>
                <a:ea typeface="Times New Roman"/>
                <a:cs typeface="Arial"/>
              </a:rPr>
              <a:t>&lt;/title&gt;</a:t>
            </a:r>
            <a:endParaRPr lang="fr-FR" sz="1100" b="1" dirty="0">
              <a:latin typeface="Calibri"/>
              <a:ea typeface="Calibri"/>
              <a:cs typeface="Arial"/>
            </a:endParaRPr>
          </a:p>
          <a:p>
            <a:pPr marL="0" indent="0">
              <a:lnSpc>
                <a:spcPct val="115000"/>
              </a:lnSpc>
              <a:spcBef>
                <a:spcPts val="0"/>
              </a:spcBef>
              <a:buFont typeface="Wingdings 2"/>
              <a:buNone/>
            </a:pPr>
            <a:r>
              <a:rPr lang="en-US" sz="1100" b="1" dirty="0">
                <a:solidFill>
                  <a:srgbClr val="000000"/>
                </a:solidFill>
                <a:latin typeface="Courier New"/>
                <a:ea typeface="Times New Roman"/>
                <a:cs typeface="Arial"/>
              </a:rPr>
              <a:t>  </a:t>
            </a:r>
            <a:r>
              <a:rPr lang="en-US" sz="1100" b="1" dirty="0">
                <a:solidFill>
                  <a:srgbClr val="0000FF"/>
                </a:solidFill>
                <a:latin typeface="Courier New"/>
                <a:ea typeface="Times New Roman"/>
                <a:cs typeface="Arial"/>
              </a:rPr>
              <a:t>&lt;/head&gt;</a:t>
            </a:r>
            <a:endParaRPr lang="fr-FR" sz="1100" b="1" dirty="0">
              <a:latin typeface="Calibri"/>
              <a:ea typeface="Calibri"/>
              <a:cs typeface="Arial"/>
            </a:endParaRPr>
          </a:p>
          <a:p>
            <a:pPr marL="0" indent="0">
              <a:lnSpc>
                <a:spcPct val="115000"/>
              </a:lnSpc>
              <a:spcBef>
                <a:spcPts val="0"/>
              </a:spcBef>
              <a:buFont typeface="Wingdings 2"/>
              <a:buNone/>
            </a:pPr>
            <a:r>
              <a:rPr lang="en-US" sz="1100" b="1" dirty="0">
                <a:solidFill>
                  <a:srgbClr val="000000"/>
                </a:solidFill>
                <a:latin typeface="Courier New"/>
                <a:ea typeface="Times New Roman"/>
                <a:cs typeface="Arial"/>
              </a:rPr>
              <a:t>  </a:t>
            </a:r>
            <a:r>
              <a:rPr lang="en-US" sz="1100" b="1" dirty="0">
                <a:solidFill>
                  <a:srgbClr val="0000FF"/>
                </a:solidFill>
                <a:latin typeface="Courier New"/>
                <a:ea typeface="Times New Roman"/>
                <a:cs typeface="Arial"/>
              </a:rPr>
              <a:t>&lt;body&gt;</a:t>
            </a:r>
            <a:endParaRPr lang="fr-FR" sz="1100" b="1" dirty="0">
              <a:latin typeface="Calibri"/>
              <a:ea typeface="Calibri"/>
              <a:cs typeface="Arial"/>
            </a:endParaRPr>
          </a:p>
          <a:p>
            <a:pPr marL="0" indent="0">
              <a:lnSpc>
                <a:spcPct val="115000"/>
              </a:lnSpc>
              <a:spcBef>
                <a:spcPts val="0"/>
              </a:spcBef>
              <a:buFont typeface="Wingdings 2"/>
              <a:buNone/>
            </a:pPr>
            <a:r>
              <a:rPr lang="en-US" sz="1100" b="1" dirty="0">
                <a:solidFill>
                  <a:srgbClr val="000000"/>
                </a:solidFill>
                <a:latin typeface="Courier New"/>
                <a:ea typeface="Times New Roman"/>
                <a:cs typeface="Arial"/>
              </a:rPr>
              <a:t>    </a:t>
            </a:r>
            <a:r>
              <a:rPr lang="fr-FR" sz="1100" b="1" dirty="0">
                <a:solidFill>
                  <a:srgbClr val="0000FF"/>
                </a:solidFill>
                <a:latin typeface="Courier New"/>
                <a:ea typeface="Times New Roman"/>
                <a:cs typeface="Arial"/>
              </a:rPr>
              <a:t>&lt;h2&gt;</a:t>
            </a:r>
            <a:r>
              <a:rPr lang="fr-FR" sz="1100" b="1" dirty="0">
                <a:solidFill>
                  <a:srgbClr val="000000"/>
                </a:solidFill>
                <a:latin typeface="Courier New"/>
                <a:ea typeface="Times New Roman"/>
                <a:cs typeface="Arial"/>
              </a:rPr>
              <a:t>Page de test</a:t>
            </a:r>
            <a:r>
              <a:rPr lang="fr-FR" sz="1100" b="1" dirty="0">
                <a:solidFill>
                  <a:srgbClr val="0000FF"/>
                </a:solidFill>
                <a:latin typeface="Courier New"/>
                <a:ea typeface="Times New Roman"/>
                <a:cs typeface="Arial"/>
              </a:rPr>
              <a:t>&lt;/h2&gt;</a:t>
            </a:r>
            <a:endParaRPr lang="fr-FR" sz="1100" b="1" dirty="0">
              <a:latin typeface="Calibri"/>
              <a:ea typeface="Calibri"/>
              <a:cs typeface="Arial"/>
            </a:endParaRPr>
          </a:p>
          <a:p>
            <a:pPr marL="0" indent="0">
              <a:lnSpc>
                <a:spcPct val="115000"/>
              </a:lnSpc>
              <a:spcBef>
                <a:spcPts val="0"/>
              </a:spcBef>
              <a:buFont typeface="Wingdings 2"/>
              <a:buNone/>
            </a:pPr>
            <a:r>
              <a:rPr lang="fr-FR" sz="1100" b="1" dirty="0">
                <a:solidFill>
                  <a:srgbClr val="000000"/>
                </a:solidFill>
                <a:latin typeface="Courier New"/>
                <a:ea typeface="Times New Roman"/>
                <a:cs typeface="Arial"/>
              </a:rPr>
              <a:t>    Nous sommes le </a:t>
            </a:r>
            <a:r>
              <a:rPr lang="fr-FR" sz="1100" b="1" dirty="0">
                <a:solidFill>
                  <a:srgbClr val="0000FF"/>
                </a:solidFill>
                <a:latin typeface="Courier New"/>
                <a:ea typeface="Times New Roman"/>
                <a:cs typeface="Arial"/>
              </a:rPr>
              <a:t>&lt;</a:t>
            </a:r>
            <a:r>
              <a:rPr lang="fr-FR" sz="1100" b="1" dirty="0" err="1">
                <a:solidFill>
                  <a:srgbClr val="0000FF"/>
                </a:solidFill>
                <a:latin typeface="Courier New"/>
                <a:ea typeface="Times New Roman"/>
                <a:cs typeface="Arial"/>
              </a:rPr>
              <a:t>strong</a:t>
            </a:r>
            <a:r>
              <a:rPr lang="fr-FR" sz="1100" b="1" dirty="0">
                <a:solidFill>
                  <a:srgbClr val="0000FF"/>
                </a:solidFill>
                <a:latin typeface="Courier New"/>
                <a:ea typeface="Times New Roman"/>
                <a:cs typeface="Arial"/>
              </a:rPr>
              <a:t>&gt;</a:t>
            </a:r>
            <a:r>
              <a:rPr lang="fr-FR" sz="1100" b="1" dirty="0">
                <a:solidFill>
                  <a:srgbClr val="000000"/>
                </a:solidFill>
                <a:latin typeface="Courier New"/>
                <a:ea typeface="Times New Roman"/>
                <a:cs typeface="Arial"/>
              </a:rPr>
              <a:t>27/02/2016</a:t>
            </a:r>
            <a:r>
              <a:rPr lang="fr-FR" sz="1100" b="1" dirty="0">
                <a:solidFill>
                  <a:srgbClr val="0000FF"/>
                </a:solidFill>
                <a:latin typeface="Courier New"/>
                <a:ea typeface="Times New Roman"/>
                <a:cs typeface="Arial"/>
              </a:rPr>
              <a:t>&lt;/</a:t>
            </a:r>
            <a:r>
              <a:rPr lang="fr-FR" sz="1100" b="1" dirty="0" err="1">
                <a:solidFill>
                  <a:srgbClr val="0000FF"/>
                </a:solidFill>
                <a:latin typeface="Courier New"/>
                <a:ea typeface="Times New Roman"/>
                <a:cs typeface="Arial"/>
              </a:rPr>
              <a:t>strong</a:t>
            </a:r>
            <a:r>
              <a:rPr lang="fr-FR" sz="1100" b="1" dirty="0">
                <a:solidFill>
                  <a:srgbClr val="0000FF"/>
                </a:solidFill>
                <a:latin typeface="Courier New"/>
                <a:ea typeface="Times New Roman"/>
                <a:cs typeface="Arial"/>
              </a:rPr>
              <a:t>&gt;</a:t>
            </a:r>
            <a:r>
              <a:rPr lang="fr-FR" sz="1100" b="1" dirty="0">
                <a:solidFill>
                  <a:srgbClr val="000000"/>
                </a:solidFill>
                <a:latin typeface="Courier New"/>
                <a:ea typeface="Times New Roman"/>
                <a:cs typeface="Arial"/>
              </a:rPr>
              <a:t> et il est </a:t>
            </a:r>
          </a:p>
          <a:p>
            <a:pPr marL="0" indent="0">
              <a:lnSpc>
                <a:spcPct val="115000"/>
              </a:lnSpc>
              <a:spcBef>
                <a:spcPts val="0"/>
              </a:spcBef>
              <a:buFont typeface="Wingdings 2"/>
              <a:buNone/>
            </a:pPr>
            <a:r>
              <a:rPr lang="fr-FR" sz="1100" b="1" dirty="0">
                <a:solidFill>
                  <a:srgbClr val="000000"/>
                </a:solidFill>
                <a:latin typeface="Courier New"/>
                <a:ea typeface="Times New Roman"/>
                <a:cs typeface="Arial"/>
              </a:rPr>
              <a:t>    </a:t>
            </a:r>
            <a:r>
              <a:rPr lang="fr-FR" sz="1100" b="1" dirty="0">
                <a:solidFill>
                  <a:srgbClr val="0000FF"/>
                </a:solidFill>
                <a:latin typeface="Courier New"/>
                <a:ea typeface="Times New Roman"/>
                <a:cs typeface="Arial"/>
              </a:rPr>
              <a:t>&lt;</a:t>
            </a:r>
            <a:r>
              <a:rPr lang="fr-FR" sz="1100" b="1" dirty="0" err="1">
                <a:solidFill>
                  <a:srgbClr val="0000FF"/>
                </a:solidFill>
                <a:latin typeface="Courier New"/>
                <a:ea typeface="Times New Roman"/>
                <a:cs typeface="Arial"/>
              </a:rPr>
              <a:t>strong</a:t>
            </a:r>
            <a:r>
              <a:rPr lang="fr-FR" sz="1100" b="1" dirty="0">
                <a:solidFill>
                  <a:srgbClr val="0000FF"/>
                </a:solidFill>
                <a:latin typeface="Courier New"/>
                <a:ea typeface="Times New Roman"/>
                <a:cs typeface="Arial"/>
              </a:rPr>
              <a:t>&gt;</a:t>
            </a:r>
            <a:r>
              <a:rPr lang="fr-FR" sz="1100" b="1" dirty="0">
                <a:solidFill>
                  <a:srgbClr val="000000"/>
                </a:solidFill>
                <a:latin typeface="Courier New"/>
                <a:ea typeface="Times New Roman"/>
                <a:cs typeface="Arial"/>
              </a:rPr>
              <a:t>18:27:47</a:t>
            </a:r>
            <a:r>
              <a:rPr lang="fr-FR" sz="1100" b="1" dirty="0">
                <a:solidFill>
                  <a:srgbClr val="0000FF"/>
                </a:solidFill>
                <a:latin typeface="Courier New"/>
                <a:ea typeface="Times New Roman"/>
                <a:cs typeface="Arial"/>
              </a:rPr>
              <a:t>&lt;/</a:t>
            </a:r>
            <a:r>
              <a:rPr lang="fr-FR" sz="1100" b="1" dirty="0" err="1">
                <a:solidFill>
                  <a:srgbClr val="0000FF"/>
                </a:solidFill>
                <a:latin typeface="Courier New"/>
                <a:ea typeface="Times New Roman"/>
                <a:cs typeface="Arial"/>
              </a:rPr>
              <a:t>strong</a:t>
            </a:r>
            <a:r>
              <a:rPr lang="fr-FR" sz="1100" b="1" dirty="0">
                <a:solidFill>
                  <a:srgbClr val="0000FF"/>
                </a:solidFill>
                <a:latin typeface="Courier New"/>
                <a:ea typeface="Times New Roman"/>
                <a:cs typeface="Arial"/>
              </a:rPr>
              <a:t>&gt;</a:t>
            </a:r>
            <a:endParaRPr lang="fr-FR" sz="1100" b="1" dirty="0">
              <a:latin typeface="Calibri"/>
              <a:ea typeface="Calibri"/>
              <a:cs typeface="Arial"/>
            </a:endParaRPr>
          </a:p>
          <a:p>
            <a:pPr marL="0" indent="0">
              <a:lnSpc>
                <a:spcPct val="115000"/>
              </a:lnSpc>
              <a:spcBef>
                <a:spcPts val="0"/>
              </a:spcBef>
              <a:buFont typeface="Wingdings 2"/>
              <a:buNone/>
            </a:pPr>
            <a:r>
              <a:rPr lang="fr-FR" sz="1100" b="1" dirty="0">
                <a:solidFill>
                  <a:srgbClr val="000000"/>
                </a:solidFill>
                <a:latin typeface="Courier New"/>
                <a:ea typeface="Times New Roman"/>
                <a:cs typeface="Arial"/>
              </a:rPr>
              <a:t>    </a:t>
            </a:r>
            <a:r>
              <a:rPr lang="fr-FR" sz="1100" b="1" dirty="0">
                <a:solidFill>
                  <a:srgbClr val="0000FF"/>
                </a:solidFill>
                <a:latin typeface="Courier New"/>
                <a:ea typeface="Times New Roman"/>
                <a:cs typeface="Arial"/>
              </a:rPr>
              <a:t>&lt;</a:t>
            </a:r>
            <a:r>
              <a:rPr lang="fr-FR" sz="1100" b="1" dirty="0" err="1">
                <a:solidFill>
                  <a:srgbClr val="0000FF"/>
                </a:solidFill>
                <a:latin typeface="Courier New"/>
                <a:ea typeface="Times New Roman"/>
                <a:cs typeface="Arial"/>
              </a:rPr>
              <a:t>hr</a:t>
            </a:r>
            <a:r>
              <a:rPr lang="fr-FR" sz="1100" b="1" dirty="0">
                <a:solidFill>
                  <a:srgbClr val="0000FF"/>
                </a:solidFill>
                <a:latin typeface="Courier New"/>
                <a:ea typeface="Times New Roman"/>
                <a:cs typeface="Arial"/>
              </a:rPr>
              <a:t>&gt;</a:t>
            </a:r>
            <a:r>
              <a:rPr lang="fr-FR" sz="1100" b="1" dirty="0">
                <a:solidFill>
                  <a:srgbClr val="000000"/>
                </a:solidFill>
                <a:latin typeface="Courier New"/>
                <a:ea typeface="Times New Roman"/>
                <a:cs typeface="Arial"/>
              </a:rPr>
              <a:t>    </a:t>
            </a:r>
            <a:endParaRPr lang="fr-FR" sz="1100" b="1" dirty="0">
              <a:latin typeface="Calibri"/>
              <a:ea typeface="Calibri"/>
              <a:cs typeface="Arial"/>
            </a:endParaRPr>
          </a:p>
          <a:p>
            <a:pPr marL="0" indent="0">
              <a:lnSpc>
                <a:spcPct val="115000"/>
              </a:lnSpc>
              <a:spcBef>
                <a:spcPts val="0"/>
              </a:spcBef>
              <a:buFont typeface="Wingdings 2"/>
              <a:buNone/>
            </a:pPr>
            <a:r>
              <a:rPr lang="fr-FR" sz="1100" b="1" dirty="0">
                <a:solidFill>
                  <a:srgbClr val="000000"/>
                </a:solidFill>
                <a:latin typeface="Courier New"/>
                <a:ea typeface="Times New Roman"/>
                <a:cs typeface="Arial"/>
              </a:rPr>
              <a:t>  </a:t>
            </a:r>
            <a:r>
              <a:rPr lang="fr-FR" sz="1100" b="1" dirty="0">
                <a:solidFill>
                  <a:srgbClr val="0000FF"/>
                </a:solidFill>
                <a:latin typeface="Courier New"/>
                <a:ea typeface="Times New Roman"/>
                <a:cs typeface="Arial"/>
              </a:rPr>
              <a:t>&lt;/body&gt;</a:t>
            </a:r>
            <a:endParaRPr lang="fr-FR" sz="1100" b="1" dirty="0">
              <a:latin typeface="Calibri"/>
              <a:ea typeface="Calibri"/>
              <a:cs typeface="Arial"/>
            </a:endParaRPr>
          </a:p>
          <a:p>
            <a:pPr marL="0" indent="0">
              <a:lnSpc>
                <a:spcPct val="115000"/>
              </a:lnSpc>
              <a:spcBef>
                <a:spcPts val="0"/>
              </a:spcBef>
              <a:buFont typeface="Wingdings 2"/>
              <a:buNone/>
            </a:pPr>
            <a:r>
              <a:rPr lang="fr-FR" sz="1100" b="1" dirty="0">
                <a:solidFill>
                  <a:srgbClr val="0000FF"/>
                </a:solidFill>
                <a:latin typeface="Courier New"/>
                <a:ea typeface="Times New Roman"/>
                <a:cs typeface="Arial"/>
              </a:rPr>
              <a:t>&lt;/html&gt;</a:t>
            </a:r>
            <a:endParaRPr lang="fr-FR" sz="1100" b="1" dirty="0">
              <a:latin typeface="Calibri"/>
              <a:ea typeface="Calibri"/>
              <a:cs typeface="Arial"/>
            </a:endParaRPr>
          </a:p>
          <a:p>
            <a:pPr>
              <a:spcBef>
                <a:spcPts val="0"/>
              </a:spcBef>
            </a:pPr>
            <a:endParaRPr lang="fr-FR" sz="1100" b="1" dirty="0"/>
          </a:p>
        </p:txBody>
      </p:sp>
      <p:pic>
        <p:nvPicPr>
          <p:cNvPr id="2050" name="Picture 2" descr="E:\THEACHING\DEV_APP_WEB\SCRIPTS PHP\script01.ph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1133" y="1988840"/>
            <a:ext cx="3385363"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Flèche à angle droit 37"/>
          <p:cNvSpPr/>
          <p:nvPr/>
        </p:nvSpPr>
        <p:spPr>
          <a:xfrm rot="5400000">
            <a:off x="2969822" y="5535234"/>
            <a:ext cx="828092" cy="936104"/>
          </a:xfrm>
          <a:prstGeom prst="bentUpArrow">
            <a:avLst>
              <a:gd name="adj1" fmla="val 16094"/>
              <a:gd name="adj2" fmla="val 14528"/>
              <a:gd name="adj3" fmla="val 22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vers le haut 38"/>
          <p:cNvSpPr/>
          <p:nvPr/>
        </p:nvSpPr>
        <p:spPr>
          <a:xfrm>
            <a:off x="7308304" y="3680252"/>
            <a:ext cx="232316" cy="756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Processus 39"/>
          <p:cNvSpPr/>
          <p:nvPr/>
        </p:nvSpPr>
        <p:spPr>
          <a:xfrm>
            <a:off x="3923928" y="1772816"/>
            <a:ext cx="1440160" cy="576064"/>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C00000"/>
                </a:solidFill>
              </a:rPr>
              <a:t>Code PHP sur le serveur</a:t>
            </a:r>
          </a:p>
        </p:txBody>
      </p:sp>
      <p:sp>
        <p:nvSpPr>
          <p:cNvPr id="42" name="Organigramme : Processus 41"/>
          <p:cNvSpPr/>
          <p:nvPr/>
        </p:nvSpPr>
        <p:spPr>
          <a:xfrm>
            <a:off x="7236296" y="4581128"/>
            <a:ext cx="1440160" cy="576064"/>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B050"/>
                </a:solidFill>
              </a:rPr>
              <a:t>Code HTML sur le client</a:t>
            </a:r>
          </a:p>
        </p:txBody>
      </p:sp>
    </p:spTree>
    <p:extLst>
      <p:ext uri="{BB962C8B-B14F-4D97-AF65-F5344CB8AC3E}">
        <p14:creationId xmlns:p14="http://schemas.microsoft.com/office/powerpoint/2010/main" xmlns="" val="148455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PHP : exemple (2/2)</a:t>
            </a:r>
          </a:p>
        </p:txBody>
      </p:sp>
      <p:sp>
        <p:nvSpPr>
          <p:cNvPr id="3" name="Espace réservé du contenu 2"/>
          <p:cNvSpPr>
            <a:spLocks noGrp="1"/>
          </p:cNvSpPr>
          <p:nvPr>
            <p:ph sz="quarter" idx="1"/>
          </p:nvPr>
        </p:nvSpPr>
        <p:spPr>
          <a:xfrm>
            <a:off x="395536" y="1447800"/>
            <a:ext cx="4665712" cy="3205336"/>
          </a:xfrm>
        </p:spPr>
        <p:style>
          <a:lnRef idx="2">
            <a:schemeClr val="accent2"/>
          </a:lnRef>
          <a:fillRef idx="1">
            <a:schemeClr val="lt1"/>
          </a:fillRef>
          <a:effectRef idx="0">
            <a:schemeClr val="accent2"/>
          </a:effectRef>
          <a:fontRef idx="minor">
            <a:schemeClr val="dk1"/>
          </a:fontRef>
        </p:style>
        <p:txBody>
          <a:bodyPr>
            <a:noAutofit/>
          </a:bodyPr>
          <a:lstStyle/>
          <a:p>
            <a:pPr marL="0" indent="0">
              <a:lnSpc>
                <a:spcPct val="115000"/>
              </a:lnSpc>
              <a:spcBef>
                <a:spcPts val="0"/>
              </a:spcBef>
              <a:spcAft>
                <a:spcPts val="0"/>
              </a:spcAft>
              <a:buNone/>
            </a:pPr>
            <a:r>
              <a:rPr lang="fr-FR" sz="1200" b="1" dirty="0">
                <a:solidFill>
                  <a:srgbClr val="0000FF"/>
                </a:solidFill>
                <a:latin typeface="Courier New"/>
                <a:ea typeface="Times New Roman"/>
                <a:cs typeface="Arial"/>
              </a:rPr>
              <a:t>&lt;html&gt;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&lt;body&gt;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&lt;table</a:t>
            </a:r>
            <a:r>
              <a:rPr lang="fr-FR" sz="1200" b="1" dirty="0">
                <a:solidFill>
                  <a:srgbClr val="000000"/>
                </a:solidFill>
                <a:latin typeface="Courier New"/>
                <a:ea typeface="Times New Roman"/>
                <a:cs typeface="Arial"/>
              </a:rPr>
              <a:t> </a:t>
            </a:r>
            <a:r>
              <a:rPr lang="fr-FR" sz="1200" b="1" dirty="0">
                <a:solidFill>
                  <a:srgbClr val="FF0000"/>
                </a:solidFill>
                <a:latin typeface="Courier New"/>
                <a:ea typeface="Times New Roman"/>
                <a:cs typeface="Arial"/>
              </a:rPr>
              <a:t>border</a:t>
            </a:r>
            <a:r>
              <a:rPr lang="fr-FR" sz="1200" b="1" dirty="0">
                <a:solidFill>
                  <a:srgbClr val="000000"/>
                </a:solidFill>
                <a:latin typeface="Courier New"/>
                <a:ea typeface="Times New Roman"/>
                <a:cs typeface="Arial"/>
              </a:rPr>
              <a:t>=</a:t>
            </a:r>
            <a:r>
              <a:rPr lang="fr-FR" sz="1200" b="1" dirty="0">
                <a:solidFill>
                  <a:srgbClr val="8000FF"/>
                </a:solidFill>
                <a:latin typeface="Courier New"/>
                <a:ea typeface="Times New Roman"/>
                <a:cs typeface="Arial"/>
              </a:rPr>
              <a:t>"2"</a:t>
            </a:r>
            <a:r>
              <a:rPr lang="fr-FR"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FF0000"/>
                </a:solidFill>
                <a:latin typeface="Courier New"/>
                <a:ea typeface="Times New Roman"/>
                <a:cs typeface="Arial"/>
              </a:rPr>
              <a:t>&lt;?</a:t>
            </a:r>
            <a:r>
              <a:rPr lang="fr-FR" sz="1200" b="1" dirty="0" err="1">
                <a:solidFill>
                  <a:srgbClr val="FF0000"/>
                </a:solidFill>
                <a:latin typeface="Courier New"/>
                <a:ea typeface="Times New Roman"/>
                <a:cs typeface="Arial"/>
              </a:rPr>
              <a:t>php</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fr-FR" sz="1200" b="1" dirty="0">
                <a:solidFill>
                  <a:srgbClr val="008000"/>
                </a:solidFill>
                <a:latin typeface="Courier New"/>
                <a:ea typeface="Times New Roman"/>
                <a:cs typeface="Arial"/>
              </a:rPr>
              <a:t>// Ceci est du code PHP</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for</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000080"/>
                </a:solidFill>
                <a:latin typeface="Courier New"/>
                <a:ea typeface="Times New Roman"/>
                <a:cs typeface="Arial"/>
              </a:rPr>
              <a:t>$i</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FF8000"/>
                </a:solidFill>
                <a:latin typeface="Courier New"/>
                <a:ea typeface="Times New Roman"/>
                <a:cs typeface="Arial"/>
              </a:rPr>
              <a:t>1</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000080"/>
                </a:solidFill>
                <a:latin typeface="Courier New"/>
                <a:ea typeface="Times New Roman"/>
                <a:cs typeface="Arial"/>
              </a:rPr>
              <a:t>$i</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&lt;=</a:t>
            </a:r>
            <a:r>
              <a:rPr lang="en-US" sz="1200" b="1" dirty="0">
                <a:solidFill>
                  <a:srgbClr val="000000"/>
                </a:solidFill>
                <a:latin typeface="Courier New"/>
                <a:ea typeface="Times New Roman"/>
                <a:cs typeface="Arial"/>
              </a:rPr>
              <a:t> </a:t>
            </a:r>
            <a:r>
              <a:rPr lang="en-US" sz="1200" b="1" dirty="0">
                <a:solidFill>
                  <a:srgbClr val="FF8000"/>
                </a:solidFill>
                <a:latin typeface="Courier New"/>
                <a:ea typeface="Times New Roman"/>
                <a:cs typeface="Arial"/>
              </a:rPr>
              <a:t>5</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000080"/>
                </a:solidFill>
                <a:latin typeface="Courier New"/>
                <a:ea typeface="Times New Roman"/>
                <a:cs typeface="Arial"/>
              </a:rPr>
              <a:t>$i</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echo</a:t>
            </a:r>
            <a:r>
              <a:rPr lang="en-US" sz="1200" b="1" dirty="0">
                <a:solidFill>
                  <a:srgbClr val="000000"/>
                </a:solidFill>
                <a:latin typeface="Courier New"/>
                <a:ea typeface="Times New Roman"/>
                <a:cs typeface="Arial"/>
              </a:rPr>
              <a:t> </a:t>
            </a:r>
            <a:r>
              <a:rPr lang="en-US" sz="1200" b="1" dirty="0">
                <a:solidFill>
                  <a:srgbClr val="808080"/>
                </a:solidFill>
                <a:latin typeface="Courier New"/>
                <a:ea typeface="Times New Roman"/>
                <a:cs typeface="Arial"/>
              </a:rPr>
              <a:t>"&lt;</a:t>
            </a:r>
            <a:r>
              <a:rPr lang="en-US" sz="1200" b="1" dirty="0" err="1">
                <a:solidFill>
                  <a:srgbClr val="808080"/>
                </a:solidFill>
                <a:latin typeface="Courier New"/>
                <a:ea typeface="Times New Roman"/>
                <a:cs typeface="Arial"/>
              </a:rPr>
              <a:t>tr</a:t>
            </a:r>
            <a:r>
              <a:rPr lang="en-US" sz="1200" b="1" dirty="0">
                <a:solidFill>
                  <a:srgbClr val="808080"/>
                </a:solidFill>
                <a:latin typeface="Courier New"/>
                <a:ea typeface="Times New Roman"/>
                <a:cs typeface="Arial"/>
              </a:rPr>
              <a:t>&gt;"</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echo</a:t>
            </a:r>
            <a:r>
              <a:rPr lang="en-US" sz="1200" b="1" dirty="0">
                <a:solidFill>
                  <a:srgbClr val="000000"/>
                </a:solidFill>
                <a:latin typeface="Courier New"/>
                <a:ea typeface="Times New Roman"/>
                <a:cs typeface="Arial"/>
              </a:rPr>
              <a:t> </a:t>
            </a:r>
            <a:r>
              <a:rPr lang="en-US" sz="1200" b="1" dirty="0">
                <a:solidFill>
                  <a:srgbClr val="808080"/>
                </a:solidFill>
                <a:latin typeface="Courier New"/>
                <a:ea typeface="Times New Roman"/>
                <a:cs typeface="Arial"/>
              </a:rPr>
              <a:t>" &lt;td&gt;</a:t>
            </a:r>
            <a:r>
              <a:rPr lang="en-US" sz="1200" b="1" dirty="0" err="1">
                <a:solidFill>
                  <a:srgbClr val="808080"/>
                </a:solidFill>
                <a:latin typeface="Courier New"/>
                <a:ea typeface="Times New Roman"/>
                <a:cs typeface="Arial"/>
              </a:rPr>
              <a:t>Nombre</a:t>
            </a:r>
            <a:r>
              <a:rPr lang="en-US" sz="1200" b="1" dirty="0">
                <a:solidFill>
                  <a:srgbClr val="808080"/>
                </a:solidFill>
                <a:latin typeface="Courier New"/>
                <a:ea typeface="Times New Roman"/>
                <a:cs typeface="Arial"/>
              </a:rPr>
              <a:t>&lt;/td&gt;"</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echo</a:t>
            </a:r>
            <a:r>
              <a:rPr lang="en-US" sz="1200" b="1" dirty="0">
                <a:solidFill>
                  <a:srgbClr val="000000"/>
                </a:solidFill>
                <a:latin typeface="Courier New"/>
                <a:ea typeface="Times New Roman"/>
                <a:cs typeface="Arial"/>
              </a:rPr>
              <a:t> </a:t>
            </a:r>
            <a:r>
              <a:rPr lang="en-US" sz="1200" b="1" dirty="0">
                <a:solidFill>
                  <a:srgbClr val="808080"/>
                </a:solidFill>
                <a:latin typeface="Courier New"/>
                <a:ea typeface="Times New Roman"/>
                <a:cs typeface="Arial"/>
              </a:rPr>
              <a:t>" &lt;td&gt;"</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000080"/>
                </a:solidFill>
                <a:latin typeface="Courier New"/>
                <a:ea typeface="Times New Roman"/>
                <a:cs typeface="Arial"/>
              </a:rPr>
              <a:t>$i</a:t>
            </a: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808080"/>
                </a:solidFill>
                <a:latin typeface="Courier New"/>
                <a:ea typeface="Times New Roman"/>
                <a:cs typeface="Arial"/>
              </a:rPr>
              <a:t>"&lt;/td&gt;"</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echo</a:t>
            </a:r>
            <a:r>
              <a:rPr lang="en-US" sz="1200" b="1" dirty="0">
                <a:solidFill>
                  <a:srgbClr val="000000"/>
                </a:solidFill>
                <a:latin typeface="Courier New"/>
                <a:ea typeface="Times New Roman"/>
                <a:cs typeface="Arial"/>
              </a:rPr>
              <a:t> </a:t>
            </a:r>
            <a:r>
              <a:rPr lang="en-US" sz="1200" b="1" dirty="0">
                <a:solidFill>
                  <a:srgbClr val="808080"/>
                </a:solidFill>
                <a:latin typeface="Courier New"/>
                <a:ea typeface="Times New Roman"/>
                <a:cs typeface="Arial"/>
              </a:rPr>
              <a:t>"&lt;/</a:t>
            </a:r>
            <a:r>
              <a:rPr lang="en-US" sz="1200" b="1" dirty="0" err="1">
                <a:solidFill>
                  <a:srgbClr val="808080"/>
                </a:solidFill>
                <a:latin typeface="Courier New"/>
                <a:ea typeface="Times New Roman"/>
                <a:cs typeface="Arial"/>
              </a:rPr>
              <a:t>tr</a:t>
            </a:r>
            <a:r>
              <a:rPr lang="en-US" sz="1200" b="1" dirty="0">
                <a:solidFill>
                  <a:srgbClr val="808080"/>
                </a:solidFill>
                <a:latin typeface="Courier New"/>
                <a:ea typeface="Times New Roman"/>
                <a:cs typeface="Arial"/>
              </a:rPr>
              <a:t>&gt;"</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&lt;/table&gt;</a:t>
            </a:r>
            <a:endParaRPr lang="fr-FR" sz="12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&lt;/body&gt;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FF"/>
                </a:solidFill>
                <a:latin typeface="Courier New"/>
                <a:ea typeface="Times New Roman"/>
                <a:cs typeface="Arial"/>
              </a:rPr>
              <a:t>&lt;/html&gt;</a:t>
            </a:r>
            <a:endParaRPr lang="fr-FR" sz="1200" b="1" dirty="0">
              <a:latin typeface="Calibri"/>
              <a:ea typeface="Calibri"/>
              <a:cs typeface="Arial"/>
            </a:endParaRPr>
          </a:p>
        </p:txBody>
      </p:sp>
      <p:sp>
        <p:nvSpPr>
          <p:cNvPr id="5" name="Rectangle 4"/>
          <p:cNvSpPr/>
          <p:nvPr/>
        </p:nvSpPr>
        <p:spPr>
          <a:xfrm>
            <a:off x="4110261" y="3816271"/>
            <a:ext cx="4350171" cy="285308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5000"/>
              </a:lnSpc>
              <a:spcAft>
                <a:spcPts val="0"/>
              </a:spcAft>
            </a:pPr>
            <a:r>
              <a:rPr lang="en-US" sz="1200" b="1" dirty="0">
                <a:solidFill>
                  <a:srgbClr val="0000FF"/>
                </a:solidFill>
                <a:latin typeface="Courier New"/>
                <a:ea typeface="Times New Roman"/>
                <a:cs typeface="Arial"/>
              </a:rPr>
              <a:t>&lt;html&gt;</a:t>
            </a:r>
            <a:endParaRPr lang="fr-FR" sz="1200" b="1" dirty="0">
              <a:latin typeface="Calibri"/>
              <a:ea typeface="Calibri"/>
              <a:cs typeface="Arial"/>
            </a:endParaRPr>
          </a:p>
          <a:p>
            <a:pPr>
              <a:lnSpc>
                <a:spcPct val="115000"/>
              </a:lnSpc>
              <a:spcAft>
                <a:spcPts val="0"/>
              </a:spcAft>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&lt;head&gt;</a:t>
            </a:r>
            <a:endParaRPr lang="fr-FR" sz="1200" b="1" dirty="0">
              <a:latin typeface="Calibri"/>
              <a:ea typeface="Calibri"/>
              <a:cs typeface="Arial"/>
            </a:endParaRPr>
          </a:p>
          <a:p>
            <a:pPr>
              <a:lnSpc>
                <a:spcPct val="115000"/>
              </a:lnSpc>
              <a:spcAft>
                <a:spcPts val="0"/>
              </a:spcAft>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&lt;/head&gt;</a:t>
            </a:r>
            <a:endParaRPr lang="fr-FR" sz="1200" b="1" dirty="0">
              <a:latin typeface="Calibri"/>
              <a:ea typeface="Calibri"/>
              <a:cs typeface="Arial"/>
            </a:endParaRPr>
          </a:p>
          <a:p>
            <a:pPr>
              <a:lnSpc>
                <a:spcPct val="115000"/>
              </a:lnSpc>
              <a:spcAft>
                <a:spcPts val="0"/>
              </a:spcAft>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&lt;body&gt;</a:t>
            </a:r>
            <a:endParaRPr lang="fr-FR" sz="1200" b="1" dirty="0">
              <a:latin typeface="Calibri"/>
              <a:ea typeface="Calibri"/>
              <a:cs typeface="Arial"/>
            </a:endParaRPr>
          </a:p>
          <a:p>
            <a:pPr>
              <a:lnSpc>
                <a:spcPct val="115000"/>
              </a:lnSpc>
              <a:spcAft>
                <a:spcPts val="0"/>
              </a:spcAft>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&lt;table</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border</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"2"</a:t>
            </a:r>
            <a:r>
              <a:rPr lang="en-US" sz="1200" b="1" dirty="0">
                <a:solidFill>
                  <a:srgbClr val="0000FF"/>
                </a:solidFill>
                <a:latin typeface="Courier New"/>
                <a:ea typeface="Times New Roman"/>
                <a:cs typeface="Arial"/>
              </a:rPr>
              <a:t>&gt;</a:t>
            </a:r>
            <a:endParaRPr lang="fr-FR" sz="1200" b="1" dirty="0">
              <a:latin typeface="Calibri"/>
              <a:ea typeface="Calibri"/>
              <a:cs typeface="Arial"/>
            </a:endParaRPr>
          </a:p>
          <a:p>
            <a:pPr>
              <a:lnSpc>
                <a:spcPct val="115000"/>
              </a:lnSpc>
              <a:spcAft>
                <a:spcPts val="0"/>
              </a:spcAft>
            </a:pPr>
            <a:r>
              <a:rPr lang="en-US"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&lt;tr&gt;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Nombre</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1</a:t>
            </a:r>
            <a:r>
              <a:rPr lang="fr-FR" sz="1200" b="1" dirty="0">
                <a:solidFill>
                  <a:srgbClr val="0000FF"/>
                </a:solidFill>
                <a:latin typeface="Courier New"/>
                <a:ea typeface="Times New Roman"/>
                <a:cs typeface="Arial"/>
              </a:rPr>
              <a:t>&lt;/td&gt;&lt;/tr&gt;</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&lt;tr&gt;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Nombre</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2</a:t>
            </a:r>
            <a:r>
              <a:rPr lang="fr-FR" sz="1200" b="1" dirty="0">
                <a:solidFill>
                  <a:srgbClr val="0000FF"/>
                </a:solidFill>
                <a:latin typeface="Courier New"/>
                <a:ea typeface="Times New Roman"/>
                <a:cs typeface="Arial"/>
              </a:rPr>
              <a:t>&lt;/td&gt;&lt;/tr&gt;</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&lt;tr&gt;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Nombre</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3</a:t>
            </a:r>
            <a:r>
              <a:rPr lang="fr-FR" sz="1200" b="1" dirty="0">
                <a:solidFill>
                  <a:srgbClr val="0000FF"/>
                </a:solidFill>
                <a:latin typeface="Courier New"/>
                <a:ea typeface="Times New Roman"/>
                <a:cs typeface="Arial"/>
              </a:rPr>
              <a:t>&lt;/td&gt;&lt;/tr&gt;</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&lt;tr&gt;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Nombre</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4</a:t>
            </a:r>
            <a:r>
              <a:rPr lang="fr-FR" sz="1200" b="1" dirty="0">
                <a:solidFill>
                  <a:srgbClr val="0000FF"/>
                </a:solidFill>
                <a:latin typeface="Courier New"/>
                <a:ea typeface="Times New Roman"/>
                <a:cs typeface="Arial"/>
              </a:rPr>
              <a:t>&lt;/td&gt;&lt;/tr&gt;</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&lt;tr&gt;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Nombre</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&lt;td&gt;</a:t>
            </a:r>
            <a:r>
              <a:rPr lang="fr-FR" sz="1200" b="1" dirty="0">
                <a:solidFill>
                  <a:srgbClr val="000000"/>
                </a:solidFill>
                <a:latin typeface="Courier New"/>
                <a:ea typeface="Times New Roman"/>
                <a:cs typeface="Arial"/>
              </a:rPr>
              <a:t>5</a:t>
            </a:r>
            <a:r>
              <a:rPr lang="fr-FR" sz="1200" b="1" dirty="0">
                <a:solidFill>
                  <a:srgbClr val="0000FF"/>
                </a:solidFill>
                <a:latin typeface="Courier New"/>
                <a:ea typeface="Times New Roman"/>
                <a:cs typeface="Arial"/>
              </a:rPr>
              <a:t>&lt;/td&gt;&lt;/tr&gt;</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&lt;/table&gt;</a:t>
            </a:r>
            <a:r>
              <a:rPr lang="fr-FR" sz="1200" b="1" dirty="0">
                <a:solidFill>
                  <a:srgbClr val="000000"/>
                </a:solidFill>
                <a:latin typeface="Courier New"/>
                <a:ea typeface="Times New Roman"/>
                <a:cs typeface="Arial"/>
              </a:rPr>
              <a:t>    </a:t>
            </a:r>
            <a:endParaRPr lang="fr-FR" sz="1200" b="1" dirty="0">
              <a:latin typeface="Calibri"/>
              <a:ea typeface="Calibri"/>
              <a:cs typeface="Arial"/>
            </a:endParaRPr>
          </a:p>
          <a:p>
            <a:pPr>
              <a:lnSpc>
                <a:spcPct val="115000"/>
              </a:lnSpc>
              <a:spcAft>
                <a:spcPts val="0"/>
              </a:spcAft>
            </a:pPr>
            <a:r>
              <a:rPr lang="fr-FR" sz="1200" b="1" dirty="0">
                <a:solidFill>
                  <a:srgbClr val="000000"/>
                </a:solidFill>
                <a:latin typeface="Courier New"/>
                <a:ea typeface="Times New Roman"/>
                <a:cs typeface="Arial"/>
              </a:rPr>
              <a:t>  </a:t>
            </a:r>
            <a:r>
              <a:rPr lang="fr-FR" sz="1200" b="1" dirty="0">
                <a:solidFill>
                  <a:srgbClr val="0000FF"/>
                </a:solidFill>
                <a:latin typeface="Courier New"/>
                <a:ea typeface="Times New Roman"/>
                <a:cs typeface="Arial"/>
              </a:rPr>
              <a:t>&lt;/body&gt;</a:t>
            </a:r>
            <a:endParaRPr lang="fr-FR" sz="1200" b="1" dirty="0">
              <a:latin typeface="Calibri"/>
              <a:ea typeface="Calibri"/>
              <a:cs typeface="Arial"/>
            </a:endParaRPr>
          </a:p>
          <a:p>
            <a:pPr>
              <a:lnSpc>
                <a:spcPct val="115000"/>
              </a:lnSpc>
              <a:spcAft>
                <a:spcPts val="0"/>
              </a:spcAft>
            </a:pPr>
            <a:r>
              <a:rPr lang="fr-FR" sz="1200" b="1" dirty="0">
                <a:solidFill>
                  <a:srgbClr val="0000FF"/>
                </a:solidFill>
                <a:latin typeface="Courier New"/>
                <a:ea typeface="Times New Roman"/>
                <a:cs typeface="Arial"/>
              </a:rPr>
              <a:t>&lt;/html&gt;</a:t>
            </a:r>
            <a:endParaRPr lang="fr-FR" sz="1200" b="1" dirty="0">
              <a:effectLst/>
              <a:latin typeface="Calibri"/>
              <a:ea typeface="Calibri"/>
              <a:cs typeface="Arial"/>
            </a:endParaRPr>
          </a:p>
        </p:txBody>
      </p:sp>
      <p:sp>
        <p:nvSpPr>
          <p:cNvPr id="6" name="Organigramme : Processus 5"/>
          <p:cNvSpPr/>
          <p:nvPr/>
        </p:nvSpPr>
        <p:spPr>
          <a:xfrm>
            <a:off x="3491880" y="1556792"/>
            <a:ext cx="1440160" cy="576064"/>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solidFill>
                  <a:srgbClr val="C00000"/>
                </a:solidFill>
              </a:rPr>
              <a:t>Code PHP sur le serveur</a:t>
            </a:r>
          </a:p>
        </p:txBody>
      </p:sp>
      <p:sp>
        <p:nvSpPr>
          <p:cNvPr id="7" name="Organigramme : Processus 6"/>
          <p:cNvSpPr/>
          <p:nvPr/>
        </p:nvSpPr>
        <p:spPr>
          <a:xfrm>
            <a:off x="6588224" y="3933056"/>
            <a:ext cx="1440160" cy="576064"/>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a:solidFill>
                  <a:srgbClr val="00B050"/>
                </a:solidFill>
              </a:rPr>
              <a:t>Code HTML sur le client</a:t>
            </a:r>
          </a:p>
        </p:txBody>
      </p:sp>
      <p:sp>
        <p:nvSpPr>
          <p:cNvPr id="8" name="Flèche à angle droit 7"/>
          <p:cNvSpPr/>
          <p:nvPr/>
        </p:nvSpPr>
        <p:spPr>
          <a:xfrm rot="5400000">
            <a:off x="3070721" y="4496184"/>
            <a:ext cx="881608" cy="1197471"/>
          </a:xfrm>
          <a:prstGeom prst="bentUpArrow">
            <a:avLst>
              <a:gd name="adj1" fmla="val 16094"/>
              <a:gd name="adj2" fmla="val 14528"/>
              <a:gd name="adj3" fmla="val 22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haut 8"/>
          <p:cNvSpPr/>
          <p:nvPr/>
        </p:nvSpPr>
        <p:spPr>
          <a:xfrm flipH="1">
            <a:off x="6732240" y="3221499"/>
            <a:ext cx="271740" cy="5947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E:\THEACHING\DEV_APP_WEB\SCRIPTS PHP\script02.php.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1015956"/>
            <a:ext cx="2703935" cy="2205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66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Comment interpréter du PHP</a:t>
            </a:r>
          </a:p>
        </p:txBody>
      </p:sp>
      <p:sp>
        <p:nvSpPr>
          <p:cNvPr id="3" name="Espace réservé du contenu 2"/>
          <p:cNvSpPr>
            <a:spLocks noGrp="1"/>
          </p:cNvSpPr>
          <p:nvPr>
            <p:ph sz="quarter" idx="1"/>
          </p:nvPr>
        </p:nvSpPr>
        <p:spPr/>
        <p:txBody>
          <a:bodyPr>
            <a:normAutofit/>
          </a:bodyPr>
          <a:lstStyle/>
          <a:p>
            <a:r>
              <a:rPr lang="fr-FR" dirty="0"/>
              <a:t>Le </a:t>
            </a:r>
            <a:r>
              <a:rPr lang="fr-FR" b="1" dirty="0">
                <a:solidFill>
                  <a:srgbClr val="FF0000"/>
                </a:solidFill>
              </a:rPr>
              <a:t>client</a:t>
            </a:r>
            <a:r>
              <a:rPr lang="fr-FR" dirty="0"/>
              <a:t> ne sait pas lire une page PHP !</a:t>
            </a:r>
          </a:p>
          <a:p>
            <a:pPr marL="0" indent="0">
              <a:buNone/>
            </a:pPr>
            <a:r>
              <a:rPr lang="fr-FR" dirty="0"/>
              <a:t>   C'est le </a:t>
            </a:r>
            <a:r>
              <a:rPr lang="fr-FR" b="1" dirty="0">
                <a:solidFill>
                  <a:srgbClr val="FF0000"/>
                </a:solidFill>
              </a:rPr>
              <a:t>serveur</a:t>
            </a:r>
            <a:r>
              <a:rPr lang="fr-FR" dirty="0"/>
              <a:t> qui crée la page HTML et l'envoie au client.</a:t>
            </a:r>
          </a:p>
          <a:p>
            <a:endParaRPr lang="fr-FR" dirty="0"/>
          </a:p>
          <a:p>
            <a:r>
              <a:rPr lang="fr-FR" dirty="0"/>
              <a:t>On a donc besoin d’un </a:t>
            </a:r>
            <a:r>
              <a:rPr lang="fr-FR" b="1" dirty="0">
                <a:solidFill>
                  <a:srgbClr val="FF0000"/>
                </a:solidFill>
              </a:rPr>
              <a:t>serveur</a:t>
            </a:r>
            <a:r>
              <a:rPr lang="fr-FR" dirty="0"/>
              <a:t>… (qui peut être la même machine que le client)</a:t>
            </a:r>
          </a:p>
          <a:p>
            <a:endParaRPr lang="fr-FR" b="1" u="sng" dirty="0"/>
          </a:p>
          <a:p>
            <a:r>
              <a:rPr lang="fr-FR" b="1" u="sng" dirty="0"/>
              <a:t>Outils:</a:t>
            </a:r>
          </a:p>
          <a:p>
            <a:pPr lvl="1"/>
            <a:r>
              <a:rPr lang="fr-FR" sz="2000" dirty="0"/>
              <a:t>Sur Windows </a:t>
            </a:r>
            <a:r>
              <a:rPr lang="fr-FR" sz="2000" b="1" dirty="0" err="1">
                <a:solidFill>
                  <a:srgbClr val="FF0000"/>
                </a:solidFill>
              </a:rPr>
              <a:t>EasyPHP</a:t>
            </a:r>
            <a:r>
              <a:rPr lang="fr-FR" sz="2000" dirty="0"/>
              <a:t> ou </a:t>
            </a:r>
            <a:r>
              <a:rPr lang="fr-FR" sz="2000" b="1" dirty="0">
                <a:solidFill>
                  <a:srgbClr val="FF0000"/>
                </a:solidFill>
              </a:rPr>
              <a:t>WAMP</a:t>
            </a:r>
            <a:r>
              <a:rPr lang="fr-FR" sz="2000" dirty="0"/>
              <a:t> (Windows-Apache-MySQL-PHP) </a:t>
            </a:r>
          </a:p>
          <a:p>
            <a:pPr lvl="1"/>
            <a:r>
              <a:rPr lang="fr-FR" sz="2000" dirty="0"/>
              <a:t>Sur Linux (</a:t>
            </a:r>
            <a:r>
              <a:rPr lang="fr-FR" sz="2000" b="1" dirty="0">
                <a:solidFill>
                  <a:srgbClr val="FF0000"/>
                </a:solidFill>
              </a:rPr>
              <a:t>LAMP</a:t>
            </a:r>
            <a:r>
              <a:rPr lang="fr-FR" sz="2000" dirty="0"/>
              <a:t> pour Linux-Apache-MySQL-PHP) : </a:t>
            </a:r>
          </a:p>
          <a:p>
            <a:pPr lvl="2"/>
            <a:r>
              <a:rPr lang="fr-FR" sz="1800" dirty="0"/>
              <a:t>Un serveur Apache est installé dans la distribution par défaut.</a:t>
            </a:r>
          </a:p>
          <a:p>
            <a:pPr lvl="1"/>
            <a:endParaRPr lang="fr-FR" dirty="0"/>
          </a:p>
          <a:p>
            <a:endParaRPr lang="fr-FR" dirty="0"/>
          </a:p>
          <a:p>
            <a:endParaRPr lang="fr-FR" dirty="0"/>
          </a:p>
          <a:p>
            <a:endParaRPr lang="fr-FR" dirty="0"/>
          </a:p>
        </p:txBody>
      </p:sp>
    </p:spTree>
    <p:extLst>
      <p:ext uri="{BB962C8B-B14F-4D97-AF65-F5344CB8AC3E}">
        <p14:creationId xmlns:p14="http://schemas.microsoft.com/office/powerpoint/2010/main" xmlns="" val="288736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D617CAFB-B386-479E-945A-738F44847E53}" type="slidenum">
              <a:rPr lang="fr-FR"/>
              <a:pPr/>
              <a:t>14</a:t>
            </a:fld>
            <a:endParaRPr lang="fr-FR"/>
          </a:p>
        </p:txBody>
      </p:sp>
      <p:sp>
        <p:nvSpPr>
          <p:cNvPr id="29698" name="Rectangle 2"/>
          <p:cNvSpPr>
            <a:spLocks noGrp="1" noChangeArrowheads="1"/>
          </p:cNvSpPr>
          <p:nvPr>
            <p:ph type="title"/>
          </p:nvPr>
        </p:nvSpPr>
        <p:spPr/>
        <p:txBody>
          <a:bodyPr/>
          <a:lstStyle/>
          <a:p>
            <a:r>
              <a:rPr lang="fr-CA"/>
              <a:t>Syntaxe</a:t>
            </a:r>
          </a:p>
        </p:txBody>
      </p:sp>
      <p:sp>
        <p:nvSpPr>
          <p:cNvPr id="29699" name="Rectangle 3"/>
          <p:cNvSpPr>
            <a:spLocks noGrp="1" noChangeArrowheads="1"/>
          </p:cNvSpPr>
          <p:nvPr>
            <p:ph type="body" idx="1"/>
          </p:nvPr>
        </p:nvSpPr>
        <p:spPr/>
        <p:txBody>
          <a:bodyPr/>
          <a:lstStyle/>
          <a:p>
            <a:r>
              <a:rPr lang="fr-CA" dirty="0"/>
              <a:t>Les instructions sont terminées par « ; »</a:t>
            </a:r>
          </a:p>
          <a:p>
            <a:r>
              <a:rPr lang="fr-CA" dirty="0"/>
              <a:t>Les styles de commentaires utilisables sont:</a:t>
            </a:r>
          </a:p>
          <a:p>
            <a:pPr lvl="1">
              <a:buFontTx/>
              <a:buChar char="•"/>
            </a:pPr>
            <a:r>
              <a:rPr lang="fr-CA" dirty="0"/>
              <a:t>/* */ non imbriqué</a:t>
            </a:r>
          </a:p>
          <a:p>
            <a:pPr lvl="1">
              <a:buFontTx/>
              <a:buChar char="•"/>
            </a:pPr>
            <a:r>
              <a:rPr lang="fr-CA" dirty="0"/>
              <a:t>#</a:t>
            </a:r>
          </a:p>
          <a:p>
            <a:pPr lvl="1">
              <a:buFontTx/>
              <a:buChar char="•"/>
            </a:pPr>
            <a:r>
              <a:rPr lang="fr-CA" dirty="0"/>
              <a:t>//</a:t>
            </a:r>
          </a:p>
        </p:txBody>
      </p:sp>
    </p:spTree>
    <p:extLst>
      <p:ext uri="{BB962C8B-B14F-4D97-AF65-F5344CB8AC3E}">
        <p14:creationId xmlns:p14="http://schemas.microsoft.com/office/powerpoint/2010/main" xmlns="" val="3188822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24884751-1B3B-4DE5-B311-DE60FFFC56C4}" type="slidenum">
              <a:rPr lang="fr-FR"/>
              <a:pPr/>
              <a:t>15</a:t>
            </a:fld>
            <a:endParaRPr lang="fr-FR"/>
          </a:p>
        </p:txBody>
      </p:sp>
      <p:sp>
        <p:nvSpPr>
          <p:cNvPr id="30722" name="Rectangle 2"/>
          <p:cNvSpPr>
            <a:spLocks noGrp="1" noChangeArrowheads="1"/>
          </p:cNvSpPr>
          <p:nvPr>
            <p:ph type="title"/>
          </p:nvPr>
        </p:nvSpPr>
        <p:spPr/>
        <p:txBody>
          <a:bodyPr/>
          <a:lstStyle/>
          <a:p>
            <a:r>
              <a:rPr lang="fr-CA"/>
              <a:t>Types de données</a:t>
            </a:r>
          </a:p>
        </p:txBody>
      </p:sp>
      <p:sp>
        <p:nvSpPr>
          <p:cNvPr id="30723" name="Rectangle 3"/>
          <p:cNvSpPr>
            <a:spLocks noGrp="1" noChangeArrowheads="1"/>
          </p:cNvSpPr>
          <p:nvPr>
            <p:ph type="body" idx="1"/>
          </p:nvPr>
        </p:nvSpPr>
        <p:spPr/>
        <p:txBody>
          <a:bodyPr/>
          <a:lstStyle/>
          <a:p>
            <a:r>
              <a:rPr lang="fr-CA" dirty="0"/>
              <a:t>Typage faible et dynamique</a:t>
            </a:r>
          </a:p>
          <a:p>
            <a:r>
              <a:rPr lang="fr-CA" dirty="0"/>
              <a:t>Entier</a:t>
            </a:r>
          </a:p>
          <a:p>
            <a:r>
              <a:rPr lang="fr-CA" dirty="0" smtClean="0"/>
              <a:t>Nombre </a:t>
            </a:r>
            <a:r>
              <a:rPr lang="fr-CA" dirty="0"/>
              <a:t>flottant </a:t>
            </a:r>
          </a:p>
        </p:txBody>
      </p:sp>
    </p:spTree>
    <p:extLst>
      <p:ext uri="{BB962C8B-B14F-4D97-AF65-F5344CB8AC3E}">
        <p14:creationId xmlns:p14="http://schemas.microsoft.com/office/powerpoint/2010/main" xmlns="" val="338295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9CCE349B-4B16-490A-8171-06161C32076D}" type="slidenum">
              <a:rPr lang="fr-FR"/>
              <a:pPr/>
              <a:t>16</a:t>
            </a:fld>
            <a:endParaRPr lang="fr-FR"/>
          </a:p>
        </p:txBody>
      </p:sp>
      <p:sp>
        <p:nvSpPr>
          <p:cNvPr id="31746" name="Rectangle 2"/>
          <p:cNvSpPr>
            <a:spLocks noGrp="1" noChangeArrowheads="1"/>
          </p:cNvSpPr>
          <p:nvPr>
            <p:ph type="title"/>
          </p:nvPr>
        </p:nvSpPr>
        <p:spPr/>
        <p:txBody>
          <a:bodyPr/>
          <a:lstStyle/>
          <a:p>
            <a:r>
              <a:rPr lang="fr-CA"/>
              <a:t>Chaînes de caractères</a:t>
            </a:r>
          </a:p>
        </p:txBody>
      </p:sp>
      <p:sp>
        <p:nvSpPr>
          <p:cNvPr id="31747" name="Rectangle 3"/>
          <p:cNvSpPr>
            <a:spLocks noGrp="1" noChangeArrowheads="1"/>
          </p:cNvSpPr>
          <p:nvPr>
            <p:ph type="body" idx="1"/>
          </p:nvPr>
        </p:nvSpPr>
        <p:spPr/>
        <p:txBody>
          <a:bodyPr/>
          <a:lstStyle/>
          <a:p>
            <a:r>
              <a:rPr lang="fr-CA"/>
              <a:t>Chaîne</a:t>
            </a:r>
          </a:p>
          <a:p>
            <a:pPr lvl="1"/>
            <a:r>
              <a:rPr lang="fr-CA"/>
              <a:t>délimitée par « " », « ' » </a:t>
            </a:r>
          </a:p>
          <a:p>
            <a:pPr lvl="1"/>
            <a:r>
              <a:rPr lang="fr-CA"/>
              <a:t>séquences d'échappement standard \n, \r, \t, \\, \$, \", \‘</a:t>
            </a:r>
          </a:p>
          <a:p>
            <a:pPr lvl="1"/>
            <a:r>
              <a:rPr lang="fr-CA"/>
              <a:t>Il est possible de concaténer des chaînes avec le point:</a:t>
            </a:r>
          </a:p>
          <a:p>
            <a:pPr lvl="2">
              <a:buFont typeface="Wingdings" pitchFamily="2" charset="2"/>
              <a:buNone/>
            </a:pPr>
            <a:r>
              <a:rPr lang="fr-CA"/>
              <a:t>$resultat = $chaine1 . $chaine2;</a:t>
            </a:r>
          </a:p>
        </p:txBody>
      </p:sp>
    </p:spTree>
    <p:extLst>
      <p:ext uri="{BB962C8B-B14F-4D97-AF65-F5344CB8AC3E}">
        <p14:creationId xmlns:p14="http://schemas.microsoft.com/office/powerpoint/2010/main" xmlns="" val="108572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32CEA1C7-1D3B-479F-8AB6-5AEDD196127D}" type="slidenum">
              <a:rPr lang="fr-FR"/>
              <a:pPr/>
              <a:t>17</a:t>
            </a:fld>
            <a:endParaRPr lang="fr-FR"/>
          </a:p>
        </p:txBody>
      </p:sp>
      <p:sp>
        <p:nvSpPr>
          <p:cNvPr id="33794" name="Rectangle 2"/>
          <p:cNvSpPr>
            <a:spLocks noGrp="1" noChangeArrowheads="1"/>
          </p:cNvSpPr>
          <p:nvPr>
            <p:ph type="title"/>
          </p:nvPr>
        </p:nvSpPr>
        <p:spPr/>
        <p:txBody>
          <a:bodyPr/>
          <a:lstStyle/>
          <a:p>
            <a:r>
              <a:rPr lang="fr-CA"/>
              <a:t>Variable</a:t>
            </a:r>
          </a:p>
        </p:txBody>
      </p:sp>
      <p:sp>
        <p:nvSpPr>
          <p:cNvPr id="33795" name="Rectangle 3"/>
          <p:cNvSpPr>
            <a:spLocks noGrp="1" noChangeArrowheads="1"/>
          </p:cNvSpPr>
          <p:nvPr>
            <p:ph type="body" idx="1"/>
          </p:nvPr>
        </p:nvSpPr>
        <p:spPr/>
        <p:txBody>
          <a:bodyPr/>
          <a:lstStyle/>
          <a:p>
            <a:r>
              <a:rPr lang="fr-CA" dirty="0"/>
              <a:t>Une variable commence toujours par $.</a:t>
            </a:r>
          </a:p>
          <a:p>
            <a:r>
              <a:rPr lang="fr-CA" b="1" dirty="0"/>
              <a:t>Les variables d’un formulaire web sont immédiatement disponibles, </a:t>
            </a:r>
            <a:r>
              <a:rPr lang="fr-CA" b="1" dirty="0" smtClean="0"/>
              <a:t> </a:t>
            </a:r>
          </a:p>
          <a:p>
            <a:r>
              <a:rPr lang="fr-CA" dirty="0" smtClean="0"/>
              <a:t>Le </a:t>
            </a:r>
            <a:r>
              <a:rPr lang="fr-CA" dirty="0"/>
              <a:t>nom de l’élément du formulaire ou du cookie devient une variable pour la page PHP cible lors d’un POST ou d’un GET</a:t>
            </a:r>
            <a:r>
              <a:rPr lang="fr-CA" dirty="0" smtClean="0"/>
              <a:t>.</a:t>
            </a:r>
          </a:p>
          <a:p>
            <a:r>
              <a:rPr lang="fr-CA" dirty="0" smtClean="0"/>
              <a:t>Cookie??</a:t>
            </a:r>
            <a:endParaRPr lang="fr-CA" dirty="0"/>
          </a:p>
        </p:txBody>
      </p:sp>
    </p:spTree>
    <p:extLst>
      <p:ext uri="{BB962C8B-B14F-4D97-AF65-F5344CB8AC3E}">
        <p14:creationId xmlns:p14="http://schemas.microsoft.com/office/powerpoint/2010/main" xmlns="" val="326495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3C41D445-B8CB-4446-84FF-ABF8E481079F}" type="slidenum">
              <a:rPr lang="fr-FR"/>
              <a:pPr/>
              <a:t>18</a:t>
            </a:fld>
            <a:endParaRPr lang="fr-FR"/>
          </a:p>
        </p:txBody>
      </p:sp>
      <p:sp>
        <p:nvSpPr>
          <p:cNvPr id="37890" name="Rectangle 2"/>
          <p:cNvSpPr>
            <a:spLocks noGrp="1" noChangeArrowheads="1"/>
          </p:cNvSpPr>
          <p:nvPr>
            <p:ph type="title"/>
          </p:nvPr>
        </p:nvSpPr>
        <p:spPr/>
        <p:txBody>
          <a:bodyPr/>
          <a:lstStyle/>
          <a:p>
            <a:r>
              <a:rPr lang="fr-CA"/>
              <a:t>Expression</a:t>
            </a:r>
            <a:endParaRPr lang="fr-CA" b="0"/>
          </a:p>
        </p:txBody>
      </p:sp>
      <p:sp>
        <p:nvSpPr>
          <p:cNvPr id="37891" name="Rectangle 3"/>
          <p:cNvSpPr>
            <a:spLocks noGrp="1" noChangeArrowheads="1"/>
          </p:cNvSpPr>
          <p:nvPr>
            <p:ph type="body" idx="1"/>
          </p:nvPr>
        </p:nvSpPr>
        <p:spPr/>
        <p:txBody>
          <a:bodyPr/>
          <a:lstStyle/>
          <a:p>
            <a:r>
              <a:rPr lang="fr-CA"/>
              <a:t>Comme en C, tout est expression</a:t>
            </a:r>
          </a:p>
          <a:p>
            <a:pPr lvl="1"/>
            <a:r>
              <a:rPr lang="fr-CA"/>
              <a:t>"tout ce qui a une valeur".</a:t>
            </a:r>
          </a:p>
          <a:p>
            <a:pPr lvl="2">
              <a:buFont typeface="Wingdings" pitchFamily="2" charset="2"/>
              <a:buNone/>
            </a:pPr>
            <a:r>
              <a:rPr lang="fr-CA">
                <a:latin typeface="Lucida Console" pitchFamily="49" charset="0"/>
              </a:rPr>
              <a:t>$a = 5;</a:t>
            </a:r>
          </a:p>
          <a:p>
            <a:pPr lvl="2">
              <a:buFont typeface="Wingdings" pitchFamily="2" charset="2"/>
              <a:buNone/>
            </a:pPr>
            <a:r>
              <a:rPr lang="fr-CA">
                <a:latin typeface="Lucida Console" pitchFamily="49" charset="0"/>
              </a:rPr>
              <a:t>$b = $a + 2;</a:t>
            </a:r>
          </a:p>
          <a:p>
            <a:pPr lvl="1">
              <a:buFontTx/>
              <a:buNone/>
            </a:pPr>
            <a:endParaRPr lang="fr-CA"/>
          </a:p>
        </p:txBody>
      </p:sp>
    </p:spTree>
    <p:extLst>
      <p:ext uri="{BB962C8B-B14F-4D97-AF65-F5344CB8AC3E}">
        <p14:creationId xmlns:p14="http://schemas.microsoft.com/office/powerpoint/2010/main" xmlns="" val="387150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47EBCFB7-F34E-46A8-BFB4-9B83DB413CC7}" type="slidenum">
              <a:rPr lang="fr-FR"/>
              <a:pPr/>
              <a:t>19</a:t>
            </a:fld>
            <a:endParaRPr lang="fr-FR"/>
          </a:p>
        </p:txBody>
      </p:sp>
      <p:sp>
        <p:nvSpPr>
          <p:cNvPr id="38914" name="Rectangle 2"/>
          <p:cNvSpPr>
            <a:spLocks noGrp="1" noChangeArrowheads="1"/>
          </p:cNvSpPr>
          <p:nvPr>
            <p:ph type="title"/>
          </p:nvPr>
        </p:nvSpPr>
        <p:spPr/>
        <p:txBody>
          <a:bodyPr/>
          <a:lstStyle/>
          <a:p>
            <a:r>
              <a:rPr lang="fr-CA"/>
              <a:t>Opérateurs et fonctions</a:t>
            </a:r>
          </a:p>
        </p:txBody>
      </p:sp>
      <p:sp>
        <p:nvSpPr>
          <p:cNvPr id="38915" name="Rectangle 3"/>
          <p:cNvSpPr>
            <a:spLocks noGrp="1" noChangeArrowheads="1"/>
          </p:cNvSpPr>
          <p:nvPr>
            <p:ph type="body" idx="1"/>
          </p:nvPr>
        </p:nvSpPr>
        <p:spPr/>
        <p:txBody>
          <a:bodyPr/>
          <a:lstStyle/>
          <a:p>
            <a:pPr>
              <a:lnSpc>
                <a:spcPct val="90000"/>
              </a:lnSpc>
            </a:pPr>
            <a:r>
              <a:rPr lang="fr-CA" sz="2400"/>
              <a:t>Arithmétique</a:t>
            </a:r>
          </a:p>
          <a:p>
            <a:pPr>
              <a:lnSpc>
                <a:spcPct val="90000"/>
              </a:lnSpc>
            </a:pPr>
            <a:r>
              <a:rPr lang="fr-CA" sz="2400"/>
              <a:t>Assignation:  </a:t>
            </a:r>
          </a:p>
          <a:p>
            <a:pPr>
              <a:lnSpc>
                <a:spcPct val="90000"/>
              </a:lnSpc>
            </a:pPr>
            <a:r>
              <a:rPr lang="fr-CA" sz="2400"/>
              <a:t>Bits et booléen: </a:t>
            </a:r>
          </a:p>
          <a:p>
            <a:pPr>
              <a:lnSpc>
                <a:spcPct val="90000"/>
              </a:lnSpc>
            </a:pPr>
            <a:r>
              <a:rPr lang="fr-CA" sz="2400"/>
              <a:t>Comparaison</a:t>
            </a:r>
          </a:p>
          <a:p>
            <a:pPr>
              <a:lnSpc>
                <a:spcPct val="90000"/>
              </a:lnSpc>
            </a:pPr>
            <a:r>
              <a:rPr lang="fr-CA" sz="2400"/>
              <a:t>Incrémentation ou décrémentation</a:t>
            </a:r>
          </a:p>
          <a:p>
            <a:pPr>
              <a:lnSpc>
                <a:spcPct val="90000"/>
              </a:lnSpc>
            </a:pPr>
            <a:r>
              <a:rPr lang="fr-CA" sz="2400"/>
              <a:t>Chaîne</a:t>
            </a:r>
          </a:p>
          <a:p>
            <a:pPr lvl="1">
              <a:lnSpc>
                <a:spcPct val="90000"/>
              </a:lnSpc>
            </a:pPr>
            <a:r>
              <a:rPr lang="fr-CA" sz="2000"/>
              <a:t>Concaténation</a:t>
            </a:r>
          </a:p>
          <a:p>
            <a:pPr>
              <a:lnSpc>
                <a:spcPct val="90000"/>
              </a:lnSpc>
            </a:pPr>
            <a:r>
              <a:rPr lang="fr-CA" sz="2400"/>
              <a:t>Tableau</a:t>
            </a:r>
          </a:p>
          <a:p>
            <a:pPr lvl="1">
              <a:lnSpc>
                <a:spcPct val="90000"/>
              </a:lnSpc>
            </a:pPr>
            <a:r>
              <a:rPr lang="fr-CA"/>
              <a:t>Fonctions de trie, comptage, ...</a:t>
            </a:r>
          </a:p>
          <a:p>
            <a:pPr>
              <a:lnSpc>
                <a:spcPct val="90000"/>
              </a:lnSpc>
            </a:pPr>
            <a:r>
              <a:rPr lang="fr-CA" sz="2400"/>
              <a:t>Expression rationnelle (regex)</a:t>
            </a:r>
          </a:p>
        </p:txBody>
      </p:sp>
    </p:spTree>
    <p:extLst>
      <p:ext uri="{BB962C8B-B14F-4D97-AF65-F5344CB8AC3E}">
        <p14:creationId xmlns:p14="http://schemas.microsoft.com/office/powerpoint/2010/main" xmlns="" val="87030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Génération dynamique de pages HTML</a:t>
            </a:r>
          </a:p>
        </p:txBody>
      </p:sp>
      <p:sp>
        <p:nvSpPr>
          <p:cNvPr id="3" name="Espace réservé du contenu 2"/>
          <p:cNvSpPr>
            <a:spLocks noGrp="1"/>
          </p:cNvSpPr>
          <p:nvPr>
            <p:ph sz="quarter" idx="1"/>
          </p:nvPr>
        </p:nvSpPr>
        <p:spPr>
          <a:xfrm>
            <a:off x="914400" y="4005064"/>
            <a:ext cx="7772400" cy="2014736"/>
          </a:xfrm>
        </p:spPr>
        <p:txBody>
          <a:bodyPr>
            <a:normAutofit/>
          </a:bodyPr>
          <a:lstStyle/>
          <a:p>
            <a:r>
              <a:rPr lang="fr-FR" dirty="0"/>
              <a:t>PHP est un langage de script «côté serveur» (comme ASP, JSP, CGI…)</a:t>
            </a:r>
          </a:p>
          <a:p>
            <a:r>
              <a:rPr lang="fr-FR" dirty="0"/>
              <a:t>La page PHP contient des instructions et peut contenir du code HTML</a:t>
            </a:r>
          </a:p>
        </p:txBody>
      </p:sp>
      <p:pic>
        <p:nvPicPr>
          <p:cNvPr id="1026" name="Picture 2" descr="C:\Users\AISSA\Desktop\the-web-1.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022" b="6696"/>
          <a:stretch/>
        </p:blipFill>
        <p:spPr bwMode="auto">
          <a:xfrm>
            <a:off x="1835696" y="2285231"/>
            <a:ext cx="5022354" cy="16478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860679" y="2531933"/>
            <a:ext cx="1872208" cy="707886"/>
          </a:xfrm>
          <a:prstGeom prst="rect">
            <a:avLst/>
          </a:prstGeom>
          <a:noFill/>
        </p:spPr>
        <p:txBody>
          <a:bodyPr wrap="square" rtlCol="0">
            <a:spAutoFit/>
          </a:bodyPr>
          <a:lstStyle/>
          <a:p>
            <a:pPr algn="ctr"/>
            <a:r>
              <a:rPr lang="fr-FR" sz="2000" b="1" dirty="0">
                <a:solidFill>
                  <a:srgbClr val="FF0000"/>
                </a:solidFill>
              </a:rPr>
              <a:t>Génération de la page web</a:t>
            </a:r>
          </a:p>
        </p:txBody>
      </p:sp>
      <p:sp>
        <p:nvSpPr>
          <p:cNvPr id="5" name="Rectangle 4"/>
          <p:cNvSpPr/>
          <p:nvPr/>
        </p:nvSpPr>
        <p:spPr>
          <a:xfrm>
            <a:off x="1691680" y="1700808"/>
            <a:ext cx="946093" cy="369332"/>
          </a:xfrm>
          <a:prstGeom prst="rect">
            <a:avLst/>
          </a:prstGeom>
        </p:spPr>
        <p:txBody>
          <a:bodyPr wrap="none">
            <a:spAutoFit/>
          </a:bodyPr>
          <a:lstStyle/>
          <a:p>
            <a:r>
              <a:rPr lang="fr-FR" b="1" i="1" dirty="0">
                <a:solidFill>
                  <a:srgbClr val="FF0000"/>
                </a:solidFill>
              </a:rPr>
              <a:t>Le client</a:t>
            </a:r>
            <a:endParaRPr lang="fr-FR" b="1" dirty="0">
              <a:solidFill>
                <a:srgbClr val="FF0000"/>
              </a:solidFill>
            </a:endParaRPr>
          </a:p>
        </p:txBody>
      </p:sp>
      <p:sp>
        <p:nvSpPr>
          <p:cNvPr id="6" name="Rectangle 5"/>
          <p:cNvSpPr/>
          <p:nvPr/>
        </p:nvSpPr>
        <p:spPr>
          <a:xfrm>
            <a:off x="3109159" y="1412776"/>
            <a:ext cx="2414507" cy="369332"/>
          </a:xfrm>
          <a:prstGeom prst="rect">
            <a:avLst/>
          </a:prstGeom>
        </p:spPr>
        <p:txBody>
          <a:bodyPr wrap="none">
            <a:spAutoFit/>
          </a:bodyPr>
          <a:lstStyle/>
          <a:p>
            <a:r>
              <a:rPr lang="fr-FR" b="1" dirty="0">
                <a:solidFill>
                  <a:srgbClr val="00B050"/>
                </a:solidFill>
              </a:rPr>
              <a:t>URL (avec paramètres)</a:t>
            </a:r>
          </a:p>
        </p:txBody>
      </p:sp>
      <p:sp>
        <p:nvSpPr>
          <p:cNvPr id="7" name="Rectangle 6"/>
          <p:cNvSpPr/>
          <p:nvPr/>
        </p:nvSpPr>
        <p:spPr>
          <a:xfrm>
            <a:off x="3494328" y="1969205"/>
            <a:ext cx="1516762" cy="369332"/>
          </a:xfrm>
          <a:prstGeom prst="rect">
            <a:avLst/>
          </a:prstGeom>
        </p:spPr>
        <p:txBody>
          <a:bodyPr wrap="none">
            <a:spAutoFit/>
          </a:bodyPr>
          <a:lstStyle/>
          <a:p>
            <a:r>
              <a:rPr lang="fr-FR" b="1" dirty="0">
                <a:solidFill>
                  <a:srgbClr val="0070C0"/>
                </a:solidFill>
              </a:rPr>
              <a:t>fichier HTML</a:t>
            </a:r>
          </a:p>
        </p:txBody>
      </p:sp>
      <p:sp>
        <p:nvSpPr>
          <p:cNvPr id="8" name="Rectangle 7"/>
          <p:cNvSpPr/>
          <p:nvPr/>
        </p:nvSpPr>
        <p:spPr>
          <a:xfrm>
            <a:off x="5940152" y="1691516"/>
            <a:ext cx="1101776" cy="369332"/>
          </a:xfrm>
          <a:prstGeom prst="rect">
            <a:avLst/>
          </a:prstGeom>
        </p:spPr>
        <p:txBody>
          <a:bodyPr wrap="none">
            <a:spAutoFit/>
          </a:bodyPr>
          <a:lstStyle/>
          <a:p>
            <a:r>
              <a:rPr lang="fr-FR" b="1" i="1" dirty="0">
                <a:solidFill>
                  <a:srgbClr val="FF0000"/>
                </a:solidFill>
              </a:rPr>
              <a:t>Le serveur</a:t>
            </a:r>
            <a:endParaRPr lang="fr-FR" b="1" dirty="0">
              <a:solidFill>
                <a:srgbClr val="FF0000"/>
              </a:solidFill>
            </a:endParaRPr>
          </a:p>
        </p:txBody>
      </p:sp>
      <p:cxnSp>
        <p:nvCxnSpPr>
          <p:cNvPr id="10" name="Connecteur droit avec flèche 9"/>
          <p:cNvCxnSpPr/>
          <p:nvPr/>
        </p:nvCxnSpPr>
        <p:spPr>
          <a:xfrm>
            <a:off x="2709781" y="1766313"/>
            <a:ext cx="315836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699792" y="1988840"/>
            <a:ext cx="3158363" cy="0"/>
          </a:xfrm>
          <a:prstGeom prst="straightConnector1">
            <a:avLst/>
          </a:prstGeom>
          <a:ln w="28575">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6599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BFE0C608-5963-445B-947B-B99CB154FCA9}" type="slidenum">
              <a:rPr lang="fr-FR"/>
              <a:pPr/>
              <a:t>20</a:t>
            </a:fld>
            <a:endParaRPr lang="fr-FR"/>
          </a:p>
        </p:txBody>
      </p:sp>
      <p:sp>
        <p:nvSpPr>
          <p:cNvPr id="43010" name="Rectangle 2"/>
          <p:cNvSpPr>
            <a:spLocks noGrp="1" noChangeArrowheads="1"/>
          </p:cNvSpPr>
          <p:nvPr>
            <p:ph type="title"/>
          </p:nvPr>
        </p:nvSpPr>
        <p:spPr/>
        <p:txBody>
          <a:bodyPr/>
          <a:lstStyle/>
          <a:p>
            <a:r>
              <a:rPr lang="fr-CA"/>
              <a:t>Opérateurs et fonctions (suite)</a:t>
            </a:r>
          </a:p>
        </p:txBody>
      </p:sp>
      <p:sp>
        <p:nvSpPr>
          <p:cNvPr id="43011" name="Rectangle 3"/>
          <p:cNvSpPr>
            <a:spLocks noGrp="1" noChangeArrowheads="1"/>
          </p:cNvSpPr>
          <p:nvPr>
            <p:ph type="body" idx="1"/>
          </p:nvPr>
        </p:nvSpPr>
        <p:spPr/>
        <p:txBody>
          <a:bodyPr/>
          <a:lstStyle/>
          <a:p>
            <a:r>
              <a:rPr lang="fr-CA"/>
              <a:t>Structures de contrôle standards</a:t>
            </a:r>
          </a:p>
          <a:p>
            <a:pPr lvl="1"/>
            <a:r>
              <a:rPr lang="fr-CA" sz="2000"/>
              <a:t>If, </a:t>
            </a:r>
            <a:r>
              <a:rPr lang="en-US" sz="2000"/>
              <a:t>w</a:t>
            </a:r>
            <a:r>
              <a:rPr lang="fr-CA" sz="2000"/>
              <a:t>hile, do while</a:t>
            </a:r>
            <a:r>
              <a:rPr lang="en-US" sz="2000"/>
              <a:t> , f</a:t>
            </a:r>
            <a:r>
              <a:rPr lang="fr-CA" sz="2000"/>
              <a:t>or</a:t>
            </a:r>
          </a:p>
          <a:p>
            <a:r>
              <a:rPr lang="fr-CA" sz="2400"/>
              <a:t>Des fonctions permettent de manipuler les fichiers.</a:t>
            </a:r>
          </a:p>
          <a:p>
            <a:pPr lvl="1"/>
            <a:r>
              <a:rPr lang="fr-CA" sz="2000"/>
              <a:t>Ouvrir, lire, créer, modifier, </a:t>
            </a:r>
            <a:r>
              <a:rPr lang="fr-CA" sz="2000" i="1"/>
              <a:t>include</a:t>
            </a:r>
            <a:r>
              <a:rPr lang="en-US" sz="2000" i="1"/>
              <a:t>/require</a:t>
            </a:r>
          </a:p>
          <a:p>
            <a:pPr>
              <a:buFont typeface="Wingdings" pitchFamily="2" charset="2"/>
              <a:buNone/>
            </a:pPr>
            <a:endParaRPr lang="en-US" sz="2400"/>
          </a:p>
        </p:txBody>
      </p:sp>
    </p:spTree>
    <p:extLst>
      <p:ext uri="{BB962C8B-B14F-4D97-AF65-F5344CB8AC3E}">
        <p14:creationId xmlns:p14="http://schemas.microsoft.com/office/powerpoint/2010/main" xmlns="" val="2392430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C388E722-7AB7-46B0-A076-22646404185C}" type="slidenum">
              <a:rPr lang="fr-FR"/>
              <a:pPr/>
              <a:t>21</a:t>
            </a:fld>
            <a:endParaRPr lang="fr-FR"/>
          </a:p>
        </p:txBody>
      </p:sp>
      <p:sp>
        <p:nvSpPr>
          <p:cNvPr id="54274" name="Rectangle 2"/>
          <p:cNvSpPr>
            <a:spLocks noGrp="1" noChangeArrowheads="1"/>
          </p:cNvSpPr>
          <p:nvPr>
            <p:ph type="title"/>
          </p:nvPr>
        </p:nvSpPr>
        <p:spPr/>
        <p:txBody>
          <a:bodyPr>
            <a:normAutofit fontScale="90000"/>
          </a:bodyPr>
          <a:lstStyle/>
          <a:p>
            <a:r>
              <a:rPr lang="fr-CA"/>
              <a:t>Opérations sur des fichiers ou des URL</a:t>
            </a:r>
          </a:p>
        </p:txBody>
      </p:sp>
      <p:sp>
        <p:nvSpPr>
          <p:cNvPr id="54275" name="Rectangle 3"/>
          <p:cNvSpPr>
            <a:spLocks noGrp="1" noChangeArrowheads="1"/>
          </p:cNvSpPr>
          <p:nvPr>
            <p:ph type="body" idx="1"/>
          </p:nvPr>
        </p:nvSpPr>
        <p:spPr/>
        <p:txBody>
          <a:bodyPr/>
          <a:lstStyle/>
          <a:p>
            <a:pPr>
              <a:lnSpc>
                <a:spcPct val="90000"/>
              </a:lnSpc>
            </a:pPr>
            <a:r>
              <a:rPr lang="fr-CA"/>
              <a:t>Si le nom de fichier (filename)  commence par http:// une connexion HTTP est amorcée.</a:t>
            </a:r>
          </a:p>
          <a:p>
            <a:pPr>
              <a:lnSpc>
                <a:spcPct val="90000"/>
              </a:lnSpc>
            </a:pPr>
            <a:r>
              <a:rPr lang="fr-CA"/>
              <a:t>Si le nom de fichier commence par "ftp://", une connexion ftp vers le serveur désigné est amorcée. </a:t>
            </a:r>
          </a:p>
          <a:p>
            <a:pPr>
              <a:lnSpc>
                <a:spcPct val="90000"/>
              </a:lnSpc>
              <a:buFont typeface="Wingdings" pitchFamily="2" charset="2"/>
              <a:buNone/>
            </a:pPr>
            <a:r>
              <a:rPr lang="fr-CA" sz="1800">
                <a:latin typeface="Lucida Console" pitchFamily="49" charset="0"/>
              </a:rPr>
              <a:t>$fp = fopen ("/home/rasmus/file.gif", "wb"); </a:t>
            </a:r>
          </a:p>
          <a:p>
            <a:pPr>
              <a:lnSpc>
                <a:spcPct val="90000"/>
              </a:lnSpc>
              <a:buFont typeface="Wingdings" pitchFamily="2" charset="2"/>
              <a:buNone/>
            </a:pPr>
            <a:r>
              <a:rPr lang="fr-CA" sz="1800">
                <a:latin typeface="Lucida Console" pitchFamily="49" charset="0"/>
              </a:rPr>
              <a:t>$fp = fopen ("http://www.php.net/", "r"); </a:t>
            </a:r>
          </a:p>
          <a:p>
            <a:pPr>
              <a:lnSpc>
                <a:spcPct val="90000"/>
              </a:lnSpc>
              <a:buFont typeface="Wingdings" pitchFamily="2" charset="2"/>
              <a:buNone/>
            </a:pPr>
            <a:r>
              <a:rPr lang="fr-CA" sz="1800">
                <a:latin typeface="Lucida Console" pitchFamily="49" charset="0"/>
              </a:rPr>
              <a:t>$fp = fopen ("ftp://user:password@example.com/", "w");</a:t>
            </a:r>
          </a:p>
          <a:p>
            <a:pPr>
              <a:lnSpc>
                <a:spcPct val="90000"/>
              </a:lnSpc>
              <a:buFont typeface="Wingdings" pitchFamily="2" charset="2"/>
              <a:buNone/>
            </a:pPr>
            <a:endParaRPr lang="fr-CA" sz="1800">
              <a:latin typeface="Lucida Console" pitchFamily="49" charset="0"/>
            </a:endParaRPr>
          </a:p>
          <a:p>
            <a:pPr>
              <a:lnSpc>
                <a:spcPct val="90000"/>
              </a:lnSpc>
              <a:buFont typeface="Wingdings" pitchFamily="2" charset="2"/>
              <a:buNone/>
            </a:pPr>
            <a:r>
              <a:rPr lang="fr-CA" sz="1800">
                <a:latin typeface="Lucida Console" pitchFamily="49" charset="0"/>
              </a:rPr>
              <a:t>$fp = fopen ("/etc/passwd", "r");</a:t>
            </a:r>
          </a:p>
        </p:txBody>
      </p:sp>
    </p:spTree>
    <p:extLst>
      <p:ext uri="{BB962C8B-B14F-4D97-AF65-F5344CB8AC3E}">
        <p14:creationId xmlns:p14="http://schemas.microsoft.com/office/powerpoint/2010/main" xmlns="" val="136286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Instructions conditionnelles</a:t>
            </a:r>
          </a:p>
        </p:txBody>
      </p:sp>
      <p:sp>
        <p:nvSpPr>
          <p:cNvPr id="3" name="Espace réservé du contenu 2"/>
          <p:cNvSpPr>
            <a:spLocks noGrp="1"/>
          </p:cNvSpPr>
          <p:nvPr>
            <p:ph sz="quarter" idx="1"/>
          </p:nvPr>
        </p:nvSpPr>
        <p:spPr/>
        <p:txBody>
          <a:bodyPr>
            <a:normAutofit/>
          </a:bodyPr>
          <a:lstStyle/>
          <a:p>
            <a:pPr marL="0" indent="0">
              <a:lnSpc>
                <a:spcPct val="115000"/>
              </a:lnSpc>
              <a:spcAft>
                <a:spcPts val="0"/>
              </a:spcAft>
              <a:buNone/>
            </a:pPr>
            <a:r>
              <a:rPr lang="fr-FR" sz="2000" b="1" dirty="0">
                <a:solidFill>
                  <a:srgbClr val="0000FF"/>
                </a:solidFill>
                <a:latin typeface="Courier New"/>
                <a:ea typeface="Times New Roman"/>
                <a:cs typeface="Arial"/>
              </a:rPr>
              <a:t>if</a:t>
            </a:r>
            <a:r>
              <a:rPr lang="fr-FR" sz="2000" b="1" dirty="0">
                <a:solidFill>
                  <a:srgbClr val="8000FF"/>
                </a:solidFill>
                <a:latin typeface="Courier New"/>
                <a:ea typeface="Times New Roman"/>
                <a:cs typeface="Arial"/>
              </a:rPr>
              <a:t>(</a:t>
            </a:r>
            <a:r>
              <a:rPr lang="fr-FR" sz="2000" b="1" dirty="0" err="1">
                <a:solidFill>
                  <a:srgbClr val="000000"/>
                </a:solidFill>
                <a:latin typeface="Courier New"/>
                <a:ea typeface="Times New Roman"/>
                <a:cs typeface="Arial"/>
              </a:rPr>
              <a:t>conditionA</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 instructions A</a:t>
            </a:r>
            <a:endParaRPr lang="fr-FR" sz="20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err="1">
                <a:solidFill>
                  <a:srgbClr val="0000FF"/>
                </a:solidFill>
                <a:latin typeface="Courier New"/>
                <a:ea typeface="Times New Roman"/>
                <a:cs typeface="Arial"/>
              </a:rPr>
              <a:t>elsif</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conditionB1 </a:t>
            </a:r>
            <a:r>
              <a:rPr lang="fr-FR" sz="2000" b="1" dirty="0">
                <a:solidFill>
                  <a:srgbClr val="8000FF"/>
                </a:solidFill>
                <a:latin typeface="Courier New"/>
                <a:ea typeface="Times New Roman"/>
                <a:cs typeface="Arial"/>
              </a:rPr>
              <a:t>&amp;&amp;</a:t>
            </a:r>
            <a:r>
              <a:rPr lang="fr-FR" sz="2000" b="1" dirty="0">
                <a:solidFill>
                  <a:srgbClr val="000000"/>
                </a:solidFill>
                <a:latin typeface="Courier New"/>
                <a:ea typeface="Times New Roman"/>
                <a:cs typeface="Arial"/>
              </a:rPr>
              <a:t> conditionB2</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 instructions B</a:t>
            </a:r>
            <a:endParaRPr lang="fr-FR" sz="20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err="1">
                <a:solidFill>
                  <a:srgbClr val="0000FF"/>
                </a:solidFill>
                <a:latin typeface="Courier New"/>
                <a:ea typeface="Times New Roman"/>
                <a:cs typeface="Arial"/>
              </a:rPr>
              <a:t>elsif</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conditionC1 </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conditionC2</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 instructions C</a:t>
            </a:r>
            <a:endParaRPr lang="fr-FR" sz="20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err="1">
                <a:solidFill>
                  <a:srgbClr val="0000FF"/>
                </a:solidFill>
                <a:latin typeface="Courier New"/>
                <a:ea typeface="Times New Roman"/>
                <a:cs typeface="Arial"/>
              </a:rPr>
              <a:t>else</a:t>
            </a:r>
            <a:r>
              <a:rPr lang="fr-FR" sz="20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 instructions D</a:t>
            </a:r>
            <a:endParaRPr lang="fr-FR" sz="20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endParaRPr lang="fr-FR" sz="2000" b="1" dirty="0">
              <a:latin typeface="Calibri"/>
              <a:ea typeface="Calibri"/>
              <a:cs typeface="Arial"/>
            </a:endParaRPr>
          </a:p>
          <a:p>
            <a:pPr marL="0" indent="0">
              <a:buNone/>
            </a:pPr>
            <a:endParaRPr lang="fr-FR" sz="2000" b="1" dirty="0"/>
          </a:p>
        </p:txBody>
      </p:sp>
    </p:spTree>
    <p:extLst>
      <p:ext uri="{BB962C8B-B14F-4D97-AF65-F5344CB8AC3E}">
        <p14:creationId xmlns:p14="http://schemas.microsoft.com/office/powerpoint/2010/main" xmlns="" val="3307154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Boucles</a:t>
            </a:r>
          </a:p>
        </p:txBody>
      </p:sp>
      <p:sp>
        <p:nvSpPr>
          <p:cNvPr id="3" name="Espace réservé du contenu 2"/>
          <p:cNvSpPr>
            <a:spLocks noGrp="1"/>
          </p:cNvSpPr>
          <p:nvPr>
            <p:ph sz="quarter" idx="1"/>
          </p:nvPr>
        </p:nvSpPr>
        <p:spPr>
          <a:xfrm>
            <a:off x="1512776" y="1556792"/>
            <a:ext cx="6118448" cy="1296144"/>
          </a:xfrm>
        </p:spPr>
        <p:style>
          <a:lnRef idx="2">
            <a:schemeClr val="dk1"/>
          </a:lnRef>
          <a:fillRef idx="1">
            <a:schemeClr val="lt1"/>
          </a:fillRef>
          <a:effectRef idx="0">
            <a:schemeClr val="dk1"/>
          </a:effectRef>
          <a:fontRef idx="minor">
            <a:schemeClr val="dk1"/>
          </a:fontRef>
        </p:style>
        <p:txBody>
          <a:bodyPr>
            <a:normAutofit/>
          </a:bodyPr>
          <a:lstStyle/>
          <a:p>
            <a:pPr marL="0" indent="0">
              <a:lnSpc>
                <a:spcPct val="115000"/>
              </a:lnSpc>
              <a:spcAft>
                <a:spcPts val="0"/>
              </a:spcAft>
              <a:buNone/>
            </a:pPr>
            <a:r>
              <a:rPr lang="en-US" sz="2000" b="1" dirty="0">
                <a:solidFill>
                  <a:srgbClr val="0000FF"/>
                </a:solidFill>
                <a:latin typeface="Courier New"/>
                <a:ea typeface="Times New Roman"/>
                <a:cs typeface="Arial"/>
              </a:rPr>
              <a:t>for</a:t>
            </a:r>
            <a:r>
              <a:rPr lang="en-US" sz="2000" b="1" dirty="0">
                <a:solidFill>
                  <a:srgbClr val="8000FF"/>
                </a:solidFill>
                <a:latin typeface="Courier New"/>
                <a:ea typeface="Times New Roman"/>
                <a:cs typeface="Arial"/>
              </a:rPr>
              <a:t>(</a:t>
            </a:r>
            <a:r>
              <a:rPr lang="en-US" sz="2000" b="1" dirty="0">
                <a:solidFill>
                  <a:srgbClr val="000080"/>
                </a:solidFill>
                <a:latin typeface="Courier New"/>
                <a:ea typeface="Times New Roman"/>
                <a:cs typeface="Arial"/>
              </a:rPr>
              <a:t>$i</a:t>
            </a:r>
            <a:r>
              <a:rPr lang="en-US" sz="2000" b="1" dirty="0">
                <a:solidFill>
                  <a:srgbClr val="8000FF"/>
                </a:solidFill>
                <a:latin typeface="Courier New"/>
                <a:ea typeface="Times New Roman"/>
                <a:cs typeface="Arial"/>
              </a:rPr>
              <a:t>=</a:t>
            </a:r>
            <a:r>
              <a:rPr lang="en-US" sz="2000" b="1" dirty="0">
                <a:solidFill>
                  <a:srgbClr val="FF8000"/>
                </a:solidFill>
                <a:latin typeface="Courier New"/>
                <a:ea typeface="Times New Roman"/>
                <a:cs typeface="Arial"/>
              </a:rPr>
              <a:t>0</a:t>
            </a:r>
            <a:r>
              <a:rPr lang="en-US" sz="2000" b="1" dirty="0">
                <a:solidFill>
                  <a:srgbClr val="000000"/>
                </a:solidFill>
                <a:latin typeface="Courier New"/>
                <a:ea typeface="Times New Roman"/>
                <a:cs typeface="Arial"/>
              </a:rPr>
              <a:t> </a:t>
            </a:r>
            <a:r>
              <a:rPr lang="en-US" sz="2000" b="1" dirty="0">
                <a:solidFill>
                  <a:srgbClr val="8000FF"/>
                </a:solidFill>
                <a:latin typeface="Courier New"/>
                <a:ea typeface="Times New Roman"/>
                <a:cs typeface="Arial"/>
              </a:rPr>
              <a:t>;</a:t>
            </a:r>
            <a:r>
              <a:rPr lang="en-US" sz="2000" b="1" dirty="0">
                <a:solidFill>
                  <a:srgbClr val="000000"/>
                </a:solidFill>
                <a:latin typeface="Courier New"/>
                <a:ea typeface="Times New Roman"/>
                <a:cs typeface="Arial"/>
              </a:rPr>
              <a:t> </a:t>
            </a:r>
            <a:r>
              <a:rPr lang="en-US" sz="2000" b="1" dirty="0">
                <a:solidFill>
                  <a:srgbClr val="000080"/>
                </a:solidFill>
                <a:latin typeface="Courier New"/>
                <a:ea typeface="Times New Roman"/>
                <a:cs typeface="Arial"/>
              </a:rPr>
              <a:t>$i</a:t>
            </a:r>
            <a:r>
              <a:rPr lang="en-US" sz="2000" b="1" dirty="0">
                <a:solidFill>
                  <a:srgbClr val="000000"/>
                </a:solidFill>
                <a:latin typeface="Courier New"/>
                <a:ea typeface="Times New Roman"/>
                <a:cs typeface="Arial"/>
              </a:rPr>
              <a:t> </a:t>
            </a:r>
            <a:r>
              <a:rPr lang="en-US" sz="2000" b="1" dirty="0">
                <a:solidFill>
                  <a:srgbClr val="8000FF"/>
                </a:solidFill>
                <a:latin typeface="Courier New"/>
                <a:ea typeface="Times New Roman"/>
                <a:cs typeface="Arial"/>
              </a:rPr>
              <a:t>&lt;</a:t>
            </a:r>
            <a:r>
              <a:rPr lang="en-US" sz="2000" b="1" dirty="0">
                <a:solidFill>
                  <a:srgbClr val="000000"/>
                </a:solidFill>
                <a:latin typeface="Courier New"/>
                <a:ea typeface="Times New Roman"/>
                <a:cs typeface="Arial"/>
              </a:rPr>
              <a:t> </a:t>
            </a:r>
            <a:r>
              <a:rPr lang="en-US" sz="2000" b="1" dirty="0">
                <a:solidFill>
                  <a:srgbClr val="000080"/>
                </a:solidFill>
                <a:latin typeface="Courier New"/>
                <a:ea typeface="Times New Roman"/>
                <a:cs typeface="Arial"/>
              </a:rPr>
              <a:t>$n</a:t>
            </a:r>
            <a:r>
              <a:rPr lang="en-US" sz="2000" b="1" dirty="0">
                <a:solidFill>
                  <a:srgbClr val="000000"/>
                </a:solidFill>
                <a:latin typeface="Courier New"/>
                <a:ea typeface="Times New Roman"/>
                <a:cs typeface="Arial"/>
              </a:rPr>
              <a:t> </a:t>
            </a:r>
            <a:r>
              <a:rPr lang="en-US" sz="2000" b="1" dirty="0">
                <a:solidFill>
                  <a:srgbClr val="8000FF"/>
                </a:solidFill>
                <a:latin typeface="Courier New"/>
                <a:ea typeface="Times New Roman"/>
                <a:cs typeface="Arial"/>
              </a:rPr>
              <a:t>;</a:t>
            </a:r>
            <a:r>
              <a:rPr lang="en-US" sz="2000" b="1" dirty="0">
                <a:solidFill>
                  <a:srgbClr val="000000"/>
                </a:solidFill>
                <a:latin typeface="Courier New"/>
                <a:ea typeface="Times New Roman"/>
                <a:cs typeface="Arial"/>
              </a:rPr>
              <a:t> </a:t>
            </a:r>
            <a:r>
              <a:rPr lang="en-US" sz="2000" b="1" dirty="0">
                <a:solidFill>
                  <a:srgbClr val="000080"/>
                </a:solidFill>
                <a:latin typeface="Courier New"/>
                <a:ea typeface="Times New Roman"/>
                <a:cs typeface="Arial"/>
              </a:rPr>
              <a:t>$i</a:t>
            </a:r>
            <a:r>
              <a:rPr lang="en-US" sz="2000" b="1" dirty="0">
                <a:solidFill>
                  <a:srgbClr val="8000FF"/>
                </a:solidFill>
                <a:latin typeface="Courier New"/>
                <a:ea typeface="Times New Roman"/>
                <a:cs typeface="Arial"/>
              </a:rPr>
              <a:t>++)</a:t>
            </a:r>
            <a:r>
              <a:rPr lang="en-US" sz="2000" b="1" dirty="0">
                <a:solidFill>
                  <a:srgbClr val="000000"/>
                </a:solidFill>
                <a:latin typeface="Courier New"/>
                <a:ea typeface="Times New Roman"/>
                <a:cs typeface="Arial"/>
              </a:rPr>
              <a:t> </a:t>
            </a:r>
            <a:r>
              <a:rPr lang="en-US" sz="2000" b="1" dirty="0">
                <a:solidFill>
                  <a:srgbClr val="8000FF"/>
                </a:solidFill>
                <a:latin typeface="Courier New"/>
                <a:ea typeface="Times New Roman"/>
                <a:cs typeface="Arial"/>
              </a:rPr>
              <a:t>{</a:t>
            </a:r>
            <a:endParaRPr lang="fr-FR" sz="2800" b="1" dirty="0">
              <a:latin typeface="Calibri"/>
              <a:ea typeface="Calibri"/>
              <a:cs typeface="Arial"/>
            </a:endParaRPr>
          </a:p>
          <a:p>
            <a:pPr marL="0" indent="0">
              <a:lnSpc>
                <a:spcPct val="115000"/>
              </a:lnSpc>
              <a:spcAft>
                <a:spcPts val="0"/>
              </a:spcAft>
              <a:buNone/>
            </a:pPr>
            <a:r>
              <a:rPr lang="en-US" sz="2000" b="1" dirty="0">
                <a:solidFill>
                  <a:srgbClr val="008000"/>
                </a:solidFill>
                <a:latin typeface="Courier New"/>
                <a:ea typeface="Times New Roman"/>
                <a:cs typeface="Arial"/>
              </a:rPr>
              <a:t>// instructions</a:t>
            </a:r>
            <a:endParaRPr lang="fr-FR" sz="28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endParaRPr lang="fr-FR" sz="2800" b="1" dirty="0">
              <a:latin typeface="Calibri"/>
              <a:ea typeface="Calibri"/>
              <a:cs typeface="Arial"/>
            </a:endParaRPr>
          </a:p>
        </p:txBody>
      </p:sp>
      <p:sp>
        <p:nvSpPr>
          <p:cNvPr id="4" name="Espace réservé du contenu 2"/>
          <p:cNvSpPr txBox="1">
            <a:spLocks/>
          </p:cNvSpPr>
          <p:nvPr/>
        </p:nvSpPr>
        <p:spPr>
          <a:xfrm>
            <a:off x="1512776" y="3068960"/>
            <a:ext cx="6118448" cy="1368152"/>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dk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dk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dk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dk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dk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dk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dk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dk1"/>
                </a:solidFill>
                <a:latin typeface="+mn-lt"/>
                <a:ea typeface="+mn-ea"/>
                <a:cs typeface="+mn-cs"/>
              </a:defRPr>
            </a:lvl9pPr>
          </a:lstStyle>
          <a:p>
            <a:pPr marL="0" indent="0">
              <a:lnSpc>
                <a:spcPct val="115000"/>
              </a:lnSpc>
              <a:spcAft>
                <a:spcPts val="0"/>
              </a:spcAft>
              <a:buNone/>
            </a:pPr>
            <a:r>
              <a:rPr lang="fr-FR" sz="2000" b="1" dirty="0" err="1">
                <a:solidFill>
                  <a:srgbClr val="0000FF"/>
                </a:solidFill>
                <a:latin typeface="Courier New"/>
                <a:ea typeface="Times New Roman"/>
                <a:cs typeface="Arial"/>
              </a:rPr>
              <a:t>while</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condition</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a:solidFill>
                  <a:srgbClr val="8000FF"/>
                </a:solidFill>
                <a:latin typeface="Courier New"/>
                <a:ea typeface="Times New Roman"/>
                <a:cs typeface="Arial"/>
              </a:rPr>
              <a:t>{</a:t>
            </a:r>
            <a:endParaRPr lang="fr-FR" sz="28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instructions</a:t>
            </a:r>
            <a:endParaRPr lang="fr-FR" sz="28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endParaRPr lang="fr-FR" sz="2800" b="1" dirty="0">
              <a:effectLst/>
              <a:latin typeface="Calibri"/>
              <a:ea typeface="Calibri"/>
              <a:cs typeface="Arial"/>
            </a:endParaRPr>
          </a:p>
        </p:txBody>
      </p:sp>
      <p:sp>
        <p:nvSpPr>
          <p:cNvPr id="5" name="Espace réservé du contenu 2"/>
          <p:cNvSpPr txBox="1">
            <a:spLocks/>
          </p:cNvSpPr>
          <p:nvPr/>
        </p:nvSpPr>
        <p:spPr>
          <a:xfrm>
            <a:off x="1512776" y="4653136"/>
            <a:ext cx="6118448" cy="1440160"/>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dk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dk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dk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dk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dk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dk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dk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dk1"/>
                </a:solidFill>
                <a:latin typeface="+mn-lt"/>
                <a:ea typeface="+mn-ea"/>
                <a:cs typeface="+mn-cs"/>
              </a:defRPr>
            </a:lvl9pPr>
          </a:lstStyle>
          <a:p>
            <a:pPr marL="0" indent="0">
              <a:lnSpc>
                <a:spcPct val="115000"/>
              </a:lnSpc>
              <a:spcAft>
                <a:spcPts val="0"/>
              </a:spcAft>
              <a:buNone/>
            </a:pPr>
            <a:r>
              <a:rPr lang="fr-FR" sz="2000" b="1" dirty="0">
                <a:solidFill>
                  <a:srgbClr val="0000FF"/>
                </a:solidFill>
                <a:latin typeface="Courier New"/>
                <a:ea typeface="Times New Roman"/>
                <a:cs typeface="Arial"/>
              </a:rPr>
              <a:t>do</a:t>
            </a:r>
            <a:r>
              <a:rPr lang="fr-FR" sz="2000" b="1" dirty="0">
                <a:solidFill>
                  <a:srgbClr val="8000FF"/>
                </a:solidFill>
                <a:latin typeface="Courier New"/>
                <a:ea typeface="Times New Roman"/>
                <a:cs typeface="Arial"/>
              </a:rPr>
              <a:t>{</a:t>
            </a:r>
            <a:endParaRPr lang="fr-FR" sz="2800" b="1" dirty="0">
              <a:latin typeface="Calibri"/>
              <a:ea typeface="Calibri"/>
              <a:cs typeface="Arial"/>
            </a:endParaRPr>
          </a:p>
          <a:p>
            <a:pPr marL="0" indent="0">
              <a:lnSpc>
                <a:spcPct val="115000"/>
              </a:lnSpc>
              <a:spcAft>
                <a:spcPts val="0"/>
              </a:spcAft>
              <a:buNone/>
            </a:pPr>
            <a:r>
              <a:rPr lang="fr-FR" sz="2000" b="1" dirty="0">
                <a:solidFill>
                  <a:srgbClr val="008000"/>
                </a:solidFill>
                <a:latin typeface="Courier New"/>
                <a:ea typeface="Times New Roman"/>
                <a:cs typeface="Arial"/>
              </a:rPr>
              <a:t>// instructions</a:t>
            </a:r>
            <a:endParaRPr lang="fr-FR" sz="2800" b="1" dirty="0">
              <a:latin typeface="Calibri"/>
              <a:ea typeface="Calibri"/>
              <a:cs typeface="Arial"/>
            </a:endParaRPr>
          </a:p>
          <a:p>
            <a:pPr marL="0" indent="0">
              <a:lnSpc>
                <a:spcPct val="115000"/>
              </a:lnSpc>
              <a:spcAft>
                <a:spcPts val="0"/>
              </a:spcAft>
              <a:buNone/>
            </a:pP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 </a:t>
            </a:r>
            <a:r>
              <a:rPr lang="fr-FR" sz="2000" b="1" dirty="0" err="1">
                <a:solidFill>
                  <a:srgbClr val="0000FF"/>
                </a:solidFill>
                <a:latin typeface="Courier New"/>
                <a:ea typeface="Times New Roman"/>
                <a:cs typeface="Arial"/>
              </a:rPr>
              <a:t>while</a:t>
            </a:r>
            <a:r>
              <a:rPr lang="fr-FR" sz="2000" b="1" dirty="0">
                <a:solidFill>
                  <a:srgbClr val="8000FF"/>
                </a:solidFill>
                <a:latin typeface="Courier New"/>
                <a:ea typeface="Times New Roman"/>
                <a:cs typeface="Arial"/>
              </a:rPr>
              <a:t>(</a:t>
            </a:r>
            <a:r>
              <a:rPr lang="fr-FR" sz="2000" b="1" dirty="0">
                <a:solidFill>
                  <a:srgbClr val="000000"/>
                </a:solidFill>
                <a:latin typeface="Courier New"/>
                <a:ea typeface="Times New Roman"/>
                <a:cs typeface="Arial"/>
              </a:rPr>
              <a:t>condition</a:t>
            </a:r>
            <a:r>
              <a:rPr lang="fr-FR" sz="2000" b="1" dirty="0">
                <a:solidFill>
                  <a:srgbClr val="8000FF"/>
                </a:solidFill>
                <a:latin typeface="Courier New"/>
                <a:ea typeface="Times New Roman"/>
                <a:cs typeface="Arial"/>
              </a:rPr>
              <a:t>)</a:t>
            </a:r>
            <a:endParaRPr lang="fr-FR" sz="2800" b="1" dirty="0">
              <a:latin typeface="Calibri"/>
              <a:ea typeface="Calibri"/>
              <a:cs typeface="Arial"/>
            </a:endParaRPr>
          </a:p>
          <a:p>
            <a:pPr marL="0" indent="0">
              <a:lnSpc>
                <a:spcPct val="115000"/>
              </a:lnSpc>
              <a:spcAft>
                <a:spcPts val="0"/>
              </a:spcAft>
              <a:buNone/>
            </a:pPr>
            <a:endParaRPr lang="fr-FR" sz="2000" b="1" dirty="0">
              <a:effectLst/>
              <a:latin typeface="Calibri"/>
              <a:ea typeface="Calibri"/>
              <a:cs typeface="Arial"/>
            </a:endParaRPr>
          </a:p>
        </p:txBody>
      </p:sp>
    </p:spTree>
    <p:extLst>
      <p:ext uri="{BB962C8B-B14F-4D97-AF65-F5344CB8AC3E}">
        <p14:creationId xmlns:p14="http://schemas.microsoft.com/office/powerpoint/2010/main" xmlns="" val="114272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Tableaux</a:t>
            </a:r>
          </a:p>
        </p:txBody>
      </p:sp>
      <p:sp>
        <p:nvSpPr>
          <p:cNvPr id="3" name="Espace réservé du contenu 2"/>
          <p:cNvSpPr>
            <a:spLocks noGrp="1"/>
          </p:cNvSpPr>
          <p:nvPr>
            <p:ph sz="quarter" idx="1"/>
          </p:nvPr>
        </p:nvSpPr>
        <p:spPr>
          <a:xfrm>
            <a:off x="2195736" y="1591816"/>
            <a:ext cx="3873624" cy="1837184"/>
          </a:xfrm>
        </p:spPr>
        <p:style>
          <a:lnRef idx="2">
            <a:schemeClr val="dk1"/>
          </a:lnRef>
          <a:fillRef idx="1">
            <a:schemeClr val="lt1"/>
          </a:fillRef>
          <a:effectRef idx="0">
            <a:schemeClr val="dk1"/>
          </a:effectRef>
          <a:fontRef idx="minor">
            <a:schemeClr val="dk1"/>
          </a:fontRef>
        </p:style>
        <p:txBody>
          <a:bodyPr>
            <a:normAutofit/>
          </a:bodyPr>
          <a:lstStyle/>
          <a:p>
            <a:pPr marL="0" indent="0">
              <a:lnSpc>
                <a:spcPct val="115000"/>
              </a:lnSpc>
              <a:spcAft>
                <a:spcPts val="0"/>
              </a:spcAft>
              <a:buNone/>
            </a:pPr>
            <a:r>
              <a:rPr lang="en-US" sz="1600" b="1" dirty="0">
                <a:solidFill>
                  <a:srgbClr val="000080"/>
                </a:solidFill>
                <a:latin typeface="Courier New"/>
                <a:ea typeface="Times New Roman"/>
                <a:cs typeface="Arial"/>
              </a:rPr>
              <a:t>$tab</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FF"/>
                </a:solidFill>
                <a:latin typeface="Courier New"/>
                <a:ea typeface="Times New Roman"/>
                <a:cs typeface="Arial"/>
              </a:rPr>
              <a:t>array</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"A"</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"B"</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"C"</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Aft>
                <a:spcPts val="0"/>
              </a:spcAft>
              <a:buNone/>
            </a:pPr>
            <a:r>
              <a:rPr lang="en-US" sz="1600" b="1" dirty="0">
                <a:solidFill>
                  <a:srgbClr val="000080"/>
                </a:solidFill>
                <a:latin typeface="Courier New"/>
                <a:ea typeface="Times New Roman"/>
                <a:cs typeface="Arial"/>
              </a:rPr>
              <a:t>$tab</a:t>
            </a:r>
            <a:r>
              <a:rPr lang="en-US" sz="1600" b="1" dirty="0">
                <a:solidFill>
                  <a:srgbClr val="8000FF"/>
                </a:solidFill>
                <a:latin typeface="Courier New"/>
                <a:ea typeface="Times New Roman"/>
                <a:cs typeface="Arial"/>
              </a:rPr>
              <a:t>[</a:t>
            </a:r>
            <a:r>
              <a:rPr lang="en-US" sz="1600" b="1" dirty="0">
                <a:solidFill>
                  <a:srgbClr val="FF8000"/>
                </a:solidFill>
                <a:latin typeface="Courier New"/>
                <a:ea typeface="Times New Roman"/>
                <a:cs typeface="Arial"/>
              </a:rPr>
              <a:t>0</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"A"</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Aft>
                <a:spcPts val="0"/>
              </a:spcAft>
              <a:buNone/>
            </a:pPr>
            <a:r>
              <a:rPr lang="en-US" sz="1600" b="1" dirty="0">
                <a:solidFill>
                  <a:srgbClr val="000080"/>
                </a:solidFill>
                <a:latin typeface="Courier New"/>
                <a:ea typeface="Times New Roman"/>
                <a:cs typeface="Arial"/>
              </a:rPr>
              <a:t>$tab</a:t>
            </a:r>
            <a:r>
              <a:rPr lang="en-US" sz="1600" b="1" dirty="0">
                <a:solidFill>
                  <a:srgbClr val="8000FF"/>
                </a:solidFill>
                <a:latin typeface="Courier New"/>
                <a:ea typeface="Times New Roman"/>
                <a:cs typeface="Arial"/>
              </a:rPr>
              <a:t>[</a:t>
            </a:r>
            <a:r>
              <a:rPr lang="en-US" sz="1600" b="1" dirty="0">
                <a:solidFill>
                  <a:srgbClr val="FF8000"/>
                </a:solidFill>
                <a:latin typeface="Courier New"/>
                <a:ea typeface="Times New Roman"/>
                <a:cs typeface="Arial"/>
              </a:rPr>
              <a:t>1</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"B"</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Aft>
                <a:spcPts val="0"/>
              </a:spcAft>
              <a:buNone/>
            </a:pPr>
            <a:r>
              <a:rPr lang="en-US" sz="1600" b="1" dirty="0">
                <a:solidFill>
                  <a:srgbClr val="000080"/>
                </a:solidFill>
                <a:latin typeface="Courier New"/>
                <a:ea typeface="Times New Roman"/>
                <a:cs typeface="Arial"/>
              </a:rPr>
              <a:t>$tab</a:t>
            </a:r>
            <a:r>
              <a:rPr lang="en-US" sz="1600" b="1" dirty="0">
                <a:solidFill>
                  <a:srgbClr val="8000FF"/>
                </a:solidFill>
                <a:latin typeface="Courier New"/>
                <a:ea typeface="Times New Roman"/>
                <a:cs typeface="Arial"/>
              </a:rPr>
              <a:t>[</a:t>
            </a:r>
            <a:r>
              <a:rPr lang="en-US" sz="1600" b="1" dirty="0">
                <a:solidFill>
                  <a:srgbClr val="FF8000"/>
                </a:solidFill>
                <a:latin typeface="Courier New"/>
                <a:ea typeface="Times New Roman"/>
                <a:cs typeface="Arial"/>
              </a:rPr>
              <a:t>2</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"C"</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Aft>
                <a:spcPts val="0"/>
              </a:spcAft>
              <a:buNone/>
            </a:pPr>
            <a:r>
              <a:rPr lang="en-US" sz="1600" b="1" dirty="0">
                <a:solidFill>
                  <a:srgbClr val="0000FF"/>
                </a:solidFill>
                <a:latin typeface="Courier New"/>
                <a:ea typeface="Times New Roman"/>
                <a:cs typeface="Arial"/>
              </a:rPr>
              <a:t>echo</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$tab</a:t>
            </a:r>
            <a:r>
              <a:rPr lang="en-US" sz="1600" b="1" dirty="0">
                <a:solidFill>
                  <a:srgbClr val="8000FF"/>
                </a:solidFill>
                <a:latin typeface="Courier New"/>
                <a:ea typeface="Times New Roman"/>
                <a:cs typeface="Arial"/>
              </a:rPr>
              <a:t>[</a:t>
            </a:r>
            <a:r>
              <a:rPr lang="en-US" sz="1600" b="1" dirty="0">
                <a:solidFill>
                  <a:srgbClr val="FF8000"/>
                </a:solidFill>
                <a:latin typeface="Courier New"/>
                <a:ea typeface="Times New Roman"/>
                <a:cs typeface="Arial"/>
              </a:rPr>
              <a:t>1</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8000"/>
                </a:solidFill>
                <a:latin typeface="Courier New"/>
                <a:ea typeface="Times New Roman"/>
                <a:cs typeface="Arial"/>
              </a:rPr>
              <a:t>// </a:t>
            </a:r>
            <a:r>
              <a:rPr lang="en-US" sz="1600" b="1" dirty="0" err="1">
                <a:solidFill>
                  <a:srgbClr val="008000"/>
                </a:solidFill>
                <a:latin typeface="Courier New"/>
                <a:ea typeface="Times New Roman"/>
                <a:cs typeface="Arial"/>
              </a:rPr>
              <a:t>affiche</a:t>
            </a:r>
            <a:r>
              <a:rPr lang="en-US" sz="1600" b="1" dirty="0">
                <a:solidFill>
                  <a:srgbClr val="008000"/>
                </a:solidFill>
                <a:latin typeface="Courier New"/>
                <a:ea typeface="Times New Roman"/>
                <a:cs typeface="Arial"/>
              </a:rPr>
              <a:t> "B"</a:t>
            </a:r>
            <a:endParaRPr lang="fr-FR" sz="1600" b="1" dirty="0">
              <a:latin typeface="Calibri"/>
              <a:ea typeface="Calibri"/>
              <a:cs typeface="Arial"/>
            </a:endParaRPr>
          </a:p>
        </p:txBody>
      </p:sp>
      <p:sp>
        <p:nvSpPr>
          <p:cNvPr id="4" name="Espace réservé du contenu 2"/>
          <p:cNvSpPr txBox="1">
            <a:spLocks/>
          </p:cNvSpPr>
          <p:nvPr/>
        </p:nvSpPr>
        <p:spPr>
          <a:xfrm>
            <a:off x="1907879" y="5013176"/>
            <a:ext cx="4536329" cy="1584176"/>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15000"/>
              </a:lnSpc>
              <a:spcBef>
                <a:spcPts val="0"/>
              </a:spcBef>
              <a:buFont typeface="Wingdings 2"/>
              <a:buNone/>
            </a:pPr>
            <a:r>
              <a:rPr lang="en-US" sz="1600" b="1" dirty="0">
                <a:solidFill>
                  <a:srgbClr val="0000FF"/>
                </a:solidFill>
                <a:latin typeface="Courier New"/>
                <a:ea typeface="Times New Roman"/>
                <a:cs typeface="Arial"/>
              </a:rPr>
              <a:t>echo</a:t>
            </a:r>
            <a:r>
              <a:rPr lang="en-US" sz="1600" b="1" dirty="0">
                <a:solidFill>
                  <a:srgbClr val="808080"/>
                </a:solidFill>
                <a:latin typeface="Courier New"/>
                <a:ea typeface="Times New Roman"/>
                <a:cs typeface="Arial"/>
              </a:rPr>
              <a:t>"&lt;</a:t>
            </a:r>
            <a:r>
              <a:rPr lang="en-US" sz="1600" b="1" dirty="0" err="1">
                <a:solidFill>
                  <a:srgbClr val="808080"/>
                </a:solidFill>
                <a:latin typeface="Courier New"/>
                <a:ea typeface="Times New Roman"/>
                <a:cs typeface="Arial"/>
              </a:rPr>
              <a:t>ul</a:t>
            </a:r>
            <a:r>
              <a:rPr lang="en-US" sz="1600" b="1" dirty="0">
                <a:solidFill>
                  <a:srgbClr val="808080"/>
                </a:solidFill>
                <a:latin typeface="Courier New"/>
                <a:ea typeface="Times New Roman"/>
                <a:cs typeface="Arial"/>
              </a:rPr>
              <a:t>&gt;"</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buFont typeface="Wingdings 2"/>
              <a:buNone/>
            </a:pPr>
            <a:r>
              <a:rPr lang="en-US" sz="1600" b="1" dirty="0" err="1">
                <a:solidFill>
                  <a:srgbClr val="0000FF"/>
                </a:solidFill>
                <a:latin typeface="Courier New"/>
                <a:ea typeface="Times New Roman"/>
                <a:cs typeface="Arial"/>
              </a:rPr>
              <a:t>foreach</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$tab</a:t>
            </a:r>
            <a:r>
              <a:rPr lang="en-US" sz="1600" b="1" dirty="0">
                <a:solidFill>
                  <a:srgbClr val="000000"/>
                </a:solidFill>
                <a:latin typeface="Courier New"/>
                <a:ea typeface="Times New Roman"/>
                <a:cs typeface="Arial"/>
              </a:rPr>
              <a:t> </a:t>
            </a:r>
            <a:r>
              <a:rPr lang="en-US" sz="1600" b="1" dirty="0">
                <a:solidFill>
                  <a:srgbClr val="0000FF"/>
                </a:solidFill>
                <a:latin typeface="Courier New"/>
                <a:ea typeface="Times New Roman"/>
                <a:cs typeface="Arial"/>
              </a:rPr>
              <a:t>as </a:t>
            </a:r>
            <a:r>
              <a:rPr lang="en-US" sz="1600" b="1" dirty="0">
                <a:solidFill>
                  <a:srgbClr val="000080"/>
                </a:solidFill>
                <a:latin typeface="Courier New"/>
                <a:ea typeface="Times New Roman"/>
                <a:cs typeface="Arial"/>
              </a:rPr>
              <a:t>$</a:t>
            </a:r>
            <a:r>
              <a:rPr lang="en-US" sz="1600" b="1" dirty="0" err="1">
                <a:solidFill>
                  <a:srgbClr val="000080"/>
                </a:solidFill>
                <a:latin typeface="Courier New"/>
                <a:ea typeface="Times New Roman"/>
                <a:cs typeface="Arial"/>
              </a:rPr>
              <a:t>valeur</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buFont typeface="Wingdings 2"/>
              <a:buNone/>
            </a:pPr>
            <a:r>
              <a:rPr lang="en-US" sz="1600" b="1" dirty="0">
                <a:solidFill>
                  <a:srgbClr val="000000"/>
                </a:solidFill>
                <a:latin typeface="Courier New"/>
                <a:ea typeface="Times New Roman"/>
                <a:cs typeface="Arial"/>
              </a:rPr>
              <a:t>  </a:t>
            </a:r>
            <a:r>
              <a:rPr lang="fr-FR" sz="1600" b="1" dirty="0" err="1">
                <a:solidFill>
                  <a:srgbClr val="0000FF"/>
                </a:solidFill>
                <a:latin typeface="Courier New"/>
                <a:ea typeface="Times New Roman"/>
                <a:cs typeface="Arial"/>
              </a:rPr>
              <a:t>echo</a:t>
            </a:r>
            <a:r>
              <a:rPr lang="fr-FR" sz="1600" b="1" dirty="0">
                <a:solidFill>
                  <a:srgbClr val="0000FF"/>
                </a:solidFill>
                <a:latin typeface="Courier New"/>
                <a:ea typeface="Times New Roman"/>
                <a:cs typeface="Arial"/>
              </a:rPr>
              <a:t> </a:t>
            </a:r>
            <a:r>
              <a:rPr lang="fr-FR" sz="1600" b="1" dirty="0">
                <a:solidFill>
                  <a:srgbClr val="808080"/>
                </a:solidFill>
                <a:latin typeface="Courier New"/>
                <a:ea typeface="Times New Roman"/>
                <a:cs typeface="Arial"/>
              </a:rPr>
              <a:t>"&lt;li&gt;$valeur&lt;/li&gt;"</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buFont typeface="Wingdings 2"/>
              <a:buNone/>
            </a:pP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buFont typeface="Wingdings 2"/>
              <a:buNone/>
            </a:pPr>
            <a:r>
              <a:rPr lang="fr-FR" sz="1600" b="1" dirty="0" err="1">
                <a:solidFill>
                  <a:srgbClr val="0000FF"/>
                </a:solidFill>
                <a:latin typeface="Courier New"/>
                <a:ea typeface="Times New Roman"/>
                <a:cs typeface="Arial"/>
              </a:rPr>
              <a:t>echo</a:t>
            </a:r>
            <a:r>
              <a:rPr lang="fr-FR" sz="1600" b="1" dirty="0">
                <a:solidFill>
                  <a:srgbClr val="808080"/>
                </a:solidFill>
                <a:latin typeface="Courier New"/>
                <a:ea typeface="Times New Roman"/>
                <a:cs typeface="Arial"/>
              </a:rPr>
              <a:t>"&lt;/</a:t>
            </a:r>
            <a:r>
              <a:rPr lang="fr-FR" sz="1600" b="1" dirty="0" err="1">
                <a:solidFill>
                  <a:srgbClr val="808080"/>
                </a:solidFill>
                <a:latin typeface="Courier New"/>
                <a:ea typeface="Times New Roman"/>
                <a:cs typeface="Arial"/>
              </a:rPr>
              <a:t>ul</a:t>
            </a:r>
            <a:r>
              <a:rPr lang="fr-FR" sz="1600" b="1" dirty="0">
                <a:solidFill>
                  <a:srgbClr val="808080"/>
                </a:solidFill>
                <a:latin typeface="Courier New"/>
                <a:ea typeface="Times New Roman"/>
                <a:cs typeface="Arial"/>
              </a:rPr>
              <a:t>&gt;"</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p:txBody>
      </p:sp>
      <p:sp>
        <p:nvSpPr>
          <p:cNvPr id="5" name="Espace réservé du contenu 2"/>
          <p:cNvSpPr txBox="1">
            <a:spLocks/>
          </p:cNvSpPr>
          <p:nvPr/>
        </p:nvSpPr>
        <p:spPr>
          <a:xfrm>
            <a:off x="1907704" y="3613716"/>
            <a:ext cx="4536504" cy="1201102"/>
          </a:xfrm>
          <a:prstGeom prst="rect">
            <a:avLst/>
          </a:prstGeom>
        </p:spPr>
        <p:style>
          <a:lnRef idx="2">
            <a:schemeClr val="dk1"/>
          </a:lnRef>
          <a:fillRef idx="1">
            <a:schemeClr val="lt1"/>
          </a:fillRef>
          <a:effectRef idx="0">
            <a:schemeClr val="dk1"/>
          </a:effectRef>
          <a:fontRef idx="minor">
            <a:schemeClr val="dk1"/>
          </a:fontRef>
        </p:style>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for</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$i</a:t>
            </a:r>
            <a:r>
              <a:rPr lang="en-US" sz="1600" b="1" dirty="0">
                <a:solidFill>
                  <a:srgbClr val="8000FF"/>
                </a:solidFill>
                <a:latin typeface="Courier New"/>
                <a:ea typeface="Times New Roman"/>
                <a:cs typeface="Arial"/>
              </a:rPr>
              <a:t>=</a:t>
            </a:r>
            <a:r>
              <a:rPr lang="en-US" sz="1600" b="1" dirty="0">
                <a:solidFill>
                  <a:srgbClr val="FF8000"/>
                </a:solidFill>
                <a:latin typeface="Courier New"/>
                <a:ea typeface="Times New Roman"/>
                <a:cs typeface="Arial"/>
              </a:rPr>
              <a:t>0</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$i</a:t>
            </a:r>
            <a:r>
              <a:rPr lang="en-US" sz="1600" b="1" dirty="0">
                <a:solidFill>
                  <a:srgbClr val="8000FF"/>
                </a:solidFill>
                <a:latin typeface="Courier New"/>
                <a:ea typeface="Times New Roman"/>
                <a:cs typeface="Arial"/>
              </a:rPr>
              <a:t>&lt;</a:t>
            </a:r>
            <a:r>
              <a:rPr lang="en-US" sz="1600" b="1" dirty="0">
                <a:solidFill>
                  <a:srgbClr val="0000FF"/>
                </a:solidFill>
                <a:latin typeface="Courier New"/>
                <a:ea typeface="Times New Roman"/>
                <a:cs typeface="Arial"/>
              </a:rPr>
              <a:t>count</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$tab</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$i</a:t>
            </a:r>
            <a:r>
              <a:rPr lang="en-US"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buNone/>
            </a:pPr>
            <a:r>
              <a:rPr lang="en-US" sz="1600" b="1" dirty="0">
                <a:solidFill>
                  <a:srgbClr val="000000"/>
                </a:solidFill>
                <a:latin typeface="Courier New"/>
                <a:ea typeface="Times New Roman"/>
                <a:cs typeface="Arial"/>
              </a:rPr>
              <a:t> </a:t>
            </a:r>
            <a:r>
              <a:rPr lang="fr-FR" sz="1600" b="1" dirty="0" err="1">
                <a:solidFill>
                  <a:srgbClr val="0000FF"/>
                </a:solidFill>
                <a:latin typeface="Courier New"/>
                <a:ea typeface="Times New Roman"/>
                <a:cs typeface="Arial"/>
              </a:rPr>
              <a:t>echo</a:t>
            </a:r>
            <a:r>
              <a:rPr lang="fr-FR" sz="1600" b="1" dirty="0">
                <a:solidFill>
                  <a:srgbClr val="0000FF"/>
                </a:solidFill>
                <a:latin typeface="Courier New"/>
                <a:ea typeface="Times New Roman"/>
                <a:cs typeface="Arial"/>
              </a:rPr>
              <a:t> </a:t>
            </a:r>
            <a:r>
              <a:rPr lang="fr-FR" sz="1600" b="1" dirty="0">
                <a:solidFill>
                  <a:srgbClr val="808080"/>
                </a:solidFill>
                <a:latin typeface="Courier New"/>
                <a:ea typeface="Times New Roman"/>
                <a:cs typeface="Arial"/>
              </a:rPr>
              <a:t>"La valeur $i est $tab[$i]"</a:t>
            </a:r>
            <a:r>
              <a:rPr lang="fr-FR" sz="1600" b="1" dirty="0">
                <a:solidFill>
                  <a:srgbClr val="8000FF"/>
                </a:solidFill>
                <a:latin typeface="Courier New"/>
                <a:ea typeface="Times New Roman"/>
                <a:cs typeface="Arial"/>
              </a:rPr>
              <a:t>;</a:t>
            </a:r>
            <a:endParaRPr lang="fr-FR" sz="1600" b="1" dirty="0">
              <a:solidFill>
                <a:srgbClr val="808080"/>
              </a:solidFill>
              <a:latin typeface="Courier New"/>
              <a:ea typeface="Times New Roman"/>
              <a:cs typeface="Arial"/>
            </a:endParaRPr>
          </a:p>
          <a:p>
            <a:pPr marL="0" indent="0">
              <a:lnSpc>
                <a:spcPct val="115000"/>
              </a:lnSpc>
              <a:spcBef>
                <a:spcPts val="0"/>
              </a:spcBef>
              <a:spcAft>
                <a:spcPts val="0"/>
              </a:spcAft>
              <a:buNone/>
            </a:pPr>
            <a:r>
              <a:rPr lang="fr-FR" sz="1600" b="1" dirty="0">
                <a:solidFill>
                  <a:srgbClr val="808080"/>
                </a:solidFill>
                <a:latin typeface="Courier New"/>
                <a:ea typeface="Times New Roman"/>
                <a:cs typeface="Arial"/>
              </a:rPr>
              <a:t> </a:t>
            </a:r>
            <a:r>
              <a:rPr lang="fr-FR" sz="1600" b="1" dirty="0" err="1">
                <a:solidFill>
                  <a:srgbClr val="0000FF"/>
                </a:solidFill>
                <a:latin typeface="Courier New"/>
                <a:ea typeface="Times New Roman"/>
                <a:cs typeface="Arial"/>
              </a:rPr>
              <a:t>echo</a:t>
            </a:r>
            <a:r>
              <a:rPr lang="fr-FR" sz="1600" b="1" dirty="0">
                <a:solidFill>
                  <a:srgbClr val="0000FF"/>
                </a:solidFill>
                <a:latin typeface="Courier New"/>
                <a:ea typeface="Times New Roman"/>
                <a:cs typeface="Arial"/>
              </a:rPr>
              <a:t> </a:t>
            </a:r>
            <a:r>
              <a:rPr lang="fr-FR" sz="1600" b="1" dirty="0">
                <a:solidFill>
                  <a:srgbClr val="808080"/>
                </a:solidFill>
                <a:latin typeface="Courier New"/>
                <a:ea typeface="Times New Roman"/>
                <a:cs typeface="Arial"/>
              </a:rPr>
              <a:t>"&lt;</a:t>
            </a:r>
            <a:r>
              <a:rPr lang="fr-FR" sz="1600" b="1" dirty="0" err="1">
                <a:solidFill>
                  <a:srgbClr val="808080"/>
                </a:solidFill>
                <a:latin typeface="Courier New"/>
                <a:ea typeface="Times New Roman"/>
                <a:cs typeface="Arial"/>
              </a:rPr>
              <a:t>br</a:t>
            </a:r>
            <a:r>
              <a:rPr lang="fr-FR" sz="1600" b="1" dirty="0">
                <a:solidFill>
                  <a:srgbClr val="808080"/>
                </a:solidFill>
                <a:latin typeface="Courier New"/>
                <a:ea typeface="Times New Roman"/>
                <a:cs typeface="Arial"/>
              </a:rPr>
              <a:t>/&gt;"</a:t>
            </a:r>
            <a:r>
              <a:rPr lang="fr-FR"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600" b="1" dirty="0">
                <a:solidFill>
                  <a:srgbClr val="8000FF"/>
                </a:solidFill>
                <a:latin typeface="Courier New"/>
                <a:ea typeface="Times New Roman"/>
                <a:cs typeface="Arial"/>
              </a:rPr>
              <a:t>}</a:t>
            </a:r>
            <a:endParaRPr lang="fr-FR" sz="2000" b="1" dirty="0">
              <a:effectLst/>
              <a:latin typeface="Calibri"/>
              <a:ea typeface="Calibri"/>
              <a:cs typeface="Arial"/>
            </a:endParaRPr>
          </a:p>
        </p:txBody>
      </p:sp>
      <p:sp>
        <p:nvSpPr>
          <p:cNvPr id="6" name="Rectangle 5"/>
          <p:cNvSpPr/>
          <p:nvPr/>
        </p:nvSpPr>
        <p:spPr>
          <a:xfrm>
            <a:off x="251520" y="4670802"/>
            <a:ext cx="115775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400" dirty="0"/>
              <a:t>Parcours</a:t>
            </a:r>
          </a:p>
        </p:txBody>
      </p:sp>
      <p:cxnSp>
        <p:nvCxnSpPr>
          <p:cNvPr id="8" name="Connecteur droit avec flèche 7"/>
          <p:cNvCxnSpPr>
            <a:stCxn id="6" idx="3"/>
            <a:endCxn id="4" idx="1"/>
          </p:cNvCxnSpPr>
          <p:nvPr/>
        </p:nvCxnSpPr>
        <p:spPr>
          <a:xfrm>
            <a:off x="1409273" y="4901635"/>
            <a:ext cx="498606" cy="90362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6" idx="3"/>
            <a:endCxn id="5" idx="1"/>
          </p:cNvCxnSpPr>
          <p:nvPr/>
        </p:nvCxnSpPr>
        <p:spPr>
          <a:xfrm flipV="1">
            <a:off x="1409273" y="4214267"/>
            <a:ext cx="498431" cy="6873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1026" name="Picture 2" descr="E:\TEACHING\DEV_APP_WEB\SCRIPTS PHP\script03_tab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32240" y="3501008"/>
            <a:ext cx="1991445" cy="1426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TEACHING\DEV_APP_WEB\SCRIPTS PHP\script03_tab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5143601"/>
            <a:ext cx="1911563" cy="1453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132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Tableaux associatifs</a:t>
            </a:r>
          </a:p>
        </p:txBody>
      </p:sp>
      <p:sp>
        <p:nvSpPr>
          <p:cNvPr id="3" name="Espace réservé du contenu 2"/>
          <p:cNvSpPr>
            <a:spLocks noGrp="1"/>
          </p:cNvSpPr>
          <p:nvPr>
            <p:ph sz="quarter" idx="1"/>
          </p:nvPr>
        </p:nvSpPr>
        <p:spPr>
          <a:xfrm>
            <a:off x="914400" y="1447800"/>
            <a:ext cx="7618040" cy="1189112"/>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nSpc>
                <a:spcPct val="115000"/>
              </a:lnSpc>
              <a:spcBef>
                <a:spcPts val="0"/>
              </a:spcBef>
              <a:spcAft>
                <a:spcPts val="0"/>
              </a:spcAft>
              <a:buNone/>
            </a:pPr>
            <a:r>
              <a:rPr lang="en-US" sz="1600" b="1" dirty="0">
                <a:solidFill>
                  <a:srgbClr val="000080"/>
                </a:solidFill>
                <a:latin typeface="Courier New"/>
                <a:ea typeface="Times New Roman"/>
                <a:cs typeface="Arial"/>
              </a:rPr>
              <a:t>$notes</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FF"/>
                </a:solidFill>
                <a:latin typeface="Courier New"/>
                <a:ea typeface="Times New Roman"/>
                <a:cs typeface="Arial"/>
              </a:rPr>
              <a:t>array</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"Mohamed"</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=&gt;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14</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Lina</a:t>
            </a:r>
            <a:r>
              <a:rPr lang="en-US" sz="1600" b="1" dirty="0">
                <a:solidFill>
                  <a:srgbClr val="808080"/>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=&gt;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12</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Aymen</a:t>
            </a:r>
            <a:r>
              <a:rPr lang="en-US" sz="1600" b="1" dirty="0">
                <a:solidFill>
                  <a:srgbClr val="808080"/>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=&gt;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7</a:t>
            </a:r>
            <a:r>
              <a:rPr lang="en-US"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600" b="1" dirty="0">
                <a:solidFill>
                  <a:srgbClr val="000080"/>
                </a:solidFill>
                <a:latin typeface="Courier New"/>
                <a:ea typeface="Times New Roman"/>
                <a:cs typeface="Arial"/>
              </a:rPr>
              <a:t>$notes</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"Mohamed"</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14</a:t>
            </a:r>
            <a:r>
              <a:rPr lang="en-US"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600" b="1" dirty="0">
                <a:solidFill>
                  <a:srgbClr val="000080"/>
                </a:solidFill>
                <a:latin typeface="Courier New"/>
                <a:ea typeface="Times New Roman"/>
                <a:cs typeface="Arial"/>
              </a:rPr>
              <a:t>$notes</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Lina</a:t>
            </a:r>
            <a:r>
              <a:rPr lang="en-US" sz="1600" b="1" dirty="0">
                <a:solidFill>
                  <a:srgbClr val="808080"/>
                </a:solidFill>
                <a:latin typeface="Courier New"/>
                <a:ea typeface="Times New Roman"/>
                <a:cs typeface="Arial"/>
              </a:rPr>
              <a:t>"</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12</a:t>
            </a:r>
            <a:r>
              <a:rPr lang="en-US"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600" b="1" dirty="0">
                <a:solidFill>
                  <a:srgbClr val="000080"/>
                </a:solidFill>
                <a:latin typeface="Courier New"/>
                <a:ea typeface="Times New Roman"/>
                <a:cs typeface="Arial"/>
              </a:rPr>
              <a:t>$notes</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Aymen</a:t>
            </a:r>
            <a:r>
              <a:rPr lang="en-US" sz="1600" b="1" dirty="0">
                <a:solidFill>
                  <a:srgbClr val="808080"/>
                </a:solidFill>
                <a:latin typeface="Courier New"/>
                <a:ea typeface="Times New Roman"/>
                <a:cs typeface="Arial"/>
              </a:rPr>
              <a:t>"</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FF8000"/>
                </a:solidFill>
                <a:latin typeface="Courier New"/>
                <a:ea typeface="Times New Roman"/>
                <a:cs typeface="Arial"/>
              </a:rPr>
              <a:t>7</a:t>
            </a:r>
            <a:r>
              <a:rPr lang="en-US" sz="16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buNone/>
            </a:pPr>
            <a:endParaRPr lang="fr-FR" sz="1600" b="1" dirty="0">
              <a:latin typeface="Calibri"/>
              <a:ea typeface="Calibri"/>
              <a:cs typeface="Arial"/>
            </a:endParaRPr>
          </a:p>
        </p:txBody>
      </p:sp>
      <p:sp>
        <p:nvSpPr>
          <p:cNvPr id="4" name="Espace réservé du contenu 2"/>
          <p:cNvSpPr txBox="1">
            <a:spLocks/>
          </p:cNvSpPr>
          <p:nvPr/>
        </p:nvSpPr>
        <p:spPr>
          <a:xfrm>
            <a:off x="1547664" y="4509120"/>
            <a:ext cx="5328592" cy="2088232"/>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"&lt;table&gt;"</a:t>
            </a:r>
            <a:r>
              <a:rPr lang="en-US"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reset</a:t>
            </a:r>
            <a:r>
              <a:rPr lang="en-US" sz="1400" b="1" dirty="0">
                <a:solidFill>
                  <a:srgbClr val="8000FF"/>
                </a:solidFill>
                <a:latin typeface="Courier New"/>
                <a:ea typeface="Times New Roman"/>
                <a:cs typeface="Arial"/>
              </a:rPr>
              <a:t>(</a:t>
            </a:r>
            <a:r>
              <a:rPr lang="en-US" sz="1400" b="1" dirty="0">
                <a:solidFill>
                  <a:srgbClr val="000080"/>
                </a:solidFill>
                <a:latin typeface="Courier New"/>
                <a:ea typeface="Times New Roman"/>
                <a:cs typeface="Arial"/>
              </a:rPr>
              <a:t>$notes</a:t>
            </a:r>
            <a:r>
              <a:rPr lang="en-US"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fr-FR" sz="1400" b="1" dirty="0" err="1">
                <a:solidFill>
                  <a:srgbClr val="0000FF"/>
                </a:solidFill>
                <a:latin typeface="Courier New"/>
                <a:ea typeface="Times New Roman"/>
                <a:cs typeface="Arial"/>
              </a:rPr>
              <a:t>while</a:t>
            </a:r>
            <a:r>
              <a:rPr lang="fr-FR" sz="1400" b="1" dirty="0">
                <a:solidFill>
                  <a:srgbClr val="8000FF"/>
                </a:solidFill>
                <a:latin typeface="Courier New"/>
                <a:ea typeface="Times New Roman"/>
                <a:cs typeface="Arial"/>
              </a:rPr>
              <a:t>(</a:t>
            </a:r>
            <a:r>
              <a:rPr lang="fr-FR" sz="1400" b="1" dirty="0" err="1">
                <a:solidFill>
                  <a:srgbClr val="000000"/>
                </a:solidFill>
                <a:latin typeface="Courier New"/>
                <a:ea typeface="Times New Roman"/>
                <a:cs typeface="Arial"/>
              </a:rPr>
              <a:t>next</a:t>
            </a:r>
            <a:r>
              <a:rPr lang="fr-FR" sz="1400" b="1" dirty="0">
                <a:solidFill>
                  <a:srgbClr val="8000FF"/>
                </a:solidFill>
                <a:latin typeface="Courier New"/>
                <a:ea typeface="Times New Roman"/>
                <a:cs typeface="Arial"/>
              </a:rPr>
              <a:t>(</a:t>
            </a:r>
            <a:r>
              <a:rPr lang="fr-FR" sz="1400" b="1" dirty="0">
                <a:solidFill>
                  <a:srgbClr val="000080"/>
                </a:solidFill>
                <a:latin typeface="Courier New"/>
                <a:ea typeface="Times New Roman"/>
                <a:cs typeface="Arial"/>
              </a:rPr>
              <a:t>$notes</a:t>
            </a:r>
            <a:r>
              <a:rPr lang="fr-FR" sz="1400" b="1" dirty="0">
                <a:solidFill>
                  <a:srgbClr val="8000FF"/>
                </a:solidFill>
                <a:latin typeface="Courier New"/>
                <a:ea typeface="Times New Roman"/>
                <a:cs typeface="Arial"/>
              </a:rPr>
              <a:t>)){</a:t>
            </a:r>
            <a:r>
              <a:rPr lang="fr-FR" sz="1400" b="1" dirty="0">
                <a:solidFill>
                  <a:srgbClr val="000000"/>
                </a:solidFill>
                <a:latin typeface="Courier New"/>
                <a:ea typeface="Times New Roman"/>
                <a:cs typeface="Arial"/>
              </a:rPr>
              <a:t> </a:t>
            </a:r>
            <a:r>
              <a:rPr lang="fr-FR" sz="1400" b="1" dirty="0">
                <a:solidFill>
                  <a:srgbClr val="008000"/>
                </a:solidFill>
                <a:latin typeface="Courier New"/>
                <a:ea typeface="Times New Roman"/>
                <a:cs typeface="Arial"/>
              </a:rPr>
              <a:t>// il y a aussi </a:t>
            </a:r>
            <a:r>
              <a:rPr lang="fr-FR" sz="1400" b="1" dirty="0" err="1">
                <a:solidFill>
                  <a:srgbClr val="008000"/>
                </a:solidFill>
                <a:latin typeface="Courier New"/>
                <a:ea typeface="Times New Roman"/>
                <a:cs typeface="Arial"/>
              </a:rPr>
              <a:t>prev</a:t>
            </a:r>
            <a:endParaRPr lang="fr-FR" sz="1800" b="1" dirty="0">
              <a:latin typeface="Calibri"/>
              <a:ea typeface="Calibri"/>
              <a:cs typeface="Arial"/>
            </a:endParaRPr>
          </a:p>
          <a:p>
            <a:pPr marL="0" indent="0">
              <a:lnSpc>
                <a:spcPct val="115000"/>
              </a:lnSpc>
              <a:spcBef>
                <a:spcPts val="0"/>
              </a:spcBef>
              <a:spcAft>
                <a:spcPts val="0"/>
              </a:spcAft>
              <a:buNone/>
            </a:pPr>
            <a:r>
              <a:rPr lang="fr-FR" sz="1400" b="1" dirty="0">
                <a:solidFill>
                  <a:srgbClr val="000000"/>
                </a:solidFill>
                <a:latin typeface="Courier New"/>
                <a:ea typeface="Times New Roman"/>
                <a:cs typeface="Arial"/>
              </a:rPr>
              <a:t> </a:t>
            </a:r>
            <a:r>
              <a:rPr lang="en-US" sz="1400" b="1" dirty="0">
                <a:solidFill>
                  <a:srgbClr val="000080"/>
                </a:solidFill>
                <a:latin typeface="Courier New"/>
                <a:ea typeface="Times New Roman"/>
                <a:cs typeface="Arial"/>
              </a:rPr>
              <a:t>$</a:t>
            </a:r>
            <a:r>
              <a:rPr lang="en-US" sz="1400" b="1" dirty="0" err="1">
                <a:solidFill>
                  <a:srgbClr val="000080"/>
                </a:solidFill>
                <a:latin typeface="Courier New"/>
                <a:ea typeface="Times New Roman"/>
                <a:cs typeface="Arial"/>
              </a:rPr>
              <a:t>etud</a:t>
            </a:r>
            <a:r>
              <a:rPr lang="en-US" sz="1400" b="1" dirty="0">
                <a:solidFill>
                  <a:srgbClr val="000000"/>
                </a:solidFill>
                <a:latin typeface="Courier New"/>
                <a:ea typeface="Times New Roman"/>
                <a:cs typeface="Arial"/>
              </a:rPr>
              <a:t> </a:t>
            </a:r>
            <a:r>
              <a:rPr lang="en-US" sz="1400" b="1" dirty="0">
                <a:solidFill>
                  <a:srgbClr val="8000FF"/>
                </a:solidFill>
                <a:latin typeface="Courier New"/>
                <a:ea typeface="Times New Roman"/>
                <a:cs typeface="Arial"/>
              </a:rPr>
              <a:t>=</a:t>
            </a:r>
            <a:r>
              <a:rPr lang="en-US" sz="1400" b="1" dirty="0">
                <a:solidFill>
                  <a:srgbClr val="000000"/>
                </a:solidFill>
                <a:latin typeface="Courier New"/>
                <a:ea typeface="Times New Roman"/>
                <a:cs typeface="Arial"/>
              </a:rPr>
              <a:t> key</a:t>
            </a:r>
            <a:r>
              <a:rPr lang="en-US" sz="1400" b="1" dirty="0">
                <a:solidFill>
                  <a:srgbClr val="8000FF"/>
                </a:solidFill>
                <a:latin typeface="Courier New"/>
                <a:ea typeface="Times New Roman"/>
                <a:cs typeface="Arial"/>
              </a:rPr>
              <a:t>(</a:t>
            </a:r>
            <a:r>
              <a:rPr lang="en-US" sz="1400" b="1" dirty="0">
                <a:solidFill>
                  <a:srgbClr val="000080"/>
                </a:solidFill>
                <a:latin typeface="Courier New"/>
                <a:ea typeface="Times New Roman"/>
                <a:cs typeface="Arial"/>
              </a:rPr>
              <a:t>$notes</a:t>
            </a:r>
            <a:r>
              <a:rPr lang="en-US"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en-US" sz="1400" b="1" dirty="0">
                <a:solidFill>
                  <a:srgbClr val="000080"/>
                </a:solidFill>
                <a:latin typeface="Courier New"/>
                <a:ea typeface="Times New Roman"/>
                <a:cs typeface="Arial"/>
              </a:rPr>
              <a:t>$note</a:t>
            </a:r>
            <a:r>
              <a:rPr lang="en-US" sz="1400" b="1" dirty="0">
                <a:solidFill>
                  <a:srgbClr val="000000"/>
                </a:solidFill>
                <a:latin typeface="Courier New"/>
                <a:ea typeface="Times New Roman"/>
                <a:cs typeface="Arial"/>
              </a:rPr>
              <a:t> </a:t>
            </a:r>
            <a:r>
              <a:rPr lang="en-US" sz="1400" b="1" dirty="0">
                <a:solidFill>
                  <a:srgbClr val="8000FF"/>
                </a:solidFill>
                <a:latin typeface="Courier New"/>
                <a:ea typeface="Times New Roman"/>
                <a:cs typeface="Arial"/>
              </a:rPr>
              <a:t>=</a:t>
            </a:r>
            <a:r>
              <a:rPr lang="en-US" sz="1400" b="1" dirty="0">
                <a:solidFill>
                  <a:srgbClr val="000000"/>
                </a:solidFill>
                <a:latin typeface="Courier New"/>
                <a:ea typeface="Times New Roman"/>
                <a:cs typeface="Arial"/>
              </a:rPr>
              <a:t> current</a:t>
            </a:r>
            <a:r>
              <a:rPr lang="en-US" sz="1400" b="1" dirty="0">
                <a:solidFill>
                  <a:srgbClr val="8000FF"/>
                </a:solidFill>
                <a:latin typeface="Courier New"/>
                <a:ea typeface="Times New Roman"/>
                <a:cs typeface="Arial"/>
              </a:rPr>
              <a:t>(</a:t>
            </a:r>
            <a:r>
              <a:rPr lang="en-US" sz="1400" b="1" dirty="0">
                <a:solidFill>
                  <a:srgbClr val="000080"/>
                </a:solidFill>
                <a:latin typeface="Courier New"/>
                <a:ea typeface="Times New Roman"/>
                <a:cs typeface="Arial"/>
              </a:rPr>
              <a:t>$notes</a:t>
            </a:r>
            <a:r>
              <a:rPr lang="en-US"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a:t>
            </a:r>
            <a:r>
              <a:rPr lang="en-US" sz="1400" b="1" dirty="0" err="1">
                <a:solidFill>
                  <a:srgbClr val="808080"/>
                </a:solidFill>
                <a:latin typeface="Courier New"/>
                <a:ea typeface="Times New Roman"/>
                <a:cs typeface="Arial"/>
              </a:rPr>
              <a:t>tr</a:t>
            </a:r>
            <a:r>
              <a:rPr lang="en-US" sz="1400" b="1" dirty="0">
                <a:solidFill>
                  <a:srgbClr val="808080"/>
                </a:solidFill>
                <a:latin typeface="Courier New"/>
                <a:ea typeface="Times New Roman"/>
                <a:cs typeface="Arial"/>
              </a:rPr>
              <a:t>&gt;&lt;td&gt;$</a:t>
            </a:r>
            <a:r>
              <a:rPr lang="en-US" sz="1400" b="1" dirty="0" err="1">
                <a:solidFill>
                  <a:srgbClr val="808080"/>
                </a:solidFill>
                <a:latin typeface="Courier New"/>
                <a:ea typeface="Times New Roman"/>
                <a:cs typeface="Arial"/>
              </a:rPr>
              <a:t>etud</a:t>
            </a:r>
            <a:r>
              <a:rPr lang="en-US" sz="1400" b="1" dirty="0">
                <a:solidFill>
                  <a:srgbClr val="808080"/>
                </a:solidFill>
                <a:latin typeface="Courier New"/>
                <a:ea typeface="Times New Roman"/>
                <a:cs typeface="Arial"/>
              </a:rPr>
              <a:t>&lt;/td&gt;&lt;td&gt;$note&lt;/td&gt;&lt;/</a:t>
            </a:r>
            <a:r>
              <a:rPr lang="en-US" sz="1400" b="1" dirty="0" err="1">
                <a:solidFill>
                  <a:srgbClr val="808080"/>
                </a:solidFill>
                <a:latin typeface="Courier New"/>
                <a:ea typeface="Times New Roman"/>
                <a:cs typeface="Arial"/>
              </a:rPr>
              <a:t>tr</a:t>
            </a:r>
            <a:r>
              <a:rPr lang="en-US" sz="1400" b="1" dirty="0">
                <a:solidFill>
                  <a:srgbClr val="808080"/>
                </a:solidFill>
                <a:latin typeface="Courier New"/>
                <a:ea typeface="Times New Roman"/>
                <a:cs typeface="Arial"/>
              </a:rPr>
              <a:t>&gt;\n"</a:t>
            </a:r>
            <a:r>
              <a:rPr lang="en-US"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fr-FR" sz="1400" b="1" dirty="0">
                <a:solidFill>
                  <a:srgbClr val="8000FF"/>
                </a:solidFill>
                <a:latin typeface="Courier New"/>
                <a:ea typeface="Times New Roman"/>
                <a:cs typeface="Arial"/>
              </a:rPr>
              <a:t>}</a:t>
            </a:r>
            <a:endParaRPr lang="fr-FR" sz="1800" b="1" dirty="0">
              <a:latin typeface="Calibri"/>
              <a:ea typeface="Calibri"/>
              <a:cs typeface="Arial"/>
            </a:endParaRPr>
          </a:p>
          <a:p>
            <a:pPr marL="0" indent="0">
              <a:lnSpc>
                <a:spcPct val="115000"/>
              </a:lnSpc>
              <a:spcBef>
                <a:spcPts val="0"/>
              </a:spcBef>
              <a:spcAft>
                <a:spcPts val="0"/>
              </a:spcAft>
              <a:buNone/>
            </a:pPr>
            <a:r>
              <a:rPr lang="fr-FR" sz="1400" b="1" dirty="0" err="1">
                <a:solidFill>
                  <a:srgbClr val="0000FF"/>
                </a:solidFill>
                <a:latin typeface="Courier New"/>
                <a:ea typeface="Times New Roman"/>
                <a:cs typeface="Arial"/>
              </a:rPr>
              <a:t>echo</a:t>
            </a:r>
            <a:r>
              <a:rPr lang="fr-FR" sz="1400" b="1" dirty="0">
                <a:solidFill>
                  <a:srgbClr val="000000"/>
                </a:solidFill>
                <a:latin typeface="Courier New"/>
                <a:ea typeface="Times New Roman"/>
                <a:cs typeface="Arial"/>
              </a:rPr>
              <a:t> </a:t>
            </a:r>
            <a:r>
              <a:rPr lang="fr-FR" sz="1400" b="1" dirty="0">
                <a:solidFill>
                  <a:srgbClr val="808080"/>
                </a:solidFill>
                <a:latin typeface="Courier New"/>
                <a:ea typeface="Times New Roman"/>
                <a:cs typeface="Arial"/>
              </a:rPr>
              <a:t>"&lt;/table&gt;"</a:t>
            </a:r>
            <a:r>
              <a:rPr lang="fr-FR" sz="1400" b="1" dirty="0">
                <a:solidFill>
                  <a:srgbClr val="8000FF"/>
                </a:solidFill>
                <a:latin typeface="Courier New"/>
                <a:ea typeface="Times New Roman"/>
                <a:cs typeface="Arial"/>
              </a:rPr>
              <a:t>;</a:t>
            </a:r>
            <a:endParaRPr lang="fr-FR" sz="1800" b="1" dirty="0">
              <a:latin typeface="Calibri"/>
              <a:ea typeface="Calibri"/>
              <a:cs typeface="Arial"/>
            </a:endParaRPr>
          </a:p>
        </p:txBody>
      </p:sp>
      <p:sp>
        <p:nvSpPr>
          <p:cNvPr id="5" name="Espace réservé du contenu 2"/>
          <p:cNvSpPr txBox="1">
            <a:spLocks/>
          </p:cNvSpPr>
          <p:nvPr/>
        </p:nvSpPr>
        <p:spPr>
          <a:xfrm>
            <a:off x="1547664" y="2852935"/>
            <a:ext cx="5328592" cy="1563851"/>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"&lt;table&gt;"</a:t>
            </a:r>
            <a:r>
              <a:rPr lang="en-US" sz="14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400" b="1" dirty="0" err="1">
                <a:solidFill>
                  <a:srgbClr val="0000FF"/>
                </a:solidFill>
                <a:latin typeface="Courier New"/>
                <a:ea typeface="Times New Roman"/>
                <a:cs typeface="Arial"/>
              </a:rPr>
              <a:t>foreach</a:t>
            </a:r>
            <a:r>
              <a:rPr lang="en-US" sz="1400" b="1" dirty="0">
                <a:solidFill>
                  <a:srgbClr val="8000FF"/>
                </a:solidFill>
                <a:latin typeface="Courier New"/>
                <a:ea typeface="Times New Roman"/>
                <a:cs typeface="Arial"/>
              </a:rPr>
              <a:t>(</a:t>
            </a:r>
            <a:r>
              <a:rPr lang="en-US" sz="1400" b="1" dirty="0">
                <a:solidFill>
                  <a:srgbClr val="000080"/>
                </a:solidFill>
                <a:latin typeface="Courier New"/>
                <a:ea typeface="Times New Roman"/>
                <a:cs typeface="Arial"/>
              </a:rPr>
              <a:t>$notes</a:t>
            </a:r>
            <a:r>
              <a:rPr lang="en-US" sz="1400" b="1" dirty="0">
                <a:solidFill>
                  <a:srgbClr val="000000"/>
                </a:solidFill>
                <a:latin typeface="Courier New"/>
                <a:ea typeface="Times New Roman"/>
                <a:cs typeface="Arial"/>
              </a:rPr>
              <a:t> </a:t>
            </a:r>
            <a:r>
              <a:rPr lang="en-US" sz="1400" b="1" dirty="0">
                <a:solidFill>
                  <a:srgbClr val="0000FF"/>
                </a:solidFill>
                <a:latin typeface="Courier New"/>
                <a:ea typeface="Times New Roman"/>
                <a:cs typeface="Arial"/>
              </a:rPr>
              <a:t>as</a:t>
            </a:r>
            <a:r>
              <a:rPr lang="en-US" sz="1400" b="1" dirty="0">
                <a:solidFill>
                  <a:srgbClr val="000000"/>
                </a:solidFill>
                <a:latin typeface="Courier New"/>
                <a:ea typeface="Times New Roman"/>
                <a:cs typeface="Arial"/>
              </a:rPr>
              <a:t> </a:t>
            </a:r>
            <a:r>
              <a:rPr lang="en-US" sz="1400" b="1" dirty="0">
                <a:solidFill>
                  <a:srgbClr val="000080"/>
                </a:solidFill>
                <a:latin typeface="Courier New"/>
                <a:ea typeface="Times New Roman"/>
                <a:cs typeface="Arial"/>
              </a:rPr>
              <a:t>$clef</a:t>
            </a:r>
            <a:r>
              <a:rPr lang="en-US" sz="1400" b="1" dirty="0">
                <a:solidFill>
                  <a:srgbClr val="000000"/>
                </a:solidFill>
                <a:latin typeface="Courier New"/>
                <a:ea typeface="Times New Roman"/>
                <a:cs typeface="Arial"/>
              </a:rPr>
              <a:t> </a:t>
            </a:r>
            <a:r>
              <a:rPr lang="en-US" sz="1400" b="1" dirty="0">
                <a:solidFill>
                  <a:srgbClr val="8000FF"/>
                </a:solidFill>
                <a:latin typeface="Courier New"/>
                <a:ea typeface="Times New Roman"/>
                <a:cs typeface="Arial"/>
              </a:rPr>
              <a:t>=&gt;</a:t>
            </a:r>
            <a:r>
              <a:rPr lang="en-US" sz="1400" b="1" dirty="0">
                <a:solidFill>
                  <a:srgbClr val="000000"/>
                </a:solidFill>
                <a:latin typeface="Courier New"/>
                <a:ea typeface="Times New Roman"/>
                <a:cs typeface="Arial"/>
              </a:rPr>
              <a:t> </a:t>
            </a:r>
            <a:r>
              <a:rPr lang="en-US" sz="1400" b="1" dirty="0">
                <a:solidFill>
                  <a:srgbClr val="000080"/>
                </a:solidFill>
                <a:latin typeface="Courier New"/>
                <a:ea typeface="Times New Roman"/>
                <a:cs typeface="Arial"/>
              </a:rPr>
              <a:t>$</a:t>
            </a:r>
            <a:r>
              <a:rPr lang="en-US" sz="1400" b="1" dirty="0" err="1">
                <a:solidFill>
                  <a:srgbClr val="000080"/>
                </a:solidFill>
                <a:latin typeface="Courier New"/>
                <a:ea typeface="Times New Roman"/>
                <a:cs typeface="Arial"/>
              </a:rPr>
              <a:t>valeur</a:t>
            </a:r>
            <a:r>
              <a:rPr lang="en-US" sz="14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buNone/>
            </a:pPr>
            <a:r>
              <a:rPr lang="en-US" sz="1400" b="1" dirty="0">
                <a:solidFill>
                  <a:srgbClr val="000000"/>
                </a:solidFill>
                <a:latin typeface="Courier New"/>
                <a:ea typeface="Times New Roman"/>
                <a:cs typeface="Arial"/>
              </a:rPr>
              <a:t> </a:t>
            </a: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a:t>
            </a:r>
            <a:r>
              <a:rPr lang="en-US" sz="1400" b="1" dirty="0" err="1">
                <a:solidFill>
                  <a:srgbClr val="808080"/>
                </a:solidFill>
                <a:latin typeface="Courier New"/>
                <a:ea typeface="Times New Roman"/>
                <a:cs typeface="Arial"/>
              </a:rPr>
              <a:t>tr</a:t>
            </a:r>
            <a:r>
              <a:rPr lang="en-US" sz="1400" b="1" dirty="0">
                <a:solidFill>
                  <a:srgbClr val="808080"/>
                </a:solidFill>
                <a:latin typeface="Courier New"/>
                <a:ea typeface="Times New Roman"/>
                <a:cs typeface="Arial"/>
              </a:rPr>
              <a:t>&gt;&lt;td&gt;$clef&lt;/td&gt;"</a:t>
            </a:r>
            <a:r>
              <a:rPr lang="en-US" sz="1400" b="1" dirty="0">
                <a:solidFill>
                  <a:srgbClr val="8000FF"/>
                </a:solidFill>
                <a:latin typeface="Courier New"/>
                <a:ea typeface="Times New Roman"/>
                <a:cs typeface="Arial"/>
              </a:rPr>
              <a:t>;</a:t>
            </a:r>
            <a:endParaRPr lang="en-US" sz="1400" b="1" dirty="0">
              <a:solidFill>
                <a:srgbClr val="808080"/>
              </a:solidFill>
              <a:latin typeface="Courier New"/>
              <a:ea typeface="Times New Roman"/>
              <a:cs typeface="Arial"/>
            </a:endParaRPr>
          </a:p>
          <a:p>
            <a:pPr marL="0" indent="0">
              <a:lnSpc>
                <a:spcPct val="115000"/>
              </a:lnSpc>
              <a:spcBef>
                <a:spcPts val="0"/>
              </a:spcBef>
              <a:spcAft>
                <a:spcPts val="0"/>
              </a:spcAft>
              <a:buNone/>
            </a:pPr>
            <a:r>
              <a:rPr lang="en-US" sz="1400" b="1" dirty="0">
                <a:solidFill>
                  <a:srgbClr val="808080"/>
                </a:solidFill>
                <a:latin typeface="Courier New"/>
                <a:ea typeface="Times New Roman"/>
                <a:cs typeface="Arial"/>
              </a:rPr>
              <a:t> </a:t>
            </a: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"&lt;td&gt;$</a:t>
            </a:r>
            <a:r>
              <a:rPr lang="en-US" sz="1400" b="1" dirty="0" err="1">
                <a:solidFill>
                  <a:srgbClr val="808080"/>
                </a:solidFill>
                <a:latin typeface="Courier New"/>
                <a:ea typeface="Times New Roman"/>
                <a:cs typeface="Arial"/>
              </a:rPr>
              <a:t>valeur</a:t>
            </a:r>
            <a:r>
              <a:rPr lang="en-US" sz="1400" b="1" dirty="0">
                <a:solidFill>
                  <a:srgbClr val="808080"/>
                </a:solidFill>
                <a:latin typeface="Courier New"/>
                <a:ea typeface="Times New Roman"/>
                <a:cs typeface="Arial"/>
              </a:rPr>
              <a:t>&lt;/td&gt;&lt;/</a:t>
            </a:r>
            <a:r>
              <a:rPr lang="en-US" sz="1400" b="1" dirty="0" err="1">
                <a:solidFill>
                  <a:srgbClr val="808080"/>
                </a:solidFill>
                <a:latin typeface="Courier New"/>
                <a:ea typeface="Times New Roman"/>
                <a:cs typeface="Arial"/>
              </a:rPr>
              <a:t>tr</a:t>
            </a:r>
            <a:r>
              <a:rPr lang="en-US" sz="1400" b="1" dirty="0">
                <a:solidFill>
                  <a:srgbClr val="808080"/>
                </a:solidFill>
                <a:latin typeface="Courier New"/>
                <a:ea typeface="Times New Roman"/>
                <a:cs typeface="Arial"/>
              </a:rPr>
              <a:t>&gt;\n"</a:t>
            </a:r>
            <a:r>
              <a:rPr lang="en-US" sz="14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4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echo</a:t>
            </a:r>
            <a:r>
              <a:rPr lang="en-US" sz="1400" b="1" dirty="0">
                <a:solidFill>
                  <a:srgbClr val="000000"/>
                </a:solidFill>
                <a:latin typeface="Courier New"/>
                <a:ea typeface="Times New Roman"/>
                <a:cs typeface="Arial"/>
              </a:rPr>
              <a:t> </a:t>
            </a:r>
            <a:r>
              <a:rPr lang="en-US" sz="1400" b="1" dirty="0">
                <a:solidFill>
                  <a:srgbClr val="808080"/>
                </a:solidFill>
                <a:latin typeface="Courier New"/>
                <a:ea typeface="Times New Roman"/>
                <a:cs typeface="Arial"/>
              </a:rPr>
              <a:t>"&lt;/table&gt;"</a:t>
            </a:r>
            <a:r>
              <a:rPr lang="en-US" sz="1400" b="1" dirty="0">
                <a:solidFill>
                  <a:srgbClr val="8000FF"/>
                </a:solidFill>
                <a:latin typeface="Courier New"/>
                <a:ea typeface="Times New Roman"/>
                <a:cs typeface="Arial"/>
              </a:rPr>
              <a:t>;</a:t>
            </a:r>
            <a:endParaRPr lang="fr-FR" sz="2000" b="1" dirty="0">
              <a:latin typeface="Calibri"/>
              <a:ea typeface="Calibri"/>
              <a:cs typeface="Arial"/>
            </a:endParaRPr>
          </a:p>
          <a:p>
            <a:pPr marL="0" indent="0">
              <a:lnSpc>
                <a:spcPct val="115000"/>
              </a:lnSpc>
              <a:spcBef>
                <a:spcPts val="0"/>
              </a:spcBef>
              <a:buNone/>
            </a:pPr>
            <a:endParaRPr lang="fr-FR" sz="1400" b="1" dirty="0">
              <a:effectLst/>
              <a:latin typeface="Calibri"/>
              <a:ea typeface="Calibri"/>
              <a:cs typeface="Arial"/>
            </a:endParaRPr>
          </a:p>
        </p:txBody>
      </p:sp>
      <p:sp>
        <p:nvSpPr>
          <p:cNvPr id="6" name="Rectangle 5"/>
          <p:cNvSpPr/>
          <p:nvPr/>
        </p:nvSpPr>
        <p:spPr>
          <a:xfrm>
            <a:off x="251520" y="4047455"/>
            <a:ext cx="91608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a:t>Parcours</a:t>
            </a:r>
          </a:p>
        </p:txBody>
      </p:sp>
      <p:cxnSp>
        <p:nvCxnSpPr>
          <p:cNvPr id="8" name="Connecteur droit avec flèche 7"/>
          <p:cNvCxnSpPr>
            <a:stCxn id="6" idx="3"/>
            <a:endCxn id="4" idx="1"/>
          </p:cNvCxnSpPr>
          <p:nvPr/>
        </p:nvCxnSpPr>
        <p:spPr>
          <a:xfrm>
            <a:off x="1167605" y="4232121"/>
            <a:ext cx="380059" cy="132111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6" idx="3"/>
            <a:endCxn id="5" idx="1"/>
          </p:cNvCxnSpPr>
          <p:nvPr/>
        </p:nvCxnSpPr>
        <p:spPr>
          <a:xfrm flipV="1">
            <a:off x="1167605" y="3634861"/>
            <a:ext cx="380059" cy="5972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050" name="Picture 2" descr="E:\TEACHING\DEV_APP_WEB\SCRIPTS PHP\script04_tabasso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06710" y="2924944"/>
            <a:ext cx="1741754" cy="14253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TEACHING\DEV_APP_WEB\SCRIPTS PHP\script04_tabasso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2685" y="4869160"/>
            <a:ext cx="1797788" cy="12021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6689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Fonctions</a:t>
            </a:r>
          </a:p>
        </p:txBody>
      </p:sp>
      <p:sp>
        <p:nvSpPr>
          <p:cNvPr id="3" name="Espace réservé du contenu 2"/>
          <p:cNvSpPr>
            <a:spLocks noGrp="1"/>
          </p:cNvSpPr>
          <p:nvPr>
            <p:ph sz="quarter" idx="1"/>
          </p:nvPr>
        </p:nvSpPr>
        <p:spPr>
          <a:xfrm>
            <a:off x="755576" y="1628800"/>
            <a:ext cx="4176464" cy="1512168"/>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15000"/>
              </a:lnSpc>
              <a:spcBef>
                <a:spcPts val="0"/>
              </a:spcBef>
              <a:spcAft>
                <a:spcPts val="0"/>
              </a:spcAft>
              <a:buNone/>
            </a:pPr>
            <a:r>
              <a:rPr lang="fr-FR" sz="1600" b="1" dirty="0" err="1">
                <a:solidFill>
                  <a:srgbClr val="0000FF"/>
                </a:solidFill>
                <a:latin typeface="Courier New"/>
                <a:ea typeface="Times New Roman"/>
                <a:cs typeface="Arial"/>
              </a:rPr>
              <a:t>function</a:t>
            </a:r>
            <a:r>
              <a:rPr lang="fr-FR" sz="1600" b="1" dirty="0">
                <a:solidFill>
                  <a:srgbClr val="000000"/>
                </a:solidFill>
                <a:latin typeface="Courier New"/>
                <a:ea typeface="Times New Roman"/>
                <a:cs typeface="Arial"/>
              </a:rPr>
              <a:t> test</a:t>
            </a:r>
            <a:r>
              <a:rPr lang="fr-FR" sz="1600" b="1" dirty="0">
                <a:solidFill>
                  <a:srgbClr val="8000FF"/>
                </a:solidFill>
                <a:latin typeface="Courier New"/>
                <a:ea typeface="Times New Roman"/>
                <a:cs typeface="Arial"/>
              </a:rPr>
              <a:t>(</a:t>
            </a:r>
            <a:r>
              <a:rPr lang="fr-FR" sz="1600" b="1" dirty="0">
                <a:solidFill>
                  <a:srgbClr val="000080"/>
                </a:solidFill>
                <a:latin typeface="Courier New"/>
                <a:ea typeface="Times New Roman"/>
                <a:cs typeface="Arial"/>
              </a:rPr>
              <a:t>$nom</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err="1">
                <a:solidFill>
                  <a:srgbClr val="0000FF"/>
                </a:solidFill>
                <a:latin typeface="Courier New"/>
                <a:ea typeface="Times New Roman"/>
                <a:cs typeface="Arial"/>
              </a:rPr>
              <a:t>echo</a:t>
            </a:r>
            <a:r>
              <a:rPr lang="fr-FR" sz="1600" b="1" dirty="0">
                <a:solidFill>
                  <a:srgbClr val="000000"/>
                </a:solidFill>
                <a:latin typeface="Courier New"/>
                <a:ea typeface="Times New Roman"/>
                <a:cs typeface="Arial"/>
              </a:rPr>
              <a:t> </a:t>
            </a:r>
            <a:r>
              <a:rPr lang="fr-FR" sz="1600" b="1" dirty="0">
                <a:solidFill>
                  <a:srgbClr val="808080"/>
                </a:solidFill>
                <a:latin typeface="Courier New"/>
                <a:ea typeface="Times New Roman"/>
                <a:cs typeface="Arial"/>
              </a:rPr>
              <a:t>"Ceci est une fonction test par: $nom !&lt;</a:t>
            </a:r>
            <a:r>
              <a:rPr lang="fr-FR" sz="1600" b="1" dirty="0" err="1">
                <a:solidFill>
                  <a:srgbClr val="808080"/>
                </a:solidFill>
                <a:latin typeface="Courier New"/>
                <a:ea typeface="Times New Roman"/>
                <a:cs typeface="Arial"/>
              </a:rPr>
              <a:t>br</a:t>
            </a:r>
            <a:r>
              <a:rPr lang="fr-FR" sz="1600" b="1" dirty="0">
                <a:solidFill>
                  <a:srgbClr val="808080"/>
                </a:solidFill>
                <a:latin typeface="Courier New"/>
                <a:ea typeface="Times New Roman"/>
                <a:cs typeface="Arial"/>
              </a:rPr>
              <a:t> /&gt;"</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a:solidFill>
                  <a:srgbClr val="000000"/>
                </a:solidFill>
                <a:latin typeface="Courier New"/>
                <a:ea typeface="Times New Roman"/>
                <a:cs typeface="Arial"/>
              </a:rPr>
              <a:t>test</a:t>
            </a:r>
            <a:r>
              <a:rPr lang="fr-FR" sz="1600" b="1" dirty="0">
                <a:solidFill>
                  <a:srgbClr val="8000FF"/>
                </a:solidFill>
                <a:latin typeface="Courier New"/>
                <a:ea typeface="Times New Roman"/>
                <a:cs typeface="Arial"/>
              </a:rPr>
              <a:t>(</a:t>
            </a:r>
            <a:r>
              <a:rPr lang="fr-FR" sz="1600" b="1" dirty="0">
                <a:solidFill>
                  <a:srgbClr val="808080"/>
                </a:solidFill>
                <a:latin typeface="Courier New"/>
                <a:ea typeface="Times New Roman"/>
                <a:cs typeface="Arial"/>
              </a:rPr>
              <a:t>"Ahmed"</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p:txBody>
      </p:sp>
      <p:sp>
        <p:nvSpPr>
          <p:cNvPr id="4" name="Espace réservé du contenu 2"/>
          <p:cNvSpPr txBox="1">
            <a:spLocks/>
          </p:cNvSpPr>
          <p:nvPr/>
        </p:nvSpPr>
        <p:spPr>
          <a:xfrm>
            <a:off x="755576" y="3356992"/>
            <a:ext cx="6659624" cy="1224136"/>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dk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dk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dk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dk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dk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dk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dk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dk1"/>
                </a:solidFill>
                <a:latin typeface="+mn-lt"/>
                <a:ea typeface="+mn-ea"/>
                <a:cs typeface="+mn-cs"/>
              </a:defRPr>
            </a:lvl9pPr>
          </a:lstStyle>
          <a:p>
            <a:pPr marL="0" indent="0">
              <a:lnSpc>
                <a:spcPct val="115000"/>
              </a:lnSpc>
              <a:spcBef>
                <a:spcPts val="0"/>
              </a:spcBef>
              <a:spcAft>
                <a:spcPts val="0"/>
              </a:spcAft>
              <a:buNone/>
            </a:pPr>
            <a:r>
              <a:rPr lang="fr-FR" sz="1600" b="1" dirty="0" err="1">
                <a:solidFill>
                  <a:srgbClr val="0000FF"/>
                </a:solidFill>
                <a:latin typeface="Courier New"/>
                <a:ea typeface="Times New Roman"/>
                <a:cs typeface="Arial"/>
              </a:rPr>
              <a:t>function</a:t>
            </a:r>
            <a:r>
              <a:rPr lang="fr-FR" sz="1600" b="1" dirty="0">
                <a:solidFill>
                  <a:srgbClr val="000000"/>
                </a:solidFill>
                <a:latin typeface="Courier New"/>
                <a:ea typeface="Times New Roman"/>
                <a:cs typeface="Arial"/>
              </a:rPr>
              <a:t> somme</a:t>
            </a:r>
            <a:r>
              <a:rPr lang="fr-FR" sz="1600" b="1" dirty="0">
                <a:solidFill>
                  <a:srgbClr val="8000FF"/>
                </a:solidFill>
                <a:latin typeface="Courier New"/>
                <a:ea typeface="Times New Roman"/>
                <a:cs typeface="Arial"/>
              </a:rPr>
              <a:t>(</a:t>
            </a:r>
            <a:r>
              <a:rPr lang="fr-FR" sz="1600" b="1" dirty="0">
                <a:solidFill>
                  <a:srgbClr val="000080"/>
                </a:solidFill>
                <a:latin typeface="Courier New"/>
                <a:ea typeface="Times New Roman"/>
                <a:cs typeface="Arial"/>
              </a:rPr>
              <a:t>$x</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a:t>
            </a:r>
            <a:r>
              <a:rPr lang="fr-FR" sz="1600" b="1" dirty="0">
                <a:solidFill>
                  <a:srgbClr val="000080"/>
                </a:solidFill>
                <a:latin typeface="Courier New"/>
                <a:ea typeface="Times New Roman"/>
                <a:cs typeface="Arial"/>
              </a:rPr>
              <a:t>$y</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a:solidFill>
                  <a:srgbClr val="000000"/>
                </a:solidFill>
                <a:latin typeface="Courier New"/>
                <a:ea typeface="Times New Roman"/>
                <a:cs typeface="Arial"/>
              </a:rPr>
              <a:t>    </a:t>
            </a:r>
            <a:r>
              <a:rPr lang="fr-FR" sz="1600" b="1" dirty="0">
                <a:solidFill>
                  <a:srgbClr val="0000FF"/>
                </a:solidFill>
                <a:latin typeface="Courier New"/>
                <a:ea typeface="Times New Roman"/>
                <a:cs typeface="Arial"/>
              </a:rPr>
              <a:t>return </a:t>
            </a:r>
            <a:r>
              <a:rPr lang="fr-FR" sz="1600" b="1" dirty="0">
                <a:solidFill>
                  <a:srgbClr val="000080"/>
                </a:solidFill>
                <a:latin typeface="Courier New"/>
                <a:ea typeface="Times New Roman"/>
                <a:cs typeface="Arial"/>
              </a:rPr>
              <a:t>$x</a:t>
            </a:r>
            <a:r>
              <a:rPr lang="fr-FR" sz="1600" b="1" dirty="0">
                <a:solidFill>
                  <a:srgbClr val="000000"/>
                </a:solidFill>
                <a:latin typeface="Courier New"/>
                <a:ea typeface="Times New Roman"/>
                <a:cs typeface="Arial"/>
              </a:rPr>
              <a:t> </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a:t>
            </a:r>
            <a:r>
              <a:rPr lang="fr-FR" sz="1600" b="1" dirty="0">
                <a:solidFill>
                  <a:srgbClr val="000080"/>
                </a:solidFill>
                <a:latin typeface="Courier New"/>
                <a:ea typeface="Times New Roman"/>
                <a:cs typeface="Arial"/>
              </a:rPr>
              <a:t>$y</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600" b="1" dirty="0">
                <a:solidFill>
                  <a:srgbClr val="000080"/>
                </a:solidFill>
                <a:latin typeface="Courier New"/>
                <a:ea typeface="Times New Roman"/>
                <a:cs typeface="Arial"/>
              </a:rPr>
              <a:t>$z</a:t>
            </a:r>
            <a:r>
              <a:rPr lang="fr-FR" sz="1600" b="1" dirty="0">
                <a:solidFill>
                  <a:srgbClr val="000000"/>
                </a:solidFill>
                <a:latin typeface="Courier New"/>
                <a:ea typeface="Times New Roman"/>
                <a:cs typeface="Arial"/>
              </a:rPr>
              <a:t> </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somme</a:t>
            </a:r>
            <a:r>
              <a:rPr lang="fr-FR" sz="1600" b="1" dirty="0">
                <a:solidFill>
                  <a:srgbClr val="8000FF"/>
                </a:solidFill>
                <a:latin typeface="Courier New"/>
                <a:ea typeface="Times New Roman"/>
                <a:cs typeface="Arial"/>
              </a:rPr>
              <a:t>(</a:t>
            </a:r>
            <a:r>
              <a:rPr lang="fr-FR" sz="1600" b="1" dirty="0">
                <a:solidFill>
                  <a:srgbClr val="FF8000"/>
                </a:solidFill>
                <a:latin typeface="Courier New"/>
                <a:ea typeface="Times New Roman"/>
                <a:cs typeface="Arial"/>
              </a:rPr>
              <a:t>3</a:t>
            </a:r>
            <a:r>
              <a:rPr lang="fr-FR" sz="1600" b="1" dirty="0">
                <a:solidFill>
                  <a:srgbClr val="8000FF"/>
                </a:solidFill>
                <a:latin typeface="Courier New"/>
                <a:ea typeface="Times New Roman"/>
                <a:cs typeface="Arial"/>
              </a:rPr>
              <a:t>,</a:t>
            </a:r>
            <a:r>
              <a:rPr lang="fr-FR" sz="1600" b="1" dirty="0">
                <a:solidFill>
                  <a:srgbClr val="000000"/>
                </a:solidFill>
                <a:latin typeface="Courier New"/>
                <a:ea typeface="Times New Roman"/>
                <a:cs typeface="Arial"/>
              </a:rPr>
              <a:t> </a:t>
            </a:r>
            <a:r>
              <a:rPr lang="fr-FR" sz="1600" b="1" dirty="0">
                <a:solidFill>
                  <a:srgbClr val="FF8000"/>
                </a:solidFill>
                <a:latin typeface="Courier New"/>
                <a:ea typeface="Times New Roman"/>
                <a:cs typeface="Arial"/>
              </a:rPr>
              <a:t>10</a:t>
            </a:r>
            <a:r>
              <a:rPr lang="fr-FR" sz="1600" b="1" dirty="0">
                <a:solidFill>
                  <a:srgbClr val="8000FF"/>
                </a:solidFill>
                <a:latin typeface="Courier New"/>
                <a:ea typeface="Times New Roman"/>
                <a:cs typeface="Arial"/>
              </a:rPr>
              <a:t>);</a:t>
            </a:r>
            <a:endParaRPr lang="fr-FR" sz="1600" b="1" dirty="0">
              <a:latin typeface="Calibri"/>
              <a:ea typeface="Calibri"/>
              <a:cs typeface="Arial"/>
            </a:endParaRPr>
          </a:p>
        </p:txBody>
      </p:sp>
      <p:sp>
        <p:nvSpPr>
          <p:cNvPr id="5" name="Espace réservé du contenu 2"/>
          <p:cNvSpPr txBox="1">
            <a:spLocks/>
          </p:cNvSpPr>
          <p:nvPr/>
        </p:nvSpPr>
        <p:spPr>
          <a:xfrm>
            <a:off x="755576" y="4797152"/>
            <a:ext cx="6659624" cy="1584176"/>
          </a:xfrm>
          <a:prstGeom prst="rect">
            <a:avLst/>
          </a:prstGeom>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dk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dk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dk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dk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dk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dk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dk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dk1"/>
                </a:solidFill>
                <a:latin typeface="+mn-lt"/>
                <a:ea typeface="+mn-ea"/>
                <a:cs typeface="+mn-cs"/>
              </a:defRPr>
            </a:lvl9pPr>
          </a:lstStyle>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function</a:t>
            </a:r>
            <a:r>
              <a:rPr lang="en-US" sz="1600" b="1" dirty="0">
                <a:solidFill>
                  <a:srgbClr val="000000"/>
                </a:solidFill>
                <a:latin typeface="Courier New"/>
                <a:ea typeface="Times New Roman"/>
                <a:cs typeface="Arial"/>
              </a:rPr>
              <a:t> </a:t>
            </a:r>
            <a:r>
              <a:rPr lang="en-US" sz="1600" b="1" dirty="0" err="1">
                <a:solidFill>
                  <a:srgbClr val="000000"/>
                </a:solidFill>
                <a:latin typeface="Courier New"/>
                <a:ea typeface="Times New Roman"/>
                <a:cs typeface="Arial"/>
              </a:rPr>
              <a:t>coordonnees</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a:t>
            </a:r>
            <a:r>
              <a:rPr lang="en-US" sz="1600" b="1" dirty="0" err="1">
                <a:solidFill>
                  <a:srgbClr val="000080"/>
                </a:solidFill>
                <a:latin typeface="Courier New"/>
                <a:ea typeface="Times New Roman"/>
                <a:cs typeface="Arial"/>
              </a:rPr>
              <a:t>ville</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00"/>
                </a:solidFill>
                <a:latin typeface="Courier New"/>
                <a:ea typeface="Times New Roman"/>
                <a:cs typeface="Arial"/>
              </a:rPr>
              <a:t>    </a:t>
            </a:r>
            <a:r>
              <a:rPr lang="en-US" sz="1600" b="1" dirty="0">
                <a:solidFill>
                  <a:srgbClr val="0000FF"/>
                </a:solidFill>
                <a:latin typeface="Courier New"/>
                <a:ea typeface="Times New Roman"/>
                <a:cs typeface="Arial"/>
              </a:rPr>
              <a:t>return</a:t>
            </a:r>
            <a:r>
              <a:rPr lang="en-US" sz="1600" b="1" dirty="0">
                <a:solidFill>
                  <a:srgbClr val="000000"/>
                </a:solidFill>
                <a:latin typeface="Courier New"/>
                <a:ea typeface="Times New Roman"/>
                <a:cs typeface="Arial"/>
              </a:rPr>
              <a:t> </a:t>
            </a:r>
            <a:r>
              <a:rPr lang="en-US" sz="1600" b="1" dirty="0">
                <a:solidFill>
                  <a:srgbClr val="0000FF"/>
                </a:solidFill>
                <a:latin typeface="Courier New"/>
                <a:ea typeface="Times New Roman"/>
                <a:cs typeface="Arial"/>
              </a:rPr>
              <a:t>array</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$x</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$y</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list</a:t>
            </a:r>
            <a:r>
              <a:rPr lang="en-US" sz="1600" b="1" dirty="0">
                <a:solidFill>
                  <a:srgbClr val="8000FF"/>
                </a:solidFill>
                <a:latin typeface="Courier New"/>
                <a:ea typeface="Times New Roman"/>
                <a:cs typeface="Arial"/>
              </a:rPr>
              <a:t>(</a:t>
            </a:r>
            <a:r>
              <a:rPr lang="en-US" sz="1600" b="1" dirty="0">
                <a:solidFill>
                  <a:srgbClr val="000080"/>
                </a:solidFill>
                <a:latin typeface="Courier New"/>
                <a:ea typeface="Times New Roman"/>
                <a:cs typeface="Arial"/>
              </a:rPr>
              <a:t>$a</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$b</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err="1">
                <a:solidFill>
                  <a:srgbClr val="000000"/>
                </a:solidFill>
                <a:latin typeface="Courier New"/>
                <a:ea typeface="Times New Roman"/>
                <a:cs typeface="Arial"/>
              </a:rPr>
              <a:t>coordonnees</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"Tokyo"</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buNone/>
            </a:pPr>
            <a:endParaRPr lang="fr-FR" sz="1600" b="1" dirty="0">
              <a:effectLst/>
              <a:latin typeface="Calibri"/>
              <a:ea typeface="Calibri"/>
              <a:cs typeface="Arial"/>
            </a:endParaRPr>
          </a:p>
        </p:txBody>
      </p:sp>
      <p:pic>
        <p:nvPicPr>
          <p:cNvPr id="3074" name="Picture 2" descr="E:\TEACHING\DEV_APP_WEB\SCRIPTS PHP\script05_function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18099" y="1844824"/>
            <a:ext cx="3658357"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3162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fonctions prédéfinies</a:t>
            </a: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xmlns="" val="3210049940"/>
              </p:ext>
            </p:extLst>
          </p:nvPr>
        </p:nvGraphicFramePr>
        <p:xfrm>
          <a:off x="941229" y="1696808"/>
          <a:ext cx="7616127" cy="4540504"/>
        </p:xfrm>
        <a:graphic>
          <a:graphicData uri="http://schemas.openxmlformats.org/drawingml/2006/table">
            <a:tbl>
              <a:tblPr firstRow="1" bandRow="1">
                <a:tableStyleId>{5C22544A-7EE6-4342-B048-85BDC9FD1C3A}</a:tableStyleId>
              </a:tblPr>
              <a:tblGrid>
                <a:gridCol w="3375343">
                  <a:extLst>
                    <a:ext uri="{9D8B030D-6E8A-4147-A177-3AD203B41FA5}">
                      <a16:colId xmlns:a16="http://schemas.microsoft.com/office/drawing/2014/main" xmlns="" val="20000"/>
                    </a:ext>
                  </a:extLst>
                </a:gridCol>
                <a:gridCol w="4240784">
                  <a:extLst>
                    <a:ext uri="{9D8B030D-6E8A-4147-A177-3AD203B41FA5}">
                      <a16:colId xmlns:a16="http://schemas.microsoft.com/office/drawing/2014/main" xmlns="" val="20001"/>
                    </a:ext>
                  </a:extLst>
                </a:gridCol>
              </a:tblGrid>
              <a:tr h="370840">
                <a:tc>
                  <a:txBody>
                    <a:bodyPr/>
                    <a:lstStyle/>
                    <a:p>
                      <a:pPr algn="ctr"/>
                      <a:r>
                        <a:rPr lang="fr-FR" sz="1600" dirty="0"/>
                        <a:t>fonction</a:t>
                      </a:r>
                    </a:p>
                  </a:txBody>
                  <a:tcPr/>
                </a:tc>
                <a:tc>
                  <a:txBody>
                    <a:bodyPr/>
                    <a:lstStyle/>
                    <a:p>
                      <a:pPr algn="ctr"/>
                      <a:r>
                        <a:rPr lang="fr-FR" sz="1600" dirty="0"/>
                        <a:t>rôle</a:t>
                      </a:r>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empty($v)</a:t>
                      </a:r>
                      <a:endParaRPr lang="fr-FR" sz="2000" b="1" dirty="0">
                        <a:effectLst/>
                        <a:latin typeface="Calibri"/>
                        <a:ea typeface="Calibri"/>
                        <a:cs typeface="Arial"/>
                      </a:endParaRPr>
                    </a:p>
                  </a:txBody>
                  <a:tcPr/>
                </a:tc>
                <a:tc>
                  <a:txBody>
                    <a:bodyPr/>
                    <a:lstStyle/>
                    <a:p>
                      <a:r>
                        <a:rPr lang="fr-FR" sz="1600" b="1" dirty="0"/>
                        <a:t>teste si $v est définie est a une valeur non nulle</a:t>
                      </a:r>
                    </a:p>
                  </a:txBody>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en-US" sz="1600" b="1" dirty="0" err="1">
                          <a:solidFill>
                            <a:srgbClr val="0000FF"/>
                          </a:solidFill>
                          <a:effectLst/>
                          <a:latin typeface="Courier New"/>
                          <a:ea typeface="Times New Roman"/>
                          <a:cs typeface="Arial"/>
                        </a:rPr>
                        <a:t>isset</a:t>
                      </a:r>
                      <a:r>
                        <a:rPr lang="en-US" sz="1600" b="1" dirty="0">
                          <a:solidFill>
                            <a:srgbClr val="0000FF"/>
                          </a:solidFill>
                          <a:effectLst/>
                          <a:latin typeface="Courier New"/>
                          <a:ea typeface="Times New Roman"/>
                          <a:cs typeface="Arial"/>
                        </a:rPr>
                        <a:t>($v)</a:t>
                      </a:r>
                      <a:endParaRPr lang="fr-FR" sz="2000" b="1" dirty="0">
                        <a:effectLst/>
                        <a:latin typeface="Calibri"/>
                        <a:ea typeface="Calibri"/>
                        <a:cs typeface="Arial"/>
                      </a:endParaRPr>
                    </a:p>
                  </a:txBody>
                  <a:tcPr/>
                </a:tc>
                <a:tc>
                  <a:txBody>
                    <a:bodyPr/>
                    <a:lstStyle/>
                    <a:p>
                      <a:r>
                        <a:rPr lang="fr-FR" sz="1600" b="1" dirty="0"/>
                        <a:t>teste si $v est définie</a:t>
                      </a:r>
                    </a:p>
                  </a:txBody>
                  <a:tcPr/>
                </a:tc>
                <a:extLst>
                  <a:ext uri="{0D108BD9-81ED-4DB2-BD59-A6C34878D82A}">
                    <a16:rowId xmlns:a16="http://schemas.microsoft.com/office/drawing/2014/main" xmlns="" val="10002"/>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abs($v)</a:t>
                      </a:r>
                      <a:endParaRPr lang="fr-FR" sz="2000" b="1" dirty="0">
                        <a:effectLst/>
                        <a:latin typeface="Calibri"/>
                        <a:ea typeface="Calibri"/>
                        <a:cs typeface="Arial"/>
                      </a:endParaRPr>
                    </a:p>
                  </a:txBody>
                  <a:tcPr/>
                </a:tc>
                <a:tc>
                  <a:txBody>
                    <a:bodyPr/>
                    <a:lstStyle/>
                    <a:p>
                      <a:r>
                        <a:rPr lang="fr-FR" sz="1600" b="1" dirty="0"/>
                        <a:t>valeur absolue</a:t>
                      </a:r>
                    </a:p>
                  </a:txBody>
                  <a:tcPr/>
                </a:tc>
                <a:extLst>
                  <a:ext uri="{0D108BD9-81ED-4DB2-BD59-A6C34878D82A}">
                    <a16:rowId xmlns:a16="http://schemas.microsoft.com/office/drawing/2014/main" xmlns="" val="10003"/>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ceil($v)</a:t>
                      </a:r>
                      <a:endParaRPr lang="fr-FR" sz="2000" b="1" dirty="0">
                        <a:effectLst/>
                        <a:latin typeface="Calibri"/>
                        <a:ea typeface="Calibri"/>
                        <a:cs typeface="Arial"/>
                      </a:endParaRPr>
                    </a:p>
                  </a:txBody>
                  <a:tcPr/>
                </a:tc>
                <a:tc>
                  <a:txBody>
                    <a:bodyPr/>
                    <a:lstStyle/>
                    <a:p>
                      <a:r>
                        <a:rPr lang="fr-FR" sz="1600" b="1" dirty="0"/>
                        <a:t>entier immédiatement supérieur</a:t>
                      </a:r>
                    </a:p>
                  </a:txBody>
                  <a:tcPr/>
                </a:tc>
                <a:extLst>
                  <a:ext uri="{0D108BD9-81ED-4DB2-BD59-A6C34878D82A}">
                    <a16:rowId xmlns:a16="http://schemas.microsoft.com/office/drawing/2014/main" xmlns="" val="10004"/>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floor($v)</a:t>
                      </a:r>
                      <a:endParaRPr lang="fr-FR" sz="2000" b="1" dirty="0">
                        <a:effectLst/>
                        <a:latin typeface="Calibri"/>
                        <a:ea typeface="Calibri"/>
                        <a:cs typeface="Arial"/>
                      </a:endParaRPr>
                    </a:p>
                  </a:txBody>
                  <a:tcPr/>
                </a:tc>
                <a:tc>
                  <a:txBody>
                    <a:bodyPr/>
                    <a:lstStyle/>
                    <a:p>
                      <a:r>
                        <a:rPr lang="fr-FR" sz="1600" b="1" dirty="0"/>
                        <a:t>entier immédiatement inférieur</a:t>
                      </a:r>
                    </a:p>
                  </a:txBody>
                  <a:tcPr/>
                </a:tc>
                <a:extLst>
                  <a:ext uri="{0D108BD9-81ED-4DB2-BD59-A6C34878D82A}">
                    <a16:rowId xmlns:a16="http://schemas.microsoft.com/office/drawing/2014/main" xmlns="" val="10005"/>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round($f)</a:t>
                      </a:r>
                      <a:endParaRPr lang="fr-FR" sz="2000" b="1" dirty="0">
                        <a:effectLst/>
                        <a:latin typeface="Calibri"/>
                        <a:ea typeface="Calibri"/>
                        <a:cs typeface="Arial"/>
                      </a:endParaRPr>
                    </a:p>
                  </a:txBody>
                  <a:tcPr/>
                </a:tc>
                <a:tc>
                  <a:txBody>
                    <a:bodyPr/>
                    <a:lstStyle/>
                    <a:p>
                      <a:r>
                        <a:rPr lang="fr-FR" sz="1600" b="1" dirty="0"/>
                        <a:t>arrondi</a:t>
                      </a:r>
                    </a:p>
                  </a:txBody>
                  <a:tcPr/>
                </a:tc>
                <a:extLst>
                  <a:ext uri="{0D108BD9-81ED-4DB2-BD59-A6C34878D82A}">
                    <a16:rowId xmlns:a16="http://schemas.microsoft.com/office/drawing/2014/main" xmlns="" val="10006"/>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max($v1, $v2, ..., $</a:t>
                      </a:r>
                      <a:r>
                        <a:rPr lang="en-US" sz="1600" b="1" dirty="0" err="1">
                          <a:solidFill>
                            <a:srgbClr val="0000FF"/>
                          </a:solidFill>
                          <a:effectLst/>
                          <a:latin typeface="Courier New"/>
                          <a:ea typeface="Times New Roman"/>
                          <a:cs typeface="Arial"/>
                        </a:rPr>
                        <a:t>vn</a:t>
                      </a:r>
                      <a:r>
                        <a:rPr lang="en-US" sz="1600" b="1" dirty="0">
                          <a:solidFill>
                            <a:srgbClr val="0000FF"/>
                          </a:solidFill>
                          <a:effectLst/>
                          <a:latin typeface="Courier New"/>
                          <a:ea typeface="Times New Roman"/>
                          <a:cs typeface="Arial"/>
                        </a:rPr>
                        <a:t>)</a:t>
                      </a:r>
                      <a:endParaRPr lang="fr-FR" sz="2000" b="1" dirty="0">
                        <a:effectLst/>
                        <a:latin typeface="Calibri"/>
                        <a:ea typeface="Calibri"/>
                        <a:cs typeface="Arial"/>
                      </a:endParaRPr>
                    </a:p>
                  </a:txBody>
                  <a:tcPr/>
                </a:tc>
                <a:tc>
                  <a:txBody>
                    <a:bodyPr/>
                    <a:lstStyle/>
                    <a:p>
                      <a:r>
                        <a:rPr lang="fr-FR" sz="1600" b="1" dirty="0"/>
                        <a:t>plus grande valeur</a:t>
                      </a:r>
                    </a:p>
                  </a:txBody>
                  <a:tcPr/>
                </a:tc>
                <a:extLst>
                  <a:ext uri="{0D108BD9-81ED-4DB2-BD59-A6C34878D82A}">
                    <a16:rowId xmlns:a16="http://schemas.microsoft.com/office/drawing/2014/main" xmlns="" val="10007"/>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min($v1, $v2, ..., $</a:t>
                      </a:r>
                      <a:r>
                        <a:rPr lang="en-US" sz="1600" b="1" dirty="0" err="1">
                          <a:solidFill>
                            <a:srgbClr val="0000FF"/>
                          </a:solidFill>
                          <a:effectLst/>
                          <a:latin typeface="Courier New"/>
                          <a:ea typeface="Times New Roman"/>
                          <a:cs typeface="Arial"/>
                        </a:rPr>
                        <a:t>vn</a:t>
                      </a:r>
                      <a:r>
                        <a:rPr lang="en-US" sz="1600" b="1" dirty="0">
                          <a:solidFill>
                            <a:srgbClr val="0000FF"/>
                          </a:solidFill>
                          <a:effectLst/>
                          <a:latin typeface="Courier New"/>
                          <a:ea typeface="Times New Roman"/>
                          <a:cs typeface="Arial"/>
                        </a:rPr>
                        <a:t>)</a:t>
                      </a:r>
                      <a:endParaRPr lang="fr-FR" sz="2000" b="1" dirty="0">
                        <a:effectLst/>
                        <a:latin typeface="Calibri"/>
                        <a:ea typeface="Calibri"/>
                        <a:cs typeface="Arial"/>
                      </a:endParaRPr>
                    </a:p>
                  </a:txBody>
                  <a:tcPr/>
                </a:tc>
                <a:tc>
                  <a:txBody>
                    <a:bodyPr/>
                    <a:lstStyle/>
                    <a:p>
                      <a:r>
                        <a:rPr lang="fr-FR" sz="1600" b="1" dirty="0"/>
                        <a:t>plus petite valeur</a:t>
                      </a:r>
                    </a:p>
                  </a:txBody>
                  <a:tcPr/>
                </a:tc>
                <a:extLst>
                  <a:ext uri="{0D108BD9-81ED-4DB2-BD59-A6C34878D82A}">
                    <a16:rowId xmlns:a16="http://schemas.microsoft.com/office/drawing/2014/main" xmlns="" val="10008"/>
                  </a:ext>
                </a:extLst>
              </a:tr>
              <a:tr h="370840">
                <a:tc>
                  <a:txBody>
                    <a:bodyPr/>
                    <a:lstStyle/>
                    <a:p>
                      <a:pPr>
                        <a:lnSpc>
                          <a:spcPct val="115000"/>
                        </a:lnSpc>
                        <a:spcAft>
                          <a:spcPts val="0"/>
                        </a:spcAft>
                      </a:pPr>
                      <a:r>
                        <a:rPr lang="en-US" sz="1600" b="1" dirty="0">
                          <a:solidFill>
                            <a:srgbClr val="0000FF"/>
                          </a:solidFill>
                          <a:effectLst/>
                          <a:latin typeface="Courier New"/>
                          <a:ea typeface="Times New Roman"/>
                          <a:cs typeface="Arial"/>
                        </a:rPr>
                        <a:t>rand()</a:t>
                      </a:r>
                      <a:endParaRPr lang="fr-FR" sz="2000" b="1" dirty="0">
                        <a:effectLst/>
                        <a:latin typeface="Calibri"/>
                        <a:ea typeface="Calibri"/>
                        <a:cs typeface="Arial"/>
                      </a:endParaRPr>
                    </a:p>
                  </a:txBody>
                  <a:tcPr/>
                </a:tc>
                <a:tc>
                  <a:txBody>
                    <a:bodyPr/>
                    <a:lstStyle/>
                    <a:p>
                      <a:r>
                        <a:rPr lang="fr-FR" sz="1600" b="1" dirty="0"/>
                        <a:t>valeur aléatoire</a:t>
                      </a:r>
                    </a:p>
                  </a:txBody>
                  <a:tcPr/>
                </a:tc>
                <a:extLst>
                  <a:ext uri="{0D108BD9-81ED-4DB2-BD59-A6C34878D82A}">
                    <a16:rowId xmlns:a16="http://schemas.microsoft.com/office/drawing/2014/main" xmlns="" val="10009"/>
                  </a:ext>
                </a:extLst>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600" b="1" kern="1200" dirty="0">
                          <a:solidFill>
                            <a:srgbClr val="0000FF"/>
                          </a:solidFill>
                          <a:effectLst/>
                          <a:latin typeface="Courier New"/>
                          <a:ea typeface="Times New Roman"/>
                          <a:cs typeface="Arial"/>
                        </a:rPr>
                        <a:t>date($format)</a:t>
                      </a:r>
                      <a:endParaRPr kumimoji="0" lang="fr-FR" sz="1600" b="1" kern="1200" dirty="0">
                        <a:solidFill>
                          <a:srgbClr val="0000FF"/>
                        </a:solidFill>
                        <a:effectLst/>
                        <a:latin typeface="Courier New"/>
                        <a:ea typeface="Times New Roman"/>
                        <a:cs typeface="Arial"/>
                      </a:endParaRPr>
                    </a:p>
                  </a:txBody>
                  <a:tcPr/>
                </a:tc>
                <a:tc>
                  <a:txBody>
                    <a:bodyPr/>
                    <a:lstStyle/>
                    <a:p>
                      <a:r>
                        <a:rPr lang="fr-FR" sz="1600" b="1" dirty="0"/>
                        <a:t>renvoie la date courante formatée. Exemples :</a:t>
                      </a:r>
                    </a:p>
                    <a:p>
                      <a:r>
                        <a:rPr lang="fr-FR" sz="1600" b="1" dirty="0"/>
                        <a:t>-"d/m/Y"</a:t>
                      </a:r>
                    </a:p>
                    <a:p>
                      <a:r>
                        <a:rPr lang="fr-FR" sz="1600" b="1" dirty="0"/>
                        <a:t>-"</a:t>
                      </a:r>
                      <a:r>
                        <a:rPr lang="fr-FR" sz="1600" b="1" dirty="0" err="1"/>
                        <a:t>h:i:s</a:t>
                      </a:r>
                      <a:endParaRPr lang="fr-FR" sz="1600" b="1"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782602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Quelques fonctions prédéfinies (chaînes)</a:t>
            </a:r>
          </a:p>
        </p:txBody>
      </p:sp>
      <p:sp>
        <p:nvSpPr>
          <p:cNvPr id="3" name="Espace réservé du contenu 2"/>
          <p:cNvSpPr>
            <a:spLocks noGrp="1"/>
          </p:cNvSpPr>
          <p:nvPr>
            <p:ph sz="quarter" idx="1"/>
          </p:nvPr>
        </p:nvSpPr>
        <p:spPr>
          <a:xfrm>
            <a:off x="267564" y="4437112"/>
            <a:ext cx="5384556" cy="1944216"/>
          </a:xfrm>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15000"/>
              </a:lnSpc>
              <a:spcAft>
                <a:spcPts val="0"/>
              </a:spcAft>
              <a:buNone/>
            </a:pPr>
            <a:r>
              <a:rPr lang="fr-FR" sz="1500" b="1" dirty="0">
                <a:solidFill>
                  <a:srgbClr val="000080"/>
                </a:solidFill>
                <a:latin typeface="Courier New"/>
                <a:ea typeface="Times New Roman"/>
                <a:cs typeface="Arial"/>
              </a:rPr>
              <a:t>$fruits</a:t>
            </a:r>
            <a:r>
              <a:rPr lang="fr-FR" sz="1500" b="1" dirty="0">
                <a:solidFill>
                  <a:srgbClr val="000000"/>
                </a:solidFill>
                <a:latin typeface="Courier New"/>
                <a:ea typeface="Times New Roman"/>
                <a:cs typeface="Arial"/>
              </a:rPr>
              <a:t> </a:t>
            </a:r>
            <a:r>
              <a:rPr lang="fr-FR" sz="1500" b="1" dirty="0">
                <a:solidFill>
                  <a:srgbClr val="8000FF"/>
                </a:solidFill>
                <a:latin typeface="Courier New"/>
                <a:ea typeface="Times New Roman"/>
                <a:cs typeface="Arial"/>
              </a:rPr>
              <a:t>=</a:t>
            </a:r>
            <a:r>
              <a:rPr lang="fr-FR" sz="1500" b="1" dirty="0">
                <a:solidFill>
                  <a:srgbClr val="000000"/>
                </a:solidFill>
                <a:latin typeface="Courier New"/>
                <a:ea typeface="Times New Roman"/>
                <a:cs typeface="Arial"/>
              </a:rPr>
              <a:t> </a:t>
            </a:r>
            <a:r>
              <a:rPr lang="fr-FR" sz="1500" b="1" dirty="0">
                <a:solidFill>
                  <a:srgbClr val="808080"/>
                </a:solidFill>
                <a:latin typeface="Courier New"/>
                <a:ea typeface="Times New Roman"/>
                <a:cs typeface="Arial"/>
              </a:rPr>
              <a:t>"</a:t>
            </a:r>
            <a:r>
              <a:rPr lang="fr-FR" sz="1500" b="1" dirty="0" err="1">
                <a:solidFill>
                  <a:srgbClr val="808080"/>
                </a:solidFill>
                <a:latin typeface="Courier New"/>
                <a:ea typeface="Times New Roman"/>
                <a:cs typeface="Arial"/>
              </a:rPr>
              <a:t>abricot|kiwi|pomme|fraise|banane</a:t>
            </a:r>
            <a:r>
              <a:rPr lang="fr-FR" sz="1500" b="1" dirty="0">
                <a:solidFill>
                  <a:srgbClr val="808080"/>
                </a:solidFill>
                <a:latin typeface="Courier New"/>
                <a:ea typeface="Times New Roman"/>
                <a:cs typeface="Arial"/>
              </a:rPr>
              <a:t>"</a:t>
            </a:r>
            <a:r>
              <a:rPr lang="fr-FR" sz="1500" b="1" dirty="0">
                <a:solidFill>
                  <a:srgbClr val="8000FF"/>
                </a:solidFill>
                <a:latin typeface="Courier New"/>
                <a:ea typeface="Times New Roman"/>
                <a:cs typeface="Arial"/>
              </a:rPr>
              <a:t>;</a:t>
            </a:r>
            <a:endParaRPr lang="fr-FR" sz="1500" b="1" dirty="0">
              <a:latin typeface="Calibri"/>
              <a:ea typeface="Calibri"/>
              <a:cs typeface="Arial"/>
            </a:endParaRPr>
          </a:p>
          <a:p>
            <a:pPr marL="0" indent="0">
              <a:lnSpc>
                <a:spcPct val="115000"/>
              </a:lnSpc>
              <a:spcAft>
                <a:spcPts val="0"/>
              </a:spcAft>
              <a:buNone/>
            </a:pPr>
            <a:r>
              <a:rPr lang="fr-FR" sz="1500" b="1" dirty="0">
                <a:solidFill>
                  <a:srgbClr val="000080"/>
                </a:solidFill>
                <a:latin typeface="Courier New"/>
                <a:ea typeface="Times New Roman"/>
                <a:cs typeface="Arial"/>
              </a:rPr>
              <a:t>$</a:t>
            </a:r>
            <a:r>
              <a:rPr lang="fr-FR" sz="1500" b="1" dirty="0" err="1">
                <a:solidFill>
                  <a:srgbClr val="000080"/>
                </a:solidFill>
                <a:latin typeface="Courier New"/>
                <a:ea typeface="Times New Roman"/>
                <a:cs typeface="Arial"/>
              </a:rPr>
              <a:t>liste_fruits</a:t>
            </a:r>
            <a:r>
              <a:rPr lang="fr-FR" sz="1500" b="1" dirty="0">
                <a:solidFill>
                  <a:srgbClr val="000000"/>
                </a:solidFill>
                <a:latin typeface="Courier New"/>
                <a:ea typeface="Times New Roman"/>
                <a:cs typeface="Arial"/>
              </a:rPr>
              <a:t> </a:t>
            </a:r>
            <a:r>
              <a:rPr lang="fr-FR" sz="1500" b="1" dirty="0">
                <a:solidFill>
                  <a:srgbClr val="8000FF"/>
                </a:solidFill>
                <a:latin typeface="Courier New"/>
                <a:ea typeface="Times New Roman"/>
                <a:cs typeface="Arial"/>
              </a:rPr>
              <a:t>=</a:t>
            </a:r>
            <a:r>
              <a:rPr lang="fr-FR" sz="1500" b="1" dirty="0">
                <a:solidFill>
                  <a:srgbClr val="000000"/>
                </a:solidFill>
                <a:latin typeface="Courier New"/>
                <a:ea typeface="Times New Roman"/>
                <a:cs typeface="Arial"/>
              </a:rPr>
              <a:t> </a:t>
            </a:r>
            <a:r>
              <a:rPr lang="fr-FR" sz="1500" b="1" dirty="0" err="1">
                <a:solidFill>
                  <a:srgbClr val="0000FF"/>
                </a:solidFill>
                <a:latin typeface="Courier New"/>
                <a:ea typeface="Times New Roman"/>
                <a:cs typeface="Arial"/>
              </a:rPr>
              <a:t>explode</a:t>
            </a:r>
            <a:r>
              <a:rPr lang="fr-FR" sz="1500" b="1" dirty="0">
                <a:solidFill>
                  <a:srgbClr val="8000FF"/>
                </a:solidFill>
                <a:latin typeface="Courier New"/>
                <a:ea typeface="Times New Roman"/>
                <a:cs typeface="Arial"/>
              </a:rPr>
              <a:t>(</a:t>
            </a:r>
            <a:r>
              <a:rPr lang="fr-FR" sz="1500" b="1" dirty="0">
                <a:solidFill>
                  <a:srgbClr val="808080"/>
                </a:solidFill>
                <a:latin typeface="Courier New"/>
                <a:ea typeface="Times New Roman"/>
                <a:cs typeface="Arial"/>
              </a:rPr>
              <a:t>'|'</a:t>
            </a:r>
            <a:r>
              <a:rPr lang="fr-FR" sz="1500" b="1" dirty="0">
                <a:solidFill>
                  <a:srgbClr val="8000FF"/>
                </a:solidFill>
                <a:latin typeface="Courier New"/>
                <a:ea typeface="Times New Roman"/>
                <a:cs typeface="Arial"/>
              </a:rPr>
              <a:t>,</a:t>
            </a:r>
            <a:r>
              <a:rPr lang="fr-FR" sz="1500" b="1" dirty="0">
                <a:solidFill>
                  <a:srgbClr val="000000"/>
                </a:solidFill>
                <a:latin typeface="Courier New"/>
                <a:ea typeface="Times New Roman"/>
                <a:cs typeface="Arial"/>
              </a:rPr>
              <a:t> </a:t>
            </a:r>
            <a:r>
              <a:rPr lang="fr-FR" sz="1500" b="1" dirty="0">
                <a:solidFill>
                  <a:srgbClr val="000080"/>
                </a:solidFill>
                <a:latin typeface="Courier New"/>
                <a:ea typeface="Times New Roman"/>
                <a:cs typeface="Arial"/>
              </a:rPr>
              <a:t>$fruits</a:t>
            </a:r>
            <a:r>
              <a:rPr lang="fr-FR" sz="1500" b="1" dirty="0">
                <a:solidFill>
                  <a:srgbClr val="8000FF"/>
                </a:solidFill>
                <a:latin typeface="Courier New"/>
                <a:ea typeface="Times New Roman"/>
                <a:cs typeface="Arial"/>
              </a:rPr>
              <a:t>);</a:t>
            </a:r>
            <a:endParaRPr lang="fr-FR" sz="1500" b="1" dirty="0">
              <a:latin typeface="Calibri"/>
              <a:ea typeface="Calibri"/>
              <a:cs typeface="Arial"/>
            </a:endParaRPr>
          </a:p>
          <a:p>
            <a:pPr marL="0" indent="0">
              <a:lnSpc>
                <a:spcPct val="115000"/>
              </a:lnSpc>
              <a:spcAft>
                <a:spcPts val="0"/>
              </a:spcAft>
              <a:buNone/>
            </a:pPr>
            <a:r>
              <a:rPr lang="fr-FR" sz="1500" b="1" dirty="0">
                <a:solidFill>
                  <a:srgbClr val="000080"/>
                </a:solidFill>
                <a:latin typeface="Courier New"/>
                <a:ea typeface="Times New Roman"/>
                <a:cs typeface="Arial"/>
              </a:rPr>
              <a:t>$fruits2</a:t>
            </a:r>
            <a:r>
              <a:rPr lang="fr-FR" sz="1500" b="1" dirty="0">
                <a:solidFill>
                  <a:srgbClr val="000000"/>
                </a:solidFill>
                <a:latin typeface="Courier New"/>
                <a:ea typeface="Times New Roman"/>
                <a:cs typeface="Arial"/>
              </a:rPr>
              <a:t> </a:t>
            </a:r>
            <a:r>
              <a:rPr lang="fr-FR" sz="1500" b="1" dirty="0">
                <a:solidFill>
                  <a:srgbClr val="8000FF"/>
                </a:solidFill>
                <a:latin typeface="Courier New"/>
                <a:ea typeface="Times New Roman"/>
                <a:cs typeface="Arial"/>
              </a:rPr>
              <a:t>=</a:t>
            </a:r>
            <a:r>
              <a:rPr lang="fr-FR" sz="1500" b="1" dirty="0">
                <a:solidFill>
                  <a:srgbClr val="000000"/>
                </a:solidFill>
                <a:latin typeface="Courier New"/>
                <a:ea typeface="Times New Roman"/>
                <a:cs typeface="Arial"/>
              </a:rPr>
              <a:t> </a:t>
            </a:r>
            <a:r>
              <a:rPr lang="fr-FR" sz="1500" b="1" dirty="0" err="1">
                <a:solidFill>
                  <a:srgbClr val="0000FF"/>
                </a:solidFill>
                <a:latin typeface="Courier New"/>
                <a:ea typeface="Times New Roman"/>
                <a:cs typeface="Arial"/>
              </a:rPr>
              <a:t>implode</a:t>
            </a:r>
            <a:r>
              <a:rPr lang="fr-FR" sz="1500" b="1" dirty="0">
                <a:solidFill>
                  <a:srgbClr val="8000FF"/>
                </a:solidFill>
                <a:latin typeface="Courier New"/>
                <a:ea typeface="Times New Roman"/>
                <a:cs typeface="Arial"/>
              </a:rPr>
              <a:t>(</a:t>
            </a:r>
            <a:r>
              <a:rPr lang="fr-FR" sz="1500" b="1" dirty="0">
                <a:solidFill>
                  <a:srgbClr val="808080"/>
                </a:solidFill>
                <a:latin typeface="Courier New"/>
                <a:ea typeface="Times New Roman"/>
                <a:cs typeface="Arial"/>
              </a:rPr>
              <a:t>' '</a:t>
            </a:r>
            <a:r>
              <a:rPr lang="fr-FR" sz="1500" b="1" dirty="0">
                <a:solidFill>
                  <a:srgbClr val="8000FF"/>
                </a:solidFill>
                <a:latin typeface="Courier New"/>
                <a:ea typeface="Times New Roman"/>
                <a:cs typeface="Arial"/>
              </a:rPr>
              <a:t>,</a:t>
            </a:r>
            <a:r>
              <a:rPr lang="fr-FR" sz="1500" b="1" dirty="0">
                <a:solidFill>
                  <a:srgbClr val="000000"/>
                </a:solidFill>
                <a:latin typeface="Courier New"/>
                <a:ea typeface="Times New Roman"/>
                <a:cs typeface="Arial"/>
              </a:rPr>
              <a:t> </a:t>
            </a:r>
            <a:r>
              <a:rPr lang="fr-FR" sz="1500" b="1" dirty="0">
                <a:solidFill>
                  <a:srgbClr val="000080"/>
                </a:solidFill>
                <a:latin typeface="Courier New"/>
                <a:ea typeface="Times New Roman"/>
                <a:cs typeface="Arial"/>
              </a:rPr>
              <a:t>$</a:t>
            </a:r>
            <a:r>
              <a:rPr lang="fr-FR" sz="1500" b="1" dirty="0" err="1">
                <a:solidFill>
                  <a:srgbClr val="000080"/>
                </a:solidFill>
                <a:latin typeface="Courier New"/>
                <a:ea typeface="Times New Roman"/>
                <a:cs typeface="Arial"/>
              </a:rPr>
              <a:t>liste_fruits</a:t>
            </a:r>
            <a:r>
              <a:rPr lang="fr-FR" sz="1500" b="1" dirty="0">
                <a:solidFill>
                  <a:srgbClr val="8000FF"/>
                </a:solidFill>
                <a:latin typeface="Courier New"/>
                <a:ea typeface="Times New Roman"/>
                <a:cs typeface="Arial"/>
              </a:rPr>
              <a:t>);</a:t>
            </a:r>
            <a:endParaRPr lang="fr-FR" sz="1500" b="1" dirty="0">
              <a:latin typeface="Calibri"/>
              <a:ea typeface="Calibri"/>
              <a:cs typeface="Arial"/>
            </a:endParaRPr>
          </a:p>
          <a:p>
            <a:pPr marL="0" indent="0">
              <a:lnSpc>
                <a:spcPct val="115000"/>
              </a:lnSpc>
              <a:spcAft>
                <a:spcPts val="0"/>
              </a:spcAft>
              <a:buNone/>
            </a:pPr>
            <a:r>
              <a:rPr lang="fr-FR" sz="1500" b="1" dirty="0" err="1">
                <a:solidFill>
                  <a:srgbClr val="0000FF"/>
                </a:solidFill>
                <a:latin typeface="Courier New"/>
                <a:ea typeface="Times New Roman"/>
                <a:cs typeface="Arial"/>
              </a:rPr>
              <a:t>echo</a:t>
            </a:r>
            <a:r>
              <a:rPr lang="fr-FR" sz="1500" b="1" dirty="0">
                <a:solidFill>
                  <a:srgbClr val="000000"/>
                </a:solidFill>
                <a:latin typeface="Courier New"/>
                <a:ea typeface="Times New Roman"/>
                <a:cs typeface="Arial"/>
              </a:rPr>
              <a:t> </a:t>
            </a:r>
            <a:r>
              <a:rPr lang="fr-FR" sz="1500" b="1" dirty="0">
                <a:solidFill>
                  <a:srgbClr val="000080"/>
                </a:solidFill>
                <a:latin typeface="Courier New"/>
                <a:ea typeface="Times New Roman"/>
                <a:cs typeface="Arial"/>
              </a:rPr>
              <a:t>$fruits2</a:t>
            </a:r>
            <a:endParaRPr lang="fr-FR" sz="1500" b="1" dirty="0">
              <a:latin typeface="Calibri"/>
              <a:ea typeface="Calibri"/>
              <a:cs typeface="Arial"/>
            </a:endParaRPr>
          </a:p>
          <a:p>
            <a:pPr marL="0" indent="0">
              <a:lnSpc>
                <a:spcPct val="115000"/>
              </a:lnSpc>
              <a:spcAft>
                <a:spcPts val="0"/>
              </a:spcAft>
              <a:buNone/>
            </a:pPr>
            <a:r>
              <a:rPr lang="fr-FR" sz="1500" b="1" dirty="0">
                <a:solidFill>
                  <a:srgbClr val="008000"/>
                </a:solidFill>
                <a:latin typeface="Courier New"/>
                <a:ea typeface="Times New Roman"/>
                <a:cs typeface="Arial"/>
              </a:rPr>
              <a:t>// =&gt; "abricot kiwi pomme fraise banane"</a:t>
            </a:r>
            <a:endParaRPr lang="fr-FR" sz="1500" b="1" dirty="0">
              <a:latin typeface="Calibri"/>
              <a:ea typeface="Calibri"/>
              <a:cs typeface="Arial"/>
            </a:endParaRPr>
          </a:p>
          <a:p>
            <a:pPr marL="0" indent="0">
              <a:buNone/>
            </a:pPr>
            <a:endParaRPr lang="fr-FR" sz="1500" b="1" dirty="0"/>
          </a:p>
        </p:txBody>
      </p:sp>
      <p:graphicFrame>
        <p:nvGraphicFramePr>
          <p:cNvPr id="5" name="Tableau 4"/>
          <p:cNvGraphicFramePr>
            <a:graphicFrameLocks noGrp="1"/>
          </p:cNvGraphicFramePr>
          <p:nvPr>
            <p:extLst>
              <p:ext uri="{D42A27DB-BD31-4B8C-83A1-F6EECF244321}">
                <p14:modId xmlns:p14="http://schemas.microsoft.com/office/powerpoint/2010/main" xmlns="" val="2788508576"/>
              </p:ext>
            </p:extLst>
          </p:nvPr>
        </p:nvGraphicFramePr>
        <p:xfrm>
          <a:off x="251520" y="2004432"/>
          <a:ext cx="8008932" cy="2072640"/>
        </p:xfrm>
        <a:graphic>
          <a:graphicData uri="http://schemas.openxmlformats.org/drawingml/2006/table">
            <a:tbl>
              <a:tblPr firstRow="1" bandRow="1">
                <a:tableStyleId>{5C22544A-7EE6-4342-B048-85BDC9FD1C3A}</a:tableStyleId>
              </a:tblPr>
              <a:tblGrid>
                <a:gridCol w="3040380">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tblGrid>
              <a:tr h="253712">
                <a:tc>
                  <a:txBody>
                    <a:bodyPr/>
                    <a:lstStyle/>
                    <a:p>
                      <a:pPr algn="ctr"/>
                      <a:r>
                        <a:rPr lang="fr-FR" sz="1600" dirty="0"/>
                        <a:t>Fonction</a:t>
                      </a:r>
                    </a:p>
                  </a:txBody>
                  <a:tcPr/>
                </a:tc>
                <a:tc>
                  <a:txBody>
                    <a:bodyPr/>
                    <a:lstStyle/>
                    <a:p>
                      <a:pPr algn="ctr"/>
                      <a:r>
                        <a:rPr lang="fr-FR" sz="1600"/>
                        <a:t>Rôle</a:t>
                      </a:r>
                      <a:endParaRPr lang="fr-FR" sz="1600" dirty="0"/>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fr-FR" sz="1600" b="1" dirty="0" err="1">
                          <a:solidFill>
                            <a:srgbClr val="0000FF"/>
                          </a:solidFill>
                          <a:effectLst/>
                          <a:latin typeface="Courier New"/>
                          <a:ea typeface="Times New Roman"/>
                          <a:cs typeface="Arial"/>
                        </a:rPr>
                        <a:t>explode</a:t>
                      </a:r>
                      <a:r>
                        <a:rPr lang="fr-FR" sz="1600" b="1" dirty="0">
                          <a:solidFill>
                            <a:srgbClr val="0000FF"/>
                          </a:solidFill>
                          <a:effectLst/>
                          <a:latin typeface="Courier New"/>
                          <a:ea typeface="Times New Roman"/>
                          <a:cs typeface="Arial"/>
                        </a:rPr>
                        <a:t>($sep, $chaine)</a:t>
                      </a:r>
                      <a:endParaRPr lang="fr-FR" sz="2000" dirty="0">
                        <a:effectLst/>
                        <a:latin typeface="Calibri"/>
                        <a:ea typeface="Calibri"/>
                        <a:cs typeface="Arial"/>
                      </a:endParaRPr>
                    </a:p>
                  </a:txBody>
                  <a:tcPr/>
                </a:tc>
                <a:tc>
                  <a:txBody>
                    <a:bodyPr/>
                    <a:lstStyle/>
                    <a:p>
                      <a:r>
                        <a:rPr lang="fr-FR" sz="1600" dirty="0"/>
                        <a:t>divise $chaine selon le séparateur $sep et renvoie les valeurs dans un tableau</a:t>
                      </a:r>
                    </a:p>
                  </a:txBody>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fr-FR" sz="1600" b="1" dirty="0" err="1">
                          <a:solidFill>
                            <a:srgbClr val="0000FF"/>
                          </a:solidFill>
                          <a:effectLst/>
                          <a:latin typeface="Courier New"/>
                          <a:ea typeface="Times New Roman"/>
                          <a:cs typeface="Arial"/>
                        </a:rPr>
                        <a:t>implode</a:t>
                      </a:r>
                      <a:r>
                        <a:rPr lang="fr-FR" sz="1600" b="1" dirty="0">
                          <a:solidFill>
                            <a:srgbClr val="0000FF"/>
                          </a:solidFill>
                          <a:effectLst/>
                          <a:latin typeface="Courier New"/>
                          <a:ea typeface="Times New Roman"/>
                          <a:cs typeface="Arial"/>
                        </a:rPr>
                        <a:t>($sep, $tableau)</a:t>
                      </a:r>
                      <a:endParaRPr lang="fr-FR" sz="20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regroupe les valeurs de $tableau avec le séparateur $sep et renvoie la chaîne de caractères</a:t>
                      </a:r>
                    </a:p>
                  </a:txBody>
                  <a:tcPr/>
                </a:tc>
                <a:extLst>
                  <a:ext uri="{0D108BD9-81ED-4DB2-BD59-A6C34878D82A}">
                    <a16:rowId xmlns:a16="http://schemas.microsoft.com/office/drawing/2014/main" xmlns="" val="10002"/>
                  </a:ext>
                </a:extLst>
              </a:tr>
              <a:tr h="370840">
                <a:tc>
                  <a:txBody>
                    <a:bodyPr/>
                    <a:lstStyle/>
                    <a:p>
                      <a:pPr>
                        <a:lnSpc>
                          <a:spcPct val="115000"/>
                        </a:lnSpc>
                        <a:spcAft>
                          <a:spcPts val="0"/>
                        </a:spcAft>
                      </a:pPr>
                      <a:r>
                        <a:rPr lang="fr-FR" sz="1600" b="1" dirty="0" err="1">
                          <a:solidFill>
                            <a:srgbClr val="0000FF"/>
                          </a:solidFill>
                          <a:effectLst/>
                          <a:latin typeface="Courier New"/>
                          <a:ea typeface="Times New Roman"/>
                          <a:cs typeface="Arial"/>
                        </a:rPr>
                        <a:t>htmlspecialchars</a:t>
                      </a:r>
                      <a:r>
                        <a:rPr lang="fr-FR" sz="1600" b="1" dirty="0">
                          <a:solidFill>
                            <a:srgbClr val="0000FF"/>
                          </a:solidFill>
                          <a:effectLst/>
                          <a:latin typeface="Courier New"/>
                          <a:ea typeface="Times New Roman"/>
                          <a:cs typeface="Arial"/>
                        </a:rPr>
                        <a:t>($</a:t>
                      </a:r>
                      <a:r>
                        <a:rPr lang="fr-FR" sz="1600" b="1" dirty="0" err="1">
                          <a:solidFill>
                            <a:srgbClr val="0000FF"/>
                          </a:solidFill>
                          <a:effectLst/>
                          <a:latin typeface="Courier New"/>
                          <a:ea typeface="Times New Roman"/>
                          <a:cs typeface="Arial"/>
                        </a:rPr>
                        <a:t>ch</a:t>
                      </a:r>
                      <a:r>
                        <a:rPr lang="fr-FR" sz="1600" b="1" dirty="0">
                          <a:solidFill>
                            <a:srgbClr val="0000FF"/>
                          </a:solidFill>
                          <a:effectLst/>
                          <a:latin typeface="Courier New"/>
                          <a:ea typeface="Times New Roman"/>
                          <a:cs typeface="Arial"/>
                        </a:rPr>
                        <a:t>)</a:t>
                      </a:r>
                      <a:endParaRPr lang="fr-FR" sz="20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retourne la chaîne $</a:t>
                      </a:r>
                      <a:r>
                        <a:rPr lang="fr-FR" sz="1600" dirty="0" err="1"/>
                        <a:t>ch</a:t>
                      </a:r>
                      <a:r>
                        <a:rPr lang="fr-FR" sz="1600" dirty="0"/>
                        <a:t> dans laquelle les caractères réservés au HTML ('&lt;', '&gt;', '&amp;'...) ont été remplacés par leur code HTML.</a:t>
                      </a:r>
                    </a:p>
                  </a:txBody>
                  <a:tcPr/>
                </a:tc>
                <a:extLst>
                  <a:ext uri="{0D108BD9-81ED-4DB2-BD59-A6C34878D82A}">
                    <a16:rowId xmlns:a16="http://schemas.microsoft.com/office/drawing/2014/main" xmlns="" val="10003"/>
                  </a:ext>
                </a:extLst>
              </a:tr>
            </a:tbl>
          </a:graphicData>
        </a:graphic>
      </p:graphicFrame>
      <p:pic>
        <p:nvPicPr>
          <p:cNvPr id="4098" name="Picture 2" descr="E:\TEACHING\DEV_APP_WEB\SCRIPTS PHP\script06_chaines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4128" y="4797152"/>
            <a:ext cx="3251241" cy="1117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5693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Quelques fonctions prédéfinies (chaînes)</a:t>
            </a:r>
          </a:p>
        </p:txBody>
      </p:sp>
      <p:sp>
        <p:nvSpPr>
          <p:cNvPr id="3" name="Espace réservé du contenu 2"/>
          <p:cNvSpPr>
            <a:spLocks noGrp="1"/>
          </p:cNvSpPr>
          <p:nvPr>
            <p:ph sz="quarter" idx="1"/>
          </p:nvPr>
        </p:nvSpPr>
        <p:spPr>
          <a:xfrm>
            <a:off x="338336" y="4116048"/>
            <a:ext cx="5328592" cy="187072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nSpc>
                <a:spcPct val="115000"/>
              </a:lnSpc>
              <a:spcAft>
                <a:spcPts val="0"/>
              </a:spcAft>
              <a:buNone/>
            </a:pPr>
            <a:r>
              <a:rPr lang="fr-FR" sz="2800" b="1" dirty="0">
                <a:solidFill>
                  <a:srgbClr val="000080"/>
                </a:solidFill>
                <a:latin typeface="Courier New"/>
                <a:ea typeface="Times New Roman"/>
                <a:cs typeface="Arial"/>
              </a:rPr>
              <a:t>$fruits</a:t>
            </a:r>
            <a:r>
              <a:rPr lang="fr-FR" sz="2800" b="1" dirty="0">
                <a:solidFill>
                  <a:srgbClr val="000000"/>
                </a:solidFill>
                <a:latin typeface="Courier New"/>
                <a:ea typeface="Times New Roman"/>
                <a:cs typeface="Arial"/>
              </a:rPr>
              <a:t> </a:t>
            </a:r>
            <a:r>
              <a:rPr lang="fr-FR" sz="2800" b="1" dirty="0">
                <a:solidFill>
                  <a:srgbClr val="8000FF"/>
                </a:solidFill>
                <a:latin typeface="Courier New"/>
                <a:ea typeface="Times New Roman"/>
                <a:cs typeface="Arial"/>
              </a:rPr>
              <a:t>=</a:t>
            </a:r>
            <a:r>
              <a:rPr lang="fr-FR" sz="2800" b="1" dirty="0">
                <a:solidFill>
                  <a:srgbClr val="000000"/>
                </a:solidFill>
                <a:latin typeface="Courier New"/>
                <a:ea typeface="Times New Roman"/>
                <a:cs typeface="Arial"/>
              </a:rPr>
              <a:t> </a:t>
            </a:r>
            <a:r>
              <a:rPr lang="fr-FR" sz="2800" b="1" dirty="0">
                <a:solidFill>
                  <a:srgbClr val="808080"/>
                </a:solidFill>
                <a:latin typeface="Courier New"/>
                <a:ea typeface="Times New Roman"/>
                <a:cs typeface="Arial"/>
              </a:rPr>
              <a:t>"</a:t>
            </a:r>
            <a:r>
              <a:rPr lang="fr-FR" sz="2800" b="1" dirty="0" err="1">
                <a:solidFill>
                  <a:srgbClr val="808080"/>
                </a:solidFill>
                <a:latin typeface="Courier New"/>
                <a:ea typeface="Times New Roman"/>
                <a:cs typeface="Arial"/>
              </a:rPr>
              <a:t>abricot|kiwi|pomme|fraise|banane</a:t>
            </a:r>
            <a:r>
              <a:rPr lang="fr-FR" sz="2800" b="1" dirty="0">
                <a:solidFill>
                  <a:srgbClr val="808080"/>
                </a:solidFill>
                <a:latin typeface="Courier New"/>
                <a:ea typeface="Times New Roman"/>
                <a:cs typeface="Arial"/>
              </a:rPr>
              <a:t>"</a:t>
            </a:r>
            <a:r>
              <a:rPr lang="fr-FR" sz="2800" b="1" dirty="0">
                <a:solidFill>
                  <a:srgbClr val="8000FF"/>
                </a:solidFill>
                <a:latin typeface="Courier New"/>
                <a:ea typeface="Times New Roman"/>
                <a:cs typeface="Arial"/>
              </a:rPr>
              <a:t>;</a:t>
            </a:r>
            <a:endParaRPr lang="fr-FR" sz="3600" b="1" dirty="0">
              <a:latin typeface="Calibri"/>
              <a:ea typeface="Calibri"/>
              <a:cs typeface="Arial"/>
            </a:endParaRPr>
          </a:p>
          <a:p>
            <a:pPr marL="0" indent="0">
              <a:lnSpc>
                <a:spcPct val="115000"/>
              </a:lnSpc>
              <a:spcAft>
                <a:spcPts val="0"/>
              </a:spcAft>
              <a:buNone/>
            </a:pPr>
            <a:r>
              <a:rPr lang="en-US" sz="2800" b="1" dirty="0">
                <a:solidFill>
                  <a:srgbClr val="000080"/>
                </a:solidFill>
                <a:latin typeface="Courier New"/>
                <a:ea typeface="Times New Roman"/>
                <a:cs typeface="Arial"/>
              </a:rPr>
              <a:t>$</a:t>
            </a:r>
            <a:r>
              <a:rPr lang="en-US" sz="2800" b="1" dirty="0" err="1">
                <a:solidFill>
                  <a:srgbClr val="000080"/>
                </a:solidFill>
                <a:latin typeface="Courier New"/>
                <a:ea typeface="Times New Roman"/>
                <a:cs typeface="Arial"/>
              </a:rPr>
              <a:t>tmp</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err="1">
                <a:solidFill>
                  <a:srgbClr val="0000FF"/>
                </a:solidFill>
                <a:latin typeface="Courier New"/>
                <a:ea typeface="Times New Roman"/>
                <a:cs typeface="Arial"/>
              </a:rPr>
              <a:t>strstr</a:t>
            </a:r>
            <a:r>
              <a:rPr lang="en-US" sz="2800" b="1" dirty="0">
                <a:solidFill>
                  <a:srgbClr val="8000FF"/>
                </a:solidFill>
                <a:latin typeface="Courier New"/>
                <a:ea typeface="Times New Roman"/>
                <a:cs typeface="Arial"/>
              </a:rPr>
              <a:t>(</a:t>
            </a:r>
            <a:r>
              <a:rPr lang="en-US" sz="2800" b="1" dirty="0">
                <a:solidFill>
                  <a:srgbClr val="000080"/>
                </a:solidFill>
                <a:latin typeface="Courier New"/>
                <a:ea typeface="Times New Roman"/>
                <a:cs typeface="Arial"/>
              </a:rPr>
              <a:t>$fruits</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a:solidFill>
                  <a:srgbClr val="808080"/>
                </a:solidFill>
                <a:latin typeface="Courier New"/>
                <a:ea typeface="Times New Roman"/>
                <a:cs typeface="Arial"/>
              </a:rPr>
              <a:t>'|'</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p>
          <a:p>
            <a:pPr marL="0" indent="0">
              <a:lnSpc>
                <a:spcPct val="115000"/>
              </a:lnSpc>
              <a:spcAft>
                <a:spcPts val="0"/>
              </a:spcAft>
              <a:buNone/>
            </a:pPr>
            <a:r>
              <a:rPr lang="en-US" sz="2800" b="1" dirty="0">
                <a:solidFill>
                  <a:srgbClr val="0000FF"/>
                </a:solidFill>
                <a:latin typeface="Courier New"/>
                <a:ea typeface="Times New Roman"/>
                <a:cs typeface="Arial"/>
              </a:rPr>
              <a:t>echo </a:t>
            </a:r>
            <a:r>
              <a:rPr lang="en-US" sz="2800" b="1" dirty="0">
                <a:solidFill>
                  <a:srgbClr val="000080"/>
                </a:solidFill>
                <a:latin typeface="Courier New"/>
                <a:ea typeface="Times New Roman"/>
                <a:cs typeface="Arial"/>
              </a:rPr>
              <a:t>$</a:t>
            </a:r>
            <a:r>
              <a:rPr lang="en-US" sz="2800" b="1" dirty="0" err="1">
                <a:solidFill>
                  <a:srgbClr val="000080"/>
                </a:solidFill>
                <a:latin typeface="Courier New"/>
                <a:ea typeface="Times New Roman"/>
                <a:cs typeface="Arial"/>
              </a:rPr>
              <a:t>tmp</a:t>
            </a:r>
            <a:r>
              <a:rPr lang="en-US" sz="2800" b="1" dirty="0">
                <a:solidFill>
                  <a:srgbClr val="8000FF"/>
                </a:solidFill>
                <a:latin typeface="Courier New"/>
                <a:ea typeface="Times New Roman"/>
                <a:cs typeface="Arial"/>
              </a:rPr>
              <a:t>;</a:t>
            </a:r>
            <a:endParaRPr lang="fr-FR" sz="3600" b="1" dirty="0">
              <a:latin typeface="Calibri"/>
              <a:ea typeface="Calibri"/>
              <a:cs typeface="Arial"/>
            </a:endParaRPr>
          </a:p>
          <a:p>
            <a:pPr marL="0" indent="0">
              <a:lnSpc>
                <a:spcPct val="115000"/>
              </a:lnSpc>
              <a:spcAft>
                <a:spcPts val="0"/>
              </a:spcAft>
              <a:buNone/>
            </a:pPr>
            <a:r>
              <a:rPr lang="en-US" sz="2800" b="1" dirty="0">
                <a:solidFill>
                  <a:srgbClr val="008000"/>
                </a:solidFill>
                <a:latin typeface="Courier New"/>
                <a:ea typeface="Times New Roman"/>
                <a:cs typeface="Arial"/>
              </a:rPr>
              <a:t>// =&gt; "|</a:t>
            </a:r>
            <a:r>
              <a:rPr lang="en-US" sz="2800" b="1" dirty="0" err="1">
                <a:solidFill>
                  <a:srgbClr val="008000"/>
                </a:solidFill>
                <a:latin typeface="Courier New"/>
                <a:ea typeface="Times New Roman"/>
                <a:cs typeface="Arial"/>
              </a:rPr>
              <a:t>kiwi|pomme|fraise|banane</a:t>
            </a:r>
            <a:r>
              <a:rPr lang="en-US" sz="2800" b="1" dirty="0">
                <a:solidFill>
                  <a:srgbClr val="008000"/>
                </a:solidFill>
                <a:latin typeface="Courier New"/>
                <a:ea typeface="Times New Roman"/>
                <a:cs typeface="Arial"/>
              </a:rPr>
              <a:t>"</a:t>
            </a:r>
            <a:endParaRPr lang="fr-FR" sz="3600" b="1" dirty="0">
              <a:latin typeface="Calibri"/>
              <a:ea typeface="Calibri"/>
              <a:cs typeface="Arial"/>
            </a:endParaRPr>
          </a:p>
          <a:p>
            <a:pPr marL="0" indent="0">
              <a:lnSpc>
                <a:spcPct val="115000"/>
              </a:lnSpc>
              <a:spcAft>
                <a:spcPts val="0"/>
              </a:spcAft>
              <a:buNone/>
            </a:pPr>
            <a:r>
              <a:rPr lang="en-US" sz="2800" b="1" dirty="0">
                <a:solidFill>
                  <a:srgbClr val="000080"/>
                </a:solidFill>
                <a:latin typeface="Courier New"/>
                <a:ea typeface="Times New Roman"/>
                <a:cs typeface="Arial"/>
              </a:rPr>
              <a:t>$tmp2</a:t>
            </a:r>
            <a:r>
              <a:rPr lang="en-US" sz="2800" b="1" dirty="0">
                <a:solidFill>
                  <a:srgbClr val="000000"/>
                </a:solidFill>
                <a:latin typeface="Courier New"/>
                <a:ea typeface="Times New Roman"/>
                <a:cs typeface="Arial"/>
              </a:rPr>
              <a:t> </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err="1">
                <a:solidFill>
                  <a:srgbClr val="000000"/>
                </a:solidFill>
                <a:latin typeface="Courier New"/>
                <a:ea typeface="Times New Roman"/>
                <a:cs typeface="Arial"/>
              </a:rPr>
              <a:t>substr</a:t>
            </a:r>
            <a:r>
              <a:rPr lang="en-US" sz="2800" b="1" dirty="0">
                <a:solidFill>
                  <a:srgbClr val="8000FF"/>
                </a:solidFill>
                <a:latin typeface="Courier New"/>
                <a:ea typeface="Times New Roman"/>
                <a:cs typeface="Arial"/>
              </a:rPr>
              <a:t>(</a:t>
            </a:r>
            <a:r>
              <a:rPr lang="en-US" sz="2800" b="1" dirty="0">
                <a:solidFill>
                  <a:srgbClr val="000080"/>
                </a:solidFill>
                <a:latin typeface="Courier New"/>
                <a:ea typeface="Times New Roman"/>
                <a:cs typeface="Arial"/>
              </a:rPr>
              <a:t>$fruits</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a:solidFill>
                  <a:srgbClr val="FF8000"/>
                </a:solidFill>
                <a:latin typeface="Courier New"/>
                <a:ea typeface="Times New Roman"/>
                <a:cs typeface="Arial"/>
              </a:rPr>
              <a:t>8</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a:solidFill>
                  <a:srgbClr val="FF8000"/>
                </a:solidFill>
                <a:latin typeface="Courier New"/>
                <a:ea typeface="Times New Roman"/>
                <a:cs typeface="Arial"/>
              </a:rPr>
              <a:t>4</a:t>
            </a:r>
            <a:r>
              <a:rPr lang="en-US" sz="2800" b="1" dirty="0">
                <a:solidFill>
                  <a:srgbClr val="8000FF"/>
                </a:solidFill>
                <a:latin typeface="Courier New"/>
                <a:ea typeface="Times New Roman"/>
                <a:cs typeface="Arial"/>
              </a:rPr>
              <a:t>);</a:t>
            </a:r>
            <a:r>
              <a:rPr lang="en-US" sz="2800" b="1" dirty="0">
                <a:solidFill>
                  <a:srgbClr val="000000"/>
                </a:solidFill>
                <a:latin typeface="Courier New"/>
                <a:ea typeface="Times New Roman"/>
                <a:cs typeface="Arial"/>
              </a:rPr>
              <a:t> </a:t>
            </a:r>
            <a:r>
              <a:rPr lang="en-US" sz="2800" b="1" dirty="0">
                <a:solidFill>
                  <a:srgbClr val="0000FF"/>
                </a:solidFill>
                <a:latin typeface="Courier New"/>
                <a:ea typeface="Times New Roman"/>
                <a:cs typeface="Arial"/>
              </a:rPr>
              <a:t>echo</a:t>
            </a:r>
            <a:r>
              <a:rPr lang="en-US" sz="2800" b="1" dirty="0">
                <a:solidFill>
                  <a:srgbClr val="000080"/>
                </a:solidFill>
                <a:latin typeface="Courier New"/>
                <a:ea typeface="Times New Roman"/>
                <a:cs typeface="Arial"/>
              </a:rPr>
              <a:t>$tmp2</a:t>
            </a:r>
            <a:r>
              <a:rPr lang="en-US" sz="2800" b="1" dirty="0">
                <a:solidFill>
                  <a:srgbClr val="8000FF"/>
                </a:solidFill>
                <a:latin typeface="Courier New"/>
                <a:ea typeface="Times New Roman"/>
                <a:cs typeface="Arial"/>
              </a:rPr>
              <a:t>;</a:t>
            </a:r>
            <a:endParaRPr lang="fr-FR" sz="3600" b="1" dirty="0">
              <a:latin typeface="Calibri"/>
              <a:ea typeface="Calibri"/>
              <a:cs typeface="Arial"/>
            </a:endParaRPr>
          </a:p>
          <a:p>
            <a:pPr marL="0" indent="0">
              <a:lnSpc>
                <a:spcPct val="115000"/>
              </a:lnSpc>
              <a:spcAft>
                <a:spcPts val="0"/>
              </a:spcAft>
              <a:buNone/>
            </a:pPr>
            <a:r>
              <a:rPr lang="fr-FR" sz="2800" b="1" dirty="0">
                <a:solidFill>
                  <a:srgbClr val="008000"/>
                </a:solidFill>
                <a:latin typeface="Courier New"/>
                <a:ea typeface="Times New Roman"/>
                <a:cs typeface="Arial"/>
              </a:rPr>
              <a:t>// =&gt; "kiwi"</a:t>
            </a:r>
            <a:endParaRPr lang="fr-FR" sz="3600" b="1" dirty="0">
              <a:latin typeface="Calibri"/>
              <a:ea typeface="Calibri"/>
              <a:cs typeface="Arial"/>
            </a:endParaRPr>
          </a:p>
          <a:p>
            <a:pPr marL="0" indent="0">
              <a:buNone/>
            </a:pP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xmlns="" val="1764934121"/>
              </p:ext>
            </p:extLst>
          </p:nvPr>
        </p:nvGraphicFramePr>
        <p:xfrm>
          <a:off x="364386" y="1916832"/>
          <a:ext cx="7880022" cy="1693672"/>
        </p:xfrm>
        <a:graphic>
          <a:graphicData uri="http://schemas.openxmlformats.org/drawingml/2006/table">
            <a:tbl>
              <a:tblPr firstRow="1" bandRow="1">
                <a:tableStyleId>{5C22544A-7EE6-4342-B048-85BDC9FD1C3A}</a:tableStyleId>
              </a:tblPr>
              <a:tblGrid>
                <a:gridCol w="2673587">
                  <a:extLst>
                    <a:ext uri="{9D8B030D-6E8A-4147-A177-3AD203B41FA5}">
                      <a16:colId xmlns:a16="http://schemas.microsoft.com/office/drawing/2014/main" xmlns="" val="20000"/>
                    </a:ext>
                  </a:extLst>
                </a:gridCol>
                <a:gridCol w="5206435">
                  <a:extLst>
                    <a:ext uri="{9D8B030D-6E8A-4147-A177-3AD203B41FA5}">
                      <a16:colId xmlns:a16="http://schemas.microsoft.com/office/drawing/2014/main" xmlns="" val="20001"/>
                    </a:ext>
                  </a:extLst>
                </a:gridCol>
              </a:tblGrid>
              <a:tr h="370840">
                <a:tc>
                  <a:txBody>
                    <a:bodyPr/>
                    <a:lstStyle/>
                    <a:p>
                      <a:pPr algn="ctr"/>
                      <a:r>
                        <a:rPr lang="fr-FR" sz="1600" dirty="0"/>
                        <a:t>fonction</a:t>
                      </a:r>
                    </a:p>
                  </a:txBody>
                  <a:tcPr/>
                </a:tc>
                <a:tc>
                  <a:txBody>
                    <a:bodyPr/>
                    <a:lstStyle/>
                    <a:p>
                      <a:pPr algn="ctr"/>
                      <a:r>
                        <a:rPr lang="fr-FR" sz="1600" dirty="0"/>
                        <a:t>rôle</a:t>
                      </a:r>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fr-FR" sz="1600" b="1" dirty="0" err="1">
                          <a:solidFill>
                            <a:srgbClr val="0000FF"/>
                          </a:solidFill>
                          <a:effectLst/>
                          <a:latin typeface="Courier New"/>
                          <a:ea typeface="Times New Roman"/>
                          <a:cs typeface="Arial"/>
                        </a:rPr>
                        <a:t>strlen</a:t>
                      </a:r>
                      <a:r>
                        <a:rPr lang="fr-FR" sz="1600" b="1" dirty="0">
                          <a:solidFill>
                            <a:srgbClr val="0000FF"/>
                          </a:solidFill>
                          <a:effectLst/>
                          <a:latin typeface="Courier New"/>
                          <a:ea typeface="Times New Roman"/>
                          <a:cs typeface="Arial"/>
                        </a:rPr>
                        <a:t>($chaine)</a:t>
                      </a:r>
                      <a:endParaRPr lang="fr-FR" sz="1600" dirty="0">
                        <a:effectLst/>
                        <a:latin typeface="Calibri"/>
                        <a:ea typeface="Calibri"/>
                        <a:cs typeface="Arial"/>
                      </a:endParaRPr>
                    </a:p>
                  </a:txBody>
                  <a:tcPr/>
                </a:tc>
                <a:tc>
                  <a:txBody>
                    <a:bodyPr/>
                    <a:lstStyle/>
                    <a:p>
                      <a:r>
                        <a:rPr lang="fr-FR" sz="1600" dirty="0"/>
                        <a:t>renvoie la taille de la chaîne de caractères</a:t>
                      </a:r>
                    </a:p>
                  </a:txBody>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fr-FR" sz="1600" b="1" dirty="0" err="1">
                          <a:solidFill>
                            <a:srgbClr val="0000FF"/>
                          </a:solidFill>
                          <a:effectLst/>
                          <a:latin typeface="Courier New"/>
                          <a:ea typeface="Times New Roman"/>
                          <a:cs typeface="Arial"/>
                        </a:rPr>
                        <a:t>strstr</a:t>
                      </a:r>
                      <a:r>
                        <a:rPr lang="fr-FR" sz="1600" b="1" dirty="0">
                          <a:solidFill>
                            <a:srgbClr val="0000FF"/>
                          </a:solidFill>
                          <a:effectLst/>
                          <a:latin typeface="Courier New"/>
                          <a:ea typeface="Times New Roman"/>
                          <a:cs typeface="Arial"/>
                        </a:rPr>
                        <a:t>($ch1, $ch2)</a:t>
                      </a:r>
                      <a:endParaRPr lang="fr-FR" sz="16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renvoie le contenu de $ch1 à partir de la première occurrence de $ch2 (sinon, renvoie faux)</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b="1" dirty="0" err="1">
                          <a:solidFill>
                            <a:srgbClr val="0000FF"/>
                          </a:solidFill>
                          <a:effectLst/>
                          <a:latin typeface="Courier New"/>
                          <a:ea typeface="Times New Roman"/>
                          <a:cs typeface="Arial"/>
                        </a:rPr>
                        <a:t>substr</a:t>
                      </a:r>
                      <a:r>
                        <a:rPr lang="fr-FR" sz="1600" b="1" dirty="0">
                          <a:solidFill>
                            <a:srgbClr val="0000FF"/>
                          </a:solidFill>
                          <a:effectLst/>
                          <a:latin typeface="Courier New"/>
                          <a:ea typeface="Times New Roman"/>
                          <a:cs typeface="Arial"/>
                        </a:rPr>
                        <a:t>($</a:t>
                      </a:r>
                      <a:r>
                        <a:rPr lang="fr-FR" sz="1600" b="1" dirty="0" err="1">
                          <a:solidFill>
                            <a:srgbClr val="0000FF"/>
                          </a:solidFill>
                          <a:effectLst/>
                          <a:latin typeface="Courier New"/>
                          <a:ea typeface="Times New Roman"/>
                          <a:cs typeface="Arial"/>
                        </a:rPr>
                        <a:t>ch</a:t>
                      </a:r>
                      <a:r>
                        <a:rPr lang="fr-FR" sz="1600" b="1" dirty="0">
                          <a:solidFill>
                            <a:srgbClr val="0000FF"/>
                          </a:solidFill>
                          <a:effectLst/>
                          <a:latin typeface="Courier New"/>
                          <a:ea typeface="Times New Roman"/>
                          <a:cs typeface="Arial"/>
                        </a:rPr>
                        <a:t>, $i, $l)</a:t>
                      </a:r>
                      <a:endParaRPr lang="fr-FR" sz="16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renvoie la sous-chaîne de $</a:t>
                      </a:r>
                      <a:r>
                        <a:rPr lang="fr-FR" sz="1600" dirty="0" err="1"/>
                        <a:t>ch</a:t>
                      </a:r>
                      <a:r>
                        <a:rPr lang="fr-FR" sz="1600" dirty="0"/>
                        <a:t> de longueur $l à partir de l'index $i</a:t>
                      </a:r>
                    </a:p>
                  </a:txBody>
                  <a:tcPr/>
                </a:tc>
                <a:extLst>
                  <a:ext uri="{0D108BD9-81ED-4DB2-BD59-A6C34878D82A}">
                    <a16:rowId xmlns:a16="http://schemas.microsoft.com/office/drawing/2014/main" xmlns="" val="10003"/>
                  </a:ext>
                </a:extLst>
              </a:tr>
            </a:tbl>
          </a:graphicData>
        </a:graphic>
      </p:graphicFrame>
      <p:pic>
        <p:nvPicPr>
          <p:cNvPr id="5122" name="Picture 2" descr="E:\TEACHING\DEV_APP_WEB\SCRIPTS PHP\script06_chaines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4365104"/>
            <a:ext cx="2696344" cy="12772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505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6B895F90-2BE2-4060-BA82-03588C2AEF63}" type="slidenum">
              <a:rPr lang="fr-FR"/>
              <a:pPr/>
              <a:t>3</a:t>
            </a:fld>
            <a:endParaRPr lang="fr-FR"/>
          </a:p>
        </p:txBody>
      </p:sp>
      <p:sp>
        <p:nvSpPr>
          <p:cNvPr id="18434" name="Rectangle 2"/>
          <p:cNvSpPr>
            <a:spLocks noGrp="1" noChangeArrowheads="1"/>
          </p:cNvSpPr>
          <p:nvPr>
            <p:ph type="title"/>
          </p:nvPr>
        </p:nvSpPr>
        <p:spPr/>
        <p:txBody>
          <a:bodyPr/>
          <a:lstStyle/>
          <a:p>
            <a:r>
              <a:rPr lang="fr-CA"/>
              <a:t>Caractéristiques</a:t>
            </a:r>
          </a:p>
        </p:txBody>
      </p:sp>
      <p:sp>
        <p:nvSpPr>
          <p:cNvPr id="18435" name="Rectangle 3"/>
          <p:cNvSpPr>
            <a:spLocks noGrp="1" noChangeArrowheads="1"/>
          </p:cNvSpPr>
          <p:nvPr>
            <p:ph type="body" idx="1"/>
          </p:nvPr>
        </p:nvSpPr>
        <p:spPr/>
        <p:txBody>
          <a:bodyPr/>
          <a:lstStyle/>
          <a:p>
            <a:pPr>
              <a:lnSpc>
                <a:spcPct val="90000"/>
              </a:lnSpc>
            </a:pPr>
            <a:r>
              <a:rPr lang="fr-CA" sz="2400" dirty="0"/>
              <a:t>Produit « open source »</a:t>
            </a:r>
          </a:p>
          <a:p>
            <a:pPr lvl="1">
              <a:lnSpc>
                <a:spcPct val="90000"/>
              </a:lnSpc>
            </a:pPr>
            <a:r>
              <a:rPr lang="fr-CA" sz="2000" dirty="0"/>
              <a:t>PHP licence (semblable à BSD)</a:t>
            </a:r>
          </a:p>
          <a:p>
            <a:pPr>
              <a:lnSpc>
                <a:spcPct val="90000"/>
              </a:lnSpc>
            </a:pPr>
            <a:r>
              <a:rPr lang="fr-CA" sz="2400" dirty="0"/>
              <a:t>PHP est un langage imbriqué dans le code HTML, il est interprété par un module « spécial » par le serveur web.</a:t>
            </a:r>
          </a:p>
          <a:p>
            <a:pPr lvl="2">
              <a:lnSpc>
                <a:spcPct val="90000"/>
              </a:lnSpc>
              <a:buFont typeface="Wingdings" pitchFamily="2" charset="2"/>
              <a:buNone/>
            </a:pPr>
            <a:r>
              <a:rPr lang="fr-CA" sz="1600" dirty="0">
                <a:latin typeface="Lucida Console" pitchFamily="49" charset="0"/>
              </a:rPr>
              <a:t>&lt;html&gt;</a:t>
            </a:r>
          </a:p>
          <a:p>
            <a:pPr lvl="2">
              <a:lnSpc>
                <a:spcPct val="90000"/>
              </a:lnSpc>
              <a:buFont typeface="Wingdings" pitchFamily="2" charset="2"/>
              <a:buNone/>
            </a:pPr>
            <a:r>
              <a:rPr lang="fr-CA" sz="1600" dirty="0">
                <a:latin typeface="Lucida Console" pitchFamily="49" charset="0"/>
              </a:rPr>
              <a:t>&lt;</a:t>
            </a:r>
            <a:r>
              <a:rPr lang="fr-CA" sz="1600" dirty="0" err="1">
                <a:latin typeface="Lucida Console" pitchFamily="49" charset="0"/>
              </a:rPr>
              <a:t>head</a:t>
            </a:r>
            <a:r>
              <a:rPr lang="fr-CA" sz="1600" dirty="0">
                <a:latin typeface="Lucida Console" pitchFamily="49" charset="0"/>
              </a:rPr>
              <a:t>&gt;&lt;</a:t>
            </a:r>
            <a:r>
              <a:rPr lang="fr-CA" sz="1600" dirty="0" err="1">
                <a:latin typeface="Lucida Console" pitchFamily="49" charset="0"/>
              </a:rPr>
              <a:t>title</a:t>
            </a:r>
            <a:r>
              <a:rPr lang="fr-CA" sz="1600" dirty="0">
                <a:latin typeface="Lucida Console" pitchFamily="49" charset="0"/>
              </a:rPr>
              <a:t>&gt;Exemple&lt;/</a:t>
            </a:r>
            <a:r>
              <a:rPr lang="fr-CA" sz="1600" dirty="0" err="1">
                <a:latin typeface="Lucida Console" pitchFamily="49" charset="0"/>
              </a:rPr>
              <a:t>title</a:t>
            </a:r>
            <a:r>
              <a:rPr lang="fr-CA" sz="1600" dirty="0">
                <a:latin typeface="Lucida Console" pitchFamily="49" charset="0"/>
              </a:rPr>
              <a:t>&gt;&lt;/</a:t>
            </a:r>
            <a:r>
              <a:rPr lang="fr-CA" sz="1600" dirty="0" err="1">
                <a:latin typeface="Lucida Console" pitchFamily="49" charset="0"/>
              </a:rPr>
              <a:t>head</a:t>
            </a:r>
            <a:r>
              <a:rPr lang="fr-CA" sz="1600" dirty="0">
                <a:latin typeface="Lucida Console" pitchFamily="49" charset="0"/>
              </a:rPr>
              <a:t>&gt;</a:t>
            </a:r>
          </a:p>
          <a:p>
            <a:pPr lvl="2">
              <a:lnSpc>
                <a:spcPct val="90000"/>
              </a:lnSpc>
              <a:buFont typeface="Wingdings" pitchFamily="2" charset="2"/>
              <a:buNone/>
            </a:pPr>
            <a:r>
              <a:rPr lang="fr-CA" sz="1600" dirty="0">
                <a:latin typeface="Lucida Console" pitchFamily="49" charset="0"/>
              </a:rPr>
              <a:t>&lt;body&gt;</a:t>
            </a:r>
          </a:p>
          <a:p>
            <a:pPr lvl="2">
              <a:lnSpc>
                <a:spcPct val="90000"/>
              </a:lnSpc>
              <a:buFont typeface="Wingdings" pitchFamily="2" charset="2"/>
              <a:buNone/>
            </a:pPr>
            <a:r>
              <a:rPr lang="fr-CA" sz="1600" dirty="0">
                <a:latin typeface="Lucida Console" pitchFamily="49" charset="0"/>
              </a:rPr>
              <a:t>&lt;?</a:t>
            </a:r>
            <a:r>
              <a:rPr lang="fr-CA" sz="1600" dirty="0" err="1">
                <a:latin typeface="Lucida Console" pitchFamily="49" charset="0"/>
              </a:rPr>
              <a:t>php</a:t>
            </a:r>
            <a:endParaRPr lang="fr-CA" sz="1600" dirty="0">
              <a:latin typeface="Lucida Console" pitchFamily="49" charset="0"/>
            </a:endParaRPr>
          </a:p>
          <a:p>
            <a:pPr lvl="2">
              <a:lnSpc>
                <a:spcPct val="90000"/>
              </a:lnSpc>
              <a:buFont typeface="Wingdings" pitchFamily="2" charset="2"/>
              <a:buNone/>
            </a:pPr>
            <a:r>
              <a:rPr lang="fr-CA" sz="1600" dirty="0" err="1">
                <a:latin typeface="Lucida Console" pitchFamily="49" charset="0"/>
              </a:rPr>
              <a:t>echo</a:t>
            </a:r>
            <a:r>
              <a:rPr lang="fr-CA" sz="1600" dirty="0">
                <a:latin typeface="Lucida Console" pitchFamily="49" charset="0"/>
              </a:rPr>
              <a:t> "Bonjour, je suis un script PHP!";</a:t>
            </a:r>
          </a:p>
          <a:p>
            <a:pPr lvl="2">
              <a:lnSpc>
                <a:spcPct val="90000"/>
              </a:lnSpc>
              <a:buFont typeface="Wingdings" pitchFamily="2" charset="2"/>
              <a:buNone/>
            </a:pPr>
            <a:r>
              <a:rPr lang="fr-CA" sz="1600" dirty="0">
                <a:latin typeface="Lucida Console" pitchFamily="49" charset="0"/>
              </a:rPr>
              <a:t>?&gt;</a:t>
            </a:r>
          </a:p>
          <a:p>
            <a:pPr lvl="2">
              <a:lnSpc>
                <a:spcPct val="90000"/>
              </a:lnSpc>
              <a:buFont typeface="Wingdings" pitchFamily="2" charset="2"/>
              <a:buNone/>
            </a:pPr>
            <a:r>
              <a:rPr lang="fr-CA" sz="1600" dirty="0">
                <a:latin typeface="Lucida Console" pitchFamily="49" charset="0"/>
              </a:rPr>
              <a:t>&lt;/body&gt;</a:t>
            </a:r>
          </a:p>
          <a:p>
            <a:pPr lvl="2">
              <a:lnSpc>
                <a:spcPct val="90000"/>
              </a:lnSpc>
              <a:buFont typeface="Wingdings" pitchFamily="2" charset="2"/>
              <a:buNone/>
            </a:pPr>
            <a:r>
              <a:rPr lang="fr-CA" sz="1600" dirty="0">
                <a:latin typeface="Lucida Console" pitchFamily="49" charset="0"/>
              </a:rPr>
              <a:t>&lt;/html&gt;</a:t>
            </a:r>
          </a:p>
          <a:p>
            <a:pPr lvl="2">
              <a:lnSpc>
                <a:spcPct val="90000"/>
              </a:lnSpc>
              <a:buFont typeface="Wingdings" pitchFamily="2" charset="2"/>
              <a:buNone/>
            </a:pPr>
            <a:r>
              <a:rPr lang="fr-CA" sz="800" dirty="0">
                <a:latin typeface="Lucida Console" pitchFamily="49" charset="0"/>
              </a:rPr>
              <a:t>	</a:t>
            </a:r>
          </a:p>
        </p:txBody>
      </p:sp>
    </p:spTree>
    <p:extLst>
      <p:ext uri="{BB962C8B-B14F-4D97-AF65-F5344CB8AC3E}">
        <p14:creationId xmlns:p14="http://schemas.microsoft.com/office/powerpoint/2010/main" xmlns="" val="205000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Quelques fonctions prédéfinies (tableaux)</a:t>
            </a: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xmlns="" val="2154588661"/>
              </p:ext>
            </p:extLst>
          </p:nvPr>
        </p:nvGraphicFramePr>
        <p:xfrm>
          <a:off x="914400" y="1916832"/>
          <a:ext cx="7399163" cy="3590036"/>
        </p:xfrm>
        <a:graphic>
          <a:graphicData uri="http://schemas.openxmlformats.org/drawingml/2006/table">
            <a:tbl>
              <a:tblPr firstRow="1" bandRow="1">
                <a:tableStyleId>{5C22544A-7EE6-4342-B048-85BDC9FD1C3A}</a:tableStyleId>
              </a:tblPr>
              <a:tblGrid>
                <a:gridCol w="2230755">
                  <a:extLst>
                    <a:ext uri="{9D8B030D-6E8A-4147-A177-3AD203B41FA5}">
                      <a16:colId xmlns:a16="http://schemas.microsoft.com/office/drawing/2014/main" xmlns="" val="20000"/>
                    </a:ext>
                  </a:extLst>
                </a:gridCol>
                <a:gridCol w="5168408">
                  <a:extLst>
                    <a:ext uri="{9D8B030D-6E8A-4147-A177-3AD203B41FA5}">
                      <a16:colId xmlns:a16="http://schemas.microsoft.com/office/drawing/2014/main" xmlns="" val="20001"/>
                    </a:ext>
                  </a:extLst>
                </a:gridCol>
              </a:tblGrid>
              <a:tr h="370840">
                <a:tc>
                  <a:txBody>
                    <a:bodyPr/>
                    <a:lstStyle/>
                    <a:p>
                      <a:pPr algn="ctr"/>
                      <a:r>
                        <a:rPr lang="fr-FR" sz="1800" dirty="0"/>
                        <a:t>Fonction</a:t>
                      </a:r>
                    </a:p>
                  </a:txBody>
                  <a:tcPr/>
                </a:tc>
                <a:tc>
                  <a:txBody>
                    <a:bodyPr/>
                    <a:lstStyle/>
                    <a:p>
                      <a:pPr algn="ctr"/>
                      <a:r>
                        <a:rPr lang="fr-FR" sz="1800" dirty="0"/>
                        <a:t>Rôle</a:t>
                      </a:r>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kumimoji="0" lang="fr-FR" sz="1800" b="1" kern="1200" dirty="0" err="1">
                          <a:solidFill>
                            <a:srgbClr val="0000FF"/>
                          </a:solidFill>
                          <a:effectLst/>
                          <a:latin typeface="Courier New"/>
                          <a:ea typeface="Times New Roman"/>
                          <a:cs typeface="Arial"/>
                        </a:rPr>
                        <a:t>is_array</a:t>
                      </a:r>
                      <a:r>
                        <a:rPr kumimoji="0" lang="fr-FR" sz="1800" b="1" kern="1200" dirty="0">
                          <a:solidFill>
                            <a:srgbClr val="0000FF"/>
                          </a:solidFill>
                          <a:effectLst/>
                          <a:latin typeface="Courier New"/>
                          <a:ea typeface="Times New Roman"/>
                          <a:cs typeface="Arial"/>
                        </a:rPr>
                        <a:t>($tab)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teste si $tab est un tableau</a:t>
                      </a:r>
                    </a:p>
                  </a:txBody>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fr-FR" sz="1800" b="1" dirty="0">
                          <a:solidFill>
                            <a:srgbClr val="0000FF"/>
                          </a:solidFill>
                          <a:effectLst/>
                          <a:latin typeface="Courier New"/>
                          <a:ea typeface="Times New Roman"/>
                          <a:cs typeface="Arial"/>
                        </a:rPr>
                        <a:t>count($tab)</a:t>
                      </a:r>
                      <a:endParaRPr lang="fr-FR" sz="1800" dirty="0">
                        <a:effectLst/>
                        <a:latin typeface="Calibri"/>
                        <a:ea typeface="Calibri"/>
                        <a:cs typeface="Arial"/>
                      </a:endParaRPr>
                    </a:p>
                  </a:txBody>
                  <a:tcPr/>
                </a:tc>
                <a:tc>
                  <a:txBody>
                    <a:bodyPr/>
                    <a:lstStyle/>
                    <a:p>
                      <a:r>
                        <a:rPr kumimoji="0" lang="fr-FR" sz="1800" kern="1200" dirty="0">
                          <a:solidFill>
                            <a:schemeClr val="dk1"/>
                          </a:solidFill>
                          <a:latin typeface="+mn-lt"/>
                          <a:ea typeface="+mn-ea"/>
                          <a:cs typeface="+mn-cs"/>
                        </a:rPr>
                        <a:t>nombre d'éléments du tableau</a:t>
                      </a:r>
                    </a:p>
                  </a:txBody>
                  <a:tcPr/>
                </a:tc>
                <a:extLst>
                  <a:ext uri="{0D108BD9-81ED-4DB2-BD59-A6C34878D82A}">
                    <a16:rowId xmlns:a16="http://schemas.microsoft.com/office/drawing/2014/main" xmlns="" val="10002"/>
                  </a:ext>
                </a:extLst>
              </a:tr>
              <a:tr h="370840">
                <a:tc>
                  <a:txBody>
                    <a:bodyPr/>
                    <a:lstStyle/>
                    <a:p>
                      <a:pPr>
                        <a:lnSpc>
                          <a:spcPct val="115000"/>
                        </a:lnSpc>
                        <a:spcAft>
                          <a:spcPts val="0"/>
                        </a:spcAft>
                      </a:pPr>
                      <a:r>
                        <a:rPr lang="fr-FR" sz="1800" b="1" dirty="0">
                          <a:solidFill>
                            <a:srgbClr val="0000FF"/>
                          </a:solidFill>
                          <a:effectLst/>
                          <a:latin typeface="Courier New"/>
                          <a:ea typeface="Times New Roman"/>
                          <a:cs typeface="Arial"/>
                        </a:rPr>
                        <a:t>sort($tab)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tri du tableau sur les valeurs, ordre ascendant</a:t>
                      </a:r>
                    </a:p>
                  </a:txBody>
                  <a:tcPr/>
                </a:tc>
                <a:extLst>
                  <a:ext uri="{0D108BD9-81ED-4DB2-BD59-A6C34878D82A}">
                    <a16:rowId xmlns:a16="http://schemas.microsoft.com/office/drawing/2014/main" xmlns="" val="10003"/>
                  </a:ext>
                </a:extLst>
              </a:tr>
              <a:tr h="370840">
                <a:tc>
                  <a:txBody>
                    <a:bodyPr/>
                    <a:lstStyle/>
                    <a:p>
                      <a:pPr>
                        <a:lnSpc>
                          <a:spcPct val="115000"/>
                        </a:lnSpc>
                        <a:spcAft>
                          <a:spcPts val="0"/>
                        </a:spcAft>
                      </a:pPr>
                      <a:r>
                        <a:rPr lang="fr-FR" sz="1800" b="1" dirty="0" err="1">
                          <a:solidFill>
                            <a:srgbClr val="0000FF"/>
                          </a:solidFill>
                          <a:effectLst/>
                          <a:latin typeface="Courier New"/>
                          <a:ea typeface="Times New Roman"/>
                          <a:cs typeface="Arial"/>
                        </a:rPr>
                        <a:t>rsort</a:t>
                      </a:r>
                      <a:r>
                        <a:rPr lang="fr-FR" sz="1800" b="1" dirty="0">
                          <a:solidFill>
                            <a:srgbClr val="0000FF"/>
                          </a:solidFill>
                          <a:effectLst/>
                          <a:latin typeface="Courier New"/>
                          <a:ea typeface="Times New Roman"/>
                          <a:cs typeface="Arial"/>
                        </a:rPr>
                        <a:t>($tab)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tri du tableau sur les valeurs, ordre descendant</a:t>
                      </a:r>
                    </a:p>
                  </a:txBody>
                  <a:tcPr/>
                </a:tc>
                <a:extLst>
                  <a:ext uri="{0D108BD9-81ED-4DB2-BD59-A6C34878D82A}">
                    <a16:rowId xmlns:a16="http://schemas.microsoft.com/office/drawing/2014/main" xmlns="" val="10004"/>
                  </a:ext>
                </a:extLst>
              </a:tr>
              <a:tr h="370840">
                <a:tc>
                  <a:txBody>
                    <a:bodyPr/>
                    <a:lstStyle/>
                    <a:p>
                      <a:pPr>
                        <a:lnSpc>
                          <a:spcPct val="115000"/>
                        </a:lnSpc>
                        <a:spcAft>
                          <a:spcPts val="0"/>
                        </a:spcAft>
                      </a:pPr>
                      <a:r>
                        <a:rPr lang="fr-FR" sz="1800" b="1" dirty="0" err="1">
                          <a:solidFill>
                            <a:srgbClr val="0000FF"/>
                          </a:solidFill>
                          <a:effectLst/>
                          <a:latin typeface="Courier New"/>
                          <a:ea typeface="Times New Roman"/>
                          <a:cs typeface="Arial"/>
                        </a:rPr>
                        <a:t>ksort</a:t>
                      </a:r>
                      <a:r>
                        <a:rPr lang="fr-FR" sz="1800" b="1" dirty="0">
                          <a:solidFill>
                            <a:srgbClr val="0000FF"/>
                          </a:solidFill>
                          <a:effectLst/>
                          <a:latin typeface="Courier New"/>
                          <a:ea typeface="Times New Roman"/>
                          <a:cs typeface="Arial"/>
                        </a:rPr>
                        <a:t>($tab)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tri du tableau sur les clés ordre ascendant</a:t>
                      </a:r>
                    </a:p>
                  </a:txBody>
                  <a:tcPr/>
                </a:tc>
                <a:extLst>
                  <a:ext uri="{0D108BD9-81ED-4DB2-BD59-A6C34878D82A}">
                    <a16:rowId xmlns:a16="http://schemas.microsoft.com/office/drawing/2014/main" xmlns="" val="10005"/>
                  </a:ext>
                </a:extLst>
              </a:tr>
              <a:tr h="370840">
                <a:tc>
                  <a:txBody>
                    <a:bodyPr/>
                    <a:lstStyle/>
                    <a:p>
                      <a:pPr>
                        <a:lnSpc>
                          <a:spcPct val="115000"/>
                        </a:lnSpc>
                        <a:spcAft>
                          <a:spcPts val="0"/>
                        </a:spcAft>
                      </a:pPr>
                      <a:r>
                        <a:rPr lang="fr-FR" sz="1800" b="1" dirty="0" err="1">
                          <a:solidFill>
                            <a:srgbClr val="0000FF"/>
                          </a:solidFill>
                          <a:effectLst/>
                          <a:latin typeface="Courier New"/>
                          <a:ea typeface="Times New Roman"/>
                          <a:cs typeface="Arial"/>
                        </a:rPr>
                        <a:t>krsort</a:t>
                      </a:r>
                      <a:r>
                        <a:rPr lang="fr-FR" sz="1800" b="1" dirty="0">
                          <a:solidFill>
                            <a:srgbClr val="0000FF"/>
                          </a:solidFill>
                          <a:effectLst/>
                          <a:latin typeface="Courier New"/>
                          <a:ea typeface="Times New Roman"/>
                          <a:cs typeface="Arial"/>
                        </a:rPr>
                        <a:t>($tab)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tri du tableau sur les clés ordre descendant</a:t>
                      </a:r>
                    </a:p>
                  </a:txBody>
                  <a:tcPr/>
                </a:tc>
                <a:extLst>
                  <a:ext uri="{0D108BD9-81ED-4DB2-BD59-A6C34878D82A}">
                    <a16:rowId xmlns:a16="http://schemas.microsoft.com/office/drawing/2014/main" xmlns="" val="10006"/>
                  </a:ext>
                </a:extLst>
              </a:tr>
              <a:tr h="370840">
                <a:tc>
                  <a:txBody>
                    <a:bodyPr/>
                    <a:lstStyle/>
                    <a:p>
                      <a:pPr>
                        <a:lnSpc>
                          <a:spcPct val="115000"/>
                        </a:lnSpc>
                        <a:spcAft>
                          <a:spcPts val="0"/>
                        </a:spcAft>
                      </a:pPr>
                      <a:r>
                        <a:rPr lang="fr-FR" sz="1800" b="1" dirty="0">
                          <a:solidFill>
                            <a:srgbClr val="0000FF"/>
                          </a:solidFill>
                          <a:effectLst/>
                          <a:latin typeface="Courier New"/>
                          <a:ea typeface="Times New Roman"/>
                          <a:cs typeface="Arial"/>
                        </a:rPr>
                        <a:t>max($tab)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plus grande valeur</a:t>
                      </a:r>
                    </a:p>
                  </a:txBody>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FF"/>
                          </a:solidFill>
                          <a:effectLst/>
                          <a:latin typeface="Courier New"/>
                          <a:ea typeface="Times New Roman"/>
                          <a:cs typeface="Arial"/>
                        </a:rPr>
                        <a:t>min($tab)</a:t>
                      </a:r>
                      <a:endParaRPr lang="fr-FR" sz="1800" dirty="0">
                        <a:effectLst/>
                        <a:latin typeface="Calibri"/>
                        <a:ea typeface="Calibri"/>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a:solidFill>
                            <a:schemeClr val="dk1"/>
                          </a:solidFill>
                          <a:latin typeface="+mn-lt"/>
                          <a:ea typeface="+mn-ea"/>
                          <a:cs typeface="+mn-cs"/>
                        </a:rPr>
                        <a:t>plus petite valeur</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173125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variables prédéfinies</a:t>
            </a:r>
          </a:p>
        </p:txBody>
      </p:sp>
      <p:sp>
        <p:nvSpPr>
          <p:cNvPr id="3" name="Espace réservé du contenu 2"/>
          <p:cNvSpPr>
            <a:spLocks noGrp="1"/>
          </p:cNvSpPr>
          <p:nvPr>
            <p:ph sz="quarter" idx="1"/>
          </p:nvPr>
        </p:nvSpPr>
        <p:spPr/>
        <p:txBody>
          <a:bodyPr>
            <a:normAutofit fontScale="92500" lnSpcReduction="10000"/>
          </a:bodyPr>
          <a:lstStyle/>
          <a:p>
            <a:r>
              <a:rPr lang="fr-FR" b="1" dirty="0">
                <a:solidFill>
                  <a:srgbClr val="FF0000"/>
                </a:solidFill>
              </a:rPr>
              <a:t>$_SERVER </a:t>
            </a:r>
            <a:r>
              <a:rPr lang="fr-FR" dirty="0"/>
              <a:t>: informations sur le serveur et l’exécution en cours (heure, hôte, adresse IP, nom du script, etc.)</a:t>
            </a:r>
          </a:p>
          <a:p>
            <a:r>
              <a:rPr lang="fr-FR" b="1" dirty="0">
                <a:solidFill>
                  <a:srgbClr val="FF0000"/>
                </a:solidFill>
              </a:rPr>
              <a:t>$_GET </a:t>
            </a:r>
            <a:r>
              <a:rPr lang="fr-FR" dirty="0"/>
              <a:t>: variables GET</a:t>
            </a:r>
          </a:p>
          <a:p>
            <a:r>
              <a:rPr lang="fr-FR" b="1" dirty="0">
                <a:solidFill>
                  <a:srgbClr val="FF0000"/>
                </a:solidFill>
              </a:rPr>
              <a:t>$_POST </a:t>
            </a:r>
            <a:r>
              <a:rPr lang="fr-FR" dirty="0"/>
              <a:t>: variables POST</a:t>
            </a:r>
          </a:p>
          <a:p>
            <a:r>
              <a:rPr lang="fr-FR" b="1" dirty="0">
                <a:solidFill>
                  <a:srgbClr val="FF0000"/>
                </a:solidFill>
              </a:rPr>
              <a:t>$_COOKIES </a:t>
            </a:r>
            <a:r>
              <a:rPr lang="fr-FR" dirty="0"/>
              <a:t>: cookies</a:t>
            </a:r>
          </a:p>
          <a:p>
            <a:r>
              <a:rPr lang="fr-FR" b="1" dirty="0">
                <a:solidFill>
                  <a:srgbClr val="FF0000"/>
                </a:solidFill>
              </a:rPr>
              <a:t>$_REQUEST </a:t>
            </a:r>
            <a:r>
              <a:rPr lang="fr-FR" dirty="0"/>
              <a:t>: agrégation de $_GET, $_POST et $_COOKIES</a:t>
            </a:r>
          </a:p>
          <a:p>
            <a:r>
              <a:rPr lang="fr-FR" b="1" dirty="0">
                <a:solidFill>
                  <a:srgbClr val="FF0000"/>
                </a:solidFill>
              </a:rPr>
              <a:t>$_FILES </a:t>
            </a:r>
            <a:r>
              <a:rPr lang="fr-FR" dirty="0"/>
              <a:t>: variables des fichiers téléchargés</a:t>
            </a:r>
          </a:p>
          <a:p>
            <a:r>
              <a:rPr lang="fr-FR" b="1" dirty="0">
                <a:solidFill>
                  <a:srgbClr val="FF0000"/>
                </a:solidFill>
              </a:rPr>
              <a:t>$_SESSION </a:t>
            </a:r>
            <a:r>
              <a:rPr lang="fr-FR" dirty="0"/>
              <a:t>: variables de session</a:t>
            </a:r>
          </a:p>
          <a:p>
            <a:r>
              <a:rPr lang="fr-FR" b="1" dirty="0">
                <a:solidFill>
                  <a:srgbClr val="FF0000"/>
                </a:solidFill>
              </a:rPr>
              <a:t>$_ENV </a:t>
            </a:r>
            <a:r>
              <a:rPr lang="fr-FR" dirty="0"/>
              <a:t>: variables d’environnement</a:t>
            </a:r>
          </a:p>
          <a:p>
            <a:r>
              <a:rPr lang="fr-FR" dirty="0"/>
              <a:t>Plus de détails : http://www.php.net/manual/fr/reserved.variables.php</a:t>
            </a:r>
          </a:p>
        </p:txBody>
      </p:sp>
    </p:spTree>
    <p:extLst>
      <p:ext uri="{BB962C8B-B14F-4D97-AF65-F5344CB8AC3E}">
        <p14:creationId xmlns:p14="http://schemas.microsoft.com/office/powerpoint/2010/main" xmlns="" val="3804391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 Transmettre des informations</a:t>
            </a:r>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750844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TEACHING\DEV_APP_WEB\SCRIPTS PHP\02\transinfoget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4380" y="5517232"/>
            <a:ext cx="7712076" cy="11652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rmAutofit fontScale="90000"/>
          </a:bodyPr>
          <a:lstStyle/>
          <a:p>
            <a:r>
              <a:rPr lang="fr-FR" dirty="0"/>
              <a:t>Transmettre des informations : méthode GET</a:t>
            </a:r>
          </a:p>
        </p:txBody>
      </p:sp>
      <p:sp>
        <p:nvSpPr>
          <p:cNvPr id="6" name="Espace réservé du texte 5"/>
          <p:cNvSpPr>
            <a:spLocks noGrp="1"/>
          </p:cNvSpPr>
          <p:nvPr>
            <p:ph type="body" idx="1"/>
          </p:nvPr>
        </p:nvSpPr>
        <p:spPr>
          <a:xfrm>
            <a:off x="914400" y="1227956"/>
            <a:ext cx="3733800" cy="762000"/>
          </a:xfrm>
        </p:spPr>
        <p:txBody>
          <a:bodyPr/>
          <a:lstStyle/>
          <a:p>
            <a:r>
              <a:rPr lang="fr-FR" dirty="0"/>
              <a:t>HTML</a:t>
            </a:r>
          </a:p>
        </p:txBody>
      </p:sp>
      <p:sp>
        <p:nvSpPr>
          <p:cNvPr id="8" name="Espace réservé du texte 7"/>
          <p:cNvSpPr>
            <a:spLocks noGrp="1"/>
          </p:cNvSpPr>
          <p:nvPr>
            <p:ph type="body" sz="half" idx="3"/>
          </p:nvPr>
        </p:nvSpPr>
        <p:spPr>
          <a:xfrm>
            <a:off x="5580112" y="1196752"/>
            <a:ext cx="3291408" cy="762000"/>
          </a:xfrm>
        </p:spPr>
        <p:txBody>
          <a:bodyPr/>
          <a:lstStyle/>
          <a:p>
            <a:r>
              <a:rPr lang="fr-FR" dirty="0"/>
              <a:t>PHP</a:t>
            </a:r>
          </a:p>
        </p:txBody>
      </p:sp>
      <p:sp>
        <p:nvSpPr>
          <p:cNvPr id="7" name="Espace réservé du contenu 6"/>
          <p:cNvSpPr>
            <a:spLocks noGrp="1"/>
          </p:cNvSpPr>
          <p:nvPr>
            <p:ph sz="half" idx="2"/>
          </p:nvPr>
        </p:nvSpPr>
        <p:spPr>
          <a:xfrm>
            <a:off x="904875" y="1988840"/>
            <a:ext cx="3945632" cy="2374032"/>
          </a:xfrm>
          <a:ln>
            <a:solidFill>
              <a:schemeClr val="tx1"/>
            </a:solidFill>
          </a:ln>
        </p:spPr>
        <p:txBody>
          <a:bodyPr>
            <a:normAutofit/>
          </a:bodyPr>
          <a:lstStyle/>
          <a:p>
            <a:pPr marL="0" indent="0">
              <a:lnSpc>
                <a:spcPct val="115000"/>
              </a:lnSpc>
              <a:spcAft>
                <a:spcPts val="0"/>
              </a:spcAft>
              <a:buNone/>
            </a:pPr>
            <a:r>
              <a:rPr lang="en-US" sz="1200" b="1" dirty="0" smtClean="0">
                <a:solidFill>
                  <a:srgbClr val="0000FF"/>
                </a:solidFill>
                <a:latin typeface="Courier New"/>
                <a:ea typeface="Times New Roman"/>
                <a:cs typeface="Arial"/>
              </a:rPr>
              <a:t>&lt;form</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action</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 "</a:t>
            </a:r>
            <a:r>
              <a:rPr lang="en-US" sz="1200" b="1" dirty="0" err="1" smtClean="0">
                <a:solidFill>
                  <a:srgbClr val="8000FF"/>
                </a:solidFill>
                <a:latin typeface="Courier New"/>
                <a:ea typeface="Times New Roman"/>
                <a:cs typeface="Arial"/>
              </a:rPr>
              <a:t>transinfoget.php</a:t>
            </a:r>
            <a:r>
              <a:rPr lang="en-US" sz="1200" b="1" dirty="0" smtClean="0">
                <a:solidFill>
                  <a:srgbClr val="8000FF"/>
                </a:solidFill>
                <a:latin typeface="Courier New"/>
                <a:ea typeface="Times New Roman"/>
                <a:cs typeface="Arial"/>
              </a:rPr>
              <a: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method</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"get"</a:t>
            </a:r>
            <a:r>
              <a:rPr lang="en-US" sz="1200" b="1" dirty="0" smtClean="0">
                <a:solidFill>
                  <a:srgbClr val="0000FF"/>
                </a:solidFill>
                <a:latin typeface="Courier New"/>
                <a:ea typeface="Times New Roman"/>
                <a:cs typeface="Arial"/>
              </a:rPr>
              <a:t>&gt;</a:t>
            </a:r>
            <a:endParaRPr lang="fr-FR" sz="1200" b="1" dirty="0" smtClean="0">
              <a:latin typeface="Calibri"/>
              <a:ea typeface="Calibri"/>
              <a:cs typeface="Arial"/>
            </a:endParaRPr>
          </a:p>
          <a:p>
            <a:pPr marL="0" indent="0">
              <a:lnSpc>
                <a:spcPct val="115000"/>
              </a:lnSpc>
              <a:spcAft>
                <a:spcPts val="0"/>
              </a:spcAft>
              <a:buNone/>
            </a:pPr>
            <a:r>
              <a:rPr lang="en-US" sz="1200" b="1" dirty="0" smtClean="0">
                <a:solidFill>
                  <a:srgbClr val="0000FF"/>
                </a:solidFill>
                <a:latin typeface="Courier New"/>
                <a:ea typeface="Times New Roman"/>
                <a:cs typeface="Arial"/>
              </a:rPr>
              <a:t>&lt;label</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for</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"nom"</a:t>
            </a:r>
            <a:r>
              <a:rPr lang="en-US" sz="1200" b="1" dirty="0" smtClean="0">
                <a:solidFill>
                  <a:srgbClr val="0000FF"/>
                </a:solidFill>
                <a:latin typeface="Courier New"/>
                <a:ea typeface="Times New Roman"/>
                <a:cs typeface="Arial"/>
              </a:rPr>
              <a:t>&gt;</a:t>
            </a:r>
            <a:r>
              <a:rPr lang="en-US" sz="1200" b="1" dirty="0" smtClean="0">
                <a:solidFill>
                  <a:srgbClr val="000000"/>
                </a:solidFill>
                <a:latin typeface="Courier New"/>
                <a:ea typeface="Times New Roman"/>
                <a:cs typeface="Arial"/>
              </a:rPr>
              <a:t>Nom</a:t>
            </a:r>
            <a:r>
              <a:rPr lang="en-US" sz="1200" b="1" dirty="0" smtClean="0">
                <a:solidFill>
                  <a:srgbClr val="0000FF"/>
                </a:solidFill>
                <a:latin typeface="Courier New"/>
                <a:ea typeface="Times New Roman"/>
                <a:cs typeface="Arial"/>
              </a:rPr>
              <a:t>&lt;/label&gt;</a:t>
            </a:r>
            <a:endParaRPr lang="fr-FR" sz="1200" b="1" dirty="0" smtClean="0">
              <a:latin typeface="Calibri"/>
              <a:ea typeface="Calibri"/>
              <a:cs typeface="Arial"/>
            </a:endParaRPr>
          </a:p>
          <a:p>
            <a:pPr marL="0" indent="0">
              <a:lnSpc>
                <a:spcPct val="115000"/>
              </a:lnSpc>
              <a:spcAft>
                <a:spcPts val="0"/>
              </a:spcAft>
              <a:buNone/>
            </a:pPr>
            <a:r>
              <a:rPr lang="en-US" sz="1200" b="1" dirty="0" smtClean="0">
                <a:solidFill>
                  <a:srgbClr val="0000FF"/>
                </a:solidFill>
                <a:latin typeface="Courier New"/>
                <a:ea typeface="Times New Roman"/>
                <a:cs typeface="Arial"/>
              </a:rPr>
              <a:t>&lt;input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type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"text"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name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"nom"</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id</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"nom"</a:t>
            </a:r>
            <a:r>
              <a:rPr lang="en-US" sz="1200" b="1" dirty="0" smtClean="0">
                <a:solidFill>
                  <a:srgbClr val="0000FF"/>
                </a:solidFill>
                <a:latin typeface="Courier New"/>
                <a:ea typeface="Times New Roman"/>
                <a:cs typeface="Arial"/>
              </a:rPr>
              <a:t>&gt;</a:t>
            </a:r>
            <a:endParaRPr lang="fr-FR" sz="1200" b="1" dirty="0" smtClean="0">
              <a:latin typeface="Calibri"/>
              <a:ea typeface="Calibri"/>
              <a:cs typeface="Arial"/>
            </a:endParaRPr>
          </a:p>
          <a:p>
            <a:pPr marL="0" indent="0">
              <a:lnSpc>
                <a:spcPct val="115000"/>
              </a:lnSpc>
              <a:spcAft>
                <a:spcPts val="0"/>
              </a:spcAft>
              <a:buNone/>
            </a:pPr>
            <a:r>
              <a:rPr lang="en-US" sz="1200" b="1" dirty="0" smtClean="0">
                <a:solidFill>
                  <a:srgbClr val="0000FF"/>
                </a:solidFill>
                <a:latin typeface="Courier New"/>
                <a:ea typeface="Times New Roman"/>
                <a:cs typeface="Arial"/>
              </a:rPr>
              <a:t>&lt;label</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for</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a:t>
            </a:r>
            <a:r>
              <a:rPr lang="en-US" sz="1200" b="1" dirty="0" err="1" smtClean="0">
                <a:solidFill>
                  <a:srgbClr val="8000FF"/>
                </a:solidFill>
                <a:latin typeface="Courier New"/>
                <a:ea typeface="Times New Roman"/>
                <a:cs typeface="Arial"/>
              </a:rPr>
              <a:t>prenom</a:t>
            </a:r>
            <a:r>
              <a:rPr lang="en-US" sz="1200" b="1" dirty="0" smtClean="0">
                <a:solidFill>
                  <a:srgbClr val="8000FF"/>
                </a:solidFill>
                <a:latin typeface="Courier New"/>
                <a:ea typeface="Times New Roman"/>
                <a:cs typeface="Arial"/>
              </a:rPr>
              <a:t>"</a:t>
            </a:r>
            <a:r>
              <a:rPr lang="en-US" sz="1200" b="1" dirty="0" smtClean="0">
                <a:solidFill>
                  <a:srgbClr val="0000FF"/>
                </a:solidFill>
                <a:latin typeface="Courier New"/>
                <a:ea typeface="Times New Roman"/>
                <a:cs typeface="Arial"/>
              </a:rPr>
              <a:t>&gt;</a:t>
            </a:r>
            <a:r>
              <a:rPr lang="en-US" sz="1200" b="1" dirty="0" err="1" smtClean="0">
                <a:solidFill>
                  <a:srgbClr val="000000"/>
                </a:solidFill>
                <a:latin typeface="Courier New"/>
                <a:ea typeface="Times New Roman"/>
                <a:cs typeface="Arial"/>
              </a:rPr>
              <a:t>Prénom</a:t>
            </a:r>
            <a:r>
              <a:rPr lang="en-US" sz="1200" b="1" dirty="0" smtClean="0">
                <a:solidFill>
                  <a:srgbClr val="000000"/>
                </a:solidFill>
                <a:latin typeface="Courier New"/>
                <a:ea typeface="Times New Roman"/>
                <a:cs typeface="Arial"/>
              </a:rPr>
              <a:t> </a:t>
            </a:r>
            <a:r>
              <a:rPr lang="en-US" sz="1200" b="1" dirty="0" smtClean="0">
                <a:solidFill>
                  <a:srgbClr val="0000FF"/>
                </a:solidFill>
                <a:latin typeface="Courier New"/>
                <a:ea typeface="Times New Roman"/>
                <a:cs typeface="Arial"/>
              </a:rPr>
              <a:t>&lt;/label&gt;</a:t>
            </a:r>
            <a:endParaRPr lang="fr-FR" sz="1200" b="1" dirty="0" smtClean="0">
              <a:latin typeface="Calibri"/>
              <a:ea typeface="Calibri"/>
              <a:cs typeface="Arial"/>
            </a:endParaRPr>
          </a:p>
          <a:p>
            <a:pPr marL="0" indent="0">
              <a:lnSpc>
                <a:spcPct val="115000"/>
              </a:lnSpc>
              <a:spcAft>
                <a:spcPts val="0"/>
              </a:spcAft>
              <a:buNone/>
            </a:pPr>
            <a:r>
              <a:rPr lang="en-US" sz="1200" b="1" dirty="0" smtClean="0">
                <a:solidFill>
                  <a:srgbClr val="0000FF"/>
                </a:solidFill>
                <a:latin typeface="Courier New"/>
                <a:ea typeface="Times New Roman"/>
                <a:cs typeface="Arial"/>
              </a:rPr>
              <a:t>&lt;input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type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"text"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name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a:t>
            </a:r>
            <a:r>
              <a:rPr lang="en-US" sz="1200" b="1" dirty="0" err="1" smtClean="0">
                <a:solidFill>
                  <a:srgbClr val="8000FF"/>
                </a:solidFill>
                <a:latin typeface="Courier New"/>
                <a:ea typeface="Times New Roman"/>
                <a:cs typeface="Arial"/>
              </a:rPr>
              <a:t>prenom</a:t>
            </a:r>
            <a:r>
              <a:rPr lang="en-US" sz="1200" b="1" dirty="0" smtClean="0">
                <a:solidFill>
                  <a:srgbClr val="8000FF"/>
                </a:solidFill>
                <a:latin typeface="Courier New"/>
                <a:ea typeface="Times New Roman"/>
                <a:cs typeface="Arial"/>
              </a:rPr>
              <a: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id</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"nom"</a:t>
            </a:r>
            <a:r>
              <a:rPr lang="en-US" sz="1200" b="1" dirty="0" smtClean="0">
                <a:solidFill>
                  <a:srgbClr val="0000FF"/>
                </a:solidFill>
                <a:latin typeface="Courier New"/>
                <a:ea typeface="Times New Roman"/>
                <a:cs typeface="Arial"/>
              </a:rPr>
              <a:t>&gt;</a:t>
            </a:r>
            <a:endParaRPr lang="fr-FR" sz="1200" b="1" dirty="0" smtClean="0">
              <a:latin typeface="Calibri"/>
              <a:ea typeface="Calibri"/>
              <a:cs typeface="Arial"/>
            </a:endParaRPr>
          </a:p>
          <a:p>
            <a:pPr marL="0" indent="0">
              <a:lnSpc>
                <a:spcPct val="115000"/>
              </a:lnSpc>
              <a:spcAft>
                <a:spcPts val="0"/>
              </a:spcAft>
              <a:buNone/>
            </a:pPr>
            <a:r>
              <a:rPr lang="en-US" sz="1200" b="1" dirty="0" smtClean="0">
                <a:solidFill>
                  <a:srgbClr val="0000FF"/>
                </a:solidFill>
                <a:latin typeface="Courier New"/>
                <a:ea typeface="Times New Roman"/>
                <a:cs typeface="Arial"/>
              </a:rPr>
              <a:t>&lt;input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type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"submit"</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name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"action"</a:t>
            </a:r>
            <a:r>
              <a:rPr lang="en-US" sz="1200" b="1" dirty="0" smtClean="0">
                <a:solidFill>
                  <a:srgbClr val="000000"/>
                </a:solidFill>
                <a:latin typeface="Courier New"/>
                <a:ea typeface="Times New Roman"/>
                <a:cs typeface="Arial"/>
              </a:rPr>
              <a:t> </a:t>
            </a:r>
            <a:r>
              <a:rPr lang="en-US" sz="1200" b="1" dirty="0" smtClean="0">
                <a:solidFill>
                  <a:srgbClr val="FF0000"/>
                </a:solidFill>
                <a:latin typeface="Courier New"/>
                <a:ea typeface="Times New Roman"/>
                <a:cs typeface="Arial"/>
              </a:rPr>
              <a:t>value</a:t>
            </a:r>
            <a:r>
              <a:rPr lang="en-US" sz="1200" b="1" dirty="0" smtClean="0">
                <a:solidFill>
                  <a:srgbClr val="000000"/>
                </a:solidFill>
                <a:latin typeface="Courier New"/>
                <a:ea typeface="Times New Roman"/>
                <a:cs typeface="Arial"/>
              </a:rPr>
              <a:t>=</a:t>
            </a:r>
            <a:r>
              <a:rPr lang="en-US" sz="1200" b="1" dirty="0" smtClean="0">
                <a:solidFill>
                  <a:srgbClr val="8000FF"/>
                </a:solidFill>
                <a:latin typeface="Courier New"/>
                <a:ea typeface="Times New Roman"/>
                <a:cs typeface="Arial"/>
              </a:rPr>
              <a:t>"OK"</a:t>
            </a:r>
            <a:r>
              <a:rPr lang="en-US" sz="1200" b="1" dirty="0" smtClean="0">
                <a:solidFill>
                  <a:srgbClr val="0000FF"/>
                </a:solidFill>
                <a:latin typeface="Courier New"/>
                <a:ea typeface="Times New Roman"/>
                <a:cs typeface="Arial"/>
              </a:rPr>
              <a:t>&gt;</a:t>
            </a:r>
            <a:endParaRPr lang="fr-FR" sz="1200" b="1" dirty="0" smtClean="0">
              <a:latin typeface="Calibri"/>
              <a:ea typeface="Calibri"/>
              <a:cs typeface="Arial"/>
            </a:endParaRPr>
          </a:p>
          <a:p>
            <a:pPr marL="0" indent="0">
              <a:buNone/>
            </a:pPr>
            <a:endParaRPr lang="fr-FR" sz="1200" b="1" dirty="0"/>
          </a:p>
        </p:txBody>
      </p:sp>
      <p:sp>
        <p:nvSpPr>
          <p:cNvPr id="9" name="Espace réservé du contenu 8"/>
          <p:cNvSpPr>
            <a:spLocks noGrp="1"/>
          </p:cNvSpPr>
          <p:nvPr>
            <p:ph sz="half" idx="4"/>
          </p:nvPr>
        </p:nvSpPr>
        <p:spPr>
          <a:xfrm>
            <a:off x="5580112" y="2028056"/>
            <a:ext cx="3291408" cy="3201144"/>
          </a:xfrm>
          <a:ln>
            <a:solidFill>
              <a:schemeClr val="tx1"/>
            </a:solidFill>
          </a:ln>
        </p:spPr>
        <p:txBody>
          <a:bodyPr>
            <a:normAutofit/>
          </a:bodyPr>
          <a:lstStyle/>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&lt;html&gt;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&lt;body&gt;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00"/>
                </a:solidFill>
                <a:latin typeface="Courier New"/>
                <a:ea typeface="Times New Roman"/>
                <a:cs typeface="Arial"/>
              </a:rPr>
              <a:t>Bonjour</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FF0000"/>
                </a:solidFill>
                <a:latin typeface="Courier New"/>
                <a:ea typeface="Times New Roman"/>
                <a:cs typeface="Arial"/>
              </a:rPr>
              <a:t>&lt;?</a:t>
            </a:r>
            <a:r>
              <a:rPr lang="en-US" sz="1600" b="1" dirty="0" err="1">
                <a:solidFill>
                  <a:srgbClr val="FF0000"/>
                </a:solidFill>
                <a:latin typeface="Courier New"/>
                <a:ea typeface="Times New Roman"/>
                <a:cs typeface="Arial"/>
              </a:rPr>
              <a:t>php</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echo</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$_GET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prenom</a:t>
            </a:r>
            <a:r>
              <a:rPr lang="en-US" sz="1600" b="1" dirty="0">
                <a:solidFill>
                  <a:srgbClr val="808080"/>
                </a:solidFill>
                <a:latin typeface="Courier New"/>
                <a:ea typeface="Times New Roman"/>
                <a:cs typeface="Arial"/>
              </a:rPr>
              <a: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$_GET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"nom"</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FF0000"/>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&lt;/body&gt;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&lt;/html&gt;</a:t>
            </a:r>
            <a:endParaRPr lang="fr-FR" sz="1600" b="1" dirty="0">
              <a:latin typeface="Calibri"/>
              <a:ea typeface="Calibri"/>
              <a:cs typeface="Arial"/>
            </a:endParaRPr>
          </a:p>
          <a:p>
            <a:pPr marL="0" indent="0">
              <a:spcBef>
                <a:spcPts val="0"/>
              </a:spcBef>
              <a:buNone/>
            </a:pPr>
            <a:endParaRPr lang="fr-FR" sz="1600" b="1" dirty="0"/>
          </a:p>
        </p:txBody>
      </p:sp>
      <p:sp>
        <p:nvSpPr>
          <p:cNvPr id="10" name="Rectangle 9"/>
          <p:cNvSpPr/>
          <p:nvPr/>
        </p:nvSpPr>
        <p:spPr>
          <a:xfrm>
            <a:off x="3050307" y="5898602"/>
            <a:ext cx="3600400" cy="18516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028" name="Picture 4" descr="E:\TEACHING\DEV_APP_WEB\SCRIPTS PHP\02\transinfoget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4509120"/>
            <a:ext cx="4392488" cy="943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7009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TEACHING\DEV_APP_WEB\SCRIPTS PHP\02\transinfopost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5534025"/>
            <a:ext cx="5486400" cy="1104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p:txBody>
          <a:bodyPr>
            <a:normAutofit fontScale="90000"/>
          </a:bodyPr>
          <a:lstStyle/>
          <a:p>
            <a:r>
              <a:rPr lang="fr-FR" dirty="0"/>
              <a:t>Transmettre des informations : méthode POST</a:t>
            </a:r>
          </a:p>
        </p:txBody>
      </p:sp>
      <p:sp>
        <p:nvSpPr>
          <p:cNvPr id="6" name="Espace réservé du texte 5"/>
          <p:cNvSpPr>
            <a:spLocks noGrp="1"/>
          </p:cNvSpPr>
          <p:nvPr>
            <p:ph type="body" idx="1"/>
          </p:nvPr>
        </p:nvSpPr>
        <p:spPr>
          <a:xfrm>
            <a:off x="914400" y="1227956"/>
            <a:ext cx="3733800" cy="762000"/>
          </a:xfrm>
        </p:spPr>
        <p:txBody>
          <a:bodyPr/>
          <a:lstStyle/>
          <a:p>
            <a:r>
              <a:rPr lang="fr-FR" dirty="0"/>
              <a:t>HTML</a:t>
            </a:r>
          </a:p>
        </p:txBody>
      </p:sp>
      <p:sp>
        <p:nvSpPr>
          <p:cNvPr id="8" name="Espace réservé du texte 7"/>
          <p:cNvSpPr>
            <a:spLocks noGrp="1"/>
          </p:cNvSpPr>
          <p:nvPr>
            <p:ph type="body" sz="half" idx="3"/>
          </p:nvPr>
        </p:nvSpPr>
        <p:spPr>
          <a:xfrm>
            <a:off x="4953000" y="1196752"/>
            <a:ext cx="3733800" cy="762000"/>
          </a:xfrm>
        </p:spPr>
        <p:txBody>
          <a:bodyPr/>
          <a:lstStyle/>
          <a:p>
            <a:r>
              <a:rPr lang="fr-FR" dirty="0"/>
              <a:t>PHP</a:t>
            </a:r>
          </a:p>
        </p:txBody>
      </p:sp>
      <p:sp>
        <p:nvSpPr>
          <p:cNvPr id="7" name="Espace réservé du contenu 6"/>
          <p:cNvSpPr>
            <a:spLocks noGrp="1"/>
          </p:cNvSpPr>
          <p:nvPr>
            <p:ph sz="half" idx="2"/>
          </p:nvPr>
        </p:nvSpPr>
        <p:spPr>
          <a:xfrm>
            <a:off x="914400" y="2063080"/>
            <a:ext cx="3945632" cy="2374032"/>
          </a:xfrm>
        </p:spPr>
        <p:txBody>
          <a:bodyPr>
            <a:normAutofit/>
          </a:bodyPr>
          <a:lstStyle/>
          <a:p>
            <a:pPr marL="0" indent="0">
              <a:lnSpc>
                <a:spcPct val="115000"/>
              </a:lnSpc>
              <a:spcAft>
                <a:spcPts val="0"/>
              </a:spcAft>
              <a:buNone/>
            </a:pPr>
            <a:r>
              <a:rPr lang="en-US" sz="1200" b="1" dirty="0">
                <a:solidFill>
                  <a:srgbClr val="0000FF"/>
                </a:solidFill>
                <a:latin typeface="Courier New"/>
                <a:ea typeface="Times New Roman"/>
                <a:cs typeface="Arial"/>
              </a:rPr>
              <a:t>&lt;form</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action</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 "</a:t>
            </a:r>
            <a:r>
              <a:rPr lang="en-US" sz="1200" b="1" dirty="0" err="1">
                <a:solidFill>
                  <a:srgbClr val="8000FF"/>
                </a:solidFill>
                <a:latin typeface="Courier New"/>
                <a:ea typeface="Times New Roman"/>
                <a:cs typeface="Arial"/>
              </a:rPr>
              <a:t>transinfopost.php</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method</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"post"</a:t>
            </a:r>
            <a:r>
              <a:rPr lang="en-US"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lnSpc>
                <a:spcPct val="115000"/>
              </a:lnSpc>
              <a:spcAft>
                <a:spcPts val="0"/>
              </a:spcAft>
              <a:buNone/>
            </a:pPr>
            <a:r>
              <a:rPr lang="en-US" sz="1200" b="1" dirty="0">
                <a:solidFill>
                  <a:srgbClr val="0000FF"/>
                </a:solidFill>
                <a:latin typeface="Courier New"/>
                <a:ea typeface="Times New Roman"/>
                <a:cs typeface="Arial"/>
              </a:rPr>
              <a:t>&lt;label</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for</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"nom"</a:t>
            </a:r>
            <a:r>
              <a:rPr lang="en-US" sz="1200" b="1" dirty="0">
                <a:solidFill>
                  <a:srgbClr val="0000FF"/>
                </a:solidFill>
                <a:latin typeface="Courier New"/>
                <a:ea typeface="Times New Roman"/>
                <a:cs typeface="Arial"/>
              </a:rPr>
              <a:t>&gt;</a:t>
            </a:r>
            <a:r>
              <a:rPr lang="en-US" sz="1200" b="1" dirty="0">
                <a:solidFill>
                  <a:srgbClr val="000000"/>
                </a:solidFill>
                <a:latin typeface="Courier New"/>
                <a:ea typeface="Times New Roman"/>
                <a:cs typeface="Arial"/>
              </a:rPr>
              <a:t>Nom</a:t>
            </a:r>
            <a:r>
              <a:rPr lang="en-US" sz="1200" b="1" dirty="0">
                <a:solidFill>
                  <a:srgbClr val="0000FF"/>
                </a:solidFill>
                <a:latin typeface="Courier New"/>
                <a:ea typeface="Times New Roman"/>
                <a:cs typeface="Arial"/>
              </a:rPr>
              <a:t>&lt;/label&gt;</a:t>
            </a:r>
            <a:endParaRPr lang="fr-FR" sz="1200" b="1" dirty="0">
              <a:latin typeface="Calibri"/>
              <a:ea typeface="Calibri"/>
              <a:cs typeface="Arial"/>
            </a:endParaRPr>
          </a:p>
          <a:p>
            <a:pPr marL="0" indent="0">
              <a:lnSpc>
                <a:spcPct val="115000"/>
              </a:lnSpc>
              <a:spcAft>
                <a:spcPts val="0"/>
              </a:spcAft>
              <a:buNone/>
            </a:pPr>
            <a:r>
              <a:rPr lang="en-US" sz="1200" b="1" dirty="0">
                <a:solidFill>
                  <a:srgbClr val="0000FF"/>
                </a:solidFill>
                <a:latin typeface="Courier New"/>
                <a:ea typeface="Times New Roman"/>
                <a:cs typeface="Arial"/>
              </a:rPr>
              <a:t>&lt;input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type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"text"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name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"nom"</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id</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"nom"</a:t>
            </a:r>
            <a:r>
              <a:rPr lang="en-US"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lnSpc>
                <a:spcPct val="115000"/>
              </a:lnSpc>
              <a:spcAft>
                <a:spcPts val="0"/>
              </a:spcAft>
              <a:buNone/>
            </a:pPr>
            <a:r>
              <a:rPr lang="en-US" sz="1200" b="1" dirty="0">
                <a:solidFill>
                  <a:srgbClr val="0000FF"/>
                </a:solidFill>
                <a:latin typeface="Courier New"/>
                <a:ea typeface="Times New Roman"/>
                <a:cs typeface="Arial"/>
              </a:rPr>
              <a:t>&lt;label</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for</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a:t>
            </a:r>
            <a:r>
              <a:rPr lang="en-US" sz="1200" b="1" dirty="0" err="1">
                <a:solidFill>
                  <a:srgbClr val="8000FF"/>
                </a:solidFill>
                <a:latin typeface="Courier New"/>
                <a:ea typeface="Times New Roman"/>
                <a:cs typeface="Arial"/>
              </a:rPr>
              <a:t>prenom</a:t>
            </a:r>
            <a:r>
              <a:rPr lang="en-US" sz="1200" b="1" dirty="0">
                <a:solidFill>
                  <a:srgbClr val="8000FF"/>
                </a:solidFill>
                <a:latin typeface="Courier New"/>
                <a:ea typeface="Times New Roman"/>
                <a:cs typeface="Arial"/>
              </a:rPr>
              <a:t>"</a:t>
            </a:r>
            <a:r>
              <a:rPr lang="en-US" sz="1200" b="1" dirty="0">
                <a:solidFill>
                  <a:srgbClr val="0000FF"/>
                </a:solidFill>
                <a:latin typeface="Courier New"/>
                <a:ea typeface="Times New Roman"/>
                <a:cs typeface="Arial"/>
              </a:rPr>
              <a:t>&gt;</a:t>
            </a:r>
            <a:r>
              <a:rPr lang="en-US" sz="1200" b="1" dirty="0" err="1">
                <a:solidFill>
                  <a:srgbClr val="000000"/>
                </a:solidFill>
                <a:latin typeface="Courier New"/>
                <a:ea typeface="Times New Roman"/>
                <a:cs typeface="Arial"/>
              </a:rPr>
              <a:t>Prénom</a:t>
            </a: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&lt;/label&gt;</a:t>
            </a:r>
            <a:endParaRPr lang="fr-FR" sz="1200" b="1" dirty="0">
              <a:latin typeface="Calibri"/>
              <a:ea typeface="Calibri"/>
              <a:cs typeface="Arial"/>
            </a:endParaRPr>
          </a:p>
          <a:p>
            <a:pPr marL="0" indent="0">
              <a:lnSpc>
                <a:spcPct val="115000"/>
              </a:lnSpc>
              <a:spcAft>
                <a:spcPts val="0"/>
              </a:spcAft>
              <a:buNone/>
            </a:pPr>
            <a:r>
              <a:rPr lang="en-US" sz="1200" b="1" dirty="0">
                <a:solidFill>
                  <a:srgbClr val="0000FF"/>
                </a:solidFill>
                <a:latin typeface="Courier New"/>
                <a:ea typeface="Times New Roman"/>
                <a:cs typeface="Arial"/>
              </a:rPr>
              <a:t>&lt;input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type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"text"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name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a:t>
            </a:r>
            <a:r>
              <a:rPr lang="en-US" sz="1200" b="1" dirty="0" err="1">
                <a:solidFill>
                  <a:srgbClr val="8000FF"/>
                </a:solidFill>
                <a:latin typeface="Courier New"/>
                <a:ea typeface="Times New Roman"/>
                <a:cs typeface="Arial"/>
              </a:rPr>
              <a:t>prenom</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id</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"nom"</a:t>
            </a:r>
            <a:r>
              <a:rPr lang="en-US"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lnSpc>
                <a:spcPct val="115000"/>
              </a:lnSpc>
              <a:spcAft>
                <a:spcPts val="0"/>
              </a:spcAft>
              <a:buNone/>
            </a:pPr>
            <a:r>
              <a:rPr lang="en-US" sz="1200" b="1" dirty="0">
                <a:solidFill>
                  <a:srgbClr val="0000FF"/>
                </a:solidFill>
                <a:latin typeface="Courier New"/>
                <a:ea typeface="Times New Roman"/>
                <a:cs typeface="Arial"/>
              </a:rPr>
              <a:t>&lt;input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type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"submit"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name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"action"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"OK"</a:t>
            </a:r>
            <a:r>
              <a:rPr lang="en-US" sz="1200" b="1" dirty="0">
                <a:solidFill>
                  <a:srgbClr val="0000FF"/>
                </a:solidFill>
                <a:latin typeface="Courier New"/>
                <a:ea typeface="Times New Roman"/>
                <a:cs typeface="Arial"/>
              </a:rPr>
              <a:t>&gt;</a:t>
            </a:r>
            <a:endParaRPr lang="fr-FR" sz="1200" b="1" dirty="0">
              <a:latin typeface="Calibri"/>
              <a:ea typeface="Calibri"/>
              <a:cs typeface="Arial"/>
            </a:endParaRPr>
          </a:p>
          <a:p>
            <a:pPr marL="0" indent="0">
              <a:buNone/>
            </a:pPr>
            <a:endParaRPr lang="fr-FR" sz="1200" b="1" dirty="0"/>
          </a:p>
        </p:txBody>
      </p:sp>
      <p:sp>
        <p:nvSpPr>
          <p:cNvPr id="9" name="Espace réservé du contenu 8"/>
          <p:cNvSpPr>
            <a:spLocks noGrp="1"/>
          </p:cNvSpPr>
          <p:nvPr>
            <p:ph sz="half" idx="4"/>
          </p:nvPr>
        </p:nvSpPr>
        <p:spPr>
          <a:xfrm>
            <a:off x="4953000" y="2028056"/>
            <a:ext cx="3733800" cy="3201144"/>
          </a:xfrm>
        </p:spPr>
        <p:txBody>
          <a:bodyPr>
            <a:normAutofit/>
          </a:bodyPr>
          <a:lstStyle/>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&lt;html&gt;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&lt;body&gt;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00"/>
                </a:solidFill>
                <a:latin typeface="Courier New"/>
                <a:ea typeface="Times New Roman"/>
                <a:cs typeface="Arial"/>
              </a:rPr>
              <a:t>Bonjour</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FF0000"/>
                </a:solidFill>
                <a:latin typeface="Courier New"/>
                <a:ea typeface="Times New Roman"/>
                <a:cs typeface="Arial"/>
              </a:rPr>
              <a:t>&lt;?</a:t>
            </a:r>
            <a:r>
              <a:rPr lang="en-US" sz="1600" b="1" dirty="0" err="1">
                <a:solidFill>
                  <a:srgbClr val="FF0000"/>
                </a:solidFill>
                <a:latin typeface="Courier New"/>
                <a:ea typeface="Times New Roman"/>
                <a:cs typeface="Arial"/>
              </a:rPr>
              <a:t>php</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echo</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$_POST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a:t>
            </a:r>
            <a:r>
              <a:rPr lang="en-US" sz="1600" b="1" dirty="0" err="1">
                <a:solidFill>
                  <a:srgbClr val="808080"/>
                </a:solidFill>
                <a:latin typeface="Courier New"/>
                <a:ea typeface="Times New Roman"/>
                <a:cs typeface="Arial"/>
              </a:rPr>
              <a:t>prenom</a:t>
            </a:r>
            <a:r>
              <a:rPr lang="en-US" sz="1600" b="1" dirty="0">
                <a:solidFill>
                  <a:srgbClr val="808080"/>
                </a:solidFill>
                <a:latin typeface="Courier New"/>
                <a:ea typeface="Times New Roman"/>
                <a:cs typeface="Arial"/>
              </a:rPr>
              <a: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 "</a:t>
            </a:r>
            <a:r>
              <a:rPr lang="en-US" sz="1600" b="1" dirty="0">
                <a:solidFill>
                  <a:srgbClr val="8000FF"/>
                </a:solidFill>
                <a:latin typeface="Courier New"/>
                <a:ea typeface="Times New Roman"/>
                <a:cs typeface="Arial"/>
              </a:rPr>
              <a:t>.</a:t>
            </a:r>
            <a:r>
              <a:rPr lang="en-US" sz="1600" b="1" dirty="0">
                <a:solidFill>
                  <a:srgbClr val="000000"/>
                </a:solidFill>
                <a:latin typeface="Courier New"/>
                <a:ea typeface="Times New Roman"/>
                <a:cs typeface="Arial"/>
              </a:rPr>
              <a:t> </a:t>
            </a:r>
            <a:r>
              <a:rPr lang="en-US" sz="1600" b="1" dirty="0">
                <a:solidFill>
                  <a:srgbClr val="000080"/>
                </a:solidFill>
                <a:latin typeface="Courier New"/>
                <a:ea typeface="Times New Roman"/>
                <a:cs typeface="Arial"/>
              </a:rPr>
              <a:t>$_POST</a:t>
            </a:r>
            <a:r>
              <a:rPr lang="en-US" sz="1600" b="1" dirty="0">
                <a:solidFill>
                  <a:srgbClr val="8000FF"/>
                </a:solidFill>
                <a:latin typeface="Courier New"/>
                <a:ea typeface="Times New Roman"/>
                <a:cs typeface="Arial"/>
              </a:rPr>
              <a:t>[</a:t>
            </a:r>
            <a:r>
              <a:rPr lang="en-US" sz="1600" b="1" dirty="0">
                <a:solidFill>
                  <a:srgbClr val="808080"/>
                </a:solidFill>
                <a:latin typeface="Courier New"/>
                <a:ea typeface="Times New Roman"/>
                <a:cs typeface="Arial"/>
              </a:rPr>
              <a:t>"nom"</a:t>
            </a:r>
            <a:r>
              <a:rPr lang="en-US" sz="16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FF0000"/>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&lt;/body&gt;</a:t>
            </a:r>
            <a:endParaRPr lang="fr-FR" sz="1600" b="1" dirty="0">
              <a:latin typeface="Calibri"/>
              <a:ea typeface="Calibri"/>
              <a:cs typeface="Arial"/>
            </a:endParaRPr>
          </a:p>
          <a:p>
            <a:pPr marL="0" indent="0">
              <a:lnSpc>
                <a:spcPct val="115000"/>
              </a:lnSpc>
              <a:spcBef>
                <a:spcPts val="0"/>
              </a:spcBef>
              <a:spcAft>
                <a:spcPts val="0"/>
              </a:spcAft>
              <a:buNone/>
            </a:pPr>
            <a:r>
              <a:rPr lang="en-US" sz="1600" b="1" dirty="0">
                <a:solidFill>
                  <a:srgbClr val="0000FF"/>
                </a:solidFill>
                <a:latin typeface="Courier New"/>
                <a:ea typeface="Times New Roman"/>
                <a:cs typeface="Arial"/>
              </a:rPr>
              <a:t>&lt;/html&gt;</a:t>
            </a:r>
            <a:endParaRPr lang="fr-FR" sz="1600" b="1" dirty="0">
              <a:latin typeface="Calibri"/>
              <a:ea typeface="Calibri"/>
              <a:cs typeface="Arial"/>
            </a:endParaRPr>
          </a:p>
          <a:p>
            <a:pPr marL="0" indent="0">
              <a:spcBef>
                <a:spcPts val="0"/>
              </a:spcBef>
              <a:buNone/>
            </a:pPr>
            <a:endParaRPr lang="fr-FR" sz="1600" b="1" dirty="0"/>
          </a:p>
        </p:txBody>
      </p:sp>
      <p:sp>
        <p:nvSpPr>
          <p:cNvPr id="10" name="Rectangle 9"/>
          <p:cNvSpPr/>
          <p:nvPr/>
        </p:nvSpPr>
        <p:spPr>
          <a:xfrm>
            <a:off x="3059832" y="5915372"/>
            <a:ext cx="1161653" cy="187873"/>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2050" name="Picture 2" descr="E:\TEACHING\DEV_APP_WEB\SCRIPTS PHP\02\transinfopost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9939" y="4437112"/>
            <a:ext cx="4420568" cy="893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2301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Méthodes GET et POST</a:t>
            </a:r>
          </a:p>
        </p:txBody>
      </p:sp>
      <p:sp>
        <p:nvSpPr>
          <p:cNvPr id="8" name="Espace réservé du contenu 7"/>
          <p:cNvSpPr>
            <a:spLocks noGrp="1"/>
          </p:cNvSpPr>
          <p:nvPr>
            <p:ph sz="quarter" idx="1"/>
          </p:nvPr>
        </p:nvSpPr>
        <p:spPr/>
        <p:txBody>
          <a:bodyPr>
            <a:normAutofit fontScale="92500" lnSpcReduction="10000"/>
          </a:bodyPr>
          <a:lstStyle/>
          <a:p>
            <a:r>
              <a:rPr lang="fr-FR" dirty="0"/>
              <a:t>Avec la méthode </a:t>
            </a:r>
            <a:r>
              <a:rPr lang="fr-FR" dirty="0">
                <a:solidFill>
                  <a:srgbClr val="FF0000"/>
                </a:solidFill>
              </a:rPr>
              <a:t>GET</a:t>
            </a:r>
            <a:r>
              <a:rPr lang="fr-FR" dirty="0"/>
              <a:t>, les paramètres sont passés dans l'URL (donc visibles par l'internaute), et un formulaire n'est pas indispensable</a:t>
            </a:r>
          </a:p>
          <a:p>
            <a:r>
              <a:rPr lang="fr-FR" dirty="0"/>
              <a:t>Avec la méthode </a:t>
            </a:r>
            <a:r>
              <a:rPr lang="fr-FR" dirty="0">
                <a:solidFill>
                  <a:srgbClr val="FF0000"/>
                </a:solidFill>
              </a:rPr>
              <a:t>POST</a:t>
            </a:r>
            <a:r>
              <a:rPr lang="fr-FR" dirty="0"/>
              <a:t>, les paramètres sont passés dans le corps de la requête HTTP</a:t>
            </a:r>
          </a:p>
          <a:p>
            <a:r>
              <a:rPr lang="fr-FR" dirty="0"/>
              <a:t>La méthode </a:t>
            </a:r>
            <a:r>
              <a:rPr lang="fr-FR" dirty="0">
                <a:solidFill>
                  <a:srgbClr val="FF0000"/>
                </a:solidFill>
              </a:rPr>
              <a:t>GET</a:t>
            </a:r>
            <a:r>
              <a:rPr lang="fr-FR" dirty="0"/>
              <a:t> est la plus simple (notamment à débugger)</a:t>
            </a:r>
          </a:p>
          <a:p>
            <a:r>
              <a:rPr lang="fr-FR" dirty="0"/>
              <a:t>Utiliser </a:t>
            </a:r>
            <a:r>
              <a:rPr lang="fr-FR" dirty="0">
                <a:solidFill>
                  <a:srgbClr val="FF0000"/>
                </a:solidFill>
              </a:rPr>
              <a:t>POST</a:t>
            </a:r>
            <a:r>
              <a:rPr lang="fr-FR" dirty="0"/>
              <a:t> lorsque les paramètres sont longs ou confidentiels </a:t>
            </a:r>
          </a:p>
          <a:p>
            <a:r>
              <a:rPr lang="fr-FR" dirty="0"/>
              <a:t>Le tableau associatif </a:t>
            </a:r>
            <a:r>
              <a:rPr lang="fr-FR" b="1" dirty="0">
                <a:solidFill>
                  <a:srgbClr val="FF0000"/>
                </a:solidFill>
              </a:rPr>
              <a:t>$_REQUEST </a:t>
            </a:r>
            <a:r>
              <a:rPr lang="fr-FR" dirty="0"/>
              <a:t>contient à la fois les variables des tableaux </a:t>
            </a:r>
            <a:r>
              <a:rPr lang="fr-FR" b="1" dirty="0">
                <a:solidFill>
                  <a:srgbClr val="FF0000"/>
                </a:solidFill>
              </a:rPr>
              <a:t>$_GET</a:t>
            </a:r>
            <a:r>
              <a:rPr lang="fr-FR" dirty="0"/>
              <a:t>, </a:t>
            </a:r>
            <a:r>
              <a:rPr lang="fr-FR" b="1" dirty="0">
                <a:solidFill>
                  <a:srgbClr val="FF0000"/>
                </a:solidFill>
              </a:rPr>
              <a:t>$_POST </a:t>
            </a:r>
            <a:r>
              <a:rPr lang="fr-FR" b="1" dirty="0"/>
              <a:t>(</a:t>
            </a:r>
            <a:r>
              <a:rPr lang="fr-FR" dirty="0"/>
              <a:t>et </a:t>
            </a:r>
            <a:r>
              <a:rPr lang="fr-FR" b="1" dirty="0">
                <a:solidFill>
                  <a:srgbClr val="FF0000"/>
                </a:solidFill>
              </a:rPr>
              <a:t>$_COOKIE</a:t>
            </a:r>
            <a:r>
              <a:rPr lang="fr-FR" b="1" dirty="0"/>
              <a:t>)</a:t>
            </a:r>
            <a:endParaRPr lang="fr-FR" dirty="0"/>
          </a:p>
          <a:p>
            <a:r>
              <a:rPr lang="fr-FR" dirty="0">
                <a:solidFill>
                  <a:srgbClr val="FF0000"/>
                </a:solidFill>
              </a:rPr>
              <a:t>Les valeurs des tableaux associatifs peuvent être des variables simples ou des tableaux (si le code HTML les a nommés avec un suffixe [])</a:t>
            </a:r>
          </a:p>
        </p:txBody>
      </p:sp>
    </p:spTree>
    <p:extLst>
      <p:ext uri="{BB962C8B-B14F-4D97-AF65-F5344CB8AC3E}">
        <p14:creationId xmlns:p14="http://schemas.microsoft.com/office/powerpoint/2010/main" xmlns="" val="2672034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Exemple de sélection multiple</a:t>
            </a:r>
          </a:p>
        </p:txBody>
      </p:sp>
      <p:sp>
        <p:nvSpPr>
          <p:cNvPr id="5" name="Espace réservé du texte 4"/>
          <p:cNvSpPr>
            <a:spLocks noGrp="1"/>
          </p:cNvSpPr>
          <p:nvPr>
            <p:ph type="body" idx="1"/>
          </p:nvPr>
        </p:nvSpPr>
        <p:spPr>
          <a:xfrm>
            <a:off x="914400" y="1052736"/>
            <a:ext cx="3733800" cy="762000"/>
          </a:xfrm>
        </p:spPr>
        <p:txBody>
          <a:bodyPr/>
          <a:lstStyle/>
          <a:p>
            <a:r>
              <a:rPr lang="fr-FR" dirty="0"/>
              <a:t>HTML</a:t>
            </a:r>
          </a:p>
        </p:txBody>
      </p:sp>
      <p:sp>
        <p:nvSpPr>
          <p:cNvPr id="7" name="Espace réservé du texte 6"/>
          <p:cNvSpPr>
            <a:spLocks noGrp="1"/>
          </p:cNvSpPr>
          <p:nvPr>
            <p:ph type="body" sz="half" idx="3"/>
          </p:nvPr>
        </p:nvSpPr>
        <p:spPr>
          <a:xfrm>
            <a:off x="4953000" y="1052736"/>
            <a:ext cx="3733800" cy="762000"/>
          </a:xfrm>
        </p:spPr>
        <p:txBody>
          <a:bodyPr/>
          <a:lstStyle/>
          <a:p>
            <a:r>
              <a:rPr lang="fr-FR" dirty="0"/>
              <a:t>PHP</a:t>
            </a:r>
          </a:p>
        </p:txBody>
      </p:sp>
      <p:sp>
        <p:nvSpPr>
          <p:cNvPr id="6" name="Espace réservé du contenu 5"/>
          <p:cNvSpPr>
            <a:spLocks noGrp="1"/>
          </p:cNvSpPr>
          <p:nvPr>
            <p:ph sz="half" idx="2"/>
          </p:nvPr>
        </p:nvSpPr>
        <p:spPr>
          <a:xfrm>
            <a:off x="914400" y="1852836"/>
            <a:ext cx="3733800" cy="2837284"/>
          </a:xfrm>
        </p:spPr>
        <p:txBody>
          <a:bodyPr>
            <a:noAutofit/>
          </a:bodyPr>
          <a:lstStyle/>
          <a:p>
            <a:pPr marL="0" indent="0">
              <a:lnSpc>
                <a:spcPct val="115000"/>
              </a:lnSpc>
              <a:spcBef>
                <a:spcPts val="0"/>
              </a:spcBef>
              <a:spcAft>
                <a:spcPts val="0"/>
              </a:spcAft>
              <a:buNone/>
            </a:pPr>
            <a:r>
              <a:rPr lang="en-US" sz="1200" b="1" dirty="0">
                <a:solidFill>
                  <a:srgbClr val="0000FF"/>
                </a:solidFill>
                <a:latin typeface="Courier New"/>
                <a:ea typeface="Times New Roman"/>
                <a:cs typeface="Arial"/>
              </a:rPr>
              <a:t>&lt;form</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action</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a:t>
            </a:r>
            <a:r>
              <a:rPr lang="en-US" sz="1200" b="1" dirty="0" err="1">
                <a:solidFill>
                  <a:srgbClr val="8000FF"/>
                </a:solidFill>
                <a:latin typeface="Courier New"/>
                <a:ea typeface="Times New Roman"/>
                <a:cs typeface="Arial"/>
              </a:rPr>
              <a:t>transinfomulti.php</a:t>
            </a:r>
            <a:r>
              <a:rPr lang="en-US" sz="1200" b="1" dirty="0">
                <a:solidFill>
                  <a:srgbClr val="8000FF"/>
                </a:solidFill>
                <a:latin typeface="Courier New"/>
                <a:ea typeface="Times New Roman"/>
                <a:cs typeface="Arial"/>
              </a:rPr>
              <a: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method</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"post"</a:t>
            </a:r>
            <a:r>
              <a:rPr lang="en-US" sz="1200" b="1" dirty="0">
                <a:solidFill>
                  <a:srgbClr val="0000FF"/>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&lt;select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name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"color[]"</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multiple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"true"</a:t>
            </a:r>
            <a:r>
              <a:rPr lang="en-US" sz="1200" b="1" dirty="0">
                <a:solidFill>
                  <a:srgbClr val="0000FF"/>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&lt;option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"r"</a:t>
            </a:r>
            <a:r>
              <a:rPr lang="en-US" sz="1200" b="1" dirty="0">
                <a:solidFill>
                  <a:srgbClr val="0000FF"/>
                </a:solidFill>
                <a:latin typeface="Courier New"/>
                <a:ea typeface="Times New Roman"/>
                <a:cs typeface="Arial"/>
              </a:rPr>
              <a:t>&gt;</a:t>
            </a:r>
            <a:r>
              <a:rPr lang="en-US" sz="1200" b="1" dirty="0">
                <a:solidFill>
                  <a:srgbClr val="000000"/>
                </a:solidFill>
                <a:latin typeface="Courier New"/>
                <a:ea typeface="Times New Roman"/>
                <a:cs typeface="Arial"/>
              </a:rPr>
              <a:t>Rouge</a:t>
            </a:r>
            <a:r>
              <a:rPr lang="en-US" sz="1200" b="1" dirty="0">
                <a:solidFill>
                  <a:srgbClr val="0000FF"/>
                </a:solidFill>
                <a:latin typeface="Courier New"/>
                <a:ea typeface="Times New Roman"/>
                <a:cs typeface="Arial"/>
              </a:rPr>
              <a:t>&lt;/option&gt;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&lt;option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"b"</a:t>
            </a:r>
            <a:r>
              <a:rPr lang="en-US" sz="1200" b="1" dirty="0">
                <a:solidFill>
                  <a:srgbClr val="0000FF"/>
                </a:solidFill>
                <a:latin typeface="Courier New"/>
                <a:ea typeface="Times New Roman"/>
                <a:cs typeface="Arial"/>
              </a:rPr>
              <a:t>&gt;</a:t>
            </a:r>
            <a:r>
              <a:rPr lang="en-US" sz="1200" b="1" dirty="0">
                <a:solidFill>
                  <a:srgbClr val="000000"/>
                </a:solidFill>
                <a:latin typeface="Courier New"/>
                <a:ea typeface="Times New Roman"/>
                <a:cs typeface="Arial"/>
              </a:rPr>
              <a:t>Bleu</a:t>
            </a:r>
            <a:r>
              <a:rPr lang="en-US" sz="1200" b="1" dirty="0">
                <a:solidFill>
                  <a:srgbClr val="0000FF"/>
                </a:solidFill>
                <a:latin typeface="Courier New"/>
                <a:ea typeface="Times New Roman"/>
                <a:cs typeface="Arial"/>
              </a:rPr>
              <a:t>&lt;/option&gt;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&lt;option&gt;</a:t>
            </a:r>
            <a:r>
              <a:rPr lang="en-US" sz="1200" b="1" dirty="0" err="1">
                <a:solidFill>
                  <a:srgbClr val="000000"/>
                </a:solidFill>
                <a:latin typeface="Courier New"/>
                <a:ea typeface="Times New Roman"/>
                <a:cs typeface="Arial"/>
              </a:rPr>
              <a:t>Vert</a:t>
            </a:r>
            <a:r>
              <a:rPr lang="en-US" sz="1200" b="1" dirty="0">
                <a:solidFill>
                  <a:srgbClr val="0000FF"/>
                </a:solidFill>
                <a:latin typeface="Courier New"/>
                <a:ea typeface="Times New Roman"/>
                <a:cs typeface="Arial"/>
              </a:rPr>
              <a:t>&lt;/option&gt;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&lt;option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"n"</a:t>
            </a:r>
            <a:r>
              <a:rPr lang="en-US" sz="1200" b="1" dirty="0">
                <a:solidFill>
                  <a:srgbClr val="0000FF"/>
                </a:solidFill>
                <a:latin typeface="Courier New"/>
                <a:ea typeface="Times New Roman"/>
                <a:cs typeface="Arial"/>
              </a:rPr>
              <a:t>&gt;</a:t>
            </a:r>
            <a:r>
              <a:rPr lang="en-US" sz="1200" b="1" dirty="0">
                <a:solidFill>
                  <a:srgbClr val="000000"/>
                </a:solidFill>
                <a:latin typeface="Courier New"/>
                <a:ea typeface="Times New Roman"/>
                <a:cs typeface="Arial"/>
              </a:rPr>
              <a:t>Noir</a:t>
            </a:r>
            <a:r>
              <a:rPr lang="en-US" sz="1200" b="1" dirty="0">
                <a:solidFill>
                  <a:srgbClr val="0000FF"/>
                </a:solidFill>
                <a:latin typeface="Courier New"/>
                <a:ea typeface="Times New Roman"/>
                <a:cs typeface="Arial"/>
              </a:rPr>
              <a:t>&lt;/option&gt;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&lt;option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"w"</a:t>
            </a:r>
            <a:r>
              <a:rPr lang="en-US" sz="1200" b="1" dirty="0">
                <a:solidFill>
                  <a:srgbClr val="0000FF"/>
                </a:solidFill>
                <a:latin typeface="Courier New"/>
                <a:ea typeface="Times New Roman"/>
                <a:cs typeface="Arial"/>
              </a:rPr>
              <a:t>&gt;</a:t>
            </a:r>
            <a:r>
              <a:rPr lang="en-US" sz="1200" b="1" dirty="0">
                <a:solidFill>
                  <a:srgbClr val="000000"/>
                </a:solidFill>
                <a:latin typeface="Courier New"/>
                <a:ea typeface="Times New Roman"/>
                <a:cs typeface="Arial"/>
              </a:rPr>
              <a:t>Blanc</a:t>
            </a:r>
            <a:r>
              <a:rPr lang="en-US" sz="1200" b="1" dirty="0">
                <a:solidFill>
                  <a:srgbClr val="0000FF"/>
                </a:solidFill>
                <a:latin typeface="Courier New"/>
                <a:ea typeface="Times New Roman"/>
                <a:cs typeface="Arial"/>
              </a:rPr>
              <a:t>&lt;/option&gt;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&lt;/select&gt;</a:t>
            </a:r>
            <a:endParaRPr lang="fr-FR" sz="1600" b="1" dirty="0">
              <a:latin typeface="Calibri"/>
              <a:ea typeface="Calibri"/>
              <a:cs typeface="Arial"/>
            </a:endParaRPr>
          </a:p>
          <a:p>
            <a:pPr marL="0" indent="0">
              <a:lnSpc>
                <a:spcPct val="115000"/>
              </a:lnSpc>
              <a:spcBef>
                <a:spcPts val="0"/>
              </a:spcBef>
              <a:spcAft>
                <a:spcPts val="0"/>
              </a:spcAft>
              <a:buNone/>
            </a:pPr>
            <a:r>
              <a:rPr lang="en-US" sz="1200" b="1" dirty="0">
                <a:solidFill>
                  <a:srgbClr val="000000"/>
                </a:solidFill>
                <a:latin typeface="Courier New"/>
                <a:ea typeface="Times New Roman"/>
                <a:cs typeface="Arial"/>
              </a:rPr>
              <a:t> </a:t>
            </a:r>
            <a:r>
              <a:rPr lang="en-US" sz="1200" b="1" dirty="0">
                <a:solidFill>
                  <a:srgbClr val="0000FF"/>
                </a:solidFill>
                <a:latin typeface="Courier New"/>
                <a:ea typeface="Times New Roman"/>
                <a:cs typeface="Arial"/>
              </a:rPr>
              <a:t>&lt;input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type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"submit"</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name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"action"</a:t>
            </a:r>
            <a:r>
              <a:rPr lang="en-US" sz="1200" b="1" dirty="0">
                <a:solidFill>
                  <a:srgbClr val="000000"/>
                </a:solidFill>
                <a:latin typeface="Courier New"/>
                <a:ea typeface="Times New Roman"/>
                <a:cs typeface="Arial"/>
              </a:rPr>
              <a:t> </a:t>
            </a:r>
            <a:r>
              <a:rPr lang="en-US" sz="1200" b="1" dirty="0">
                <a:solidFill>
                  <a:srgbClr val="FF0000"/>
                </a:solidFill>
                <a:latin typeface="Courier New"/>
                <a:ea typeface="Times New Roman"/>
                <a:cs typeface="Arial"/>
              </a:rPr>
              <a:t>value</a:t>
            </a:r>
            <a:r>
              <a:rPr lang="en-US" sz="1200" b="1" dirty="0">
                <a:solidFill>
                  <a:srgbClr val="000000"/>
                </a:solidFill>
                <a:latin typeface="Courier New"/>
                <a:ea typeface="Times New Roman"/>
                <a:cs typeface="Arial"/>
              </a:rPr>
              <a:t>=</a:t>
            </a:r>
            <a:r>
              <a:rPr lang="en-US" sz="1200" b="1" dirty="0">
                <a:solidFill>
                  <a:srgbClr val="8000FF"/>
                </a:solidFill>
                <a:latin typeface="Courier New"/>
                <a:ea typeface="Times New Roman"/>
                <a:cs typeface="Arial"/>
              </a:rPr>
              <a:t>"OK"</a:t>
            </a:r>
            <a:r>
              <a:rPr lang="en-US" sz="1200" b="1" dirty="0">
                <a:solidFill>
                  <a:srgbClr val="0000FF"/>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fr-FR" sz="1200" b="1" dirty="0">
                <a:solidFill>
                  <a:srgbClr val="0000FF"/>
                </a:solidFill>
                <a:latin typeface="Courier New"/>
                <a:ea typeface="Times New Roman"/>
                <a:cs typeface="Arial"/>
              </a:rPr>
              <a:t>&lt;/</a:t>
            </a:r>
            <a:r>
              <a:rPr lang="fr-FR" sz="1200" b="1" dirty="0" err="1">
                <a:solidFill>
                  <a:srgbClr val="0000FF"/>
                </a:solidFill>
                <a:latin typeface="Courier New"/>
                <a:ea typeface="Times New Roman"/>
                <a:cs typeface="Arial"/>
              </a:rPr>
              <a:t>form</a:t>
            </a:r>
            <a:r>
              <a:rPr lang="fr-FR" sz="1200" b="1" dirty="0">
                <a:solidFill>
                  <a:srgbClr val="0000FF"/>
                </a:solidFill>
                <a:latin typeface="Courier New"/>
                <a:ea typeface="Times New Roman"/>
                <a:cs typeface="Arial"/>
              </a:rPr>
              <a:t>&gt;</a:t>
            </a:r>
            <a:endParaRPr lang="fr-FR" sz="1600" b="1" dirty="0">
              <a:latin typeface="Calibri"/>
              <a:ea typeface="Calibri"/>
              <a:cs typeface="Arial"/>
            </a:endParaRPr>
          </a:p>
          <a:p>
            <a:pPr marL="0" indent="0">
              <a:spcBef>
                <a:spcPts val="0"/>
              </a:spcBef>
              <a:buNone/>
            </a:pPr>
            <a:endParaRPr lang="fr-FR" sz="1200" b="1" dirty="0"/>
          </a:p>
        </p:txBody>
      </p:sp>
      <p:sp>
        <p:nvSpPr>
          <p:cNvPr id="8" name="Espace réservé du contenu 7"/>
          <p:cNvSpPr>
            <a:spLocks noGrp="1"/>
          </p:cNvSpPr>
          <p:nvPr>
            <p:ph sz="half" idx="4"/>
          </p:nvPr>
        </p:nvSpPr>
        <p:spPr>
          <a:xfrm>
            <a:off x="4953000" y="1852836"/>
            <a:ext cx="3733800" cy="2261220"/>
          </a:xfrm>
        </p:spPr>
        <p:txBody>
          <a:bodyPr>
            <a:noAutofit/>
          </a:bodyPr>
          <a:lstStyle/>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&lt;body&gt;</a:t>
            </a:r>
            <a:endParaRPr lang="fr-FR" sz="1600" b="1" dirty="0">
              <a:latin typeface="Calibri"/>
              <a:ea typeface="Calibri"/>
              <a:cs typeface="Arial"/>
            </a:endParaRPr>
          </a:p>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lnSpc>
                <a:spcPct val="115000"/>
              </a:lnSpc>
              <a:spcBef>
                <a:spcPts val="0"/>
              </a:spcBef>
              <a:spcAft>
                <a:spcPts val="0"/>
              </a:spcAft>
              <a:buNone/>
            </a:pPr>
            <a:r>
              <a:rPr lang="en-US" sz="1400" b="1" dirty="0">
                <a:solidFill>
                  <a:srgbClr val="0000FF"/>
                </a:solidFill>
                <a:latin typeface="Courier New"/>
                <a:ea typeface="Times New Roman"/>
                <a:cs typeface="Arial"/>
              </a:rPr>
              <a:t>&lt;p&gt;</a:t>
            </a:r>
            <a:r>
              <a:rPr lang="en-US" sz="1400" b="1" dirty="0">
                <a:solidFill>
                  <a:srgbClr val="000000"/>
                </a:solidFill>
                <a:latin typeface="Courier New"/>
                <a:ea typeface="Times New Roman"/>
                <a:cs typeface="Arial"/>
              </a:rPr>
              <a:t> Bonjour </a:t>
            </a:r>
            <a:r>
              <a:rPr lang="en-US" sz="1400" b="1" dirty="0">
                <a:solidFill>
                  <a:srgbClr val="0000FF"/>
                </a:solidFill>
                <a:latin typeface="Courier New"/>
                <a:ea typeface="Times New Roman"/>
                <a:cs typeface="Arial"/>
              </a:rPr>
              <a:t>&lt;/p&gt;</a:t>
            </a:r>
            <a:endParaRPr lang="fr-FR" sz="1600" b="1" dirty="0">
              <a:latin typeface="Calibri"/>
              <a:ea typeface="Calibri"/>
              <a:cs typeface="Arial"/>
            </a:endParaRPr>
          </a:p>
          <a:p>
            <a:pPr marL="0" indent="0">
              <a:lnSpc>
                <a:spcPct val="115000"/>
              </a:lnSpc>
              <a:spcBef>
                <a:spcPts val="0"/>
              </a:spcBef>
              <a:spcAft>
                <a:spcPts val="0"/>
              </a:spcAft>
              <a:buNone/>
            </a:pPr>
            <a:r>
              <a:rPr lang="en-US" sz="1400" b="1" dirty="0">
                <a:solidFill>
                  <a:srgbClr val="FF0000"/>
                </a:solidFill>
                <a:latin typeface="Courier New"/>
                <a:ea typeface="Times New Roman"/>
                <a:cs typeface="Arial"/>
              </a:rPr>
              <a:t>&lt;?</a:t>
            </a:r>
            <a:r>
              <a:rPr lang="en-US" sz="1400" b="1" dirty="0" err="1">
                <a:solidFill>
                  <a:srgbClr val="FF0000"/>
                </a:solidFill>
                <a:latin typeface="Courier New"/>
                <a:ea typeface="Times New Roman"/>
                <a:cs typeface="Arial"/>
              </a:rPr>
              <a:t>php</a:t>
            </a:r>
            <a:endParaRPr lang="fr-FR" sz="1600" b="1" dirty="0">
              <a:latin typeface="Calibri"/>
              <a:ea typeface="Calibri"/>
              <a:cs typeface="Arial"/>
            </a:endParaRPr>
          </a:p>
          <a:p>
            <a:pPr marL="0" indent="0">
              <a:lnSpc>
                <a:spcPct val="115000"/>
              </a:lnSpc>
              <a:spcBef>
                <a:spcPts val="0"/>
              </a:spcBef>
              <a:spcAft>
                <a:spcPts val="0"/>
              </a:spcAft>
              <a:buNone/>
            </a:pPr>
            <a:r>
              <a:rPr lang="en-US" sz="1400" b="1" dirty="0" err="1">
                <a:solidFill>
                  <a:srgbClr val="0000FF"/>
                </a:solidFill>
                <a:latin typeface="Courier New"/>
                <a:ea typeface="Times New Roman"/>
                <a:cs typeface="Arial"/>
              </a:rPr>
              <a:t>foreach</a:t>
            </a:r>
            <a:r>
              <a:rPr lang="en-US" sz="1400" b="1" dirty="0">
                <a:solidFill>
                  <a:srgbClr val="8000FF"/>
                </a:solidFill>
                <a:latin typeface="Courier New"/>
                <a:ea typeface="Times New Roman"/>
                <a:cs typeface="Arial"/>
              </a:rPr>
              <a:t>(</a:t>
            </a:r>
            <a:r>
              <a:rPr lang="en-US" sz="1400" b="1" dirty="0">
                <a:solidFill>
                  <a:srgbClr val="000080"/>
                </a:solidFill>
                <a:latin typeface="Courier New"/>
                <a:ea typeface="Times New Roman"/>
                <a:cs typeface="Arial"/>
              </a:rPr>
              <a:t>$_POST</a:t>
            </a:r>
            <a:r>
              <a:rPr lang="en-US" sz="1400" b="1" dirty="0">
                <a:solidFill>
                  <a:srgbClr val="8000FF"/>
                </a:solidFill>
                <a:latin typeface="Courier New"/>
                <a:ea typeface="Times New Roman"/>
                <a:cs typeface="Arial"/>
              </a:rPr>
              <a:t>[</a:t>
            </a:r>
            <a:r>
              <a:rPr lang="en-US" sz="1400" b="1" dirty="0">
                <a:solidFill>
                  <a:srgbClr val="808080"/>
                </a:solidFill>
                <a:latin typeface="Courier New"/>
                <a:ea typeface="Times New Roman"/>
                <a:cs typeface="Arial"/>
              </a:rPr>
              <a:t>'color'</a:t>
            </a:r>
            <a:r>
              <a:rPr lang="en-US" sz="1400" b="1" dirty="0">
                <a:solidFill>
                  <a:srgbClr val="8000FF"/>
                </a:solidFill>
                <a:latin typeface="Courier New"/>
                <a:ea typeface="Times New Roman"/>
                <a:cs typeface="Arial"/>
              </a:rPr>
              <a:t>]</a:t>
            </a:r>
            <a:r>
              <a:rPr lang="en-US" sz="1400" b="1" dirty="0">
                <a:solidFill>
                  <a:srgbClr val="0000FF"/>
                </a:solidFill>
                <a:latin typeface="Courier New"/>
                <a:ea typeface="Times New Roman"/>
                <a:cs typeface="Arial"/>
              </a:rPr>
              <a:t>as</a:t>
            </a:r>
            <a:r>
              <a:rPr lang="en-US" sz="1400" b="1" dirty="0">
                <a:solidFill>
                  <a:srgbClr val="000000"/>
                </a:solidFill>
                <a:latin typeface="Courier New"/>
                <a:ea typeface="Times New Roman"/>
                <a:cs typeface="Arial"/>
              </a:rPr>
              <a:t> </a:t>
            </a:r>
            <a:r>
              <a:rPr lang="en-US" sz="1400" b="1" dirty="0">
                <a:solidFill>
                  <a:srgbClr val="000080"/>
                </a:solidFill>
                <a:latin typeface="Courier New"/>
                <a:ea typeface="Times New Roman"/>
                <a:cs typeface="Arial"/>
              </a:rPr>
              <a:t>$</a:t>
            </a:r>
            <a:r>
              <a:rPr lang="en-US" sz="1400" b="1" dirty="0" err="1">
                <a:solidFill>
                  <a:srgbClr val="000080"/>
                </a:solidFill>
                <a:latin typeface="Courier New"/>
                <a:ea typeface="Times New Roman"/>
                <a:cs typeface="Arial"/>
              </a:rPr>
              <a:t>couleur</a:t>
            </a:r>
            <a:r>
              <a:rPr lang="en-US" sz="14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fr-FR" sz="1400" b="1" dirty="0" err="1">
                <a:solidFill>
                  <a:srgbClr val="0000FF"/>
                </a:solidFill>
                <a:latin typeface="Courier New"/>
                <a:ea typeface="Times New Roman"/>
                <a:cs typeface="Arial"/>
              </a:rPr>
              <a:t>echo</a:t>
            </a:r>
            <a:r>
              <a:rPr lang="fr-FR" sz="1400" b="1" dirty="0">
                <a:solidFill>
                  <a:srgbClr val="000000"/>
                </a:solidFill>
                <a:latin typeface="Courier New"/>
                <a:ea typeface="Times New Roman"/>
                <a:cs typeface="Arial"/>
              </a:rPr>
              <a:t> </a:t>
            </a:r>
            <a:r>
              <a:rPr lang="fr-FR" sz="1400" b="1" dirty="0">
                <a:solidFill>
                  <a:srgbClr val="000080"/>
                </a:solidFill>
                <a:latin typeface="Courier New"/>
                <a:ea typeface="Times New Roman"/>
                <a:cs typeface="Arial"/>
              </a:rPr>
              <a:t>$couleur</a:t>
            </a:r>
            <a:r>
              <a:rPr lang="fr-FR" sz="1400" b="1" dirty="0">
                <a:solidFill>
                  <a:srgbClr val="8000FF"/>
                </a:solidFill>
                <a:latin typeface="Courier New"/>
                <a:ea typeface="Times New Roman"/>
                <a:cs typeface="Arial"/>
              </a:rPr>
              <a:t>.</a:t>
            </a:r>
            <a:r>
              <a:rPr lang="fr-FR" sz="1400" b="1" dirty="0">
                <a:solidFill>
                  <a:srgbClr val="808080"/>
                </a:solidFill>
                <a:latin typeface="Courier New"/>
                <a:ea typeface="Times New Roman"/>
                <a:cs typeface="Arial"/>
              </a:rPr>
              <a:t>"&lt;</a:t>
            </a:r>
            <a:r>
              <a:rPr lang="fr-FR" sz="1400" b="1" dirty="0" err="1">
                <a:solidFill>
                  <a:srgbClr val="808080"/>
                </a:solidFill>
                <a:latin typeface="Courier New"/>
                <a:ea typeface="Times New Roman"/>
                <a:cs typeface="Arial"/>
              </a:rPr>
              <a:t>br</a:t>
            </a:r>
            <a:r>
              <a:rPr lang="fr-FR" sz="1400" b="1" dirty="0">
                <a:solidFill>
                  <a:srgbClr val="808080"/>
                </a:solidFill>
                <a:latin typeface="Courier New"/>
                <a:ea typeface="Times New Roman"/>
                <a:cs typeface="Arial"/>
              </a:rPr>
              <a:t>/&gt;\n"</a:t>
            </a:r>
            <a:r>
              <a:rPr lang="fr-FR" sz="1400" b="1" dirty="0">
                <a:solidFill>
                  <a:srgbClr val="8000FF"/>
                </a:solidFill>
                <a:latin typeface="Courier New"/>
                <a:ea typeface="Times New Roman"/>
                <a:cs typeface="Arial"/>
              </a:rPr>
              <a:t>;</a:t>
            </a:r>
            <a:endParaRPr lang="fr-FR" sz="1600" b="1" dirty="0">
              <a:latin typeface="Calibri"/>
              <a:ea typeface="Calibri"/>
              <a:cs typeface="Arial"/>
            </a:endParaRPr>
          </a:p>
          <a:p>
            <a:pPr marL="0" indent="0">
              <a:lnSpc>
                <a:spcPct val="115000"/>
              </a:lnSpc>
              <a:spcBef>
                <a:spcPts val="0"/>
              </a:spcBef>
              <a:spcAft>
                <a:spcPts val="0"/>
              </a:spcAft>
              <a:buNone/>
            </a:pPr>
            <a:r>
              <a:rPr lang="fr-FR" sz="1400" b="1" dirty="0">
                <a:solidFill>
                  <a:srgbClr val="FF0000"/>
                </a:solidFill>
                <a:latin typeface="Courier New"/>
                <a:ea typeface="Times New Roman"/>
                <a:cs typeface="Arial"/>
              </a:rPr>
              <a:t>?&gt;</a:t>
            </a:r>
            <a:endParaRPr lang="fr-FR" sz="1600" b="1" dirty="0">
              <a:latin typeface="Calibri"/>
              <a:ea typeface="Calibri"/>
              <a:cs typeface="Arial"/>
            </a:endParaRPr>
          </a:p>
          <a:p>
            <a:pPr marL="0" indent="0">
              <a:lnSpc>
                <a:spcPct val="115000"/>
              </a:lnSpc>
              <a:spcBef>
                <a:spcPts val="0"/>
              </a:spcBef>
              <a:spcAft>
                <a:spcPts val="0"/>
              </a:spcAft>
              <a:buNone/>
            </a:pPr>
            <a:r>
              <a:rPr lang="fr-FR" sz="1400" b="1" dirty="0">
                <a:solidFill>
                  <a:srgbClr val="0000FF"/>
                </a:solidFill>
                <a:latin typeface="Courier New"/>
                <a:ea typeface="Times New Roman"/>
                <a:cs typeface="Arial"/>
              </a:rPr>
              <a:t>&lt;/div&gt;</a:t>
            </a:r>
            <a:endParaRPr lang="fr-FR" sz="1600" b="1" dirty="0">
              <a:latin typeface="Calibri"/>
              <a:ea typeface="Calibri"/>
              <a:cs typeface="Arial"/>
            </a:endParaRPr>
          </a:p>
          <a:p>
            <a:pPr marL="0" indent="0">
              <a:spcBef>
                <a:spcPts val="0"/>
              </a:spcBef>
              <a:buNone/>
            </a:pPr>
            <a:endParaRPr lang="fr-FR" sz="1200" b="1" dirty="0"/>
          </a:p>
        </p:txBody>
      </p:sp>
      <p:pic>
        <p:nvPicPr>
          <p:cNvPr id="3074" name="Picture 2" descr="E:\TEACHING\DEV_APP_WEB\SCRIPTS PHP\02\transinfomulti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4797152"/>
            <a:ext cx="2628900" cy="17907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E:\TEACHING\DEV_APP_WEB\SCRIPTS PHP\02\transinfomulti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4805090"/>
            <a:ext cx="2614612" cy="1774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5206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Gestion des fichiers</a:t>
            </a:r>
          </a:p>
        </p:txBody>
      </p:sp>
      <p:sp>
        <p:nvSpPr>
          <p:cNvPr id="3" name="Espace réservé du contenu 2"/>
          <p:cNvSpPr>
            <a:spLocks noGrp="1"/>
          </p:cNvSpPr>
          <p:nvPr>
            <p:ph sz="quarter" idx="1"/>
          </p:nvPr>
        </p:nvSpPr>
        <p:spPr/>
        <p:txBody>
          <a:bodyPr>
            <a:normAutofit fontScale="92500" lnSpcReduction="10000"/>
          </a:bodyPr>
          <a:lstStyle/>
          <a:p>
            <a:r>
              <a:rPr lang="fr-FR" dirty="0"/>
              <a:t>Les informations concernant les fichiers téléchargés sont dans </a:t>
            </a:r>
            <a:r>
              <a:rPr lang="fr-FR" b="1" dirty="0">
                <a:solidFill>
                  <a:schemeClr val="accent2"/>
                </a:solidFill>
                <a:latin typeface="Courier New" panose="02070309020205020404" pitchFamily="49" charset="0"/>
                <a:cs typeface="Courier New" panose="02070309020205020404" pitchFamily="49" charset="0"/>
              </a:rPr>
              <a:t>$_FILES[$nom] </a:t>
            </a:r>
            <a:r>
              <a:rPr lang="fr-FR" dirty="0"/>
              <a:t>ou </a:t>
            </a:r>
            <a:r>
              <a:rPr lang="fr-FR" b="1" dirty="0">
                <a:latin typeface="Courier New" panose="02070309020205020404" pitchFamily="49" charset="0"/>
                <a:cs typeface="Courier New" panose="02070309020205020404" pitchFamily="49" charset="0"/>
              </a:rPr>
              <a:t>$nom </a:t>
            </a:r>
            <a:r>
              <a:rPr lang="fr-FR" dirty="0"/>
              <a:t>est le nom du champ du formulaire d'où provient le fichier</a:t>
            </a:r>
          </a:p>
          <a:p>
            <a:r>
              <a:rPr lang="fr-FR" dirty="0"/>
              <a:t>Les clés de </a:t>
            </a:r>
            <a:r>
              <a:rPr lang="fr-FR" b="1" dirty="0">
                <a:latin typeface="Courier New" panose="02070309020205020404" pitchFamily="49" charset="0"/>
                <a:cs typeface="Courier New" panose="02070309020205020404" pitchFamily="49" charset="0"/>
              </a:rPr>
              <a:t>$_FILES[$nom]</a:t>
            </a:r>
            <a:r>
              <a:rPr lang="fr-FR" dirty="0"/>
              <a:t>:</a:t>
            </a:r>
          </a:p>
          <a:p>
            <a:pPr lvl="1"/>
            <a:r>
              <a:rPr lang="fr-FR" b="1" dirty="0" err="1">
                <a:solidFill>
                  <a:schemeClr val="accent2"/>
                </a:solidFill>
                <a:latin typeface="Courier New" panose="02070309020205020404" pitchFamily="49" charset="0"/>
                <a:cs typeface="Courier New" panose="02070309020205020404" pitchFamily="49" charset="0"/>
              </a:rPr>
              <a:t>name</a:t>
            </a:r>
            <a:r>
              <a:rPr lang="fr-FR" dirty="0">
                <a:solidFill>
                  <a:schemeClr val="accent2"/>
                </a:solidFill>
              </a:rPr>
              <a:t> </a:t>
            </a:r>
            <a:r>
              <a:rPr lang="fr-FR" dirty="0"/>
              <a:t>		le nom du fichier sur la machine du client</a:t>
            </a:r>
          </a:p>
          <a:p>
            <a:pPr lvl="1"/>
            <a:r>
              <a:rPr lang="fr-FR" b="1" dirty="0" err="1">
                <a:solidFill>
                  <a:schemeClr val="accent2"/>
                </a:solidFill>
                <a:latin typeface="Courier New" panose="02070309020205020404" pitchFamily="49" charset="0"/>
                <a:cs typeface="Courier New" panose="02070309020205020404" pitchFamily="49" charset="0"/>
              </a:rPr>
              <a:t>tmp_name</a:t>
            </a:r>
            <a:r>
              <a:rPr lang="fr-FR" b="1" dirty="0"/>
              <a:t>	</a:t>
            </a:r>
            <a:r>
              <a:rPr lang="fr-FR" dirty="0"/>
              <a:t>le nom du fichier temporaire sur le serveur</a:t>
            </a:r>
          </a:p>
          <a:p>
            <a:pPr lvl="1"/>
            <a:r>
              <a:rPr lang="fr-FR" b="1" dirty="0">
                <a:solidFill>
                  <a:schemeClr val="accent2"/>
                </a:solidFill>
                <a:latin typeface="Courier New" panose="02070309020205020404" pitchFamily="49" charset="0"/>
                <a:cs typeface="Courier New" panose="02070309020205020404" pitchFamily="49" charset="0"/>
              </a:rPr>
              <a:t>size</a:t>
            </a:r>
            <a:r>
              <a:rPr lang="fr-FR" dirty="0"/>
              <a:t>		la taille du fichier</a:t>
            </a:r>
          </a:p>
          <a:p>
            <a:pPr lvl="1"/>
            <a:r>
              <a:rPr lang="fr-FR" b="1" dirty="0">
                <a:solidFill>
                  <a:schemeClr val="accent2"/>
                </a:solidFill>
                <a:latin typeface="Courier New" panose="02070309020205020404" pitchFamily="49" charset="0"/>
                <a:cs typeface="Courier New" panose="02070309020205020404" pitchFamily="49" charset="0"/>
              </a:rPr>
              <a:t>type</a:t>
            </a:r>
            <a:r>
              <a:rPr lang="fr-FR" dirty="0"/>
              <a:t>		le type du fichier</a:t>
            </a:r>
          </a:p>
          <a:p>
            <a:pPr lvl="1"/>
            <a:r>
              <a:rPr lang="fr-FR" b="1" dirty="0" err="1">
                <a:solidFill>
                  <a:schemeClr val="accent2"/>
                </a:solidFill>
                <a:latin typeface="Courier New" panose="02070309020205020404" pitchFamily="49" charset="0"/>
                <a:cs typeface="Courier New" panose="02070309020205020404" pitchFamily="49" charset="0"/>
              </a:rPr>
              <a:t>error</a:t>
            </a:r>
            <a:r>
              <a:rPr lang="fr-FR" b="1" dirty="0">
                <a:solidFill>
                  <a:schemeClr val="accent2"/>
                </a:solidFill>
              </a:rPr>
              <a:t>:</a:t>
            </a:r>
          </a:p>
          <a:p>
            <a:pPr lvl="2"/>
            <a:r>
              <a:rPr lang="fr-FR" b="1" dirty="0">
                <a:solidFill>
                  <a:srgbClr val="0070C0"/>
                </a:solidFill>
                <a:latin typeface="Courier New" panose="02070309020205020404" pitchFamily="49" charset="0"/>
                <a:cs typeface="Courier New" panose="02070309020205020404" pitchFamily="49" charset="0"/>
              </a:rPr>
              <a:t>UPLOAD_ERR_OK</a:t>
            </a:r>
            <a:r>
              <a:rPr lang="fr-FR" b="1" dirty="0"/>
              <a:t> </a:t>
            </a:r>
            <a:r>
              <a:rPr lang="fr-FR" dirty="0"/>
              <a:t>pas d’erreur, le transfert s’est bien passé</a:t>
            </a:r>
          </a:p>
          <a:p>
            <a:pPr lvl="2"/>
            <a:r>
              <a:rPr lang="fr-FR" b="1" dirty="0">
                <a:solidFill>
                  <a:srgbClr val="0070C0"/>
                </a:solidFill>
                <a:latin typeface="Courier New" panose="02070309020205020404" pitchFamily="49" charset="0"/>
                <a:cs typeface="Courier New" panose="02070309020205020404" pitchFamily="49" charset="0"/>
              </a:rPr>
              <a:t>UPLOAD_ERR_INI_SIZE</a:t>
            </a:r>
            <a:r>
              <a:rPr lang="fr-FR" b="1" dirty="0"/>
              <a:t> </a:t>
            </a:r>
            <a:r>
              <a:rPr lang="fr-FR" dirty="0"/>
              <a:t>le fichier dépasse la taille maximale autorisée</a:t>
            </a:r>
          </a:p>
          <a:p>
            <a:pPr lvl="2"/>
            <a:r>
              <a:rPr lang="fr-FR" b="1" dirty="0">
                <a:solidFill>
                  <a:srgbClr val="0070C0"/>
                </a:solidFill>
                <a:latin typeface="Courier New" panose="02070309020205020404" pitchFamily="49" charset="0"/>
                <a:cs typeface="Courier New" panose="02070309020205020404" pitchFamily="49" charset="0"/>
              </a:rPr>
              <a:t>UPLOAD_ERR_PARTIAL</a:t>
            </a:r>
            <a:r>
              <a:rPr lang="fr-FR" b="1" dirty="0"/>
              <a:t> </a:t>
            </a:r>
            <a:r>
              <a:rPr lang="fr-FR" dirty="0"/>
              <a:t>le fichier est transféré seulement partiellement</a:t>
            </a:r>
          </a:p>
          <a:p>
            <a:pPr lvl="2"/>
            <a:r>
              <a:rPr lang="fr-FR" b="1" dirty="0">
                <a:solidFill>
                  <a:srgbClr val="0070C0"/>
                </a:solidFill>
                <a:latin typeface="Courier New" panose="02070309020205020404" pitchFamily="49" charset="0"/>
                <a:cs typeface="Courier New" panose="02070309020205020404" pitchFamily="49" charset="0"/>
              </a:rPr>
              <a:t>UPLOAD_ERR_NO_FILE</a:t>
            </a:r>
            <a:r>
              <a:rPr lang="fr-FR" b="1" dirty="0"/>
              <a:t> </a:t>
            </a:r>
            <a:r>
              <a:rPr lang="fr-FR" dirty="0"/>
              <a:t>aucun fichier n’a été transféré</a:t>
            </a:r>
          </a:p>
          <a:p>
            <a:endParaRPr lang="fr-FR" dirty="0"/>
          </a:p>
        </p:txBody>
      </p:sp>
    </p:spTree>
    <p:extLst>
      <p:ext uri="{BB962C8B-B14F-4D97-AF65-F5344CB8AC3E}">
        <p14:creationId xmlns:p14="http://schemas.microsoft.com/office/powerpoint/2010/main" xmlns="" val="1521352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78296"/>
            <a:ext cx="7772400" cy="1143000"/>
          </a:xfrm>
        </p:spPr>
        <p:txBody>
          <a:bodyPr/>
          <a:lstStyle/>
          <a:p>
            <a:r>
              <a:rPr lang="fr-FR" dirty="0"/>
              <a:t>Gestion des fichiers (exemple)</a:t>
            </a:r>
          </a:p>
        </p:txBody>
      </p:sp>
      <p:sp>
        <p:nvSpPr>
          <p:cNvPr id="4" name="Espace réservé du texte 3"/>
          <p:cNvSpPr>
            <a:spLocks noGrp="1"/>
          </p:cNvSpPr>
          <p:nvPr>
            <p:ph type="body" idx="1"/>
          </p:nvPr>
        </p:nvSpPr>
        <p:spPr>
          <a:xfrm>
            <a:off x="406152" y="260648"/>
            <a:ext cx="3733800" cy="762000"/>
          </a:xfrm>
        </p:spPr>
        <p:txBody>
          <a:bodyPr/>
          <a:lstStyle/>
          <a:p>
            <a:r>
              <a:rPr lang="fr-FR" dirty="0"/>
              <a:t>HTML</a:t>
            </a:r>
          </a:p>
        </p:txBody>
      </p:sp>
      <p:sp>
        <p:nvSpPr>
          <p:cNvPr id="6" name="Espace réservé du texte 5"/>
          <p:cNvSpPr>
            <a:spLocks noGrp="1"/>
          </p:cNvSpPr>
          <p:nvPr>
            <p:ph type="body" sz="half" idx="3"/>
          </p:nvPr>
        </p:nvSpPr>
        <p:spPr>
          <a:xfrm>
            <a:off x="4953000" y="260648"/>
            <a:ext cx="3733800" cy="762000"/>
          </a:xfrm>
        </p:spPr>
        <p:txBody>
          <a:bodyPr/>
          <a:lstStyle/>
          <a:p>
            <a:r>
              <a:rPr lang="fr-FR" dirty="0"/>
              <a:t>PHP</a:t>
            </a:r>
          </a:p>
        </p:txBody>
      </p:sp>
      <p:sp>
        <p:nvSpPr>
          <p:cNvPr id="5" name="Espace réservé du contenu 4"/>
          <p:cNvSpPr>
            <a:spLocks noGrp="1"/>
          </p:cNvSpPr>
          <p:nvPr>
            <p:ph sz="half" idx="2"/>
          </p:nvPr>
        </p:nvSpPr>
        <p:spPr>
          <a:xfrm>
            <a:off x="406152" y="1060748"/>
            <a:ext cx="3733800" cy="3125316"/>
          </a:xfrm>
        </p:spPr>
        <p:txBody>
          <a:bodyPr>
            <a:normAutofit/>
          </a:bodyPr>
          <a:lstStyle/>
          <a:p>
            <a:pPr marL="0" indent="0">
              <a:lnSpc>
                <a:spcPct val="115000"/>
              </a:lnSpc>
              <a:spcBef>
                <a:spcPts val="0"/>
              </a:spcBef>
              <a:spcAft>
                <a:spcPts val="0"/>
              </a:spcAft>
              <a:buNone/>
            </a:pPr>
            <a:r>
              <a:rPr lang="en-US" sz="1400" dirty="0">
                <a:solidFill>
                  <a:srgbClr val="0000FF"/>
                </a:solidFill>
                <a:latin typeface="Courier New"/>
                <a:ea typeface="Times New Roman"/>
                <a:cs typeface="Arial"/>
              </a:rPr>
              <a:t>&lt;form</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method</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"post"</a:t>
            </a:r>
            <a:r>
              <a:rPr lang="en-US" sz="1400" dirty="0">
                <a:solidFill>
                  <a:srgbClr val="000000"/>
                </a:solidFill>
                <a:latin typeface="Courier New"/>
                <a:ea typeface="Times New Roman"/>
                <a:cs typeface="Arial"/>
              </a:rPr>
              <a:t> </a:t>
            </a:r>
            <a:r>
              <a:rPr lang="en-US" sz="1400" dirty="0" err="1">
                <a:solidFill>
                  <a:srgbClr val="FF0000"/>
                </a:solidFill>
                <a:latin typeface="Courier New"/>
                <a:ea typeface="Times New Roman"/>
                <a:cs typeface="Arial"/>
              </a:rPr>
              <a:t>enctype</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"multipart/form-data"</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action</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a:t>
            </a:r>
            <a:r>
              <a:rPr lang="en-US" sz="1400" b="1" dirty="0" err="1">
                <a:solidFill>
                  <a:srgbClr val="8000FF"/>
                </a:solidFill>
                <a:latin typeface="Courier New"/>
                <a:ea typeface="Times New Roman"/>
                <a:cs typeface="Arial"/>
              </a:rPr>
              <a:t>transfile.php</a:t>
            </a:r>
            <a:r>
              <a:rPr lang="en-US" sz="1400" b="1" dirty="0">
                <a:solidFill>
                  <a:srgbClr val="8000FF"/>
                </a:solidFill>
                <a:latin typeface="Courier New"/>
                <a:ea typeface="Times New Roman"/>
                <a:cs typeface="Arial"/>
              </a:rPr>
              <a:t>"</a:t>
            </a:r>
            <a:r>
              <a:rPr lang="en-US" sz="1400" dirty="0">
                <a:solidFill>
                  <a:srgbClr val="0000FF"/>
                </a:solidFill>
                <a:latin typeface="Courier New"/>
                <a:ea typeface="Times New Roman"/>
                <a:cs typeface="Arial"/>
              </a:rPr>
              <a:t>&gt;</a:t>
            </a:r>
            <a:endParaRPr lang="fr-FR" sz="1400"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en-US" sz="1400" dirty="0">
                <a:solidFill>
                  <a:srgbClr val="0000FF"/>
                </a:solidFill>
                <a:latin typeface="Courier New"/>
                <a:ea typeface="Times New Roman"/>
                <a:cs typeface="Arial"/>
              </a:rPr>
              <a:t>&lt;div&gt;</a:t>
            </a:r>
            <a:endParaRPr lang="fr-FR" sz="1400"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en-US" sz="1400" dirty="0">
                <a:solidFill>
                  <a:srgbClr val="0000FF"/>
                </a:solidFill>
                <a:latin typeface="Courier New"/>
                <a:ea typeface="Times New Roman"/>
                <a:cs typeface="Arial"/>
              </a:rPr>
              <a:t>&lt;label</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for</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"photo"</a:t>
            </a:r>
            <a:r>
              <a:rPr lang="en-US" sz="1400" dirty="0">
                <a:solidFill>
                  <a:srgbClr val="0000FF"/>
                </a:solidFill>
                <a:latin typeface="Courier New"/>
                <a:ea typeface="Times New Roman"/>
                <a:cs typeface="Arial"/>
              </a:rPr>
              <a:t>&gt;</a:t>
            </a:r>
            <a:r>
              <a:rPr lang="en-US" sz="1400" b="1" dirty="0" err="1">
                <a:solidFill>
                  <a:srgbClr val="000000"/>
                </a:solidFill>
                <a:latin typeface="Courier New"/>
                <a:ea typeface="Times New Roman"/>
                <a:cs typeface="Arial"/>
              </a:rPr>
              <a:t>Insérez</a:t>
            </a:r>
            <a:r>
              <a:rPr lang="en-US" sz="1400" b="1" dirty="0">
                <a:solidFill>
                  <a:srgbClr val="000000"/>
                </a:solidFill>
                <a:latin typeface="Courier New"/>
                <a:ea typeface="Times New Roman"/>
                <a:cs typeface="Arial"/>
              </a:rPr>
              <a:t> </a:t>
            </a:r>
            <a:r>
              <a:rPr lang="en-US" sz="1400" b="1" dirty="0" err="1">
                <a:solidFill>
                  <a:srgbClr val="000000"/>
                </a:solidFill>
                <a:latin typeface="Courier New"/>
                <a:ea typeface="Times New Roman"/>
                <a:cs typeface="Arial"/>
              </a:rPr>
              <a:t>une</a:t>
            </a:r>
            <a:r>
              <a:rPr lang="en-US" sz="1400" b="1" dirty="0">
                <a:solidFill>
                  <a:srgbClr val="000000"/>
                </a:solidFill>
                <a:latin typeface="Courier New"/>
                <a:ea typeface="Times New Roman"/>
                <a:cs typeface="Arial"/>
              </a:rPr>
              <a:t> photo :</a:t>
            </a:r>
            <a:r>
              <a:rPr lang="en-US" sz="1400" dirty="0">
                <a:solidFill>
                  <a:srgbClr val="0000FF"/>
                </a:solidFill>
                <a:latin typeface="Courier New"/>
                <a:ea typeface="Times New Roman"/>
                <a:cs typeface="Arial"/>
              </a:rPr>
              <a:t>&lt;/label&gt;</a:t>
            </a:r>
            <a:endParaRPr lang="fr-FR" sz="1400"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en-US" sz="1400" dirty="0">
                <a:solidFill>
                  <a:srgbClr val="0000FF"/>
                </a:solidFill>
                <a:latin typeface="Courier New"/>
                <a:ea typeface="Times New Roman"/>
                <a:cs typeface="Arial"/>
              </a:rPr>
              <a:t>&lt;input</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type</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"file"</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name</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"photo"</a:t>
            </a:r>
            <a:r>
              <a:rPr lang="en-US" sz="1400" dirty="0">
                <a:solidFill>
                  <a:srgbClr val="000000"/>
                </a:solidFill>
                <a:latin typeface="Courier New"/>
                <a:ea typeface="Times New Roman"/>
                <a:cs typeface="Arial"/>
              </a:rPr>
              <a:t> </a:t>
            </a:r>
            <a:r>
              <a:rPr lang="en-US" sz="1400" dirty="0">
                <a:solidFill>
                  <a:srgbClr val="FF0000"/>
                </a:solidFill>
                <a:latin typeface="Courier New"/>
                <a:ea typeface="Times New Roman"/>
                <a:cs typeface="Arial"/>
              </a:rPr>
              <a:t>id</a:t>
            </a:r>
            <a:r>
              <a:rPr lang="en-US" sz="1400" dirty="0">
                <a:solidFill>
                  <a:srgbClr val="000000"/>
                </a:solidFill>
                <a:latin typeface="Courier New"/>
                <a:ea typeface="Times New Roman"/>
                <a:cs typeface="Arial"/>
              </a:rPr>
              <a:t>=</a:t>
            </a:r>
            <a:r>
              <a:rPr lang="en-US" sz="1400" b="1" dirty="0">
                <a:solidFill>
                  <a:srgbClr val="8000FF"/>
                </a:solidFill>
                <a:latin typeface="Courier New"/>
                <a:ea typeface="Times New Roman"/>
                <a:cs typeface="Arial"/>
              </a:rPr>
              <a:t>"photo"</a:t>
            </a:r>
            <a:r>
              <a:rPr lang="en-US" sz="1400" dirty="0">
                <a:solidFill>
                  <a:srgbClr val="0000FF"/>
                </a:solidFill>
                <a:latin typeface="Courier New"/>
                <a:ea typeface="Times New Roman"/>
                <a:cs typeface="Arial"/>
              </a:rPr>
              <a:t>/&gt;</a:t>
            </a:r>
            <a:endParaRPr lang="fr-FR" sz="1400" dirty="0">
              <a:latin typeface="Calibri"/>
              <a:ea typeface="Calibri"/>
              <a:cs typeface="Arial"/>
            </a:endParaRPr>
          </a:p>
          <a:p>
            <a:pPr marL="0" indent="0">
              <a:lnSpc>
                <a:spcPct val="115000"/>
              </a:lnSpc>
              <a:spcBef>
                <a:spcPts val="0"/>
              </a:spcBef>
              <a:spcAft>
                <a:spcPts val="0"/>
              </a:spcAft>
              <a:buNone/>
            </a:pPr>
            <a:r>
              <a:rPr lang="en-US" sz="1400" b="1" dirty="0">
                <a:solidFill>
                  <a:srgbClr val="000000"/>
                </a:solidFill>
                <a:latin typeface="Courier New"/>
                <a:ea typeface="Times New Roman"/>
                <a:cs typeface="Arial"/>
              </a:rPr>
              <a:t>  </a:t>
            </a:r>
            <a:r>
              <a:rPr lang="fr-FR" sz="1400" dirty="0">
                <a:solidFill>
                  <a:srgbClr val="0000FF"/>
                </a:solidFill>
                <a:latin typeface="Courier New"/>
                <a:ea typeface="Times New Roman"/>
                <a:cs typeface="Arial"/>
              </a:rPr>
              <a:t>&lt;input</a:t>
            </a:r>
            <a:r>
              <a:rPr lang="fr-FR" sz="1400" dirty="0">
                <a:solidFill>
                  <a:srgbClr val="000000"/>
                </a:solidFill>
                <a:latin typeface="Courier New"/>
                <a:ea typeface="Times New Roman"/>
                <a:cs typeface="Arial"/>
              </a:rPr>
              <a:t> </a:t>
            </a:r>
            <a:r>
              <a:rPr lang="fr-FR" sz="1400" dirty="0">
                <a:solidFill>
                  <a:srgbClr val="FF0000"/>
                </a:solidFill>
                <a:latin typeface="Courier New"/>
                <a:ea typeface="Times New Roman"/>
                <a:cs typeface="Arial"/>
              </a:rPr>
              <a:t>type</a:t>
            </a:r>
            <a:r>
              <a:rPr lang="fr-FR" sz="1400" dirty="0">
                <a:solidFill>
                  <a:srgbClr val="000000"/>
                </a:solidFill>
                <a:latin typeface="Courier New"/>
                <a:ea typeface="Times New Roman"/>
                <a:cs typeface="Arial"/>
              </a:rPr>
              <a:t>=</a:t>
            </a:r>
            <a:r>
              <a:rPr lang="fr-FR" sz="1400" b="1" dirty="0">
                <a:solidFill>
                  <a:srgbClr val="8000FF"/>
                </a:solidFill>
                <a:latin typeface="Courier New"/>
                <a:ea typeface="Times New Roman"/>
                <a:cs typeface="Arial"/>
              </a:rPr>
              <a:t>"</a:t>
            </a:r>
            <a:r>
              <a:rPr lang="fr-FR" sz="1400" b="1" dirty="0" err="1">
                <a:solidFill>
                  <a:srgbClr val="8000FF"/>
                </a:solidFill>
                <a:latin typeface="Courier New"/>
                <a:ea typeface="Times New Roman"/>
                <a:cs typeface="Arial"/>
              </a:rPr>
              <a:t>submit</a:t>
            </a:r>
            <a:r>
              <a:rPr lang="fr-FR" sz="1400" b="1" dirty="0">
                <a:solidFill>
                  <a:srgbClr val="8000FF"/>
                </a:solidFill>
                <a:latin typeface="Courier New"/>
                <a:ea typeface="Times New Roman"/>
                <a:cs typeface="Arial"/>
              </a:rPr>
              <a:t>"</a:t>
            </a:r>
            <a:r>
              <a:rPr lang="fr-FR" sz="1400" dirty="0">
                <a:solidFill>
                  <a:srgbClr val="000000"/>
                </a:solidFill>
                <a:latin typeface="Courier New"/>
                <a:ea typeface="Times New Roman"/>
                <a:cs typeface="Arial"/>
              </a:rPr>
              <a:t> </a:t>
            </a:r>
            <a:r>
              <a:rPr lang="fr-FR" sz="1400" dirty="0" err="1">
                <a:solidFill>
                  <a:srgbClr val="FF0000"/>
                </a:solidFill>
                <a:latin typeface="Courier New"/>
                <a:ea typeface="Times New Roman"/>
                <a:cs typeface="Arial"/>
              </a:rPr>
              <a:t>name</a:t>
            </a:r>
            <a:r>
              <a:rPr lang="fr-FR" sz="1400" dirty="0">
                <a:solidFill>
                  <a:srgbClr val="000000"/>
                </a:solidFill>
                <a:latin typeface="Courier New"/>
                <a:ea typeface="Times New Roman"/>
                <a:cs typeface="Arial"/>
              </a:rPr>
              <a:t>=</a:t>
            </a:r>
            <a:r>
              <a:rPr lang="fr-FR" sz="1400" b="1" dirty="0">
                <a:solidFill>
                  <a:srgbClr val="8000FF"/>
                </a:solidFill>
                <a:latin typeface="Courier New"/>
                <a:ea typeface="Times New Roman"/>
                <a:cs typeface="Arial"/>
              </a:rPr>
              <a:t>"envoi"</a:t>
            </a:r>
            <a:r>
              <a:rPr lang="fr-FR" sz="1400" dirty="0">
                <a:solidFill>
                  <a:srgbClr val="000000"/>
                </a:solidFill>
                <a:latin typeface="Courier New"/>
                <a:ea typeface="Times New Roman"/>
                <a:cs typeface="Arial"/>
              </a:rPr>
              <a:t> </a:t>
            </a:r>
            <a:r>
              <a:rPr lang="fr-FR" sz="1400" dirty="0">
                <a:solidFill>
                  <a:srgbClr val="FF0000"/>
                </a:solidFill>
                <a:latin typeface="Courier New"/>
                <a:ea typeface="Times New Roman"/>
                <a:cs typeface="Arial"/>
              </a:rPr>
              <a:t>value</a:t>
            </a:r>
            <a:r>
              <a:rPr lang="fr-FR" sz="1400" dirty="0">
                <a:solidFill>
                  <a:srgbClr val="000000"/>
                </a:solidFill>
                <a:latin typeface="Courier New"/>
                <a:ea typeface="Times New Roman"/>
                <a:cs typeface="Arial"/>
              </a:rPr>
              <a:t>=</a:t>
            </a:r>
            <a:r>
              <a:rPr lang="fr-FR" sz="1400" b="1" dirty="0">
                <a:solidFill>
                  <a:srgbClr val="8000FF"/>
                </a:solidFill>
                <a:latin typeface="Courier New"/>
                <a:ea typeface="Times New Roman"/>
                <a:cs typeface="Arial"/>
              </a:rPr>
              <a:t>"envoi"</a:t>
            </a:r>
            <a:r>
              <a:rPr lang="fr-FR" sz="1400" dirty="0">
                <a:solidFill>
                  <a:srgbClr val="000000"/>
                </a:solidFill>
                <a:latin typeface="Courier New"/>
                <a:ea typeface="Times New Roman"/>
                <a:cs typeface="Arial"/>
              </a:rPr>
              <a:t> </a:t>
            </a:r>
            <a:r>
              <a:rPr lang="fr-FR" sz="1400" dirty="0">
                <a:solidFill>
                  <a:srgbClr val="0000FF"/>
                </a:solidFill>
                <a:latin typeface="Courier New"/>
                <a:ea typeface="Times New Roman"/>
                <a:cs typeface="Arial"/>
              </a:rPr>
              <a:t>/&gt;</a:t>
            </a:r>
            <a:endParaRPr lang="fr-FR" sz="1400" dirty="0">
              <a:latin typeface="Calibri"/>
              <a:ea typeface="Calibri"/>
              <a:cs typeface="Arial"/>
            </a:endParaRPr>
          </a:p>
          <a:p>
            <a:pPr marL="0" indent="0">
              <a:lnSpc>
                <a:spcPct val="115000"/>
              </a:lnSpc>
              <a:spcBef>
                <a:spcPts val="0"/>
              </a:spcBef>
              <a:spcAft>
                <a:spcPts val="0"/>
              </a:spcAft>
              <a:buNone/>
            </a:pPr>
            <a:r>
              <a:rPr lang="fr-FR" sz="1400" b="1" dirty="0">
                <a:solidFill>
                  <a:srgbClr val="000000"/>
                </a:solidFill>
                <a:latin typeface="Courier New"/>
                <a:ea typeface="Times New Roman"/>
                <a:cs typeface="Arial"/>
              </a:rPr>
              <a:t> </a:t>
            </a:r>
            <a:r>
              <a:rPr lang="fr-FR" sz="1400" dirty="0">
                <a:solidFill>
                  <a:srgbClr val="0000FF"/>
                </a:solidFill>
                <a:latin typeface="Courier New"/>
                <a:ea typeface="Times New Roman"/>
                <a:cs typeface="Arial"/>
              </a:rPr>
              <a:t>&lt;/div&gt;</a:t>
            </a:r>
            <a:endParaRPr lang="fr-FR" sz="1400" dirty="0">
              <a:latin typeface="Calibri"/>
              <a:ea typeface="Calibri"/>
              <a:cs typeface="Arial"/>
            </a:endParaRPr>
          </a:p>
          <a:p>
            <a:pPr marL="0" indent="0">
              <a:lnSpc>
                <a:spcPct val="115000"/>
              </a:lnSpc>
              <a:spcBef>
                <a:spcPts val="0"/>
              </a:spcBef>
              <a:spcAft>
                <a:spcPts val="0"/>
              </a:spcAft>
              <a:buNone/>
            </a:pPr>
            <a:r>
              <a:rPr lang="fr-FR" sz="1400" dirty="0">
                <a:solidFill>
                  <a:srgbClr val="0000FF"/>
                </a:solidFill>
                <a:latin typeface="Courier New"/>
                <a:ea typeface="Times New Roman"/>
                <a:cs typeface="Arial"/>
              </a:rPr>
              <a:t>&lt;/</a:t>
            </a:r>
            <a:r>
              <a:rPr lang="fr-FR" sz="1400" dirty="0" err="1">
                <a:solidFill>
                  <a:srgbClr val="0000FF"/>
                </a:solidFill>
                <a:latin typeface="Courier New"/>
                <a:ea typeface="Times New Roman"/>
                <a:cs typeface="Arial"/>
              </a:rPr>
              <a:t>form</a:t>
            </a:r>
            <a:r>
              <a:rPr lang="fr-FR" sz="1400" dirty="0">
                <a:solidFill>
                  <a:srgbClr val="0000FF"/>
                </a:solidFill>
                <a:latin typeface="Courier New"/>
                <a:ea typeface="Times New Roman"/>
                <a:cs typeface="Arial"/>
              </a:rPr>
              <a:t>&gt;</a:t>
            </a:r>
            <a:endParaRPr lang="fr-FR" sz="1400" dirty="0">
              <a:latin typeface="Calibri"/>
              <a:ea typeface="Calibri"/>
              <a:cs typeface="Arial"/>
            </a:endParaRPr>
          </a:p>
          <a:p>
            <a:pPr marL="0" indent="0">
              <a:spcBef>
                <a:spcPts val="0"/>
              </a:spcBef>
              <a:buNone/>
            </a:pPr>
            <a:endParaRPr lang="fr-FR" sz="1400" dirty="0"/>
          </a:p>
        </p:txBody>
      </p:sp>
      <p:sp>
        <p:nvSpPr>
          <p:cNvPr id="7" name="Espace réservé du contenu 6"/>
          <p:cNvSpPr>
            <a:spLocks noGrp="1"/>
          </p:cNvSpPr>
          <p:nvPr>
            <p:ph sz="half" idx="4"/>
          </p:nvPr>
        </p:nvSpPr>
        <p:spPr>
          <a:xfrm>
            <a:off x="4067944" y="1060748"/>
            <a:ext cx="5040560" cy="2584276"/>
          </a:xfrm>
        </p:spPr>
        <p:txBody>
          <a:bodyPr>
            <a:noAutofit/>
          </a:bodyPr>
          <a:lstStyle/>
          <a:p>
            <a:pPr marL="0" indent="0">
              <a:lnSpc>
                <a:spcPct val="115000"/>
              </a:lnSpc>
              <a:spcBef>
                <a:spcPts val="0"/>
              </a:spcBef>
              <a:spcAft>
                <a:spcPts val="0"/>
              </a:spcAft>
              <a:buNone/>
            </a:pPr>
            <a:r>
              <a:rPr lang="fr-FR" sz="1200" b="1" dirty="0">
                <a:solidFill>
                  <a:srgbClr val="000080"/>
                </a:solidFill>
                <a:latin typeface="Courier New"/>
                <a:ea typeface="Times New Roman"/>
                <a:cs typeface="Arial"/>
              </a:rPr>
              <a:t>$fichier</a:t>
            </a:r>
            <a:r>
              <a:rPr lang="fr-FR" sz="1200" b="1" dirty="0">
                <a:solidFill>
                  <a:srgbClr val="000000"/>
                </a:solidFill>
                <a:latin typeface="Courier New"/>
                <a:ea typeface="Times New Roman"/>
                <a:cs typeface="Arial"/>
              </a:rPr>
              <a:t> </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0080"/>
                </a:solidFill>
                <a:latin typeface="Courier New"/>
                <a:ea typeface="Times New Roman"/>
                <a:cs typeface="Arial"/>
              </a:rPr>
              <a:t>$_FILES</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'photo'</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FF"/>
                </a:solidFill>
                <a:latin typeface="Courier New"/>
                <a:ea typeface="Times New Roman"/>
                <a:cs typeface="Arial"/>
              </a:rPr>
              <a:t>if</a:t>
            </a:r>
            <a:r>
              <a:rPr lang="fr-FR" sz="1200" b="1" dirty="0">
                <a:solidFill>
                  <a:srgbClr val="000000"/>
                </a:solidFill>
                <a:latin typeface="Courier New"/>
                <a:ea typeface="Times New Roman"/>
                <a:cs typeface="Arial"/>
              </a:rPr>
              <a:t> </a:t>
            </a:r>
            <a:r>
              <a:rPr lang="fr-FR" sz="1200" b="1" dirty="0">
                <a:solidFill>
                  <a:srgbClr val="8000FF"/>
                </a:solidFill>
                <a:latin typeface="Courier New"/>
                <a:ea typeface="Times New Roman"/>
                <a:cs typeface="Arial"/>
              </a:rPr>
              <a:t>(</a:t>
            </a:r>
            <a:r>
              <a:rPr lang="fr-FR" sz="1200" b="1" dirty="0">
                <a:solidFill>
                  <a:srgbClr val="000080"/>
                </a:solidFill>
                <a:latin typeface="Courier New"/>
                <a:ea typeface="Times New Roman"/>
                <a:cs typeface="Arial"/>
              </a:rPr>
              <a:t>$fichier</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error</a:t>
            </a:r>
            <a:r>
              <a:rPr lang="fr-FR" sz="1200" b="1" dirty="0">
                <a:solidFill>
                  <a:srgbClr val="808080"/>
                </a:solidFill>
                <a:latin typeface="Courier New"/>
                <a:ea typeface="Times New Roman"/>
                <a:cs typeface="Arial"/>
              </a:rPr>
              <a:t>'</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UPLOAD_ERR_OK</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8000"/>
                </a:solidFill>
                <a:latin typeface="Courier New"/>
                <a:ea typeface="Times New Roman"/>
                <a:cs typeface="Arial"/>
              </a:rPr>
              <a:t>// Copie du fichier dans le répertoire PHOTOS</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80"/>
                </a:solidFill>
                <a:latin typeface="Courier New"/>
                <a:ea typeface="Times New Roman"/>
                <a:cs typeface="Arial"/>
              </a:rPr>
              <a:t>$</a:t>
            </a:r>
            <a:r>
              <a:rPr lang="fr-FR" sz="1200" b="1" dirty="0" err="1">
                <a:solidFill>
                  <a:srgbClr val="000080"/>
                </a:solidFill>
                <a:latin typeface="Courier New"/>
                <a:ea typeface="Times New Roman"/>
                <a:cs typeface="Arial"/>
              </a:rPr>
              <a:t>src</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0080"/>
                </a:solidFill>
                <a:latin typeface="Courier New"/>
                <a:ea typeface="Times New Roman"/>
                <a:cs typeface="Arial"/>
              </a:rPr>
              <a:t>$fichier</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tmp_name</a:t>
            </a:r>
            <a:r>
              <a:rPr lang="fr-FR" sz="1200" b="1" dirty="0">
                <a:solidFill>
                  <a:srgbClr val="808080"/>
                </a:solidFill>
                <a:latin typeface="Courier New"/>
                <a:ea typeface="Times New Roman"/>
                <a:cs typeface="Arial"/>
              </a:rPr>
              <a:t>'</a:t>
            </a:r>
            <a:r>
              <a:rPr lang="fr-FR" sz="1200" b="1" dirty="0">
                <a:solidFill>
                  <a:srgbClr val="8000FF"/>
                </a:solidFill>
                <a:latin typeface="Courier New"/>
                <a:ea typeface="Times New Roman"/>
                <a:cs typeface="Arial"/>
              </a:rPr>
              <a:t>];</a:t>
            </a:r>
          </a:p>
          <a:p>
            <a:pPr marL="0" indent="0">
              <a:lnSpc>
                <a:spcPct val="115000"/>
              </a:lnSpc>
              <a:spcBef>
                <a:spcPts val="0"/>
              </a:spcBef>
              <a:spcAft>
                <a:spcPts val="0"/>
              </a:spcAft>
              <a:buNone/>
            </a:pPr>
            <a:r>
              <a:rPr lang="fr-FR" sz="1200" b="1" dirty="0">
                <a:solidFill>
                  <a:srgbClr val="000080"/>
                </a:solidFill>
                <a:latin typeface="Courier New"/>
                <a:ea typeface="Times New Roman"/>
                <a:cs typeface="Arial"/>
              </a:rPr>
              <a:t>$</a:t>
            </a:r>
            <a:r>
              <a:rPr lang="fr-FR" sz="1200" b="1" dirty="0" err="1">
                <a:solidFill>
                  <a:srgbClr val="000080"/>
                </a:solidFill>
                <a:latin typeface="Courier New"/>
                <a:ea typeface="Times New Roman"/>
                <a:cs typeface="Arial"/>
              </a:rPr>
              <a:t>dest</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808080"/>
                </a:solidFill>
                <a:latin typeface="Courier New"/>
                <a:ea typeface="Times New Roman"/>
                <a:cs typeface="Arial"/>
              </a:rPr>
              <a:t>"./photos/"</a:t>
            </a:r>
            <a:r>
              <a:rPr lang="fr-FR" sz="1200" b="1" dirty="0">
                <a:solidFill>
                  <a:srgbClr val="8000FF"/>
                </a:solidFill>
                <a:latin typeface="Courier New"/>
                <a:ea typeface="Times New Roman"/>
                <a:cs typeface="Arial"/>
              </a:rPr>
              <a:t>.</a:t>
            </a:r>
            <a:r>
              <a:rPr lang="fr-FR" sz="1200" b="1" dirty="0">
                <a:solidFill>
                  <a:srgbClr val="000080"/>
                </a:solidFill>
                <a:latin typeface="Courier New"/>
                <a:ea typeface="Times New Roman"/>
                <a:cs typeface="Arial"/>
              </a:rPr>
              <a:t>$fichier</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name</a:t>
            </a:r>
            <a:r>
              <a:rPr lang="fr-FR" sz="1200" b="1" dirty="0">
                <a:solidFill>
                  <a:srgbClr val="808080"/>
                </a:solidFill>
                <a:latin typeface="Courier New"/>
                <a:ea typeface="Times New Roman"/>
                <a:cs typeface="Arial"/>
              </a:rPr>
              <a: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0000"/>
                </a:solidFill>
                <a:latin typeface="Courier New"/>
                <a:ea typeface="Times New Roman"/>
                <a:cs typeface="Arial"/>
              </a:rPr>
              <a:t>copy</a:t>
            </a:r>
            <a:r>
              <a:rPr lang="fr-FR" sz="1200" b="1" dirty="0">
                <a:solidFill>
                  <a:srgbClr val="8000FF"/>
                </a:solidFill>
                <a:latin typeface="Courier New"/>
                <a:ea typeface="Times New Roman"/>
                <a:cs typeface="Arial"/>
              </a:rPr>
              <a:t>(</a:t>
            </a:r>
            <a:r>
              <a:rPr lang="fr-FR" sz="1200" b="1" dirty="0">
                <a:solidFill>
                  <a:srgbClr val="000080"/>
                </a:solidFill>
                <a:latin typeface="Courier New"/>
                <a:ea typeface="Times New Roman"/>
                <a:cs typeface="Arial"/>
              </a:rPr>
              <a:t>$</a:t>
            </a:r>
            <a:r>
              <a:rPr lang="fr-FR" sz="1200" b="1" dirty="0" err="1">
                <a:solidFill>
                  <a:srgbClr val="000080"/>
                </a:solidFill>
                <a:latin typeface="Courier New"/>
                <a:ea typeface="Times New Roman"/>
                <a:cs typeface="Arial"/>
              </a:rPr>
              <a:t>src</a:t>
            </a:r>
            <a:r>
              <a:rPr lang="fr-FR" sz="1200" b="1" dirty="0">
                <a:solidFill>
                  <a:srgbClr val="8000FF"/>
                </a:solidFill>
                <a:latin typeface="Courier New"/>
                <a:ea typeface="Times New Roman"/>
                <a:cs typeface="Arial"/>
              </a:rPr>
              <a:t>,</a:t>
            </a:r>
            <a:r>
              <a:rPr lang="fr-FR" sz="1200" b="1" dirty="0">
                <a:solidFill>
                  <a:srgbClr val="000000"/>
                </a:solidFill>
                <a:latin typeface="Courier New"/>
                <a:ea typeface="Times New Roman"/>
                <a:cs typeface="Arial"/>
              </a:rPr>
              <a:t> </a:t>
            </a:r>
            <a:r>
              <a:rPr lang="fr-FR" sz="1200" b="1" dirty="0">
                <a:solidFill>
                  <a:srgbClr val="000080"/>
                </a:solidFill>
                <a:latin typeface="Courier New"/>
                <a:ea typeface="Times New Roman"/>
                <a:cs typeface="Arial"/>
              </a:rPr>
              <a:t>$</a:t>
            </a:r>
            <a:r>
              <a:rPr lang="fr-FR" sz="1200" b="1" dirty="0" err="1">
                <a:solidFill>
                  <a:srgbClr val="000080"/>
                </a:solidFill>
                <a:latin typeface="Courier New"/>
                <a:ea typeface="Times New Roman"/>
                <a:cs typeface="Arial"/>
              </a:rPr>
              <a:t>dest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a:solidFill>
                  <a:srgbClr val="008000"/>
                </a:solidFill>
                <a:latin typeface="Courier New"/>
                <a:ea typeface="Times New Roman"/>
                <a:cs typeface="Arial"/>
              </a:rPr>
              <a:t>// Affichage de l'image</a:t>
            </a:r>
            <a:endParaRPr lang="fr-FR" sz="1200" b="1" dirty="0">
              <a:latin typeface="Calibri"/>
              <a:ea typeface="Calibri"/>
              <a:cs typeface="Arial"/>
            </a:endParaRPr>
          </a:p>
          <a:p>
            <a:pPr marL="0" indent="0">
              <a:lnSpc>
                <a:spcPct val="115000"/>
              </a:lnSpc>
              <a:spcBef>
                <a:spcPts val="0"/>
              </a:spcBef>
              <a:spcAft>
                <a:spcPts val="0"/>
              </a:spcAft>
              <a:buNone/>
            </a:pPr>
            <a:r>
              <a:rPr lang="fr-FR" sz="1200" b="1" dirty="0" err="1">
                <a:solidFill>
                  <a:srgbClr val="0000FF"/>
                </a:solidFill>
                <a:latin typeface="Courier New"/>
                <a:ea typeface="Times New Roman"/>
                <a:cs typeface="Arial"/>
              </a:rPr>
              <a:t>echo</a:t>
            </a:r>
            <a:r>
              <a:rPr lang="fr-FR" sz="1200" b="1" dirty="0" err="1">
                <a:solidFill>
                  <a:srgbClr val="808080"/>
                </a:solidFill>
                <a:latin typeface="Courier New"/>
                <a:ea typeface="Times New Roman"/>
                <a:cs typeface="Arial"/>
              </a:rPr>
              <a:t>"Nom</a:t>
            </a:r>
            <a:r>
              <a:rPr lang="fr-FR" sz="1200" b="1" dirty="0">
                <a:solidFill>
                  <a:srgbClr val="808080"/>
                </a:solidFill>
                <a:latin typeface="Courier New"/>
                <a:ea typeface="Times New Roman"/>
                <a:cs typeface="Arial"/>
              </a:rPr>
              <a:t> fichier client: "</a:t>
            </a:r>
            <a:r>
              <a:rPr lang="fr-FR" sz="1200" b="1" dirty="0">
                <a:solidFill>
                  <a:srgbClr val="8000FF"/>
                </a:solidFill>
                <a:latin typeface="Courier New"/>
                <a:ea typeface="Times New Roman"/>
                <a:cs typeface="Arial"/>
              </a:rPr>
              <a:t>.</a:t>
            </a:r>
            <a:r>
              <a:rPr lang="fr-FR" sz="1200" b="1" dirty="0">
                <a:solidFill>
                  <a:srgbClr val="000080"/>
                </a:solidFill>
                <a:latin typeface="Courier New"/>
                <a:ea typeface="Times New Roman"/>
                <a:cs typeface="Arial"/>
              </a:rPr>
              <a:t>$fichier</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name</a:t>
            </a:r>
            <a:r>
              <a:rPr lang="fr-FR" sz="1200" b="1" dirty="0">
                <a:solidFill>
                  <a:srgbClr val="808080"/>
                </a:solidFill>
                <a:latin typeface="Courier New"/>
                <a:ea typeface="Times New Roman"/>
                <a:cs typeface="Arial"/>
              </a:rPr>
              <a:t>'</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"&lt;</a:t>
            </a:r>
            <a:r>
              <a:rPr lang="fr-FR" sz="1200" b="1" dirty="0" err="1">
                <a:solidFill>
                  <a:srgbClr val="808080"/>
                </a:solidFill>
                <a:latin typeface="Courier New"/>
                <a:ea typeface="Times New Roman"/>
                <a:cs typeface="Arial"/>
              </a:rPr>
              <a:t>br</a:t>
            </a:r>
            <a:r>
              <a:rPr lang="fr-FR" sz="1200" b="1" dirty="0">
                <a:solidFill>
                  <a:srgbClr val="808080"/>
                </a:solidFill>
                <a:latin typeface="Courier New"/>
                <a:ea typeface="Times New Roman"/>
                <a:cs typeface="Arial"/>
              </a:rPr>
              <a:t>/&gt;"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err="1">
                <a:solidFill>
                  <a:srgbClr val="0000FF"/>
                </a:solidFill>
                <a:latin typeface="Courier New"/>
                <a:ea typeface="Times New Roman"/>
                <a:cs typeface="Arial"/>
              </a:rPr>
              <a:t>echo</a:t>
            </a:r>
            <a:r>
              <a:rPr lang="fr-FR" sz="1200" b="1" dirty="0" err="1">
                <a:solidFill>
                  <a:srgbClr val="808080"/>
                </a:solidFill>
                <a:latin typeface="Courier New"/>
                <a:ea typeface="Times New Roman"/>
                <a:cs typeface="Arial"/>
              </a:rPr>
              <a:t>"Nom</a:t>
            </a:r>
            <a:r>
              <a:rPr lang="fr-FR" sz="1200" b="1" dirty="0">
                <a:solidFill>
                  <a:srgbClr val="808080"/>
                </a:solidFill>
                <a:latin typeface="Courier New"/>
                <a:ea typeface="Times New Roman"/>
                <a:cs typeface="Arial"/>
              </a:rPr>
              <a:t> fichier serveur: "</a:t>
            </a:r>
            <a:r>
              <a:rPr lang="fr-FR" sz="1200" b="1" dirty="0">
                <a:solidFill>
                  <a:srgbClr val="8000FF"/>
                </a:solidFill>
                <a:latin typeface="Courier New"/>
                <a:ea typeface="Times New Roman"/>
                <a:cs typeface="Arial"/>
              </a:rPr>
              <a:t>.</a:t>
            </a:r>
            <a:r>
              <a:rPr lang="fr-FR" sz="1200" b="1" dirty="0">
                <a:solidFill>
                  <a:srgbClr val="000080"/>
                </a:solidFill>
                <a:latin typeface="Courier New"/>
                <a:ea typeface="Times New Roman"/>
                <a:cs typeface="Arial"/>
              </a:rPr>
              <a:t>$</a:t>
            </a:r>
            <a:r>
              <a:rPr lang="fr-FR" sz="1200" b="1" dirty="0" err="1">
                <a:solidFill>
                  <a:srgbClr val="000080"/>
                </a:solidFill>
                <a:latin typeface="Courier New"/>
                <a:ea typeface="Times New Roman"/>
                <a:cs typeface="Arial"/>
              </a:rPr>
              <a:t>src</a:t>
            </a:r>
            <a:r>
              <a:rPr lang="fr-FR" sz="1200" b="1" dirty="0">
                <a:solidFill>
                  <a:srgbClr val="8000FF"/>
                </a:solidFill>
                <a:latin typeface="Courier New"/>
                <a:ea typeface="Times New Roman"/>
                <a:cs typeface="Arial"/>
              </a:rPr>
              <a:t>.</a:t>
            </a:r>
            <a:r>
              <a:rPr lang="fr-FR" sz="1200" b="1" dirty="0">
                <a:solidFill>
                  <a:srgbClr val="808080"/>
                </a:solidFill>
                <a:latin typeface="Courier New"/>
                <a:ea typeface="Times New Roman"/>
                <a:cs typeface="Arial"/>
              </a:rPr>
              <a:t>"&lt;</a:t>
            </a:r>
            <a:r>
              <a:rPr lang="fr-FR" sz="1200" b="1" dirty="0" err="1">
                <a:solidFill>
                  <a:srgbClr val="808080"/>
                </a:solidFill>
                <a:latin typeface="Courier New"/>
                <a:ea typeface="Times New Roman"/>
                <a:cs typeface="Arial"/>
              </a:rPr>
              <a:t>br</a:t>
            </a:r>
            <a:r>
              <a:rPr lang="fr-FR" sz="1200" b="1" dirty="0">
                <a:solidFill>
                  <a:srgbClr val="808080"/>
                </a:solidFill>
                <a:latin typeface="Courier New"/>
                <a:ea typeface="Times New Roman"/>
                <a:cs typeface="Arial"/>
              </a:rPr>
              <a:t>/&gt;"</a:t>
            </a:r>
            <a:r>
              <a:rPr lang="fr-FR" sz="1200" b="1" dirty="0">
                <a:solidFill>
                  <a:srgbClr val="8000FF"/>
                </a:solidFill>
                <a:latin typeface="Courier New"/>
                <a:ea typeface="Times New Roman"/>
                <a:cs typeface="Arial"/>
              </a:rPr>
              <a:t>;</a:t>
            </a:r>
            <a:endParaRPr lang="fr-FR" sz="1200" b="1" dirty="0">
              <a:latin typeface="Calibri"/>
              <a:ea typeface="Calibri"/>
              <a:cs typeface="Arial"/>
            </a:endParaRPr>
          </a:p>
          <a:p>
            <a:pPr marL="0" indent="0">
              <a:lnSpc>
                <a:spcPct val="115000"/>
              </a:lnSpc>
              <a:spcBef>
                <a:spcPts val="0"/>
              </a:spcBef>
              <a:spcAft>
                <a:spcPts val="0"/>
              </a:spcAft>
              <a:buNone/>
            </a:pPr>
            <a:r>
              <a:rPr lang="fr-FR" sz="1200" b="1" dirty="0" err="1">
                <a:solidFill>
                  <a:srgbClr val="0000FF"/>
                </a:solidFill>
                <a:latin typeface="Courier New"/>
                <a:ea typeface="Times New Roman"/>
                <a:cs typeface="Arial"/>
              </a:rPr>
              <a:t>echo</a:t>
            </a:r>
            <a:r>
              <a:rPr lang="fr-FR" sz="1200" b="1" dirty="0">
                <a:solidFill>
                  <a:srgbClr val="808080"/>
                </a:solidFill>
                <a:latin typeface="Courier New"/>
                <a:ea typeface="Times New Roman"/>
                <a:cs typeface="Arial"/>
              </a:rPr>
              <a:t>"&lt;</a:t>
            </a:r>
            <a:r>
              <a:rPr lang="fr-FR" sz="1200" b="1" dirty="0" err="1">
                <a:solidFill>
                  <a:srgbClr val="808080"/>
                </a:solidFill>
                <a:latin typeface="Courier New"/>
                <a:ea typeface="Times New Roman"/>
                <a:cs typeface="Arial"/>
              </a:rPr>
              <a:t>img</a:t>
            </a:r>
            <a:r>
              <a:rPr lang="fr-FR" sz="1200" b="1" dirty="0">
                <a:solidFill>
                  <a:srgbClr val="808080"/>
                </a:solidFill>
                <a:latin typeface="Courier New"/>
                <a:ea typeface="Times New Roman"/>
                <a:cs typeface="Arial"/>
              </a:rPr>
              <a:t> </a:t>
            </a:r>
            <a:r>
              <a:rPr lang="fr-FR" sz="1200" b="1" dirty="0" err="1">
                <a:solidFill>
                  <a:srgbClr val="808080"/>
                </a:solidFill>
                <a:latin typeface="Courier New"/>
                <a:ea typeface="Times New Roman"/>
                <a:cs typeface="Arial"/>
              </a:rPr>
              <a:t>src</a:t>
            </a:r>
            <a:r>
              <a:rPr lang="fr-FR" sz="1200" b="1" dirty="0">
                <a:solidFill>
                  <a:srgbClr val="808080"/>
                </a:solidFill>
                <a:latin typeface="Courier New"/>
                <a:ea typeface="Times New Roman"/>
                <a:cs typeface="Arial"/>
              </a:rPr>
              <a:t>=\"$</a:t>
            </a:r>
            <a:r>
              <a:rPr lang="fr-FR" sz="1200" b="1" dirty="0" err="1">
                <a:solidFill>
                  <a:srgbClr val="808080"/>
                </a:solidFill>
                <a:latin typeface="Courier New"/>
                <a:ea typeface="Times New Roman"/>
                <a:cs typeface="Arial"/>
              </a:rPr>
              <a:t>dest</a:t>
            </a:r>
            <a:r>
              <a:rPr lang="fr-FR" sz="1200" b="1" dirty="0">
                <a:solidFill>
                  <a:srgbClr val="808080"/>
                </a:solidFill>
                <a:latin typeface="Courier New"/>
                <a:ea typeface="Times New Roman"/>
                <a:cs typeface="Arial"/>
              </a:rPr>
              <a:t>\" </a:t>
            </a:r>
            <a:r>
              <a:rPr lang="fr-FR" sz="1200" b="1" dirty="0" err="1">
                <a:solidFill>
                  <a:srgbClr val="808080"/>
                </a:solidFill>
                <a:latin typeface="Courier New"/>
                <a:ea typeface="Times New Roman"/>
                <a:cs typeface="Arial"/>
              </a:rPr>
              <a:t>alt</a:t>
            </a:r>
            <a:r>
              <a:rPr lang="fr-FR" sz="1200" b="1" dirty="0">
                <a:solidFill>
                  <a:srgbClr val="808080"/>
                </a:solidFill>
                <a:latin typeface="Courier New"/>
                <a:ea typeface="Times New Roman"/>
                <a:cs typeface="Arial"/>
              </a:rPr>
              <a:t>=\"Votre photo\" /&gt;"</a:t>
            </a:r>
            <a:r>
              <a:rPr lang="fr-FR" sz="1200" b="1" dirty="0">
                <a:solidFill>
                  <a:srgbClr val="8000FF"/>
                </a:solidFill>
                <a:latin typeface="Courier New"/>
                <a:ea typeface="Times New Roman"/>
                <a:cs typeface="Arial"/>
              </a:rPr>
              <a:t>;</a:t>
            </a:r>
            <a:endParaRPr lang="fr-FR" sz="1200" b="1" dirty="0"/>
          </a:p>
        </p:txBody>
      </p:sp>
      <p:pic>
        <p:nvPicPr>
          <p:cNvPr id="4101" name="Picture 5" descr="E:\TEACHING\DEV_APP_WEB\SCRIPTS PHP\02\transinfofile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3670" y="3356992"/>
            <a:ext cx="2614612" cy="33305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E:\TEACHING\DEV_APP_WEB\SCRIPTS PHP\02\transinfofil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8150" y="4586064"/>
            <a:ext cx="4572000" cy="121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1342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Break, que ce qu’un cookie?</a:t>
            </a:r>
            <a:endParaRPr lang="en-US" dirty="0"/>
          </a:p>
        </p:txBody>
      </p:sp>
      <p:sp>
        <p:nvSpPr>
          <p:cNvPr id="3" name="Espace réservé du contenu 2"/>
          <p:cNvSpPr>
            <a:spLocks noGrp="1"/>
          </p:cNvSpPr>
          <p:nvPr>
            <p:ph sz="quarter" idx="1"/>
          </p:nvPr>
        </p:nvSpPr>
        <p:spPr/>
        <p:txBody>
          <a:bodyPr>
            <a:normAutofit fontScale="77500" lnSpcReduction="20000"/>
          </a:bodyPr>
          <a:lstStyle/>
          <a:p>
            <a:r>
              <a:rPr lang="fr-FR" dirty="0"/>
              <a:t>C’est quoi un cookie ?</a:t>
            </a:r>
          </a:p>
          <a:p>
            <a:r>
              <a:rPr lang="fr-FR" dirty="0"/>
              <a:t>Un cookie est un fichier qui est déposé par votre navigateur sur votre ordinateur lorsque vous surfez sur Internet. Ce fichier est composé uniquement de texte (c’est un fichier texte). Il est donc totalement inoffensif. </a:t>
            </a:r>
          </a:p>
          <a:p>
            <a:r>
              <a:rPr lang="fr-FR" dirty="0"/>
              <a:t>Ce fichier est généré par le serveur du site que vous consultez et il est envoyé à votre navigateur Internet. C’est le navigateur qui va enregistrer le fichier sur votre disque dur. (car le serveur n’a pas accès directement à votre ordinateur).</a:t>
            </a:r>
          </a:p>
          <a:p>
            <a:r>
              <a:rPr lang="fr-FR" dirty="0"/>
              <a:t>Exemple : </a:t>
            </a:r>
          </a:p>
          <a:p>
            <a:r>
              <a:rPr lang="fr-FR" dirty="0"/>
              <a:t>je surfe sur un site de chaussures (c’est un exemple qui va plaire aux femmes !),</a:t>
            </a:r>
          </a:p>
          <a:p>
            <a:r>
              <a:rPr lang="fr-FR" dirty="0"/>
              <a:t>je choisis une superbe paire de chaussures et décide de les acheter.</a:t>
            </a:r>
          </a:p>
          <a:p>
            <a:r>
              <a:rPr lang="fr-FR" dirty="0"/>
              <a:t>Je vais donc ajouter cet article à mon panier.</a:t>
            </a:r>
          </a:p>
          <a:p>
            <a:r>
              <a:rPr lang="fr-FR" dirty="0"/>
              <a:t>Le téléphone sonne, et c’est un ami qui m’invite à l’apéro </a:t>
            </a:r>
            <a:r>
              <a:rPr lang="fr-FR" dirty="0" smtClean="0"/>
              <a:t>!</a:t>
            </a:r>
            <a:endParaRPr lang="en-US" dirty="0"/>
          </a:p>
        </p:txBody>
      </p:sp>
    </p:spTree>
    <p:extLst>
      <p:ext uri="{BB962C8B-B14F-4D97-AF65-F5344CB8AC3E}">
        <p14:creationId xmlns:p14="http://schemas.microsoft.com/office/powerpoint/2010/main" xmlns="" val="405255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77DE80D9-7BD9-4FBA-A9E1-ACEC4E20B580}" type="slidenum">
              <a:rPr lang="fr-FR"/>
              <a:pPr/>
              <a:t>4</a:t>
            </a:fld>
            <a:endParaRPr lang="fr-FR"/>
          </a:p>
        </p:txBody>
      </p:sp>
      <p:sp>
        <p:nvSpPr>
          <p:cNvPr id="103426" name="Rectangle 2"/>
          <p:cNvSpPr>
            <a:spLocks noGrp="1" noChangeArrowheads="1"/>
          </p:cNvSpPr>
          <p:nvPr>
            <p:ph type="title"/>
          </p:nvPr>
        </p:nvSpPr>
        <p:spPr/>
        <p:txBody>
          <a:bodyPr/>
          <a:lstStyle/>
          <a:p>
            <a:r>
              <a:rPr lang="fr-CA"/>
              <a:t>Caractéristiques (suite)</a:t>
            </a:r>
            <a:endParaRPr lang="fr-FR"/>
          </a:p>
        </p:txBody>
      </p:sp>
      <p:sp>
        <p:nvSpPr>
          <p:cNvPr id="103427" name="Rectangle 3"/>
          <p:cNvSpPr>
            <a:spLocks noGrp="1" noChangeArrowheads="1"/>
          </p:cNvSpPr>
          <p:nvPr>
            <p:ph type="body" idx="1"/>
          </p:nvPr>
        </p:nvSpPr>
        <p:spPr/>
        <p:txBody>
          <a:bodyPr/>
          <a:lstStyle/>
          <a:p>
            <a:r>
              <a:rPr lang="fr-CA"/>
              <a:t>La syntaxe du langage emprunte aux langages : C, Java et Perl.</a:t>
            </a:r>
          </a:p>
          <a:p>
            <a:r>
              <a:rPr lang="fr-CA"/>
              <a:t>PHP est un acronyme récursif.</a:t>
            </a:r>
          </a:p>
          <a:p>
            <a:pPr lvl="1">
              <a:buFontTx/>
              <a:buNone/>
            </a:pPr>
            <a:r>
              <a:rPr lang="fr-FR" i="1">
                <a:latin typeface="Verdana" pitchFamily="34" charset="0"/>
              </a:rPr>
              <a:t>PHP: Hypertext Preprocessor</a:t>
            </a:r>
            <a:endParaRPr lang="fr-CA" i="1">
              <a:latin typeface="Verdana" pitchFamily="34" charset="0"/>
            </a:endParaRPr>
          </a:p>
          <a:p>
            <a:pPr>
              <a:buFont typeface="Wingdings" pitchFamily="2" charset="2"/>
              <a:buNone/>
            </a:pPr>
            <a:endParaRPr lang="fr-FR">
              <a:latin typeface="Verdana" pitchFamily="34" charset="0"/>
            </a:endParaRPr>
          </a:p>
        </p:txBody>
      </p:sp>
    </p:spTree>
    <p:extLst>
      <p:ext uri="{BB962C8B-B14F-4D97-AF65-F5344CB8AC3E}">
        <p14:creationId xmlns:p14="http://schemas.microsoft.com/office/powerpoint/2010/main" xmlns="" val="1101585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Break, que ce qu’un cookie?</a:t>
            </a:r>
            <a:endParaRPr lang="en-US"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Tant </a:t>
            </a:r>
            <a:r>
              <a:rPr lang="fr-FR" dirty="0"/>
              <a:t>pis pour ma commande, on verra plus tard : J’éteins mon ordinateur et je pars à l’apéro (et oui, j’ai des priorités dans la vie).</a:t>
            </a:r>
          </a:p>
          <a:p>
            <a:r>
              <a:rPr lang="fr-FR" dirty="0"/>
              <a:t>quelques jours se passent …</a:t>
            </a:r>
          </a:p>
          <a:p>
            <a:r>
              <a:rPr lang="fr-FR" dirty="0"/>
              <a:t>Je rallume mon ordinateur, et je reviens sur le site et là : mon panier contient toujours mes chaussures : pourtant, je n’ai rien enregistré.</a:t>
            </a:r>
          </a:p>
          <a:p>
            <a:r>
              <a:rPr lang="fr-FR" dirty="0"/>
              <a:t>C’est la magie du cookie :</a:t>
            </a:r>
          </a:p>
          <a:p>
            <a:pPr lvl="1"/>
            <a:r>
              <a:rPr lang="fr-FR" dirty="0"/>
              <a:t>quand j’ai ajouté les chaussures à mon panier, </a:t>
            </a:r>
          </a:p>
          <a:p>
            <a:pPr lvl="1"/>
            <a:r>
              <a:rPr lang="fr-FR" dirty="0"/>
              <a:t>le serveur a envoyé un fichier sur mon ordinateur. (ce fichier contenait ma commande ou un code permettant de retrouver ma commande)</a:t>
            </a:r>
          </a:p>
          <a:p>
            <a:pPr lvl="1"/>
            <a:r>
              <a:rPr lang="fr-FR" dirty="0"/>
              <a:t>Mon navigateur a enregistré ce fichier sur mon disque dur.</a:t>
            </a:r>
          </a:p>
          <a:p>
            <a:pPr lvl="1"/>
            <a:r>
              <a:rPr lang="fr-FR" dirty="0"/>
              <a:t>Ce fichier étant sur mon disque dur, je peux éteindre mon ordinateur, il sera toujours présent.</a:t>
            </a:r>
          </a:p>
          <a:p>
            <a:pPr lvl="1"/>
            <a:r>
              <a:rPr lang="fr-FR" dirty="0"/>
              <a:t>Lorsque je me suis reconnecté au site, le navigateur a envoyé le fichier au serveur.</a:t>
            </a:r>
          </a:p>
          <a:p>
            <a:pPr lvl="1"/>
            <a:r>
              <a:rPr lang="fr-FR" dirty="0"/>
              <a:t>Le serveur a lu mon fichier, et a ajouté les articles à mon panier.</a:t>
            </a:r>
          </a:p>
          <a:p>
            <a:pPr lvl="1"/>
            <a:r>
              <a:rPr lang="fr-FR" dirty="0"/>
              <a:t>La page Internet affichée contient les informations de mon panier.</a:t>
            </a:r>
          </a:p>
          <a:p>
            <a:endParaRPr lang="en-US" dirty="0"/>
          </a:p>
        </p:txBody>
      </p:sp>
    </p:spTree>
    <p:extLst>
      <p:ext uri="{BB962C8B-B14F-4D97-AF65-F5344CB8AC3E}">
        <p14:creationId xmlns:p14="http://schemas.microsoft.com/office/powerpoint/2010/main" xmlns="" val="2090340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 Cookies publicitaires</a:t>
            </a:r>
            <a:endParaRPr lang="en-US" dirty="0"/>
          </a:p>
        </p:txBody>
      </p:sp>
      <p:pic>
        <p:nvPicPr>
          <p:cNvPr id="16386" name="Picture 2" descr="cookie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7944" y="1484784"/>
            <a:ext cx="4762500" cy="42484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space réservé du contenu 4"/>
          <p:cNvSpPr>
            <a:spLocks noGrp="1"/>
          </p:cNvSpPr>
          <p:nvPr>
            <p:ph sz="quarter" idx="1"/>
          </p:nvPr>
        </p:nvSpPr>
        <p:spPr>
          <a:xfrm>
            <a:off x="914400" y="1447800"/>
            <a:ext cx="3369568" cy="4572000"/>
          </a:xfrm>
        </p:spPr>
        <p:txBody>
          <a:bodyPr/>
          <a:lstStyle/>
          <a:p>
            <a:r>
              <a:rPr lang="fr-FR" sz="2800" dirty="0"/>
              <a:t>Je vais aller par exemple sur www.dailymotion.fr pour voir une </a:t>
            </a:r>
            <a:r>
              <a:rPr lang="fr-FR" sz="2800" dirty="0" smtClean="0"/>
              <a:t>vidéo</a:t>
            </a:r>
            <a:endParaRPr lang="fr-FR" sz="2800" dirty="0"/>
          </a:p>
          <a:p>
            <a:r>
              <a:rPr lang="fr-FR" sz="2800" dirty="0"/>
              <a:t> </a:t>
            </a:r>
          </a:p>
          <a:p>
            <a:r>
              <a:rPr lang="fr-FR" sz="2800" b="1" dirty="0"/>
              <a:t>Regardez-bien la publicité sur le côté.</a:t>
            </a:r>
            <a:endParaRPr lang="fr-FR" sz="2800" dirty="0"/>
          </a:p>
          <a:p>
            <a:endParaRPr lang="en-US" dirty="0"/>
          </a:p>
        </p:txBody>
      </p:sp>
    </p:spTree>
    <p:extLst>
      <p:ext uri="{BB962C8B-B14F-4D97-AF65-F5344CB8AC3E}">
        <p14:creationId xmlns:p14="http://schemas.microsoft.com/office/powerpoint/2010/main" xmlns="" val="2958354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de Cookies publicitaires</a:t>
            </a:r>
            <a:endParaRPr lang="en-US" dirty="0"/>
          </a:p>
        </p:txBody>
      </p:sp>
      <p:pic>
        <p:nvPicPr>
          <p:cNvPr id="16387" name="Picture 3" descr="cookie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441051"/>
            <a:ext cx="3970412" cy="38671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space réservé du contenu 2"/>
          <p:cNvSpPr>
            <a:spLocks noGrp="1"/>
          </p:cNvSpPr>
          <p:nvPr>
            <p:ph sz="quarter" idx="1"/>
          </p:nvPr>
        </p:nvSpPr>
        <p:spPr>
          <a:xfrm>
            <a:off x="914400" y="1447800"/>
            <a:ext cx="3441576" cy="4572000"/>
          </a:xfrm>
        </p:spPr>
        <p:txBody>
          <a:bodyPr/>
          <a:lstStyle/>
          <a:p>
            <a:pPr fontAlgn="ctr"/>
            <a:r>
              <a:rPr lang="fr-FR" dirty="0" smtClean="0"/>
              <a:t>2 Maintenant</a:t>
            </a:r>
            <a:r>
              <a:rPr lang="fr-FR" dirty="0"/>
              <a:t>, je vais faire une recherche sur </a:t>
            </a:r>
            <a:r>
              <a:rPr lang="fr-FR" dirty="0" err="1"/>
              <a:t>google</a:t>
            </a:r>
            <a:r>
              <a:rPr lang="fr-FR" dirty="0"/>
              <a:t>.</a:t>
            </a:r>
            <a:endParaRPr lang="en-US" dirty="0"/>
          </a:p>
          <a:p>
            <a:pPr fontAlgn="ctr"/>
            <a:r>
              <a:rPr lang="fr-FR" dirty="0"/>
              <a:t>Je vais chercher à acheter un téléviseur.</a:t>
            </a:r>
            <a:endParaRPr lang="en-US" dirty="0"/>
          </a:p>
          <a:p>
            <a:pPr fontAlgn="ctr"/>
            <a:r>
              <a:rPr lang="fr-FR" dirty="0"/>
              <a:t>Mon choix va se porter sur le site darty.com.</a:t>
            </a:r>
            <a:endParaRPr lang="en-US" dirty="0"/>
          </a:p>
          <a:p>
            <a:pPr fontAlgn="ctr"/>
            <a:r>
              <a:rPr lang="fr-FR" dirty="0"/>
              <a:t>Je vais donc surfer sur le site de darty.com</a:t>
            </a:r>
            <a:endParaRPr lang="en-US" dirty="0"/>
          </a:p>
          <a:p>
            <a:endParaRPr lang="en-US" dirty="0"/>
          </a:p>
        </p:txBody>
      </p:sp>
    </p:spTree>
    <p:extLst>
      <p:ext uri="{BB962C8B-B14F-4D97-AF65-F5344CB8AC3E}">
        <p14:creationId xmlns:p14="http://schemas.microsoft.com/office/powerpoint/2010/main" xmlns="" val="1878353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de Cookies publicitaires</a:t>
            </a:r>
            <a:endParaRPr lang="en-US" dirty="0"/>
          </a:p>
        </p:txBody>
      </p:sp>
      <p:pic>
        <p:nvPicPr>
          <p:cNvPr id="16388" name="Picture 4" descr="cookie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1556791"/>
            <a:ext cx="3960440" cy="41764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space réservé du contenu 2"/>
          <p:cNvSpPr>
            <a:spLocks noGrp="1"/>
          </p:cNvSpPr>
          <p:nvPr>
            <p:ph sz="quarter" idx="1"/>
          </p:nvPr>
        </p:nvSpPr>
        <p:spPr>
          <a:xfrm>
            <a:off x="914400" y="1447800"/>
            <a:ext cx="4017640" cy="4572000"/>
          </a:xfrm>
        </p:spPr>
        <p:txBody>
          <a:bodyPr>
            <a:normAutofit fontScale="92500" lnSpcReduction="20000"/>
          </a:bodyPr>
          <a:lstStyle/>
          <a:p>
            <a:r>
              <a:rPr lang="fr-FR" sz="2800" dirty="0" smtClean="0"/>
              <a:t>3 Et maintenant, je </a:t>
            </a:r>
            <a:r>
              <a:rPr lang="fr-FR" sz="2800" dirty="0"/>
              <a:t>retourne sur le site de </a:t>
            </a:r>
            <a:r>
              <a:rPr lang="fr-FR" sz="2800" dirty="0" err="1"/>
              <a:t>dailymotion</a:t>
            </a:r>
            <a:r>
              <a:rPr lang="fr-FR" sz="2800" dirty="0"/>
              <a:t>.</a:t>
            </a:r>
          </a:p>
          <a:p>
            <a:r>
              <a:rPr lang="fr-FR" sz="2800" dirty="0"/>
              <a:t>Vous pouvez constater que les bannières publicitaires ont changé.</a:t>
            </a:r>
          </a:p>
          <a:p>
            <a:r>
              <a:rPr lang="fr-FR" sz="2800" dirty="0"/>
              <a:t>Maintenant, elles affichent de la publicité pour les téléviseurs de Darty.</a:t>
            </a:r>
          </a:p>
          <a:p>
            <a:r>
              <a:rPr lang="fr-FR" sz="2800" b="1" dirty="0" smtClean="0"/>
              <a:t>Cela </a:t>
            </a:r>
            <a:r>
              <a:rPr lang="fr-FR" sz="2800" b="1" dirty="0"/>
              <a:t>est dû au cookie qui a été enregistré sur mon ordinateur lors de la visite du site de Darty.</a:t>
            </a:r>
            <a:endParaRPr lang="en-US" dirty="0"/>
          </a:p>
        </p:txBody>
      </p:sp>
    </p:spTree>
    <p:extLst>
      <p:ext uri="{BB962C8B-B14F-4D97-AF65-F5344CB8AC3E}">
        <p14:creationId xmlns:p14="http://schemas.microsoft.com/office/powerpoint/2010/main" xmlns="" val="2223437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Références</a:t>
            </a:r>
          </a:p>
        </p:txBody>
      </p:sp>
      <p:sp>
        <p:nvSpPr>
          <p:cNvPr id="3" name="Espace réservé du contenu 2"/>
          <p:cNvSpPr>
            <a:spLocks noGrp="1"/>
          </p:cNvSpPr>
          <p:nvPr>
            <p:ph sz="quarter" idx="1"/>
          </p:nvPr>
        </p:nvSpPr>
        <p:spPr/>
        <p:txBody>
          <a:bodyPr/>
          <a:lstStyle/>
          <a:p>
            <a:r>
              <a:rPr lang="fr-FR" dirty="0"/>
              <a:t>http://www.php.net/</a:t>
            </a:r>
          </a:p>
          <a:p>
            <a:r>
              <a:rPr lang="fr-FR" dirty="0"/>
              <a:t>Pratique de MySQL et PHP, Philippe </a:t>
            </a:r>
            <a:r>
              <a:rPr lang="fr-FR" dirty="0" err="1"/>
              <a:t>Rigaux</a:t>
            </a:r>
            <a:r>
              <a:rPr lang="fr-FR" dirty="0"/>
              <a:t>, </a:t>
            </a:r>
            <a:r>
              <a:rPr lang="fr-FR" dirty="0" err="1"/>
              <a:t>O’Reilly</a:t>
            </a:r>
            <a:endParaRPr lang="fr-FR" dirty="0"/>
          </a:p>
        </p:txBody>
      </p:sp>
    </p:spTree>
    <p:extLst>
      <p:ext uri="{BB962C8B-B14F-4D97-AF65-F5344CB8AC3E}">
        <p14:creationId xmlns:p14="http://schemas.microsoft.com/office/powerpoint/2010/main" xmlns="" val="199204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20A31216-711D-4562-AAE1-806707904378}" type="slidenum">
              <a:rPr lang="fr-FR"/>
              <a:pPr/>
              <a:t>5</a:t>
            </a:fld>
            <a:endParaRPr lang="fr-FR"/>
          </a:p>
        </p:txBody>
      </p:sp>
      <p:sp>
        <p:nvSpPr>
          <p:cNvPr id="155650" name="Rectangle 1026"/>
          <p:cNvSpPr>
            <a:spLocks noGrp="1" noChangeArrowheads="1"/>
          </p:cNvSpPr>
          <p:nvPr>
            <p:ph type="title"/>
          </p:nvPr>
        </p:nvSpPr>
        <p:spPr/>
        <p:txBody>
          <a:bodyPr/>
          <a:lstStyle/>
          <a:p>
            <a:r>
              <a:rPr lang="fr-CA"/>
              <a:t>Autres technologies analogues</a:t>
            </a:r>
            <a:endParaRPr lang="fr-FR"/>
          </a:p>
        </p:txBody>
      </p:sp>
      <p:sp>
        <p:nvSpPr>
          <p:cNvPr id="155651" name="Rectangle 1027"/>
          <p:cNvSpPr>
            <a:spLocks noGrp="1" noChangeArrowheads="1"/>
          </p:cNvSpPr>
          <p:nvPr>
            <p:ph type="body" idx="1"/>
          </p:nvPr>
        </p:nvSpPr>
        <p:spPr/>
        <p:txBody>
          <a:bodyPr/>
          <a:lstStyle/>
          <a:p>
            <a:r>
              <a:rPr lang="fr-CA"/>
              <a:t>Pour produire des pages dynamiques.</a:t>
            </a:r>
          </a:p>
          <a:p>
            <a:pPr lvl="1"/>
            <a:r>
              <a:rPr lang="fr-CA"/>
              <a:t>Cold Fusion.</a:t>
            </a:r>
          </a:p>
          <a:p>
            <a:pPr lvl="1"/>
            <a:r>
              <a:rPr lang="fr-CA"/>
              <a:t>JavaServer Page.</a:t>
            </a:r>
          </a:p>
          <a:p>
            <a:pPr lvl="1"/>
            <a:r>
              <a:rPr lang="fr-CA"/>
              <a:t>Microsoft ASP.</a:t>
            </a:r>
          </a:p>
          <a:p>
            <a:pPr lvl="1"/>
            <a:r>
              <a:rPr lang="fr-CA"/>
              <a:t>CGI et autres langages (Perl, C, C++, etc).</a:t>
            </a:r>
          </a:p>
          <a:p>
            <a:pPr lvl="1"/>
            <a:endParaRPr lang="fr-CA"/>
          </a:p>
          <a:p>
            <a:pPr lvl="1"/>
            <a:endParaRPr lang="fr-CA"/>
          </a:p>
          <a:p>
            <a:pPr lvl="1"/>
            <a:endParaRPr lang="fr-FR"/>
          </a:p>
        </p:txBody>
      </p:sp>
    </p:spTree>
    <p:extLst>
      <p:ext uri="{BB962C8B-B14F-4D97-AF65-F5344CB8AC3E}">
        <p14:creationId xmlns:p14="http://schemas.microsoft.com/office/powerpoint/2010/main" xmlns="" val="99431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E3B0584-1F25-41F4-9BCB-B7D8E97BF103}" type="slidenum">
              <a:rPr lang="fr-FR"/>
              <a:pPr/>
              <a:t>6</a:t>
            </a:fld>
            <a:endParaRPr lang="fr-FR"/>
          </a:p>
        </p:txBody>
      </p:sp>
      <p:sp>
        <p:nvSpPr>
          <p:cNvPr id="20482" name="Rectangle 2"/>
          <p:cNvSpPr>
            <a:spLocks noGrp="1" noChangeArrowheads="1"/>
          </p:cNvSpPr>
          <p:nvPr>
            <p:ph type="title"/>
          </p:nvPr>
        </p:nvSpPr>
        <p:spPr/>
        <p:txBody>
          <a:bodyPr/>
          <a:lstStyle/>
          <a:p>
            <a:r>
              <a:rPr lang="fr-CA"/>
              <a:t>Historique et version</a:t>
            </a:r>
          </a:p>
        </p:txBody>
      </p:sp>
      <p:sp>
        <p:nvSpPr>
          <p:cNvPr id="20483" name="Rectangle 3"/>
          <p:cNvSpPr>
            <a:spLocks noGrp="1" noChangeArrowheads="1"/>
          </p:cNvSpPr>
          <p:nvPr>
            <p:ph type="body" idx="1"/>
          </p:nvPr>
        </p:nvSpPr>
        <p:spPr/>
        <p:txBody>
          <a:bodyPr/>
          <a:lstStyle/>
          <a:p>
            <a:pPr>
              <a:lnSpc>
                <a:spcPct val="90000"/>
              </a:lnSpc>
            </a:pPr>
            <a:r>
              <a:rPr lang="fr-CA" sz="2400"/>
              <a:t>PHP 1.0 (Personnal Home Page), 1994-1995</a:t>
            </a:r>
          </a:p>
          <a:p>
            <a:pPr>
              <a:lnSpc>
                <a:spcPct val="90000"/>
              </a:lnSpc>
            </a:pPr>
            <a:r>
              <a:rPr lang="fr-CA" sz="2400"/>
              <a:t>PHP/FI 2.0. 1995-1997</a:t>
            </a:r>
          </a:p>
          <a:p>
            <a:pPr>
              <a:lnSpc>
                <a:spcPct val="90000"/>
              </a:lnSpc>
            </a:pPr>
            <a:r>
              <a:rPr lang="fr-CA" sz="2400"/>
              <a:t>PHP3, 1997-2000</a:t>
            </a:r>
          </a:p>
          <a:p>
            <a:pPr lvl="1">
              <a:lnSpc>
                <a:spcPct val="90000"/>
              </a:lnSpc>
            </a:pPr>
            <a:r>
              <a:rPr lang="fr-CA" sz="2000"/>
              <a:t>La version 3 a permis une explosion de l’utilisation de PHP.</a:t>
            </a:r>
          </a:p>
          <a:p>
            <a:pPr>
              <a:lnSpc>
                <a:spcPct val="90000"/>
              </a:lnSpc>
            </a:pPr>
            <a:r>
              <a:rPr lang="fr-CA" sz="2400"/>
              <a:t>PHP4 (Zend), 2000</a:t>
            </a:r>
          </a:p>
          <a:p>
            <a:pPr lvl="1">
              <a:lnSpc>
                <a:spcPct val="90000"/>
              </a:lnSpc>
            </a:pPr>
            <a:r>
              <a:rPr lang="fr-CA" sz="2000"/>
              <a:t>Moteur ZEND : le « cerveau » de PHP</a:t>
            </a:r>
          </a:p>
          <a:p>
            <a:pPr lvl="1">
              <a:lnSpc>
                <a:spcPct val="90000"/>
              </a:lnSpc>
            </a:pPr>
            <a:r>
              <a:rPr lang="fr-CA" sz="2000"/>
              <a:t>Développé par la compagnie Zend, </a:t>
            </a:r>
          </a:p>
          <a:p>
            <a:pPr lvl="1">
              <a:lnSpc>
                <a:spcPct val="90000"/>
              </a:lnSpc>
              <a:buFontTx/>
              <a:buNone/>
            </a:pPr>
            <a:r>
              <a:rPr lang="fr-CA" sz="2000"/>
              <a:t>    les créateurs de PHP.</a:t>
            </a:r>
          </a:p>
          <a:p>
            <a:pPr lvl="1">
              <a:lnSpc>
                <a:spcPct val="90000"/>
              </a:lnSpc>
              <a:buFontTx/>
              <a:buNone/>
            </a:pPr>
            <a:r>
              <a:rPr lang="fr-CA" sz="2000"/>
              <a:t>http:</a:t>
            </a:r>
            <a:r>
              <a:rPr lang="en-US" sz="2000"/>
              <a:t>//www.zend.com</a:t>
            </a:r>
            <a:endParaRPr lang="fr-CA" sz="2000"/>
          </a:p>
          <a:p>
            <a:pPr>
              <a:lnSpc>
                <a:spcPct val="90000"/>
              </a:lnSpc>
              <a:buFont typeface="Wingdings" pitchFamily="2" charset="2"/>
              <a:buNone/>
            </a:pPr>
            <a:r>
              <a:rPr lang="fr-CA" sz="2400" b="1">
                <a:solidFill>
                  <a:srgbClr val="FFFFFF"/>
                </a:solidFill>
                <a:cs typeface="Arial" pitchFamily="34" charset="0"/>
              </a:rPr>
              <a:t> </a:t>
            </a:r>
          </a:p>
          <a:p>
            <a:pPr lvl="1">
              <a:lnSpc>
                <a:spcPct val="90000"/>
              </a:lnSpc>
              <a:buFontTx/>
              <a:buNone/>
            </a:pPr>
            <a:r>
              <a:rPr lang="fr-CA" sz="2000"/>
              <a:t> </a:t>
            </a:r>
            <a:endParaRPr lang="fr-FR" sz="200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3962400"/>
            <a:ext cx="1304925"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727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6DF66BCF-C580-4A0D-8DC6-9D91A2B00487}" type="slidenum">
              <a:rPr lang="fr-FR"/>
              <a:pPr/>
              <a:t>7</a:t>
            </a:fld>
            <a:endParaRPr lang="fr-FR"/>
          </a:p>
        </p:txBody>
      </p:sp>
      <p:sp>
        <p:nvSpPr>
          <p:cNvPr id="19458" name="Rectangle 2"/>
          <p:cNvSpPr>
            <a:spLocks noGrp="1" noChangeArrowheads="1"/>
          </p:cNvSpPr>
          <p:nvPr>
            <p:ph type="title"/>
          </p:nvPr>
        </p:nvSpPr>
        <p:spPr/>
        <p:txBody>
          <a:bodyPr/>
          <a:lstStyle/>
          <a:p>
            <a:r>
              <a:rPr lang="fr-CA"/>
              <a:t>Fonctionnalités de PHP</a:t>
            </a:r>
          </a:p>
        </p:txBody>
      </p:sp>
      <p:sp>
        <p:nvSpPr>
          <p:cNvPr id="19459" name="Rectangle 3"/>
          <p:cNvSpPr>
            <a:spLocks noGrp="1" noChangeArrowheads="1"/>
          </p:cNvSpPr>
          <p:nvPr>
            <p:ph type="body" idx="1"/>
          </p:nvPr>
        </p:nvSpPr>
        <p:spPr/>
        <p:txBody>
          <a:bodyPr/>
          <a:lstStyle/>
          <a:p>
            <a:pPr>
              <a:lnSpc>
                <a:spcPct val="90000"/>
              </a:lnSpc>
            </a:pPr>
            <a:r>
              <a:rPr lang="fr-CA" sz="2400"/>
              <a:t>Traitement de caractères et de fichiers.</a:t>
            </a:r>
          </a:p>
          <a:p>
            <a:pPr>
              <a:lnSpc>
                <a:spcPct val="90000"/>
              </a:lnSpc>
            </a:pPr>
            <a:r>
              <a:rPr lang="fr-CA" sz="2400"/>
              <a:t>Protocoles du web : HTTP, FTP, </a:t>
            </a:r>
            <a:r>
              <a:rPr lang="fr-FR" sz="2400">
                <a:cs typeface="Arial" pitchFamily="34" charset="0"/>
              </a:rPr>
              <a:t>LDAP, SNMP, IMAP, </a:t>
            </a:r>
            <a:r>
              <a:rPr lang="en-US" sz="2400">
                <a:cs typeface="Arial" pitchFamily="34" charset="0"/>
              </a:rPr>
              <a:t>(D)</a:t>
            </a:r>
            <a:r>
              <a:rPr lang="fr-FR" sz="2400">
                <a:cs typeface="Arial" pitchFamily="34" charset="0"/>
              </a:rPr>
              <a:t>COM (</a:t>
            </a:r>
            <a:r>
              <a:rPr lang="en-US" sz="2400">
                <a:cs typeface="Arial" pitchFamily="34" charset="0"/>
              </a:rPr>
              <a:t>sous</a:t>
            </a:r>
            <a:r>
              <a:rPr lang="fr-FR" sz="2400">
                <a:cs typeface="Arial" pitchFamily="34" charset="0"/>
              </a:rPr>
              <a:t> windows)</a:t>
            </a:r>
            <a:r>
              <a:rPr lang="en-US" sz="2400">
                <a:cs typeface="Arial" pitchFamily="34" charset="0"/>
              </a:rPr>
              <a:t>.</a:t>
            </a:r>
            <a:endParaRPr lang="fr-CA" sz="2400"/>
          </a:p>
          <a:p>
            <a:pPr>
              <a:lnSpc>
                <a:spcPct val="90000"/>
              </a:lnSpc>
            </a:pPr>
            <a:r>
              <a:rPr lang="fr-CA" sz="2400"/>
              <a:t>Support de XML.</a:t>
            </a:r>
          </a:p>
          <a:p>
            <a:pPr>
              <a:lnSpc>
                <a:spcPct val="90000"/>
              </a:lnSpc>
            </a:pPr>
            <a:r>
              <a:rPr lang="fr-CA" sz="2400"/>
              <a:t>Accès aux bases de données : </a:t>
            </a:r>
            <a:r>
              <a:rPr lang="fr-FR" sz="2400">
                <a:cs typeface="Arial" pitchFamily="34" charset="0"/>
              </a:rPr>
              <a:t>Oracle, Sybase, MySQL, ODBC</a:t>
            </a:r>
            <a:r>
              <a:rPr lang="en-US" sz="2400">
                <a:cs typeface="Arial" pitchFamily="34" charset="0"/>
              </a:rPr>
              <a:t>, etc.</a:t>
            </a:r>
            <a:r>
              <a:rPr lang="fr-FR" sz="2400">
                <a:solidFill>
                  <a:srgbClr val="000000"/>
                </a:solidFill>
                <a:cs typeface="Arial" pitchFamily="34" charset="0"/>
              </a:rPr>
              <a:t> </a:t>
            </a:r>
            <a:endParaRPr lang="en-US" sz="2400">
              <a:solidFill>
                <a:srgbClr val="000000"/>
              </a:solidFill>
              <a:cs typeface="Arial" pitchFamily="34" charset="0"/>
            </a:endParaRPr>
          </a:p>
          <a:p>
            <a:pPr>
              <a:lnSpc>
                <a:spcPct val="90000"/>
              </a:lnSpc>
            </a:pPr>
            <a:r>
              <a:rPr lang="en-US" sz="2400">
                <a:cs typeface="Arial" pitchFamily="34" charset="0"/>
              </a:rPr>
              <a:t>Offre des fonctions de g</a:t>
            </a:r>
            <a:r>
              <a:rPr lang="fr-CA" sz="2400">
                <a:cs typeface="Arial" pitchFamily="34" charset="0"/>
              </a:rPr>
              <a:t>énérations de graphique en ligne, de document PDF, etc.</a:t>
            </a:r>
            <a:endParaRPr lang="en-US" sz="2400">
              <a:cs typeface="Arial" pitchFamily="34" charset="0"/>
            </a:endParaRPr>
          </a:p>
          <a:p>
            <a:pPr>
              <a:lnSpc>
                <a:spcPct val="90000"/>
              </a:lnSpc>
            </a:pPr>
            <a:r>
              <a:rPr lang="fr-CA" sz="2400">
                <a:cs typeface="Arial" pitchFamily="34" charset="0"/>
              </a:rPr>
              <a:t>Offre également le support de session HTTP.</a:t>
            </a:r>
          </a:p>
          <a:p>
            <a:pPr>
              <a:lnSpc>
                <a:spcPct val="90000"/>
              </a:lnSpc>
            </a:pPr>
            <a:r>
              <a:rPr lang="fr-CA" sz="2400">
                <a:cs typeface="Arial" pitchFamily="34" charset="0"/>
              </a:rPr>
              <a:t>Etc, etc, etc …</a:t>
            </a:r>
          </a:p>
          <a:p>
            <a:pPr>
              <a:lnSpc>
                <a:spcPct val="90000"/>
              </a:lnSpc>
              <a:buFont typeface="Wingdings" pitchFamily="2" charset="2"/>
              <a:buNone/>
            </a:pPr>
            <a:endParaRPr lang="fr-CA" sz="2400">
              <a:cs typeface="Arial" pitchFamily="34" charset="0"/>
            </a:endParaRPr>
          </a:p>
        </p:txBody>
      </p:sp>
    </p:spTree>
    <p:extLst>
      <p:ext uri="{BB962C8B-B14F-4D97-AF65-F5344CB8AC3E}">
        <p14:creationId xmlns:p14="http://schemas.microsoft.com/office/powerpoint/2010/main" xmlns="" val="161649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9CA3040E-7959-4321-B278-0FB2F362E964}" type="slidenum">
              <a:rPr lang="fr-FR"/>
              <a:pPr/>
              <a:t>8</a:t>
            </a:fld>
            <a:endParaRPr lang="fr-FR"/>
          </a:p>
        </p:txBody>
      </p:sp>
      <p:sp>
        <p:nvSpPr>
          <p:cNvPr id="22530" name="Rectangle 2"/>
          <p:cNvSpPr>
            <a:spLocks noGrp="1" noChangeArrowheads="1"/>
          </p:cNvSpPr>
          <p:nvPr>
            <p:ph type="title"/>
          </p:nvPr>
        </p:nvSpPr>
        <p:spPr/>
        <p:txBody>
          <a:bodyPr/>
          <a:lstStyle/>
          <a:p>
            <a:r>
              <a:rPr lang="fr-CA"/>
              <a:t>PHP, Apache et les autres</a:t>
            </a:r>
          </a:p>
        </p:txBody>
      </p:sp>
      <p:sp>
        <p:nvSpPr>
          <p:cNvPr id="22531" name="Rectangle 3"/>
          <p:cNvSpPr>
            <a:spLocks noGrp="1" noChangeArrowheads="1"/>
          </p:cNvSpPr>
          <p:nvPr>
            <p:ph type="body" idx="1"/>
          </p:nvPr>
        </p:nvSpPr>
        <p:spPr/>
        <p:txBody>
          <a:bodyPr/>
          <a:lstStyle/>
          <a:p>
            <a:r>
              <a:rPr lang="fr-CA" dirty="0"/>
              <a:t>On retrouve fréquemment PHP en conjonction avec Linux, Apache et MySQL.</a:t>
            </a:r>
          </a:p>
          <a:p>
            <a:r>
              <a:rPr lang="fr-CA" dirty="0"/>
              <a:t>PHP est un module appelé par l’application Apache, il peut également être compilé dans Apache.</a:t>
            </a:r>
          </a:p>
          <a:p>
            <a:r>
              <a:rPr lang="fr-CA" dirty="0"/>
              <a:t>PHP est disponible également avec </a:t>
            </a:r>
            <a:r>
              <a:rPr lang="fr-CA" dirty="0" smtClean="0"/>
              <a:t>Windows,</a:t>
            </a:r>
            <a:endParaRPr lang="fr-CA" dirty="0"/>
          </a:p>
        </p:txBody>
      </p:sp>
    </p:spTree>
    <p:extLst>
      <p:ext uri="{BB962C8B-B14F-4D97-AF65-F5344CB8AC3E}">
        <p14:creationId xmlns:p14="http://schemas.microsoft.com/office/powerpoint/2010/main" xmlns="" val="235253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D65EB924-3B60-4D7C-BFAC-A18C0A38C088}" type="slidenum">
              <a:rPr lang="fr-FR"/>
              <a:pPr/>
              <a:t>9</a:t>
            </a:fld>
            <a:endParaRPr lang="fr-FR"/>
          </a:p>
        </p:txBody>
      </p:sp>
      <p:sp>
        <p:nvSpPr>
          <p:cNvPr id="25602" name="Rectangle 2"/>
          <p:cNvSpPr>
            <a:spLocks noGrp="1" noChangeArrowheads="1"/>
          </p:cNvSpPr>
          <p:nvPr>
            <p:ph type="title"/>
          </p:nvPr>
        </p:nvSpPr>
        <p:spPr/>
        <p:txBody>
          <a:bodyPr/>
          <a:lstStyle/>
          <a:p>
            <a:r>
              <a:rPr lang="fr-CA"/>
              <a:t>La codification PHP</a:t>
            </a:r>
          </a:p>
        </p:txBody>
      </p:sp>
      <p:sp>
        <p:nvSpPr>
          <p:cNvPr id="25603" name="Rectangle 3"/>
          <p:cNvSpPr>
            <a:spLocks noGrp="1" noChangeArrowheads="1"/>
          </p:cNvSpPr>
          <p:nvPr>
            <p:ph type="body" idx="1"/>
          </p:nvPr>
        </p:nvSpPr>
        <p:spPr/>
        <p:txBody>
          <a:bodyPr/>
          <a:lstStyle/>
          <a:p>
            <a:r>
              <a:rPr lang="fr-CA"/>
              <a:t>Insertion dans le code HTML d’une page web.</a:t>
            </a:r>
          </a:p>
          <a:p>
            <a:r>
              <a:rPr lang="fr-CA"/>
              <a:t>Balises, analogue à ASP.</a:t>
            </a:r>
          </a:p>
          <a:p>
            <a:pPr lvl="1">
              <a:buFontTx/>
              <a:buNone/>
            </a:pPr>
            <a:r>
              <a:rPr lang="fr-CA">
                <a:latin typeface="Arial Unicode MS" pitchFamily="34" charset="-128"/>
              </a:rPr>
              <a:t>SGML style: &lt;? </a:t>
            </a:r>
            <a:r>
              <a:rPr lang="fr-CA" i="1">
                <a:latin typeface="Arial Unicode MS" pitchFamily="34" charset="-128"/>
              </a:rPr>
              <a:t>code</a:t>
            </a:r>
            <a:r>
              <a:rPr lang="fr-CA">
                <a:latin typeface="Arial Unicode MS" pitchFamily="34" charset="-128"/>
              </a:rPr>
              <a:t> ?&gt; </a:t>
            </a:r>
          </a:p>
          <a:p>
            <a:pPr lvl="1">
              <a:buFontTx/>
              <a:buNone/>
            </a:pPr>
            <a:r>
              <a:rPr lang="fr-CA" b="1">
                <a:latin typeface="Arial Unicode MS" pitchFamily="34" charset="-128"/>
              </a:rPr>
              <a:t>XML style: &lt;?php </a:t>
            </a:r>
            <a:r>
              <a:rPr lang="fr-CA" b="1" i="1">
                <a:latin typeface="Arial Unicode MS" pitchFamily="34" charset="-128"/>
              </a:rPr>
              <a:t>code</a:t>
            </a:r>
            <a:r>
              <a:rPr lang="fr-CA" b="1">
                <a:latin typeface="Arial Unicode MS" pitchFamily="34" charset="-128"/>
              </a:rPr>
              <a:t> ?&gt;</a:t>
            </a:r>
            <a:r>
              <a:rPr lang="fr-CA">
                <a:latin typeface="Arial Unicode MS" pitchFamily="34" charset="-128"/>
              </a:rPr>
              <a:t> </a:t>
            </a:r>
          </a:p>
          <a:p>
            <a:pPr lvl="1">
              <a:buFontTx/>
              <a:buNone/>
            </a:pPr>
            <a:r>
              <a:rPr lang="fr-CA">
                <a:latin typeface="Arial Unicode MS" pitchFamily="34" charset="-128"/>
              </a:rPr>
              <a:t>ASP style: &lt;% </a:t>
            </a:r>
            <a:r>
              <a:rPr lang="fr-CA" i="1">
                <a:latin typeface="Arial Unicode MS" pitchFamily="34" charset="-128"/>
              </a:rPr>
              <a:t>code</a:t>
            </a:r>
            <a:r>
              <a:rPr lang="fr-CA">
                <a:latin typeface="Arial Unicode MS" pitchFamily="34" charset="-128"/>
              </a:rPr>
              <a:t> %&gt; </a:t>
            </a:r>
          </a:p>
          <a:p>
            <a:pPr lvl="1">
              <a:buFontTx/>
              <a:buNone/>
            </a:pPr>
            <a:r>
              <a:rPr lang="fr-CA">
                <a:latin typeface="Arial Unicode MS" pitchFamily="34" charset="-128"/>
              </a:rPr>
              <a:t>Javascript style: &lt;script language="php"&gt; </a:t>
            </a:r>
            <a:r>
              <a:rPr lang="fr-CA" i="1">
                <a:latin typeface="Arial Unicode MS" pitchFamily="34" charset="-128"/>
              </a:rPr>
              <a:t>code</a:t>
            </a:r>
            <a:r>
              <a:rPr lang="fr-CA">
                <a:latin typeface="Arial Unicode MS" pitchFamily="34" charset="-128"/>
              </a:rPr>
              <a:t> &lt;/script&gt; </a:t>
            </a:r>
          </a:p>
        </p:txBody>
      </p:sp>
    </p:spTree>
    <p:extLst>
      <p:ext uri="{BB962C8B-B14F-4D97-AF65-F5344CB8AC3E}">
        <p14:creationId xmlns:p14="http://schemas.microsoft.com/office/powerpoint/2010/main" xmlns="" val="19541982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654</TotalTime>
  <Words>2884</Words>
  <Application>Microsoft Office PowerPoint</Application>
  <PresentationFormat>Affichage à l'écran (4:3)</PresentationFormat>
  <Paragraphs>508</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Capitaux</vt:lpstr>
      <vt:lpstr>Développement d’applications web</vt:lpstr>
      <vt:lpstr>Génération dynamique de pages HTML</vt:lpstr>
      <vt:lpstr>Caractéristiques</vt:lpstr>
      <vt:lpstr>Caractéristiques (suite)</vt:lpstr>
      <vt:lpstr>Autres technologies analogues</vt:lpstr>
      <vt:lpstr>Historique et version</vt:lpstr>
      <vt:lpstr>Fonctionnalités de PHP</vt:lpstr>
      <vt:lpstr>PHP, Apache et les autres</vt:lpstr>
      <vt:lpstr>La codification PHP</vt:lpstr>
      <vt:lpstr>Page PHP</vt:lpstr>
      <vt:lpstr>PHP : exemple (1/2)</vt:lpstr>
      <vt:lpstr>PHP : exemple (2/2)</vt:lpstr>
      <vt:lpstr>Comment interpréter du PHP</vt:lpstr>
      <vt:lpstr>Syntaxe</vt:lpstr>
      <vt:lpstr>Types de données</vt:lpstr>
      <vt:lpstr>Chaînes de caractères</vt:lpstr>
      <vt:lpstr>Variable</vt:lpstr>
      <vt:lpstr>Expression</vt:lpstr>
      <vt:lpstr>Opérateurs et fonctions</vt:lpstr>
      <vt:lpstr>Opérateurs et fonctions (suite)</vt:lpstr>
      <vt:lpstr>Opérations sur des fichiers ou des URL</vt:lpstr>
      <vt:lpstr>Instructions conditionnelles</vt:lpstr>
      <vt:lpstr>Boucles</vt:lpstr>
      <vt:lpstr>Tableaux</vt:lpstr>
      <vt:lpstr>Tableaux associatifs</vt:lpstr>
      <vt:lpstr>Fonctions</vt:lpstr>
      <vt:lpstr>Quelques fonctions prédéfinies</vt:lpstr>
      <vt:lpstr>Quelques fonctions prédéfinies (chaînes)</vt:lpstr>
      <vt:lpstr>Quelques fonctions prédéfinies (chaînes)</vt:lpstr>
      <vt:lpstr>Quelques fonctions prédéfinies (tableaux)</vt:lpstr>
      <vt:lpstr>Les variables prédéfinies</vt:lpstr>
      <vt:lpstr> Transmettre des informations</vt:lpstr>
      <vt:lpstr>Transmettre des informations : méthode GET</vt:lpstr>
      <vt:lpstr>Transmettre des informations : méthode POST</vt:lpstr>
      <vt:lpstr>Méthodes GET et POST</vt:lpstr>
      <vt:lpstr>Exemple de sélection multiple</vt:lpstr>
      <vt:lpstr>Gestion des fichiers</vt:lpstr>
      <vt:lpstr>Gestion des fichiers (exemple)</vt:lpstr>
      <vt:lpstr>Break, que ce qu’un cookie?</vt:lpstr>
      <vt:lpstr>Break, que ce qu’un cookie?</vt:lpstr>
      <vt:lpstr>Exemple de Cookies publicitaires</vt:lpstr>
      <vt:lpstr>Exemple de Cookies publicitaires</vt:lpstr>
      <vt:lpstr>Exemple de Cookies publicitaires</vt:lpstr>
      <vt:lpstr>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Développement d’applications web</dc:title>
  <dc:creator>AISSA</dc:creator>
  <cp:lastModifiedBy>hp</cp:lastModifiedBy>
  <cp:revision>122</cp:revision>
  <dcterms:created xsi:type="dcterms:W3CDTF">2016-01-22T15:49:15Z</dcterms:created>
  <dcterms:modified xsi:type="dcterms:W3CDTF">2020-03-29T13:05:41Z</dcterms:modified>
</cp:coreProperties>
</file>