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8" r:id="rId2"/>
  </p:sldMasterIdLst>
  <p:handoutMasterIdLst>
    <p:handoutMasterId r:id="rId20"/>
  </p:handoutMasterIdLst>
  <p:sldIdLst>
    <p:sldId id="272" r:id="rId3"/>
    <p:sldId id="256" r:id="rId4"/>
    <p:sldId id="259" r:id="rId5"/>
    <p:sldId id="261" r:id="rId6"/>
    <p:sldId id="260" r:id="rId7"/>
    <p:sldId id="262" r:id="rId8"/>
    <p:sldId id="258" r:id="rId9"/>
    <p:sldId id="257" r:id="rId10"/>
    <p:sldId id="263" r:id="rId11"/>
    <p:sldId id="264" r:id="rId12"/>
    <p:sldId id="265" r:id="rId13"/>
    <p:sldId id="266" r:id="rId14"/>
    <p:sldId id="267" r:id="rId15"/>
    <p:sldId id="270" r:id="rId16"/>
    <p:sldId id="271" r:id="rId17"/>
    <p:sldId id="269" r:id="rId18"/>
    <p:sldId id="276" r:id="rId19"/>
  </p:sldIdLst>
  <p:sldSz cx="12192000" cy="6858000"/>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ld94@gmail.com" initials="" lastIdx="1" clrIdx="0">
    <p:extLst>
      <p:ext uri="{19B8F6BF-5375-455C-9EA6-DF929625EA0E}">
        <p15:presenceInfo xmlns:p15="http://schemas.microsoft.com/office/powerpoint/2012/main" userId="284046520b5d9174" providerId="Windows Live"/>
      </p:ext>
    </p:extLst>
  </p:cmAuthor>
  <p:cmAuthor id="2" name="seddarimila@outlook.fr" initials="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BB0F"/>
    <a:srgbClr val="1BB540"/>
    <a:srgbClr val="11F0FB"/>
    <a:srgbClr val="00AAE6"/>
    <a:srgbClr val="7321EB"/>
    <a:srgbClr val="34EA3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59" autoAdjust="0"/>
    <p:restoredTop sz="94660"/>
  </p:normalViewPr>
  <p:slideViewPr>
    <p:cSldViewPr>
      <p:cViewPr varScale="1">
        <p:scale>
          <a:sx n="78" d="100"/>
          <a:sy n="78" d="100"/>
        </p:scale>
        <p:origin x="859" y="62"/>
      </p:cViewPr>
      <p:guideLst>
        <p:guide orient="horz" pos="2160"/>
        <p:guide pos="3840"/>
      </p:guideLst>
    </p:cSldViewPr>
  </p:slideViewPr>
  <p:notesTextViewPr>
    <p:cViewPr>
      <p:scale>
        <a:sx n="1" d="1"/>
        <a:sy n="1" d="1"/>
      </p:scale>
      <p:origin x="0" y="0"/>
    </p:cViewPr>
  </p:notesTextViewPr>
  <p:sorterViewPr>
    <p:cViewPr>
      <p:scale>
        <a:sx n="100" d="100"/>
        <a:sy n="100" d="100"/>
      </p:scale>
      <p:origin x="0" y="3144"/>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F0427-102B-4D51-A101-7CF16C74AD36}" type="doc">
      <dgm:prSet loTypeId="urn:microsoft.com/office/officeart/2008/layout/BubblePictureList" loCatId="picture" qsTypeId="urn:microsoft.com/office/officeart/2005/8/quickstyle/3d1" qsCatId="3D" csTypeId="urn:microsoft.com/office/officeart/2005/8/colors/accent5_1" csCatId="accent5" phldr="1"/>
      <dgm:spPr/>
      <dgm:t>
        <a:bodyPr/>
        <a:lstStyle/>
        <a:p>
          <a:endParaRPr lang="en-US"/>
        </a:p>
      </dgm:t>
    </dgm:pt>
    <dgm:pt modelId="{5433F4B8-E8AB-4DA5-8B3B-2C700EE82F8B}">
      <dgm:prSet phldrT="[Text]" custT="1"/>
      <dgm:spPr/>
      <dgm:t>
        <a:bodyPr/>
        <a:lstStyle/>
        <a:p>
          <a:pPr algn="ctr"/>
          <a:r>
            <a:rPr lang="fr-FR" sz="3200" dirty="0"/>
            <a:t>Solar Energy</a:t>
          </a:r>
          <a:endParaRPr lang="en-US" sz="3200" dirty="0"/>
        </a:p>
      </dgm:t>
    </dgm:pt>
    <dgm:pt modelId="{86B8C180-9233-4FC8-8C2B-0DED593D47F9}" type="parTrans" cxnId="{679CABE0-DB12-4ABD-A6B2-D1F82BCB689C}">
      <dgm:prSet/>
      <dgm:spPr/>
      <dgm:t>
        <a:bodyPr/>
        <a:lstStyle/>
        <a:p>
          <a:endParaRPr lang="en-US"/>
        </a:p>
      </dgm:t>
    </dgm:pt>
    <dgm:pt modelId="{36308A03-F040-4ED8-97D3-DB47A56B8AEB}" type="sibTrans" cxnId="{679CABE0-DB12-4ABD-A6B2-D1F82BCB689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en-US"/>
        </a:p>
      </dgm:t>
    </dgm:pt>
    <dgm:pt modelId="{B72A79C8-FB53-4B5A-BCD6-E973EC6368E2}">
      <dgm:prSet phldrT="[Text]" custT="1"/>
      <dgm:spPr/>
      <dgm:t>
        <a:bodyPr/>
        <a:lstStyle/>
        <a:p>
          <a:r>
            <a:rPr lang="fr-FR" sz="3200" dirty="0"/>
            <a:t>Graphene Membranes</a:t>
          </a:r>
          <a:endParaRPr lang="en-US" sz="3200" dirty="0"/>
        </a:p>
      </dgm:t>
    </dgm:pt>
    <dgm:pt modelId="{7F9F1F7F-8AE1-4249-A9A9-B044C6B6D5D6}" type="parTrans" cxnId="{5B4C60D9-B97A-4CAF-B414-2F92EA942621}">
      <dgm:prSet/>
      <dgm:spPr/>
      <dgm:t>
        <a:bodyPr/>
        <a:lstStyle/>
        <a:p>
          <a:endParaRPr lang="en-US"/>
        </a:p>
      </dgm:t>
    </dgm:pt>
    <dgm:pt modelId="{05D2D0A5-F4CC-4B3A-9000-B1FBA748279C}" type="sibTrans" cxnId="{5B4C60D9-B97A-4CAF-B414-2F92EA942621}">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DC4F2913-C821-4804-8E61-AC54128EB0B2}">
      <dgm:prSet phldrT="[Text]" custT="1"/>
      <dgm:spPr/>
      <dgm:t>
        <a:bodyPr/>
        <a:lstStyle/>
        <a:p>
          <a:pPr algn="l"/>
          <a:r>
            <a:rPr lang="fr-FR" sz="3200" dirty="0"/>
            <a:t>Wind Energy</a:t>
          </a:r>
          <a:endParaRPr lang="en-US" sz="3200" dirty="0"/>
        </a:p>
      </dgm:t>
    </dgm:pt>
    <dgm:pt modelId="{53AAA17A-587A-4438-A25F-326F15EDC4C0}" type="parTrans" cxnId="{7D734550-E6A5-4D7F-AFDC-DF772C6BFE4B}">
      <dgm:prSet/>
      <dgm:spPr/>
      <dgm:t>
        <a:bodyPr/>
        <a:lstStyle/>
        <a:p>
          <a:endParaRPr lang="en-US"/>
        </a:p>
      </dgm:t>
    </dgm:pt>
    <dgm:pt modelId="{35E39831-4591-4EB6-8A11-62893608AA92}" type="sibTrans" cxnId="{7D734550-E6A5-4D7F-AFDC-DF772C6BFE4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7F452765-4622-4D1F-81FE-0342BB1A38DC}" type="pres">
      <dgm:prSet presAssocID="{265F0427-102B-4D51-A101-7CF16C74AD36}" presName="Name0" presStyleCnt="0">
        <dgm:presLayoutVars>
          <dgm:chMax val="8"/>
          <dgm:chPref val="8"/>
          <dgm:dir/>
        </dgm:presLayoutVars>
      </dgm:prSet>
      <dgm:spPr/>
    </dgm:pt>
    <dgm:pt modelId="{3D138BC3-BD21-4BA8-A42C-4A4D2B727AE2}" type="pres">
      <dgm:prSet presAssocID="{5433F4B8-E8AB-4DA5-8B3B-2C700EE82F8B}" presName="parent_text_1" presStyleLbl="revTx" presStyleIdx="0" presStyleCnt="3">
        <dgm:presLayoutVars>
          <dgm:chMax val="0"/>
          <dgm:chPref val="0"/>
          <dgm:bulletEnabled val="1"/>
        </dgm:presLayoutVars>
      </dgm:prSet>
      <dgm:spPr/>
    </dgm:pt>
    <dgm:pt modelId="{A55B529C-246F-4578-BB78-072659285699}" type="pres">
      <dgm:prSet presAssocID="{5433F4B8-E8AB-4DA5-8B3B-2C700EE82F8B}" presName="image_accent_1" presStyleCnt="0"/>
      <dgm:spPr/>
    </dgm:pt>
    <dgm:pt modelId="{5F6A9B68-B39D-4623-B493-0D126DB2A25C}" type="pres">
      <dgm:prSet presAssocID="{5433F4B8-E8AB-4DA5-8B3B-2C700EE82F8B}" presName="imageAccentRepeatNode" presStyleLbl="alignNode1" presStyleIdx="0" presStyleCnt="6"/>
      <dgm:spPr/>
    </dgm:pt>
    <dgm:pt modelId="{6B7D7DD2-829E-4DB4-B948-83FCE1AC5D6C}" type="pres">
      <dgm:prSet presAssocID="{5433F4B8-E8AB-4DA5-8B3B-2C700EE82F8B}" presName="accent_1" presStyleLbl="alignNode1" presStyleIdx="1" presStyleCnt="6"/>
      <dgm:spPr/>
    </dgm:pt>
    <dgm:pt modelId="{6E50EE70-6E29-410F-BF07-B135759DF568}" type="pres">
      <dgm:prSet presAssocID="{36308A03-F040-4ED8-97D3-DB47A56B8AEB}" presName="image_1" presStyleCnt="0"/>
      <dgm:spPr/>
    </dgm:pt>
    <dgm:pt modelId="{477E0401-619C-4B48-B11B-EEFF210AE019}" type="pres">
      <dgm:prSet presAssocID="{36308A03-F040-4ED8-97D3-DB47A56B8AEB}" presName="imageRepeatNode" presStyleLbl="fgImgPlace1" presStyleIdx="0" presStyleCnt="3" custScaleX="99999" custLinFactNeighborX="-1018" custLinFactNeighborY="-248"/>
      <dgm:spPr/>
    </dgm:pt>
    <dgm:pt modelId="{A528C1B5-6707-443C-8D5B-26F5C4837EE3}" type="pres">
      <dgm:prSet presAssocID="{B72A79C8-FB53-4B5A-BCD6-E973EC6368E2}" presName="parent_text_2" presStyleLbl="revTx" presStyleIdx="1" presStyleCnt="3" custScaleX="95736">
        <dgm:presLayoutVars>
          <dgm:chMax val="0"/>
          <dgm:chPref val="0"/>
          <dgm:bulletEnabled val="1"/>
        </dgm:presLayoutVars>
      </dgm:prSet>
      <dgm:spPr/>
    </dgm:pt>
    <dgm:pt modelId="{1CE94359-F5D8-4514-881E-947039DC8C63}" type="pres">
      <dgm:prSet presAssocID="{B72A79C8-FB53-4B5A-BCD6-E973EC6368E2}" presName="image_accent_2" presStyleCnt="0"/>
      <dgm:spPr/>
    </dgm:pt>
    <dgm:pt modelId="{72B3DAE5-3F38-45D7-B07D-93C7786B7103}" type="pres">
      <dgm:prSet presAssocID="{B72A79C8-FB53-4B5A-BCD6-E973EC6368E2}" presName="imageAccentRepeatNode" presStyleLbl="alignNode1" presStyleIdx="2" presStyleCnt="6"/>
      <dgm:spPr/>
    </dgm:pt>
    <dgm:pt modelId="{AC3587E2-B0C8-4F98-9D84-E4370F0A3476}" type="pres">
      <dgm:prSet presAssocID="{05D2D0A5-F4CC-4B3A-9000-B1FBA748279C}" presName="image_2" presStyleCnt="0"/>
      <dgm:spPr/>
    </dgm:pt>
    <dgm:pt modelId="{7421401C-FD1A-4791-A295-4AD1F8D58333}" type="pres">
      <dgm:prSet presAssocID="{05D2D0A5-F4CC-4B3A-9000-B1FBA748279C}" presName="imageRepeatNode" presStyleLbl="fgImgPlace1" presStyleIdx="1" presStyleCnt="3"/>
      <dgm:spPr/>
    </dgm:pt>
    <dgm:pt modelId="{AC9B880C-B0B7-4F78-A854-9DE8FBBB856F}" type="pres">
      <dgm:prSet presAssocID="{DC4F2913-C821-4804-8E61-AC54128EB0B2}" presName="image_accent_3" presStyleCnt="0"/>
      <dgm:spPr/>
    </dgm:pt>
    <dgm:pt modelId="{CE101E5A-90AD-4AA8-BC02-565B2CC441DE}" type="pres">
      <dgm:prSet presAssocID="{DC4F2913-C821-4804-8E61-AC54128EB0B2}" presName="imageAccentRepeatNode" presStyleLbl="alignNode1" presStyleIdx="3" presStyleCnt="6"/>
      <dgm:spPr/>
    </dgm:pt>
    <dgm:pt modelId="{D0A2D377-DD22-405E-8F79-C26204BDBC69}" type="pres">
      <dgm:prSet presAssocID="{DC4F2913-C821-4804-8E61-AC54128EB0B2}" presName="parent_text_3" presStyleLbl="revTx" presStyleIdx="2" presStyleCnt="3">
        <dgm:presLayoutVars>
          <dgm:chMax val="0"/>
          <dgm:chPref val="0"/>
          <dgm:bulletEnabled val="1"/>
        </dgm:presLayoutVars>
      </dgm:prSet>
      <dgm:spPr/>
    </dgm:pt>
    <dgm:pt modelId="{403CB7F1-9DE4-4CB9-BEFD-0C6720C16826}" type="pres">
      <dgm:prSet presAssocID="{DC4F2913-C821-4804-8E61-AC54128EB0B2}" presName="accent_2" presStyleLbl="alignNode1" presStyleIdx="4" presStyleCnt="6"/>
      <dgm:spPr/>
    </dgm:pt>
    <dgm:pt modelId="{98E87A08-DBA0-4788-AA48-43333157AF2E}" type="pres">
      <dgm:prSet presAssocID="{DC4F2913-C821-4804-8E61-AC54128EB0B2}" presName="accent_3" presStyleLbl="alignNode1" presStyleIdx="5" presStyleCnt="6"/>
      <dgm:spPr/>
    </dgm:pt>
    <dgm:pt modelId="{96D0681D-1A4C-4BFE-B4A2-7D91CF311CF9}" type="pres">
      <dgm:prSet presAssocID="{35E39831-4591-4EB6-8A11-62893608AA92}" presName="image_3" presStyleCnt="0"/>
      <dgm:spPr/>
    </dgm:pt>
    <dgm:pt modelId="{271E6EC6-0FCD-4746-B9F6-123F4C0E6476}" type="pres">
      <dgm:prSet presAssocID="{35E39831-4591-4EB6-8A11-62893608AA92}" presName="imageRepeatNode" presStyleLbl="fgImgPlace1" presStyleIdx="2" presStyleCnt="3"/>
      <dgm:spPr/>
    </dgm:pt>
  </dgm:ptLst>
  <dgm:cxnLst>
    <dgm:cxn modelId="{34306F0C-243E-4A09-9081-EC9B16FEBA05}" type="presOf" srcId="{B72A79C8-FB53-4B5A-BCD6-E973EC6368E2}" destId="{A528C1B5-6707-443C-8D5B-26F5C4837EE3}" srcOrd="0" destOrd="0" presId="urn:microsoft.com/office/officeart/2008/layout/BubblePictureList"/>
    <dgm:cxn modelId="{79EB461E-3767-4C6B-A0D7-841BC0E9A6CC}" type="presOf" srcId="{36308A03-F040-4ED8-97D3-DB47A56B8AEB}" destId="{477E0401-619C-4B48-B11B-EEFF210AE019}" srcOrd="0" destOrd="0" presId="urn:microsoft.com/office/officeart/2008/layout/BubblePictureList"/>
    <dgm:cxn modelId="{950DD243-4469-4120-BFC7-A3F8FD32B78B}" type="presOf" srcId="{05D2D0A5-F4CC-4B3A-9000-B1FBA748279C}" destId="{7421401C-FD1A-4791-A295-4AD1F8D58333}" srcOrd="0" destOrd="0" presId="urn:microsoft.com/office/officeart/2008/layout/BubblePictureList"/>
    <dgm:cxn modelId="{7D734550-E6A5-4D7F-AFDC-DF772C6BFE4B}" srcId="{265F0427-102B-4D51-A101-7CF16C74AD36}" destId="{DC4F2913-C821-4804-8E61-AC54128EB0B2}" srcOrd="2" destOrd="0" parTransId="{53AAA17A-587A-4438-A25F-326F15EDC4C0}" sibTransId="{35E39831-4591-4EB6-8A11-62893608AA92}"/>
    <dgm:cxn modelId="{CCFED885-BFD6-41C0-B41E-23623F82BBA8}" type="presOf" srcId="{35E39831-4591-4EB6-8A11-62893608AA92}" destId="{271E6EC6-0FCD-4746-B9F6-123F4C0E6476}" srcOrd="0" destOrd="0" presId="urn:microsoft.com/office/officeart/2008/layout/BubblePictureList"/>
    <dgm:cxn modelId="{8606F089-B1BF-4A9C-A746-26538BCECB14}" type="presOf" srcId="{265F0427-102B-4D51-A101-7CF16C74AD36}" destId="{7F452765-4622-4D1F-81FE-0342BB1A38DC}" srcOrd="0" destOrd="0" presId="urn:microsoft.com/office/officeart/2008/layout/BubblePictureList"/>
    <dgm:cxn modelId="{E6E24CB7-7233-4DC8-BEE7-65A96F867C96}" type="presOf" srcId="{5433F4B8-E8AB-4DA5-8B3B-2C700EE82F8B}" destId="{3D138BC3-BD21-4BA8-A42C-4A4D2B727AE2}" srcOrd="0" destOrd="0" presId="urn:microsoft.com/office/officeart/2008/layout/BubblePictureList"/>
    <dgm:cxn modelId="{5B4C60D9-B97A-4CAF-B414-2F92EA942621}" srcId="{265F0427-102B-4D51-A101-7CF16C74AD36}" destId="{B72A79C8-FB53-4B5A-BCD6-E973EC6368E2}" srcOrd="1" destOrd="0" parTransId="{7F9F1F7F-8AE1-4249-A9A9-B044C6B6D5D6}" sibTransId="{05D2D0A5-F4CC-4B3A-9000-B1FBA748279C}"/>
    <dgm:cxn modelId="{679CABE0-DB12-4ABD-A6B2-D1F82BCB689C}" srcId="{265F0427-102B-4D51-A101-7CF16C74AD36}" destId="{5433F4B8-E8AB-4DA5-8B3B-2C700EE82F8B}" srcOrd="0" destOrd="0" parTransId="{86B8C180-9233-4FC8-8C2B-0DED593D47F9}" sibTransId="{36308A03-F040-4ED8-97D3-DB47A56B8AEB}"/>
    <dgm:cxn modelId="{3751DDEF-492A-4479-8579-D9908F9FF0EF}" type="presOf" srcId="{DC4F2913-C821-4804-8E61-AC54128EB0B2}" destId="{D0A2D377-DD22-405E-8F79-C26204BDBC69}" srcOrd="0" destOrd="0" presId="urn:microsoft.com/office/officeart/2008/layout/BubblePictureList"/>
    <dgm:cxn modelId="{89932ABE-9C66-4552-920B-4C01C3E26CDB}" type="presParOf" srcId="{7F452765-4622-4D1F-81FE-0342BB1A38DC}" destId="{3D138BC3-BD21-4BA8-A42C-4A4D2B727AE2}" srcOrd="0" destOrd="0" presId="urn:microsoft.com/office/officeart/2008/layout/BubblePictureList"/>
    <dgm:cxn modelId="{7DFEFA81-BFC0-4133-A3E4-1ED0D392CC3F}" type="presParOf" srcId="{7F452765-4622-4D1F-81FE-0342BB1A38DC}" destId="{A55B529C-246F-4578-BB78-072659285699}" srcOrd="1" destOrd="0" presId="urn:microsoft.com/office/officeart/2008/layout/BubblePictureList"/>
    <dgm:cxn modelId="{33495271-A86E-4807-8BCB-227A0805E3A0}" type="presParOf" srcId="{A55B529C-246F-4578-BB78-072659285699}" destId="{5F6A9B68-B39D-4623-B493-0D126DB2A25C}" srcOrd="0" destOrd="0" presId="urn:microsoft.com/office/officeart/2008/layout/BubblePictureList"/>
    <dgm:cxn modelId="{BB7B1A19-3B44-4219-85C6-127E81F2BD38}" type="presParOf" srcId="{7F452765-4622-4D1F-81FE-0342BB1A38DC}" destId="{6B7D7DD2-829E-4DB4-B948-83FCE1AC5D6C}" srcOrd="2" destOrd="0" presId="urn:microsoft.com/office/officeart/2008/layout/BubblePictureList"/>
    <dgm:cxn modelId="{23AC7C62-63AC-4818-8510-7044417F5647}" type="presParOf" srcId="{7F452765-4622-4D1F-81FE-0342BB1A38DC}" destId="{6E50EE70-6E29-410F-BF07-B135759DF568}" srcOrd="3" destOrd="0" presId="urn:microsoft.com/office/officeart/2008/layout/BubblePictureList"/>
    <dgm:cxn modelId="{3AEBD0DC-9537-4130-9E9A-2636F379CB37}" type="presParOf" srcId="{6E50EE70-6E29-410F-BF07-B135759DF568}" destId="{477E0401-619C-4B48-B11B-EEFF210AE019}" srcOrd="0" destOrd="0" presId="urn:microsoft.com/office/officeart/2008/layout/BubblePictureList"/>
    <dgm:cxn modelId="{43534887-8AAA-4247-B26F-1D27DF370DEF}" type="presParOf" srcId="{7F452765-4622-4D1F-81FE-0342BB1A38DC}" destId="{A528C1B5-6707-443C-8D5B-26F5C4837EE3}" srcOrd="4" destOrd="0" presId="urn:microsoft.com/office/officeart/2008/layout/BubblePictureList"/>
    <dgm:cxn modelId="{1F2CF2F7-2A0D-4D51-BA7A-B671FD686D6C}" type="presParOf" srcId="{7F452765-4622-4D1F-81FE-0342BB1A38DC}" destId="{1CE94359-F5D8-4514-881E-947039DC8C63}" srcOrd="5" destOrd="0" presId="urn:microsoft.com/office/officeart/2008/layout/BubblePictureList"/>
    <dgm:cxn modelId="{DCB655D2-210A-4EE2-B14F-4C0929366B9B}" type="presParOf" srcId="{1CE94359-F5D8-4514-881E-947039DC8C63}" destId="{72B3DAE5-3F38-45D7-B07D-93C7786B7103}" srcOrd="0" destOrd="0" presId="urn:microsoft.com/office/officeart/2008/layout/BubblePictureList"/>
    <dgm:cxn modelId="{305D70DF-FCFF-4770-A9CC-508F2BFCFF37}" type="presParOf" srcId="{7F452765-4622-4D1F-81FE-0342BB1A38DC}" destId="{AC3587E2-B0C8-4F98-9D84-E4370F0A3476}" srcOrd="6" destOrd="0" presId="urn:microsoft.com/office/officeart/2008/layout/BubblePictureList"/>
    <dgm:cxn modelId="{5B5C1CED-6111-4DB6-A657-46D205A7DD28}" type="presParOf" srcId="{AC3587E2-B0C8-4F98-9D84-E4370F0A3476}" destId="{7421401C-FD1A-4791-A295-4AD1F8D58333}" srcOrd="0" destOrd="0" presId="urn:microsoft.com/office/officeart/2008/layout/BubblePictureList"/>
    <dgm:cxn modelId="{025C8D97-0054-43B7-9488-1A6F19FFFCDA}" type="presParOf" srcId="{7F452765-4622-4D1F-81FE-0342BB1A38DC}" destId="{AC9B880C-B0B7-4F78-A854-9DE8FBBB856F}" srcOrd="7" destOrd="0" presId="urn:microsoft.com/office/officeart/2008/layout/BubblePictureList"/>
    <dgm:cxn modelId="{F7E158AD-D188-4F76-AB2D-8B123F605941}" type="presParOf" srcId="{AC9B880C-B0B7-4F78-A854-9DE8FBBB856F}" destId="{CE101E5A-90AD-4AA8-BC02-565B2CC441DE}" srcOrd="0" destOrd="0" presId="urn:microsoft.com/office/officeart/2008/layout/BubblePictureList"/>
    <dgm:cxn modelId="{94BED23D-30B0-47CB-AD39-1C6F4D6FB145}" type="presParOf" srcId="{7F452765-4622-4D1F-81FE-0342BB1A38DC}" destId="{D0A2D377-DD22-405E-8F79-C26204BDBC69}" srcOrd="8" destOrd="0" presId="urn:microsoft.com/office/officeart/2008/layout/BubblePictureList"/>
    <dgm:cxn modelId="{3EDF53F2-0633-47D6-B0C5-2B4A420AAD82}" type="presParOf" srcId="{7F452765-4622-4D1F-81FE-0342BB1A38DC}" destId="{403CB7F1-9DE4-4CB9-BEFD-0C6720C16826}" srcOrd="9" destOrd="0" presId="urn:microsoft.com/office/officeart/2008/layout/BubblePictureList"/>
    <dgm:cxn modelId="{38DAE54A-4427-4148-A605-0419F1243723}" type="presParOf" srcId="{7F452765-4622-4D1F-81FE-0342BB1A38DC}" destId="{98E87A08-DBA0-4788-AA48-43333157AF2E}" srcOrd="10" destOrd="0" presId="urn:microsoft.com/office/officeart/2008/layout/BubblePictureList"/>
    <dgm:cxn modelId="{A66D7D92-D92F-4C63-A466-1BC5A8AA420A}" type="presParOf" srcId="{7F452765-4622-4D1F-81FE-0342BB1A38DC}" destId="{96D0681D-1A4C-4BFE-B4A2-7D91CF311CF9}" srcOrd="11" destOrd="0" presId="urn:microsoft.com/office/officeart/2008/layout/BubblePictureList"/>
    <dgm:cxn modelId="{4E944758-59F8-47F7-9890-3477DC2DF9D8}" type="presParOf" srcId="{96D0681D-1A4C-4BFE-B4A2-7D91CF311CF9}" destId="{271E6EC6-0FCD-4746-B9F6-123F4C0E6476}"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A9B68-B39D-4623-B493-0D126DB2A25C}">
      <dsp:nvSpPr>
        <dsp:cNvPr id="0" name=""/>
        <dsp:cNvSpPr/>
      </dsp:nvSpPr>
      <dsp:spPr>
        <a:xfrm>
          <a:off x="2712437" y="1911398"/>
          <a:ext cx="2595124" cy="2595553"/>
        </a:xfrm>
        <a:prstGeom prst="ellipse">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B7D7DD2-829E-4DB4-B948-83FCE1AC5D6C}">
      <dsp:nvSpPr>
        <dsp:cNvPr id="0" name=""/>
        <dsp:cNvSpPr/>
      </dsp:nvSpPr>
      <dsp:spPr>
        <a:xfrm>
          <a:off x="4367723" y="0"/>
          <a:ext cx="770732" cy="770238"/>
        </a:xfrm>
        <a:prstGeom prst="donut">
          <a:avLst>
            <a:gd name="adj" fmla="val 7460"/>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7E0401-619C-4B48-B11B-EEFF210AE019}">
      <dsp:nvSpPr>
        <dsp:cNvPr id="0" name=""/>
        <dsp:cNvSpPr/>
      </dsp:nvSpPr>
      <dsp:spPr>
        <a:xfrm>
          <a:off x="2787779" y="2005059"/>
          <a:ext cx="2396726" cy="23963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2B3DAE5-3F38-45D7-B07D-93C7786B7103}">
      <dsp:nvSpPr>
        <dsp:cNvPr id="0" name=""/>
        <dsp:cNvSpPr/>
      </dsp:nvSpPr>
      <dsp:spPr>
        <a:xfrm>
          <a:off x="5496180" y="2401754"/>
          <a:ext cx="1358267" cy="1357944"/>
        </a:xfrm>
        <a:prstGeom prst="ellipse">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421401C-FD1A-4791-A295-4AD1F8D58333}">
      <dsp:nvSpPr>
        <dsp:cNvPr id="0" name=""/>
        <dsp:cNvSpPr/>
      </dsp:nvSpPr>
      <dsp:spPr>
        <a:xfrm>
          <a:off x="5576397" y="2481978"/>
          <a:ext cx="1197833" cy="119794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101E5A-90AD-4AA8-BC02-565B2CC441DE}">
      <dsp:nvSpPr>
        <dsp:cNvPr id="0" name=""/>
        <dsp:cNvSpPr/>
      </dsp:nvSpPr>
      <dsp:spPr>
        <a:xfrm>
          <a:off x="4965014" y="484948"/>
          <a:ext cx="1740923" cy="1741486"/>
        </a:xfrm>
        <a:prstGeom prst="ellipse">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03CB7F1-9DE4-4CB9-BEFD-0C6720C16826}">
      <dsp:nvSpPr>
        <dsp:cNvPr id="0" name=""/>
        <dsp:cNvSpPr/>
      </dsp:nvSpPr>
      <dsp:spPr>
        <a:xfrm>
          <a:off x="6420842" y="57238"/>
          <a:ext cx="570190" cy="570580"/>
        </a:xfrm>
        <a:prstGeom prst="donut">
          <a:avLst>
            <a:gd name="adj" fmla="val 7460"/>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E87A08-DBA0-4788-AA48-43333157AF2E}">
      <dsp:nvSpPr>
        <dsp:cNvPr id="0" name=""/>
        <dsp:cNvSpPr/>
      </dsp:nvSpPr>
      <dsp:spPr>
        <a:xfrm>
          <a:off x="6992116" y="3765558"/>
          <a:ext cx="428184" cy="427709"/>
        </a:xfrm>
        <a:prstGeom prst="donut">
          <a:avLst>
            <a:gd name="adj" fmla="val 7460"/>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w="9525" cap="flat" cmpd="sng" algn="ctr">
          <a:solidFill>
            <a:schemeClr val="accent5">
              <a:shade val="80000"/>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71E6EC6-0FCD-4746-B9F6-123F4C0E6476}">
      <dsp:nvSpPr>
        <dsp:cNvPr id="0" name=""/>
        <dsp:cNvSpPr/>
      </dsp:nvSpPr>
      <dsp:spPr>
        <a:xfrm>
          <a:off x="5057155" y="576889"/>
          <a:ext cx="1557725" cy="155760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D138BC3-BD21-4BA8-A42C-4A4D2B727AE2}">
      <dsp:nvSpPr>
        <dsp:cNvPr id="0" name=""/>
        <dsp:cNvSpPr/>
      </dsp:nvSpPr>
      <dsp:spPr>
        <a:xfrm>
          <a:off x="145496" y="576889"/>
          <a:ext cx="3851494" cy="125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 numCol="1" spcCol="1270" anchor="b" anchorCtr="0">
          <a:noAutofit/>
        </a:bodyPr>
        <a:lstStyle/>
        <a:p>
          <a:pPr marL="0" lvl="0" indent="0" algn="ctr" defTabSz="1422400">
            <a:lnSpc>
              <a:spcPct val="90000"/>
            </a:lnSpc>
            <a:spcBef>
              <a:spcPct val="0"/>
            </a:spcBef>
            <a:spcAft>
              <a:spcPct val="35000"/>
            </a:spcAft>
            <a:buNone/>
          </a:pPr>
          <a:r>
            <a:rPr lang="fr-FR" sz="3200" kern="1200" dirty="0"/>
            <a:t>Solar Energy</a:t>
          </a:r>
          <a:endParaRPr lang="en-US" sz="3200" kern="1200" dirty="0"/>
        </a:p>
      </dsp:txBody>
      <dsp:txXfrm>
        <a:off x="145496" y="576889"/>
        <a:ext cx="3851494" cy="1250679"/>
      </dsp:txXfrm>
    </dsp:sp>
    <dsp:sp modelId="{A528C1B5-6707-443C-8D5B-26F5C4837EE3}">
      <dsp:nvSpPr>
        <dsp:cNvPr id="0" name=""/>
        <dsp:cNvSpPr/>
      </dsp:nvSpPr>
      <dsp:spPr>
        <a:xfrm>
          <a:off x="7216236" y="2481978"/>
          <a:ext cx="3687267" cy="119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fr-FR" sz="3200" kern="1200" dirty="0"/>
            <a:t>Graphene Membranes</a:t>
          </a:r>
          <a:endParaRPr lang="en-US" sz="3200" kern="1200" dirty="0"/>
        </a:p>
      </dsp:txBody>
      <dsp:txXfrm>
        <a:off x="7216236" y="2481978"/>
        <a:ext cx="3687267" cy="1197947"/>
      </dsp:txXfrm>
    </dsp:sp>
    <dsp:sp modelId="{D0A2D377-DD22-405E-8F79-C26204BDBC69}">
      <dsp:nvSpPr>
        <dsp:cNvPr id="0" name=""/>
        <dsp:cNvSpPr/>
      </dsp:nvSpPr>
      <dsp:spPr>
        <a:xfrm>
          <a:off x="6992116" y="576889"/>
          <a:ext cx="3851494" cy="1557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fr-FR" sz="3200" kern="1200" dirty="0"/>
            <a:t>Wind Energy</a:t>
          </a:r>
          <a:endParaRPr lang="en-US" sz="3200" kern="1200" dirty="0"/>
        </a:p>
      </dsp:txBody>
      <dsp:txXfrm>
        <a:off x="6992116" y="576889"/>
        <a:ext cx="3851494" cy="1557602"/>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0A146E-76FC-4016-AD66-C8BD17E46A17}" type="datetimeFigureOut">
              <a:rPr lang="en-US" smtClean="0"/>
              <a:t>5/9/2025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B4C17D-3D98-4E69-83DB-FA23DD4F919B}" type="slidenum">
              <a:rPr lang="en-US" smtClean="0"/>
              <a:t>‹N°›</a:t>
            </a:fld>
            <a:endParaRPr lang="en-US"/>
          </a:p>
        </p:txBody>
      </p:sp>
    </p:spTree>
    <p:extLst>
      <p:ext uri="{BB962C8B-B14F-4D97-AF65-F5344CB8AC3E}">
        <p14:creationId xmlns:p14="http://schemas.microsoft.com/office/powerpoint/2010/main" val="27130227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858943413"/>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124761597"/>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84147222"/>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0556438"/>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70161747"/>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5/9/2025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6406752"/>
      </p:ext>
    </p:extLst>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5/9/2025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84546372"/>
      </p:ext>
    </p:extLst>
  </p:cSld>
  <p:clrMapOvr>
    <a:masterClrMapping/>
  </p:clrMapOvr>
  <p:transition spd="slow">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06170284"/>
      </p:ext>
    </p:extLst>
  </p:cSld>
  <p:clrMapOvr>
    <a:masterClrMapping/>
  </p:clrMapOvr>
  <p:transition spd="slow">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r">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936293678"/>
      </p:ext>
    </p:extLst>
  </p:cSld>
  <p:clrMapOvr>
    <a:masterClrMapping/>
  </p:clrMapOvr>
  <p:transition spd="slow">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2448390977"/>
      </p:ext>
    </p:extLst>
  </p:cSld>
  <p:clrMapOvr>
    <a:masterClrMapping/>
  </p:clrMapOvr>
  <p:transition spd="slow">
    <p:wheel spokes="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83921252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640523145"/>
      </p:ext>
    </p:extLst>
  </p:cSld>
  <p:clrMapOvr>
    <a:masterClrMapping/>
  </p:clrMapOvr>
  <p:transition spd="slow">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345947173"/>
      </p:ext>
    </p:extLst>
  </p:cSld>
  <p:clrMapOvr>
    <a:masterClrMapping/>
  </p:clrMapOvr>
  <p:transition spd="slow">
    <p:wheel spokes="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2519198589"/>
      </p:ext>
    </p:extLst>
  </p:cSld>
  <p:clrMapOvr>
    <a:masterClrMapping/>
  </p:clrMapOvr>
  <p:transition spd="slow">
    <p:wheel spokes="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345757235"/>
      </p:ext>
    </p:extLst>
  </p:cSld>
  <p:clrMapOvr>
    <a:masterClrMapping/>
  </p:clrMapOvr>
  <p:transition spd="slow">
    <p:wheel spokes="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3418506276"/>
      </p:ext>
    </p:extLst>
  </p:cSld>
  <p:clrMapOvr>
    <a:masterClrMapping/>
  </p:clrMapOvr>
  <p:transition spd="slow">
    <p:wheel spokes="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3432083901"/>
      </p:ext>
    </p:extLst>
  </p:cSld>
  <p:clrMapOvr>
    <a:masterClrMapping/>
  </p:clrMapOvr>
  <p:transition spd="slow">
    <p:wheel spokes="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2352549850"/>
      </p:ext>
    </p:extLst>
  </p:cSld>
  <p:clrMapOvr>
    <a:masterClrMapping/>
  </p:clrMapOvr>
  <p:transition spd="slow">
    <p:wheel spokes="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1761591849"/>
      </p:ext>
    </p:extLst>
  </p:cSld>
  <p:clrMapOvr>
    <a:masterClrMapping/>
  </p:clrMapOvr>
  <p:transition spd="slow">
    <p:wheel spokes="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1567253589"/>
      </p:ext>
    </p:extLst>
  </p:cSld>
  <p:clrMapOvr>
    <a:masterClrMapping/>
  </p:clrMapOvr>
  <p:transition spd="slow">
    <p:wheel spokes="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1614813659"/>
      </p:ext>
    </p:extLst>
  </p:cSld>
  <p:clrMapOvr>
    <a:masterClrMapping/>
  </p:clrMapOvr>
  <p:transition spd="slow">
    <p:wheel spokes="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Tree>
    <p:extLst>
      <p:ext uri="{BB962C8B-B14F-4D97-AF65-F5344CB8AC3E}">
        <p14:creationId xmlns:p14="http://schemas.microsoft.com/office/powerpoint/2010/main" val="2164810849"/>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23714629"/>
      </p:ext>
    </p:extLst>
  </p:cSld>
  <p:clrMapOvr>
    <a:masterClrMapping/>
  </p:clrMapOvr>
  <p:transition spd="slow">
    <p:wheel spokes="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3936940567"/>
      </p:ext>
    </p:extLst>
  </p:cSld>
  <p:clrMapOvr>
    <a:masterClrMapping/>
  </p:clrMapOvr>
  <p:transition spd="slow">
    <p:wheel spokes="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4097390237"/>
      </p:ext>
    </p:extLst>
  </p:cSld>
  <p:clrMapOvr>
    <a:masterClrMapping/>
  </p:clrMapOvr>
  <p:transition spd="slow">
    <p:wheel spokes="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2230171298"/>
      </p:ext>
    </p:extLst>
  </p:cSld>
  <p:clrMapOvr>
    <a:masterClrMapping/>
  </p:clrMapOvr>
  <p:transition spd="slow">
    <p:wheel spokes="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3372353129"/>
      </p:ext>
    </p:extLst>
  </p:cSld>
  <p:clrMapOvr>
    <a:masterClrMapping/>
  </p:clrMapOvr>
  <p:transition spd="slow">
    <p:wheel spokes="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r">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3258393909"/>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539265097"/>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689842457"/>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97592543"/>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49867185"/>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85213811"/>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63993790"/>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5/9/2025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4038027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wheel spokes="1"/>
  </p:transition>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solidFill>
                  <a:prstClr val="black"/>
                </a:solidFill>
              </a:rPr>
              <a:pPr/>
              <a:t>5/9/2025</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40998231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wheel spokes="1"/>
  </p:transition>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C2BF12B-4219-29EA-8CAA-5F8510E16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Tree>
    <p:extLst>
      <p:ext uri="{BB962C8B-B14F-4D97-AF65-F5344CB8AC3E}">
        <p14:creationId xmlns:p14="http://schemas.microsoft.com/office/powerpoint/2010/main" val="286336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8" name="جدول 7">
            <a:extLst>
              <a:ext uri="{FF2B5EF4-FFF2-40B4-BE49-F238E27FC236}">
                <a16:creationId xmlns:a16="http://schemas.microsoft.com/office/drawing/2014/main" id="{5495E42C-1220-9028-263F-1548D352F0EE}"/>
              </a:ext>
            </a:extLst>
          </p:cNvPr>
          <p:cNvGraphicFramePr>
            <a:graphicFrameLocks noGrp="1"/>
          </p:cNvGraphicFramePr>
          <p:nvPr>
            <p:extLst>
              <p:ext uri="{D42A27DB-BD31-4B8C-83A1-F6EECF244321}">
                <p14:modId xmlns:p14="http://schemas.microsoft.com/office/powerpoint/2010/main" val="777397922"/>
              </p:ext>
            </p:extLst>
          </p:nvPr>
        </p:nvGraphicFramePr>
        <p:xfrm>
          <a:off x="352848" y="1401442"/>
          <a:ext cx="11486304" cy="5050554"/>
        </p:xfrm>
        <a:graphic>
          <a:graphicData uri="http://schemas.openxmlformats.org/drawingml/2006/table">
            <a:tbl>
              <a:tblPr rtl="1" firstRow="1" bandRow="1">
                <a:tableStyleId>{5C22544A-7EE6-4342-B048-85BDC9FD1C3A}</a:tableStyleId>
              </a:tblPr>
              <a:tblGrid>
                <a:gridCol w="3828768">
                  <a:extLst>
                    <a:ext uri="{9D8B030D-6E8A-4147-A177-3AD203B41FA5}">
                      <a16:colId xmlns:a16="http://schemas.microsoft.com/office/drawing/2014/main" val="2551221820"/>
                    </a:ext>
                  </a:extLst>
                </a:gridCol>
                <a:gridCol w="3828768">
                  <a:extLst>
                    <a:ext uri="{9D8B030D-6E8A-4147-A177-3AD203B41FA5}">
                      <a16:colId xmlns:a16="http://schemas.microsoft.com/office/drawing/2014/main" val="1621960641"/>
                    </a:ext>
                  </a:extLst>
                </a:gridCol>
                <a:gridCol w="3828768">
                  <a:extLst>
                    <a:ext uri="{9D8B030D-6E8A-4147-A177-3AD203B41FA5}">
                      <a16:colId xmlns:a16="http://schemas.microsoft.com/office/drawing/2014/main" val="1610146878"/>
                    </a:ext>
                  </a:extLst>
                </a:gridCol>
              </a:tblGrid>
              <a:tr h="1140484">
                <a:tc>
                  <a:txBody>
                    <a:bodyPr/>
                    <a:lstStyle/>
                    <a:p>
                      <a:pPr algn="ctr" rtl="0"/>
                      <a:r>
                        <a:rPr lang="ar-SA" sz="2400" dirty="0"/>
                        <a:t>
تكنولوجيا</a:t>
                      </a:r>
                      <a:r>
                        <a:rPr lang="ar-DZ" sz="2400" dirty="0"/>
                        <a:t>ت</a:t>
                      </a:r>
                      <a:r>
                        <a:rPr lang="ar-DZ" sz="2400" baseline="0" dirty="0"/>
                        <a:t> </a:t>
                      </a:r>
                      <a:r>
                        <a:rPr lang="ar-SA" sz="2400" dirty="0"/>
                        <a:t>تحلية المياه </a:t>
                      </a:r>
                      <a:endParaRPr lang="en-US" sz="2400" dirty="0"/>
                    </a:p>
                    <a:p>
                      <a:pPr algn="r" rtl="0"/>
                      <a:r>
                        <a:rPr lang="en-US" sz="2400" dirty="0"/>
                        <a:t>        </a:t>
                      </a:r>
                      <a:r>
                        <a:rPr lang="ar-SA" sz="2400" dirty="0"/>
                        <a:t> </a:t>
                      </a:r>
                      <a:endParaRPr lang="ar-DZ" sz="2400" b="1" kern="1200" dirty="0">
                        <a:solidFill>
                          <a:schemeClr val="lt1"/>
                        </a:solidFill>
                        <a:latin typeface="+mn-lt"/>
                        <a:ea typeface="+mn-ea"/>
                        <a:cs typeface="+mn-cs"/>
                      </a:endParaRPr>
                    </a:p>
                  </a:txBody>
                  <a:tcPr/>
                </a:tc>
                <a:tc>
                  <a:txBody>
                    <a:bodyPr/>
                    <a:lstStyle/>
                    <a:p>
                      <a:pPr algn="r" rtl="0"/>
                      <a:endParaRPr lang="en-US" sz="2400" b="1" dirty="0"/>
                    </a:p>
                    <a:p>
                      <a:pPr algn="ctr" rtl="0"/>
                      <a:r>
                        <a:rPr lang="en-US" sz="2400" b="1" dirty="0"/>
                        <a:t>          </a:t>
                      </a:r>
                      <a:r>
                        <a:rPr lang="ar-SA" sz="2400" b="1" dirty="0"/>
                        <a:t>نقاط القوة </a:t>
                      </a:r>
                      <a:endParaRPr lang="ar-DZ" sz="2400" b="1" dirty="0"/>
                    </a:p>
                  </a:txBody>
                  <a:tcPr/>
                </a:tc>
                <a:tc>
                  <a:txBody>
                    <a:bodyPr/>
                    <a:lstStyle/>
                    <a:p>
                      <a:pPr algn="r" rtl="0"/>
                      <a:endParaRPr lang="ar-SA" sz="2400" dirty="0"/>
                    </a:p>
                    <a:p>
                      <a:pPr algn="ctr" rtl="0"/>
                      <a:r>
                        <a:rPr lang="ar-DZ" sz="2400" dirty="0"/>
                        <a:t>نقاط</a:t>
                      </a:r>
                      <a:r>
                        <a:rPr lang="ar-DZ" sz="2400" baseline="0" dirty="0"/>
                        <a:t> ا</a:t>
                      </a:r>
                      <a:r>
                        <a:rPr lang="ar-DZ" sz="2400" dirty="0"/>
                        <a:t>لضعف</a:t>
                      </a:r>
                      <a:endParaRPr lang="ar-SA" sz="2400" dirty="0"/>
                    </a:p>
                    <a:p>
                      <a:pPr algn="r" rtl="0"/>
                      <a:endParaRPr lang="ar-SA" sz="2400" dirty="0"/>
                    </a:p>
                  </a:txBody>
                  <a:tcPr/>
                </a:tc>
                <a:extLst>
                  <a:ext uri="{0D108BD9-81ED-4DB2-BD59-A6C34878D82A}">
                    <a16:rowId xmlns:a16="http://schemas.microsoft.com/office/drawing/2014/main" val="3802401301"/>
                  </a:ext>
                </a:extLst>
              </a:tr>
              <a:tr h="965025">
                <a:tc>
                  <a:txBody>
                    <a:bodyPr/>
                    <a:lstStyle/>
                    <a:p>
                      <a:pPr marL="0" indent="0" algn="r" defTabSz="914400" rtl="0" eaLnBrk="1" latinLnBrk="0" hangingPunct="1">
                        <a:buFontTx/>
                        <a:buNone/>
                      </a:pPr>
                      <a:r>
                        <a:rPr lang="ar-SA" sz="2400" kern="1200" dirty="0">
                          <a:solidFill>
                            <a:schemeClr val="dk1"/>
                          </a:solidFill>
                          <a:latin typeface="+mn-lt"/>
                          <a:ea typeface="+mn-ea"/>
                          <a:cs typeface="+mn-cs"/>
                        </a:rPr>
                        <a:t>التقطير </a:t>
                      </a:r>
                      <a:r>
                        <a:rPr lang="en-US" sz="2400" kern="1200" dirty="0">
                          <a:solidFill>
                            <a:schemeClr val="dk1"/>
                          </a:solidFill>
                          <a:latin typeface="+mn-lt"/>
                          <a:ea typeface="+mn-ea"/>
                          <a:cs typeface="+mn-cs"/>
                        </a:rPr>
                        <a:t>الومضي</a:t>
                      </a:r>
                      <a:r>
                        <a:rPr lang="ar-SA" sz="2400" kern="1200" dirty="0">
                          <a:solidFill>
                            <a:schemeClr val="dk1"/>
                          </a:solidFill>
                          <a:latin typeface="+mn-lt"/>
                          <a:ea typeface="+mn-ea"/>
                          <a:cs typeface="+mn-cs"/>
                        </a:rPr>
                        <a:t> متعدد المراحل (MSF(</a:t>
                      </a:r>
                      <a:endParaRPr lang="ar-DZ" sz="2400" kern="1200" dirty="0">
                        <a:solidFill>
                          <a:schemeClr val="dk1"/>
                        </a:solidFill>
                        <a:latin typeface="+mn-lt"/>
                        <a:ea typeface="+mn-ea"/>
                        <a:cs typeface="+mn-cs"/>
                      </a:endParaRPr>
                    </a:p>
                  </a:txBody>
                  <a:tcPr/>
                </a:tc>
                <a:tc>
                  <a:txBody>
                    <a:bodyPr/>
                    <a:lstStyle/>
                    <a:p>
                      <a:pPr marL="0" indent="0" algn="r" rtl="0">
                        <a:buFontTx/>
                        <a:buNone/>
                      </a:pPr>
                      <a:r>
                        <a:rPr lang="ar-SA" sz="2000" dirty="0"/>
                        <a:t>- تكنولوجيا مثبتة</a:t>
                      </a:r>
                    </a:p>
                    <a:p>
                      <a:pPr marL="0" indent="0" algn="r" rtl="0">
                        <a:buFontTx/>
                        <a:buNone/>
                      </a:pPr>
                      <a:r>
                        <a:rPr lang="ar-SA" sz="2000" dirty="0"/>
                        <a:t> - قدرة إنتاجية عالية </a:t>
                      </a:r>
                    </a:p>
                    <a:p>
                      <a:pPr marL="0" indent="0" algn="r" rtl="0">
                        <a:buFontTx/>
                        <a:buNone/>
                      </a:pPr>
                      <a:endParaRPr lang="ar-DZ" sz="2000" dirty="0"/>
                    </a:p>
                  </a:txBody>
                  <a:tcPr/>
                </a:tc>
                <a:tc>
                  <a:txBody>
                    <a:bodyPr/>
                    <a:lstStyle/>
                    <a:p>
                      <a:pPr algn="r" rtl="0"/>
                      <a:r>
                        <a:rPr lang="ar-SA" sz="2000" dirty="0"/>
                        <a:t>-استهلاك عالي للطاقة
- مساحة كبيرة
</a:t>
                      </a:r>
                      <a:endParaRPr lang="ar-DZ" sz="2000" dirty="0"/>
                    </a:p>
                  </a:txBody>
                  <a:tcPr/>
                </a:tc>
                <a:extLst>
                  <a:ext uri="{0D108BD9-81ED-4DB2-BD59-A6C34878D82A}">
                    <a16:rowId xmlns:a16="http://schemas.microsoft.com/office/drawing/2014/main" val="2373143521"/>
                  </a:ext>
                </a:extLst>
              </a:tr>
              <a:tr h="675949">
                <a:tc>
                  <a:txBody>
                    <a:bodyPr/>
                    <a:lstStyle/>
                    <a:p>
                      <a:pPr marL="0" indent="0" algn="r" rtl="1">
                        <a:buFontTx/>
                        <a:buNone/>
                      </a:pPr>
                      <a:r>
                        <a:rPr lang="ar-SA" sz="2400" kern="1200" dirty="0">
                          <a:solidFill>
                            <a:schemeClr val="dk1"/>
                          </a:solidFill>
                          <a:latin typeface="+mn-lt"/>
                          <a:ea typeface="+mn-ea"/>
                          <a:cs typeface="+mn-cs"/>
                        </a:rPr>
                        <a:t>التقطير متعدد التأثيرات(M</a:t>
                      </a:r>
                      <a:r>
                        <a:rPr lang="en-US" sz="2400" kern="1200" dirty="0">
                          <a:solidFill>
                            <a:schemeClr val="dk1"/>
                          </a:solidFill>
                          <a:latin typeface="+mn-lt"/>
                          <a:ea typeface="+mn-ea"/>
                          <a:cs typeface="+mn-cs"/>
                        </a:rPr>
                        <a:t>E</a:t>
                      </a:r>
                      <a:r>
                        <a:rPr lang="ar-SA" sz="2400" kern="1200" dirty="0">
                          <a:solidFill>
                            <a:schemeClr val="dk1"/>
                          </a:solidFill>
                          <a:latin typeface="+mn-lt"/>
                          <a:ea typeface="+mn-ea"/>
                          <a:cs typeface="+mn-cs"/>
                        </a:rPr>
                        <a:t>D)</a:t>
                      </a:r>
                    </a:p>
                  </a:txBody>
                  <a:tcPr/>
                </a:tc>
                <a:tc>
                  <a:txBody>
                    <a:bodyPr/>
                    <a:lstStyle/>
                    <a:p>
                      <a:pPr marL="914400" lvl="2" indent="0" algn="r" defTabSz="914400" rtl="0" eaLnBrk="1" latinLnBrk="0" hangingPunct="1">
                        <a:buFontTx/>
                        <a:buNone/>
                      </a:pPr>
                      <a:r>
                        <a:rPr lang="ar-SA" sz="2000" kern="1200" dirty="0">
                          <a:solidFill>
                            <a:schemeClr val="dk1"/>
                          </a:solidFill>
                          <a:latin typeface="+mn-lt"/>
                          <a:ea typeface="+mn-ea"/>
                          <a:cs typeface="+mn-cs"/>
                        </a:rPr>
                        <a:t>-أكثر كفاءة في استخدام الطاقة من
- درجات حرارة تشغيل أقل </a:t>
                      </a:r>
                      <a:endParaRPr lang="ar-DZ" sz="2000" kern="1200" dirty="0">
                        <a:solidFill>
                          <a:schemeClr val="dk1"/>
                        </a:solidFill>
                        <a:latin typeface="+mn-lt"/>
                        <a:ea typeface="+mn-ea"/>
                        <a:cs typeface="+mn-cs"/>
                      </a:endParaRPr>
                    </a:p>
                  </a:txBody>
                  <a:tcPr/>
                </a:tc>
                <a:tc>
                  <a:txBody>
                    <a:bodyPr/>
                    <a:lstStyle/>
                    <a:p>
                      <a:pPr algn="r" rtl="0"/>
                      <a:r>
                        <a:rPr lang="ar-SA" sz="2000" b="0" dirty="0"/>
                        <a:t>-استهلاك معتدل للطاقة </a:t>
                      </a:r>
                    </a:p>
                    <a:p>
                      <a:pPr algn="r" rtl="0"/>
                      <a:r>
                        <a:rPr lang="ar-SA" sz="2000" b="0" dirty="0"/>
                        <a:t> - عملية معقدة </a:t>
                      </a:r>
                      <a:endParaRPr lang="ar-DZ" sz="2000" b="0" dirty="0"/>
                    </a:p>
                  </a:txBody>
                  <a:tcPr/>
                </a:tc>
                <a:extLst>
                  <a:ext uri="{0D108BD9-81ED-4DB2-BD59-A6C34878D82A}">
                    <a16:rowId xmlns:a16="http://schemas.microsoft.com/office/drawing/2014/main" val="119963237"/>
                  </a:ext>
                </a:extLst>
              </a:tr>
              <a:tr h="965025">
                <a:tc>
                  <a:txBody>
                    <a:bodyPr/>
                    <a:lstStyle/>
                    <a:p>
                      <a:pPr marL="0" algn="l" defTabSz="914400" rtl="1" eaLnBrk="1" latinLnBrk="0" hangingPunct="1"/>
                      <a:endParaRPr lang="ar-SA" sz="2400" kern="1200" dirty="0">
                        <a:solidFill>
                          <a:schemeClr val="dk1"/>
                        </a:solidFill>
                        <a:latin typeface="+mn-lt"/>
                        <a:ea typeface="+mn-ea"/>
                        <a:cs typeface="+mn-cs"/>
                      </a:endParaRPr>
                    </a:p>
                    <a:p>
                      <a:pPr marL="0" lvl="0" algn="r" defTabSz="914400" rtl="1" eaLnBrk="1" latinLnBrk="0" hangingPunct="1"/>
                      <a:r>
                        <a:rPr lang="ar-SA" sz="2400" kern="1200" dirty="0">
                          <a:solidFill>
                            <a:schemeClr val="dk1"/>
                          </a:solidFill>
                          <a:latin typeface="+mn-lt"/>
                          <a:ea typeface="+mn-ea"/>
                          <a:cs typeface="+mn-cs"/>
                        </a:rPr>
                        <a:t>التناضح العكسي(RO)</a:t>
                      </a:r>
                    </a:p>
                  </a:txBody>
                  <a:tcPr/>
                </a:tc>
                <a:tc>
                  <a:txBody>
                    <a:bodyPr/>
                    <a:lstStyle/>
                    <a:p>
                      <a:pPr marL="0" indent="0" algn="r" rtl="0">
                        <a:buFontTx/>
                        <a:buNone/>
                      </a:pPr>
                      <a:r>
                        <a:rPr lang="ar-SA" sz="2000" dirty="0"/>
                        <a:t>- رفض الملح العالي</a:t>
                      </a:r>
                    </a:p>
                    <a:p>
                      <a:pPr marL="0" indent="0" algn="r" rtl="0">
                        <a:buFontTx/>
                        <a:buNone/>
                      </a:pPr>
                      <a:r>
                        <a:rPr lang="ar-SA" sz="2000" dirty="0"/>
                        <a:t>- مساحة صغيرة</a:t>
                      </a:r>
                      <a:endParaRPr lang="ar-DZ" sz="2000" dirty="0"/>
                    </a:p>
                  </a:txBody>
                  <a:tcPr/>
                </a:tc>
                <a:tc>
                  <a:txBody>
                    <a:bodyPr/>
                    <a:lstStyle/>
                    <a:p>
                      <a:pPr algn="r" rtl="0"/>
                      <a:r>
                        <a:rPr lang="ar-SA" sz="2000" b="0" dirty="0"/>
                        <a:t>- استهلاك عالي للطاقة
- تلوث الغشاء
- متطلبات المعالجة المسبقة المتقدمة </a:t>
                      </a:r>
                      <a:endParaRPr lang="ar-DZ" sz="2000" b="0" dirty="0"/>
                    </a:p>
                  </a:txBody>
                  <a:tcPr/>
                </a:tc>
                <a:extLst>
                  <a:ext uri="{0D108BD9-81ED-4DB2-BD59-A6C34878D82A}">
                    <a16:rowId xmlns:a16="http://schemas.microsoft.com/office/drawing/2014/main" val="3398748475"/>
                  </a:ext>
                </a:extLst>
              </a:tr>
              <a:tr h="1149114">
                <a:tc>
                  <a:txBody>
                    <a:bodyPr/>
                    <a:lstStyle/>
                    <a:p>
                      <a:pPr algn="r" rtl="1"/>
                      <a:r>
                        <a:rPr lang="ar-SA" sz="2400" dirty="0"/>
                        <a:t> </a:t>
                      </a:r>
                    </a:p>
                    <a:p>
                      <a:pPr algn="r" rtl="1"/>
                      <a:r>
                        <a:rPr lang="ar-SA" sz="2400" dirty="0"/>
                        <a:t>التحليل </a:t>
                      </a:r>
                      <a:r>
                        <a:rPr lang="ar-SA" sz="2400" kern="1200" dirty="0">
                          <a:solidFill>
                            <a:schemeClr val="dk1"/>
                          </a:solidFill>
                          <a:latin typeface="+mn-lt"/>
                          <a:ea typeface="+mn-ea"/>
                          <a:cs typeface="+mn-cs"/>
                        </a:rPr>
                        <a:t> الكهربائي (ED)</a:t>
                      </a:r>
                      <a:endParaRPr lang="ar-DZ" sz="2400" kern="1200" dirty="0">
                        <a:solidFill>
                          <a:schemeClr val="dk1"/>
                        </a:solidFill>
                        <a:latin typeface="+mn-lt"/>
                        <a:ea typeface="+mn-ea"/>
                        <a:cs typeface="+mn-cs"/>
                      </a:endParaRPr>
                    </a:p>
                  </a:txBody>
                  <a:tcPr/>
                </a:tc>
                <a:tc>
                  <a:txBody>
                    <a:bodyPr/>
                    <a:lstStyle/>
                    <a:p>
                      <a:pPr marL="0" indent="0" algn="r" rtl="0">
                        <a:buFont typeface="Arial" panose="020B0604020202020204" pitchFamily="34" charset="0"/>
                        <a:buNone/>
                      </a:pPr>
                      <a:r>
                        <a:rPr lang="ar-SA" sz="2000" dirty="0"/>
                        <a:t>- ينتج هيدروجين نظيف بدون انبعاثات كربونية</a:t>
                      </a:r>
                    </a:p>
                    <a:p>
                      <a:pPr marL="0" indent="0" algn="r" rtl="0">
                        <a:buFont typeface="Arial" panose="020B0604020202020204" pitchFamily="34" charset="0"/>
                        <a:buNone/>
                      </a:pPr>
                      <a:r>
                        <a:rPr lang="ar-SA" sz="2000" dirty="0"/>
                        <a:t> - سهل التشغيل والتحكم </a:t>
                      </a:r>
                      <a:endParaRPr lang="ar-DZ" sz="2000" dirty="0"/>
                    </a:p>
                  </a:txBody>
                  <a:tcPr/>
                </a:tc>
                <a:tc>
                  <a:txBody>
                    <a:bodyPr/>
                    <a:lstStyle/>
                    <a:p>
                      <a:pPr algn="r" rtl="0"/>
                      <a:r>
                        <a:rPr lang="ar-SA" sz="2000" b="0" dirty="0"/>
                        <a:t> - استهلاك عالي للطاقة </a:t>
                      </a:r>
                    </a:p>
                    <a:p>
                      <a:pPr algn="r" rtl="1"/>
                      <a:r>
                        <a:rPr lang="ar-SA" sz="2000" b="0" dirty="0"/>
                        <a:t> – تآكل الأقطاب الكهربائية بمرور الوقت </a:t>
                      </a:r>
                    </a:p>
                  </a:txBody>
                  <a:tcPr/>
                </a:tc>
                <a:extLst>
                  <a:ext uri="{0D108BD9-81ED-4DB2-BD59-A6C34878D82A}">
                    <a16:rowId xmlns:a16="http://schemas.microsoft.com/office/drawing/2014/main" val="3749662467"/>
                  </a:ext>
                </a:extLst>
              </a:tr>
            </a:tbl>
          </a:graphicData>
        </a:graphic>
      </p:graphicFrame>
      <p:sp>
        <p:nvSpPr>
          <p:cNvPr id="2" name="TextBox 1"/>
          <p:cNvSpPr txBox="1"/>
          <p:nvPr/>
        </p:nvSpPr>
        <p:spPr>
          <a:xfrm>
            <a:off x="2743200" y="609600"/>
            <a:ext cx="8839200" cy="461665"/>
          </a:xfrm>
          <a:prstGeom prst="rect">
            <a:avLst/>
          </a:prstGeom>
          <a:noFill/>
        </p:spPr>
        <p:txBody>
          <a:bodyPr wrap="square" rtlCol="0">
            <a:spAutoFit/>
          </a:bodyPr>
          <a:lstStyle/>
          <a:p>
            <a:pPr marL="342900" indent="-342900">
              <a:buFont typeface="Wingdings" pitchFamily="2" charset="2"/>
              <a:buChar char="q"/>
            </a:pPr>
            <a:r>
              <a:rPr lang="ar-DZ" sz="2400" dirty="0"/>
              <a:t>مقارنة تقنيات تحلية المياه من حيث نقاط الضعف و القوة : </a:t>
            </a:r>
            <a:endParaRPr lang="en-US" sz="2400" dirty="0"/>
          </a:p>
        </p:txBody>
      </p:sp>
    </p:spTree>
    <p:extLst>
      <p:ext uri="{BB962C8B-B14F-4D97-AF65-F5344CB8AC3E}">
        <p14:creationId xmlns:p14="http://schemas.microsoft.com/office/powerpoint/2010/main" val="199665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Right Arrow 2"/>
          <p:cNvSpPr/>
          <p:nvPr/>
        </p:nvSpPr>
        <p:spPr>
          <a:xfrm>
            <a:off x="8077200" y="1295400"/>
            <a:ext cx="2667000" cy="914400"/>
          </a:xfrm>
          <a:prstGeom prst="rightArrow">
            <a:avLst/>
          </a:prstGeom>
          <a:solidFill>
            <a:srgbClr val="34EA38"/>
          </a:solidFill>
          <a:ln>
            <a:solidFill>
              <a:srgbClr val="1BB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t>المزايا </a:t>
            </a:r>
            <a:endParaRPr lang="en-US" sz="2800" dirty="0"/>
          </a:p>
        </p:txBody>
      </p:sp>
      <p:sp>
        <p:nvSpPr>
          <p:cNvPr id="8" name="Flowchart: Connector 7"/>
          <p:cNvSpPr/>
          <p:nvPr/>
        </p:nvSpPr>
        <p:spPr>
          <a:xfrm>
            <a:off x="7109419" y="703119"/>
            <a:ext cx="838200" cy="838200"/>
          </a:xfrm>
          <a:prstGeom prst="flowChartConnector">
            <a:avLst/>
          </a:prstGeom>
          <a:solidFill>
            <a:srgbClr val="34EA38"/>
          </a:solidFill>
          <a:ln>
            <a:solidFill>
              <a:srgbClr val="34E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2057400" y="1295400"/>
            <a:ext cx="2667000" cy="914400"/>
          </a:xfrm>
          <a:prstGeom prst="leftArrow">
            <a:avLst/>
          </a:prstGeom>
          <a:solidFill>
            <a:srgbClr val="FF0000"/>
          </a:solidFill>
          <a:ln>
            <a:solidFill>
              <a:srgbClr val="1BB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a:t>العيوب</a:t>
            </a:r>
            <a:endParaRPr lang="en-US" sz="2800" dirty="0"/>
          </a:p>
        </p:txBody>
      </p:sp>
      <p:sp>
        <p:nvSpPr>
          <p:cNvPr id="5" name="Plus 4"/>
          <p:cNvSpPr/>
          <p:nvPr/>
        </p:nvSpPr>
        <p:spPr>
          <a:xfrm>
            <a:off x="7223719" y="855519"/>
            <a:ext cx="609600" cy="533400"/>
          </a:xfrm>
          <a:prstGeom prst="mathPl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lowchart: Connector 8"/>
          <p:cNvSpPr/>
          <p:nvPr/>
        </p:nvSpPr>
        <p:spPr>
          <a:xfrm>
            <a:off x="4783283" y="703119"/>
            <a:ext cx="838200" cy="838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4883728" y="969819"/>
            <a:ext cx="644236" cy="304799"/>
          </a:xfrm>
          <a:prstGeom prst="mathMinus">
            <a:avLst>
              <a:gd name="adj1" fmla="val 397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8077200" y="3690358"/>
            <a:ext cx="419100" cy="381000"/>
          </a:xfrm>
          <a:prstGeom prst="flowChartConnector">
            <a:avLst/>
          </a:prstGeom>
          <a:solidFill>
            <a:srgbClr val="34E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2</a:t>
            </a:r>
            <a:endParaRPr lang="en-US" dirty="0"/>
          </a:p>
        </p:txBody>
      </p:sp>
      <p:sp>
        <p:nvSpPr>
          <p:cNvPr id="12" name="Flowchart: Connector 11"/>
          <p:cNvSpPr/>
          <p:nvPr/>
        </p:nvSpPr>
        <p:spPr>
          <a:xfrm>
            <a:off x="8077200" y="2814207"/>
            <a:ext cx="390071" cy="342900"/>
          </a:xfrm>
          <a:prstGeom prst="flowChartConnector">
            <a:avLst/>
          </a:prstGeom>
          <a:solidFill>
            <a:srgbClr val="34E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dirty="0"/>
              <a:t>1</a:t>
            </a:r>
            <a:endParaRPr lang="en-US" dirty="0"/>
          </a:p>
        </p:txBody>
      </p:sp>
      <p:sp>
        <p:nvSpPr>
          <p:cNvPr id="13" name="Flowchart: Connector 12"/>
          <p:cNvSpPr/>
          <p:nvPr/>
        </p:nvSpPr>
        <p:spPr>
          <a:xfrm>
            <a:off x="8093546" y="4624864"/>
            <a:ext cx="419100" cy="381000"/>
          </a:xfrm>
          <a:prstGeom prst="flowChartConnector">
            <a:avLst/>
          </a:prstGeom>
          <a:solidFill>
            <a:srgbClr val="34E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3</a:t>
            </a:r>
            <a:endParaRPr lang="en-US" dirty="0"/>
          </a:p>
        </p:txBody>
      </p:sp>
      <p:sp>
        <p:nvSpPr>
          <p:cNvPr id="14" name="Flowchart: Connector 13"/>
          <p:cNvSpPr/>
          <p:nvPr/>
        </p:nvSpPr>
        <p:spPr>
          <a:xfrm>
            <a:off x="4433369" y="2801218"/>
            <a:ext cx="401782" cy="368878"/>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1</a:t>
            </a:r>
            <a:endParaRPr lang="en-US" dirty="0"/>
          </a:p>
        </p:txBody>
      </p:sp>
      <p:sp>
        <p:nvSpPr>
          <p:cNvPr id="15" name="Flowchart: Connector 14"/>
          <p:cNvSpPr/>
          <p:nvPr/>
        </p:nvSpPr>
        <p:spPr>
          <a:xfrm>
            <a:off x="4433369" y="3664527"/>
            <a:ext cx="401782" cy="381000"/>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2</a:t>
            </a:r>
            <a:endParaRPr lang="en-US" dirty="0"/>
          </a:p>
        </p:txBody>
      </p:sp>
      <p:sp>
        <p:nvSpPr>
          <p:cNvPr id="16" name="Flowchart: Connector 15"/>
          <p:cNvSpPr/>
          <p:nvPr/>
        </p:nvSpPr>
        <p:spPr>
          <a:xfrm>
            <a:off x="4426528" y="4624864"/>
            <a:ext cx="401782" cy="381000"/>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3</a:t>
            </a:r>
            <a:endParaRPr lang="en-US" dirty="0"/>
          </a:p>
        </p:txBody>
      </p:sp>
      <p:sp>
        <p:nvSpPr>
          <p:cNvPr id="18" name="Rectangle 17"/>
          <p:cNvSpPr/>
          <p:nvPr/>
        </p:nvSpPr>
        <p:spPr>
          <a:xfrm>
            <a:off x="8309362" y="2761846"/>
            <a:ext cx="3695700" cy="646331"/>
          </a:xfrm>
          <a:prstGeom prst="rect">
            <a:avLst/>
          </a:prstGeom>
        </p:spPr>
        <p:txBody>
          <a:bodyPr wrap="square">
            <a:spAutoFit/>
          </a:bodyPr>
          <a:lstStyle/>
          <a:p>
            <a:r>
              <a:rPr lang="ar-DZ" dirty="0"/>
              <a:t>- </a:t>
            </a:r>
            <a:r>
              <a:rPr lang="ar-SA" dirty="0"/>
              <a:t>توفر مصدرًا موثوقًا للمياه العذبة في المناطق الجافة</a:t>
            </a:r>
            <a:r>
              <a:rPr lang="fr-FR" dirty="0"/>
              <a:t>.</a:t>
            </a:r>
            <a:endParaRPr lang="en-US" dirty="0"/>
          </a:p>
        </p:txBody>
      </p:sp>
      <p:sp>
        <p:nvSpPr>
          <p:cNvPr id="19" name="Rectangle 18"/>
          <p:cNvSpPr/>
          <p:nvPr/>
        </p:nvSpPr>
        <p:spPr>
          <a:xfrm>
            <a:off x="8483617" y="3657600"/>
            <a:ext cx="3427741" cy="646331"/>
          </a:xfrm>
          <a:prstGeom prst="rect">
            <a:avLst/>
          </a:prstGeom>
        </p:spPr>
        <p:txBody>
          <a:bodyPr wrap="square">
            <a:spAutoFit/>
          </a:bodyPr>
          <a:lstStyle/>
          <a:p>
            <a:r>
              <a:rPr lang="ar-DZ" dirty="0"/>
              <a:t>- </a:t>
            </a:r>
            <a:r>
              <a:rPr lang="ar-SA" dirty="0"/>
              <a:t>تقلل من الاعتماد على مصادر المياه العذبة الطبيعية، وتحمي البحيرات والأنهار</a:t>
            </a:r>
            <a:r>
              <a:rPr lang="fr-FR" dirty="0"/>
              <a:t>.</a:t>
            </a:r>
            <a:endParaRPr lang="en-US" dirty="0"/>
          </a:p>
        </p:txBody>
      </p:sp>
      <p:sp>
        <p:nvSpPr>
          <p:cNvPr id="20" name="Rectangle 19"/>
          <p:cNvSpPr/>
          <p:nvPr/>
        </p:nvSpPr>
        <p:spPr>
          <a:xfrm>
            <a:off x="8467307" y="4547152"/>
            <a:ext cx="3398712" cy="646331"/>
          </a:xfrm>
          <a:prstGeom prst="rect">
            <a:avLst/>
          </a:prstGeom>
        </p:spPr>
        <p:txBody>
          <a:bodyPr wrap="square">
            <a:spAutoFit/>
          </a:bodyPr>
          <a:lstStyle/>
          <a:p>
            <a:r>
              <a:rPr lang="ar-DZ" dirty="0"/>
              <a:t>- تعزز الأمن الغدائي </a:t>
            </a:r>
            <a:r>
              <a:rPr lang="ar-SA" dirty="0"/>
              <a:t>في المناطق الساحلية حيث تتوفر مياه البحر بكثرة</a:t>
            </a:r>
            <a:r>
              <a:rPr lang="fr-FR" dirty="0"/>
              <a:t> .</a:t>
            </a:r>
            <a:endParaRPr lang="en-US" dirty="0"/>
          </a:p>
        </p:txBody>
      </p:sp>
      <p:sp>
        <p:nvSpPr>
          <p:cNvPr id="21" name="Rectangle 20"/>
          <p:cNvSpPr/>
          <p:nvPr/>
        </p:nvSpPr>
        <p:spPr>
          <a:xfrm>
            <a:off x="591222" y="2775012"/>
            <a:ext cx="3828292" cy="369332"/>
          </a:xfrm>
          <a:prstGeom prst="rect">
            <a:avLst/>
          </a:prstGeom>
        </p:spPr>
        <p:txBody>
          <a:bodyPr wrap="none">
            <a:spAutoFit/>
          </a:bodyPr>
          <a:lstStyle/>
          <a:p>
            <a:r>
              <a:rPr lang="ar-SA" dirty="0"/>
              <a:t>-</a:t>
            </a:r>
            <a:r>
              <a:rPr lang="ar-DZ" dirty="0"/>
              <a:t>إرتفاع إستهلاك الطاقة </a:t>
            </a:r>
            <a:r>
              <a:rPr lang="ar-SA" dirty="0"/>
              <a:t>، مما يجعلها باهظة الثمن</a:t>
            </a:r>
            <a:r>
              <a:rPr lang="fr-FR" dirty="0"/>
              <a: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782" y="1579418"/>
            <a:ext cx="3024867" cy="5126182"/>
          </a:xfrm>
          <a:prstGeom prst="rect">
            <a:avLst/>
          </a:prstGeom>
        </p:spPr>
      </p:pic>
      <p:sp>
        <p:nvSpPr>
          <p:cNvPr id="23" name="Rectangle 22"/>
          <p:cNvSpPr/>
          <p:nvPr/>
        </p:nvSpPr>
        <p:spPr>
          <a:xfrm>
            <a:off x="152400" y="3496178"/>
            <a:ext cx="4185199" cy="646331"/>
          </a:xfrm>
          <a:prstGeom prst="rect">
            <a:avLst/>
          </a:prstGeom>
        </p:spPr>
        <p:txBody>
          <a:bodyPr wrap="square">
            <a:spAutoFit/>
          </a:bodyPr>
          <a:lstStyle/>
          <a:p>
            <a:r>
              <a:rPr lang="ar-DZ" dirty="0"/>
              <a:t>-إنتاج كميات كبيرة من محلول الملحي المركز، وسوء</a:t>
            </a:r>
            <a:r>
              <a:rPr lang="en-US" dirty="0"/>
              <a:t> </a:t>
            </a:r>
            <a:r>
              <a:rPr lang="ar-DZ" dirty="0"/>
              <a:t>تصريفه يؤثر على الحياة البحرية في السواحل</a:t>
            </a:r>
            <a:r>
              <a:rPr lang="fr-FR" dirty="0"/>
              <a:t>.</a:t>
            </a:r>
            <a:endParaRPr lang="en-US" sz="2000" dirty="0"/>
          </a:p>
        </p:txBody>
      </p:sp>
      <p:sp>
        <p:nvSpPr>
          <p:cNvPr id="25" name="Rectangle 24"/>
          <p:cNvSpPr/>
          <p:nvPr/>
        </p:nvSpPr>
        <p:spPr>
          <a:xfrm>
            <a:off x="1491940" y="4650019"/>
            <a:ext cx="2799164" cy="369332"/>
          </a:xfrm>
          <a:prstGeom prst="rect">
            <a:avLst/>
          </a:prstGeom>
        </p:spPr>
        <p:txBody>
          <a:bodyPr wrap="none">
            <a:spAutoFit/>
          </a:bodyPr>
          <a:lstStyle/>
          <a:p>
            <a:r>
              <a:rPr lang="ar-DZ" dirty="0"/>
              <a:t>- </a:t>
            </a:r>
            <a:r>
              <a:rPr lang="ar-SA" dirty="0"/>
              <a:t>تتطلب تكنولوجيا وصيانة متقدمة</a:t>
            </a:r>
            <a:r>
              <a:rPr lang="fr-FR" dirty="0"/>
              <a:t>.</a:t>
            </a:r>
            <a:r>
              <a:rPr lang="ar-SA" dirty="0"/>
              <a:t> </a:t>
            </a:r>
            <a:endParaRPr lang="en-US" dirty="0"/>
          </a:p>
        </p:txBody>
      </p:sp>
      <p:sp>
        <p:nvSpPr>
          <p:cNvPr id="6" name="TextBox 5"/>
          <p:cNvSpPr txBox="1"/>
          <p:nvPr/>
        </p:nvSpPr>
        <p:spPr>
          <a:xfrm>
            <a:off x="6934201" y="179899"/>
            <a:ext cx="4931818" cy="523220"/>
          </a:xfrm>
          <a:prstGeom prst="rect">
            <a:avLst/>
          </a:prstGeom>
          <a:noFill/>
        </p:spPr>
        <p:txBody>
          <a:bodyPr wrap="square" rtlCol="0">
            <a:spAutoFit/>
          </a:bodyPr>
          <a:lstStyle/>
          <a:p>
            <a:r>
              <a:rPr lang="ar-DZ" sz="2800" b="1" i="1" u="sng" dirty="0">
                <a:solidFill>
                  <a:srgbClr val="FF0000"/>
                </a:solidFill>
                <a:effectLst>
                  <a:outerShdw blurRad="38100" dist="38100" dir="2700000" algn="tl">
                    <a:srgbClr val="000000">
                      <a:alpha val="43137"/>
                    </a:srgbClr>
                  </a:outerShdw>
                </a:effectLst>
              </a:rPr>
              <a:t>5/ مزيا و عيوب تحلية المياه</a:t>
            </a:r>
            <a:r>
              <a:rPr lang="en-US" sz="2800" b="1" i="1" u="sng" dirty="0">
                <a:solidFill>
                  <a:srgbClr val="FF0000"/>
                </a:solidFill>
                <a:effectLst>
                  <a:outerShdw blurRad="38100" dist="38100" dir="2700000" algn="tl">
                    <a:srgbClr val="000000">
                      <a:alpha val="43137"/>
                    </a:srgbClr>
                  </a:outerShdw>
                </a:effectLst>
              </a:rPr>
              <a:t>:</a:t>
            </a:r>
          </a:p>
        </p:txBody>
      </p:sp>
      <p:sp>
        <p:nvSpPr>
          <p:cNvPr id="7" name="Flowchart: Connector 6"/>
          <p:cNvSpPr/>
          <p:nvPr/>
        </p:nvSpPr>
        <p:spPr>
          <a:xfrm>
            <a:off x="8093546" y="5486400"/>
            <a:ext cx="419100" cy="381000"/>
          </a:xfrm>
          <a:prstGeom prst="flowChartConnector">
            <a:avLst/>
          </a:prstGeom>
          <a:solidFill>
            <a:srgbClr val="34E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4</a:t>
            </a:r>
            <a:endParaRPr lang="en-US" dirty="0"/>
          </a:p>
        </p:txBody>
      </p:sp>
      <p:sp>
        <p:nvSpPr>
          <p:cNvPr id="17" name="Flowchart: Connector 16"/>
          <p:cNvSpPr/>
          <p:nvPr/>
        </p:nvSpPr>
        <p:spPr>
          <a:xfrm>
            <a:off x="4448542" y="5486400"/>
            <a:ext cx="386609" cy="381000"/>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4</a:t>
            </a:r>
            <a:endParaRPr lang="en-US" dirty="0"/>
          </a:p>
        </p:txBody>
      </p:sp>
      <p:sp>
        <p:nvSpPr>
          <p:cNvPr id="22" name="TextBox 21"/>
          <p:cNvSpPr txBox="1"/>
          <p:nvPr/>
        </p:nvSpPr>
        <p:spPr>
          <a:xfrm>
            <a:off x="8286751" y="5486400"/>
            <a:ext cx="3579268" cy="646331"/>
          </a:xfrm>
          <a:prstGeom prst="rect">
            <a:avLst/>
          </a:prstGeom>
          <a:noFill/>
        </p:spPr>
        <p:txBody>
          <a:bodyPr wrap="square" rtlCol="0">
            <a:spAutoFit/>
          </a:bodyPr>
          <a:lstStyle/>
          <a:p>
            <a:r>
              <a:rPr lang="ar-DZ" dirty="0"/>
              <a:t>- يدفع إلى التطوير الدائم لتكنولوجات تحلية المياه </a:t>
            </a:r>
            <a:r>
              <a:rPr lang="fr-FR" dirty="0"/>
              <a:t>.</a:t>
            </a:r>
            <a:endParaRPr lang="en-US" dirty="0"/>
          </a:p>
        </p:txBody>
      </p:sp>
      <p:sp>
        <p:nvSpPr>
          <p:cNvPr id="24" name="TextBox 23"/>
          <p:cNvSpPr txBox="1"/>
          <p:nvPr/>
        </p:nvSpPr>
        <p:spPr>
          <a:xfrm>
            <a:off x="152400" y="5486400"/>
            <a:ext cx="4185198" cy="646331"/>
          </a:xfrm>
          <a:prstGeom prst="rect">
            <a:avLst/>
          </a:prstGeom>
          <a:noFill/>
        </p:spPr>
        <p:txBody>
          <a:bodyPr wrap="square" rtlCol="0">
            <a:spAutoFit/>
          </a:bodyPr>
          <a:lstStyle/>
          <a:p>
            <a:r>
              <a:rPr lang="fr-FR" dirty="0"/>
              <a:t>-</a:t>
            </a:r>
            <a:r>
              <a:rPr lang="ar-DZ" dirty="0"/>
              <a:t>زيادة الإنبعاثات الكربونية ، وتؤدي إلى الاحتباس الحراري ، وتغير المناخ</a:t>
            </a:r>
            <a:r>
              <a:rPr lang="fr-FR" dirty="0"/>
              <a:t>.</a:t>
            </a:r>
            <a:endParaRPr lang="en-US" dirty="0"/>
          </a:p>
        </p:txBody>
      </p:sp>
    </p:spTree>
    <p:extLst>
      <p:ext uri="{BB962C8B-B14F-4D97-AF65-F5344CB8AC3E}">
        <p14:creationId xmlns:p14="http://schemas.microsoft.com/office/powerpoint/2010/main" val="39301677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ppt_w</p:attrName>
                                        </p:attrNameLst>
                                      </p:cBhvr>
                                      <p:tavLst>
                                        <p:tav tm="0" fmla="#ppt_w*sin(2.5*pi*$)">
                                          <p:val>
                                            <p:fltVal val="0"/>
                                          </p:val>
                                        </p:tav>
                                        <p:tav tm="100000">
                                          <p:val>
                                            <p:fltVal val="1"/>
                                          </p:val>
                                        </p:tav>
                                      </p:tavLst>
                                    </p:anim>
                                    <p:anim calcmode="lin" valueType="num">
                                      <p:cBhvr>
                                        <p:cTn id="9" dur="2500" fill="hold"/>
                                        <p:tgtEl>
                                          <p:spTgt spid="2"/>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6" presetClass="entr" presetSubtype="16"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par>
                                <p:cTn id="43" presetID="6" presetClass="entr" presetSubtype="16" fill="hold" grpId="0" nodeType="withEffect">
                                  <p:stCondLst>
                                    <p:cond delay="25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750"/>
                                        <p:tgtEl>
                                          <p:spTgt spid="18"/>
                                        </p:tgtEl>
                                      </p:cBhvr>
                                    </p:animEffect>
                                  </p:childTnLst>
                                </p:cTn>
                              </p:par>
                              <p:par>
                                <p:cTn id="46" presetID="6" presetClass="entr" presetSubtype="16" fill="hold" grpId="0" nodeType="withEffect">
                                  <p:stCondLst>
                                    <p:cond delay="25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750"/>
                                        <p:tgtEl>
                                          <p:spTgt spid="11"/>
                                        </p:tgtEl>
                                      </p:cBhvr>
                                    </p:animEffect>
                                  </p:childTnLst>
                                </p:cTn>
                              </p:par>
                              <p:par>
                                <p:cTn id="49" presetID="6" presetClass="entr" presetSubtype="16" fill="hold" grpId="0" nodeType="withEffect">
                                  <p:stCondLst>
                                    <p:cond delay="250"/>
                                  </p:stCondLst>
                                  <p:childTnLst>
                                    <p:set>
                                      <p:cBhvr>
                                        <p:cTn id="50" dur="1" fill="hold">
                                          <p:stCondLst>
                                            <p:cond delay="0"/>
                                          </p:stCondLst>
                                        </p:cTn>
                                        <p:tgtEl>
                                          <p:spTgt spid="19"/>
                                        </p:tgtEl>
                                        <p:attrNameLst>
                                          <p:attrName>style.visibility</p:attrName>
                                        </p:attrNameLst>
                                      </p:cBhvr>
                                      <p:to>
                                        <p:strVal val="visible"/>
                                      </p:to>
                                    </p:set>
                                    <p:animEffect transition="in" filter="circle(in)">
                                      <p:cBhvr>
                                        <p:cTn id="51" dur="750"/>
                                        <p:tgtEl>
                                          <p:spTgt spid="19"/>
                                        </p:tgtEl>
                                      </p:cBhvr>
                                    </p:animEffect>
                                  </p:childTnLst>
                                </p:cTn>
                              </p:par>
                              <p:par>
                                <p:cTn id="52" presetID="6" presetClass="entr" presetSubtype="16" fill="hold" grpId="0" nodeType="withEffect">
                                  <p:stCondLst>
                                    <p:cond delay="25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750"/>
                                        <p:tgtEl>
                                          <p:spTgt spid="13"/>
                                        </p:tgtEl>
                                      </p:cBhvr>
                                    </p:animEffect>
                                  </p:childTnLst>
                                </p:cTn>
                              </p:par>
                              <p:par>
                                <p:cTn id="55" presetID="6" presetClass="entr" presetSubtype="16" fill="hold" grpId="0" nodeType="withEffect">
                                  <p:stCondLst>
                                    <p:cond delay="25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750"/>
                                        <p:tgtEl>
                                          <p:spTgt spid="20"/>
                                        </p:tgtEl>
                                      </p:cBhvr>
                                    </p:animEffect>
                                  </p:childTnLst>
                                </p:cTn>
                              </p:par>
                              <p:par>
                                <p:cTn id="58" presetID="6" presetClass="entr" presetSubtype="16" fill="hold" grpId="0" nodeType="withEffect">
                                  <p:stCondLst>
                                    <p:cond delay="250"/>
                                  </p:stCondLst>
                                  <p:childTnLst>
                                    <p:set>
                                      <p:cBhvr>
                                        <p:cTn id="59" dur="1" fill="hold">
                                          <p:stCondLst>
                                            <p:cond delay="0"/>
                                          </p:stCondLst>
                                        </p:cTn>
                                        <p:tgtEl>
                                          <p:spTgt spid="7"/>
                                        </p:tgtEl>
                                        <p:attrNameLst>
                                          <p:attrName>style.visibility</p:attrName>
                                        </p:attrNameLst>
                                      </p:cBhvr>
                                      <p:to>
                                        <p:strVal val="visible"/>
                                      </p:to>
                                    </p:set>
                                    <p:animEffect transition="in" filter="circle(in)">
                                      <p:cBhvr>
                                        <p:cTn id="60" dur="750"/>
                                        <p:tgtEl>
                                          <p:spTgt spid="7"/>
                                        </p:tgtEl>
                                      </p:cBhvr>
                                    </p:animEffect>
                                  </p:childTnLst>
                                </p:cTn>
                              </p:par>
                              <p:par>
                                <p:cTn id="61" presetID="6" presetClass="entr" presetSubtype="16" fill="hold" grpId="0" nodeType="withEffect">
                                  <p:stCondLst>
                                    <p:cond delay="250"/>
                                  </p:stCondLst>
                                  <p:childTnLst>
                                    <p:set>
                                      <p:cBhvr>
                                        <p:cTn id="62" dur="1" fill="hold">
                                          <p:stCondLst>
                                            <p:cond delay="0"/>
                                          </p:stCondLst>
                                        </p:cTn>
                                        <p:tgtEl>
                                          <p:spTgt spid="22"/>
                                        </p:tgtEl>
                                        <p:attrNameLst>
                                          <p:attrName>style.visibility</p:attrName>
                                        </p:attrNameLst>
                                      </p:cBhvr>
                                      <p:to>
                                        <p:strVal val="visible"/>
                                      </p:to>
                                    </p:set>
                                    <p:animEffect transition="in" filter="circle(in)">
                                      <p:cBhvr>
                                        <p:cTn id="63" dur="750"/>
                                        <p:tgtEl>
                                          <p:spTgt spid="22"/>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circle(in)">
                                      <p:cBhvr>
                                        <p:cTn id="66" dur="750"/>
                                        <p:tgtEl>
                                          <p:spTgt spid="14"/>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circle(in)">
                                      <p:cBhvr>
                                        <p:cTn id="69" dur="2000"/>
                                        <p:tgtEl>
                                          <p:spTgt spid="15"/>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circle(in)">
                                      <p:cBhvr>
                                        <p:cTn id="72" dur="750"/>
                                        <p:tgtEl>
                                          <p:spTgt spid="16"/>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circle(in)">
                                      <p:cBhvr>
                                        <p:cTn id="75" dur="750"/>
                                        <p:tgtEl>
                                          <p:spTgt spid="17"/>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circle(in)">
                                      <p:cBhvr>
                                        <p:cTn id="78" dur="750"/>
                                        <p:tgtEl>
                                          <p:spTgt spid="21"/>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circle(in)">
                                      <p:cBhvr>
                                        <p:cTn id="81" dur="750"/>
                                        <p:tgtEl>
                                          <p:spTgt spid="23"/>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circle(in)">
                                      <p:cBhvr>
                                        <p:cTn id="84" dur="750"/>
                                        <p:tgtEl>
                                          <p:spTgt spid="25"/>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ircle(in)">
                                      <p:cBhvr>
                                        <p:cTn id="8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animBg="1"/>
      <p:bldP spid="5"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3" grpId="0"/>
      <p:bldP spid="25" grpId="0"/>
      <p:bldP spid="7" grpId="0" animBg="1"/>
      <p:bldP spid="17" grpId="0" animBg="1"/>
      <p:bldP spid="2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3" name="Group 2"/>
          <p:cNvGrpSpPr/>
          <p:nvPr/>
        </p:nvGrpSpPr>
        <p:grpSpPr>
          <a:xfrm>
            <a:off x="863031" y="2240023"/>
            <a:ext cx="10439400" cy="3352800"/>
            <a:chOff x="863031" y="2240023"/>
            <a:chExt cx="10439400" cy="3352800"/>
          </a:xfrm>
        </p:grpSpPr>
        <p:sp>
          <p:nvSpPr>
            <p:cNvPr id="4" name="Bevel 3"/>
            <p:cNvSpPr/>
            <p:nvPr/>
          </p:nvSpPr>
          <p:spPr>
            <a:xfrm>
              <a:off x="863031" y="2240023"/>
              <a:ext cx="10439400" cy="3352800"/>
            </a:xfrm>
            <a:prstGeom prst="bevel">
              <a:avLst/>
            </a:prstGeom>
            <a:solidFill>
              <a:schemeClr val="accent1">
                <a:lumMod val="50000"/>
              </a:schemeClr>
            </a:solidFill>
            <a:effectLst>
              <a:glow rad="139700">
                <a:schemeClr val="accent2">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مربع نص 1">
              <a:extLst>
                <a:ext uri="{FF2B5EF4-FFF2-40B4-BE49-F238E27FC236}">
                  <a16:creationId xmlns:a16="http://schemas.microsoft.com/office/drawing/2014/main" id="{238A8E3B-8764-B86E-79E1-E2DCB97DC357}"/>
                </a:ext>
              </a:extLst>
            </p:cNvPr>
            <p:cNvSpPr txBox="1"/>
            <p:nvPr/>
          </p:nvSpPr>
          <p:spPr>
            <a:xfrm>
              <a:off x="931772" y="2885372"/>
              <a:ext cx="9695196" cy="2062103"/>
            </a:xfrm>
            <a:prstGeom prst="rect">
              <a:avLst/>
            </a:prstGeom>
            <a:noFill/>
          </p:spPr>
          <p:txBody>
            <a:bodyPr wrap="square" rtlCol="1">
              <a:spAutoFit/>
            </a:bodyPr>
            <a:lstStyle/>
            <a:p>
              <a:pPr algn="r"/>
              <a:r>
                <a:rPr lang="ar-SA" sz="2400" dirty="0">
                  <a:solidFill>
                    <a:schemeClr val="bg1"/>
                  </a:solidFill>
                </a:rPr>
                <a:t>إن تحلية المياه لها تأثيرات بيئية إيجابية وسلبية. ففي حين أنها توفر مصدرًا مستدامًا للمياه، فإن التخلص من المحلول الملحي (المياه المالحة عالية التركيز) في المحيط يمكن أن يؤثر على الحياة البحرية. بالإضافة إلى ذلك، تستهلك محطات تحلية المياه كميات كبيرة من الطاقة، مما يساهم في انبعاثات الكربون. اقتصاديًا، تعد تحلية المياه عملية مكلفة، لكن التقدم في مجال الطاقة المتجددة قد يساعد في تقليل نفقاتها في المستقبل</a:t>
              </a:r>
              <a:r>
                <a:rPr lang="ar-SA" sz="3200" b="1" u="sng" dirty="0">
                  <a:solidFill>
                    <a:schemeClr val="bg1"/>
                  </a:solidFill>
                </a:rPr>
                <a:t> </a:t>
              </a:r>
              <a:endParaRPr lang="ar-DZ" sz="2400" dirty="0">
                <a:solidFill>
                  <a:schemeClr val="bg1"/>
                </a:solidFill>
              </a:endParaRPr>
            </a:p>
          </p:txBody>
        </p:sp>
      </p:grpSp>
      <p:sp>
        <p:nvSpPr>
          <p:cNvPr id="10" name="Line Callout 3 9"/>
          <p:cNvSpPr/>
          <p:nvPr/>
        </p:nvSpPr>
        <p:spPr>
          <a:xfrm>
            <a:off x="2743200" y="762000"/>
            <a:ext cx="6705600" cy="609600"/>
          </a:xfrm>
          <a:prstGeom prst="borderCallout3">
            <a:avLst>
              <a:gd name="adj1" fmla="val 36931"/>
              <a:gd name="adj2" fmla="val -1472"/>
              <a:gd name="adj3" fmla="val 39962"/>
              <a:gd name="adj4" fmla="val -16324"/>
              <a:gd name="adj5" fmla="val 138636"/>
              <a:gd name="adj6" fmla="val -16667"/>
              <a:gd name="adj7" fmla="val 245540"/>
              <a:gd name="adj8" fmla="val -5815"/>
            </a:avLst>
          </a:prstGeom>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a:ln w="18415" cmpd="sng">
                  <a:solidFill>
                    <a:srgbClr val="FFFFFF"/>
                  </a:solidFill>
                  <a:prstDash val="solid"/>
                </a:ln>
                <a:solidFill>
                  <a:srgbClr val="FFFFFF"/>
                </a:solidFill>
                <a:effectLst>
                  <a:outerShdw blurRad="63500" dir="3600000" algn="tl" rotWithShape="0">
                    <a:srgbClr val="000000">
                      <a:alpha val="70000"/>
                    </a:srgbClr>
                  </a:outerShdw>
                </a:effectLst>
              </a:rPr>
              <a:t>5/ </a:t>
            </a:r>
            <a:r>
              <a:rPr lang="ar-DZ" sz="3200" dirty="0">
                <a:ln w="18415" cmpd="sng">
                  <a:solidFill>
                    <a:srgbClr val="FFFFFF"/>
                  </a:solidFill>
                  <a:prstDash val="solid"/>
                </a:ln>
                <a:solidFill>
                  <a:srgbClr val="FFFFFF"/>
                </a:solidFill>
                <a:effectLst>
                  <a:outerShdw blurRad="63500" dir="3600000" algn="tl" rotWithShape="0">
                    <a:srgbClr val="000000">
                      <a:alpha val="70000"/>
                    </a:srgbClr>
                  </a:outerShdw>
                </a:effectLst>
              </a:rPr>
              <a:t>التأثيرات البيئية و الاقتصادية</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 </a:t>
            </a:r>
          </a:p>
        </p:txBody>
      </p:sp>
    </p:spTree>
    <p:extLst>
      <p:ext uri="{BB962C8B-B14F-4D97-AF65-F5344CB8AC3E}">
        <p14:creationId xmlns:p14="http://schemas.microsoft.com/office/powerpoint/2010/main" val="1388302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2363317-A944-BF86-EE92-E365A85B5C5C}"/>
              </a:ext>
            </a:extLst>
          </p:cNvPr>
          <p:cNvSpPr txBox="1"/>
          <p:nvPr/>
        </p:nvSpPr>
        <p:spPr>
          <a:xfrm>
            <a:off x="460907" y="562951"/>
            <a:ext cx="10692804" cy="1631216"/>
          </a:xfrm>
          <a:prstGeom prst="rect">
            <a:avLst/>
          </a:prstGeom>
          <a:noFill/>
        </p:spPr>
        <p:txBody>
          <a:bodyPr wrap="square" rtlCol="1">
            <a:spAutoFit/>
          </a:bodyPr>
          <a:lstStyle/>
          <a:p>
            <a:pPr algn="r"/>
            <a:r>
              <a:rPr lang="ar-SA" sz="2800" b="1" u="sng" dirty="0">
                <a:solidFill>
                  <a:srgbClr val="FF0000"/>
                </a:solidFill>
              </a:rPr>
              <a:t>6. مستقبل تكنولوجيا تحلية المياه: </a:t>
            </a:r>
            <a:r>
              <a:rPr lang="en-US" sz="2400" dirty="0"/>
              <a:t>
</a:t>
            </a:r>
            <a:r>
              <a:rPr lang="ar-SA" sz="2400" dirty="0"/>
              <a:t>مع التقدم في التكنولوجيا، أصبحت عملية تحلية المياه أكثر كفاءة وبأسعار معقولة. ويستكشف الباحثون استخدام مصادر الطاقة المتجددة مثل الطاقة الشمسية وطاقة الرياح لتقليل التكاليف والتأثير البيئي. وقد تعمل الابتكارات مثل أغشية الجرافين وأنظمة استعادة الطاقة المحسنة على تعزيز كفاءة عمليات تحلية المياه </a:t>
            </a:r>
            <a:r>
              <a:rPr lang="fr-FR" sz="2400" dirty="0"/>
              <a:t>.</a:t>
            </a:r>
            <a:endParaRPr lang="ar-DZ" sz="2400" dirty="0"/>
          </a:p>
        </p:txBody>
      </p:sp>
      <p:graphicFrame>
        <p:nvGraphicFramePr>
          <p:cNvPr id="4" name="Diagram 3"/>
          <p:cNvGraphicFramePr/>
          <p:nvPr>
            <p:extLst>
              <p:ext uri="{D42A27DB-BD31-4B8C-83A1-F6EECF244321}">
                <p14:modId xmlns:p14="http://schemas.microsoft.com/office/powerpoint/2010/main" val="3983753253"/>
              </p:ext>
            </p:extLst>
          </p:nvPr>
        </p:nvGraphicFramePr>
        <p:xfrm>
          <a:off x="685800" y="2198649"/>
          <a:ext cx="11049000" cy="4506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Down Arrow 4"/>
          <p:cNvSpPr/>
          <p:nvPr/>
        </p:nvSpPr>
        <p:spPr>
          <a:xfrm>
            <a:off x="7391400" y="2667000"/>
            <a:ext cx="1524000" cy="6096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7391400" y="5766954"/>
            <a:ext cx="1524000" cy="633845"/>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7571616">
            <a:off x="2473386" y="3900779"/>
            <a:ext cx="610457" cy="135468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8527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5" name="Group 4"/>
          <p:cNvGrpSpPr/>
          <p:nvPr/>
        </p:nvGrpSpPr>
        <p:grpSpPr>
          <a:xfrm>
            <a:off x="7315200" y="1752599"/>
            <a:ext cx="4038600" cy="3352800"/>
            <a:chOff x="7315200" y="1752599"/>
            <a:chExt cx="4038600" cy="3352800"/>
          </a:xfrm>
        </p:grpSpPr>
        <p:sp>
          <p:nvSpPr>
            <p:cNvPr id="3" name="Left Arrow Callout 2"/>
            <p:cNvSpPr/>
            <p:nvPr/>
          </p:nvSpPr>
          <p:spPr>
            <a:xfrm>
              <a:off x="7315200" y="1752599"/>
              <a:ext cx="4038600" cy="3352800"/>
            </a:xfrm>
            <a:prstGeom prst="leftArrowCallout">
              <a:avLst/>
            </a:prstGeom>
            <a:solidFill>
              <a:schemeClr val="bg1"/>
            </a:solidFill>
            <a:ln w="76200">
              <a:noFill/>
              <a:prstDash val="dash"/>
            </a:ln>
            <a:effectLst>
              <a:glow rad="228600">
                <a:schemeClr val="accent5">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مربع نص 1">
              <a:extLst>
                <a:ext uri="{FF2B5EF4-FFF2-40B4-BE49-F238E27FC236}">
                  <a16:creationId xmlns:a16="http://schemas.microsoft.com/office/drawing/2014/main" id="{683B44F0-427C-1D25-B385-585F4920799A}"/>
                </a:ext>
              </a:extLst>
            </p:cNvPr>
            <p:cNvSpPr txBox="1"/>
            <p:nvPr/>
          </p:nvSpPr>
          <p:spPr>
            <a:xfrm>
              <a:off x="8763000" y="2209800"/>
              <a:ext cx="2375558" cy="224676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1">
              <a:spAutoFit/>
            </a:bodyPr>
            <a:lstStyle/>
            <a:p>
              <a:pPr algn="r"/>
              <a:r>
                <a:rPr lang="ar-DZ" sz="2000" dirty="0"/>
                <a:t> توضح الدائرة النسبية أن 50 </a:t>
              </a:r>
              <a:r>
                <a:rPr lang="fr-FR" sz="2000" dirty="0"/>
                <a:t>%</a:t>
              </a:r>
              <a:r>
                <a:rPr lang="ar-DZ" sz="2000" dirty="0"/>
                <a:t> من المياه المحلاة عالميا تستخدم لشرب، و34</a:t>
              </a:r>
              <a:r>
                <a:rPr lang="fr-FR" sz="2000" dirty="0"/>
                <a:t>%</a:t>
              </a:r>
              <a:r>
                <a:rPr lang="ar-DZ" sz="2000" dirty="0"/>
                <a:t>للصناعات، و16</a:t>
              </a:r>
              <a:r>
                <a:rPr lang="fr-FR" sz="2000" dirty="0"/>
                <a:t>%</a:t>
              </a:r>
              <a:r>
                <a:rPr lang="ar-DZ" sz="2000" dirty="0"/>
                <a:t>لأغراض أخرى، مما يؤكد أهميتها في تأمين حياة أفضل</a:t>
              </a:r>
              <a:r>
                <a:rPr lang="fr-FR" sz="2000" dirty="0"/>
                <a:t>.</a:t>
              </a:r>
              <a:endParaRPr lang="ar-DZ" sz="2000" dirty="0"/>
            </a:p>
          </p:txBody>
        </p:sp>
      </p:grpSp>
      <p:pic>
        <p:nvPicPr>
          <p:cNvPr id="4" name="صورة 3">
            <a:extLst>
              <a:ext uri="{FF2B5EF4-FFF2-40B4-BE49-F238E27FC236}">
                <a16:creationId xmlns:a16="http://schemas.microsoft.com/office/drawing/2014/main" id="{FEC6FFA2-9A0F-5D0A-8048-068E0A732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83380"/>
            <a:ext cx="7036676" cy="5527523"/>
          </a:xfrm>
          <a:prstGeom prst="rect">
            <a:avLst/>
          </a:prstGeom>
          <a:effectLst>
            <a:glow rad="228600">
              <a:schemeClr val="accent5">
                <a:satMod val="175000"/>
                <a:alpha val="40000"/>
              </a:schemeClr>
            </a:glow>
          </a:effectLst>
          <a:scene3d>
            <a:camera prst="perspectiveRight"/>
            <a:lightRig rig="threePt" dir="t"/>
          </a:scene3d>
        </p:spPr>
      </p:pic>
      <p:sp>
        <p:nvSpPr>
          <p:cNvPr id="6" name="مربع نص 5">
            <a:extLst>
              <a:ext uri="{FF2B5EF4-FFF2-40B4-BE49-F238E27FC236}">
                <a16:creationId xmlns:a16="http://schemas.microsoft.com/office/drawing/2014/main" id="{CEE29D4C-31CD-2864-0E71-8AD4C1C8FE44}"/>
              </a:ext>
            </a:extLst>
          </p:cNvPr>
          <p:cNvSpPr txBox="1"/>
          <p:nvPr/>
        </p:nvSpPr>
        <p:spPr>
          <a:xfrm>
            <a:off x="5012099" y="1002695"/>
            <a:ext cx="1828800" cy="461665"/>
          </a:xfrm>
          <a:prstGeom prst="rect">
            <a:avLst/>
          </a:prstGeom>
          <a:noFill/>
        </p:spPr>
        <p:txBody>
          <a:bodyPr wrap="square" rtlCol="1">
            <a:spAutoFit/>
          </a:bodyPr>
          <a:lstStyle/>
          <a:p>
            <a:pPr algn="r"/>
            <a:r>
              <a:rPr lang="en-US" sz="2400" b="1" dirty="0"/>
              <a:t>/8</a:t>
            </a:r>
            <a:endParaRPr lang="ar-DZ" sz="2400" b="1" dirty="0"/>
          </a:p>
        </p:txBody>
      </p:sp>
    </p:spTree>
    <p:extLst>
      <p:ext uri="{BB962C8B-B14F-4D97-AF65-F5344CB8AC3E}">
        <p14:creationId xmlns:p14="http://schemas.microsoft.com/office/powerpoint/2010/main" val="4184494657"/>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60E6685-5320-94C7-9A27-00E8DC0C0E50}"/>
              </a:ext>
            </a:extLst>
          </p:cNvPr>
          <p:cNvSpPr txBox="1"/>
          <p:nvPr/>
        </p:nvSpPr>
        <p:spPr>
          <a:xfrm flipH="1">
            <a:off x="4358997" y="2688104"/>
            <a:ext cx="6781801" cy="1938992"/>
          </a:xfrm>
          <a:prstGeom prst="rect">
            <a:avLst/>
          </a:prstGeom>
          <a:noFill/>
        </p:spPr>
        <p:txBody>
          <a:bodyPr wrap="square" rtlCol="1">
            <a:spAutoFit/>
          </a:bodyPr>
          <a:lstStyle/>
          <a:p>
            <a:pPr algn="just"/>
            <a:r>
              <a:rPr lang="ar-DZ" sz="2400" dirty="0"/>
              <a:t>       </a:t>
            </a:r>
            <a:r>
              <a:rPr lang="ar-SA" sz="2400" dirty="0"/>
              <a:t>تلعب تحلية المياه دورًا حاسمًا في معالجة ندرة المياه العالمية. ورغم أنها توفر مصدرًا موثوقًا للمياه العذبة، إلا أنها تطرح أيضًا تحديات مثل التكاليف المرتفعة والمخاوف البيئية. ويشكل البحث المستمر والتقدم التكنولوجي ضرورة أساسية لجعل تحلية المياه أكثر استدامة وإتاحة للأجيال القادمة. </a:t>
            </a:r>
            <a:endParaRPr lang="ar-DZ" sz="2400" dirty="0"/>
          </a:p>
        </p:txBody>
      </p:sp>
      <p:grpSp>
        <p:nvGrpSpPr>
          <p:cNvPr id="15" name="Group 14"/>
          <p:cNvGrpSpPr/>
          <p:nvPr/>
        </p:nvGrpSpPr>
        <p:grpSpPr>
          <a:xfrm>
            <a:off x="36285" y="18142"/>
            <a:ext cx="5187255" cy="3788228"/>
            <a:chOff x="1192590" y="0"/>
            <a:chExt cx="5187255" cy="3788228"/>
          </a:xfrm>
          <a:blipFill dpi="0" rotWithShape="1">
            <a:blip r:embed="rId2">
              <a:extLst>
                <a:ext uri="{28A0092B-C50C-407E-A947-70E740481C1C}">
                  <a14:useLocalDpi xmlns:a14="http://schemas.microsoft.com/office/drawing/2010/main" val="0"/>
                </a:ext>
              </a:extLst>
            </a:blip>
            <a:srcRect/>
            <a:stretch>
              <a:fillRect/>
            </a:stretch>
          </a:blipFill>
        </p:grpSpPr>
        <p:sp>
          <p:nvSpPr>
            <p:cNvPr id="4" name="Isosceles Triangle 3"/>
            <p:cNvSpPr/>
            <p:nvPr/>
          </p:nvSpPr>
          <p:spPr>
            <a:xfrm rot="10800000">
              <a:off x="2921675" y="9683"/>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4650760" y="0"/>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1192590" y="0"/>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057132" y="86849"/>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3786217" y="86849"/>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2098664" y="1279918"/>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3786217" y="1272661"/>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2957961" y="1416604"/>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a:off x="2963207" y="2602416"/>
              <a:ext cx="1729085" cy="1185812"/>
            </a:xfrm>
            <a:prstGeom prst="triangle">
              <a:avLst>
                <a:gd name="adj" fmla="val 494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ight Triangle 15"/>
          <p:cNvSpPr/>
          <p:nvPr/>
        </p:nvSpPr>
        <p:spPr>
          <a:xfrm>
            <a:off x="-1" y="457200"/>
            <a:ext cx="4191002" cy="6400800"/>
          </a:xfrm>
          <a:prstGeom prst="rtTriangle">
            <a:avLst/>
          </a:prstGeom>
          <a:solidFill>
            <a:schemeClr val="accent3">
              <a:lumMod val="75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86600" y="1058737"/>
            <a:ext cx="2590800" cy="523220"/>
          </a:xfrm>
          <a:prstGeom prst="rect">
            <a:avLst/>
          </a:prstGeom>
          <a:solidFill>
            <a:schemeClr val="accent3">
              <a:lumMod val="7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i="1" dirty="0">
                <a:ln w="18415" cmpd="sng">
                  <a:solidFill>
                    <a:srgbClr val="FFFFFF"/>
                  </a:solidFill>
                  <a:prstDash val="solid"/>
                </a:ln>
                <a:solidFill>
                  <a:schemeClr val="bg1"/>
                </a:solidFill>
                <a:effectLst>
                  <a:outerShdw blurRad="63500" dir="3600000" algn="tl" rotWithShape="0">
                    <a:srgbClr val="000000">
                      <a:alpha val="70000"/>
                    </a:srgbClr>
                  </a:outerShdw>
                </a:effectLst>
              </a:rPr>
              <a:t> .9</a:t>
            </a:r>
            <a:r>
              <a:rPr lang="ar-SA" sz="2800" b="1" i="1" dirty="0">
                <a:ln/>
                <a:solidFill>
                  <a:schemeClr val="bg1"/>
                </a:solidFill>
              </a:rPr>
              <a:t>الخاتمة</a:t>
            </a:r>
            <a:r>
              <a:rPr lang="ar-DZ" sz="2800" b="1" i="1" dirty="0">
                <a:ln/>
                <a:solidFill>
                  <a:schemeClr val="bg1"/>
                </a:solidFill>
              </a:rPr>
              <a:t>:</a:t>
            </a:r>
            <a:r>
              <a:rPr lang="ar-SA" sz="2800" b="1" i="1" dirty="0">
                <a:ln/>
                <a:solidFill>
                  <a:schemeClr val="bg1"/>
                </a:solidFill>
              </a:rPr>
              <a:t> </a:t>
            </a:r>
            <a:endParaRPr lang="en-US" sz="2800" b="1" i="1" dirty="0">
              <a:ln/>
              <a:solidFill>
                <a:schemeClr val="bg1"/>
              </a:solidFill>
            </a:endParaRPr>
          </a:p>
        </p:txBody>
      </p:sp>
    </p:spTree>
    <p:extLst>
      <p:ext uri="{BB962C8B-B14F-4D97-AF65-F5344CB8AC3E}">
        <p14:creationId xmlns:p14="http://schemas.microsoft.com/office/powerpoint/2010/main" val="2421747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TextBox 5"/>
          <p:cNvSpPr txBox="1"/>
          <p:nvPr/>
        </p:nvSpPr>
        <p:spPr>
          <a:xfrm>
            <a:off x="0" y="2133600"/>
            <a:ext cx="12115800" cy="2215991"/>
          </a:xfrm>
          <a:prstGeom prst="rect">
            <a:avLst/>
          </a:prstGeom>
          <a:noFill/>
        </p:spPr>
        <p:txBody>
          <a:bodyPr wrap="square" rtlCol="0">
            <a:spAutoFit/>
          </a:bodyPr>
          <a:lstStyle/>
          <a:p>
            <a:pPr algn="ctr"/>
            <a:r>
              <a:rPr lang="ar-DZ" sz="138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rPr>
              <a:t>شكرا على إنصاتكم </a:t>
            </a:r>
            <a:endParaRPr lang="en-US" sz="138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3445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533400" y="1981200"/>
            <a:ext cx="11430000" cy="2554545"/>
          </a:xfrm>
          <a:prstGeom prst="rect">
            <a:avLst/>
          </a:prstGeom>
          <a:noFill/>
        </p:spPr>
        <p:txBody>
          <a:bodyPr wrap="square" rtlCol="0">
            <a:spAutoFit/>
            <a:scene3d>
              <a:camera prst="orthographicFront"/>
              <a:lightRig rig="brightRoom" dir="t"/>
            </a:scene3d>
            <a:sp3d extrusionH="57150" contourW="6350" prstMaterial="plastic">
              <a:bevelT w="20320" h="20320" prst="angle"/>
              <a:contourClr>
                <a:schemeClr val="accent1">
                  <a:tint val="100000"/>
                  <a:shade val="100000"/>
                  <a:hueMod val="100000"/>
                  <a:satMod val="100000"/>
                </a:schemeClr>
              </a:contourClr>
            </a:sp3d>
          </a:bodyPr>
          <a:lstStyle/>
          <a:p>
            <a:pPr algn="ctr"/>
            <a:r>
              <a:rPr lang="ar-DZ" sz="8000" b="1" cap="all" dirty="0">
                <a:ln w="38100">
                  <a:solidFill>
                    <a:srgbClr val="002060"/>
                  </a:solidFill>
                </a:ln>
                <a:solidFill>
                  <a:srgbClr val="11F0FB"/>
                </a:solidFill>
                <a:effectLst>
                  <a:glow rad="101600">
                    <a:schemeClr val="accent5">
                      <a:satMod val="175000"/>
                      <a:alpha val="40000"/>
                    </a:schemeClr>
                  </a:glow>
                  <a:reflection blurRad="10000" stA="55000" endPos="48000" dist="500" dir="5400000" sy="-100000" algn="bl" rotWithShape="0"/>
                </a:effectLst>
              </a:rPr>
              <a:t>فلتتفضلو بمشاركة أسئلتكم أو ملاحظاتكم</a:t>
            </a:r>
            <a:endParaRPr lang="en-US" sz="8000" b="1" cap="all" dirty="0">
              <a:ln w="38100">
                <a:solidFill>
                  <a:srgbClr val="002060"/>
                </a:solidFill>
              </a:ln>
              <a:solidFill>
                <a:srgbClr val="11F0FB"/>
              </a:solidFill>
              <a:effectLst>
                <a:glow rad="101600">
                  <a:schemeClr val="accent5">
                    <a:satMod val="175000"/>
                    <a:alpha val="40000"/>
                  </a:schemeClr>
                </a:glow>
                <a:reflection blurRad="10000" stA="55000" endPos="48000" dist="500" dir="5400000" sy="-100000" algn="bl" rotWithShape="0"/>
              </a:effectLst>
            </a:endParaRPr>
          </a:p>
        </p:txBody>
      </p:sp>
    </p:spTree>
    <p:extLst>
      <p:ext uri="{BB962C8B-B14F-4D97-AF65-F5344CB8AC3E}">
        <p14:creationId xmlns:p14="http://schemas.microsoft.com/office/powerpoint/2010/main" val="487171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ربع نص 18">
            <a:extLst>
              <a:ext uri="{FF2B5EF4-FFF2-40B4-BE49-F238E27FC236}">
                <a16:creationId xmlns:a16="http://schemas.microsoft.com/office/drawing/2014/main" id="{C2DE4861-8873-4E88-F0D0-DDE42F822114}"/>
              </a:ext>
            </a:extLst>
          </p:cNvPr>
          <p:cNvSpPr txBox="1"/>
          <p:nvPr/>
        </p:nvSpPr>
        <p:spPr>
          <a:xfrm>
            <a:off x="1720612" y="4651669"/>
            <a:ext cx="8245864" cy="1077218"/>
          </a:xfrm>
          <a:prstGeom prst="rect">
            <a:avLst/>
          </a:prstGeom>
          <a:noFill/>
        </p:spPr>
        <p:txBody>
          <a:bodyPr wrap="square" rtlCol="1">
            <a:spAutoFit/>
          </a:bodyPr>
          <a:lstStyle/>
          <a:p>
            <a:pPr lvl="2" algn="ctr" rtl="0"/>
            <a:r>
              <a:rPr lang="ar-SA" sz="3200" b="1" i="1" dirty="0"/>
              <a:t>Dessalement de ľeau de mer Seawater desalination</a:t>
            </a:r>
            <a:endParaRPr lang="ar-DZ" sz="3200" b="1" i="1" dirty="0"/>
          </a:p>
        </p:txBody>
      </p:sp>
      <p:pic>
        <p:nvPicPr>
          <p:cNvPr id="4" name="صورة 3">
            <a:extLst>
              <a:ext uri="{FF2B5EF4-FFF2-40B4-BE49-F238E27FC236}">
                <a16:creationId xmlns:a16="http://schemas.microsoft.com/office/drawing/2014/main" id="{A93B2AA1-E089-241F-CF0F-B7544CE51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33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reflection blurRad="6350" stA="50000" endA="295" endPos="92000" dist="101600" dir="5400000" sy="-100000" algn="bl" rotWithShape="0"/>
          </a:effectLst>
          <a:scene3d>
            <a:camera prst="orthographicFront"/>
            <a:lightRig rig="twoPt" dir="t">
              <a:rot lat="0" lon="0" rev="7200000"/>
            </a:lightRig>
          </a:scene3d>
          <a:sp3d>
            <a:bevelT w="25400" h="19050"/>
            <a:contourClr>
              <a:srgbClr val="FFFFFF"/>
            </a:contourClr>
          </a:sp3d>
        </p:spPr>
      </p:pic>
      <p:pic>
        <p:nvPicPr>
          <p:cNvPr id="6" name="صورة 5">
            <a:extLst>
              <a:ext uri="{FF2B5EF4-FFF2-40B4-BE49-F238E27FC236}">
                <a16:creationId xmlns:a16="http://schemas.microsoft.com/office/drawing/2014/main" id="{3AED3335-901E-C64A-81A6-8A0C97785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70" y="304800"/>
            <a:ext cx="11568234" cy="6637868"/>
          </a:xfrm>
          <a:prstGeom prst="rect">
            <a:avLst/>
          </a:prstGeom>
        </p:spPr>
      </p:pic>
      <p:sp>
        <p:nvSpPr>
          <p:cNvPr id="7" name="مربع نص 6">
            <a:extLst>
              <a:ext uri="{FF2B5EF4-FFF2-40B4-BE49-F238E27FC236}">
                <a16:creationId xmlns:a16="http://schemas.microsoft.com/office/drawing/2014/main" id="{84073BB8-F49B-EA5A-A206-AC9582766D2F}"/>
              </a:ext>
            </a:extLst>
          </p:cNvPr>
          <p:cNvSpPr txBox="1"/>
          <p:nvPr/>
        </p:nvSpPr>
        <p:spPr>
          <a:xfrm rot="10800000" flipV="1">
            <a:off x="701524" y="430787"/>
            <a:ext cx="10583331" cy="461665"/>
          </a:xfrm>
          <a:prstGeom prst="rect">
            <a:avLst/>
          </a:prstGeom>
          <a:noFill/>
        </p:spPr>
        <p:txBody>
          <a:bodyPr wrap="square" rtlCol="1" anchor="ctr">
            <a:spAutoFit/>
          </a:bodyPr>
          <a:lstStyle/>
          <a:p>
            <a:pPr lvl="1" algn="ctr" rtl="0"/>
            <a:r>
              <a:rPr lang="ar-SA" sz="2400" b="1" i="1" dirty="0"/>
              <a:t>People’s Democratic Republic of Algeria</a:t>
            </a:r>
            <a:endParaRPr lang="ar-DZ" sz="2400" b="1" i="1" dirty="0"/>
          </a:p>
        </p:txBody>
      </p:sp>
      <p:sp>
        <p:nvSpPr>
          <p:cNvPr id="12" name="مربع نص 11">
            <a:extLst>
              <a:ext uri="{FF2B5EF4-FFF2-40B4-BE49-F238E27FC236}">
                <a16:creationId xmlns:a16="http://schemas.microsoft.com/office/drawing/2014/main" id="{56B42D0E-1D84-8297-CD8D-D2532579DA95}"/>
              </a:ext>
            </a:extLst>
          </p:cNvPr>
          <p:cNvSpPr txBox="1"/>
          <p:nvPr/>
        </p:nvSpPr>
        <p:spPr>
          <a:xfrm rot="10800000" flipV="1">
            <a:off x="1320030" y="833631"/>
            <a:ext cx="9724570" cy="369332"/>
          </a:xfrm>
          <a:prstGeom prst="rect">
            <a:avLst/>
          </a:prstGeom>
          <a:noFill/>
        </p:spPr>
        <p:txBody>
          <a:bodyPr wrap="square" rtlCol="1">
            <a:spAutoFit/>
          </a:bodyPr>
          <a:lstStyle/>
          <a:p>
            <a:pPr algn="ctr" rtl="0"/>
            <a:r>
              <a:rPr lang="ar-SA" b="1" dirty="0"/>
              <a:t>Abdel hafid Bou Al-Souf University, Mila </a:t>
            </a:r>
          </a:p>
        </p:txBody>
      </p:sp>
      <p:sp>
        <p:nvSpPr>
          <p:cNvPr id="13" name="مربع نص 12">
            <a:extLst>
              <a:ext uri="{FF2B5EF4-FFF2-40B4-BE49-F238E27FC236}">
                <a16:creationId xmlns:a16="http://schemas.microsoft.com/office/drawing/2014/main" id="{86265A97-DDAC-4F2C-B6E0-2A329AEDFD7C}"/>
              </a:ext>
            </a:extLst>
          </p:cNvPr>
          <p:cNvSpPr txBox="1"/>
          <p:nvPr/>
        </p:nvSpPr>
        <p:spPr>
          <a:xfrm>
            <a:off x="1875996" y="1159890"/>
            <a:ext cx="8359230" cy="369332"/>
          </a:xfrm>
          <a:prstGeom prst="rect">
            <a:avLst/>
          </a:prstGeom>
          <a:noFill/>
        </p:spPr>
        <p:txBody>
          <a:bodyPr wrap="square" rtlCol="1">
            <a:spAutoFit/>
          </a:bodyPr>
          <a:lstStyle/>
          <a:p>
            <a:pPr lvl="1" algn="ctr" rtl="0"/>
            <a:r>
              <a:rPr lang="ar-SA" b="1" dirty="0"/>
              <a:t>Institute of Science and Technology </a:t>
            </a:r>
            <a:endParaRPr lang="ar-DZ" b="1" dirty="0"/>
          </a:p>
        </p:txBody>
      </p:sp>
      <p:sp>
        <p:nvSpPr>
          <p:cNvPr id="14" name="مربع نص 13">
            <a:extLst>
              <a:ext uri="{FF2B5EF4-FFF2-40B4-BE49-F238E27FC236}">
                <a16:creationId xmlns:a16="http://schemas.microsoft.com/office/drawing/2014/main" id="{A9BF0E5F-F1C7-ED98-1C64-A2A0D4D0C801}"/>
              </a:ext>
            </a:extLst>
          </p:cNvPr>
          <p:cNvSpPr txBox="1"/>
          <p:nvPr/>
        </p:nvSpPr>
        <p:spPr>
          <a:xfrm>
            <a:off x="4948392" y="3524000"/>
            <a:ext cx="1828800" cy="369332"/>
          </a:xfrm>
          <a:prstGeom prst="rect">
            <a:avLst/>
          </a:prstGeom>
          <a:noFill/>
        </p:spPr>
        <p:txBody>
          <a:bodyPr wrap="square" rtlCol="1">
            <a:spAutoFit/>
          </a:bodyPr>
          <a:lstStyle/>
          <a:p>
            <a:pPr lvl="4"/>
            <a:endParaRPr lang="ar-DZ" dirty="0"/>
          </a:p>
        </p:txBody>
      </p:sp>
      <p:sp>
        <p:nvSpPr>
          <p:cNvPr id="15" name="مربع نص 14">
            <a:extLst>
              <a:ext uri="{FF2B5EF4-FFF2-40B4-BE49-F238E27FC236}">
                <a16:creationId xmlns:a16="http://schemas.microsoft.com/office/drawing/2014/main" id="{4CEA63D1-6761-28E9-6A28-97975BAE641F}"/>
              </a:ext>
            </a:extLst>
          </p:cNvPr>
          <p:cNvSpPr txBox="1"/>
          <p:nvPr/>
        </p:nvSpPr>
        <p:spPr>
          <a:xfrm>
            <a:off x="3235476" y="1479876"/>
            <a:ext cx="5981566" cy="367451"/>
          </a:xfrm>
          <a:prstGeom prst="rect">
            <a:avLst/>
          </a:prstGeom>
          <a:noFill/>
        </p:spPr>
        <p:txBody>
          <a:bodyPr wrap="square" rtlCol="1" anchor="ctr">
            <a:spAutoFit/>
          </a:bodyPr>
          <a:lstStyle/>
          <a:p>
            <a:pPr algn="ctr" rtl="0"/>
            <a:r>
              <a:rPr lang="ar-SA" dirty="0"/>
              <a:t> </a:t>
            </a:r>
            <a:r>
              <a:rPr lang="ar-SA" sz="1600" b="1" dirty="0"/>
              <a:t>Tronc commun science and technology </a:t>
            </a:r>
            <a:endParaRPr lang="ar-DZ" sz="1600" b="1" dirty="0"/>
          </a:p>
        </p:txBody>
      </p:sp>
      <p:sp>
        <p:nvSpPr>
          <p:cNvPr id="16" name="مربع نص 15">
            <a:extLst>
              <a:ext uri="{FF2B5EF4-FFF2-40B4-BE49-F238E27FC236}">
                <a16:creationId xmlns:a16="http://schemas.microsoft.com/office/drawing/2014/main" id="{C6C75CA1-FA13-3221-62A0-EEE7004E12FA}"/>
              </a:ext>
            </a:extLst>
          </p:cNvPr>
          <p:cNvSpPr txBox="1"/>
          <p:nvPr/>
        </p:nvSpPr>
        <p:spPr>
          <a:xfrm rot="10800000" flipV="1">
            <a:off x="3051021" y="2130764"/>
            <a:ext cx="6166020" cy="523220"/>
          </a:xfrm>
          <a:prstGeom prst="rect">
            <a:avLst/>
          </a:prstGeom>
          <a:noFill/>
        </p:spPr>
        <p:txBody>
          <a:bodyPr wrap="square" rtlCol="1">
            <a:spAutoFit/>
          </a:bodyPr>
          <a:lstStyle/>
          <a:p>
            <a:pPr lvl="1" algn="ctr" rtl="0"/>
            <a:r>
              <a:rPr lang="ar-SA" sz="2800" b="1" dirty="0"/>
              <a:t>Title:</a:t>
            </a:r>
            <a:endParaRPr lang="ar-DZ" sz="2800" b="1" dirty="0"/>
          </a:p>
        </p:txBody>
      </p:sp>
      <p:sp>
        <p:nvSpPr>
          <p:cNvPr id="18" name="تمرير: أفقي 17">
            <a:extLst>
              <a:ext uri="{FF2B5EF4-FFF2-40B4-BE49-F238E27FC236}">
                <a16:creationId xmlns:a16="http://schemas.microsoft.com/office/drawing/2014/main" id="{6705F822-8B9A-4B6E-6735-02094BA05433}"/>
              </a:ext>
            </a:extLst>
          </p:cNvPr>
          <p:cNvSpPr/>
          <p:nvPr/>
        </p:nvSpPr>
        <p:spPr>
          <a:xfrm>
            <a:off x="1938536" y="2484096"/>
            <a:ext cx="8487559" cy="1889807"/>
          </a:xfrm>
          <a:prstGeom prst="horizontalScroll">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0"/>
            <a:r>
              <a:rPr lang="ar-SA" sz="4400" b="1" dirty="0"/>
              <a:t>Dessalement de ľeau de </a:t>
            </a:r>
            <a:r>
              <a:rPr lang="ar-SA" sz="4400" b="1" dirty="0" err="1"/>
              <a:t>mer</a:t>
            </a:r>
            <a:r>
              <a:rPr lang="ar-SA" sz="4400" b="1" dirty="0"/>
              <a:t> </a:t>
            </a:r>
            <a:endParaRPr lang="fr-FR" sz="4400" b="1" dirty="0"/>
          </a:p>
          <a:p>
            <a:pPr algn="ctr" rtl="0"/>
            <a:r>
              <a:rPr lang="ar-SA" sz="4400" b="1" dirty="0"/>
              <a:t>"Seawater </a:t>
            </a:r>
            <a:r>
              <a:rPr lang="ar-SA" sz="4400" b="1" dirty="0" err="1"/>
              <a:t>desalination</a:t>
            </a:r>
            <a:r>
              <a:rPr lang="ar-SA" sz="4400" b="1" dirty="0"/>
              <a:t>"</a:t>
            </a:r>
            <a:endParaRPr lang="ar-DZ" sz="4400" b="1" dirty="0"/>
          </a:p>
        </p:txBody>
      </p:sp>
      <p:sp>
        <p:nvSpPr>
          <p:cNvPr id="20" name="مربع نص 19">
            <a:extLst>
              <a:ext uri="{FF2B5EF4-FFF2-40B4-BE49-F238E27FC236}">
                <a16:creationId xmlns:a16="http://schemas.microsoft.com/office/drawing/2014/main" id="{CC1EF65A-E088-E0E3-D254-99B269A00A74}"/>
              </a:ext>
            </a:extLst>
          </p:cNvPr>
          <p:cNvSpPr txBox="1"/>
          <p:nvPr/>
        </p:nvSpPr>
        <p:spPr>
          <a:xfrm>
            <a:off x="701525" y="4983291"/>
            <a:ext cx="2217663" cy="369332"/>
          </a:xfrm>
          <a:prstGeom prst="rect">
            <a:avLst/>
          </a:prstGeom>
          <a:noFill/>
        </p:spPr>
        <p:txBody>
          <a:bodyPr wrap="square" rtlCol="1">
            <a:spAutoFit/>
          </a:bodyPr>
          <a:lstStyle/>
          <a:p>
            <a:pPr algn="l" rtl="0"/>
            <a:r>
              <a:rPr lang="ar-SA" b="1" dirty="0"/>
              <a:t>Prepared by: </a:t>
            </a:r>
            <a:endParaRPr lang="ar-DZ" b="1" dirty="0"/>
          </a:p>
        </p:txBody>
      </p:sp>
      <p:sp>
        <p:nvSpPr>
          <p:cNvPr id="21" name="مربع نص 20">
            <a:extLst>
              <a:ext uri="{FF2B5EF4-FFF2-40B4-BE49-F238E27FC236}">
                <a16:creationId xmlns:a16="http://schemas.microsoft.com/office/drawing/2014/main" id="{B1C97171-2380-9E97-8ADD-6BBBBBC26313}"/>
              </a:ext>
            </a:extLst>
          </p:cNvPr>
          <p:cNvSpPr txBox="1"/>
          <p:nvPr/>
        </p:nvSpPr>
        <p:spPr>
          <a:xfrm>
            <a:off x="2161706" y="5385736"/>
            <a:ext cx="3581846" cy="646331"/>
          </a:xfrm>
          <a:prstGeom prst="rect">
            <a:avLst/>
          </a:prstGeom>
          <a:noFill/>
        </p:spPr>
        <p:txBody>
          <a:bodyPr wrap="square" rtlCol="1">
            <a:spAutoFit/>
          </a:bodyPr>
          <a:lstStyle/>
          <a:p>
            <a:pPr marL="285750" indent="-285750" algn="l" rtl="0">
              <a:buFont typeface="Arial" panose="020B0604020202020204" pitchFamily="34" charset="0"/>
              <a:buChar char="•"/>
            </a:pPr>
            <a:r>
              <a:rPr lang="ar-SA" dirty="0"/>
              <a:t>Aya Laib</a:t>
            </a:r>
            <a:r>
              <a:rPr lang="en-US" dirty="0"/>
              <a:t> </a:t>
            </a:r>
            <a:endParaRPr lang="ar-SA" dirty="0"/>
          </a:p>
          <a:p>
            <a:pPr marL="285750" indent="-285750" algn="l" rtl="0">
              <a:buFont typeface="Arial" panose="020B0604020202020204" pitchFamily="34" charset="0"/>
              <a:buChar char="•"/>
            </a:pPr>
            <a:r>
              <a:rPr lang="ar-SA" dirty="0"/>
              <a:t>Asma Berbache</a:t>
            </a:r>
            <a:endParaRPr lang="ar-DZ" dirty="0"/>
          </a:p>
        </p:txBody>
      </p:sp>
      <p:sp>
        <p:nvSpPr>
          <p:cNvPr id="22" name="مربع نص 21">
            <a:extLst>
              <a:ext uri="{FF2B5EF4-FFF2-40B4-BE49-F238E27FC236}">
                <a16:creationId xmlns:a16="http://schemas.microsoft.com/office/drawing/2014/main" id="{50B7CD48-862E-66D6-63EF-A53141DA054B}"/>
              </a:ext>
            </a:extLst>
          </p:cNvPr>
          <p:cNvSpPr txBox="1"/>
          <p:nvPr/>
        </p:nvSpPr>
        <p:spPr>
          <a:xfrm rot="10800000" flipV="1">
            <a:off x="7223177" y="4867112"/>
            <a:ext cx="2854451" cy="646331"/>
          </a:xfrm>
          <a:prstGeom prst="rect">
            <a:avLst/>
          </a:prstGeom>
          <a:noFill/>
        </p:spPr>
        <p:txBody>
          <a:bodyPr wrap="square" rtlCol="1">
            <a:spAutoFit/>
          </a:bodyPr>
          <a:lstStyle/>
          <a:p>
            <a:pPr algn="l" rtl="0"/>
            <a:r>
              <a:rPr lang="ar-SA" b="1" dirty="0"/>
              <a:t>Under the supervision of Professor :</a:t>
            </a:r>
            <a:endParaRPr lang="ar-DZ" b="1" dirty="0"/>
          </a:p>
        </p:txBody>
      </p:sp>
      <p:sp>
        <p:nvSpPr>
          <p:cNvPr id="23" name="مربع نص 22">
            <a:extLst>
              <a:ext uri="{FF2B5EF4-FFF2-40B4-BE49-F238E27FC236}">
                <a16:creationId xmlns:a16="http://schemas.microsoft.com/office/drawing/2014/main" id="{B4333A71-C9B3-C59F-6260-0664268CD7A9}"/>
              </a:ext>
            </a:extLst>
          </p:cNvPr>
          <p:cNvSpPr txBox="1"/>
          <p:nvPr/>
        </p:nvSpPr>
        <p:spPr>
          <a:xfrm>
            <a:off x="8650402" y="5655986"/>
            <a:ext cx="3891481" cy="369332"/>
          </a:xfrm>
          <a:prstGeom prst="rect">
            <a:avLst/>
          </a:prstGeom>
          <a:noFill/>
        </p:spPr>
        <p:txBody>
          <a:bodyPr wrap="square" rtlCol="1">
            <a:spAutoFit/>
          </a:bodyPr>
          <a:lstStyle/>
          <a:p>
            <a:pPr marL="285750" indent="-285750" algn="l" rtl="0">
              <a:buFont typeface="Arial" panose="020B0604020202020204" pitchFamily="34" charset="0"/>
              <a:buChar char="•"/>
            </a:pPr>
            <a:r>
              <a:rPr lang="ar-SA" dirty="0"/>
              <a:t>S. </a:t>
            </a:r>
            <a:r>
              <a:rPr lang="fr-FR" dirty="0" err="1"/>
              <a:t>baatouche</a:t>
            </a:r>
            <a:endParaRPr lang="ar-DZ" dirty="0"/>
          </a:p>
        </p:txBody>
      </p:sp>
      <p:sp>
        <p:nvSpPr>
          <p:cNvPr id="2" name="مربع نص 1">
            <a:extLst>
              <a:ext uri="{FF2B5EF4-FFF2-40B4-BE49-F238E27FC236}">
                <a16:creationId xmlns:a16="http://schemas.microsoft.com/office/drawing/2014/main" id="{988F0FBD-9EE5-E787-6B0E-3871146374A0}"/>
              </a:ext>
            </a:extLst>
          </p:cNvPr>
          <p:cNvSpPr txBox="1"/>
          <p:nvPr/>
        </p:nvSpPr>
        <p:spPr>
          <a:xfrm rot="10800000" flipV="1">
            <a:off x="4709563" y="6410527"/>
            <a:ext cx="3478984" cy="369332"/>
          </a:xfrm>
          <a:prstGeom prst="rect">
            <a:avLst/>
          </a:prstGeom>
          <a:noFill/>
        </p:spPr>
        <p:txBody>
          <a:bodyPr wrap="square" rtlCol="1">
            <a:spAutoFit/>
          </a:bodyPr>
          <a:lstStyle/>
          <a:p>
            <a:pPr algn="l" rtl="0"/>
            <a:r>
              <a:rPr lang="en-US" b="1" dirty="0"/>
              <a:t>University year: 2024/2025</a:t>
            </a:r>
            <a:endParaRPr lang="ar-DZ" b="1" dirty="0"/>
          </a:p>
        </p:txBody>
      </p:sp>
      <p:sp>
        <p:nvSpPr>
          <p:cNvPr id="3" name="مربع نص 2">
            <a:extLst>
              <a:ext uri="{FF2B5EF4-FFF2-40B4-BE49-F238E27FC236}">
                <a16:creationId xmlns:a16="http://schemas.microsoft.com/office/drawing/2014/main" id="{382C87BD-0D64-18A5-482F-7C47C95CD872}"/>
              </a:ext>
            </a:extLst>
          </p:cNvPr>
          <p:cNvSpPr txBox="1"/>
          <p:nvPr/>
        </p:nvSpPr>
        <p:spPr>
          <a:xfrm rot="21377179">
            <a:off x="8338137" y="127795"/>
            <a:ext cx="3478984" cy="1265829"/>
          </a:xfrm>
          <a:prstGeom prst="rect">
            <a:avLst/>
          </a:prstGeom>
          <a:noFill/>
        </p:spPr>
        <p:txBody>
          <a:bodyPr wrap="square" rtlCol="1">
            <a:spAutoFit/>
          </a:bodyPr>
          <a:lstStyle/>
          <a:p>
            <a:pPr algn="r"/>
            <a:endParaRPr lang="ar-DZ" dirty="0"/>
          </a:p>
        </p:txBody>
      </p:sp>
      <p:sp>
        <p:nvSpPr>
          <p:cNvPr id="5" name="مربع نص 4">
            <a:extLst>
              <a:ext uri="{FF2B5EF4-FFF2-40B4-BE49-F238E27FC236}">
                <a16:creationId xmlns:a16="http://schemas.microsoft.com/office/drawing/2014/main" id="{EC5DE5B7-B106-11D6-C2B6-588467AFF821}"/>
              </a:ext>
            </a:extLst>
          </p:cNvPr>
          <p:cNvSpPr txBox="1"/>
          <p:nvPr/>
        </p:nvSpPr>
        <p:spPr>
          <a:xfrm>
            <a:off x="9932609" y="655296"/>
            <a:ext cx="1828800" cy="1828800"/>
          </a:xfrm>
          <a:prstGeom prst="rect">
            <a:avLst/>
          </a:prstGeom>
          <a:noFill/>
        </p:spPr>
        <p:txBody>
          <a:bodyPr wrap="square" rtlCol="1">
            <a:spAutoFit/>
          </a:bodyPr>
          <a:lstStyle/>
          <a:p>
            <a:pPr algn="r"/>
            <a:endParaRPr lang="ar-DZ" dirty="0"/>
          </a:p>
        </p:txBody>
      </p:sp>
      <p:pic>
        <p:nvPicPr>
          <p:cNvPr id="8" name="صورة 7">
            <a:extLst>
              <a:ext uri="{FF2B5EF4-FFF2-40B4-BE49-F238E27FC236}">
                <a16:creationId xmlns:a16="http://schemas.microsoft.com/office/drawing/2014/main" id="{9CF10EAD-B0A4-E459-29AC-94CBFAAAE8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0682721" y="601758"/>
            <a:ext cx="1080662" cy="1392877"/>
          </a:xfrm>
          <a:prstGeom prst="rect">
            <a:avLst/>
          </a:prstGeom>
        </p:spPr>
      </p:pic>
      <p:pic>
        <p:nvPicPr>
          <p:cNvPr id="10" name="صورة 9">
            <a:extLst>
              <a:ext uri="{FF2B5EF4-FFF2-40B4-BE49-F238E27FC236}">
                <a16:creationId xmlns:a16="http://schemas.microsoft.com/office/drawing/2014/main" id="{077A33C8-E7DA-A106-62EE-F7E9F4733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37109" y="555857"/>
            <a:ext cx="1080662" cy="1392877"/>
          </a:xfrm>
          <a:prstGeom prst="rect">
            <a:avLst/>
          </a:prstGeom>
        </p:spPr>
      </p:pic>
      <p:sp>
        <p:nvSpPr>
          <p:cNvPr id="9" name="مربع نص 8">
            <a:extLst>
              <a:ext uri="{FF2B5EF4-FFF2-40B4-BE49-F238E27FC236}">
                <a16:creationId xmlns:a16="http://schemas.microsoft.com/office/drawing/2014/main" id="{257B61A0-5E50-25D8-B446-A7E8795F93CF}"/>
              </a:ext>
            </a:extLst>
          </p:cNvPr>
          <p:cNvSpPr txBox="1"/>
          <p:nvPr/>
        </p:nvSpPr>
        <p:spPr>
          <a:xfrm>
            <a:off x="806487" y="6089870"/>
            <a:ext cx="2408165" cy="461665"/>
          </a:xfrm>
          <a:prstGeom prst="rect">
            <a:avLst/>
          </a:prstGeom>
          <a:noFill/>
        </p:spPr>
        <p:txBody>
          <a:bodyPr wrap="square" rtlCol="1">
            <a:spAutoFit/>
          </a:bodyPr>
          <a:lstStyle/>
          <a:p>
            <a:pPr algn="l" rtl="0"/>
            <a:r>
              <a:rPr lang="en-US" sz="2400" b="1" dirty="0"/>
              <a:t>Group: </a:t>
            </a:r>
            <a:r>
              <a:rPr lang="en-US" sz="2400" u="sng" dirty="0"/>
              <a:t>5</a:t>
            </a:r>
            <a:endParaRPr lang="ar-DZ" sz="2400" b="1" u="sng" dirty="0"/>
          </a:p>
        </p:txBody>
      </p:sp>
    </p:spTree>
    <p:extLst>
      <p:ext uri="{BB962C8B-B14F-4D97-AF65-F5344CB8AC3E}">
        <p14:creationId xmlns:p14="http://schemas.microsoft.com/office/powerpoint/2010/main" val="318371291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3DCD2A84-6D60-9A51-239B-E820180AD7F0}"/>
              </a:ext>
            </a:extLst>
          </p:cNvPr>
          <p:cNvSpPr txBox="1"/>
          <p:nvPr/>
        </p:nvSpPr>
        <p:spPr>
          <a:xfrm>
            <a:off x="447524" y="0"/>
            <a:ext cx="11659809" cy="6186309"/>
          </a:xfrm>
          <a:prstGeom prst="rect">
            <a:avLst/>
          </a:prstGeom>
          <a:noFill/>
          <a:ln>
            <a:noFill/>
          </a:ln>
        </p:spPr>
        <p:txBody>
          <a:bodyPr wrap="square" rtlCol="1">
            <a:spAutoFit/>
          </a:bodyPr>
          <a:lstStyle/>
          <a:p>
            <a:pPr algn="r"/>
            <a:r>
              <a:rPr lang="en-US" sz="2400" b="1" u="sng" dirty="0">
                <a:solidFill>
                  <a:srgbClr val="FF0000"/>
                </a:solidFill>
              </a:rPr>
              <a:t> </a:t>
            </a:r>
            <a:r>
              <a:rPr lang="ar-SA" sz="3200" b="1" u="sng" dirty="0">
                <a:solidFill>
                  <a:srgbClr val="FF0000"/>
                </a:solidFill>
              </a:rPr>
              <a:t>جدول المحتويات:</a:t>
            </a:r>
          </a:p>
          <a:p>
            <a:pPr algn="r"/>
            <a:r>
              <a:rPr lang="ar-SA" sz="2800" b="1" dirty="0">
                <a:solidFill>
                  <a:srgbClr val="FF0000"/>
                </a:solidFill>
              </a:rPr>
              <a:t> </a:t>
            </a:r>
            <a:r>
              <a:rPr lang="ar-SA" sz="2800" dirty="0"/>
              <a:t>1. المقدمة.</a:t>
            </a:r>
          </a:p>
          <a:p>
            <a:pPr algn="r"/>
            <a:r>
              <a:rPr lang="ar-SA" sz="2800" dirty="0"/>
              <a:t> 2. ما هي تحلية المياه.</a:t>
            </a:r>
          </a:p>
          <a:p>
            <a:pPr algn="r"/>
            <a:r>
              <a:rPr lang="ar-SA" sz="2800" dirty="0"/>
              <a:t> 3. أنواع عمليات تحلية المياه:</a:t>
            </a:r>
          </a:p>
          <a:p>
            <a:pPr algn="r"/>
            <a:r>
              <a:rPr lang="ar-SA" sz="2800" dirty="0"/>
              <a:t>      3.1  التناضح العكسي</a:t>
            </a:r>
            <a:r>
              <a:rPr lang="en-US" sz="2800" dirty="0"/>
              <a:t> Reverse Osmosis(RO)</a:t>
            </a:r>
            <a:endParaRPr lang="ar-SA" sz="2800" dirty="0"/>
          </a:p>
          <a:p>
            <a:r>
              <a:rPr lang="ar-SA" sz="2800" dirty="0"/>
              <a:t>      3.2  التقطير الومضي متعدد </a:t>
            </a:r>
            <a:r>
              <a:rPr lang="en-US" sz="2800" dirty="0"/>
              <a:t>المراحلMulti-Stage Flash Distillation (MSF)</a:t>
            </a:r>
            <a:r>
              <a:rPr lang="ar-DZ" sz="2800" dirty="0"/>
              <a:t> </a:t>
            </a:r>
            <a:endParaRPr lang="en-US" sz="2800" dirty="0"/>
          </a:p>
          <a:p>
            <a:r>
              <a:rPr lang="en-US" sz="2800" dirty="0"/>
              <a:t>  3.3      </a:t>
            </a:r>
            <a:r>
              <a:rPr lang="ar-SA" sz="2800" dirty="0"/>
              <a:t>التقطير متعدد التأثيرات (MED)</a:t>
            </a:r>
            <a:r>
              <a:rPr lang="en-US" sz="2800" dirty="0"/>
              <a:t>Multi-Effect Distillation </a:t>
            </a:r>
            <a:endParaRPr lang="ar-SA" sz="2800" dirty="0"/>
          </a:p>
          <a:p>
            <a:pPr algn="just"/>
            <a:r>
              <a:rPr lang="ar-SA" sz="2800" dirty="0"/>
              <a:t>      3.4 التحليل الكهربائي (ED)</a:t>
            </a:r>
            <a:r>
              <a:rPr lang="en-US" sz="2800" dirty="0"/>
              <a:t>Electrodialysis</a:t>
            </a:r>
          </a:p>
          <a:p>
            <a:pPr algn="r"/>
            <a:r>
              <a:rPr lang="en-US" sz="2800" dirty="0"/>
              <a:t>5 </a:t>
            </a:r>
            <a:r>
              <a:rPr lang="ar-SA" sz="2800" dirty="0"/>
              <a:t>.</a:t>
            </a:r>
            <a:r>
              <a:rPr lang="en-US" sz="2800" dirty="0"/>
              <a:t> </a:t>
            </a:r>
            <a:r>
              <a:rPr lang="ar-SA" sz="2800" dirty="0"/>
              <a:t>مزايا وعيوب تحلية المياه.</a:t>
            </a:r>
          </a:p>
          <a:p>
            <a:pPr algn="r"/>
            <a:r>
              <a:rPr lang="ar-SA" sz="2800" dirty="0"/>
              <a:t> 6.</a:t>
            </a:r>
            <a:r>
              <a:rPr lang="en-US" sz="2800" dirty="0"/>
              <a:t> </a:t>
            </a:r>
            <a:r>
              <a:rPr lang="ar-SA" sz="2800" dirty="0"/>
              <a:t>التأثيرات البيئية والاقتصادية. </a:t>
            </a:r>
          </a:p>
          <a:p>
            <a:pPr algn="r"/>
            <a:r>
              <a:rPr lang="ar-SA" sz="2800" dirty="0"/>
              <a:t> 7.</a:t>
            </a:r>
            <a:r>
              <a:rPr lang="en-US" sz="2800" dirty="0"/>
              <a:t> </a:t>
            </a:r>
            <a:r>
              <a:rPr lang="ar-SA" sz="2800" dirty="0"/>
              <a:t>مستقبل تقنيات تحلية المياه.</a:t>
            </a:r>
            <a:r>
              <a:rPr lang="en-US" sz="2800" dirty="0"/>
              <a:t>  </a:t>
            </a:r>
          </a:p>
          <a:p>
            <a:pPr algn="r"/>
            <a:r>
              <a:rPr lang="en-US" sz="2800" dirty="0"/>
              <a:t> .8 أغراض إستخدام المياه المحلاة عالميا  .</a:t>
            </a:r>
            <a:endParaRPr lang="ar-SA" sz="2800" dirty="0"/>
          </a:p>
          <a:p>
            <a:pPr algn="r"/>
            <a:r>
              <a:rPr lang="ar-SA" sz="2800" dirty="0"/>
              <a:t> 9.</a:t>
            </a:r>
            <a:r>
              <a:rPr lang="en-US" sz="2800" dirty="0"/>
              <a:t> </a:t>
            </a:r>
            <a:r>
              <a:rPr lang="ar-SA" sz="2800" dirty="0"/>
              <a:t>الخاتمة</a:t>
            </a:r>
            <a:r>
              <a:rPr lang="en-US" sz="2800" dirty="0"/>
              <a:t>.</a:t>
            </a:r>
            <a:endParaRPr lang="en-US" sz="2800" dirty="0">
              <a:solidFill>
                <a:schemeClr val="tx2">
                  <a:lumMod val="75000"/>
                </a:schemeClr>
              </a:solidFill>
            </a:endParaRPr>
          </a:p>
          <a:p>
            <a:pPr algn="r"/>
            <a:r>
              <a:rPr lang="en-US" sz="2800" dirty="0">
                <a:solidFill>
                  <a:schemeClr val="tx2">
                    <a:lumMod val="75000"/>
                  </a:schemeClr>
                </a:solidFill>
              </a:rPr>
              <a:t>  </a:t>
            </a:r>
            <a:endParaRPr lang="en-US" sz="2800" dirty="0"/>
          </a:p>
        </p:txBody>
      </p:sp>
      <p:pic>
        <p:nvPicPr>
          <p:cNvPr id="3" name="صورة 2">
            <a:extLst>
              <a:ext uri="{FF2B5EF4-FFF2-40B4-BE49-F238E27FC236}">
                <a16:creationId xmlns:a16="http://schemas.microsoft.com/office/drawing/2014/main" id="{761E40CA-A580-5FF6-A390-A62E985C2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19" y="3093154"/>
            <a:ext cx="4981104" cy="3592286"/>
          </a:xfrm>
          <a:prstGeom prst="rect">
            <a:avLst/>
          </a:prstGeom>
        </p:spPr>
      </p:pic>
    </p:spTree>
    <p:extLst>
      <p:ext uri="{BB962C8B-B14F-4D97-AF65-F5344CB8AC3E}">
        <p14:creationId xmlns:p14="http://schemas.microsoft.com/office/powerpoint/2010/main" val="30572611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C588874-B497-0255-B61C-89537E365386}"/>
              </a:ext>
            </a:extLst>
          </p:cNvPr>
          <p:cNvSpPr>
            <a:spLocks noGrp="1"/>
          </p:cNvSpPr>
          <p:nvPr>
            <p:ph sz="quarter" idx="13"/>
          </p:nvPr>
        </p:nvSpPr>
        <p:spPr>
          <a:xfrm>
            <a:off x="193818" y="6248400"/>
            <a:ext cx="10999410" cy="2506054"/>
          </a:xfrm>
        </p:spPr>
        <p:txBody>
          <a:bodyPr>
            <a:noAutofit/>
          </a:bodyPr>
          <a:lstStyle/>
          <a:p>
            <a:pPr marL="0" indent="0" algn="l" rtl="0">
              <a:buNone/>
            </a:pPr>
            <a:r>
              <a:rPr lang="fr-FR" sz="2400" dirty="0">
                <a:latin typeface="Angsana New" panose="02020603050405020304" pitchFamily="18" charset="-34"/>
                <a:ea typeface="Abadi" panose="02000000000000000000" pitchFamily="2" charset="0"/>
              </a:rPr>
              <a:t>         </a:t>
            </a:r>
            <a:endParaRPr lang="ar-DZ" sz="2400" dirty="0">
              <a:latin typeface="Angsana New" panose="02020603050405020304" pitchFamily="18" charset="-34"/>
              <a:ea typeface="Abadi" panose="02000000000000000000" pitchFamily="2" charset="0"/>
            </a:endParaRPr>
          </a:p>
        </p:txBody>
      </p:sp>
      <p:sp>
        <p:nvSpPr>
          <p:cNvPr id="9" name="مربع نص 8">
            <a:extLst>
              <a:ext uri="{FF2B5EF4-FFF2-40B4-BE49-F238E27FC236}">
                <a16:creationId xmlns:a16="http://schemas.microsoft.com/office/drawing/2014/main" id="{320E3397-D8CB-7089-7D61-D3A0D1D71C81}"/>
              </a:ext>
            </a:extLst>
          </p:cNvPr>
          <p:cNvSpPr txBox="1"/>
          <p:nvPr/>
        </p:nvSpPr>
        <p:spPr>
          <a:xfrm rot="10800000" flipV="1">
            <a:off x="440842" y="1956734"/>
            <a:ext cx="7547578" cy="3108543"/>
          </a:xfrm>
          <a:prstGeom prst="rect">
            <a:avLst/>
          </a:prstGeom>
          <a:noFill/>
        </p:spPr>
        <p:txBody>
          <a:bodyPr wrap="square">
            <a:spAutoFit/>
          </a:bodyPr>
          <a:lstStyle/>
          <a:p>
            <a:pPr algn="r"/>
            <a:r>
              <a:rPr lang="fr-FR" sz="2800" dirty="0"/>
              <a:t>         </a:t>
            </a:r>
            <a:r>
              <a:rPr lang="ar-SA" sz="2800" dirty="0"/>
              <a:t>المياه مورد أساسي للحياة، لكن العديد من المناطق حول العالم تعاني من ندرة المياه. ومع زيادة عدد سكان العالم وتغير المناخ، يستمر الطلب على المياه العذبة في الارتفاع. أحد الحلول الأكثر واعدة لهذه القضية هو تحلية المياه، وهي عملية تزيل الملح والشوائب من مياه البحر أو المياه المالحة، مما يجعلها مناسبة للشرب والري. يستكشف هذا البحث عملية تحلية المياه وتقنياتها المختلفة وفوائدها وتحدياتها وآفاقها المستقبلية. </a:t>
            </a:r>
            <a:endParaRPr lang="ar-DZ" sz="2800" dirty="0"/>
          </a:p>
        </p:txBody>
      </p:sp>
      <p:sp>
        <p:nvSpPr>
          <p:cNvPr id="15" name="مربع نص 14">
            <a:extLst>
              <a:ext uri="{FF2B5EF4-FFF2-40B4-BE49-F238E27FC236}">
                <a16:creationId xmlns:a16="http://schemas.microsoft.com/office/drawing/2014/main" id="{1D93E6EF-8249-4C4A-6E61-DC342E657D5B}"/>
              </a:ext>
            </a:extLst>
          </p:cNvPr>
          <p:cNvSpPr txBox="1"/>
          <p:nvPr/>
        </p:nvSpPr>
        <p:spPr>
          <a:xfrm>
            <a:off x="4068838" y="1649790"/>
            <a:ext cx="1828800" cy="1828800"/>
          </a:xfrm>
          <a:prstGeom prst="rect">
            <a:avLst/>
          </a:prstGeom>
        </p:spPr>
        <p:txBody>
          <a:bodyPr wrap="square" rtlCol="1">
            <a:spAutoFit/>
          </a:bodyPr>
          <a:lstStyle/>
          <a:p>
            <a:pPr algn="r"/>
            <a:endParaRPr lang="ar-DZ" dirty="0"/>
          </a:p>
        </p:txBody>
      </p:sp>
      <p:sp>
        <p:nvSpPr>
          <p:cNvPr id="16" name="مربع نص 15">
            <a:extLst>
              <a:ext uri="{FF2B5EF4-FFF2-40B4-BE49-F238E27FC236}">
                <a16:creationId xmlns:a16="http://schemas.microsoft.com/office/drawing/2014/main" id="{D3878D9C-755E-72C8-B685-01F92F40108B}"/>
              </a:ext>
            </a:extLst>
          </p:cNvPr>
          <p:cNvSpPr txBox="1"/>
          <p:nvPr/>
        </p:nvSpPr>
        <p:spPr>
          <a:xfrm>
            <a:off x="1196608" y="742146"/>
            <a:ext cx="4836929" cy="584775"/>
          </a:xfrm>
          <a:prstGeom prst="rect">
            <a:avLst/>
          </a:prstGeom>
          <a:noFill/>
        </p:spPr>
        <p:txBody>
          <a:bodyPr wrap="square" rtlCol="1">
            <a:spAutoFit/>
          </a:bodyPr>
          <a:lstStyle/>
          <a:p>
            <a:pPr algn="r"/>
            <a:r>
              <a:rPr lang="ar-SA" sz="3200" dirty="0">
                <a:solidFill>
                  <a:srgbClr val="FF0000"/>
                </a:solidFill>
              </a:rPr>
              <a:t>1. مقدمة Introduction : </a:t>
            </a:r>
            <a:endParaRPr lang="ar-DZ" sz="3200" dirty="0">
              <a:solidFill>
                <a:srgbClr val="FF0000"/>
              </a:solidFill>
            </a:endParaRPr>
          </a:p>
        </p:txBody>
      </p:sp>
      <p:grpSp>
        <p:nvGrpSpPr>
          <p:cNvPr id="8" name="Group 7"/>
          <p:cNvGrpSpPr/>
          <p:nvPr/>
        </p:nvGrpSpPr>
        <p:grpSpPr>
          <a:xfrm>
            <a:off x="4387103" y="-940645"/>
            <a:ext cx="8414497" cy="8860504"/>
            <a:chOff x="4621288" y="-936764"/>
            <a:chExt cx="7926314" cy="8856624"/>
          </a:xfrm>
          <a:blipFill dpi="0" rotWithShape="1">
            <a:blip r:embed="rId2">
              <a:extLst>
                <a:ext uri="{28A0092B-C50C-407E-A947-70E740481C1C}">
                  <a14:useLocalDpi xmlns:a14="http://schemas.microsoft.com/office/drawing/2010/main" val="0"/>
                </a:ext>
              </a:extLst>
            </a:blip>
            <a:srcRect/>
            <a:stretch>
              <a:fillRect/>
            </a:stretch>
          </a:blipFill>
        </p:grpSpPr>
        <p:sp>
          <p:nvSpPr>
            <p:cNvPr id="28" name="Hexagon 27"/>
            <p:cNvSpPr/>
            <p:nvPr/>
          </p:nvSpPr>
          <p:spPr>
            <a:xfrm>
              <a:off x="9208252" y="2614760"/>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0" name="Hexagon 29"/>
            <p:cNvSpPr/>
            <p:nvPr/>
          </p:nvSpPr>
          <p:spPr>
            <a:xfrm>
              <a:off x="10661652" y="-83790"/>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Hexagon 31"/>
            <p:cNvSpPr/>
            <p:nvPr/>
          </p:nvSpPr>
          <p:spPr>
            <a:xfrm>
              <a:off x="9239252" y="4442526"/>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3" name="Hexagon 32"/>
            <p:cNvSpPr/>
            <p:nvPr/>
          </p:nvSpPr>
          <p:spPr>
            <a:xfrm>
              <a:off x="9208252" y="808762"/>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4" name="Hexagon 33"/>
            <p:cNvSpPr/>
            <p:nvPr/>
          </p:nvSpPr>
          <p:spPr>
            <a:xfrm>
              <a:off x="10674352" y="1723162"/>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Hexagon 34"/>
            <p:cNvSpPr/>
            <p:nvPr/>
          </p:nvSpPr>
          <p:spPr>
            <a:xfrm>
              <a:off x="10718802" y="3512938"/>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7" name="Hexagon 36"/>
            <p:cNvSpPr/>
            <p:nvPr/>
          </p:nvSpPr>
          <p:spPr>
            <a:xfrm>
              <a:off x="10718802" y="5268649"/>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71" name="Hexagon 70"/>
            <p:cNvSpPr/>
            <p:nvPr/>
          </p:nvSpPr>
          <p:spPr>
            <a:xfrm>
              <a:off x="9208252" y="-936764"/>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72" name="Hexagon 71"/>
            <p:cNvSpPr/>
            <p:nvPr/>
          </p:nvSpPr>
          <p:spPr>
            <a:xfrm>
              <a:off x="7696202" y="-95736"/>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73" name="Hexagon 72"/>
            <p:cNvSpPr/>
            <p:nvPr/>
          </p:nvSpPr>
          <p:spPr>
            <a:xfrm>
              <a:off x="9239252" y="6237804"/>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74" name="Hexagon 73"/>
            <p:cNvSpPr/>
            <p:nvPr/>
          </p:nvSpPr>
          <p:spPr>
            <a:xfrm>
              <a:off x="6172201" y="-841028"/>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75" name="Hexagon 74"/>
            <p:cNvSpPr/>
            <p:nvPr/>
          </p:nvSpPr>
          <p:spPr>
            <a:xfrm>
              <a:off x="7696202" y="5306878"/>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76" name="Hexagon 75"/>
            <p:cNvSpPr/>
            <p:nvPr/>
          </p:nvSpPr>
          <p:spPr>
            <a:xfrm>
              <a:off x="6172201" y="6124582"/>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77" name="Hexagon 76"/>
            <p:cNvSpPr/>
            <p:nvPr/>
          </p:nvSpPr>
          <p:spPr>
            <a:xfrm>
              <a:off x="4621288" y="5306878"/>
              <a:ext cx="1828800" cy="1682056"/>
            </a:xfrm>
            <a:prstGeom prst="hexagon">
              <a:avLst/>
            </a:prstGeom>
            <a:grp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grpSp>
    </p:spTree>
    <p:extLst>
      <p:ext uri="{BB962C8B-B14F-4D97-AF65-F5344CB8AC3E}">
        <p14:creationId xmlns:p14="http://schemas.microsoft.com/office/powerpoint/2010/main" val="290773291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CE3D25C4-309E-0708-1E60-C6A22A5E95D1}"/>
              </a:ext>
            </a:extLst>
          </p:cNvPr>
          <p:cNvSpPr txBox="1"/>
          <p:nvPr/>
        </p:nvSpPr>
        <p:spPr>
          <a:xfrm>
            <a:off x="2514600" y="2057400"/>
            <a:ext cx="8153400" cy="2246769"/>
          </a:xfrm>
          <a:prstGeom prst="rect">
            <a:avLst/>
          </a:prstGeom>
          <a:noFill/>
        </p:spPr>
        <p:txBody>
          <a:bodyPr wrap="square" rtlCol="1">
            <a:spAutoFit/>
          </a:bodyPr>
          <a:lstStyle/>
          <a:p>
            <a:pPr algn="justLow"/>
            <a:r>
              <a:rPr lang="ar-SA" sz="2800" b="1" dirty="0">
                <a:effectLst>
                  <a:outerShdw blurRad="38100" dist="38100" dir="2700000" algn="tl">
                    <a:srgbClr val="000000">
                      <a:alpha val="43137"/>
                    </a:srgbClr>
                  </a:outerShdw>
                </a:effectLst>
              </a:rPr>
              <a:t>تحلية المياه </a:t>
            </a:r>
            <a:r>
              <a:rPr lang="ar-SA" sz="2800" dirty="0"/>
              <a:t>: هي عملية إزالة الأملاح والمعادن المذابة من مياه البحر أو المياه المالحة لإنتاج مياه عذبة صالحة للشرب. تُستخدم هذه العملية عادةً في المناطق القاحلة وشبه القاحلة حيث تكون مصادر المياه العذبة الطبيعية نادرة. يمكن تحقيق تحلية المياه باستخدام عدة طرق، بما في ذلك العمليات الحرارية وتقنيات الأغشية. </a:t>
            </a:r>
            <a:endParaRPr lang="ar-DZ" sz="2800" dirty="0"/>
          </a:p>
        </p:txBody>
      </p:sp>
      <p:grpSp>
        <p:nvGrpSpPr>
          <p:cNvPr id="19" name="Group 18"/>
          <p:cNvGrpSpPr/>
          <p:nvPr/>
        </p:nvGrpSpPr>
        <p:grpSpPr>
          <a:xfrm>
            <a:off x="2628900" y="618480"/>
            <a:ext cx="7924800" cy="774413"/>
            <a:chOff x="2628900" y="618480"/>
            <a:chExt cx="7924800" cy="774413"/>
          </a:xfrm>
        </p:grpSpPr>
        <p:sp>
          <p:nvSpPr>
            <p:cNvPr id="14" name="Rounded Rectangle 13"/>
            <p:cNvSpPr/>
            <p:nvPr/>
          </p:nvSpPr>
          <p:spPr>
            <a:xfrm>
              <a:off x="2628900" y="618480"/>
              <a:ext cx="7924800" cy="774413"/>
            </a:xfrm>
            <a:prstGeom prst="roundRect">
              <a:avLst/>
            </a:prstGeom>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a:extLst>
                <a:ext uri="{FF2B5EF4-FFF2-40B4-BE49-F238E27FC236}">
                  <a16:creationId xmlns:a16="http://schemas.microsoft.com/office/drawing/2014/main" id="{7564875E-5005-11DF-B05A-2C017FF3024D}"/>
                </a:ext>
              </a:extLst>
            </p:cNvPr>
            <p:cNvSpPr txBox="1"/>
            <p:nvPr/>
          </p:nvSpPr>
          <p:spPr>
            <a:xfrm>
              <a:off x="2819400" y="749011"/>
              <a:ext cx="7426476" cy="584775"/>
            </a:xfrm>
            <a:prstGeom prst="rect">
              <a:avLst/>
            </a:prstGeom>
            <a:noFill/>
          </p:spPr>
          <p:txBody>
            <a:bodyPr wrap="square" rtlCol="1">
              <a:spAutoFit/>
            </a:bodyPr>
            <a:lstStyle/>
            <a:p>
              <a:pPr algn="r"/>
              <a:r>
                <a:rPr lang="fr-FR" sz="3200" b="1" dirty="0">
                  <a:solidFill>
                    <a:schemeClr val="bg1"/>
                  </a:solidFill>
                </a:rPr>
                <a:t>2 </a:t>
              </a:r>
              <a:r>
                <a:rPr lang="ar-SA" sz="3200" b="1" dirty="0">
                  <a:solidFill>
                    <a:schemeClr val="bg1"/>
                  </a:solidFill>
                </a:rPr>
                <a:t>. ماهي تحلية المياه </a:t>
              </a:r>
              <a:r>
                <a:rPr lang="fr-FR" sz="3200" b="1" dirty="0">
                  <a:solidFill>
                    <a:schemeClr val="bg1"/>
                  </a:solidFill>
                </a:rPr>
                <a:t>What is Desalination</a:t>
              </a:r>
              <a:r>
                <a:rPr lang="ar-SA" sz="3200" b="1" dirty="0">
                  <a:solidFill>
                    <a:schemeClr val="bg1"/>
                  </a:solidFill>
                </a:rPr>
                <a:t> </a:t>
              </a:r>
              <a:r>
                <a:rPr lang="fr-FR" sz="3200" b="1" dirty="0">
                  <a:solidFill>
                    <a:schemeClr val="bg1"/>
                  </a:solidFill>
                </a:rPr>
                <a:t>:</a:t>
              </a:r>
              <a:endParaRPr lang="ar-DZ" sz="3200" b="1" dirty="0">
                <a:solidFill>
                  <a:srgbClr val="FF0000"/>
                </a:solidFill>
              </a:endParaRPr>
            </a:p>
          </p:txBody>
        </p:sp>
      </p:grpSp>
      <p:sp>
        <p:nvSpPr>
          <p:cNvPr id="18" name="Curved Left Arrow 17"/>
          <p:cNvSpPr/>
          <p:nvPr/>
        </p:nvSpPr>
        <p:spPr>
          <a:xfrm>
            <a:off x="10668000" y="1143000"/>
            <a:ext cx="914400" cy="1371600"/>
          </a:xfrm>
          <a:prstGeom prst="curvedLeftArrow">
            <a:avLst/>
          </a:prstGeom>
          <a:solidFill>
            <a:schemeClr val="accent5">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0053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par>
                                <p:cTn id="13" presetID="16" presetClass="entr" presetSubtype="21" fill="hold" grpId="0" nodeType="withEffect">
                                  <p:stCondLst>
                                    <p:cond delay="125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E503FC5-98CC-11C7-7FDA-29333F63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73553"/>
            <a:ext cx="5654726" cy="4799757"/>
          </a:xfrm>
          <a:prstGeom prst="rect">
            <a:avLst/>
          </a:prstGeom>
        </p:spPr>
      </p:pic>
      <p:sp>
        <p:nvSpPr>
          <p:cNvPr id="4" name="مربع نص 3">
            <a:extLst>
              <a:ext uri="{FF2B5EF4-FFF2-40B4-BE49-F238E27FC236}">
                <a16:creationId xmlns:a16="http://schemas.microsoft.com/office/drawing/2014/main" id="{97637D87-61E6-F742-7BBE-73D196AE8963}"/>
              </a:ext>
            </a:extLst>
          </p:cNvPr>
          <p:cNvSpPr txBox="1"/>
          <p:nvPr/>
        </p:nvSpPr>
        <p:spPr>
          <a:xfrm>
            <a:off x="564514" y="304797"/>
            <a:ext cx="11424285" cy="1877437"/>
          </a:xfrm>
          <a:prstGeom prst="rect">
            <a:avLst/>
          </a:prstGeom>
          <a:noFill/>
        </p:spPr>
        <p:txBody>
          <a:bodyPr wrap="square" numCol="1" rtlCol="1">
            <a:spAutoFit/>
          </a:bodyPr>
          <a:lstStyle/>
          <a:p>
            <a:pPr algn="justLow"/>
            <a:r>
              <a:rPr lang="ar-SA" sz="3200" b="1" i="1" u="sng" dirty="0">
                <a:solidFill>
                  <a:srgbClr val="FF0000"/>
                </a:solidFill>
                <a:effectLst>
                  <a:outerShdw blurRad="38100" dist="38100" dir="2700000" algn="tl">
                    <a:srgbClr val="000000">
                      <a:alpha val="43137"/>
                    </a:srgbClr>
                  </a:outerShdw>
                </a:effectLst>
              </a:rPr>
              <a:t>3. أنواع عمليات تحلية </a:t>
            </a:r>
            <a:r>
              <a:rPr lang="en-US" sz="3200" b="1" i="1" u="sng" dirty="0">
                <a:solidFill>
                  <a:srgbClr val="FF0000"/>
                </a:solidFill>
                <a:effectLst>
                  <a:outerShdw blurRad="38100" dist="38100" dir="2700000" algn="tl">
                    <a:srgbClr val="000000">
                      <a:alpha val="43137"/>
                    </a:srgbClr>
                  </a:outerShdw>
                </a:effectLst>
              </a:rPr>
              <a:t>Types of Desalination Processes</a:t>
            </a:r>
            <a:r>
              <a:rPr lang="ar-SA" sz="3200" b="1" i="1" u="sng" dirty="0">
                <a:solidFill>
                  <a:srgbClr val="FF0000"/>
                </a:solidFill>
                <a:effectLst>
                  <a:outerShdw blurRad="38100" dist="38100" dir="2700000" algn="tl">
                    <a:srgbClr val="000000">
                      <a:alpha val="43137"/>
                    </a:srgbClr>
                  </a:outerShdw>
                </a:effectLst>
              </a:rPr>
              <a:t> </a:t>
            </a:r>
            <a:r>
              <a:rPr lang="ar-SA" sz="3200" b="1" u="sng" dirty="0">
                <a:solidFill>
                  <a:srgbClr val="FF0000"/>
                </a:solidFill>
              </a:rPr>
              <a:t>:</a:t>
            </a:r>
            <a:r>
              <a:rPr lang="en-US" sz="2400" dirty="0"/>
              <a:t>
</a:t>
            </a:r>
            <a:r>
              <a:rPr lang="ar-DZ" sz="2800" dirty="0"/>
              <a:t>     </a:t>
            </a:r>
          </a:p>
          <a:p>
            <a:pPr algn="justLow"/>
            <a:r>
              <a:rPr lang="ar-DZ" sz="2800" dirty="0"/>
              <a:t>يتم </a:t>
            </a:r>
            <a:r>
              <a:rPr lang="ar-SA" sz="2800" dirty="0"/>
              <a:t>استخدام العديد من التقنيات لتحلية المياه،</a:t>
            </a:r>
            <a:r>
              <a:rPr lang="ar-DZ" sz="2800" dirty="0"/>
              <a:t>   </a:t>
            </a:r>
            <a:endParaRPr lang="fr-FR" sz="2800" dirty="0"/>
          </a:p>
          <a:p>
            <a:pPr algn="justLow"/>
            <a:r>
              <a:rPr lang="ar-SA" sz="2800" dirty="0"/>
              <a:t> ولكل منها مزاياها وتحدياتها الخاصة</a:t>
            </a:r>
            <a:r>
              <a:rPr lang="ar-DZ" sz="2800" dirty="0"/>
              <a:t> :</a:t>
            </a:r>
          </a:p>
        </p:txBody>
      </p:sp>
      <p:sp>
        <p:nvSpPr>
          <p:cNvPr id="5" name="مربع نص 4">
            <a:extLst>
              <a:ext uri="{FF2B5EF4-FFF2-40B4-BE49-F238E27FC236}">
                <a16:creationId xmlns:a16="http://schemas.microsoft.com/office/drawing/2014/main" id="{E479AC6B-6FCB-42EA-A1EA-5934683F62F8}"/>
              </a:ext>
            </a:extLst>
          </p:cNvPr>
          <p:cNvSpPr txBox="1"/>
          <p:nvPr/>
        </p:nvSpPr>
        <p:spPr>
          <a:xfrm>
            <a:off x="6096000" y="2514600"/>
            <a:ext cx="5914572" cy="2800767"/>
          </a:xfrm>
          <a:prstGeom prst="rect">
            <a:avLst/>
          </a:prstGeom>
          <a:noFill/>
        </p:spPr>
        <p:txBody>
          <a:bodyPr wrap="square" rtlCol="1">
            <a:spAutoFit/>
          </a:bodyPr>
          <a:lstStyle/>
          <a:p>
            <a:pPr algn="just"/>
            <a:r>
              <a:rPr lang="ar-DZ" sz="2800" b="1" dirty="0">
                <a:solidFill>
                  <a:srgbClr val="1BB540"/>
                </a:solidFill>
              </a:rPr>
              <a:t>3</a:t>
            </a:r>
            <a:r>
              <a:rPr lang="ar-DZ" sz="2800" b="1" i="1" dirty="0">
                <a:solidFill>
                  <a:srgbClr val="1BB540"/>
                </a:solidFill>
              </a:rPr>
              <a:t>ـ1</a:t>
            </a:r>
            <a:r>
              <a:rPr lang="en-US" sz="2800" b="1" i="1" dirty="0">
                <a:solidFill>
                  <a:srgbClr val="1BB540"/>
                </a:solidFill>
              </a:rPr>
              <a:t>/</a:t>
            </a:r>
            <a:r>
              <a:rPr lang="ar-DZ" sz="2800" b="1" i="1" dirty="0">
                <a:solidFill>
                  <a:srgbClr val="28BB0F"/>
                </a:solidFill>
              </a:rPr>
              <a:t>التناضح العكسي</a:t>
            </a:r>
            <a:r>
              <a:rPr lang="en-US" sz="2800" b="1" i="1" dirty="0">
                <a:solidFill>
                  <a:srgbClr val="28BB0F"/>
                </a:solidFill>
              </a:rPr>
              <a:t> Reverse Osmosis </a:t>
            </a:r>
            <a:r>
              <a:rPr lang="en-US" sz="2800" b="1" i="1" dirty="0">
                <a:solidFill>
                  <a:srgbClr val="1BB540"/>
                </a:solidFill>
              </a:rPr>
              <a:t>(RO)</a:t>
            </a:r>
            <a:r>
              <a:rPr lang="ar-DZ" sz="2800" b="1" i="1" dirty="0">
                <a:solidFill>
                  <a:srgbClr val="1BB540"/>
                </a:solidFill>
              </a:rPr>
              <a:t> :</a:t>
            </a:r>
            <a:r>
              <a:rPr lang="en-US" sz="2400" dirty="0"/>
              <a:t>
</a:t>
            </a:r>
            <a:r>
              <a:rPr lang="ar-SA" sz="2400" dirty="0"/>
              <a:t>التناضح العكسي هو الطريقة الأكثر استخدامًا لتحلية المياه.
ويتضمن دفع مياه البحر عبر غشاء شبه نافذ يمنع الأملاح والشوائب الأخرى مع السماح بمرور المياه النقية. هذه الطريقة موفرة للطاقة مقارنة بالعمليات الحرارية ولكنها تتطلب صيانة منتظمة للأغشية. </a:t>
            </a:r>
            <a:endParaRPr lang="ar-DZ" sz="2400" dirty="0"/>
          </a:p>
        </p:txBody>
      </p:sp>
    </p:spTree>
    <p:extLst>
      <p:ext uri="{BB962C8B-B14F-4D97-AF65-F5344CB8AC3E}">
        <p14:creationId xmlns:p14="http://schemas.microsoft.com/office/powerpoint/2010/main" val="30373973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75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1+#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0EEE6E7-BA76-3110-9B0C-3E5B3E45C63D}"/>
              </a:ext>
            </a:extLst>
          </p:cNvPr>
          <p:cNvSpPr txBox="1"/>
          <p:nvPr/>
        </p:nvSpPr>
        <p:spPr>
          <a:xfrm rot="10800000" flipV="1">
            <a:off x="582582" y="335577"/>
            <a:ext cx="11228418" cy="2000548"/>
          </a:xfrm>
          <a:prstGeom prst="rect">
            <a:avLst/>
          </a:prstGeom>
          <a:noFill/>
        </p:spPr>
        <p:txBody>
          <a:bodyPr wrap="square" rtlCol="1">
            <a:spAutoFit/>
          </a:bodyPr>
          <a:lstStyle/>
          <a:p>
            <a:pPr algn="just"/>
            <a:r>
              <a:rPr lang="en-US" sz="2800" b="1" i="1" dirty="0">
                <a:solidFill>
                  <a:srgbClr val="1BB540"/>
                </a:solidFill>
                <a:effectLst>
                  <a:outerShdw blurRad="38100" dist="38100" dir="2700000" algn="tl">
                    <a:srgbClr val="000000">
                      <a:alpha val="43137"/>
                    </a:srgbClr>
                  </a:outerShdw>
                </a:effectLst>
              </a:rPr>
              <a:t> /2.3</a:t>
            </a:r>
            <a:r>
              <a:rPr lang="ar-SA" sz="2800" b="1" i="1" dirty="0">
                <a:solidFill>
                  <a:srgbClr val="1BB540"/>
                </a:solidFill>
                <a:effectLst>
                  <a:outerShdw blurRad="38100" dist="38100" dir="2700000" algn="tl">
                    <a:srgbClr val="000000">
                      <a:alpha val="43137"/>
                    </a:srgbClr>
                  </a:outerShdw>
                </a:effectLst>
              </a:rPr>
              <a:t>تقطير الومضي متعدد المراحل</a:t>
            </a:r>
            <a:r>
              <a:rPr lang="ar-DZ" sz="2800" b="1" i="1" dirty="0">
                <a:solidFill>
                  <a:srgbClr val="1BB540"/>
                </a:solidFill>
                <a:effectLst>
                  <a:outerShdw blurRad="38100" dist="38100" dir="2700000" algn="tl">
                    <a:srgbClr val="000000">
                      <a:alpha val="43137"/>
                    </a:srgbClr>
                  </a:outerShdw>
                </a:effectLst>
              </a:rPr>
              <a:t> (</a:t>
            </a:r>
            <a:r>
              <a:rPr lang="ar-SA" sz="2800" b="1" i="1" dirty="0">
                <a:solidFill>
                  <a:srgbClr val="1BB540"/>
                </a:solidFill>
                <a:effectLst>
                  <a:outerShdw blurRad="38100" dist="38100" dir="2700000" algn="tl">
                    <a:srgbClr val="000000">
                      <a:alpha val="43137"/>
                    </a:srgbClr>
                  </a:outerShdw>
                </a:effectLst>
              </a:rPr>
              <a:t>Multi-Stage Flash Distillation (MSF</a:t>
            </a:r>
            <a:r>
              <a:rPr lang="ar-DZ" sz="2800" b="1" i="1" dirty="0">
                <a:solidFill>
                  <a:srgbClr val="1BB540"/>
                </a:solidFill>
                <a:effectLst>
                  <a:outerShdw blurRad="38100" dist="38100" dir="2700000" algn="tl">
                    <a:srgbClr val="000000">
                      <a:alpha val="43137"/>
                    </a:srgbClr>
                  </a:outerShdw>
                </a:effectLst>
              </a:rPr>
              <a:t> </a:t>
            </a:r>
            <a:r>
              <a:rPr lang="ar-SA" sz="2800" b="1" dirty="0">
                <a:solidFill>
                  <a:schemeClr val="accent3"/>
                </a:solidFill>
              </a:rPr>
              <a:t>:  </a:t>
            </a:r>
            <a:r>
              <a:rPr lang="en-US" sz="2400" dirty="0"/>
              <a:t>
</a:t>
            </a:r>
            <a:r>
              <a:rPr lang="ar-DZ" sz="2400" dirty="0"/>
              <a:t>  </a:t>
            </a:r>
          </a:p>
          <a:p>
            <a:pPr algn="just"/>
            <a:r>
              <a:rPr lang="ar-DZ" sz="2400" dirty="0"/>
              <a:t>  </a:t>
            </a:r>
            <a:r>
              <a:rPr lang="ar-SA" sz="2400" dirty="0"/>
              <a:t>تعد عملية MSF تقنية تحلية حرارية تتضمن تسخين مياه البحر لإنتاج البخار، والذي يتم تكثيفه بعد ذلك لتكوين مياه عذبة. تُستخدم هذه العملية على نطاق واسع في محطات تحلية المياه واسعة النطاق ولكنها تستهلك قدرًا كبيرًا من الطاقة. </a:t>
            </a:r>
            <a:endParaRPr lang="ar-DZ" sz="2400" dirty="0"/>
          </a:p>
        </p:txBody>
      </p:sp>
      <p:pic>
        <p:nvPicPr>
          <p:cNvPr id="4" name="صورة 3">
            <a:extLst>
              <a:ext uri="{FF2B5EF4-FFF2-40B4-BE49-F238E27FC236}">
                <a16:creationId xmlns:a16="http://schemas.microsoft.com/office/drawing/2014/main" id="{FB72D755-DB9D-590E-C3F5-686747535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82" y="2514600"/>
            <a:ext cx="10740571" cy="3920066"/>
          </a:xfrm>
          <a:prstGeom prst="rect">
            <a:avLst/>
          </a:prstGeom>
        </p:spPr>
      </p:pic>
    </p:spTree>
    <p:extLst>
      <p:ext uri="{BB962C8B-B14F-4D97-AF65-F5344CB8AC3E}">
        <p14:creationId xmlns:p14="http://schemas.microsoft.com/office/powerpoint/2010/main" val="2637787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6" presetClass="entr" presetSubtype="0" fill="hold" nodeType="with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143">
                                          <p:stCondLst>
                                            <p:cond delay="0"/>
                                          </p:stCondLst>
                                        </p:cTn>
                                        <p:tgtEl>
                                          <p:spTgt spid="2">
                                            <p:txEl>
                                              <p:pRg st="0" end="0"/>
                                            </p:txEl>
                                          </p:spTgt>
                                        </p:tgtEl>
                                      </p:cBhvr>
                                    </p:animEffect>
                                    <p:anim calcmode="lin" valueType="num">
                                      <p:cBhvr>
                                        <p:cTn id="13" dur="448"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163"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163" tmFilter="0, 0; 0.125,0.2665; 0.25,0.4; 0.375,0.465; 0.5,0.5;  0.625,0.535; 0.75,0.6; 0.875,0.7335; 1,1">
                                          <p:stCondLst>
                                            <p:cond delay="163"/>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2" tmFilter="0, 0; 0.125,0.2665; 0.25,0.4; 0.375,0.465; 0.5,0.5;  0.625,0.535; 0.75,0.6; 0.875,0.7335; 1,1">
                                          <p:stCondLst>
                                            <p:cond delay="325"/>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 tmFilter="0, 0; 0.125,0.2665; 0.25,0.4; 0.375,0.465; 0.5,0.5;  0.625,0.535; 0.75,0.6; 0.875,0.7335; 1,1">
                                          <p:stCondLst>
                                            <p:cond delay="499"/>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1">
                                          <p:stCondLst>
                                            <p:cond delay="160"/>
                                          </p:stCondLst>
                                        </p:cTn>
                                        <p:tgtEl>
                                          <p:spTgt spid="2">
                                            <p:txEl>
                                              <p:pRg st="0" end="0"/>
                                            </p:txEl>
                                          </p:spTgt>
                                        </p:tgtEl>
                                      </p:cBhvr>
                                      <p:to x="100000" y="60000"/>
                                    </p:animScale>
                                    <p:animScale>
                                      <p:cBhvr>
                                        <p:cTn id="19" dur="1" decel="50000">
                                          <p:stCondLst>
                                            <p:cond delay="166"/>
                                          </p:stCondLst>
                                        </p:cTn>
                                        <p:tgtEl>
                                          <p:spTgt spid="2">
                                            <p:txEl>
                                              <p:pRg st="0" end="0"/>
                                            </p:txEl>
                                          </p:spTgt>
                                        </p:tgtEl>
                                      </p:cBhvr>
                                      <p:to x="100000" y="100000"/>
                                    </p:animScale>
                                    <p:animScale>
                                      <p:cBhvr>
                                        <p:cTn id="20" dur="1">
                                          <p:stCondLst>
                                            <p:cond delay="323"/>
                                          </p:stCondLst>
                                        </p:cTn>
                                        <p:tgtEl>
                                          <p:spTgt spid="2">
                                            <p:txEl>
                                              <p:pRg st="0" end="0"/>
                                            </p:txEl>
                                          </p:spTgt>
                                        </p:tgtEl>
                                      </p:cBhvr>
                                      <p:to x="100000" y="80000"/>
                                    </p:animScale>
                                    <p:animScale>
                                      <p:cBhvr>
                                        <p:cTn id="21" dur="1" decel="50000">
                                          <p:stCondLst>
                                            <p:cond delay="329"/>
                                          </p:stCondLst>
                                        </p:cTn>
                                        <p:tgtEl>
                                          <p:spTgt spid="2">
                                            <p:txEl>
                                              <p:pRg st="0" end="0"/>
                                            </p:txEl>
                                          </p:spTgt>
                                        </p:tgtEl>
                                      </p:cBhvr>
                                      <p:to x="100000" y="100000"/>
                                    </p:animScale>
                                    <p:animScale>
                                      <p:cBhvr>
                                        <p:cTn id="22" dur="1">
                                          <p:stCondLst>
                                            <p:cond delay="499"/>
                                          </p:stCondLst>
                                        </p:cTn>
                                        <p:tgtEl>
                                          <p:spTgt spid="2">
                                            <p:txEl>
                                              <p:pRg st="0" end="0"/>
                                            </p:txEl>
                                          </p:spTgt>
                                        </p:tgtEl>
                                      </p:cBhvr>
                                      <p:to x="100000" y="90000"/>
                                    </p:animScale>
                                    <p:animScale>
                                      <p:cBhvr>
                                        <p:cTn id="23" dur="1" decel="50000">
                                          <p:stCondLst>
                                            <p:cond delay="499"/>
                                          </p:stCondLst>
                                        </p:cTn>
                                        <p:tgtEl>
                                          <p:spTgt spid="2">
                                            <p:txEl>
                                              <p:pRg st="0" end="0"/>
                                            </p:txEl>
                                          </p:spTgt>
                                        </p:tgtEl>
                                      </p:cBhvr>
                                      <p:to x="100000" y="100000"/>
                                    </p:animScale>
                                    <p:animScale>
                                      <p:cBhvr>
                                        <p:cTn id="24" dur="1">
                                          <p:stCondLst>
                                            <p:cond delay="499"/>
                                          </p:stCondLst>
                                        </p:cTn>
                                        <p:tgtEl>
                                          <p:spTgt spid="2">
                                            <p:txEl>
                                              <p:pRg st="0" end="0"/>
                                            </p:txEl>
                                          </p:spTgt>
                                        </p:tgtEl>
                                      </p:cBhvr>
                                      <p:to x="100000" y="95000"/>
                                    </p:animScale>
                                    <p:animScale>
                                      <p:cBhvr>
                                        <p:cTn id="25" dur="1" decel="50000">
                                          <p:stCondLst>
                                            <p:cond delay="499"/>
                                          </p:stCondLst>
                                        </p:cTn>
                                        <p:tgtEl>
                                          <p:spTgt spid="2">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250" fill="hold"/>
                                        <p:tgtEl>
                                          <p:spTgt spid="2">
                                            <p:txEl>
                                              <p:pRg st="1" end="1"/>
                                            </p:txEl>
                                          </p:spTgt>
                                        </p:tgtEl>
                                        <p:attrNameLst>
                                          <p:attrName>ppt_w</p:attrName>
                                        </p:attrNameLst>
                                      </p:cBhvr>
                                      <p:tavLst>
                                        <p:tav tm="0">
                                          <p:val>
                                            <p:fltVal val="0"/>
                                          </p:val>
                                        </p:tav>
                                        <p:tav tm="100000">
                                          <p:val>
                                            <p:strVal val="#ppt_w"/>
                                          </p:val>
                                        </p:tav>
                                      </p:tavLst>
                                    </p:anim>
                                    <p:anim calcmode="lin" valueType="num">
                                      <p:cBhvr>
                                        <p:cTn id="31" dur="2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2" dur="25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A0C0CCF-9DD0-E294-4E81-3DD79F2D29F4}"/>
              </a:ext>
            </a:extLst>
          </p:cNvPr>
          <p:cNvSpPr txBox="1"/>
          <p:nvPr/>
        </p:nvSpPr>
        <p:spPr>
          <a:xfrm rot="10800000" flipV="1">
            <a:off x="391887" y="311064"/>
            <a:ext cx="11248570" cy="1631216"/>
          </a:xfrm>
          <a:prstGeom prst="rect">
            <a:avLst/>
          </a:prstGeom>
          <a:noFill/>
        </p:spPr>
        <p:txBody>
          <a:bodyPr wrap="square" rtlCol="1">
            <a:spAutoFit/>
          </a:bodyPr>
          <a:lstStyle/>
          <a:p>
            <a:r>
              <a:rPr lang="ar-SA" sz="2800" b="1" dirty="0">
                <a:solidFill>
                  <a:srgbClr val="1BB540"/>
                </a:solidFill>
              </a:rPr>
              <a:t> </a:t>
            </a:r>
            <a:r>
              <a:rPr lang="ar-SA" sz="2800" b="1" i="1" dirty="0">
                <a:solidFill>
                  <a:srgbClr val="1BB540"/>
                </a:solidFill>
              </a:rPr>
              <a:t>3.3</a:t>
            </a:r>
            <a:r>
              <a:rPr lang="en-US" sz="2800" b="1" i="1" dirty="0">
                <a:solidFill>
                  <a:srgbClr val="1BB540"/>
                </a:solidFill>
              </a:rPr>
              <a:t>/</a:t>
            </a:r>
            <a:r>
              <a:rPr lang="ar-SA" sz="2800" b="1" i="1" dirty="0">
                <a:solidFill>
                  <a:srgbClr val="1BB540"/>
                </a:solidFill>
              </a:rPr>
              <a:t> تقطير متعدد التأثيرات</a:t>
            </a:r>
            <a:r>
              <a:rPr lang="en-US" sz="2800" b="1" i="1" dirty="0">
                <a:solidFill>
                  <a:srgbClr val="1BB540"/>
                </a:solidFill>
              </a:rPr>
              <a:t> Multi-Effect Distillation (MED) </a:t>
            </a:r>
            <a:r>
              <a:rPr lang="ar-DZ" sz="2800" b="1" i="1" dirty="0">
                <a:solidFill>
                  <a:srgbClr val="00B050"/>
                </a:solidFill>
              </a:rPr>
              <a:t> :</a:t>
            </a:r>
            <a:endParaRPr lang="en-US" sz="2800" b="1" i="1" dirty="0">
              <a:solidFill>
                <a:srgbClr val="00B050"/>
              </a:solidFill>
            </a:endParaRPr>
          </a:p>
          <a:p>
            <a:r>
              <a:rPr lang="en-US" sz="2400" b="1" dirty="0">
                <a:solidFill>
                  <a:schemeClr val="accent3"/>
                </a:solidFill>
              </a:rPr>
              <a:t>
</a:t>
            </a:r>
            <a:r>
              <a:rPr lang="ar-SA" sz="2400" dirty="0"/>
              <a:t>تعمل تقنية MED بشكل مشابه لتقنية MSF ولكنها تستخدم مراحل متعددة لتحسين الكفاءة. كما أنها تقلل من استهلاك الطاقة من خلال إعادة استخدام الحرارة في مراحل مختلفة من العملية. </a:t>
            </a:r>
            <a:endParaRPr lang="ar-DZ" sz="2400" dirty="0"/>
          </a:p>
        </p:txBody>
      </p:sp>
      <p:pic>
        <p:nvPicPr>
          <p:cNvPr id="6" name="صورة 5">
            <a:extLst>
              <a:ext uri="{FF2B5EF4-FFF2-40B4-BE49-F238E27FC236}">
                <a16:creationId xmlns:a16="http://schemas.microsoft.com/office/drawing/2014/main" id="{84AF35BB-0E7D-6974-4643-C18988C21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14" y="2362200"/>
            <a:ext cx="11067143" cy="4357914"/>
          </a:xfrm>
          <a:prstGeom prst="rect">
            <a:avLst/>
          </a:prstGeom>
        </p:spPr>
      </p:pic>
    </p:spTree>
    <p:extLst>
      <p:ext uri="{BB962C8B-B14F-4D97-AF65-F5344CB8AC3E}">
        <p14:creationId xmlns:p14="http://schemas.microsoft.com/office/powerpoint/2010/main" val="347359328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58E8E2F-121E-620B-0CD8-E25F1BED5149}"/>
              </a:ext>
            </a:extLst>
          </p:cNvPr>
          <p:cNvSpPr txBox="1"/>
          <p:nvPr/>
        </p:nvSpPr>
        <p:spPr>
          <a:xfrm>
            <a:off x="986696" y="5433585"/>
            <a:ext cx="10523407" cy="1200329"/>
          </a:xfrm>
          <a:prstGeom prst="rect">
            <a:avLst/>
          </a:prstGeom>
          <a:noFill/>
        </p:spPr>
        <p:txBody>
          <a:bodyPr wrap="square" rtlCol="1">
            <a:spAutoFit/>
          </a:bodyPr>
          <a:lstStyle/>
          <a:p>
            <a:pPr algn="r"/>
            <a:r>
              <a:rPr lang="ar-SA" sz="2400" dirty="0"/>
              <a:t>تستخدم عملية التحليل الكهربائي مجالاً كهربائيًا لتحريك أيونات الملح عبر أغشية انتقائية، مما يؤدي إلى فصل المياه العذبة عن المياه المالحة</a:t>
            </a:r>
            <a:r>
              <a:rPr lang="en-US" sz="2400" dirty="0"/>
              <a:t> بطريقة سهلت التشغيل، لكنها تستهلك قدرا كبيرا من الطاقة</a:t>
            </a:r>
            <a:r>
              <a:rPr lang="ar-SA" sz="2400" dirty="0"/>
              <a:t>. وهناك أشكال مختلفة من التحليل الكهربائي، مثل التحليل الكهربائي التقليدي والتحليل الكهربائي العكسي. </a:t>
            </a:r>
            <a:endParaRPr lang="ar-DZ" sz="2400" dirty="0"/>
          </a:p>
        </p:txBody>
      </p:sp>
      <p:pic>
        <p:nvPicPr>
          <p:cNvPr id="3" name="صورة 2">
            <a:extLst>
              <a:ext uri="{FF2B5EF4-FFF2-40B4-BE49-F238E27FC236}">
                <a16:creationId xmlns:a16="http://schemas.microsoft.com/office/drawing/2014/main" id="{0C750FC2-B9EA-C99D-D665-6E837A4E1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995065"/>
            <a:ext cx="7848600" cy="4110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3340663" y="224086"/>
            <a:ext cx="6832037" cy="461665"/>
          </a:xfrm>
          <a:prstGeom prst="rect">
            <a:avLst/>
          </a:prstGeom>
        </p:spPr>
        <p:txBody>
          <a:bodyPr wrap="square">
            <a:spAutoFit/>
          </a:bodyPr>
          <a:lstStyle/>
          <a:p>
            <a:pPr algn="ctr"/>
            <a:r>
              <a:rPr lang="fr-FR" sz="2400" b="1" i="1" dirty="0">
                <a:solidFill>
                  <a:srgbClr val="00B050"/>
                </a:solidFill>
              </a:rPr>
              <a:t>  </a:t>
            </a:r>
            <a:r>
              <a:rPr lang="ar-SA" sz="2400" b="1" i="1" dirty="0">
                <a:solidFill>
                  <a:srgbClr val="00B050"/>
                </a:solidFill>
              </a:rPr>
              <a:t>4.3</a:t>
            </a:r>
            <a:r>
              <a:rPr lang="ar-DZ" sz="2400" b="1" i="1" dirty="0">
                <a:solidFill>
                  <a:srgbClr val="00B050"/>
                </a:solidFill>
                <a:effectLst>
                  <a:outerShdw blurRad="38100" dist="38100" dir="2700000" algn="tl">
                    <a:srgbClr val="000000">
                      <a:alpha val="43137"/>
                    </a:srgbClr>
                  </a:outerShdw>
                </a:effectLst>
              </a:rPr>
              <a:t> </a:t>
            </a:r>
            <a:r>
              <a:rPr lang="en-US" sz="2400" b="1" i="1" dirty="0">
                <a:solidFill>
                  <a:srgbClr val="00B050"/>
                </a:solidFill>
                <a:effectLst>
                  <a:outerShdw blurRad="38100" dist="38100" dir="2700000" algn="tl">
                    <a:srgbClr val="000000">
                      <a:alpha val="43137"/>
                    </a:srgbClr>
                  </a:outerShdw>
                </a:effectLst>
              </a:rPr>
              <a:t> /</a:t>
            </a:r>
            <a:r>
              <a:rPr lang="ar-DZ" sz="2400" b="1" i="1" dirty="0">
                <a:solidFill>
                  <a:srgbClr val="00B050"/>
                </a:solidFill>
                <a:effectLst>
                  <a:outerShdw blurRad="38100" dist="38100" dir="2700000" algn="tl">
                    <a:srgbClr val="000000">
                      <a:alpha val="43137"/>
                    </a:srgbClr>
                  </a:outerShdw>
                </a:effectLst>
              </a:rPr>
              <a:t>ال</a:t>
            </a:r>
            <a:r>
              <a:rPr lang="ar-SA" sz="2400" b="1" i="1" dirty="0">
                <a:solidFill>
                  <a:srgbClr val="00B050"/>
                </a:solidFill>
                <a:effectLst>
                  <a:outerShdw blurRad="38100" dist="38100" dir="2700000" algn="tl">
                    <a:srgbClr val="000000">
                      <a:alpha val="43137"/>
                    </a:srgbClr>
                  </a:outerShdw>
                </a:effectLst>
              </a:rPr>
              <a:t>تحليل الكهربائي Electrodialysis</a:t>
            </a:r>
            <a:r>
              <a:rPr lang="ar-SA" sz="2400" b="1" i="1" dirty="0">
                <a:solidFill>
                  <a:srgbClr val="00B050"/>
                </a:solidFill>
              </a:rPr>
              <a:t> </a:t>
            </a:r>
            <a:r>
              <a:rPr lang="fr-FR" sz="2400" b="1" i="1" dirty="0">
                <a:solidFill>
                  <a:srgbClr val="00B050"/>
                </a:solidFill>
              </a:rPr>
              <a:t>ED)</a:t>
            </a:r>
            <a:r>
              <a:rPr lang="ar-DZ" sz="2400" b="1" dirty="0">
                <a:solidFill>
                  <a:srgbClr val="00B050"/>
                </a:solidFill>
              </a:rPr>
              <a:t>)</a:t>
            </a:r>
            <a:endParaRPr lang="en-US" sz="2400" dirty="0"/>
          </a:p>
        </p:txBody>
      </p:sp>
    </p:spTree>
    <p:extLst>
      <p:ext uri="{BB962C8B-B14F-4D97-AF65-F5344CB8AC3E}">
        <p14:creationId xmlns:p14="http://schemas.microsoft.com/office/powerpoint/2010/main" val="29678623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ppt_x"/>
                                          </p:val>
                                        </p:tav>
                                        <p:tav tm="100000">
                                          <p:val>
                                            <p:strVal val="#ppt_x"/>
                                          </p:val>
                                        </p:tav>
                                      </p:tavLst>
                                    </p:anim>
                                    <p:anim calcmode="lin" valueType="num">
                                      <p:cBhvr additive="base">
                                        <p:cTn id="1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قطر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1_قطر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993</TotalTime>
  <Words>1026</Words>
  <Application>Microsoft Office PowerPoint</Application>
  <PresentationFormat>Grand écran</PresentationFormat>
  <Paragraphs>101</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Angsana New</vt:lpstr>
      <vt:lpstr>Arial</vt:lpstr>
      <vt:lpstr>Calibri</vt:lpstr>
      <vt:lpstr>Tw Cen MT</vt:lpstr>
      <vt:lpstr>Wingdings</vt:lpstr>
      <vt:lpstr>قطرة</vt:lpstr>
      <vt:lpstr>1_قطرة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houdald94@gmail.com</dc:creator>
  <cp:lastModifiedBy>Probook</cp:lastModifiedBy>
  <cp:revision>120</cp:revision>
  <dcterms:created xsi:type="dcterms:W3CDTF">2025-02-13T11:24:03Z</dcterms:created>
  <dcterms:modified xsi:type="dcterms:W3CDTF">2025-05-09T19:37:01Z</dcterms:modified>
</cp:coreProperties>
</file>