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43" r:id="rId2"/>
    <p:sldId id="348" r:id="rId3"/>
    <p:sldId id="349" r:id="rId4"/>
    <p:sldId id="350" r:id="rId5"/>
    <p:sldId id="352" r:id="rId6"/>
    <p:sldId id="356" r:id="rId7"/>
    <p:sldId id="353" r:id="rId8"/>
    <p:sldId id="355" r:id="rId9"/>
    <p:sldId id="354" r:id="rId10"/>
    <p:sldId id="357" r:id="rId11"/>
  </p:sldIdLst>
  <p:sldSz cx="9144000" cy="6858000" type="screen4x3"/>
  <p:notesSz cx="6742113" cy="9872663"/>
  <p:defaultTextStyle>
    <a:defPPr>
      <a:defRPr lang="fr-FR"/>
    </a:defPPr>
    <a:lvl1pPr algn="l" rtl="0" fontAlgn="base">
      <a:spcBef>
        <a:spcPct val="0"/>
      </a:spcBef>
      <a:spcAft>
        <a:spcPct val="0"/>
      </a:spcAft>
      <a:defRPr b="1" kern="1200">
        <a:solidFill>
          <a:schemeClr val="bg1"/>
        </a:solidFill>
        <a:latin typeface="Times New Roman" pitchFamily="18" charset="0"/>
        <a:ea typeface="+mn-ea"/>
        <a:cs typeface="Times New Roman" pitchFamily="18" charset="0"/>
      </a:defRPr>
    </a:lvl1pPr>
    <a:lvl2pPr marL="457200" algn="l" rtl="0" fontAlgn="base">
      <a:spcBef>
        <a:spcPct val="0"/>
      </a:spcBef>
      <a:spcAft>
        <a:spcPct val="0"/>
      </a:spcAft>
      <a:defRPr b="1" kern="1200">
        <a:solidFill>
          <a:schemeClr val="bg1"/>
        </a:solidFill>
        <a:latin typeface="Times New Roman" pitchFamily="18" charset="0"/>
        <a:ea typeface="+mn-ea"/>
        <a:cs typeface="Times New Roman" pitchFamily="18" charset="0"/>
      </a:defRPr>
    </a:lvl2pPr>
    <a:lvl3pPr marL="914400" algn="l" rtl="0" fontAlgn="base">
      <a:spcBef>
        <a:spcPct val="0"/>
      </a:spcBef>
      <a:spcAft>
        <a:spcPct val="0"/>
      </a:spcAft>
      <a:defRPr b="1" kern="1200">
        <a:solidFill>
          <a:schemeClr val="bg1"/>
        </a:solidFill>
        <a:latin typeface="Times New Roman" pitchFamily="18" charset="0"/>
        <a:ea typeface="+mn-ea"/>
        <a:cs typeface="Times New Roman" pitchFamily="18" charset="0"/>
      </a:defRPr>
    </a:lvl3pPr>
    <a:lvl4pPr marL="1371600" algn="l" rtl="0" fontAlgn="base">
      <a:spcBef>
        <a:spcPct val="0"/>
      </a:spcBef>
      <a:spcAft>
        <a:spcPct val="0"/>
      </a:spcAft>
      <a:defRPr b="1" kern="1200">
        <a:solidFill>
          <a:schemeClr val="bg1"/>
        </a:solidFill>
        <a:latin typeface="Times New Roman" pitchFamily="18" charset="0"/>
        <a:ea typeface="+mn-ea"/>
        <a:cs typeface="Times New Roman" pitchFamily="18" charset="0"/>
      </a:defRPr>
    </a:lvl4pPr>
    <a:lvl5pPr marL="1828800" algn="l" rtl="0" fontAlgn="base">
      <a:spcBef>
        <a:spcPct val="0"/>
      </a:spcBef>
      <a:spcAft>
        <a:spcPct val="0"/>
      </a:spcAft>
      <a:defRPr b="1" kern="1200">
        <a:solidFill>
          <a:schemeClr val="bg1"/>
        </a:solidFill>
        <a:latin typeface="Times New Roman" pitchFamily="18" charset="0"/>
        <a:ea typeface="+mn-ea"/>
        <a:cs typeface="Times New Roman" pitchFamily="18" charset="0"/>
      </a:defRPr>
    </a:lvl5pPr>
    <a:lvl6pPr marL="2286000" algn="l" defTabSz="914400" rtl="0" eaLnBrk="1" latinLnBrk="0" hangingPunct="1">
      <a:defRPr b="1" kern="1200">
        <a:solidFill>
          <a:schemeClr val="bg1"/>
        </a:solidFill>
        <a:latin typeface="Times New Roman" pitchFamily="18" charset="0"/>
        <a:ea typeface="+mn-ea"/>
        <a:cs typeface="Times New Roman" pitchFamily="18" charset="0"/>
      </a:defRPr>
    </a:lvl6pPr>
    <a:lvl7pPr marL="2743200" algn="l" defTabSz="914400" rtl="0" eaLnBrk="1" latinLnBrk="0" hangingPunct="1">
      <a:defRPr b="1" kern="1200">
        <a:solidFill>
          <a:schemeClr val="bg1"/>
        </a:solidFill>
        <a:latin typeface="Times New Roman" pitchFamily="18" charset="0"/>
        <a:ea typeface="+mn-ea"/>
        <a:cs typeface="Times New Roman" pitchFamily="18" charset="0"/>
      </a:defRPr>
    </a:lvl7pPr>
    <a:lvl8pPr marL="3200400" algn="l" defTabSz="914400" rtl="0" eaLnBrk="1" latinLnBrk="0" hangingPunct="1">
      <a:defRPr b="1" kern="1200">
        <a:solidFill>
          <a:schemeClr val="bg1"/>
        </a:solidFill>
        <a:latin typeface="Times New Roman" pitchFamily="18" charset="0"/>
        <a:ea typeface="+mn-ea"/>
        <a:cs typeface="Times New Roman" pitchFamily="18" charset="0"/>
      </a:defRPr>
    </a:lvl8pPr>
    <a:lvl9pPr marL="3657600" algn="l" defTabSz="914400" rtl="0" eaLnBrk="1" latinLnBrk="0" hangingPunct="1">
      <a:defRPr b="1" kern="1200">
        <a:solidFill>
          <a:schemeClr val="bg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0CC66"/>
    <a:srgbClr val="FF0000"/>
    <a:srgbClr val="FFFFCC"/>
    <a:srgbClr val="FFFF99"/>
    <a:srgbClr val="FF9933"/>
    <a:srgbClr val="837021"/>
    <a:srgbClr val="FFFF00"/>
    <a:srgbClr val="0033CC"/>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06" autoAdjust="0"/>
    <p:restoredTop sz="99112" autoAdjust="0"/>
  </p:normalViewPr>
  <p:slideViewPr>
    <p:cSldViewPr>
      <p:cViewPr varScale="1">
        <p:scale>
          <a:sx n="133" d="100"/>
          <a:sy n="133" d="100"/>
        </p:scale>
        <p:origin x="960" y="60"/>
      </p:cViewPr>
      <p:guideLst>
        <p:guide orient="horz" pos="2160"/>
        <p:guide pos="2880"/>
      </p:guideLst>
    </p:cSldViewPr>
  </p:slideViewPr>
  <p:outlineViewPr>
    <p:cViewPr>
      <p:scale>
        <a:sx n="33" d="100"/>
        <a:sy n="33" d="100"/>
      </p:scale>
      <p:origin x="0" y="3354"/>
    </p:cViewPr>
  </p:outlineViewPr>
  <p:notesTextViewPr>
    <p:cViewPr>
      <p:scale>
        <a:sx n="100" d="100"/>
        <a:sy n="100" d="100"/>
      </p:scale>
      <p:origin x="0" y="0"/>
    </p:cViewPr>
  </p:notesTextViewPr>
  <p:sorterViewPr>
    <p:cViewPr>
      <p:scale>
        <a:sx n="66" d="100"/>
        <a:sy n="66" d="100"/>
      </p:scale>
      <p:origin x="0" y="24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210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i="1"/>
            </a:lvl1pPr>
          </a:lstStyle>
          <a:p>
            <a:pPr>
              <a:defRPr/>
            </a:pPr>
            <a:endParaRPr lang="fr-FR"/>
          </a:p>
        </p:txBody>
      </p:sp>
      <p:sp>
        <p:nvSpPr>
          <p:cNvPr id="27651" name="Rectangle 3"/>
          <p:cNvSpPr>
            <a:spLocks noGrp="1" noChangeArrowheads="1"/>
          </p:cNvSpPr>
          <p:nvPr>
            <p:ph type="dt" sz="quarter" idx="1"/>
          </p:nvPr>
        </p:nvSpPr>
        <p:spPr bwMode="auto">
          <a:xfrm>
            <a:off x="3821113" y="0"/>
            <a:ext cx="29210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i="1"/>
            </a:lvl1pPr>
          </a:lstStyle>
          <a:p>
            <a:pPr>
              <a:defRPr/>
            </a:pPr>
            <a:endParaRPr lang="fr-FR"/>
          </a:p>
        </p:txBody>
      </p:sp>
      <p:sp>
        <p:nvSpPr>
          <p:cNvPr id="27652" name="Rectangle 4"/>
          <p:cNvSpPr>
            <a:spLocks noGrp="1" noChangeArrowheads="1"/>
          </p:cNvSpPr>
          <p:nvPr>
            <p:ph type="ftr" sz="quarter" idx="2"/>
          </p:nvPr>
        </p:nvSpPr>
        <p:spPr bwMode="auto">
          <a:xfrm>
            <a:off x="0" y="9378950"/>
            <a:ext cx="29210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i="1"/>
            </a:lvl1pPr>
          </a:lstStyle>
          <a:p>
            <a:pPr>
              <a:defRPr/>
            </a:pPr>
            <a:endParaRPr lang="fr-FR"/>
          </a:p>
        </p:txBody>
      </p:sp>
      <p:sp>
        <p:nvSpPr>
          <p:cNvPr id="27653" name="Rectangle 5"/>
          <p:cNvSpPr>
            <a:spLocks noGrp="1" noChangeArrowheads="1"/>
          </p:cNvSpPr>
          <p:nvPr>
            <p:ph type="sldNum" sz="quarter" idx="3"/>
          </p:nvPr>
        </p:nvSpPr>
        <p:spPr bwMode="auto">
          <a:xfrm>
            <a:off x="3821113" y="9378950"/>
            <a:ext cx="29210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i="1"/>
            </a:lvl1pPr>
          </a:lstStyle>
          <a:p>
            <a:pPr>
              <a:defRPr/>
            </a:pPr>
            <a:fld id="{507E8E8E-CF8B-4E3E-8383-68FC1937A484}" type="slidenum">
              <a:rPr lang="fr-FR"/>
              <a:pPr>
                <a:defRPr/>
              </a:pPr>
              <a:t>‹N°›</a:t>
            </a:fld>
            <a:endParaRPr lang="fr-FR"/>
          </a:p>
        </p:txBody>
      </p:sp>
    </p:spTree>
    <p:extLst>
      <p:ext uri="{BB962C8B-B14F-4D97-AF65-F5344CB8AC3E}">
        <p14:creationId xmlns:p14="http://schemas.microsoft.com/office/powerpoint/2010/main" val="7428914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210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i="1"/>
            </a:lvl1pPr>
          </a:lstStyle>
          <a:p>
            <a:pPr>
              <a:defRPr/>
            </a:pPr>
            <a:endParaRPr lang="fr-FR"/>
          </a:p>
        </p:txBody>
      </p:sp>
      <p:sp>
        <p:nvSpPr>
          <p:cNvPr id="26627" name="Rectangle 3"/>
          <p:cNvSpPr>
            <a:spLocks noGrp="1" noChangeArrowheads="1"/>
          </p:cNvSpPr>
          <p:nvPr>
            <p:ph type="dt" idx="1"/>
          </p:nvPr>
        </p:nvSpPr>
        <p:spPr bwMode="auto">
          <a:xfrm>
            <a:off x="3821113" y="0"/>
            <a:ext cx="29210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i="1"/>
            </a:lvl1pPr>
          </a:lstStyle>
          <a:p>
            <a:pPr>
              <a:defRPr/>
            </a:pPr>
            <a:endParaRPr lang="fr-FR"/>
          </a:p>
        </p:txBody>
      </p:sp>
      <p:sp>
        <p:nvSpPr>
          <p:cNvPr id="15364" name="Rectangle 4"/>
          <p:cNvSpPr>
            <a:spLocks noGrp="1" noRot="1" noChangeAspect="1" noChangeArrowheads="1" noTextEdit="1"/>
          </p:cNvSpPr>
          <p:nvPr>
            <p:ph type="sldImg" idx="2"/>
          </p:nvPr>
        </p:nvSpPr>
        <p:spPr bwMode="auto">
          <a:xfrm>
            <a:off x="903288" y="739775"/>
            <a:ext cx="4935537"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9" name="Rectangle 5"/>
          <p:cNvSpPr>
            <a:spLocks noGrp="1" noChangeArrowheads="1"/>
          </p:cNvSpPr>
          <p:nvPr>
            <p:ph type="body" sz="quarter" idx="3"/>
          </p:nvPr>
        </p:nvSpPr>
        <p:spPr bwMode="auto">
          <a:xfrm>
            <a:off x="898525" y="4689475"/>
            <a:ext cx="4945063" cy="44434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26630" name="Rectangle 6"/>
          <p:cNvSpPr>
            <a:spLocks noGrp="1" noChangeArrowheads="1"/>
          </p:cNvSpPr>
          <p:nvPr>
            <p:ph type="ftr" sz="quarter" idx="4"/>
          </p:nvPr>
        </p:nvSpPr>
        <p:spPr bwMode="auto">
          <a:xfrm>
            <a:off x="0" y="9378950"/>
            <a:ext cx="29210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i="1"/>
            </a:lvl1pPr>
          </a:lstStyle>
          <a:p>
            <a:pPr>
              <a:defRPr/>
            </a:pPr>
            <a:endParaRPr lang="fr-FR"/>
          </a:p>
        </p:txBody>
      </p:sp>
      <p:sp>
        <p:nvSpPr>
          <p:cNvPr id="26631" name="Rectangle 7"/>
          <p:cNvSpPr>
            <a:spLocks noGrp="1" noChangeArrowheads="1"/>
          </p:cNvSpPr>
          <p:nvPr>
            <p:ph type="sldNum" sz="quarter" idx="5"/>
          </p:nvPr>
        </p:nvSpPr>
        <p:spPr bwMode="auto">
          <a:xfrm>
            <a:off x="3821113" y="9378950"/>
            <a:ext cx="29210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i="1"/>
            </a:lvl1pPr>
          </a:lstStyle>
          <a:p>
            <a:pPr>
              <a:defRPr/>
            </a:pPr>
            <a:fld id="{38F2CD9D-93F7-43F7-900C-99BCBBF1D220}" type="slidenum">
              <a:rPr lang="fr-FR"/>
              <a:pPr>
                <a:defRPr/>
              </a:pPr>
              <a:t>‹N°›</a:t>
            </a:fld>
            <a:endParaRPr lang="fr-FR"/>
          </a:p>
        </p:txBody>
      </p:sp>
    </p:spTree>
    <p:extLst>
      <p:ext uri="{BB962C8B-B14F-4D97-AF65-F5344CB8AC3E}">
        <p14:creationId xmlns:p14="http://schemas.microsoft.com/office/powerpoint/2010/main" val="30192945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10"/>
          </p:nvPr>
        </p:nvSpPr>
        <p:spPr/>
        <p:txBody>
          <a:bodyPr/>
          <a:lstStyle/>
          <a:p>
            <a:pPr>
              <a:defRPr/>
            </a:pPr>
            <a:fld id="{38F2CD9D-93F7-43F7-900C-99BCBBF1D220}" type="slidenum">
              <a:rPr lang="fr-FR" smtClean="0"/>
              <a:pPr>
                <a:defRPr/>
              </a:pPr>
              <a:t>3</a:t>
            </a:fld>
            <a:endParaRPr lang="fr-FR"/>
          </a:p>
        </p:txBody>
      </p:sp>
    </p:spTree>
    <p:extLst>
      <p:ext uri="{BB962C8B-B14F-4D97-AF65-F5344CB8AC3E}">
        <p14:creationId xmlns:p14="http://schemas.microsoft.com/office/powerpoint/2010/main" val="3456126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Béton armé, Mr. A. Guettiche</a:t>
            </a:r>
          </a:p>
        </p:txBody>
      </p:sp>
      <p:sp>
        <p:nvSpPr>
          <p:cNvPr id="5" name="Rectangle 11"/>
          <p:cNvSpPr>
            <a:spLocks noGrp="1" noChangeArrowheads="1"/>
          </p:cNvSpPr>
          <p:nvPr>
            <p:ph type="sldNum" sz="quarter" idx="11"/>
          </p:nvPr>
        </p:nvSpPr>
        <p:spPr>
          <a:ln/>
        </p:spPr>
        <p:txBody>
          <a:bodyPr/>
          <a:lstStyle>
            <a:lvl1pPr>
              <a:defRPr/>
            </a:lvl1pPr>
          </a:lstStyle>
          <a:p>
            <a:pPr>
              <a:defRPr/>
            </a:pPr>
            <a:fld id="{13A0086A-25A4-4098-91E6-23A1EF7E95DB}" type="slidenum">
              <a:rPr lang="fr-FR"/>
              <a:pPr>
                <a:defRPr/>
              </a:pPr>
              <a:t>‹N°›</a:t>
            </a:fld>
            <a:endParaRPr lang="fr-FR"/>
          </a:p>
        </p:txBody>
      </p:sp>
    </p:spTree>
    <p:extLst>
      <p:ext uri="{BB962C8B-B14F-4D97-AF65-F5344CB8AC3E}">
        <p14:creationId xmlns:p14="http://schemas.microsoft.com/office/powerpoint/2010/main" val="3625270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Béton armé, Mr. A. Guettiche</a:t>
            </a:r>
          </a:p>
        </p:txBody>
      </p:sp>
      <p:sp>
        <p:nvSpPr>
          <p:cNvPr id="5" name="Rectangle 11"/>
          <p:cNvSpPr>
            <a:spLocks noGrp="1" noChangeArrowheads="1"/>
          </p:cNvSpPr>
          <p:nvPr>
            <p:ph type="sldNum" sz="quarter" idx="11"/>
          </p:nvPr>
        </p:nvSpPr>
        <p:spPr>
          <a:ln/>
        </p:spPr>
        <p:txBody>
          <a:bodyPr/>
          <a:lstStyle>
            <a:lvl1pPr>
              <a:defRPr/>
            </a:lvl1pPr>
          </a:lstStyle>
          <a:p>
            <a:pPr>
              <a:defRPr/>
            </a:pPr>
            <a:fld id="{627430CD-8B13-4840-B2F4-90BC46733940}" type="slidenum">
              <a:rPr lang="fr-FR"/>
              <a:pPr>
                <a:defRPr/>
              </a:pPr>
              <a:t>‹N°›</a:t>
            </a:fld>
            <a:endParaRPr lang="fr-FR"/>
          </a:p>
        </p:txBody>
      </p:sp>
    </p:spTree>
    <p:extLst>
      <p:ext uri="{BB962C8B-B14F-4D97-AF65-F5344CB8AC3E}">
        <p14:creationId xmlns:p14="http://schemas.microsoft.com/office/powerpoint/2010/main" val="2338420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Béton armé, Mr. A. Guettiche</a:t>
            </a:r>
          </a:p>
        </p:txBody>
      </p:sp>
      <p:sp>
        <p:nvSpPr>
          <p:cNvPr id="5" name="Rectangle 11"/>
          <p:cNvSpPr>
            <a:spLocks noGrp="1" noChangeArrowheads="1"/>
          </p:cNvSpPr>
          <p:nvPr>
            <p:ph type="sldNum" sz="quarter" idx="11"/>
          </p:nvPr>
        </p:nvSpPr>
        <p:spPr>
          <a:ln/>
        </p:spPr>
        <p:txBody>
          <a:bodyPr/>
          <a:lstStyle>
            <a:lvl1pPr>
              <a:defRPr/>
            </a:lvl1pPr>
          </a:lstStyle>
          <a:p>
            <a:pPr>
              <a:defRPr/>
            </a:pPr>
            <a:fld id="{4059719B-2147-4CDB-8E56-16448DB38062}" type="slidenum">
              <a:rPr lang="fr-FR"/>
              <a:pPr>
                <a:defRPr/>
              </a:pPr>
              <a:t>‹N°›</a:t>
            </a:fld>
            <a:endParaRPr lang="fr-FR"/>
          </a:p>
        </p:txBody>
      </p:sp>
    </p:spTree>
    <p:extLst>
      <p:ext uri="{BB962C8B-B14F-4D97-AF65-F5344CB8AC3E}">
        <p14:creationId xmlns:p14="http://schemas.microsoft.com/office/powerpoint/2010/main" val="3005471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tableau 2"/>
          <p:cNvSpPr>
            <a:spLocks noGrp="1"/>
          </p:cNvSpPr>
          <p:nvPr>
            <p:ph type="tbl" idx="1"/>
          </p:nvPr>
        </p:nvSpPr>
        <p:spPr>
          <a:xfrm>
            <a:off x="457200" y="1600200"/>
            <a:ext cx="8229600" cy="4525963"/>
          </a:xfrm>
          <a:prstGeom prst="rect">
            <a:avLst/>
          </a:prstGeom>
        </p:spPr>
        <p:txBody>
          <a:bodyPr/>
          <a:lstStyle/>
          <a:p>
            <a:pPr lvl="0"/>
            <a:endParaRPr lang="fr-FR" noProof="0"/>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Béton armé, Mr. A. Guettiche</a:t>
            </a:r>
          </a:p>
        </p:txBody>
      </p:sp>
      <p:sp>
        <p:nvSpPr>
          <p:cNvPr id="5" name="Rectangle 11"/>
          <p:cNvSpPr>
            <a:spLocks noGrp="1" noChangeArrowheads="1"/>
          </p:cNvSpPr>
          <p:nvPr>
            <p:ph type="sldNum" sz="quarter" idx="11"/>
          </p:nvPr>
        </p:nvSpPr>
        <p:spPr>
          <a:ln/>
        </p:spPr>
        <p:txBody>
          <a:bodyPr/>
          <a:lstStyle>
            <a:lvl1pPr>
              <a:defRPr/>
            </a:lvl1pPr>
          </a:lstStyle>
          <a:p>
            <a:pPr>
              <a:defRPr/>
            </a:pPr>
            <a:fld id="{2EB81B7D-4D2E-45ED-9AE8-E5BAA6CA2708}" type="slidenum">
              <a:rPr lang="fr-FR"/>
              <a:pPr>
                <a:defRPr/>
              </a:pPr>
              <a:t>‹N°›</a:t>
            </a:fld>
            <a:endParaRPr lang="fr-FR"/>
          </a:p>
        </p:txBody>
      </p:sp>
    </p:spTree>
    <p:extLst>
      <p:ext uri="{BB962C8B-B14F-4D97-AF65-F5344CB8AC3E}">
        <p14:creationId xmlns:p14="http://schemas.microsoft.com/office/powerpoint/2010/main" val="1163627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Béton armé, Mr. A. Guettiche</a:t>
            </a:r>
          </a:p>
        </p:txBody>
      </p:sp>
      <p:sp>
        <p:nvSpPr>
          <p:cNvPr id="5" name="Rectangle 11"/>
          <p:cNvSpPr>
            <a:spLocks noGrp="1" noChangeArrowheads="1"/>
          </p:cNvSpPr>
          <p:nvPr>
            <p:ph type="sldNum" sz="quarter" idx="11"/>
          </p:nvPr>
        </p:nvSpPr>
        <p:spPr>
          <a:ln/>
        </p:spPr>
        <p:txBody>
          <a:bodyPr/>
          <a:lstStyle>
            <a:lvl1pPr>
              <a:defRPr/>
            </a:lvl1pPr>
          </a:lstStyle>
          <a:p>
            <a:pPr>
              <a:defRPr/>
            </a:pPr>
            <a:fld id="{B76931FF-7B16-4FE8-8896-D5B6DF1DAD0B}" type="slidenum">
              <a:rPr lang="fr-FR"/>
              <a:pPr>
                <a:defRPr/>
              </a:pPr>
              <a:t>‹N°›</a:t>
            </a:fld>
            <a:endParaRPr lang="fr-FR"/>
          </a:p>
        </p:txBody>
      </p:sp>
    </p:spTree>
    <p:extLst>
      <p:ext uri="{BB962C8B-B14F-4D97-AF65-F5344CB8AC3E}">
        <p14:creationId xmlns:p14="http://schemas.microsoft.com/office/powerpoint/2010/main" val="1821503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Béton armé, Mr. A. Guettiche</a:t>
            </a:r>
          </a:p>
        </p:txBody>
      </p:sp>
      <p:sp>
        <p:nvSpPr>
          <p:cNvPr id="5" name="Rectangle 11"/>
          <p:cNvSpPr>
            <a:spLocks noGrp="1" noChangeArrowheads="1"/>
          </p:cNvSpPr>
          <p:nvPr>
            <p:ph type="sldNum" sz="quarter" idx="11"/>
          </p:nvPr>
        </p:nvSpPr>
        <p:spPr>
          <a:ln/>
        </p:spPr>
        <p:txBody>
          <a:bodyPr/>
          <a:lstStyle>
            <a:lvl1pPr>
              <a:defRPr/>
            </a:lvl1pPr>
          </a:lstStyle>
          <a:p>
            <a:pPr>
              <a:defRPr/>
            </a:pPr>
            <a:fld id="{5888DB84-2738-4381-B490-A48D28553BE7}" type="slidenum">
              <a:rPr lang="fr-FR"/>
              <a:pPr>
                <a:defRPr/>
              </a:pPr>
              <a:t>‹N°›</a:t>
            </a:fld>
            <a:endParaRPr lang="fr-FR"/>
          </a:p>
        </p:txBody>
      </p:sp>
    </p:spTree>
    <p:extLst>
      <p:ext uri="{BB962C8B-B14F-4D97-AF65-F5344CB8AC3E}">
        <p14:creationId xmlns:p14="http://schemas.microsoft.com/office/powerpoint/2010/main" val="4285995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5"/>
          <p:cNvSpPr>
            <a:spLocks noGrp="1" noChangeArrowheads="1"/>
          </p:cNvSpPr>
          <p:nvPr>
            <p:ph type="ftr" sz="quarter" idx="10"/>
          </p:nvPr>
        </p:nvSpPr>
        <p:spPr>
          <a:ln/>
        </p:spPr>
        <p:txBody>
          <a:bodyPr/>
          <a:lstStyle>
            <a:lvl1pPr>
              <a:defRPr/>
            </a:lvl1pPr>
          </a:lstStyle>
          <a:p>
            <a:pPr>
              <a:defRPr/>
            </a:pPr>
            <a:r>
              <a:rPr lang="fr-FR"/>
              <a:t>Cours Béton armé, Mr. A. Guettiche</a:t>
            </a:r>
          </a:p>
        </p:txBody>
      </p:sp>
      <p:sp>
        <p:nvSpPr>
          <p:cNvPr id="6" name="Rectangle 11"/>
          <p:cNvSpPr>
            <a:spLocks noGrp="1" noChangeArrowheads="1"/>
          </p:cNvSpPr>
          <p:nvPr>
            <p:ph type="sldNum" sz="quarter" idx="11"/>
          </p:nvPr>
        </p:nvSpPr>
        <p:spPr>
          <a:ln/>
        </p:spPr>
        <p:txBody>
          <a:bodyPr/>
          <a:lstStyle>
            <a:lvl1pPr>
              <a:defRPr/>
            </a:lvl1pPr>
          </a:lstStyle>
          <a:p>
            <a:pPr>
              <a:defRPr/>
            </a:pPr>
            <a:fld id="{2822636C-2795-4723-BA2F-39DAA512FE02}" type="slidenum">
              <a:rPr lang="fr-FR"/>
              <a:pPr>
                <a:defRPr/>
              </a:pPr>
              <a:t>‹N°›</a:t>
            </a:fld>
            <a:endParaRPr lang="fr-FR"/>
          </a:p>
        </p:txBody>
      </p:sp>
    </p:spTree>
    <p:extLst>
      <p:ext uri="{BB962C8B-B14F-4D97-AF65-F5344CB8AC3E}">
        <p14:creationId xmlns:p14="http://schemas.microsoft.com/office/powerpoint/2010/main" val="1884111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5"/>
          <p:cNvSpPr>
            <a:spLocks noGrp="1" noChangeArrowheads="1"/>
          </p:cNvSpPr>
          <p:nvPr>
            <p:ph type="ftr" sz="quarter" idx="10"/>
          </p:nvPr>
        </p:nvSpPr>
        <p:spPr>
          <a:ln/>
        </p:spPr>
        <p:txBody>
          <a:bodyPr/>
          <a:lstStyle>
            <a:lvl1pPr>
              <a:defRPr/>
            </a:lvl1pPr>
          </a:lstStyle>
          <a:p>
            <a:pPr>
              <a:defRPr/>
            </a:pPr>
            <a:r>
              <a:rPr lang="fr-FR"/>
              <a:t>Cours Béton armé, Mr. A. Guettiche</a:t>
            </a:r>
          </a:p>
        </p:txBody>
      </p:sp>
      <p:sp>
        <p:nvSpPr>
          <p:cNvPr id="8" name="Rectangle 11"/>
          <p:cNvSpPr>
            <a:spLocks noGrp="1" noChangeArrowheads="1"/>
          </p:cNvSpPr>
          <p:nvPr>
            <p:ph type="sldNum" sz="quarter" idx="11"/>
          </p:nvPr>
        </p:nvSpPr>
        <p:spPr>
          <a:ln/>
        </p:spPr>
        <p:txBody>
          <a:bodyPr/>
          <a:lstStyle>
            <a:lvl1pPr>
              <a:defRPr/>
            </a:lvl1pPr>
          </a:lstStyle>
          <a:p>
            <a:pPr>
              <a:defRPr/>
            </a:pPr>
            <a:fld id="{FBC8B692-FC2D-4CB4-B3C6-AE91BF65A900}" type="slidenum">
              <a:rPr lang="fr-FR"/>
              <a:pPr>
                <a:defRPr/>
              </a:pPr>
              <a:t>‹N°›</a:t>
            </a:fld>
            <a:endParaRPr lang="fr-FR"/>
          </a:p>
        </p:txBody>
      </p:sp>
    </p:spTree>
    <p:extLst>
      <p:ext uri="{BB962C8B-B14F-4D97-AF65-F5344CB8AC3E}">
        <p14:creationId xmlns:p14="http://schemas.microsoft.com/office/powerpoint/2010/main" val="3390394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Rectangle 5"/>
          <p:cNvSpPr>
            <a:spLocks noGrp="1" noChangeArrowheads="1"/>
          </p:cNvSpPr>
          <p:nvPr>
            <p:ph type="ftr" sz="quarter" idx="10"/>
          </p:nvPr>
        </p:nvSpPr>
        <p:spPr>
          <a:ln/>
        </p:spPr>
        <p:txBody>
          <a:bodyPr/>
          <a:lstStyle>
            <a:lvl1pPr>
              <a:defRPr/>
            </a:lvl1pPr>
          </a:lstStyle>
          <a:p>
            <a:pPr>
              <a:defRPr/>
            </a:pPr>
            <a:r>
              <a:rPr lang="fr-FR"/>
              <a:t>Cours Béton armé, Mr. A. Guettiche</a:t>
            </a:r>
          </a:p>
        </p:txBody>
      </p:sp>
      <p:sp>
        <p:nvSpPr>
          <p:cNvPr id="4" name="Rectangle 11"/>
          <p:cNvSpPr>
            <a:spLocks noGrp="1" noChangeArrowheads="1"/>
          </p:cNvSpPr>
          <p:nvPr>
            <p:ph type="sldNum" sz="quarter" idx="11"/>
          </p:nvPr>
        </p:nvSpPr>
        <p:spPr>
          <a:ln/>
        </p:spPr>
        <p:txBody>
          <a:bodyPr/>
          <a:lstStyle>
            <a:lvl1pPr>
              <a:defRPr/>
            </a:lvl1pPr>
          </a:lstStyle>
          <a:p>
            <a:pPr>
              <a:defRPr/>
            </a:pPr>
            <a:fld id="{D680D9DD-A371-47C0-B282-243A1EB263B1}" type="slidenum">
              <a:rPr lang="fr-FR"/>
              <a:pPr>
                <a:defRPr/>
              </a:pPr>
              <a:t>‹N°›</a:t>
            </a:fld>
            <a:endParaRPr lang="fr-FR"/>
          </a:p>
        </p:txBody>
      </p:sp>
    </p:spTree>
    <p:extLst>
      <p:ext uri="{BB962C8B-B14F-4D97-AF65-F5344CB8AC3E}">
        <p14:creationId xmlns:p14="http://schemas.microsoft.com/office/powerpoint/2010/main" val="700695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fr-FR"/>
              <a:t>Cours Béton armé, Mr. A. Guettiche</a:t>
            </a:r>
          </a:p>
        </p:txBody>
      </p:sp>
      <p:sp>
        <p:nvSpPr>
          <p:cNvPr id="3" name="Rectangle 11"/>
          <p:cNvSpPr>
            <a:spLocks noGrp="1" noChangeArrowheads="1"/>
          </p:cNvSpPr>
          <p:nvPr>
            <p:ph type="sldNum" sz="quarter" idx="11"/>
          </p:nvPr>
        </p:nvSpPr>
        <p:spPr>
          <a:ln/>
        </p:spPr>
        <p:txBody>
          <a:bodyPr/>
          <a:lstStyle>
            <a:lvl1pPr>
              <a:defRPr/>
            </a:lvl1pPr>
          </a:lstStyle>
          <a:p>
            <a:pPr>
              <a:defRPr/>
            </a:pPr>
            <a:fld id="{AC76605D-5B6B-414D-B17D-C6FF98E3C4A4}" type="slidenum">
              <a:rPr lang="fr-FR"/>
              <a:pPr>
                <a:defRPr/>
              </a:pPr>
              <a:t>‹N°›</a:t>
            </a:fld>
            <a:endParaRPr lang="fr-FR"/>
          </a:p>
        </p:txBody>
      </p:sp>
    </p:spTree>
    <p:extLst>
      <p:ext uri="{BB962C8B-B14F-4D97-AF65-F5344CB8AC3E}">
        <p14:creationId xmlns:p14="http://schemas.microsoft.com/office/powerpoint/2010/main" val="1198511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5"/>
          <p:cNvSpPr>
            <a:spLocks noGrp="1" noChangeArrowheads="1"/>
          </p:cNvSpPr>
          <p:nvPr>
            <p:ph type="ftr" sz="quarter" idx="10"/>
          </p:nvPr>
        </p:nvSpPr>
        <p:spPr>
          <a:ln/>
        </p:spPr>
        <p:txBody>
          <a:bodyPr/>
          <a:lstStyle>
            <a:lvl1pPr>
              <a:defRPr/>
            </a:lvl1pPr>
          </a:lstStyle>
          <a:p>
            <a:pPr>
              <a:defRPr/>
            </a:pPr>
            <a:r>
              <a:rPr lang="fr-FR"/>
              <a:t>Cours Béton armé, Mr. A. Guettiche</a:t>
            </a:r>
          </a:p>
        </p:txBody>
      </p:sp>
      <p:sp>
        <p:nvSpPr>
          <p:cNvPr id="6" name="Rectangle 11"/>
          <p:cNvSpPr>
            <a:spLocks noGrp="1" noChangeArrowheads="1"/>
          </p:cNvSpPr>
          <p:nvPr>
            <p:ph type="sldNum" sz="quarter" idx="11"/>
          </p:nvPr>
        </p:nvSpPr>
        <p:spPr>
          <a:ln/>
        </p:spPr>
        <p:txBody>
          <a:bodyPr/>
          <a:lstStyle>
            <a:lvl1pPr>
              <a:defRPr/>
            </a:lvl1pPr>
          </a:lstStyle>
          <a:p>
            <a:pPr>
              <a:defRPr/>
            </a:pPr>
            <a:fld id="{720BD310-1637-403A-ADB3-F4C36C6FE927}" type="slidenum">
              <a:rPr lang="fr-FR"/>
              <a:pPr>
                <a:defRPr/>
              </a:pPr>
              <a:t>‹N°›</a:t>
            </a:fld>
            <a:endParaRPr lang="fr-FR"/>
          </a:p>
        </p:txBody>
      </p:sp>
    </p:spTree>
    <p:extLst>
      <p:ext uri="{BB962C8B-B14F-4D97-AF65-F5344CB8AC3E}">
        <p14:creationId xmlns:p14="http://schemas.microsoft.com/office/powerpoint/2010/main" val="353268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5"/>
          <p:cNvSpPr>
            <a:spLocks noGrp="1" noChangeArrowheads="1"/>
          </p:cNvSpPr>
          <p:nvPr>
            <p:ph type="ftr" sz="quarter" idx="10"/>
          </p:nvPr>
        </p:nvSpPr>
        <p:spPr>
          <a:ln/>
        </p:spPr>
        <p:txBody>
          <a:bodyPr/>
          <a:lstStyle>
            <a:lvl1pPr>
              <a:defRPr/>
            </a:lvl1pPr>
          </a:lstStyle>
          <a:p>
            <a:pPr>
              <a:defRPr/>
            </a:pPr>
            <a:r>
              <a:rPr lang="fr-FR"/>
              <a:t>Cours Béton armé, Mr. A. Guettiche</a:t>
            </a:r>
          </a:p>
        </p:txBody>
      </p:sp>
      <p:sp>
        <p:nvSpPr>
          <p:cNvPr id="6" name="Rectangle 11"/>
          <p:cNvSpPr>
            <a:spLocks noGrp="1" noChangeArrowheads="1"/>
          </p:cNvSpPr>
          <p:nvPr>
            <p:ph type="sldNum" sz="quarter" idx="11"/>
          </p:nvPr>
        </p:nvSpPr>
        <p:spPr>
          <a:ln/>
        </p:spPr>
        <p:txBody>
          <a:bodyPr/>
          <a:lstStyle>
            <a:lvl1pPr>
              <a:defRPr/>
            </a:lvl1pPr>
          </a:lstStyle>
          <a:p>
            <a:pPr>
              <a:defRPr/>
            </a:pPr>
            <a:fld id="{98F32006-84B4-46E2-839F-B6B935788215}" type="slidenum">
              <a:rPr lang="fr-FR"/>
              <a:pPr>
                <a:defRPr/>
              </a:pPr>
              <a:t>‹N°›</a:t>
            </a:fld>
            <a:endParaRPr lang="fr-FR"/>
          </a:p>
        </p:txBody>
      </p:sp>
    </p:spTree>
    <p:extLst>
      <p:ext uri="{BB962C8B-B14F-4D97-AF65-F5344CB8AC3E}">
        <p14:creationId xmlns:p14="http://schemas.microsoft.com/office/powerpoint/2010/main" val="3287738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99"/>
            </a:gs>
            <a:gs pos="100000">
              <a:srgbClr val="000066"/>
            </a:gs>
          </a:gsLst>
          <a:lin ang="5400000" scaled="1"/>
        </a:gradFill>
        <a:effectLst/>
      </p:bgPr>
    </p:bg>
    <p:spTree>
      <p:nvGrpSpPr>
        <p:cNvPr id="1" name=""/>
        <p:cNvGrpSpPr/>
        <p:nvPr/>
      </p:nvGrpSpPr>
      <p:grpSpPr>
        <a:xfrm>
          <a:off x="0" y="0"/>
          <a:ext cx="0" cy="0"/>
          <a:chOff x="0" y="0"/>
          <a:chExt cx="0" cy="0"/>
        </a:xfrm>
      </p:grpSpPr>
      <p:sp>
        <p:nvSpPr>
          <p:cNvPr id="1029" name="Rectangle 5"/>
          <p:cNvSpPr>
            <a:spLocks noGrp="1" noChangeArrowheads="1"/>
          </p:cNvSpPr>
          <p:nvPr>
            <p:ph type="ftr" sz="quarter" idx="3"/>
          </p:nvPr>
        </p:nvSpPr>
        <p:spPr bwMode="auto">
          <a:xfrm>
            <a:off x="228600" y="6400800"/>
            <a:ext cx="4724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r>
              <a:rPr lang="fr-FR"/>
              <a:t>Cours Béton armé, Mr. A. Guettiche</a:t>
            </a:r>
          </a:p>
        </p:txBody>
      </p:sp>
      <p:sp>
        <p:nvSpPr>
          <p:cNvPr id="1027" name="Line 8"/>
          <p:cNvSpPr>
            <a:spLocks noChangeShapeType="1"/>
          </p:cNvSpPr>
          <p:nvPr/>
        </p:nvSpPr>
        <p:spPr bwMode="auto">
          <a:xfrm>
            <a:off x="228600" y="6400800"/>
            <a:ext cx="8686800" cy="0"/>
          </a:xfrm>
          <a:prstGeom prst="line">
            <a:avLst/>
          </a:prstGeom>
          <a:noFill/>
          <a:ln w="76200" cmpd="tri">
            <a:solidFill>
              <a:schemeClr val="bg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028" name="Text Box 10"/>
          <p:cNvSpPr txBox="1">
            <a:spLocks noChangeArrowheads="1"/>
          </p:cNvSpPr>
          <p:nvPr/>
        </p:nvSpPr>
        <p:spPr bwMode="auto">
          <a:xfrm>
            <a:off x="7848600" y="6491288"/>
            <a:ext cx="990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spcBef>
                <a:spcPct val="50000"/>
              </a:spcBef>
              <a:defRPr/>
            </a:pPr>
            <a:endParaRPr lang="en-US" altLang="en-US" b="0" i="1"/>
          </a:p>
        </p:txBody>
      </p:sp>
      <p:sp>
        <p:nvSpPr>
          <p:cNvPr id="1035" name="Rectangle 11"/>
          <p:cNvSpPr>
            <a:spLocks noGrp="1" noChangeArrowheads="1"/>
          </p:cNvSpPr>
          <p:nvPr>
            <p:ph type="sldNum" sz="quarter" idx="4"/>
          </p:nvPr>
        </p:nvSpPr>
        <p:spPr bwMode="auto">
          <a:xfrm>
            <a:off x="8382000" y="6400800"/>
            <a:ext cx="533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i="1"/>
            </a:lvl1pPr>
          </a:lstStyle>
          <a:p>
            <a:pPr>
              <a:defRPr/>
            </a:pPr>
            <a:fld id="{7BB98DB0-5F10-43D1-9BC4-42024087A68A}"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5.png"/></Relationships>
</file>

<file path=ppt/slides/_rels/slide5.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png"/><Relationship Id="rId1" Type="http://schemas.openxmlformats.org/officeDocument/2006/relationships/slideLayout" Target="../slideLayouts/slideLayout7.xml"/><Relationship Id="rId6" Type="http://schemas.openxmlformats.org/officeDocument/2006/relationships/image" Target="../media/image20.png"/><Relationship Id="rId5" Type="http://schemas.openxmlformats.org/officeDocument/2006/relationships/image" Target="../media/image19.png"/><Relationship Id="rId10" Type="http://schemas.openxmlformats.org/officeDocument/2006/relationships/image" Target="../media/image24.png"/><Relationship Id="rId4" Type="http://schemas.openxmlformats.org/officeDocument/2006/relationships/image" Target="../media/image18.png"/><Relationship Id="rId9" Type="http://schemas.openxmlformats.org/officeDocument/2006/relationships/image" Target="../media/image23.png"/></Relationships>
</file>

<file path=ppt/slides/_rels/slide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7.xml"/><Relationship Id="rId4" Type="http://schemas.openxmlformats.org/officeDocument/2006/relationships/image" Target="../media/image27.png"/></Relationships>
</file>

<file path=ppt/slides/_rels/slide7.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image" Target="../media/image28.png"/><Relationship Id="rId1" Type="http://schemas.openxmlformats.org/officeDocument/2006/relationships/slideLayout" Target="../slideLayouts/slideLayout7.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8.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36.png"/><Relationship Id="rId7" Type="http://schemas.openxmlformats.org/officeDocument/2006/relationships/image" Target="../media/image40.png"/><Relationship Id="rId2" Type="http://schemas.openxmlformats.org/officeDocument/2006/relationships/image" Target="../media/image35.png"/><Relationship Id="rId1" Type="http://schemas.openxmlformats.org/officeDocument/2006/relationships/slideLayout" Target="../slideLayouts/slideLayout7.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s>
</file>

<file path=ppt/slides/_rels/slide9.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Box 7"/>
          <p:cNvSpPr txBox="1">
            <a:spLocks noChangeArrowheads="1"/>
          </p:cNvSpPr>
          <p:nvPr/>
        </p:nvSpPr>
        <p:spPr bwMode="auto">
          <a:xfrm>
            <a:off x="251520" y="1484784"/>
            <a:ext cx="8655708" cy="5355312"/>
          </a:xfrm>
          <a:prstGeom prst="rect">
            <a:avLst/>
          </a:prstGeom>
          <a:no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dirty="0">
              <a:solidFill>
                <a:srgbClr val="FFFF00"/>
              </a:solidFill>
            </a:endParaRPr>
          </a:p>
        </p:txBody>
      </p:sp>
      <p:sp>
        <p:nvSpPr>
          <p:cNvPr id="11266"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a:t>Cours Béton armé, Mr. A. Guettiche</a:t>
            </a:r>
          </a:p>
        </p:txBody>
      </p:sp>
      <p:sp>
        <p:nvSpPr>
          <p:cNvPr id="11267"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BA7C63E1-D618-4791-AEBE-83F3085EFBB6}" type="slidenum">
              <a:rPr lang="fr-FR" altLang="en-US" b="0" smtClean="0"/>
              <a:pPr eaLnBrk="1" hangingPunct="1"/>
              <a:t>1</a:t>
            </a:fld>
            <a:endParaRPr lang="fr-FR" altLang="en-US" b="0"/>
          </a:p>
        </p:txBody>
      </p:sp>
      <p:sp>
        <p:nvSpPr>
          <p:cNvPr id="8" name="Rectangle 43"/>
          <p:cNvSpPr>
            <a:spLocks noChangeArrowheads="1"/>
          </p:cNvSpPr>
          <p:nvPr/>
        </p:nvSpPr>
        <p:spPr bwMode="auto">
          <a:xfrm>
            <a:off x="357187" y="1412776"/>
            <a:ext cx="8448675" cy="6624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cmpd="thickThin">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241300" defTabSz="765175" eaLnBrk="0" hangingPunct="0">
              <a:tabLst>
                <a:tab pos="288925" algn="l"/>
              </a:tabLst>
              <a:defRPr b="1">
                <a:solidFill>
                  <a:schemeClr val="bg1"/>
                </a:solidFill>
                <a:latin typeface="Times New Roman" pitchFamily="18" charset="0"/>
                <a:cs typeface="Times New Roman" pitchFamily="18" charset="0"/>
              </a:defRPr>
            </a:lvl1pPr>
            <a:lvl2pPr marL="819150" indent="-285750" defTabSz="765175" eaLnBrk="0" hangingPunct="0">
              <a:tabLst>
                <a:tab pos="288925" algn="l"/>
              </a:tabLst>
              <a:defRPr b="1">
                <a:solidFill>
                  <a:schemeClr val="bg1"/>
                </a:solidFill>
                <a:latin typeface="Times New Roman" pitchFamily="18" charset="0"/>
                <a:cs typeface="Times New Roman" pitchFamily="18" charset="0"/>
              </a:defRPr>
            </a:lvl2pPr>
            <a:lvl3pPr marL="1238250" indent="-228600" defTabSz="765175" eaLnBrk="0" hangingPunct="0">
              <a:tabLst>
                <a:tab pos="288925" algn="l"/>
              </a:tabLst>
              <a:defRPr b="1">
                <a:solidFill>
                  <a:schemeClr val="bg1"/>
                </a:solidFill>
                <a:latin typeface="Times New Roman" pitchFamily="18" charset="0"/>
                <a:cs typeface="Times New Roman" pitchFamily="18" charset="0"/>
              </a:defRPr>
            </a:lvl3pPr>
            <a:lvl4pPr marL="1657350" indent="-228600" defTabSz="765175" eaLnBrk="0" hangingPunct="0">
              <a:tabLst>
                <a:tab pos="288925" algn="l"/>
              </a:tabLst>
              <a:defRPr b="1">
                <a:solidFill>
                  <a:schemeClr val="bg1"/>
                </a:solidFill>
                <a:latin typeface="Times New Roman" pitchFamily="18" charset="0"/>
                <a:cs typeface="Times New Roman" pitchFamily="18" charset="0"/>
              </a:defRPr>
            </a:lvl4pPr>
            <a:lvl5pPr marL="2076450" indent="-228600" defTabSz="765175" eaLnBrk="0" hangingPunct="0">
              <a:tabLst>
                <a:tab pos="288925" algn="l"/>
              </a:tabLst>
              <a:defRPr b="1">
                <a:solidFill>
                  <a:schemeClr val="bg1"/>
                </a:solidFill>
                <a:latin typeface="Times New Roman" pitchFamily="18" charset="0"/>
                <a:cs typeface="Times New Roman" pitchFamily="18" charset="0"/>
              </a:defRPr>
            </a:lvl5pPr>
            <a:lvl6pPr marL="25336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6pPr>
            <a:lvl7pPr marL="29908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7pPr>
            <a:lvl8pPr marL="34480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8pPr>
            <a:lvl9pPr marL="39052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9pPr>
          </a:lstStyle>
          <a:p>
            <a:pPr marL="0" indent="0" algn="just">
              <a:spcAft>
                <a:spcPts val="1200"/>
              </a:spcAft>
              <a:tabLst>
                <a:tab pos="0" algn="l"/>
              </a:tabLst>
            </a:pPr>
            <a:r>
              <a:rPr lang="fr-FR" altLang="en-US" sz="2000" u="sng" dirty="0">
                <a:solidFill>
                  <a:srgbClr val="FFFF00"/>
                </a:solidFill>
              </a:rPr>
              <a:t> I- </a:t>
            </a:r>
            <a:r>
              <a:rPr lang="fr-FR" altLang="en-US" sz="2000" u="sng" dirty="0" err="1">
                <a:solidFill>
                  <a:srgbClr val="FFFF00"/>
                </a:solidFill>
              </a:rPr>
              <a:t>Definition</a:t>
            </a:r>
            <a:endParaRPr lang="fr-FR" sz="2000" b="0" dirty="0"/>
          </a:p>
          <a:p>
            <a:pPr marL="0" indent="0" algn="just">
              <a:spcAft>
                <a:spcPts val="1200"/>
              </a:spcAft>
              <a:tabLst>
                <a:tab pos="0" algn="l"/>
              </a:tabLst>
            </a:pPr>
            <a:r>
              <a:rPr lang="en-US" sz="2000" b="0" dirty="0"/>
              <a:t>A reinforced concrete element is subjected to axial actions when it is loaded by two directly opposing forces, applied at the center of its end surfaces, tending either to elongate or shorten it.</a:t>
            </a:r>
          </a:p>
          <a:p>
            <a:pPr marL="0" indent="0" algn="just">
              <a:tabLst/>
            </a:pPr>
            <a:r>
              <a:rPr lang="en-US" sz="2000" b="0" dirty="0"/>
              <a:t>When this axial force is compressive (N-), the element is said to be under </a:t>
            </a:r>
            <a:r>
              <a:rPr lang="en-US" sz="2000" b="0" dirty="0">
                <a:solidFill>
                  <a:srgbClr val="FF0000"/>
                </a:solidFill>
              </a:rPr>
              <a:t>simple compression.</a:t>
            </a:r>
          </a:p>
          <a:p>
            <a:pPr marL="0" indent="0" algn="just">
              <a:tabLst/>
            </a:pPr>
            <a:endParaRPr lang="fr-FR" sz="2000" b="0" dirty="0">
              <a:solidFill>
                <a:srgbClr val="FF0000"/>
              </a:solidFill>
            </a:endParaRPr>
          </a:p>
          <a:p>
            <a:pPr marL="0" indent="0" algn="just">
              <a:lnSpc>
                <a:spcPct val="150000"/>
              </a:lnSpc>
              <a:tabLst/>
            </a:pPr>
            <a:r>
              <a:rPr lang="fr-FR" sz="2000" dirty="0"/>
              <a:t>                                                                    </a:t>
            </a:r>
            <a:r>
              <a:rPr lang="fr-FR" sz="2000" dirty="0">
                <a:solidFill>
                  <a:srgbClr val="FF0000"/>
                </a:solidFill>
              </a:rPr>
              <a:t>N</a:t>
            </a:r>
            <a:r>
              <a:rPr lang="fr-FR" sz="2000" dirty="0"/>
              <a:t> : </a:t>
            </a:r>
            <a:r>
              <a:rPr lang="fr-FR" sz="2000" b="0" dirty="0"/>
              <a:t>Normal force</a:t>
            </a:r>
          </a:p>
          <a:p>
            <a:pPr marL="0" indent="0" algn="just">
              <a:lnSpc>
                <a:spcPct val="150000"/>
              </a:lnSpc>
              <a:tabLst/>
            </a:pPr>
            <a:r>
              <a:rPr lang="fr-FR" sz="2000" dirty="0"/>
              <a:t>                                                                    </a:t>
            </a:r>
            <a:r>
              <a:rPr lang="fr-FR" sz="2000" dirty="0">
                <a:solidFill>
                  <a:srgbClr val="FF0000"/>
                </a:solidFill>
              </a:rPr>
              <a:t>T</a:t>
            </a:r>
            <a:r>
              <a:rPr lang="fr-FR" sz="2000" dirty="0"/>
              <a:t> </a:t>
            </a:r>
            <a:r>
              <a:rPr lang="fr-FR" sz="2000" b="0" dirty="0"/>
              <a:t>: </a:t>
            </a:r>
            <a:r>
              <a:rPr lang="fr-FR" sz="2000" b="0" dirty="0" err="1"/>
              <a:t>Shear</a:t>
            </a:r>
            <a:r>
              <a:rPr lang="fr-FR" sz="2000" b="0" dirty="0"/>
              <a:t> force</a:t>
            </a:r>
          </a:p>
          <a:p>
            <a:pPr marL="0" indent="0" algn="just">
              <a:lnSpc>
                <a:spcPct val="150000"/>
              </a:lnSpc>
              <a:tabLst/>
            </a:pPr>
            <a:r>
              <a:rPr lang="fr-FR" sz="2000" dirty="0"/>
              <a:t>                                                                    </a:t>
            </a:r>
            <a:r>
              <a:rPr lang="fr-FR" sz="2000" dirty="0">
                <a:solidFill>
                  <a:srgbClr val="FF0000"/>
                </a:solidFill>
              </a:rPr>
              <a:t>M</a:t>
            </a:r>
            <a:r>
              <a:rPr lang="fr-FR" sz="2000" dirty="0"/>
              <a:t> </a:t>
            </a:r>
            <a:r>
              <a:rPr lang="fr-FR" sz="2000" b="0" dirty="0"/>
              <a:t>: </a:t>
            </a:r>
            <a:r>
              <a:rPr lang="fr-FR" sz="2000" b="0" dirty="0" err="1"/>
              <a:t>Bending</a:t>
            </a:r>
            <a:r>
              <a:rPr lang="fr-FR" sz="2000" b="0" dirty="0"/>
              <a:t> moment</a:t>
            </a:r>
            <a:endParaRPr lang="fr-FR" sz="2000" b="0" dirty="0">
              <a:solidFill>
                <a:srgbClr val="FF0000"/>
              </a:solidFill>
            </a:endParaRPr>
          </a:p>
          <a:p>
            <a:pPr marL="0" indent="0" algn="just">
              <a:tabLst/>
            </a:pPr>
            <a:endParaRPr lang="fr-FR" sz="2000" b="0" dirty="0">
              <a:solidFill>
                <a:srgbClr val="FF0000"/>
              </a:solidFill>
            </a:endParaRPr>
          </a:p>
          <a:p>
            <a:pPr marL="0" indent="0" algn="just">
              <a:tabLst/>
            </a:pPr>
            <a:r>
              <a:rPr lang="fr-FR" sz="1400" dirty="0" err="1"/>
              <a:t>Element</a:t>
            </a:r>
            <a:r>
              <a:rPr lang="fr-FR" sz="1400" dirty="0"/>
              <a:t> </a:t>
            </a:r>
            <a:r>
              <a:rPr lang="fr-FR" sz="1400" dirty="0" err="1"/>
              <a:t>Subjected</a:t>
            </a:r>
            <a:r>
              <a:rPr lang="fr-FR" sz="1400" dirty="0"/>
              <a:t> to Compression</a:t>
            </a:r>
            <a:endParaRPr lang="fr-FR" sz="2000" b="0" dirty="0">
              <a:solidFill>
                <a:srgbClr val="FF0000"/>
              </a:solidFill>
            </a:endParaRPr>
          </a:p>
          <a:p>
            <a:pPr marL="0" indent="0" algn="just">
              <a:tabLst/>
            </a:pPr>
            <a:endParaRPr lang="fr-FR" sz="2000" b="0" dirty="0">
              <a:solidFill>
                <a:srgbClr val="FF0000"/>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3645024"/>
            <a:ext cx="1596155" cy="18771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 name="Text Box 7"/>
          <p:cNvSpPr txBox="1">
            <a:spLocks noChangeArrowheads="1"/>
          </p:cNvSpPr>
          <p:nvPr/>
        </p:nvSpPr>
        <p:spPr bwMode="auto">
          <a:xfrm>
            <a:off x="256517" y="166926"/>
            <a:ext cx="8655708" cy="923330"/>
          </a:xfrm>
          <a:prstGeom prst="rect">
            <a:avLst/>
          </a:prstGeom>
          <a:no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err="1"/>
              <a:t>university</a:t>
            </a:r>
            <a:r>
              <a:rPr lang="fr-FR" altLang="en-US" b="0" dirty="0"/>
              <a:t> center of Mila</a:t>
            </a:r>
          </a:p>
          <a:p>
            <a:pPr eaLnBrk="1" hangingPunct="1"/>
            <a:r>
              <a:rPr lang="fr-FR" altLang="en-US" b="0" i="1" u="sng" dirty="0"/>
              <a:t>Course</a:t>
            </a:r>
            <a:r>
              <a:rPr lang="fr-FR" altLang="en-US" b="0" dirty="0"/>
              <a:t> : </a:t>
            </a:r>
            <a:r>
              <a:rPr lang="fr-FR" altLang="en-US" dirty="0" err="1"/>
              <a:t>Reinforced</a:t>
            </a:r>
            <a:r>
              <a:rPr lang="fr-FR" altLang="en-US" dirty="0"/>
              <a:t> </a:t>
            </a:r>
            <a:r>
              <a:rPr lang="fr-FR" altLang="en-US" dirty="0" err="1"/>
              <a:t>concrete</a:t>
            </a:r>
            <a:endParaRPr lang="fr-FR" altLang="en-US" b="0" i="1" dirty="0">
              <a:sym typeface="Symbol" pitchFamily="18" charset="2"/>
            </a:endParaRPr>
          </a:p>
          <a:p>
            <a:pPr algn="just" eaLnBrk="1" hangingPunct="1"/>
            <a:r>
              <a:rPr lang="fr-FR" altLang="en-US" b="0" i="1" u="sng" dirty="0" err="1">
                <a:sym typeface="Symbol" pitchFamily="18" charset="2"/>
              </a:rPr>
              <a:t>Chapter</a:t>
            </a:r>
            <a:r>
              <a:rPr lang="fr-FR" altLang="en-US" b="0" i="1" u="sng" dirty="0">
                <a:sym typeface="Symbol" pitchFamily="18" charset="2"/>
              </a:rPr>
              <a:t> 04</a:t>
            </a:r>
            <a:r>
              <a:rPr lang="fr-FR" altLang="en-US" b="0" i="1" dirty="0">
                <a:sym typeface="Symbol" pitchFamily="18" charset="2"/>
              </a:rPr>
              <a:t>: </a:t>
            </a:r>
            <a:r>
              <a:rPr lang="en-US" altLang="en-US" dirty="0">
                <a:solidFill>
                  <a:srgbClr val="FFFF00"/>
                </a:solidFill>
              </a:rPr>
              <a:t>Design of Sections Under Axial Loads - Simple Compression</a:t>
            </a:r>
            <a:endParaRPr lang="fr-FR" altLang="en-US" dirty="0">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fr-FR"/>
              <a:t>Cours Béton armé, Mr. A. Guettiche</a:t>
            </a:r>
            <a:endParaRPr lang="fr-FR" dirty="0"/>
          </a:p>
        </p:txBody>
      </p:sp>
      <p:sp>
        <p:nvSpPr>
          <p:cNvPr id="3" name="Slide Number Placeholder 2"/>
          <p:cNvSpPr>
            <a:spLocks noGrp="1"/>
          </p:cNvSpPr>
          <p:nvPr>
            <p:ph type="sldNum" sz="quarter" idx="11"/>
          </p:nvPr>
        </p:nvSpPr>
        <p:spPr/>
        <p:txBody>
          <a:bodyPr/>
          <a:lstStyle/>
          <a:p>
            <a:pPr>
              <a:defRPr/>
            </a:pPr>
            <a:fld id="{AC76605D-5B6B-414D-B17D-C6FF98E3C4A4}" type="slidenum">
              <a:rPr lang="fr-FR" smtClean="0"/>
              <a:pPr>
                <a:defRPr/>
              </a:pPr>
              <a:t>10</a:t>
            </a:fld>
            <a:endParaRPr lang="fr-FR"/>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08684" y="116632"/>
            <a:ext cx="5688632" cy="6192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02034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Box 7"/>
          <p:cNvSpPr txBox="1">
            <a:spLocks noChangeArrowheads="1"/>
          </p:cNvSpPr>
          <p:nvPr/>
        </p:nvSpPr>
        <p:spPr bwMode="auto">
          <a:xfrm>
            <a:off x="35496" y="44624"/>
            <a:ext cx="9108503" cy="6740307"/>
          </a:xfrm>
          <a:prstGeom prst="rect">
            <a:avLst/>
          </a:prstGeom>
          <a:no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p:txBody>
      </p:sp>
      <p:sp>
        <p:nvSpPr>
          <p:cNvPr id="11266"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a:t>Cours Béton armé, Mr. A. Guettiche</a:t>
            </a:r>
          </a:p>
        </p:txBody>
      </p:sp>
      <p:sp>
        <p:nvSpPr>
          <p:cNvPr id="11267"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BA7C63E1-D618-4791-AEBE-83F3085EFBB6}" type="slidenum">
              <a:rPr lang="fr-FR" altLang="en-US" b="0" smtClean="0"/>
              <a:pPr eaLnBrk="1" hangingPunct="1"/>
              <a:t>2</a:t>
            </a:fld>
            <a:endParaRPr lang="fr-FR" altLang="en-US" b="0"/>
          </a:p>
        </p:txBody>
      </p:sp>
      <p:sp>
        <p:nvSpPr>
          <p:cNvPr id="8" name="Rectangle 43"/>
          <p:cNvSpPr>
            <a:spLocks noChangeArrowheads="1"/>
          </p:cNvSpPr>
          <p:nvPr/>
        </p:nvSpPr>
        <p:spPr bwMode="auto">
          <a:xfrm>
            <a:off x="179512" y="116632"/>
            <a:ext cx="8784976" cy="6624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cmpd="thickThin">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241300" defTabSz="765175" eaLnBrk="0" hangingPunct="0">
              <a:tabLst>
                <a:tab pos="288925" algn="l"/>
              </a:tabLst>
              <a:defRPr b="1">
                <a:solidFill>
                  <a:schemeClr val="bg1"/>
                </a:solidFill>
                <a:latin typeface="Times New Roman" pitchFamily="18" charset="0"/>
                <a:cs typeface="Times New Roman" pitchFamily="18" charset="0"/>
              </a:defRPr>
            </a:lvl1pPr>
            <a:lvl2pPr marL="819150" indent="-285750" defTabSz="765175" eaLnBrk="0" hangingPunct="0">
              <a:tabLst>
                <a:tab pos="288925" algn="l"/>
              </a:tabLst>
              <a:defRPr b="1">
                <a:solidFill>
                  <a:schemeClr val="bg1"/>
                </a:solidFill>
                <a:latin typeface="Times New Roman" pitchFamily="18" charset="0"/>
                <a:cs typeface="Times New Roman" pitchFamily="18" charset="0"/>
              </a:defRPr>
            </a:lvl2pPr>
            <a:lvl3pPr marL="1238250" indent="-228600" defTabSz="765175" eaLnBrk="0" hangingPunct="0">
              <a:tabLst>
                <a:tab pos="288925" algn="l"/>
              </a:tabLst>
              <a:defRPr b="1">
                <a:solidFill>
                  <a:schemeClr val="bg1"/>
                </a:solidFill>
                <a:latin typeface="Times New Roman" pitchFamily="18" charset="0"/>
                <a:cs typeface="Times New Roman" pitchFamily="18" charset="0"/>
              </a:defRPr>
            </a:lvl3pPr>
            <a:lvl4pPr marL="1657350" indent="-228600" defTabSz="765175" eaLnBrk="0" hangingPunct="0">
              <a:tabLst>
                <a:tab pos="288925" algn="l"/>
              </a:tabLst>
              <a:defRPr b="1">
                <a:solidFill>
                  <a:schemeClr val="bg1"/>
                </a:solidFill>
                <a:latin typeface="Times New Roman" pitchFamily="18" charset="0"/>
                <a:cs typeface="Times New Roman" pitchFamily="18" charset="0"/>
              </a:defRPr>
            </a:lvl4pPr>
            <a:lvl5pPr marL="2076450" indent="-228600" defTabSz="765175" eaLnBrk="0" hangingPunct="0">
              <a:tabLst>
                <a:tab pos="288925" algn="l"/>
              </a:tabLst>
              <a:defRPr b="1">
                <a:solidFill>
                  <a:schemeClr val="bg1"/>
                </a:solidFill>
                <a:latin typeface="Times New Roman" pitchFamily="18" charset="0"/>
                <a:cs typeface="Times New Roman" pitchFamily="18" charset="0"/>
              </a:defRPr>
            </a:lvl5pPr>
            <a:lvl6pPr marL="25336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6pPr>
            <a:lvl7pPr marL="29908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7pPr>
            <a:lvl8pPr marL="34480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8pPr>
            <a:lvl9pPr marL="39052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9pPr>
          </a:lstStyle>
          <a:p>
            <a:pPr marL="0" indent="0" algn="just">
              <a:spcAft>
                <a:spcPts val="1200"/>
              </a:spcAft>
              <a:tabLst>
                <a:tab pos="0" algn="l"/>
              </a:tabLst>
            </a:pPr>
            <a:r>
              <a:rPr lang="fr-FR" sz="2000" u="sng" dirty="0" err="1">
                <a:solidFill>
                  <a:srgbClr val="FFFF00"/>
                </a:solidFill>
              </a:rPr>
              <a:t>II.Calculation</a:t>
            </a:r>
            <a:r>
              <a:rPr lang="fr-FR" sz="2000" u="sng" dirty="0">
                <a:solidFill>
                  <a:srgbClr val="FFFF00"/>
                </a:solidFill>
              </a:rPr>
              <a:t> Assumptions</a:t>
            </a:r>
            <a:endParaRPr lang="fr-FR" sz="2000" dirty="0">
              <a:solidFill>
                <a:srgbClr val="FFFF00"/>
              </a:solidFill>
            </a:endParaRPr>
          </a:p>
          <a:p>
            <a:pPr marL="0" indent="0" algn="just">
              <a:spcAft>
                <a:spcPts val="1200"/>
              </a:spcAft>
              <a:buFont typeface="Wingdings" panose="05000000000000000000" pitchFamily="2" charset="2"/>
              <a:buChar char="ü"/>
              <a:tabLst/>
            </a:pPr>
            <a:r>
              <a:rPr lang="fr-FR" sz="2000" b="0" dirty="0"/>
              <a:t> </a:t>
            </a:r>
            <a:r>
              <a:rPr lang="en-US" b="0" dirty="0"/>
              <a:t>The eccentricity of the normal force is small.</a:t>
            </a:r>
            <a:endParaRPr lang="fr-FR" b="0" dirty="0"/>
          </a:p>
          <a:p>
            <a:pPr marL="0" indent="0" algn="just">
              <a:spcAft>
                <a:spcPts val="1200"/>
              </a:spcAft>
              <a:buFont typeface="Wingdings" panose="05000000000000000000" pitchFamily="2" charset="2"/>
              <a:buChar char="ü"/>
              <a:tabLst/>
            </a:pPr>
            <a:r>
              <a:rPr lang="fr-FR" b="0" dirty="0"/>
              <a:t> </a:t>
            </a:r>
            <a:r>
              <a:rPr lang="en-US" b="0" dirty="0"/>
              <a:t>Imperfection of straightness is less than max(1cm; l₀/500), where l₀ is the free length</a:t>
            </a:r>
            <a:r>
              <a:rPr lang="fr-FR" b="0" dirty="0"/>
              <a:t>.</a:t>
            </a:r>
          </a:p>
          <a:p>
            <a:pPr marL="0" indent="0" algn="just">
              <a:spcAft>
                <a:spcPts val="1200"/>
              </a:spcAft>
              <a:buFont typeface="Wingdings" panose="05000000000000000000" pitchFamily="2" charset="2"/>
              <a:buChar char="ü"/>
              <a:tabLst/>
            </a:pPr>
            <a:r>
              <a:rPr lang="en-US" b="0" dirty="0"/>
              <a:t>Slenderness ratio less than 70.</a:t>
            </a:r>
          </a:p>
          <a:p>
            <a:pPr marL="0" indent="0" algn="just">
              <a:spcAft>
                <a:spcPts val="1200"/>
              </a:spcAft>
              <a:buFont typeface="Wingdings" panose="05000000000000000000" pitchFamily="2" charset="2"/>
              <a:buChar char="ü"/>
              <a:tabLst/>
            </a:pPr>
            <a:r>
              <a:rPr lang="en-US" b="0" dirty="0"/>
              <a:t> For a column under 'axial compression', the center of gravity of concrete coincides with that of reinforcement.</a:t>
            </a:r>
          </a:p>
          <a:p>
            <a:pPr marL="0" indent="0" algn="just">
              <a:spcBef>
                <a:spcPts val="600"/>
              </a:spcBef>
              <a:spcAft>
                <a:spcPts val="0"/>
              </a:spcAft>
              <a:buFont typeface="Wingdings" panose="05000000000000000000" pitchFamily="2" charset="2"/>
              <a:buChar char="ü"/>
              <a:tabLst/>
            </a:pPr>
            <a:r>
              <a:rPr lang="en-US" b="0" dirty="0"/>
              <a:t>BAEL rules impose no SLS conditions for columns in axial compression. Hence, design and reinforcement determination must be performed at ULS only.</a:t>
            </a:r>
          </a:p>
          <a:p>
            <a:pPr marL="0" indent="0" algn="just">
              <a:spcBef>
                <a:spcPts val="1200"/>
              </a:spcBef>
              <a:spcAft>
                <a:spcPts val="0"/>
              </a:spcAft>
              <a:buFont typeface="Wingdings" panose="05000000000000000000" pitchFamily="2" charset="2"/>
              <a:buChar char="ü"/>
              <a:tabLst/>
            </a:pPr>
            <a:r>
              <a:rPr lang="fr-FR" b="0" dirty="0"/>
              <a:t>  </a:t>
            </a:r>
            <a:r>
              <a:rPr lang="en-US" b="0" dirty="0"/>
              <a:t>With concrete fully compressed, the strain diagram passes through Pivot C </a:t>
            </a:r>
            <a:r>
              <a:rPr lang="fr-FR" b="0" dirty="0"/>
              <a:t>(</a:t>
            </a:r>
            <a:r>
              <a:rPr lang="el-GR" b="0" dirty="0"/>
              <a:t>ε</a:t>
            </a:r>
            <a:r>
              <a:rPr lang="fr-FR" b="0" dirty="0" err="1"/>
              <a:t>bc</a:t>
            </a:r>
            <a:r>
              <a:rPr lang="fr-FR" b="0" dirty="0"/>
              <a:t>= 2‰).</a:t>
            </a:r>
          </a:p>
          <a:p>
            <a:pPr marL="0" indent="0">
              <a:lnSpc>
                <a:spcPct val="150000"/>
              </a:lnSpc>
              <a:spcBef>
                <a:spcPts val="1200"/>
              </a:spcBef>
              <a:buFont typeface="Wingdings" panose="05000000000000000000" pitchFamily="2" charset="2"/>
              <a:buChar char="ü"/>
              <a:tabLst/>
            </a:pPr>
            <a:r>
              <a:rPr lang="fr-FR" b="0" dirty="0"/>
              <a:t> </a:t>
            </a:r>
            <a:r>
              <a:rPr lang="en-US" b="0" dirty="0"/>
              <a:t>No relative slip between steel and concrete </a:t>
            </a:r>
            <a:r>
              <a:rPr lang="fr-FR" b="0" dirty="0"/>
              <a:t>(</a:t>
            </a:r>
            <a:r>
              <a:rPr lang="el-GR" b="0" dirty="0"/>
              <a:t>ε</a:t>
            </a:r>
            <a:r>
              <a:rPr lang="fr-FR" b="0" dirty="0" err="1"/>
              <a:t>bc</a:t>
            </a:r>
            <a:r>
              <a:rPr lang="fr-FR" b="0" dirty="0"/>
              <a:t> = </a:t>
            </a:r>
            <a:r>
              <a:rPr lang="el-GR" b="0" dirty="0"/>
              <a:t>ε</a:t>
            </a:r>
            <a:r>
              <a:rPr lang="fr-FR" b="0" dirty="0" err="1"/>
              <a:t>sc</a:t>
            </a:r>
            <a:r>
              <a:rPr lang="fr-FR" b="0" dirty="0"/>
              <a:t> = 2 ‰).</a:t>
            </a:r>
          </a:p>
          <a:p>
            <a:pPr marL="0" indent="0">
              <a:lnSpc>
                <a:spcPct val="150000"/>
              </a:lnSpc>
              <a:tabLst/>
            </a:pPr>
            <a:r>
              <a:rPr lang="fr-FR" u="sng" dirty="0">
                <a:solidFill>
                  <a:srgbClr val="FFFF00"/>
                </a:solidFill>
              </a:rPr>
              <a:t>III. Basic Action Combination: </a:t>
            </a:r>
          </a:p>
          <a:p>
            <a:pPr marL="0" indent="0">
              <a:lnSpc>
                <a:spcPct val="150000"/>
              </a:lnSpc>
              <a:tabLst/>
            </a:pPr>
            <a:r>
              <a:rPr lang="en-US" b="0" dirty="0"/>
              <a:t>In most common cases, the only action combination to consider is:</a:t>
            </a:r>
            <a:endParaRPr lang="fr-FR" b="0" dirty="0"/>
          </a:p>
          <a:p>
            <a:pPr marL="0" indent="0">
              <a:lnSpc>
                <a:spcPct val="150000"/>
              </a:lnSpc>
              <a:buFont typeface="Wingdings" panose="05000000000000000000" pitchFamily="2" charset="2"/>
              <a:buChar char="ü"/>
              <a:tabLst/>
            </a:pPr>
            <a:endParaRPr lang="fr-FR" b="0"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94737" y="5445224"/>
            <a:ext cx="1800200" cy="4108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56467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Box 7"/>
          <p:cNvSpPr txBox="1">
            <a:spLocks noChangeArrowheads="1"/>
          </p:cNvSpPr>
          <p:nvPr/>
        </p:nvSpPr>
        <p:spPr bwMode="auto">
          <a:xfrm>
            <a:off x="107505" y="44624"/>
            <a:ext cx="8928992" cy="6740307"/>
          </a:xfrm>
          <a:prstGeom prst="rect">
            <a:avLst/>
          </a:prstGeom>
          <a:no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p:txBody>
      </p:sp>
      <p:sp>
        <p:nvSpPr>
          <p:cNvPr id="11266"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a:t>Cours Béton armé, Mr. A. Guettiche</a:t>
            </a:r>
          </a:p>
        </p:txBody>
      </p:sp>
      <p:sp>
        <p:nvSpPr>
          <p:cNvPr id="11267"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BA7C63E1-D618-4791-AEBE-83F3085EFBB6}" type="slidenum">
              <a:rPr lang="fr-FR" altLang="en-US" b="0" smtClean="0"/>
              <a:pPr eaLnBrk="1" hangingPunct="1"/>
              <a:t>3</a:t>
            </a:fld>
            <a:endParaRPr lang="fr-FR" altLang="en-US" b="0"/>
          </a:p>
        </p:txBody>
      </p:sp>
      <p:sp>
        <p:nvSpPr>
          <p:cNvPr id="8" name="Rectangle 43"/>
          <p:cNvSpPr>
            <a:spLocks noChangeArrowheads="1"/>
          </p:cNvSpPr>
          <p:nvPr/>
        </p:nvSpPr>
        <p:spPr bwMode="auto">
          <a:xfrm>
            <a:off x="107506" y="44624"/>
            <a:ext cx="8808714" cy="6624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cmpd="thickThin">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241300" defTabSz="765175" eaLnBrk="0" hangingPunct="0">
              <a:tabLst>
                <a:tab pos="288925" algn="l"/>
              </a:tabLst>
              <a:defRPr b="1">
                <a:solidFill>
                  <a:schemeClr val="bg1"/>
                </a:solidFill>
                <a:latin typeface="Times New Roman" pitchFamily="18" charset="0"/>
                <a:cs typeface="Times New Roman" pitchFamily="18" charset="0"/>
              </a:defRPr>
            </a:lvl1pPr>
            <a:lvl2pPr marL="819150" indent="-285750" defTabSz="765175" eaLnBrk="0" hangingPunct="0">
              <a:tabLst>
                <a:tab pos="288925" algn="l"/>
              </a:tabLst>
              <a:defRPr b="1">
                <a:solidFill>
                  <a:schemeClr val="bg1"/>
                </a:solidFill>
                <a:latin typeface="Times New Roman" pitchFamily="18" charset="0"/>
                <a:cs typeface="Times New Roman" pitchFamily="18" charset="0"/>
              </a:defRPr>
            </a:lvl2pPr>
            <a:lvl3pPr marL="1238250" indent="-228600" defTabSz="765175" eaLnBrk="0" hangingPunct="0">
              <a:tabLst>
                <a:tab pos="288925" algn="l"/>
              </a:tabLst>
              <a:defRPr b="1">
                <a:solidFill>
                  <a:schemeClr val="bg1"/>
                </a:solidFill>
                <a:latin typeface="Times New Roman" pitchFamily="18" charset="0"/>
                <a:cs typeface="Times New Roman" pitchFamily="18" charset="0"/>
              </a:defRPr>
            </a:lvl3pPr>
            <a:lvl4pPr marL="1657350" indent="-228600" defTabSz="765175" eaLnBrk="0" hangingPunct="0">
              <a:tabLst>
                <a:tab pos="288925" algn="l"/>
              </a:tabLst>
              <a:defRPr b="1">
                <a:solidFill>
                  <a:schemeClr val="bg1"/>
                </a:solidFill>
                <a:latin typeface="Times New Roman" pitchFamily="18" charset="0"/>
                <a:cs typeface="Times New Roman" pitchFamily="18" charset="0"/>
              </a:defRPr>
            </a:lvl4pPr>
            <a:lvl5pPr marL="2076450" indent="-228600" defTabSz="765175" eaLnBrk="0" hangingPunct="0">
              <a:tabLst>
                <a:tab pos="288925" algn="l"/>
              </a:tabLst>
              <a:defRPr b="1">
                <a:solidFill>
                  <a:schemeClr val="bg1"/>
                </a:solidFill>
                <a:latin typeface="Times New Roman" pitchFamily="18" charset="0"/>
                <a:cs typeface="Times New Roman" pitchFamily="18" charset="0"/>
              </a:defRPr>
            </a:lvl5pPr>
            <a:lvl6pPr marL="25336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6pPr>
            <a:lvl7pPr marL="29908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7pPr>
            <a:lvl8pPr marL="34480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8pPr>
            <a:lvl9pPr marL="39052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9pPr>
          </a:lstStyle>
          <a:p>
            <a:pPr marL="0" indent="0" algn="just">
              <a:spcAft>
                <a:spcPts val="600"/>
              </a:spcAft>
              <a:tabLst>
                <a:tab pos="0" algn="l"/>
              </a:tabLst>
            </a:pPr>
            <a:r>
              <a:rPr lang="fr-FR" sz="2000" u="sng" dirty="0">
                <a:solidFill>
                  <a:srgbClr val="FFFF00"/>
                </a:solidFill>
              </a:rPr>
              <a:t>IV </a:t>
            </a:r>
            <a:r>
              <a:rPr lang="en-US" sz="2000" u="sng" dirty="0">
                <a:solidFill>
                  <a:srgbClr val="FFFF00"/>
                </a:solidFill>
              </a:rPr>
              <a:t>Buckling Length and Slenderness of a Column</a:t>
            </a:r>
            <a:endParaRPr lang="fr-FR" sz="2000" u="sng" dirty="0">
              <a:solidFill>
                <a:srgbClr val="FFFF00"/>
              </a:solidFill>
            </a:endParaRPr>
          </a:p>
          <a:p>
            <a:pPr marL="0" indent="0" algn="just">
              <a:lnSpc>
                <a:spcPct val="150000"/>
              </a:lnSpc>
              <a:spcAft>
                <a:spcPts val="1200"/>
              </a:spcAft>
              <a:tabLst>
                <a:tab pos="0" algn="l"/>
              </a:tabLst>
            </a:pPr>
            <a:r>
              <a:rPr lang="fr-FR" b="0" u="sng" dirty="0">
                <a:solidFill>
                  <a:srgbClr val="FFC000"/>
                </a:solidFill>
              </a:rPr>
              <a:t>IV.1. </a:t>
            </a:r>
            <a:r>
              <a:rPr lang="fr-FR" b="0" u="sng" dirty="0" err="1">
                <a:solidFill>
                  <a:srgbClr val="FFC000"/>
                </a:solidFill>
              </a:rPr>
              <a:t>Buckling</a:t>
            </a:r>
            <a:r>
              <a:rPr lang="fr-FR" b="0" u="sng" dirty="0">
                <a:solidFill>
                  <a:srgbClr val="FFC000"/>
                </a:solidFill>
              </a:rPr>
              <a:t> </a:t>
            </a:r>
            <a:r>
              <a:rPr lang="fr-FR" b="0" u="sng" dirty="0" err="1">
                <a:solidFill>
                  <a:srgbClr val="FFC000"/>
                </a:solidFill>
              </a:rPr>
              <a:t>Length</a:t>
            </a:r>
            <a:r>
              <a:rPr lang="fr-FR" b="0" u="sng" dirty="0">
                <a:solidFill>
                  <a:srgbClr val="FFC000"/>
                </a:solidFill>
              </a:rPr>
              <a:t> (</a:t>
            </a:r>
            <a:r>
              <a:rPr lang="fr-FR" b="0" u="sng" dirty="0" err="1">
                <a:solidFill>
                  <a:srgbClr val="FFC000"/>
                </a:solidFill>
              </a:rPr>
              <a:t>Lf</a:t>
            </a:r>
            <a:r>
              <a:rPr lang="fr-FR" b="0" u="sng" dirty="0">
                <a:solidFill>
                  <a:srgbClr val="FFC000"/>
                </a:solidFill>
              </a:rPr>
              <a:t>):</a:t>
            </a:r>
            <a:r>
              <a:rPr lang="fr-FR" b="0" dirty="0">
                <a:solidFill>
                  <a:srgbClr val="FFC000"/>
                </a:solidFill>
              </a:rPr>
              <a:t> </a:t>
            </a:r>
            <a:r>
              <a:rPr lang="en-US" b="0" dirty="0"/>
              <a:t>Under compression, columns may buckle. Calculations must use a fictive length (</a:t>
            </a:r>
            <a:r>
              <a:rPr lang="en-US" b="0" dirty="0" err="1">
                <a:solidFill>
                  <a:srgbClr val="FF0000"/>
                </a:solidFill>
              </a:rPr>
              <a:t>Lf</a:t>
            </a:r>
            <a:r>
              <a:rPr lang="en-US" b="0" dirty="0"/>
              <a:t>), dependent on end conditions, instead of the real length (</a:t>
            </a:r>
            <a:r>
              <a:rPr lang="en-US" b="0" dirty="0">
                <a:solidFill>
                  <a:srgbClr val="FF0000"/>
                </a:solidFill>
              </a:rPr>
              <a:t>L₀</a:t>
            </a:r>
            <a:r>
              <a:rPr lang="en-US" b="0" dirty="0"/>
              <a:t>).</a:t>
            </a:r>
          </a:p>
          <a:p>
            <a:pPr marL="0" indent="0" algn="just">
              <a:lnSpc>
                <a:spcPct val="150000"/>
              </a:lnSpc>
              <a:spcAft>
                <a:spcPts val="1200"/>
              </a:spcAft>
              <a:tabLst>
                <a:tab pos="0" algn="l"/>
              </a:tabLst>
            </a:pPr>
            <a:r>
              <a:rPr lang="en-US" b="0" dirty="0"/>
              <a:t>The buckling length 𝐿𝑓L f​  depends on the type of connection at the ends of the considered element. Generally speaking:</a:t>
            </a:r>
          </a:p>
          <a:p>
            <a:pPr marL="0" indent="0" algn="just">
              <a:lnSpc>
                <a:spcPct val="150000"/>
              </a:lnSpc>
              <a:spcAft>
                <a:spcPts val="1200"/>
              </a:spcAft>
              <a:tabLst>
                <a:tab pos="0" algn="l"/>
              </a:tabLst>
            </a:pPr>
            <a:r>
              <a:rPr lang="fr-FR" sz="2000" b="0" u="sng" dirty="0">
                <a:solidFill>
                  <a:srgbClr val="FFC000"/>
                </a:solidFill>
              </a:rPr>
              <a:t>A-Case of </a:t>
            </a:r>
            <a:r>
              <a:rPr lang="fr-FR" sz="2000" b="0" u="sng" dirty="0" err="1">
                <a:solidFill>
                  <a:srgbClr val="FFC000"/>
                </a:solidFill>
              </a:rPr>
              <a:t>isolated</a:t>
            </a:r>
            <a:r>
              <a:rPr lang="fr-FR" sz="2000" b="0" u="sng" dirty="0">
                <a:solidFill>
                  <a:srgbClr val="FFC000"/>
                </a:solidFill>
              </a:rPr>
              <a:t> </a:t>
            </a:r>
            <a:r>
              <a:rPr lang="fr-FR" sz="2000" b="0" u="sng" dirty="0" err="1">
                <a:solidFill>
                  <a:srgbClr val="FFC000"/>
                </a:solidFill>
              </a:rPr>
              <a:t>columns</a:t>
            </a:r>
            <a:r>
              <a:rPr lang="fr-FR" sz="2000" b="0" u="sng" dirty="0">
                <a:solidFill>
                  <a:srgbClr val="FFC000"/>
                </a:solidFill>
              </a:rPr>
              <a:t>: </a:t>
            </a:r>
          </a:p>
          <a:p>
            <a:pPr marL="457200" indent="-457200" algn="just">
              <a:spcAft>
                <a:spcPts val="600"/>
              </a:spcAft>
              <a:buAutoNum type="alphaLcPeriod"/>
              <a:tabLst>
                <a:tab pos="0" algn="l"/>
              </a:tabLst>
            </a:pPr>
            <a:endParaRPr lang="fr-FR" sz="2000" b="0" u="sng" dirty="0">
              <a:solidFill>
                <a:srgbClr val="FFC000"/>
              </a:solidFill>
            </a:endParaRPr>
          </a:p>
          <a:p>
            <a:pPr marL="0" indent="0" algn="just">
              <a:spcAft>
                <a:spcPts val="1200"/>
              </a:spcAft>
              <a:tabLst>
                <a:tab pos="0" algn="l"/>
              </a:tabLst>
            </a:pPr>
            <a:r>
              <a:rPr lang="fr-FR" b="0" dirty="0"/>
              <a:t>K:  </a:t>
            </a:r>
            <a:r>
              <a:rPr lang="en-US" b="0" dirty="0"/>
              <a:t>Relationship between free length L₀ and buckling length </a:t>
            </a:r>
            <a:r>
              <a:rPr lang="en-US" b="0" dirty="0" err="1"/>
              <a:t>Lf</a:t>
            </a:r>
            <a:r>
              <a:rPr lang="en-US" b="0" dirty="0"/>
              <a:t>.</a:t>
            </a:r>
          </a:p>
          <a:p>
            <a:pPr marL="0" indent="0" algn="just">
              <a:lnSpc>
                <a:spcPct val="150000"/>
              </a:lnSpc>
              <a:spcAft>
                <a:spcPts val="600"/>
              </a:spcAft>
              <a:tabLst>
                <a:tab pos="0" algn="l"/>
              </a:tabLst>
            </a:pPr>
            <a:r>
              <a:rPr lang="fr-FR" b="0" u="sng" dirty="0">
                <a:solidFill>
                  <a:srgbClr val="FFC000"/>
                </a:solidFill>
              </a:rPr>
              <a:t>B-Case of buildings:</a:t>
            </a:r>
          </a:p>
          <a:p>
            <a:pPr marL="0" indent="0" algn="just">
              <a:lnSpc>
                <a:spcPct val="150000"/>
              </a:lnSpc>
              <a:spcAft>
                <a:spcPts val="600"/>
              </a:spcAft>
              <a:tabLst>
                <a:tab pos="0" algn="l"/>
              </a:tabLst>
            </a:pPr>
            <a:r>
              <a:rPr lang="fr-FR" b="0" u="sng" dirty="0">
                <a:solidFill>
                  <a:srgbClr val="FFC000"/>
                </a:solidFill>
              </a:rPr>
              <a:t> </a:t>
            </a:r>
            <a:r>
              <a:rPr lang="en-US" b="0" dirty="0"/>
              <a:t>Free length L₀ measured:</a:t>
            </a:r>
          </a:p>
          <a:p>
            <a:pPr marL="0" indent="0" algn="just">
              <a:lnSpc>
                <a:spcPct val="150000"/>
              </a:lnSpc>
              <a:spcAft>
                <a:spcPts val="600"/>
              </a:spcAft>
              <a:tabLst>
                <a:tab pos="0" algn="l"/>
              </a:tabLst>
            </a:pPr>
            <a:r>
              <a:rPr lang="en-US" b="0" dirty="0"/>
              <a:t> - between top faces of consecutive floors. </a:t>
            </a:r>
          </a:p>
          <a:p>
            <a:pPr marL="0" indent="0" algn="just">
              <a:lnSpc>
                <a:spcPct val="150000"/>
              </a:lnSpc>
              <a:spcAft>
                <a:spcPts val="600"/>
              </a:spcAft>
              <a:tabLst>
                <a:tab pos="0" algn="l"/>
              </a:tabLst>
            </a:pPr>
            <a:r>
              <a:rPr lang="en-US" b="0" dirty="0"/>
              <a:t> - between foundation top face and first floor top face.</a:t>
            </a:r>
            <a:endParaRPr lang="fr-FR" sz="2000" b="0" dirty="0"/>
          </a:p>
          <a:p>
            <a:pPr marL="0" indent="0" algn="just">
              <a:lnSpc>
                <a:spcPct val="150000"/>
              </a:lnSpc>
              <a:spcAft>
                <a:spcPts val="600"/>
              </a:spcAft>
              <a:tabLst>
                <a:tab pos="0" algn="l"/>
              </a:tabLst>
            </a:pPr>
            <a:endParaRPr lang="en-US" b="0" dirty="0"/>
          </a:p>
          <a:p>
            <a:pPr marL="457200" indent="-457200" algn="just">
              <a:spcAft>
                <a:spcPts val="600"/>
              </a:spcAft>
              <a:buAutoNum type="alphaLcPeriod"/>
              <a:tabLst>
                <a:tab pos="0" algn="l"/>
              </a:tabLst>
            </a:pPr>
            <a:endParaRPr lang="fr-FR" sz="2000" b="0" u="sng" dirty="0">
              <a:solidFill>
                <a:srgbClr val="FFC000"/>
              </a:solidFill>
            </a:endParaRPr>
          </a:p>
          <a:p>
            <a:pPr marL="457200" indent="-457200" algn="just">
              <a:spcAft>
                <a:spcPts val="600"/>
              </a:spcAft>
              <a:buAutoNum type="alphaLcPeriod"/>
              <a:tabLst>
                <a:tab pos="0" algn="l"/>
              </a:tabLst>
            </a:pPr>
            <a:endParaRPr lang="fr-FR" sz="2000" b="0" u="sng" dirty="0">
              <a:solidFill>
                <a:srgbClr val="FFC000"/>
              </a:solidFill>
            </a:endParaRPr>
          </a:p>
          <a:p>
            <a:pPr marL="457200" indent="-457200" algn="just">
              <a:spcAft>
                <a:spcPts val="600"/>
              </a:spcAft>
              <a:buAutoNum type="alphaLcPeriod"/>
              <a:tabLst>
                <a:tab pos="0" algn="l"/>
              </a:tabLst>
            </a:pPr>
            <a:endParaRPr lang="fr-FR" sz="2000" b="0" u="sng" dirty="0">
              <a:solidFill>
                <a:srgbClr val="FFC000"/>
              </a:solidFill>
            </a:endParaRPr>
          </a:p>
          <a:p>
            <a:pPr marL="457200" indent="-457200" algn="just">
              <a:spcAft>
                <a:spcPts val="600"/>
              </a:spcAft>
              <a:buAutoNum type="alphaLcPeriod"/>
              <a:tabLst>
                <a:tab pos="0" algn="l"/>
              </a:tabLst>
            </a:pPr>
            <a:endParaRPr lang="fr-FR" sz="2000" b="0" u="sng" dirty="0">
              <a:solidFill>
                <a:srgbClr val="FFC000"/>
              </a:solidFill>
            </a:endParaRPr>
          </a:p>
          <a:p>
            <a:pPr marL="457200" indent="-457200" algn="just">
              <a:spcAft>
                <a:spcPts val="600"/>
              </a:spcAft>
              <a:buAutoNum type="alphaLcPeriod"/>
              <a:tabLst>
                <a:tab pos="0" algn="l"/>
              </a:tabLst>
            </a:pPr>
            <a:endParaRPr lang="fr-FR" sz="2000" b="0" u="sng" dirty="0">
              <a:solidFill>
                <a:srgbClr val="FFC000"/>
              </a:solidFill>
            </a:endParaRPr>
          </a:p>
          <a:p>
            <a:pPr marL="0" indent="0" algn="just">
              <a:spcAft>
                <a:spcPts val="1200"/>
              </a:spcAft>
              <a:tabLst>
                <a:tab pos="0" algn="l"/>
              </a:tabLst>
            </a:pPr>
            <a:endParaRPr lang="fr-FR" sz="2000" b="0" dirty="0"/>
          </a:p>
          <a:p>
            <a:pPr marL="0" indent="0" algn="just">
              <a:spcAft>
                <a:spcPts val="1200"/>
              </a:spcAft>
              <a:tabLst>
                <a:tab pos="0" algn="l"/>
              </a:tabLst>
            </a:pPr>
            <a:endParaRPr lang="fr-FR" sz="2000" b="0" u="sng" dirty="0">
              <a:solidFill>
                <a:srgbClr val="FFC000"/>
              </a:solidFill>
            </a:endParaRPr>
          </a:p>
          <a:p>
            <a:pPr marL="0" indent="0" algn="just">
              <a:spcAft>
                <a:spcPts val="1200"/>
              </a:spcAft>
              <a:tabLst>
                <a:tab pos="0" algn="l"/>
              </a:tabLst>
            </a:pPr>
            <a:endParaRPr lang="fr-FR" sz="2000" b="0" dirty="0"/>
          </a:p>
          <a:p>
            <a:pPr marL="0" indent="0" algn="just">
              <a:spcAft>
                <a:spcPts val="1200"/>
              </a:spcAft>
              <a:tabLst>
                <a:tab pos="0" algn="l"/>
              </a:tabLst>
            </a:pPr>
            <a:endParaRPr lang="fr-FR" sz="2000" b="0"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5951" y="2420888"/>
            <a:ext cx="964704" cy="9571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5856" y="1916832"/>
            <a:ext cx="997695" cy="4141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5975" y="2420888"/>
            <a:ext cx="4493649" cy="9868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53262" y="4110682"/>
            <a:ext cx="2020098" cy="1008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43634" y="5168749"/>
            <a:ext cx="2017372" cy="1008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42514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Box 7"/>
          <p:cNvSpPr txBox="1">
            <a:spLocks noChangeArrowheads="1"/>
          </p:cNvSpPr>
          <p:nvPr/>
        </p:nvSpPr>
        <p:spPr bwMode="auto">
          <a:xfrm>
            <a:off x="107505" y="44624"/>
            <a:ext cx="8928992" cy="6740307"/>
          </a:xfrm>
          <a:prstGeom prst="rect">
            <a:avLst/>
          </a:prstGeom>
          <a:no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p:txBody>
      </p:sp>
      <p:sp>
        <p:nvSpPr>
          <p:cNvPr id="11266"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a:t>Cours Béton armé, Mr. A. Guettiche</a:t>
            </a:r>
          </a:p>
        </p:txBody>
      </p:sp>
      <p:sp>
        <p:nvSpPr>
          <p:cNvPr id="11267"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BA7C63E1-D618-4791-AEBE-83F3085EFBB6}" type="slidenum">
              <a:rPr lang="fr-FR" altLang="en-US" b="0" smtClean="0"/>
              <a:pPr eaLnBrk="1" hangingPunct="1"/>
              <a:t>4</a:t>
            </a:fld>
            <a:endParaRPr lang="fr-FR" altLang="en-US" b="0"/>
          </a:p>
        </p:txBody>
      </p:sp>
      <mc:AlternateContent xmlns:mc="http://schemas.openxmlformats.org/markup-compatibility/2006" xmlns:a14="http://schemas.microsoft.com/office/drawing/2010/main">
        <mc:Choice Requires="a14">
          <p:sp>
            <p:nvSpPr>
              <p:cNvPr id="8" name="Rectangle 43"/>
              <p:cNvSpPr>
                <a:spLocks noChangeArrowheads="1"/>
              </p:cNvSpPr>
              <p:nvPr/>
            </p:nvSpPr>
            <p:spPr bwMode="auto">
              <a:xfrm>
                <a:off x="107506" y="44624"/>
                <a:ext cx="8808714" cy="6624736"/>
              </a:xfrm>
              <a:prstGeom prst="rect">
                <a:avLst/>
              </a:prstGeom>
              <a:noFill/>
              <a:ln>
                <a:noFill/>
              </a:ln>
              <a:effectLst/>
              <a:extLst>
                <a:ext uri="{909E8E84-426E-40DD-AFC4-6F175D3DCCD1}">
                  <a14:hiddenFill>
                    <a:solidFill>
                      <a:schemeClr val="accent1"/>
                    </a:solidFill>
                  </a14:hiddenFill>
                </a:ext>
                <a:ext uri="{91240B29-F687-4F45-9708-019B960494DF}">
                  <a14:hiddenLine w="57150" cmpd="thickThin">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lstStyle>
                <a:lvl1pPr marL="342900" indent="-241300" defTabSz="765175" eaLnBrk="0" hangingPunct="0">
                  <a:tabLst>
                    <a:tab pos="288925" algn="l"/>
                  </a:tabLst>
                  <a:defRPr b="1">
                    <a:solidFill>
                      <a:schemeClr val="bg1"/>
                    </a:solidFill>
                    <a:latin typeface="Times New Roman" pitchFamily="18" charset="0"/>
                    <a:cs typeface="Times New Roman" pitchFamily="18" charset="0"/>
                  </a:defRPr>
                </a:lvl1pPr>
                <a:lvl2pPr marL="819150" indent="-285750" defTabSz="765175" eaLnBrk="0" hangingPunct="0">
                  <a:tabLst>
                    <a:tab pos="288925" algn="l"/>
                  </a:tabLst>
                  <a:defRPr b="1">
                    <a:solidFill>
                      <a:schemeClr val="bg1"/>
                    </a:solidFill>
                    <a:latin typeface="Times New Roman" pitchFamily="18" charset="0"/>
                    <a:cs typeface="Times New Roman" pitchFamily="18" charset="0"/>
                  </a:defRPr>
                </a:lvl2pPr>
                <a:lvl3pPr marL="1238250" indent="-228600" defTabSz="765175" eaLnBrk="0" hangingPunct="0">
                  <a:tabLst>
                    <a:tab pos="288925" algn="l"/>
                  </a:tabLst>
                  <a:defRPr b="1">
                    <a:solidFill>
                      <a:schemeClr val="bg1"/>
                    </a:solidFill>
                    <a:latin typeface="Times New Roman" pitchFamily="18" charset="0"/>
                    <a:cs typeface="Times New Roman" pitchFamily="18" charset="0"/>
                  </a:defRPr>
                </a:lvl3pPr>
                <a:lvl4pPr marL="1657350" indent="-228600" defTabSz="765175" eaLnBrk="0" hangingPunct="0">
                  <a:tabLst>
                    <a:tab pos="288925" algn="l"/>
                  </a:tabLst>
                  <a:defRPr b="1">
                    <a:solidFill>
                      <a:schemeClr val="bg1"/>
                    </a:solidFill>
                    <a:latin typeface="Times New Roman" pitchFamily="18" charset="0"/>
                    <a:cs typeface="Times New Roman" pitchFamily="18" charset="0"/>
                  </a:defRPr>
                </a:lvl4pPr>
                <a:lvl5pPr marL="2076450" indent="-228600" defTabSz="765175" eaLnBrk="0" hangingPunct="0">
                  <a:tabLst>
                    <a:tab pos="288925" algn="l"/>
                  </a:tabLst>
                  <a:defRPr b="1">
                    <a:solidFill>
                      <a:schemeClr val="bg1"/>
                    </a:solidFill>
                    <a:latin typeface="Times New Roman" pitchFamily="18" charset="0"/>
                    <a:cs typeface="Times New Roman" pitchFamily="18" charset="0"/>
                  </a:defRPr>
                </a:lvl5pPr>
                <a:lvl6pPr marL="25336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6pPr>
                <a:lvl7pPr marL="29908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7pPr>
                <a:lvl8pPr marL="34480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8pPr>
                <a:lvl9pPr marL="39052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9pPr>
              </a:lstStyle>
              <a:p>
                <a:pPr marL="0" indent="0" algn="just">
                  <a:lnSpc>
                    <a:spcPct val="150000"/>
                  </a:lnSpc>
                  <a:spcAft>
                    <a:spcPts val="600"/>
                  </a:spcAft>
                  <a:tabLst>
                    <a:tab pos="0" algn="l"/>
                  </a:tabLst>
                </a:pPr>
                <a:r>
                  <a:rPr lang="en-US" sz="2000" b="0" u="sng" dirty="0">
                    <a:solidFill>
                      <a:srgbClr val="FFC000"/>
                    </a:solidFill>
                  </a:rPr>
                  <a:t>b. Case of a typical floor – Inertias: </a:t>
                </a:r>
                <a:r>
                  <a:rPr lang="en-US" sz="1600" b="0" dirty="0"/>
                  <a:t>If the inertias of the beams are greater than the inertia of the column:</a:t>
                </a:r>
                <a:r>
                  <a:rPr lang="fr-FR" sz="2000" b="0" dirty="0" err="1"/>
                  <a:t>I</a:t>
                </a:r>
                <a:r>
                  <a:rPr lang="fr-FR" sz="1600" b="0" dirty="0" err="1"/>
                  <a:t>poutre</a:t>
                </a:r>
                <a:r>
                  <a:rPr lang="fr-FR" sz="1600" b="0" dirty="0"/>
                  <a:t> 1 </a:t>
                </a:r>
                <a:r>
                  <a:rPr lang="fr-FR" sz="2000" b="0" dirty="0"/>
                  <a:t>≥ </a:t>
                </a:r>
                <a:r>
                  <a:rPr lang="fr-FR" sz="2000" b="0" dirty="0" err="1"/>
                  <a:t>I</a:t>
                </a:r>
                <a:r>
                  <a:rPr lang="fr-FR" sz="1600" b="0" dirty="0" err="1"/>
                  <a:t>poteau</a:t>
                </a:r>
                <a:r>
                  <a:rPr lang="fr-FR" sz="2000" b="0" dirty="0"/>
                  <a:t> et </a:t>
                </a:r>
                <a:r>
                  <a:rPr lang="fr-FR" sz="2000" b="0" dirty="0" err="1"/>
                  <a:t>I</a:t>
                </a:r>
                <a:r>
                  <a:rPr lang="fr-FR" sz="1600" b="0" dirty="0" err="1"/>
                  <a:t>poutre</a:t>
                </a:r>
                <a:r>
                  <a:rPr lang="fr-FR" sz="1600" b="0" dirty="0"/>
                  <a:t> </a:t>
                </a:r>
                <a:r>
                  <a:rPr lang="fr-FR" sz="1400" b="0" dirty="0"/>
                  <a:t>2</a:t>
                </a:r>
                <a:r>
                  <a:rPr lang="fr-FR" sz="2000" b="0" dirty="0"/>
                  <a:t> ≥ </a:t>
                </a:r>
                <a:r>
                  <a:rPr lang="fr-FR" sz="2000" b="0" dirty="0" err="1"/>
                  <a:t>I</a:t>
                </a:r>
                <a:r>
                  <a:rPr lang="fr-FR" sz="1600" b="0" dirty="0" err="1"/>
                  <a:t>poteau</a:t>
                </a:r>
                <a:r>
                  <a:rPr lang="fr-FR" sz="2000" b="0" dirty="0"/>
                  <a:t> )</a:t>
                </a:r>
                <a:endParaRPr lang="fr-FR" sz="2000" b="0" u="sng" dirty="0">
                  <a:solidFill>
                    <a:srgbClr val="FFC000"/>
                  </a:solidFill>
                </a:endParaRPr>
              </a:p>
              <a:p>
                <a:pPr indent="-342900" algn="just">
                  <a:spcBef>
                    <a:spcPts val="1200"/>
                  </a:spcBef>
                  <a:spcAft>
                    <a:spcPts val="600"/>
                  </a:spcAft>
                  <a:buFont typeface="Wingdings" panose="05000000000000000000" pitchFamily="2" charset="2"/>
                  <a:buChar char="§"/>
                  <a:tabLst>
                    <a:tab pos="0" algn="l"/>
                  </a:tabLst>
                </a:pPr>
                <a:r>
                  <a:rPr lang="en-US" sz="2000" dirty="0">
                    <a:solidFill>
                      <a:srgbClr val="FFC000"/>
                    </a:solidFill>
                  </a:rPr>
                  <a:t>Case of a column on foundation:</a:t>
                </a:r>
              </a:p>
              <a:p>
                <a:pPr indent="-342900" algn="just">
                  <a:spcBef>
                    <a:spcPts val="1200"/>
                  </a:spcBef>
                  <a:spcAft>
                    <a:spcPts val="600"/>
                  </a:spcAft>
                  <a:buFont typeface="Wingdings" panose="05000000000000000000" pitchFamily="2" charset="2"/>
                  <a:buChar char="§"/>
                  <a:tabLst>
                    <a:tab pos="0" algn="l"/>
                  </a:tabLst>
                </a:pPr>
                <a:r>
                  <a:rPr lang="fr-FR" sz="2000" b="0" dirty="0"/>
                  <a:t>In </a:t>
                </a:r>
                <a:r>
                  <a:rPr lang="fr-FR" sz="2000" b="0" dirty="0" err="1"/>
                  <a:t>other</a:t>
                </a:r>
                <a:r>
                  <a:rPr lang="fr-FR" sz="2000" b="0" dirty="0"/>
                  <a:t> cases:</a:t>
                </a:r>
              </a:p>
              <a:p>
                <a:pPr marL="0" indent="0" algn="just">
                  <a:lnSpc>
                    <a:spcPct val="150000"/>
                  </a:lnSpc>
                  <a:spcBef>
                    <a:spcPts val="1200"/>
                  </a:spcBef>
                  <a:spcAft>
                    <a:spcPts val="600"/>
                  </a:spcAft>
                  <a:tabLst>
                    <a:tab pos="0" algn="l"/>
                  </a:tabLst>
                </a:pPr>
                <a:r>
                  <a:rPr lang="fr-FR" b="0" u="sng" dirty="0">
                    <a:solidFill>
                      <a:srgbClr val="FFC000"/>
                    </a:solidFill>
                  </a:rPr>
                  <a:t>IV.2. </a:t>
                </a:r>
                <a:r>
                  <a:rPr lang="fr-FR" b="0" u="sng" dirty="0" err="1">
                    <a:solidFill>
                      <a:srgbClr val="FFC000"/>
                    </a:solidFill>
                  </a:rPr>
                  <a:t>Slenderness</a:t>
                </a:r>
                <a:r>
                  <a:rPr lang="fr-FR" b="0" u="sng" dirty="0">
                    <a:solidFill>
                      <a:srgbClr val="FFC000"/>
                    </a:solidFill>
                  </a:rPr>
                  <a:t>: </a:t>
                </a:r>
                <a:r>
                  <a:rPr lang="en-US" b="0" dirty="0"/>
                  <a:t>Slenderness is denoted by the symbol λ, and it is defined as the ratio of the buckling length 𝐿𝑓​  to the minimum radius of gyration 𝑖:</a:t>
                </a:r>
              </a:p>
              <a:p>
                <a:pPr marL="0" indent="0" algn="just">
                  <a:spcBef>
                    <a:spcPts val="1200"/>
                  </a:spcBef>
                  <a:spcAft>
                    <a:spcPts val="600"/>
                  </a:spcAft>
                  <a:tabLst>
                    <a:tab pos="0" algn="l"/>
                  </a:tabLst>
                </a:pPr>
                <a:r>
                  <a:rPr lang="en-US" b="0" dirty="0"/>
                  <a:t>:</a:t>
                </a:r>
                <a:r>
                  <a:rPr lang="fr-FR" b="0" u="sng" dirty="0" err="1"/>
                  <a:t>With</a:t>
                </a:r>
                <a:r>
                  <a:rPr lang="fr-FR" b="0" dirty="0"/>
                  <a:t> :                       </a:t>
                </a:r>
                <a:r>
                  <a:rPr lang="fr-FR" b="0" dirty="0" err="1"/>
                  <a:t>where</a:t>
                </a:r>
                <a:r>
                  <a:rPr lang="fr-FR" b="0" dirty="0"/>
                  <a:t> </a:t>
                </a:r>
              </a:p>
              <a:p>
                <a:pPr marL="0" indent="0" algn="just">
                  <a:spcBef>
                    <a:spcPts val="1200"/>
                  </a:spcBef>
                  <a:spcAft>
                    <a:spcPts val="600"/>
                  </a:spcAft>
                  <a:tabLst>
                    <a:tab pos="0" algn="l"/>
                  </a:tabLst>
                </a:pPr>
                <a:r>
                  <a:rPr lang="en-US" dirty="0"/>
                  <a:t>–​</a:t>
                </a:r>
                <a14:m>
                  <m:oMath xmlns:m="http://schemas.openxmlformats.org/officeDocument/2006/math">
                    <m:sSub>
                      <m:sSubPr>
                        <m:ctrlPr>
                          <a:rPr lang="en-US" i="1" smtClean="0">
                            <a:effectLst/>
                            <a:latin typeface="Cambria Math" panose="02040503050406030204" pitchFamily="18" charset="0"/>
                          </a:rPr>
                        </m:ctrlPr>
                      </m:sSubPr>
                      <m:e>
                        <m:r>
                          <a:rPr lang="en-US" sz="1800" i="1">
                            <a:effectLst/>
                            <a:latin typeface="Cambria Math" panose="02040503050406030204" pitchFamily="18" charset="0"/>
                            <a:ea typeface="Aptos" panose="020B0004020202020204" pitchFamily="34" charset="0"/>
                            <a:cs typeface="Arial" panose="020B0604020202020204" pitchFamily="34" charset="0"/>
                          </a:rPr>
                          <m:t>𝐼</m:t>
                        </m:r>
                      </m:e>
                      <m:sub>
                        <m:r>
                          <m:rPr>
                            <m:nor/>
                          </m:rPr>
                          <a:rPr lang="en-US" sz="1800">
                            <a:effectLst/>
                            <a:latin typeface="Aptos" panose="020B0004020202020204" pitchFamily="34" charset="0"/>
                            <a:ea typeface="Aptos" panose="020B0004020202020204" pitchFamily="34" charset="0"/>
                            <a:cs typeface="Arial" panose="020B0604020202020204" pitchFamily="34" charset="0"/>
                          </a:rPr>
                          <m:t>min</m:t>
                        </m:r>
                      </m:sub>
                    </m:sSub>
                  </m:oMath>
                </a14:m>
                <a:r>
                  <a:rPr lang="en-US" sz="1800" dirty="0">
                    <a:effectLst/>
                    <a:latin typeface="Aptos" panose="020B0004020202020204" pitchFamily="34" charset="0"/>
                    <a:ea typeface="Aptos" panose="020B0004020202020204" pitchFamily="34" charset="0"/>
                    <a:cs typeface="Arial" panose="020B0604020202020204" pitchFamily="34" charset="0"/>
                  </a:rPr>
                  <a:t>: </a:t>
                </a:r>
                <a:r>
                  <a:rPr lang="en-US" dirty="0"/>
                  <a:t>: </a:t>
                </a:r>
                <a:r>
                  <a:rPr lang="en-US" b="0" dirty="0"/>
                  <a:t>is the minimum moment of inertia of the column's section</a:t>
                </a:r>
                <a:br>
                  <a:rPr lang="en-US" dirty="0"/>
                </a:br>
                <a:r>
                  <a:rPr lang="en-US" dirty="0"/>
                  <a:t>– B: </a:t>
                </a:r>
                <a:r>
                  <a:rPr lang="en-US" b="0" dirty="0"/>
                  <a:t>is the section of the column</a:t>
                </a:r>
                <a:r>
                  <a:rPr lang="fr-FR" b="0" dirty="0"/>
                  <a:t>.</a:t>
                </a:r>
              </a:p>
              <a:p>
                <a:pPr marL="0" indent="0" algn="just">
                  <a:spcAft>
                    <a:spcPts val="1200"/>
                  </a:spcAft>
                  <a:tabLst>
                    <a:tab pos="0" algn="l"/>
                  </a:tabLst>
                </a:pPr>
                <a:r>
                  <a:rPr lang="fr-FR" sz="2000" dirty="0">
                    <a:solidFill>
                      <a:srgbClr val="FF0000"/>
                    </a:solidFill>
                  </a:rPr>
                  <a:t>Example :</a:t>
                </a:r>
                <a:endParaRPr lang="fr-FR" sz="2000" b="0" u="sng" dirty="0">
                  <a:solidFill>
                    <a:srgbClr val="FF0000"/>
                  </a:solidFill>
                </a:endParaRPr>
              </a:p>
              <a:p>
                <a:pPr marL="0" indent="0" algn="just">
                  <a:spcAft>
                    <a:spcPts val="1200"/>
                  </a:spcAft>
                  <a:tabLst>
                    <a:tab pos="0" algn="l"/>
                  </a:tabLst>
                </a:pPr>
                <a:endParaRPr lang="fr-FR" sz="2000" b="0" dirty="0"/>
              </a:p>
              <a:p>
                <a:pPr marL="0" indent="0" algn="just">
                  <a:spcAft>
                    <a:spcPts val="1200"/>
                  </a:spcAft>
                  <a:tabLst>
                    <a:tab pos="0" algn="l"/>
                  </a:tabLst>
                </a:pPr>
                <a:endParaRPr lang="fr-FR" sz="2000" b="0" dirty="0"/>
              </a:p>
            </p:txBody>
          </p:sp>
        </mc:Choice>
        <mc:Fallback xmlns="">
          <p:sp>
            <p:nvSpPr>
              <p:cNvPr id="8" name="Rectangle 43"/>
              <p:cNvSpPr>
                <a:spLocks noRot="1" noChangeAspect="1" noMove="1" noResize="1" noEditPoints="1" noAdjustHandles="1" noChangeArrowheads="1" noChangeShapeType="1" noTextEdit="1"/>
              </p:cNvSpPr>
              <p:nvPr/>
            </p:nvSpPr>
            <p:spPr bwMode="auto">
              <a:xfrm>
                <a:off x="107506" y="44624"/>
                <a:ext cx="8808714" cy="6624736"/>
              </a:xfrm>
              <a:prstGeom prst="rect">
                <a:avLst/>
              </a:prstGeom>
              <a:blipFill>
                <a:blip r:embed="rId2"/>
                <a:stretch>
                  <a:fillRect l="-761" r="-55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cmpd="thickThin">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grpSp>
        <p:nvGrpSpPr>
          <p:cNvPr id="5" name="Group 4"/>
          <p:cNvGrpSpPr/>
          <p:nvPr/>
        </p:nvGrpSpPr>
        <p:grpSpPr>
          <a:xfrm>
            <a:off x="6594892" y="558261"/>
            <a:ext cx="2259767" cy="1808071"/>
            <a:chOff x="6372200" y="3518103"/>
            <a:chExt cx="2259767" cy="2730551"/>
          </a:xfrm>
        </p:grpSpPr>
        <p:grpSp>
          <p:nvGrpSpPr>
            <p:cNvPr id="4" name="Group 3"/>
            <p:cNvGrpSpPr/>
            <p:nvPr/>
          </p:nvGrpSpPr>
          <p:grpSpPr>
            <a:xfrm>
              <a:off x="6372200" y="3518103"/>
              <a:ext cx="2259767" cy="2730551"/>
              <a:chOff x="6372200" y="3518103"/>
              <a:chExt cx="2259767" cy="2730551"/>
            </a:xfrm>
          </p:grpSpPr>
          <p:pic>
            <p:nvPicPr>
              <p:cNvPr id="307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00" y="3518103"/>
                <a:ext cx="2259767" cy="27305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6660232" y="4621108"/>
                <a:ext cx="792088" cy="276999"/>
              </a:xfrm>
              <a:prstGeom prst="rect">
                <a:avLst/>
              </a:prstGeom>
              <a:solidFill>
                <a:schemeClr val="bg1"/>
              </a:solidFill>
            </p:spPr>
            <p:txBody>
              <a:bodyPr wrap="square" rtlCol="0">
                <a:spAutoFit/>
              </a:bodyPr>
              <a:lstStyle/>
              <a:p>
                <a:r>
                  <a:rPr lang="fr-FR" sz="1200" dirty="0">
                    <a:solidFill>
                      <a:schemeClr val="tx1"/>
                    </a:solidFill>
                  </a:rPr>
                  <a:t>Poutre1</a:t>
                </a:r>
              </a:p>
            </p:txBody>
          </p:sp>
          <p:sp>
            <p:nvSpPr>
              <p:cNvPr id="17" name="TextBox 16"/>
              <p:cNvSpPr txBox="1"/>
              <p:nvPr/>
            </p:nvSpPr>
            <p:spPr>
              <a:xfrm>
                <a:off x="6458174" y="3540988"/>
                <a:ext cx="792088" cy="276999"/>
              </a:xfrm>
              <a:prstGeom prst="rect">
                <a:avLst/>
              </a:prstGeom>
              <a:solidFill>
                <a:schemeClr val="bg1"/>
              </a:solidFill>
            </p:spPr>
            <p:txBody>
              <a:bodyPr wrap="square" rtlCol="0">
                <a:spAutoFit/>
              </a:bodyPr>
              <a:lstStyle/>
              <a:p>
                <a:r>
                  <a:rPr lang="fr-FR" sz="1200" dirty="0">
                    <a:solidFill>
                      <a:schemeClr val="tx1"/>
                    </a:solidFill>
                  </a:rPr>
                  <a:t>Poutre2</a:t>
                </a:r>
              </a:p>
            </p:txBody>
          </p:sp>
          <p:sp>
            <p:nvSpPr>
              <p:cNvPr id="18" name="TextBox 17"/>
              <p:cNvSpPr txBox="1"/>
              <p:nvPr/>
            </p:nvSpPr>
            <p:spPr>
              <a:xfrm>
                <a:off x="6372200" y="5653476"/>
                <a:ext cx="792088" cy="276999"/>
              </a:xfrm>
              <a:prstGeom prst="rect">
                <a:avLst/>
              </a:prstGeom>
              <a:solidFill>
                <a:schemeClr val="bg1"/>
              </a:solidFill>
            </p:spPr>
            <p:txBody>
              <a:bodyPr wrap="square" rtlCol="0">
                <a:spAutoFit/>
              </a:bodyPr>
              <a:lstStyle/>
              <a:p>
                <a:r>
                  <a:rPr lang="fr-FR" sz="1200" dirty="0">
                    <a:solidFill>
                      <a:schemeClr val="tx1"/>
                    </a:solidFill>
                  </a:rPr>
                  <a:t>semelle</a:t>
                </a:r>
              </a:p>
            </p:txBody>
          </p:sp>
          <p:sp>
            <p:nvSpPr>
              <p:cNvPr id="19" name="TextBox 18"/>
              <p:cNvSpPr txBox="1"/>
              <p:nvPr/>
            </p:nvSpPr>
            <p:spPr>
              <a:xfrm>
                <a:off x="7956376" y="5318226"/>
                <a:ext cx="576063" cy="230832"/>
              </a:xfrm>
              <a:prstGeom prst="rect">
                <a:avLst/>
              </a:prstGeom>
              <a:solidFill>
                <a:schemeClr val="bg1"/>
              </a:solidFill>
            </p:spPr>
            <p:txBody>
              <a:bodyPr wrap="square" rtlCol="0">
                <a:spAutoFit/>
              </a:bodyPr>
              <a:lstStyle/>
              <a:p>
                <a:r>
                  <a:rPr lang="fr-FR" sz="900" dirty="0">
                    <a:solidFill>
                      <a:schemeClr val="tx1"/>
                    </a:solidFill>
                  </a:rPr>
                  <a:t>poteau</a:t>
                </a:r>
                <a:endParaRPr lang="fr-FR" sz="1050" dirty="0">
                  <a:solidFill>
                    <a:schemeClr val="tx1"/>
                  </a:solidFill>
                </a:endParaRPr>
              </a:p>
            </p:txBody>
          </p:sp>
        </p:grpSp>
        <p:sp>
          <p:nvSpPr>
            <p:cNvPr id="21" name="TextBox 20"/>
            <p:cNvSpPr txBox="1"/>
            <p:nvPr/>
          </p:nvSpPr>
          <p:spPr>
            <a:xfrm>
              <a:off x="7867833" y="4390276"/>
              <a:ext cx="576063" cy="230832"/>
            </a:xfrm>
            <a:prstGeom prst="rect">
              <a:avLst/>
            </a:prstGeom>
            <a:solidFill>
              <a:schemeClr val="bg1"/>
            </a:solidFill>
          </p:spPr>
          <p:txBody>
            <a:bodyPr wrap="square" rtlCol="0">
              <a:spAutoFit/>
            </a:bodyPr>
            <a:lstStyle/>
            <a:p>
              <a:r>
                <a:rPr lang="fr-FR" sz="900" dirty="0">
                  <a:solidFill>
                    <a:schemeClr val="tx1"/>
                  </a:solidFill>
                </a:rPr>
                <a:t>poteau</a:t>
              </a:r>
              <a:endParaRPr lang="fr-FR" sz="1050" dirty="0">
                <a:solidFill>
                  <a:schemeClr val="tx1"/>
                </a:solidFill>
              </a:endParaRPr>
            </a:p>
          </p:txBody>
        </p:sp>
      </p:grpSp>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1518" y="1811845"/>
            <a:ext cx="631232" cy="3410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82758" y="583534"/>
            <a:ext cx="569871" cy="5266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8"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87827" y="1208611"/>
            <a:ext cx="648072" cy="4775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99592" y="3254274"/>
            <a:ext cx="1008112" cy="5674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16757" y="2774900"/>
            <a:ext cx="653976" cy="5820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graphicFrame>
            <p:nvGraphicFramePr>
              <p:cNvPr id="2" name="Tableau 1">
                <a:extLst>
                  <a:ext uri="{FF2B5EF4-FFF2-40B4-BE49-F238E27FC236}">
                    <a16:creationId xmlns:a16="http://schemas.microsoft.com/office/drawing/2014/main" id="{FD87393D-0A1A-3339-9593-471D35C6D5C9}"/>
                  </a:ext>
                </a:extLst>
              </p:cNvPr>
              <p:cNvGraphicFramePr>
                <a:graphicFrameLocks noGrp="1"/>
              </p:cNvGraphicFramePr>
              <p:nvPr>
                <p:extLst>
                  <p:ext uri="{D42A27DB-BD31-4B8C-83A1-F6EECF244321}">
                    <p14:modId xmlns:p14="http://schemas.microsoft.com/office/powerpoint/2010/main" val="1014754143"/>
                  </p:ext>
                </p:extLst>
              </p:nvPr>
            </p:nvGraphicFramePr>
            <p:xfrm>
              <a:off x="1115616" y="4777097"/>
              <a:ext cx="7704856" cy="1199325"/>
            </p:xfrm>
            <a:graphic>
              <a:graphicData uri="http://schemas.openxmlformats.org/drawingml/2006/table">
                <a:tbl>
                  <a:tblPr firstRow="1" bandRow="1" bandCol="1">
                    <a:tableStyleId>{5C22544A-7EE6-4342-B048-85BDC9FD1C3A}</a:tableStyleId>
                  </a:tblPr>
                  <a:tblGrid>
                    <a:gridCol w="2304256">
                      <a:extLst>
                        <a:ext uri="{9D8B030D-6E8A-4147-A177-3AD203B41FA5}">
                          <a16:colId xmlns:a16="http://schemas.microsoft.com/office/drawing/2014/main" val="239803653"/>
                        </a:ext>
                      </a:extLst>
                    </a:gridCol>
                    <a:gridCol w="1080120">
                      <a:extLst>
                        <a:ext uri="{9D8B030D-6E8A-4147-A177-3AD203B41FA5}">
                          <a16:colId xmlns:a16="http://schemas.microsoft.com/office/drawing/2014/main" val="89845198"/>
                        </a:ext>
                      </a:extLst>
                    </a:gridCol>
                    <a:gridCol w="1440160">
                      <a:extLst>
                        <a:ext uri="{9D8B030D-6E8A-4147-A177-3AD203B41FA5}">
                          <a16:colId xmlns:a16="http://schemas.microsoft.com/office/drawing/2014/main" val="2061025806"/>
                        </a:ext>
                      </a:extLst>
                    </a:gridCol>
                    <a:gridCol w="1148775">
                      <a:extLst>
                        <a:ext uri="{9D8B030D-6E8A-4147-A177-3AD203B41FA5}">
                          <a16:colId xmlns:a16="http://schemas.microsoft.com/office/drawing/2014/main" val="3716851447"/>
                        </a:ext>
                      </a:extLst>
                    </a:gridCol>
                    <a:gridCol w="1731545">
                      <a:extLst>
                        <a:ext uri="{9D8B030D-6E8A-4147-A177-3AD203B41FA5}">
                          <a16:colId xmlns:a16="http://schemas.microsoft.com/office/drawing/2014/main" val="1918604702"/>
                        </a:ext>
                      </a:extLst>
                    </a:gridCol>
                  </a:tblGrid>
                  <a:tr h="0">
                    <a:tc>
                      <a:txBody>
                        <a:bodyPr/>
                        <a:lstStyle/>
                        <a:p>
                          <a:pPr algn="ctr">
                            <a:spcBef>
                              <a:spcPts val="180"/>
                            </a:spcBef>
                            <a:spcAft>
                              <a:spcPts val="180"/>
                            </a:spcAft>
                          </a:pPr>
                          <a:r>
                            <a:rPr lang="en-US" sz="1200" dirty="0">
                              <a:effectLst/>
                            </a:rPr>
                            <a:t>Section Type</a:t>
                          </a:r>
                          <a:endParaRPr lang="en-US" sz="1200" dirty="0">
                            <a:effectLst/>
                            <a:latin typeface="Times New Roman" panose="02020603050405020304" pitchFamily="18" charset="0"/>
                            <a:ea typeface="Aptos" panose="020B0004020202020204" pitchFamily="34" charset="0"/>
                            <a:cs typeface="Arial" panose="020B0604020202020204" pitchFamily="34" charset="0"/>
                          </a:endParaRPr>
                        </a:p>
                      </a:txBody>
                      <a:tcPr marL="68580" marR="68580" marT="0" marB="0" anchor="ctr">
                        <a:lnB w="12700" cap="flat" cmpd="sng" algn="ctr">
                          <a:solidFill>
                            <a:schemeClr val="tx1"/>
                          </a:solidFill>
                          <a:prstDash val="solid"/>
                          <a:round/>
                          <a:headEnd type="none" w="med" len="med"/>
                          <a:tailEnd type="none" w="med" len="med"/>
                        </a:lnB>
                        <a:solidFill>
                          <a:srgbClr val="FF6600"/>
                        </a:solidFill>
                      </a:tcPr>
                    </a:tc>
                    <a:tc>
                      <a:txBody>
                        <a:bodyPr/>
                        <a:lstStyle/>
                        <a:p>
                          <a:pPr algn="ctr">
                            <a:spcBef>
                              <a:spcPts val="180"/>
                            </a:spcBef>
                            <a:spcAft>
                              <a:spcPts val="180"/>
                            </a:spcAft>
                          </a:pPr>
                          <a:r>
                            <a:rPr lang="en-US" sz="1200" dirty="0">
                              <a:effectLst/>
                            </a:rPr>
                            <a:t>Section Area</a:t>
                          </a:r>
                        </a:p>
                        <a:p>
                          <a:pPr algn="ctr">
                            <a:spcBef>
                              <a:spcPts val="180"/>
                            </a:spcBef>
                            <a:spcAft>
                              <a:spcPts val="180"/>
                            </a:spcAft>
                          </a:pPr>
                          <a:r>
                            <a:rPr lang="en-US" sz="1200" dirty="0">
                              <a:effectLst/>
                              <a:latin typeface="Times New Roman" panose="02020603050405020304" pitchFamily="18" charset="0"/>
                              <a:ea typeface="Aptos" panose="020B0004020202020204" pitchFamily="34" charset="0"/>
                              <a:cs typeface="Arial" panose="020B0604020202020204" pitchFamily="34" charset="0"/>
                            </a:rPr>
                            <a:t>       </a:t>
                          </a:r>
                          <a:r>
                            <a:rPr lang="en-US" sz="1200" dirty="0">
                              <a:effectLst/>
                            </a:rPr>
                            <a:t>(B) </a:t>
                          </a:r>
                          <a:endParaRPr lang="en-US" sz="1200" dirty="0">
                            <a:effectLst/>
                            <a:latin typeface="Times New Roman" panose="02020603050405020304" pitchFamily="18" charset="0"/>
                            <a:ea typeface="Aptos" panose="020B0004020202020204" pitchFamily="34" charset="0"/>
                            <a:cs typeface="Arial" panose="020B0604020202020204" pitchFamily="34" charset="0"/>
                          </a:endParaRPr>
                        </a:p>
                      </a:txBody>
                      <a:tcPr marL="68580" marR="68580" marT="0" marB="0" anchor="b">
                        <a:lnB w="12700" cap="flat" cmpd="sng" algn="ctr">
                          <a:solidFill>
                            <a:schemeClr val="tx1"/>
                          </a:solidFill>
                          <a:prstDash val="solid"/>
                          <a:round/>
                          <a:headEnd type="none" w="med" len="med"/>
                          <a:tailEnd type="none" w="med" len="med"/>
                        </a:lnB>
                        <a:solidFill>
                          <a:srgbClr val="FF6600"/>
                        </a:solidFill>
                      </a:tcPr>
                    </a:tc>
                    <a:tc>
                      <a:txBody>
                        <a:bodyPr/>
                        <a:lstStyle/>
                        <a:p>
                          <a:pPr algn="ctr">
                            <a:spcBef>
                              <a:spcPts val="180"/>
                            </a:spcBef>
                            <a:spcAft>
                              <a:spcPts val="180"/>
                            </a:spcAft>
                          </a:pPr>
                          <a:r>
                            <a:rPr lang="en-US" sz="1200" dirty="0">
                              <a:effectLst/>
                            </a:rPr>
                            <a:t>(Iₘᵢₙ) Minimum Moment of Inertia</a:t>
                          </a:r>
                          <a:endParaRPr lang="en-US" sz="1200" dirty="0">
                            <a:effectLst/>
                            <a:latin typeface="Times New Roman" panose="02020603050405020304" pitchFamily="18" charset="0"/>
                            <a:ea typeface="Aptos" panose="020B0004020202020204" pitchFamily="34" charset="0"/>
                            <a:cs typeface="Arial" panose="020B0604020202020204" pitchFamily="34" charset="0"/>
                          </a:endParaRPr>
                        </a:p>
                      </a:txBody>
                      <a:tcPr marL="68580" marR="68580" marT="0" marB="0" anchor="b">
                        <a:lnB w="12700" cap="flat" cmpd="sng" algn="ctr">
                          <a:solidFill>
                            <a:schemeClr val="tx1"/>
                          </a:solidFill>
                          <a:prstDash val="solid"/>
                          <a:round/>
                          <a:headEnd type="none" w="med" len="med"/>
                          <a:tailEnd type="none" w="med" len="med"/>
                        </a:lnB>
                        <a:solidFill>
                          <a:srgbClr val="FF6600"/>
                        </a:solidFill>
                      </a:tcPr>
                    </a:tc>
                    <a:tc>
                      <a:txBody>
                        <a:bodyPr/>
                        <a:lstStyle/>
                        <a:p>
                          <a:pPr algn="ctr">
                            <a:spcBef>
                              <a:spcPts val="180"/>
                            </a:spcBef>
                            <a:spcAft>
                              <a:spcPts val="180"/>
                            </a:spcAft>
                          </a:pPr>
                          <a:r>
                            <a:rPr lang="en-US" sz="1200" dirty="0">
                              <a:effectLst/>
                            </a:rPr>
                            <a:t>(</a:t>
                          </a:r>
                          <a:r>
                            <a:rPr lang="en-US" sz="1200" dirty="0" err="1">
                              <a:effectLst/>
                            </a:rPr>
                            <a:t>i</a:t>
                          </a:r>
                          <a:r>
                            <a:rPr lang="en-US" sz="1200" dirty="0">
                              <a:effectLst/>
                            </a:rPr>
                            <a:t>) Radius of gyration</a:t>
                          </a:r>
                          <a:endParaRPr lang="en-US" sz="1200" dirty="0">
                            <a:effectLst/>
                            <a:latin typeface="Times New Roman" panose="02020603050405020304" pitchFamily="18" charset="0"/>
                            <a:ea typeface="Aptos" panose="020B0004020202020204" pitchFamily="34" charset="0"/>
                            <a:cs typeface="Arial" panose="020B0604020202020204" pitchFamily="34" charset="0"/>
                          </a:endParaRPr>
                        </a:p>
                      </a:txBody>
                      <a:tcPr marL="68580" marR="68580" marT="0" marB="0" anchor="b">
                        <a:lnB w="12700" cap="flat" cmpd="sng" algn="ctr">
                          <a:solidFill>
                            <a:schemeClr val="tx1"/>
                          </a:solidFill>
                          <a:prstDash val="solid"/>
                          <a:round/>
                          <a:headEnd type="none" w="med" len="med"/>
                          <a:tailEnd type="none" w="med" len="med"/>
                        </a:lnB>
                        <a:solidFill>
                          <a:srgbClr val="FF6600"/>
                        </a:solidFill>
                      </a:tcPr>
                    </a:tc>
                    <a:tc>
                      <a:txBody>
                        <a:bodyPr/>
                        <a:lstStyle/>
                        <a:p>
                          <a:pPr marL="0" marR="0" lvl="0" indent="0" algn="l" defTabSz="914400" rtl="0" eaLnBrk="1" fontAlgn="auto" latinLnBrk="0" hangingPunct="1">
                            <a:lnSpc>
                              <a:spcPct val="100000"/>
                            </a:lnSpc>
                            <a:spcBef>
                              <a:spcPts val="180"/>
                            </a:spcBef>
                            <a:spcAft>
                              <a:spcPts val="180"/>
                            </a:spcAft>
                            <a:buClrTx/>
                            <a:buSzTx/>
                            <a:buFontTx/>
                            <a:buNone/>
                            <a:tabLst/>
                            <a:defRPr/>
                          </a:pPr>
                          <a:r>
                            <a:rPr lang="en-US" sz="1200" dirty="0">
                              <a:effectLst/>
                            </a:rPr>
                            <a:t>(λ) Slenderness</a:t>
                          </a:r>
                          <a:endParaRPr lang="en-US" sz="1200" dirty="0">
                            <a:effectLst/>
                            <a:latin typeface="Times New Roman" panose="02020603050405020304" pitchFamily="18" charset="0"/>
                            <a:ea typeface="Aptos" panose="020B0004020202020204" pitchFamily="34" charset="0"/>
                            <a:cs typeface="Arial" panose="020B0604020202020204" pitchFamily="34" charset="0"/>
                          </a:endParaRPr>
                        </a:p>
                      </a:txBody>
                      <a:tcPr marL="68580" marR="68580" marT="0" marB="0" anchor="ctr">
                        <a:lnB w="12700" cap="flat" cmpd="sng" algn="ctr">
                          <a:solidFill>
                            <a:schemeClr val="tx1"/>
                          </a:solidFill>
                          <a:prstDash val="solid"/>
                          <a:round/>
                          <a:headEnd type="none" w="med" len="med"/>
                          <a:tailEnd type="none" w="med" len="med"/>
                        </a:lnB>
                        <a:solidFill>
                          <a:srgbClr val="FF6600"/>
                        </a:solidFill>
                      </a:tcPr>
                    </a:tc>
                    <a:extLst>
                      <a:ext uri="{0D108BD9-81ED-4DB2-BD59-A6C34878D82A}">
                        <a16:rowId xmlns:a16="http://schemas.microsoft.com/office/drawing/2014/main" val="2253779449"/>
                      </a:ext>
                    </a:extLst>
                  </a:tr>
                  <a:tr h="0">
                    <a:tc>
                      <a:txBody>
                        <a:bodyPr/>
                        <a:lstStyle/>
                        <a:p>
                          <a:pPr>
                            <a:spcBef>
                              <a:spcPts val="180"/>
                            </a:spcBef>
                            <a:spcAft>
                              <a:spcPts val="180"/>
                            </a:spcAft>
                          </a:pPr>
                          <a:r>
                            <a:rPr lang="en-US" sz="1200" dirty="0">
                              <a:effectLst/>
                            </a:rPr>
                            <a:t>Rectangle (a × b)</a:t>
                          </a:r>
                          <a:endParaRPr lang="en-US" sz="1200" dirty="0">
                            <a:effectLst/>
                            <a:latin typeface="Times New Roman" panose="02020603050405020304" pitchFamily="18" charset="0"/>
                            <a:ea typeface="Aptos" panose="020B000402020202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ts val="180"/>
                            </a:spcBef>
                            <a:spcAft>
                              <a:spcPts val="180"/>
                            </a:spcAft>
                          </a:pPr>
                          <a14:m>
                            <m:oMathPara xmlns:m="http://schemas.openxmlformats.org/officeDocument/2006/math">
                              <m:oMathParaPr>
                                <m:jc m:val="centerGroup"/>
                              </m:oMathParaPr>
                              <m:oMath xmlns:m="http://schemas.openxmlformats.org/officeDocument/2006/math">
                                <m:r>
                                  <a:rPr lang="en-US" sz="1200">
                                    <a:effectLst/>
                                    <a:latin typeface="Cambria Math" panose="02040503050406030204" pitchFamily="18" charset="0"/>
                                  </a:rPr>
                                  <m:t>𝑎</m:t>
                                </m:r>
                                <m:r>
                                  <a:rPr lang="en-US" sz="1200">
                                    <a:effectLst/>
                                    <a:latin typeface="Cambria Math" panose="02040503050406030204" pitchFamily="18" charset="0"/>
                                  </a:rPr>
                                  <m:t>×</m:t>
                                </m:r>
                                <m:r>
                                  <a:rPr lang="en-US" sz="1200">
                                    <a:effectLst/>
                                    <a:latin typeface="Cambria Math" panose="02040503050406030204" pitchFamily="18" charset="0"/>
                                  </a:rPr>
                                  <m:t>𝑏</m:t>
                                </m:r>
                              </m:oMath>
                            </m:oMathPara>
                          </a14:m>
                          <a:endParaRPr lang="en-US" sz="1200">
                            <a:effectLst/>
                            <a:latin typeface="Times New Roman" panose="02020603050405020304" pitchFamily="18" charset="0"/>
                            <a:ea typeface="Aptos" panose="020B00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ts val="180"/>
                            </a:spcBef>
                            <a:spcAft>
                              <a:spcPts val="180"/>
                            </a:spcAft>
                          </a:pPr>
                          <a14:m>
                            <m:oMathPara xmlns:m="http://schemas.openxmlformats.org/officeDocument/2006/math">
                              <m:oMathParaPr>
                                <m:jc m:val="centerGroup"/>
                              </m:oMathParaPr>
                              <m:oMath xmlns:m="http://schemas.openxmlformats.org/officeDocument/2006/math">
                                <m:f>
                                  <m:fPr>
                                    <m:ctrlPr>
                                      <a:rPr lang="en-US" sz="1200" i="1">
                                        <a:effectLst/>
                                        <a:latin typeface="Cambria Math" panose="02040503050406030204" pitchFamily="18" charset="0"/>
                                      </a:rPr>
                                    </m:ctrlPr>
                                  </m:fPr>
                                  <m:num>
                                    <m:r>
                                      <a:rPr lang="en-US" sz="1200">
                                        <a:effectLst/>
                                        <a:latin typeface="Cambria Math" panose="02040503050406030204" pitchFamily="18" charset="0"/>
                                      </a:rPr>
                                      <m:t>𝑏</m:t>
                                    </m:r>
                                    <m:sSup>
                                      <m:sSupPr>
                                        <m:ctrlPr>
                                          <a:rPr lang="en-US" sz="1200" i="1">
                                            <a:effectLst/>
                                            <a:latin typeface="Cambria Math" panose="02040503050406030204" pitchFamily="18" charset="0"/>
                                          </a:rPr>
                                        </m:ctrlPr>
                                      </m:sSupPr>
                                      <m:e>
                                        <m:r>
                                          <a:rPr lang="en-US" sz="1200">
                                            <a:effectLst/>
                                            <a:latin typeface="Cambria Math" panose="02040503050406030204" pitchFamily="18" charset="0"/>
                                          </a:rPr>
                                          <m:t>𝑎</m:t>
                                        </m:r>
                                      </m:e>
                                      <m:sup>
                                        <m:r>
                                          <a:rPr lang="en-US" sz="1200">
                                            <a:effectLst/>
                                            <a:latin typeface="Cambria Math" panose="02040503050406030204" pitchFamily="18" charset="0"/>
                                          </a:rPr>
                                          <m:t>3</m:t>
                                        </m:r>
                                      </m:sup>
                                    </m:sSup>
                                  </m:num>
                                  <m:den>
                                    <m:r>
                                      <a:rPr lang="en-US" sz="1200">
                                        <a:effectLst/>
                                        <a:latin typeface="Cambria Math" panose="02040503050406030204" pitchFamily="18" charset="0"/>
                                      </a:rPr>
                                      <m:t>12</m:t>
                                    </m:r>
                                  </m:den>
                                </m:f>
                              </m:oMath>
                            </m:oMathPara>
                          </a14:m>
                          <a:endParaRPr lang="en-US" sz="1200">
                            <a:effectLst/>
                            <a:latin typeface="Times New Roman" panose="02020603050405020304" pitchFamily="18" charset="0"/>
                            <a:ea typeface="Aptos" panose="020B00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ts val="180"/>
                            </a:spcBef>
                            <a:spcAft>
                              <a:spcPts val="180"/>
                            </a:spcAft>
                          </a:pPr>
                          <a14:m>
                            <m:oMathPara xmlns:m="http://schemas.openxmlformats.org/officeDocument/2006/math">
                              <m:oMathParaPr>
                                <m:jc m:val="centerGroup"/>
                              </m:oMathParaPr>
                              <m:oMath xmlns:m="http://schemas.openxmlformats.org/officeDocument/2006/math">
                                <m:f>
                                  <m:fPr>
                                    <m:ctrlPr>
                                      <a:rPr lang="en-US" sz="1200" i="1">
                                        <a:effectLst/>
                                        <a:latin typeface="Cambria Math" panose="02040503050406030204" pitchFamily="18" charset="0"/>
                                      </a:rPr>
                                    </m:ctrlPr>
                                  </m:fPr>
                                  <m:num>
                                    <m:r>
                                      <a:rPr lang="en-US" sz="1200">
                                        <a:effectLst/>
                                        <a:latin typeface="Cambria Math" panose="02040503050406030204" pitchFamily="18" charset="0"/>
                                      </a:rPr>
                                      <m:t>𝑎</m:t>
                                    </m:r>
                                  </m:num>
                                  <m:den>
                                    <m:r>
                                      <a:rPr lang="en-US" sz="1200">
                                        <a:effectLst/>
                                        <a:latin typeface="Cambria Math" panose="02040503050406030204" pitchFamily="18" charset="0"/>
                                      </a:rPr>
                                      <m:t>2</m:t>
                                    </m:r>
                                    <m:rad>
                                      <m:radPr>
                                        <m:degHide m:val="on"/>
                                        <m:ctrlPr>
                                          <a:rPr lang="en-US" sz="1200" i="1">
                                            <a:effectLst/>
                                            <a:latin typeface="Cambria Math" panose="02040503050406030204" pitchFamily="18" charset="0"/>
                                          </a:rPr>
                                        </m:ctrlPr>
                                      </m:radPr>
                                      <m:deg/>
                                      <m:e>
                                        <m:r>
                                          <a:rPr lang="en-US" sz="1200">
                                            <a:effectLst/>
                                            <a:latin typeface="Cambria Math" panose="02040503050406030204" pitchFamily="18" charset="0"/>
                                          </a:rPr>
                                          <m:t>3</m:t>
                                        </m:r>
                                      </m:e>
                                    </m:rad>
                                  </m:den>
                                </m:f>
                              </m:oMath>
                            </m:oMathPara>
                          </a14:m>
                          <a:endParaRPr lang="en-US" sz="1200">
                            <a:effectLst/>
                            <a:latin typeface="Times New Roman" panose="02020603050405020304" pitchFamily="18" charset="0"/>
                            <a:ea typeface="Aptos" panose="020B00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ts val="180"/>
                            </a:spcBef>
                            <a:spcAft>
                              <a:spcPts val="180"/>
                            </a:spcAft>
                          </a:pPr>
                          <a14:m>
                            <m:oMathPara xmlns:m="http://schemas.openxmlformats.org/officeDocument/2006/math">
                              <m:oMathParaPr>
                                <m:jc m:val="centerGroup"/>
                              </m:oMathParaPr>
                              <m:oMath xmlns:m="http://schemas.openxmlformats.org/officeDocument/2006/math">
                                <m:r>
                                  <a:rPr lang="en-US" sz="1200">
                                    <a:effectLst/>
                                    <a:latin typeface="Cambria Math" panose="02040503050406030204" pitchFamily="18" charset="0"/>
                                  </a:rPr>
                                  <m:t>2</m:t>
                                </m:r>
                                <m:rad>
                                  <m:radPr>
                                    <m:degHide m:val="on"/>
                                    <m:ctrlPr>
                                      <a:rPr lang="en-US" sz="1200" i="1">
                                        <a:effectLst/>
                                        <a:latin typeface="Cambria Math" panose="02040503050406030204" pitchFamily="18" charset="0"/>
                                      </a:rPr>
                                    </m:ctrlPr>
                                  </m:radPr>
                                  <m:deg/>
                                  <m:e>
                                    <m:r>
                                      <a:rPr lang="en-US" sz="1200">
                                        <a:effectLst/>
                                        <a:latin typeface="Cambria Math" panose="02040503050406030204" pitchFamily="18" charset="0"/>
                                      </a:rPr>
                                      <m:t>3</m:t>
                                    </m:r>
                                  </m:e>
                                </m:rad>
                                <m:f>
                                  <m:fPr>
                                    <m:ctrlPr>
                                      <a:rPr lang="en-US" sz="1200" i="1">
                                        <a:effectLst/>
                                        <a:latin typeface="Cambria Math" panose="02040503050406030204" pitchFamily="18" charset="0"/>
                                      </a:rPr>
                                    </m:ctrlPr>
                                  </m:fPr>
                                  <m:num>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𝐿</m:t>
                                        </m:r>
                                      </m:e>
                                      <m:sub>
                                        <m:r>
                                          <a:rPr lang="en-US" sz="1200">
                                            <a:effectLst/>
                                            <a:latin typeface="Cambria Math" panose="02040503050406030204" pitchFamily="18" charset="0"/>
                                          </a:rPr>
                                          <m:t>𝑓</m:t>
                                        </m:r>
                                      </m:sub>
                                    </m:sSub>
                                  </m:num>
                                  <m:den>
                                    <m:r>
                                      <a:rPr lang="en-US" sz="1200">
                                        <a:effectLst/>
                                        <a:latin typeface="Cambria Math" panose="02040503050406030204" pitchFamily="18" charset="0"/>
                                      </a:rPr>
                                      <m:t>𝑎</m:t>
                                    </m:r>
                                  </m:den>
                                </m:f>
                              </m:oMath>
                            </m:oMathPara>
                          </a14:m>
                          <a:endParaRPr lang="en-US" sz="1200" dirty="0">
                            <a:effectLst/>
                            <a:latin typeface="Times New Roman" panose="02020603050405020304" pitchFamily="18" charset="0"/>
                            <a:ea typeface="Aptos" panose="020B00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59751149"/>
                      </a:ext>
                    </a:extLst>
                  </a:tr>
                  <a:tr h="0">
                    <a:tc>
                      <a:txBody>
                        <a:bodyPr/>
                        <a:lstStyle/>
                        <a:p>
                          <a:pPr>
                            <a:spcBef>
                              <a:spcPts val="180"/>
                            </a:spcBef>
                            <a:spcAft>
                              <a:spcPts val="180"/>
                            </a:spcAft>
                          </a:pPr>
                          <a:r>
                            <a:rPr lang="en-US" sz="1200" dirty="0">
                              <a:effectLst/>
                            </a:rPr>
                            <a:t>Circle (Diameter D)</a:t>
                          </a:r>
                          <a:endParaRPr lang="en-US" sz="1200" dirty="0">
                            <a:effectLst/>
                            <a:latin typeface="Times New Roman" panose="02020603050405020304" pitchFamily="18" charset="0"/>
                            <a:ea typeface="Aptos" panose="020B000402020202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ts val="180"/>
                            </a:spcBef>
                            <a:spcAft>
                              <a:spcPts val="180"/>
                            </a:spcAft>
                          </a:pPr>
                          <a14:m>
                            <m:oMathPara xmlns:m="http://schemas.openxmlformats.org/officeDocument/2006/math">
                              <m:oMathParaPr>
                                <m:jc m:val="centerGroup"/>
                              </m:oMathParaPr>
                              <m:oMath xmlns:m="http://schemas.openxmlformats.org/officeDocument/2006/math">
                                <m:f>
                                  <m:fPr>
                                    <m:ctrlPr>
                                      <a:rPr lang="en-US" sz="1200" i="1">
                                        <a:effectLst/>
                                        <a:latin typeface="Cambria Math" panose="02040503050406030204" pitchFamily="18" charset="0"/>
                                      </a:rPr>
                                    </m:ctrlPr>
                                  </m:fPr>
                                  <m:num>
                                    <m:r>
                                      <a:rPr lang="en-US" sz="1200">
                                        <a:effectLst/>
                                        <a:latin typeface="Cambria Math" panose="02040503050406030204" pitchFamily="18" charset="0"/>
                                      </a:rPr>
                                      <m:t>𝜋</m:t>
                                    </m:r>
                                    <m:sSup>
                                      <m:sSupPr>
                                        <m:ctrlPr>
                                          <a:rPr lang="en-US" sz="1200" i="1">
                                            <a:effectLst/>
                                            <a:latin typeface="Cambria Math" panose="02040503050406030204" pitchFamily="18" charset="0"/>
                                          </a:rPr>
                                        </m:ctrlPr>
                                      </m:sSupPr>
                                      <m:e>
                                        <m:r>
                                          <a:rPr lang="en-US" sz="1200">
                                            <a:effectLst/>
                                            <a:latin typeface="Cambria Math" panose="02040503050406030204" pitchFamily="18" charset="0"/>
                                          </a:rPr>
                                          <m:t>𝐷</m:t>
                                        </m:r>
                                      </m:e>
                                      <m:sup>
                                        <m:r>
                                          <a:rPr lang="en-US" sz="1200">
                                            <a:effectLst/>
                                            <a:latin typeface="Cambria Math" panose="02040503050406030204" pitchFamily="18" charset="0"/>
                                          </a:rPr>
                                          <m:t>2</m:t>
                                        </m:r>
                                      </m:sup>
                                    </m:sSup>
                                  </m:num>
                                  <m:den>
                                    <m:r>
                                      <a:rPr lang="en-US" sz="1200">
                                        <a:effectLst/>
                                        <a:latin typeface="Cambria Math" panose="02040503050406030204" pitchFamily="18" charset="0"/>
                                      </a:rPr>
                                      <m:t>4</m:t>
                                    </m:r>
                                  </m:den>
                                </m:f>
                              </m:oMath>
                            </m:oMathPara>
                          </a14:m>
                          <a:endParaRPr lang="en-US" sz="1200">
                            <a:effectLst/>
                            <a:latin typeface="Times New Roman" panose="02020603050405020304" pitchFamily="18" charset="0"/>
                            <a:ea typeface="Aptos" panose="020B00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ts val="180"/>
                            </a:spcBef>
                            <a:spcAft>
                              <a:spcPts val="180"/>
                            </a:spcAft>
                          </a:pPr>
                          <a14:m>
                            <m:oMathPara xmlns:m="http://schemas.openxmlformats.org/officeDocument/2006/math">
                              <m:oMathParaPr>
                                <m:jc m:val="centerGroup"/>
                              </m:oMathParaPr>
                              <m:oMath xmlns:m="http://schemas.openxmlformats.org/officeDocument/2006/math">
                                <m:f>
                                  <m:fPr>
                                    <m:ctrlPr>
                                      <a:rPr lang="en-US" sz="1200" i="1">
                                        <a:effectLst/>
                                        <a:latin typeface="Cambria Math" panose="02040503050406030204" pitchFamily="18" charset="0"/>
                                      </a:rPr>
                                    </m:ctrlPr>
                                  </m:fPr>
                                  <m:num>
                                    <m:r>
                                      <a:rPr lang="en-US" sz="1200">
                                        <a:effectLst/>
                                        <a:latin typeface="Cambria Math" panose="02040503050406030204" pitchFamily="18" charset="0"/>
                                      </a:rPr>
                                      <m:t>𝜋</m:t>
                                    </m:r>
                                    <m:sSup>
                                      <m:sSupPr>
                                        <m:ctrlPr>
                                          <a:rPr lang="en-US" sz="1200" i="1">
                                            <a:effectLst/>
                                            <a:latin typeface="Cambria Math" panose="02040503050406030204" pitchFamily="18" charset="0"/>
                                          </a:rPr>
                                        </m:ctrlPr>
                                      </m:sSupPr>
                                      <m:e>
                                        <m:r>
                                          <a:rPr lang="en-US" sz="1200">
                                            <a:effectLst/>
                                            <a:latin typeface="Cambria Math" panose="02040503050406030204" pitchFamily="18" charset="0"/>
                                          </a:rPr>
                                          <m:t>𝐷</m:t>
                                        </m:r>
                                      </m:e>
                                      <m:sup>
                                        <m:r>
                                          <a:rPr lang="en-US" sz="1200">
                                            <a:effectLst/>
                                            <a:latin typeface="Cambria Math" panose="02040503050406030204" pitchFamily="18" charset="0"/>
                                          </a:rPr>
                                          <m:t>4</m:t>
                                        </m:r>
                                      </m:sup>
                                    </m:sSup>
                                  </m:num>
                                  <m:den>
                                    <m:r>
                                      <a:rPr lang="en-US" sz="1200">
                                        <a:effectLst/>
                                        <a:latin typeface="Cambria Math" panose="02040503050406030204" pitchFamily="18" charset="0"/>
                                      </a:rPr>
                                      <m:t>64</m:t>
                                    </m:r>
                                  </m:den>
                                </m:f>
                              </m:oMath>
                            </m:oMathPara>
                          </a14:m>
                          <a:endParaRPr lang="en-US" sz="1200" dirty="0">
                            <a:effectLst/>
                            <a:latin typeface="Times New Roman" panose="02020603050405020304" pitchFamily="18" charset="0"/>
                            <a:ea typeface="Aptos" panose="020B00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ts val="180"/>
                            </a:spcBef>
                            <a:spcAft>
                              <a:spcPts val="180"/>
                            </a:spcAft>
                          </a:pPr>
                          <a14:m>
                            <m:oMathPara xmlns:m="http://schemas.openxmlformats.org/officeDocument/2006/math">
                              <m:oMathParaPr>
                                <m:jc m:val="centerGroup"/>
                              </m:oMathParaPr>
                              <m:oMath xmlns:m="http://schemas.openxmlformats.org/officeDocument/2006/math">
                                <m:f>
                                  <m:fPr>
                                    <m:ctrlPr>
                                      <a:rPr lang="en-US" sz="1200" i="1">
                                        <a:effectLst/>
                                        <a:latin typeface="Cambria Math" panose="02040503050406030204" pitchFamily="18" charset="0"/>
                                      </a:rPr>
                                    </m:ctrlPr>
                                  </m:fPr>
                                  <m:num>
                                    <m:r>
                                      <a:rPr lang="en-US" sz="1200">
                                        <a:effectLst/>
                                        <a:latin typeface="Cambria Math" panose="02040503050406030204" pitchFamily="18" charset="0"/>
                                      </a:rPr>
                                      <m:t>𝐷</m:t>
                                    </m:r>
                                  </m:num>
                                  <m:den>
                                    <m:r>
                                      <a:rPr lang="en-US" sz="1200">
                                        <a:effectLst/>
                                        <a:latin typeface="Cambria Math" panose="02040503050406030204" pitchFamily="18" charset="0"/>
                                      </a:rPr>
                                      <m:t>4</m:t>
                                    </m:r>
                                  </m:den>
                                </m:f>
                              </m:oMath>
                            </m:oMathPara>
                          </a14:m>
                          <a:endParaRPr lang="en-US" sz="1200" dirty="0">
                            <a:effectLst/>
                            <a:latin typeface="Times New Roman" panose="02020603050405020304" pitchFamily="18" charset="0"/>
                            <a:ea typeface="Aptos" panose="020B00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ts val="180"/>
                            </a:spcBef>
                            <a:spcAft>
                              <a:spcPts val="180"/>
                            </a:spcAft>
                          </a:pPr>
                          <a14:m>
                            <m:oMathPara xmlns:m="http://schemas.openxmlformats.org/officeDocument/2006/math">
                              <m:oMathParaPr>
                                <m:jc m:val="centerGroup"/>
                              </m:oMathParaPr>
                              <m:oMath xmlns:m="http://schemas.openxmlformats.org/officeDocument/2006/math">
                                <m:f>
                                  <m:fPr>
                                    <m:ctrlPr>
                                      <a:rPr lang="en-US" sz="1200" i="1">
                                        <a:effectLst/>
                                        <a:latin typeface="Cambria Math" panose="02040503050406030204" pitchFamily="18" charset="0"/>
                                      </a:rPr>
                                    </m:ctrlPr>
                                  </m:fPr>
                                  <m:num>
                                    <m:r>
                                      <a:rPr lang="en-US" sz="1200">
                                        <a:effectLst/>
                                        <a:latin typeface="Cambria Math" panose="02040503050406030204" pitchFamily="18" charset="0"/>
                                      </a:rPr>
                                      <m:t>4</m:t>
                                    </m:r>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𝐿</m:t>
                                        </m:r>
                                      </m:e>
                                      <m:sub>
                                        <m:r>
                                          <a:rPr lang="en-US" sz="1200">
                                            <a:effectLst/>
                                            <a:latin typeface="Cambria Math" panose="02040503050406030204" pitchFamily="18" charset="0"/>
                                          </a:rPr>
                                          <m:t>𝑓</m:t>
                                        </m:r>
                                      </m:sub>
                                    </m:sSub>
                                  </m:num>
                                  <m:den>
                                    <m:r>
                                      <a:rPr lang="en-US" sz="1200">
                                        <a:effectLst/>
                                        <a:latin typeface="Cambria Math" panose="02040503050406030204" pitchFamily="18" charset="0"/>
                                      </a:rPr>
                                      <m:t>𝐷</m:t>
                                    </m:r>
                                  </m:den>
                                </m:f>
                              </m:oMath>
                            </m:oMathPara>
                          </a14:m>
                          <a:endParaRPr lang="en-US" sz="1200" dirty="0">
                            <a:effectLst/>
                            <a:latin typeface="Times New Roman" panose="02020603050405020304" pitchFamily="18" charset="0"/>
                            <a:ea typeface="Aptos" panose="020B00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89360286"/>
                      </a:ext>
                    </a:extLst>
                  </a:tr>
                </a:tbl>
              </a:graphicData>
            </a:graphic>
          </p:graphicFrame>
        </mc:Choice>
        <mc:Fallback xmlns="">
          <p:graphicFrame>
            <p:nvGraphicFramePr>
              <p:cNvPr id="2" name="Tableau 1">
                <a:extLst>
                  <a:ext uri="{FF2B5EF4-FFF2-40B4-BE49-F238E27FC236}">
                    <a16:creationId xmlns:a16="http://schemas.microsoft.com/office/drawing/2014/main" id="{FD87393D-0A1A-3339-9593-471D35C6D5C9}"/>
                  </a:ext>
                </a:extLst>
              </p:cNvPr>
              <p:cNvGraphicFramePr>
                <a:graphicFrameLocks noGrp="1"/>
              </p:cNvGraphicFramePr>
              <p:nvPr>
                <p:extLst>
                  <p:ext uri="{D42A27DB-BD31-4B8C-83A1-F6EECF244321}">
                    <p14:modId xmlns:p14="http://schemas.microsoft.com/office/powerpoint/2010/main" val="1014754143"/>
                  </p:ext>
                </p:extLst>
              </p:nvPr>
            </p:nvGraphicFramePr>
            <p:xfrm>
              <a:off x="1115616" y="4777097"/>
              <a:ext cx="7704856" cy="1199325"/>
            </p:xfrm>
            <a:graphic>
              <a:graphicData uri="http://schemas.openxmlformats.org/drawingml/2006/table">
                <a:tbl>
                  <a:tblPr firstRow="1" bandRow="1" bandCol="1">
                    <a:tableStyleId>{5C22544A-7EE6-4342-B048-85BDC9FD1C3A}</a:tableStyleId>
                  </a:tblPr>
                  <a:tblGrid>
                    <a:gridCol w="2304256">
                      <a:extLst>
                        <a:ext uri="{9D8B030D-6E8A-4147-A177-3AD203B41FA5}">
                          <a16:colId xmlns:a16="http://schemas.microsoft.com/office/drawing/2014/main" val="239803653"/>
                        </a:ext>
                      </a:extLst>
                    </a:gridCol>
                    <a:gridCol w="1080120">
                      <a:extLst>
                        <a:ext uri="{9D8B030D-6E8A-4147-A177-3AD203B41FA5}">
                          <a16:colId xmlns:a16="http://schemas.microsoft.com/office/drawing/2014/main" val="89845198"/>
                        </a:ext>
                      </a:extLst>
                    </a:gridCol>
                    <a:gridCol w="1440160">
                      <a:extLst>
                        <a:ext uri="{9D8B030D-6E8A-4147-A177-3AD203B41FA5}">
                          <a16:colId xmlns:a16="http://schemas.microsoft.com/office/drawing/2014/main" val="2061025806"/>
                        </a:ext>
                      </a:extLst>
                    </a:gridCol>
                    <a:gridCol w="1148775">
                      <a:extLst>
                        <a:ext uri="{9D8B030D-6E8A-4147-A177-3AD203B41FA5}">
                          <a16:colId xmlns:a16="http://schemas.microsoft.com/office/drawing/2014/main" val="3716851447"/>
                        </a:ext>
                      </a:extLst>
                    </a:gridCol>
                    <a:gridCol w="1731545">
                      <a:extLst>
                        <a:ext uri="{9D8B030D-6E8A-4147-A177-3AD203B41FA5}">
                          <a16:colId xmlns:a16="http://schemas.microsoft.com/office/drawing/2014/main" val="1918604702"/>
                        </a:ext>
                      </a:extLst>
                    </a:gridCol>
                  </a:tblGrid>
                  <a:tr h="416560">
                    <a:tc>
                      <a:txBody>
                        <a:bodyPr/>
                        <a:lstStyle/>
                        <a:p>
                          <a:pPr algn="ctr">
                            <a:spcBef>
                              <a:spcPts val="180"/>
                            </a:spcBef>
                            <a:spcAft>
                              <a:spcPts val="180"/>
                            </a:spcAft>
                          </a:pPr>
                          <a:r>
                            <a:rPr lang="en-US" sz="1200" dirty="0">
                              <a:effectLst/>
                            </a:rPr>
                            <a:t>Section Type</a:t>
                          </a:r>
                          <a:endParaRPr lang="en-US" sz="1200" dirty="0">
                            <a:effectLst/>
                            <a:latin typeface="Times New Roman" panose="02020603050405020304" pitchFamily="18" charset="0"/>
                            <a:ea typeface="Aptos" panose="020B0004020202020204" pitchFamily="34" charset="0"/>
                            <a:cs typeface="Arial" panose="020B0604020202020204" pitchFamily="34" charset="0"/>
                          </a:endParaRPr>
                        </a:p>
                      </a:txBody>
                      <a:tcPr marL="68580" marR="68580" marT="0" marB="0" anchor="ctr">
                        <a:lnB w="12700" cap="flat" cmpd="sng" algn="ctr">
                          <a:solidFill>
                            <a:schemeClr val="tx1"/>
                          </a:solidFill>
                          <a:prstDash val="solid"/>
                          <a:round/>
                          <a:headEnd type="none" w="med" len="med"/>
                          <a:tailEnd type="none" w="med" len="med"/>
                        </a:lnB>
                        <a:solidFill>
                          <a:srgbClr val="FF6600"/>
                        </a:solidFill>
                      </a:tcPr>
                    </a:tc>
                    <a:tc>
                      <a:txBody>
                        <a:bodyPr/>
                        <a:lstStyle/>
                        <a:p>
                          <a:pPr algn="ctr">
                            <a:spcBef>
                              <a:spcPts val="180"/>
                            </a:spcBef>
                            <a:spcAft>
                              <a:spcPts val="180"/>
                            </a:spcAft>
                          </a:pPr>
                          <a:r>
                            <a:rPr lang="en-US" sz="1200" dirty="0">
                              <a:effectLst/>
                            </a:rPr>
                            <a:t>Section Area</a:t>
                          </a:r>
                        </a:p>
                        <a:p>
                          <a:pPr algn="ctr">
                            <a:spcBef>
                              <a:spcPts val="180"/>
                            </a:spcBef>
                            <a:spcAft>
                              <a:spcPts val="180"/>
                            </a:spcAft>
                          </a:pPr>
                          <a:r>
                            <a:rPr lang="en-US" sz="1200" dirty="0">
                              <a:effectLst/>
                              <a:latin typeface="Times New Roman" panose="02020603050405020304" pitchFamily="18" charset="0"/>
                              <a:ea typeface="Aptos" panose="020B0004020202020204" pitchFamily="34" charset="0"/>
                              <a:cs typeface="Arial" panose="020B0604020202020204" pitchFamily="34" charset="0"/>
                            </a:rPr>
                            <a:t>       </a:t>
                          </a:r>
                          <a:r>
                            <a:rPr lang="en-US" sz="1200" dirty="0">
                              <a:effectLst/>
                            </a:rPr>
                            <a:t>(B) </a:t>
                          </a:r>
                          <a:endParaRPr lang="en-US" sz="1200" dirty="0">
                            <a:effectLst/>
                            <a:latin typeface="Times New Roman" panose="02020603050405020304" pitchFamily="18" charset="0"/>
                            <a:ea typeface="Aptos" panose="020B0004020202020204" pitchFamily="34" charset="0"/>
                            <a:cs typeface="Arial" panose="020B0604020202020204" pitchFamily="34" charset="0"/>
                          </a:endParaRPr>
                        </a:p>
                      </a:txBody>
                      <a:tcPr marL="68580" marR="68580" marT="0" marB="0" anchor="b">
                        <a:lnB w="12700" cap="flat" cmpd="sng" algn="ctr">
                          <a:solidFill>
                            <a:schemeClr val="tx1"/>
                          </a:solidFill>
                          <a:prstDash val="solid"/>
                          <a:round/>
                          <a:headEnd type="none" w="med" len="med"/>
                          <a:tailEnd type="none" w="med" len="med"/>
                        </a:lnB>
                        <a:solidFill>
                          <a:srgbClr val="FF6600"/>
                        </a:solidFill>
                      </a:tcPr>
                    </a:tc>
                    <a:tc>
                      <a:txBody>
                        <a:bodyPr/>
                        <a:lstStyle/>
                        <a:p>
                          <a:pPr algn="ctr">
                            <a:spcBef>
                              <a:spcPts val="180"/>
                            </a:spcBef>
                            <a:spcAft>
                              <a:spcPts val="180"/>
                            </a:spcAft>
                          </a:pPr>
                          <a:r>
                            <a:rPr lang="en-US" sz="1200" dirty="0">
                              <a:effectLst/>
                            </a:rPr>
                            <a:t>(Iₘᵢₙ) Minimum Moment of Inertia</a:t>
                          </a:r>
                          <a:endParaRPr lang="en-US" sz="1200" dirty="0">
                            <a:effectLst/>
                            <a:latin typeface="Times New Roman" panose="02020603050405020304" pitchFamily="18" charset="0"/>
                            <a:ea typeface="Aptos" panose="020B0004020202020204" pitchFamily="34" charset="0"/>
                            <a:cs typeface="Arial" panose="020B0604020202020204" pitchFamily="34" charset="0"/>
                          </a:endParaRPr>
                        </a:p>
                      </a:txBody>
                      <a:tcPr marL="68580" marR="68580" marT="0" marB="0" anchor="b">
                        <a:lnB w="12700" cap="flat" cmpd="sng" algn="ctr">
                          <a:solidFill>
                            <a:schemeClr val="tx1"/>
                          </a:solidFill>
                          <a:prstDash val="solid"/>
                          <a:round/>
                          <a:headEnd type="none" w="med" len="med"/>
                          <a:tailEnd type="none" w="med" len="med"/>
                        </a:lnB>
                        <a:solidFill>
                          <a:srgbClr val="FF6600"/>
                        </a:solidFill>
                      </a:tcPr>
                    </a:tc>
                    <a:tc>
                      <a:txBody>
                        <a:bodyPr/>
                        <a:lstStyle/>
                        <a:p>
                          <a:pPr algn="ctr">
                            <a:spcBef>
                              <a:spcPts val="180"/>
                            </a:spcBef>
                            <a:spcAft>
                              <a:spcPts val="180"/>
                            </a:spcAft>
                          </a:pPr>
                          <a:r>
                            <a:rPr lang="en-US" sz="1200" dirty="0">
                              <a:effectLst/>
                            </a:rPr>
                            <a:t>(</a:t>
                          </a:r>
                          <a:r>
                            <a:rPr lang="en-US" sz="1200" dirty="0" err="1">
                              <a:effectLst/>
                            </a:rPr>
                            <a:t>i</a:t>
                          </a:r>
                          <a:r>
                            <a:rPr lang="en-US" sz="1200" dirty="0">
                              <a:effectLst/>
                            </a:rPr>
                            <a:t>) Radius of gyration</a:t>
                          </a:r>
                          <a:endParaRPr lang="en-US" sz="1200" dirty="0">
                            <a:effectLst/>
                            <a:latin typeface="Times New Roman" panose="02020603050405020304" pitchFamily="18" charset="0"/>
                            <a:ea typeface="Aptos" panose="020B0004020202020204" pitchFamily="34" charset="0"/>
                            <a:cs typeface="Arial" panose="020B0604020202020204" pitchFamily="34" charset="0"/>
                          </a:endParaRPr>
                        </a:p>
                      </a:txBody>
                      <a:tcPr marL="68580" marR="68580" marT="0" marB="0" anchor="b">
                        <a:lnB w="12700" cap="flat" cmpd="sng" algn="ctr">
                          <a:solidFill>
                            <a:schemeClr val="tx1"/>
                          </a:solidFill>
                          <a:prstDash val="solid"/>
                          <a:round/>
                          <a:headEnd type="none" w="med" len="med"/>
                          <a:tailEnd type="none" w="med" len="med"/>
                        </a:lnB>
                        <a:solidFill>
                          <a:srgbClr val="FF6600"/>
                        </a:solidFill>
                      </a:tcPr>
                    </a:tc>
                    <a:tc>
                      <a:txBody>
                        <a:bodyPr/>
                        <a:lstStyle/>
                        <a:p>
                          <a:pPr marL="0" marR="0" lvl="0" indent="0" algn="l" defTabSz="914400" rtl="0" eaLnBrk="1" fontAlgn="auto" latinLnBrk="0" hangingPunct="1">
                            <a:lnSpc>
                              <a:spcPct val="100000"/>
                            </a:lnSpc>
                            <a:spcBef>
                              <a:spcPts val="180"/>
                            </a:spcBef>
                            <a:spcAft>
                              <a:spcPts val="180"/>
                            </a:spcAft>
                            <a:buClrTx/>
                            <a:buSzTx/>
                            <a:buFontTx/>
                            <a:buNone/>
                            <a:tabLst/>
                            <a:defRPr/>
                          </a:pPr>
                          <a:r>
                            <a:rPr lang="en-US" sz="1200" dirty="0">
                              <a:effectLst/>
                            </a:rPr>
                            <a:t>(λ) Slenderness</a:t>
                          </a:r>
                          <a:endParaRPr lang="en-US" sz="1200" dirty="0">
                            <a:effectLst/>
                            <a:latin typeface="Times New Roman" panose="02020603050405020304" pitchFamily="18" charset="0"/>
                            <a:ea typeface="Aptos" panose="020B0004020202020204" pitchFamily="34" charset="0"/>
                            <a:cs typeface="Arial" panose="020B0604020202020204" pitchFamily="34" charset="0"/>
                          </a:endParaRPr>
                        </a:p>
                      </a:txBody>
                      <a:tcPr marL="68580" marR="68580" marT="0" marB="0" anchor="ctr">
                        <a:lnB w="12700" cap="flat" cmpd="sng" algn="ctr">
                          <a:solidFill>
                            <a:schemeClr val="tx1"/>
                          </a:solidFill>
                          <a:prstDash val="solid"/>
                          <a:round/>
                          <a:headEnd type="none" w="med" len="med"/>
                          <a:tailEnd type="none" w="med" len="med"/>
                        </a:lnB>
                        <a:solidFill>
                          <a:srgbClr val="FF6600"/>
                        </a:solidFill>
                      </a:tcPr>
                    </a:tc>
                    <a:extLst>
                      <a:ext uri="{0D108BD9-81ED-4DB2-BD59-A6C34878D82A}">
                        <a16:rowId xmlns:a16="http://schemas.microsoft.com/office/drawing/2014/main" val="2253779449"/>
                      </a:ext>
                    </a:extLst>
                  </a:tr>
                  <a:tr h="391160">
                    <a:tc>
                      <a:txBody>
                        <a:bodyPr/>
                        <a:lstStyle/>
                        <a:p>
                          <a:pPr>
                            <a:spcBef>
                              <a:spcPts val="180"/>
                            </a:spcBef>
                            <a:spcAft>
                              <a:spcPts val="180"/>
                            </a:spcAft>
                          </a:pPr>
                          <a:r>
                            <a:rPr lang="en-US" sz="1200" dirty="0">
                              <a:effectLst/>
                            </a:rPr>
                            <a:t>Rectangle (a × b)</a:t>
                          </a:r>
                          <a:endParaRPr lang="en-US" sz="1200" dirty="0">
                            <a:effectLst/>
                            <a:latin typeface="Times New Roman" panose="02020603050405020304" pitchFamily="18" charset="0"/>
                            <a:ea typeface="Aptos" panose="020B000402020202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9"/>
                          <a:stretch>
                            <a:fillRect l="-214689" t="-118750" r="-402260" b="-107813"/>
                          </a:stretch>
                        </a:blipFill>
                      </a:tcPr>
                    </a:tc>
                    <a:tc>
                      <a:txBody>
                        <a:bodyPr/>
                        <a:lstStyle/>
                        <a:p>
                          <a:endParaRPr 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9"/>
                          <a:stretch>
                            <a:fillRect l="-236017" t="-118750" r="-201695" b="-107813"/>
                          </a:stretch>
                        </a:blipFill>
                      </a:tcPr>
                    </a:tc>
                    <a:tc>
                      <a:txBody>
                        <a:bodyPr/>
                        <a:lstStyle/>
                        <a:p>
                          <a:endParaRPr 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9"/>
                          <a:stretch>
                            <a:fillRect l="-419577" t="-118750" r="-151852" b="-107813"/>
                          </a:stretch>
                        </a:blipFill>
                      </a:tcPr>
                    </a:tc>
                    <a:tc>
                      <a:txBody>
                        <a:bodyPr/>
                        <a:lstStyle/>
                        <a:p>
                          <a:endParaRPr 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9"/>
                          <a:stretch>
                            <a:fillRect l="-345775" t="-118750" r="-1056" b="-107813"/>
                          </a:stretch>
                        </a:blipFill>
                      </a:tcPr>
                    </a:tc>
                    <a:extLst>
                      <a:ext uri="{0D108BD9-81ED-4DB2-BD59-A6C34878D82A}">
                        <a16:rowId xmlns:a16="http://schemas.microsoft.com/office/drawing/2014/main" val="659751149"/>
                      </a:ext>
                    </a:extLst>
                  </a:tr>
                  <a:tr h="391605">
                    <a:tc>
                      <a:txBody>
                        <a:bodyPr/>
                        <a:lstStyle/>
                        <a:p>
                          <a:pPr>
                            <a:spcBef>
                              <a:spcPts val="180"/>
                            </a:spcBef>
                            <a:spcAft>
                              <a:spcPts val="180"/>
                            </a:spcAft>
                          </a:pPr>
                          <a:r>
                            <a:rPr lang="en-US" sz="1200" dirty="0">
                              <a:effectLst/>
                            </a:rPr>
                            <a:t>Circle (Diameter D)</a:t>
                          </a:r>
                          <a:endParaRPr lang="en-US" sz="1200" dirty="0">
                            <a:effectLst/>
                            <a:latin typeface="Times New Roman" panose="02020603050405020304" pitchFamily="18" charset="0"/>
                            <a:ea typeface="Aptos" panose="020B000402020202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9"/>
                          <a:stretch>
                            <a:fillRect l="-214689" t="-215385" r="-402260" b="-6154"/>
                          </a:stretch>
                        </a:blipFill>
                      </a:tcPr>
                    </a:tc>
                    <a:tc>
                      <a:txBody>
                        <a:bodyPr/>
                        <a:lstStyle/>
                        <a:p>
                          <a:endParaRPr 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9"/>
                          <a:stretch>
                            <a:fillRect l="-236017" t="-215385" r="-201695" b="-6154"/>
                          </a:stretch>
                        </a:blipFill>
                      </a:tcPr>
                    </a:tc>
                    <a:tc>
                      <a:txBody>
                        <a:bodyPr/>
                        <a:lstStyle/>
                        <a:p>
                          <a:endParaRPr 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9"/>
                          <a:stretch>
                            <a:fillRect l="-419577" t="-215385" r="-151852" b="-6154"/>
                          </a:stretch>
                        </a:blipFill>
                      </a:tcPr>
                    </a:tc>
                    <a:tc>
                      <a:txBody>
                        <a:bodyPr/>
                        <a:lstStyle/>
                        <a:p>
                          <a:endParaRPr 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9"/>
                          <a:stretch>
                            <a:fillRect l="-345775" t="-215385" r="-1056" b="-6154"/>
                          </a:stretch>
                        </a:blipFill>
                      </a:tcPr>
                    </a:tc>
                    <a:extLst>
                      <a:ext uri="{0D108BD9-81ED-4DB2-BD59-A6C34878D82A}">
                        <a16:rowId xmlns:a16="http://schemas.microsoft.com/office/drawing/2014/main" val="2889360286"/>
                      </a:ext>
                    </a:extLst>
                  </a:tr>
                </a:tbl>
              </a:graphicData>
            </a:graphic>
          </p:graphicFrame>
        </mc:Fallback>
      </mc:AlternateContent>
      <p:sp>
        <p:nvSpPr>
          <p:cNvPr id="6" name="Rectangle 2">
            <a:extLst>
              <a:ext uri="{FF2B5EF4-FFF2-40B4-BE49-F238E27FC236}">
                <a16:creationId xmlns:a16="http://schemas.microsoft.com/office/drawing/2014/main" id="{DE2AEAE5-9304-EE02-D16E-007F829EAA6A}"/>
              </a:ext>
            </a:extLst>
          </p:cNvPr>
          <p:cNvSpPr>
            <a:spLocks noChangeArrowheads="1"/>
          </p:cNvSpPr>
          <p:nvPr/>
        </p:nvSpPr>
        <p:spPr bwMode="auto">
          <a:xfrm>
            <a:off x="2590800" y="5248171"/>
            <a:ext cx="571500" cy="257175"/>
          </a:xfrm>
          <a:prstGeom prst="rect">
            <a:avLst/>
          </a:pr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 name="Oval 1">
            <a:extLst>
              <a:ext uri="{FF2B5EF4-FFF2-40B4-BE49-F238E27FC236}">
                <a16:creationId xmlns:a16="http://schemas.microsoft.com/office/drawing/2014/main" id="{179B5232-B806-6224-3052-807F1CD09D0E}"/>
              </a:ext>
            </a:extLst>
          </p:cNvPr>
          <p:cNvSpPr>
            <a:spLocks noChangeArrowheads="1"/>
          </p:cNvSpPr>
          <p:nvPr/>
        </p:nvSpPr>
        <p:spPr bwMode="auto">
          <a:xfrm>
            <a:off x="2876550" y="5634338"/>
            <a:ext cx="276225" cy="285750"/>
          </a:xfrm>
          <a:prstGeom prst="ellipse">
            <a:avLst/>
          </a:prstGeom>
          <a:solidFill>
            <a:srgbClr val="92D05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3761316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Box 7"/>
          <p:cNvSpPr txBox="1">
            <a:spLocks noChangeArrowheads="1"/>
          </p:cNvSpPr>
          <p:nvPr/>
        </p:nvSpPr>
        <p:spPr bwMode="auto">
          <a:xfrm>
            <a:off x="107505" y="44624"/>
            <a:ext cx="9036496" cy="6740307"/>
          </a:xfrm>
          <a:prstGeom prst="rect">
            <a:avLst/>
          </a:prstGeom>
          <a:no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p:txBody>
      </p:sp>
      <p:sp>
        <p:nvSpPr>
          <p:cNvPr id="11266"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a:t>Cours Béton armé, Mr. A. Guettiche</a:t>
            </a:r>
          </a:p>
        </p:txBody>
      </p:sp>
      <p:sp>
        <p:nvSpPr>
          <p:cNvPr id="11267"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BA7C63E1-D618-4791-AEBE-83F3085EFBB6}" type="slidenum">
              <a:rPr lang="fr-FR" altLang="en-US" b="0" smtClean="0"/>
              <a:pPr eaLnBrk="1" hangingPunct="1"/>
              <a:t>5</a:t>
            </a:fld>
            <a:endParaRPr lang="fr-FR" altLang="en-US" b="0"/>
          </a:p>
        </p:txBody>
      </p:sp>
      <p:sp>
        <p:nvSpPr>
          <p:cNvPr id="8" name="Rectangle 43"/>
          <p:cNvSpPr>
            <a:spLocks noChangeArrowheads="1"/>
          </p:cNvSpPr>
          <p:nvPr/>
        </p:nvSpPr>
        <p:spPr bwMode="auto">
          <a:xfrm>
            <a:off x="107506" y="44624"/>
            <a:ext cx="9000998" cy="67858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cmpd="thickThin">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241300" defTabSz="765175" eaLnBrk="0" hangingPunct="0">
              <a:tabLst>
                <a:tab pos="288925" algn="l"/>
              </a:tabLst>
              <a:defRPr b="1">
                <a:solidFill>
                  <a:schemeClr val="bg1"/>
                </a:solidFill>
                <a:latin typeface="Times New Roman" pitchFamily="18" charset="0"/>
                <a:cs typeface="Times New Roman" pitchFamily="18" charset="0"/>
              </a:defRPr>
            </a:lvl1pPr>
            <a:lvl2pPr marL="819150" indent="-285750" defTabSz="765175" eaLnBrk="0" hangingPunct="0">
              <a:tabLst>
                <a:tab pos="288925" algn="l"/>
              </a:tabLst>
              <a:defRPr b="1">
                <a:solidFill>
                  <a:schemeClr val="bg1"/>
                </a:solidFill>
                <a:latin typeface="Times New Roman" pitchFamily="18" charset="0"/>
                <a:cs typeface="Times New Roman" pitchFamily="18" charset="0"/>
              </a:defRPr>
            </a:lvl2pPr>
            <a:lvl3pPr marL="1238250" indent="-228600" defTabSz="765175" eaLnBrk="0" hangingPunct="0">
              <a:tabLst>
                <a:tab pos="288925" algn="l"/>
              </a:tabLst>
              <a:defRPr b="1">
                <a:solidFill>
                  <a:schemeClr val="bg1"/>
                </a:solidFill>
                <a:latin typeface="Times New Roman" pitchFamily="18" charset="0"/>
                <a:cs typeface="Times New Roman" pitchFamily="18" charset="0"/>
              </a:defRPr>
            </a:lvl3pPr>
            <a:lvl4pPr marL="1657350" indent="-228600" defTabSz="765175" eaLnBrk="0" hangingPunct="0">
              <a:tabLst>
                <a:tab pos="288925" algn="l"/>
              </a:tabLst>
              <a:defRPr b="1">
                <a:solidFill>
                  <a:schemeClr val="bg1"/>
                </a:solidFill>
                <a:latin typeface="Times New Roman" pitchFamily="18" charset="0"/>
                <a:cs typeface="Times New Roman" pitchFamily="18" charset="0"/>
              </a:defRPr>
            </a:lvl4pPr>
            <a:lvl5pPr marL="2076450" indent="-228600" defTabSz="765175" eaLnBrk="0" hangingPunct="0">
              <a:tabLst>
                <a:tab pos="288925" algn="l"/>
              </a:tabLst>
              <a:defRPr b="1">
                <a:solidFill>
                  <a:schemeClr val="bg1"/>
                </a:solidFill>
                <a:latin typeface="Times New Roman" pitchFamily="18" charset="0"/>
                <a:cs typeface="Times New Roman" pitchFamily="18" charset="0"/>
              </a:defRPr>
            </a:lvl5pPr>
            <a:lvl6pPr marL="25336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6pPr>
            <a:lvl7pPr marL="29908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7pPr>
            <a:lvl8pPr marL="34480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8pPr>
            <a:lvl9pPr marL="39052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9pPr>
          </a:lstStyle>
          <a:p>
            <a:pPr marL="0" indent="0" algn="just">
              <a:lnSpc>
                <a:spcPct val="150000"/>
              </a:lnSpc>
              <a:spcAft>
                <a:spcPts val="0"/>
              </a:spcAft>
              <a:tabLst>
                <a:tab pos="0" algn="l"/>
              </a:tabLst>
            </a:pPr>
            <a:r>
              <a:rPr lang="fr-FR" u="sng" dirty="0">
                <a:solidFill>
                  <a:srgbClr val="FFFF00"/>
                </a:solidFill>
              </a:rPr>
              <a:t>V. </a:t>
            </a:r>
            <a:r>
              <a:rPr lang="en-US" u="sng" dirty="0">
                <a:solidFill>
                  <a:srgbClr val="FFFF00"/>
                </a:solidFill>
              </a:rPr>
              <a:t>Calculation at the Ultimate Limit State of Resistance</a:t>
            </a:r>
            <a:r>
              <a:rPr lang="fr-FR" u="sng" dirty="0">
                <a:solidFill>
                  <a:srgbClr val="FFFF00"/>
                </a:solidFill>
              </a:rPr>
              <a:t>: </a:t>
            </a:r>
            <a:r>
              <a:rPr lang="en-US" b="0" dirty="0"/>
              <a:t>According to the resistance condition, the acting axial force 𝑁𝑢 u​  must be less than or equal to the ultimate resistance</a:t>
            </a:r>
            <a:r>
              <a:rPr lang="fr-FR" b="0" dirty="0" err="1"/>
              <a:t>Nulimite</a:t>
            </a:r>
            <a:r>
              <a:rPr lang="fr-FR" b="0" dirty="0"/>
              <a:t> :</a:t>
            </a:r>
          </a:p>
          <a:p>
            <a:pPr marL="0" indent="0" algn="just">
              <a:lnSpc>
                <a:spcPct val="150000"/>
              </a:lnSpc>
              <a:spcAft>
                <a:spcPts val="0"/>
              </a:spcAft>
              <a:tabLst>
                <a:tab pos="0" algn="l"/>
              </a:tabLst>
            </a:pPr>
            <a:r>
              <a:rPr lang="en-US" b="0" dirty="0"/>
              <a:t>If A and 𝐵 are known, we calculate 𝑁𝑢.𝑅 In pure compression, the strain diagram passes through the pivot point C where:</a:t>
            </a:r>
          </a:p>
          <a:p>
            <a:pPr marL="0" indent="0" algn="just">
              <a:lnSpc>
                <a:spcPct val="150000"/>
              </a:lnSpc>
              <a:spcAft>
                <a:spcPts val="0"/>
              </a:spcAft>
              <a:tabLst>
                <a:tab pos="0" algn="l"/>
              </a:tabLst>
            </a:pPr>
            <a:r>
              <a:rPr lang="en-US" b="0" dirty="0"/>
              <a:t>The theoretical limit axial force is:</a:t>
            </a:r>
          </a:p>
          <a:p>
            <a:pPr marL="0" indent="0" algn="just">
              <a:lnSpc>
                <a:spcPct val="150000"/>
              </a:lnSpc>
              <a:spcAft>
                <a:spcPts val="0"/>
              </a:spcAft>
              <a:tabLst>
                <a:tab pos="0" algn="l"/>
              </a:tabLst>
            </a:pPr>
            <a:r>
              <a:rPr lang="fr-FR" sz="2000" b="0" dirty="0" err="1"/>
              <a:t>Where</a:t>
            </a:r>
            <a:r>
              <a:rPr lang="fr-FR" sz="2000" b="0" dirty="0"/>
              <a:t>:                                                  and </a:t>
            </a:r>
          </a:p>
          <a:p>
            <a:pPr marL="0" indent="0" algn="just">
              <a:lnSpc>
                <a:spcPct val="150000"/>
              </a:lnSpc>
              <a:spcAft>
                <a:spcPts val="600"/>
              </a:spcAft>
              <a:tabLst>
                <a:tab pos="0" algn="l"/>
              </a:tabLst>
            </a:pPr>
            <a:r>
              <a:rPr lang="fr-FR" b="0" u="sng" dirty="0">
                <a:solidFill>
                  <a:srgbClr val="FFC000"/>
                </a:solidFill>
              </a:rPr>
              <a:t>V.1 </a:t>
            </a:r>
            <a:r>
              <a:rPr lang="en-US" b="0" u="sng" dirty="0">
                <a:solidFill>
                  <a:srgbClr val="FFC000"/>
                </a:solidFill>
              </a:rPr>
              <a:t>Calculation at the Limit State of Buckling Stability: </a:t>
            </a:r>
            <a:r>
              <a:rPr lang="en-US" b="0" dirty="0"/>
              <a:t>For greater safety (to compensate for construction defects), the design code (B.A.E.L) reduces the resistance by a coefficient α, and a reduced concrete section 𝐵𝑟 is used instead of the total section B, to account for sensitivity to construction imperfections. The reduced section 𝐵𝑟 is:</a:t>
            </a:r>
          </a:p>
          <a:p>
            <a:pPr marL="0" indent="0" algn="just">
              <a:lnSpc>
                <a:spcPct val="150000"/>
              </a:lnSpc>
              <a:spcAft>
                <a:spcPts val="600"/>
              </a:spcAft>
              <a:tabLst>
                <a:tab pos="0" algn="l"/>
              </a:tabLst>
            </a:pPr>
            <a:r>
              <a:rPr lang="fr-FR" b="0" dirty="0"/>
              <a:t>For </a:t>
            </a:r>
            <a:r>
              <a:rPr lang="fr-FR" b="0" dirty="0" err="1"/>
              <a:t>rectangular</a:t>
            </a:r>
            <a:r>
              <a:rPr lang="fr-FR" b="0" dirty="0"/>
              <a:t> sections (</a:t>
            </a:r>
            <a:r>
              <a:rPr lang="fr-FR" b="0" dirty="0" err="1"/>
              <a:t>a×b</a:t>
            </a:r>
            <a:r>
              <a:rPr lang="fr-FR" b="0" dirty="0"/>
              <a:t>): </a:t>
            </a:r>
          </a:p>
          <a:p>
            <a:pPr marL="0" indent="0" algn="just">
              <a:lnSpc>
                <a:spcPct val="150000"/>
              </a:lnSpc>
              <a:tabLst>
                <a:tab pos="290513" algn="l"/>
              </a:tabLst>
            </a:pPr>
            <a:r>
              <a:rPr lang="fr-FR" b="0" dirty="0"/>
              <a:t> For </a:t>
            </a:r>
            <a:r>
              <a:rPr lang="fr-FR" b="0" dirty="0" err="1"/>
              <a:t>circular</a:t>
            </a:r>
            <a:r>
              <a:rPr lang="fr-FR" b="0" dirty="0"/>
              <a:t> sections: </a:t>
            </a:r>
          </a:p>
          <a:p>
            <a:pPr marL="0" indent="0" algn="just">
              <a:tabLst>
                <a:tab pos="290513" algn="l"/>
              </a:tabLst>
            </a:pPr>
            <a:r>
              <a:rPr lang="en-US" b="0" dirty="0"/>
              <a:t>The previous function is multiplied by a reduction coefficient (α) to account for the buckling effect, resulting in the ultimate axial force</a:t>
            </a:r>
            <a:endParaRPr lang="fr-FR" sz="2000" b="0" u="sng" dirty="0">
              <a:solidFill>
                <a:srgbClr val="FFC000"/>
              </a:solidFill>
            </a:endParaRPr>
          </a:p>
          <a:p>
            <a:pPr marL="0" indent="0" algn="just">
              <a:spcAft>
                <a:spcPts val="1200"/>
              </a:spcAft>
              <a:tabLst>
                <a:tab pos="0" algn="l"/>
              </a:tabLst>
            </a:pPr>
            <a:endParaRPr lang="fr-FR" sz="2000" b="0" dirty="0"/>
          </a:p>
          <a:p>
            <a:pPr marL="0" indent="0" algn="just">
              <a:spcAft>
                <a:spcPts val="1200"/>
              </a:spcAft>
              <a:tabLst>
                <a:tab pos="0" algn="l"/>
              </a:tabLst>
            </a:pPr>
            <a:endParaRPr lang="fr-FR" sz="2000" b="0" dirty="0"/>
          </a:p>
        </p:txBody>
      </p:sp>
      <p:pic>
        <p:nvPicPr>
          <p:cNvPr id="11"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015" t="19726" r="67464" b="17172"/>
          <a:stretch/>
        </p:blipFill>
        <p:spPr bwMode="auto">
          <a:xfrm>
            <a:off x="2123728" y="942545"/>
            <a:ext cx="1103859" cy="4094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3888" y="2219976"/>
            <a:ext cx="2613890" cy="3600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0942" y="1757831"/>
            <a:ext cx="1981200" cy="314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2"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178" y="2551128"/>
            <a:ext cx="2449213" cy="4868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3"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70833" y="2694061"/>
            <a:ext cx="1199024" cy="2609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4"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78839" y="4841907"/>
            <a:ext cx="1493161" cy="3233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5" name="Picture 9"/>
          <p:cNvPicPr>
            <a:picLocks noChangeAspect="1" noChangeArrowheads="1"/>
          </p:cNvPicPr>
          <p:nvPr/>
        </p:nvPicPr>
        <p:blipFill rotWithShape="1">
          <a:blip r:embed="rId8">
            <a:extLst>
              <a:ext uri="{28A0092B-C50C-407E-A947-70E740481C1C}">
                <a14:useLocalDpi xmlns:a14="http://schemas.microsoft.com/office/drawing/2010/main" val="0"/>
              </a:ext>
            </a:extLst>
          </a:blip>
          <a:srcRect r="13417"/>
          <a:stretch/>
        </p:blipFill>
        <p:spPr bwMode="auto">
          <a:xfrm>
            <a:off x="2303784" y="5194019"/>
            <a:ext cx="1483544" cy="4260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9" name="Picture 5"/>
          <p:cNvPicPr>
            <a:picLocks noChangeAspect="1" noChangeArrowheads="1"/>
          </p:cNvPicPr>
          <p:nvPr/>
        </p:nvPicPr>
        <p:blipFill rotWithShape="1">
          <a:blip r:embed="rId9">
            <a:extLst>
              <a:ext uri="{28A0092B-C50C-407E-A947-70E740481C1C}">
                <a14:useLocalDpi xmlns:a14="http://schemas.microsoft.com/office/drawing/2010/main" val="0"/>
              </a:ext>
            </a:extLst>
          </a:blip>
          <a:srcRect r="15247"/>
          <a:stretch/>
        </p:blipFill>
        <p:spPr bwMode="auto">
          <a:xfrm>
            <a:off x="6876256" y="4383577"/>
            <a:ext cx="1728192" cy="12400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Image 2">
            <a:extLst>
              <a:ext uri="{FF2B5EF4-FFF2-40B4-BE49-F238E27FC236}">
                <a16:creationId xmlns:a16="http://schemas.microsoft.com/office/drawing/2014/main" id="{B3918BF7-F3B9-E4C5-4D3F-912E27530446}"/>
              </a:ext>
            </a:extLst>
          </p:cNvPr>
          <p:cNvPicPr>
            <a:picLocks noChangeAspect="1"/>
          </p:cNvPicPr>
          <p:nvPr/>
        </p:nvPicPr>
        <p:blipFill>
          <a:blip r:embed="rId10"/>
          <a:stretch>
            <a:fillRect/>
          </a:stretch>
        </p:blipFill>
        <p:spPr>
          <a:xfrm>
            <a:off x="4139952" y="5928206"/>
            <a:ext cx="1929905" cy="411170"/>
          </a:xfrm>
          <a:prstGeom prst="rect">
            <a:avLst/>
          </a:prstGeom>
        </p:spPr>
      </p:pic>
    </p:spTree>
    <p:extLst>
      <p:ext uri="{BB962C8B-B14F-4D97-AF65-F5344CB8AC3E}">
        <p14:creationId xmlns:p14="http://schemas.microsoft.com/office/powerpoint/2010/main" val="3566011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Box 7"/>
          <p:cNvSpPr txBox="1">
            <a:spLocks noChangeArrowheads="1"/>
          </p:cNvSpPr>
          <p:nvPr/>
        </p:nvSpPr>
        <p:spPr bwMode="auto">
          <a:xfrm>
            <a:off x="35496" y="44624"/>
            <a:ext cx="9036494" cy="6740307"/>
          </a:xfrm>
          <a:prstGeom prst="rect">
            <a:avLst/>
          </a:prstGeom>
          <a:no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p:txBody>
      </p:sp>
      <p:sp>
        <p:nvSpPr>
          <p:cNvPr id="11266"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a:t>Cours Béton armé, Mr. A. Guettiche</a:t>
            </a:r>
          </a:p>
        </p:txBody>
      </p:sp>
      <p:sp>
        <p:nvSpPr>
          <p:cNvPr id="11267"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BA7C63E1-D618-4791-AEBE-83F3085EFBB6}" type="slidenum">
              <a:rPr lang="fr-FR" altLang="en-US" b="0" smtClean="0"/>
              <a:pPr eaLnBrk="1" hangingPunct="1"/>
              <a:t>6</a:t>
            </a:fld>
            <a:endParaRPr lang="fr-FR" altLang="en-US" b="0"/>
          </a:p>
        </p:txBody>
      </p:sp>
      <mc:AlternateContent xmlns:mc="http://schemas.openxmlformats.org/markup-compatibility/2006" xmlns:a14="http://schemas.microsoft.com/office/drawing/2010/main">
        <mc:Choice Requires="a14">
          <p:sp>
            <p:nvSpPr>
              <p:cNvPr id="8" name="Rectangle 43"/>
              <p:cNvSpPr>
                <a:spLocks noChangeArrowheads="1"/>
              </p:cNvSpPr>
              <p:nvPr/>
            </p:nvSpPr>
            <p:spPr bwMode="auto">
              <a:xfrm>
                <a:off x="35496" y="44624"/>
                <a:ext cx="9036494" cy="6785848"/>
              </a:xfrm>
              <a:prstGeom prst="rect">
                <a:avLst/>
              </a:prstGeom>
              <a:noFill/>
              <a:ln>
                <a:noFill/>
              </a:ln>
              <a:effectLst/>
              <a:extLst>
                <a:ext uri="{909E8E84-426E-40DD-AFC4-6F175D3DCCD1}">
                  <a14:hiddenFill>
                    <a:solidFill>
                      <a:schemeClr val="accent1"/>
                    </a:solidFill>
                  </a14:hiddenFill>
                </a:ext>
                <a:ext uri="{91240B29-F687-4F45-9708-019B960494DF}">
                  <a14:hiddenLine w="57150" cmpd="thickThin">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lstStyle>
                <a:lvl1pPr marL="342900" indent="-241300" defTabSz="765175" eaLnBrk="0" hangingPunct="0">
                  <a:tabLst>
                    <a:tab pos="288925" algn="l"/>
                  </a:tabLst>
                  <a:defRPr b="1">
                    <a:solidFill>
                      <a:schemeClr val="bg1"/>
                    </a:solidFill>
                    <a:latin typeface="Times New Roman" pitchFamily="18" charset="0"/>
                    <a:cs typeface="Times New Roman" pitchFamily="18" charset="0"/>
                  </a:defRPr>
                </a:lvl1pPr>
                <a:lvl2pPr marL="819150" indent="-285750" defTabSz="765175" eaLnBrk="0" hangingPunct="0">
                  <a:tabLst>
                    <a:tab pos="288925" algn="l"/>
                  </a:tabLst>
                  <a:defRPr b="1">
                    <a:solidFill>
                      <a:schemeClr val="bg1"/>
                    </a:solidFill>
                    <a:latin typeface="Times New Roman" pitchFamily="18" charset="0"/>
                    <a:cs typeface="Times New Roman" pitchFamily="18" charset="0"/>
                  </a:defRPr>
                </a:lvl2pPr>
                <a:lvl3pPr marL="1238250" indent="-228600" defTabSz="765175" eaLnBrk="0" hangingPunct="0">
                  <a:tabLst>
                    <a:tab pos="288925" algn="l"/>
                  </a:tabLst>
                  <a:defRPr b="1">
                    <a:solidFill>
                      <a:schemeClr val="bg1"/>
                    </a:solidFill>
                    <a:latin typeface="Times New Roman" pitchFamily="18" charset="0"/>
                    <a:cs typeface="Times New Roman" pitchFamily="18" charset="0"/>
                  </a:defRPr>
                </a:lvl3pPr>
                <a:lvl4pPr marL="1657350" indent="-228600" defTabSz="765175" eaLnBrk="0" hangingPunct="0">
                  <a:tabLst>
                    <a:tab pos="288925" algn="l"/>
                  </a:tabLst>
                  <a:defRPr b="1">
                    <a:solidFill>
                      <a:schemeClr val="bg1"/>
                    </a:solidFill>
                    <a:latin typeface="Times New Roman" pitchFamily="18" charset="0"/>
                    <a:cs typeface="Times New Roman" pitchFamily="18" charset="0"/>
                  </a:defRPr>
                </a:lvl4pPr>
                <a:lvl5pPr marL="2076450" indent="-228600" defTabSz="765175" eaLnBrk="0" hangingPunct="0">
                  <a:tabLst>
                    <a:tab pos="288925" algn="l"/>
                  </a:tabLst>
                  <a:defRPr b="1">
                    <a:solidFill>
                      <a:schemeClr val="bg1"/>
                    </a:solidFill>
                    <a:latin typeface="Times New Roman" pitchFamily="18" charset="0"/>
                    <a:cs typeface="Times New Roman" pitchFamily="18" charset="0"/>
                  </a:defRPr>
                </a:lvl5pPr>
                <a:lvl6pPr marL="25336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6pPr>
                <a:lvl7pPr marL="29908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7pPr>
                <a:lvl8pPr marL="34480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8pPr>
                <a:lvl9pPr marL="39052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9pPr>
              </a:lstStyle>
              <a:p>
                <a:pPr marL="0" indent="0" algn="just">
                  <a:lnSpc>
                    <a:spcPct val="150000"/>
                  </a:lnSpc>
                  <a:tabLst>
                    <a:tab pos="290513" algn="l"/>
                  </a:tabLst>
                </a:pPr>
                <a:r>
                  <a:rPr lang="en-US" b="0" dirty="0"/>
                  <a:t>A: is the compressed steel section considered in the calculation, and </a:t>
                </a:r>
                <a14:m>
                  <m:oMath xmlns:m="http://schemas.openxmlformats.org/officeDocument/2006/math">
                    <m:sSub>
                      <m:sSubPr>
                        <m:ctrlPr>
                          <a:rPr lang="el-GR" sz="2000" b="0" i="1" dirty="0">
                            <a:latin typeface="Cambria Math" panose="02040503050406030204" pitchFamily="18" charset="0"/>
                          </a:rPr>
                        </m:ctrlPr>
                      </m:sSubPr>
                      <m:e>
                        <m:r>
                          <m:rPr>
                            <m:sty m:val="p"/>
                          </m:rPr>
                          <a:rPr lang="el-GR" sz="2000" b="0" dirty="0">
                            <a:latin typeface="Cambria Math"/>
                          </a:rPr>
                          <m:t>γ</m:t>
                        </m:r>
                      </m:e>
                      <m:sub>
                        <m:r>
                          <a:rPr lang="fr-FR" sz="1400" b="0" i="1" dirty="0">
                            <a:latin typeface="Cambria Math"/>
                          </a:rPr>
                          <m:t>𝑏</m:t>
                        </m:r>
                      </m:sub>
                    </m:sSub>
                  </m:oMath>
                </a14:m>
                <a:r>
                  <a:rPr lang="fr-FR" b="0" dirty="0"/>
                  <a:t>= 1,5 ; </a:t>
                </a:r>
                <a:r>
                  <a:rPr lang="el-GR" b="0" dirty="0"/>
                  <a:t> </a:t>
                </a:r>
                <a14:m>
                  <m:oMath xmlns:m="http://schemas.openxmlformats.org/officeDocument/2006/math">
                    <m:sSub>
                      <m:sSubPr>
                        <m:ctrlPr>
                          <a:rPr lang="el-GR" sz="2000" b="0" i="1" dirty="0">
                            <a:latin typeface="Cambria Math" panose="02040503050406030204" pitchFamily="18" charset="0"/>
                          </a:rPr>
                        </m:ctrlPr>
                      </m:sSubPr>
                      <m:e>
                        <m:r>
                          <m:rPr>
                            <m:sty m:val="p"/>
                          </m:rPr>
                          <a:rPr lang="el-GR" sz="2000" b="0" dirty="0">
                            <a:latin typeface="Cambria Math"/>
                          </a:rPr>
                          <m:t>γ</m:t>
                        </m:r>
                      </m:e>
                      <m:sub>
                        <m:r>
                          <a:rPr lang="fr-FR" sz="1400" b="0" i="1" dirty="0">
                            <a:latin typeface="Cambria Math"/>
                          </a:rPr>
                          <m:t>𝑠</m:t>
                        </m:r>
                      </m:sub>
                    </m:sSub>
                  </m:oMath>
                </a14:m>
                <a:r>
                  <a:rPr lang="fr-FR" b="0" dirty="0"/>
                  <a:t>= 1,15.</a:t>
                </a:r>
              </a:p>
              <a:p>
                <a:pPr marL="0" indent="0" algn="just">
                  <a:lnSpc>
                    <a:spcPct val="150000"/>
                  </a:lnSpc>
                  <a:spcAft>
                    <a:spcPts val="600"/>
                  </a:spcAft>
                  <a:tabLst>
                    <a:tab pos="0" algn="l"/>
                  </a:tabLst>
                </a:pPr>
                <a:r>
                  <a:rPr lang="fr-FR" sz="2000" b="0" dirty="0">
                    <a:solidFill>
                      <a:srgbClr val="FF0000"/>
                    </a:solidFill>
                  </a:rPr>
                  <a:t>α</a:t>
                </a:r>
                <a:r>
                  <a:rPr lang="fr-FR" sz="2000" b="0" dirty="0"/>
                  <a:t> :</a:t>
                </a:r>
                <a:r>
                  <a:rPr lang="en-US" sz="2000" b="0" dirty="0"/>
                  <a:t>is a coefficient depending on the mechanical slenderness </a:t>
                </a:r>
                <a:r>
                  <a:rPr lang="fr-FR" sz="2000" b="0" dirty="0"/>
                  <a:t>λ. </a:t>
                </a:r>
              </a:p>
              <a:p>
                <a:pPr indent="-342900" algn="just">
                  <a:spcAft>
                    <a:spcPts val="600"/>
                  </a:spcAft>
                  <a:buFontTx/>
                  <a:buChar char="-"/>
                  <a:tabLst>
                    <a:tab pos="0" algn="l"/>
                  </a:tabLst>
                </a:pPr>
                <a:r>
                  <a:rPr lang="en-US" sz="2000" b="0" dirty="0"/>
                  <a:t>If more than half of the loads are applied at </a:t>
                </a:r>
                <a:r>
                  <a:rPr lang="fr-FR" sz="2000" b="0" dirty="0"/>
                  <a:t>j &lt;90 jours:</a:t>
                </a:r>
              </a:p>
              <a:p>
                <a:pPr marL="0" indent="0" algn="just">
                  <a:spcAft>
                    <a:spcPts val="600"/>
                  </a:spcAft>
                  <a:tabLst>
                    <a:tab pos="0" algn="l"/>
                  </a:tabLst>
                </a:pPr>
                <a:r>
                  <a:rPr lang="en-US" sz="2000" b="0" dirty="0"/>
                  <a:t>α will be divided by </a:t>
                </a:r>
                <a:r>
                  <a:rPr lang="fr-FR" sz="2000" b="0" dirty="0"/>
                  <a:t> :1,10 </a:t>
                </a:r>
                <a:endParaRPr lang="fr-FR" sz="2000" b="0" u="sng" dirty="0">
                  <a:solidFill>
                    <a:srgbClr val="FFC000"/>
                  </a:solidFill>
                </a:endParaRPr>
              </a:p>
              <a:p>
                <a:pPr marL="0" indent="0" algn="just">
                  <a:spcAft>
                    <a:spcPts val="600"/>
                  </a:spcAft>
                  <a:tabLst>
                    <a:tab pos="0" algn="l"/>
                  </a:tabLst>
                </a:pPr>
                <a:r>
                  <a:rPr lang="fr-FR" sz="2000" b="0" dirty="0"/>
                  <a:t>- </a:t>
                </a:r>
                <a:r>
                  <a:rPr lang="en-US" sz="2000" b="0" dirty="0"/>
                  <a:t>If more than half of the loads are applied before 28 days</a:t>
                </a:r>
                <a:r>
                  <a:rPr lang="fr-FR" sz="2000" b="0" dirty="0"/>
                  <a:t>:</a:t>
                </a:r>
                <a:r>
                  <a:rPr lang="el-GR" sz="2000" b="0" dirty="0"/>
                  <a:t> </a:t>
                </a:r>
                <a:r>
                  <a:rPr lang="en-US" sz="2000" b="0" dirty="0"/>
                  <a:t>α will be divided by 1.20 and </a:t>
                </a:r>
                <a:r>
                  <a:rPr lang="en-US" sz="2000" b="0" dirty="0" err="1"/>
                  <a:t>fcj</a:t>
                </a:r>
                <a:r>
                  <a:rPr lang="en-US" sz="2000" b="0" dirty="0"/>
                  <a:t>​  is used instead of </a:t>
                </a:r>
                <a:r>
                  <a:rPr lang="fr-FR" sz="2000" b="0" dirty="0"/>
                  <a:t>f</a:t>
                </a:r>
                <a:r>
                  <a:rPr lang="fr-FR" sz="1400" b="0" dirty="0"/>
                  <a:t>c28</a:t>
                </a:r>
                <a:r>
                  <a:rPr lang="fr-FR" sz="2000" b="0" dirty="0"/>
                  <a:t> </a:t>
                </a:r>
              </a:p>
              <a:p>
                <a:pPr marL="0" indent="0" algn="just">
                  <a:lnSpc>
                    <a:spcPct val="150000"/>
                  </a:lnSpc>
                  <a:spcAft>
                    <a:spcPts val="0"/>
                  </a:spcAft>
                  <a:tabLst>
                    <a:tab pos="0" algn="l"/>
                  </a:tabLst>
                </a:pPr>
                <a:r>
                  <a:rPr lang="fr-FR" b="0" dirty="0"/>
                  <a:t> </a:t>
                </a:r>
                <a:r>
                  <a:rPr lang="fr-FR" b="0" u="sng" dirty="0">
                    <a:solidFill>
                      <a:srgbClr val="FFC000"/>
                    </a:solidFill>
                  </a:rPr>
                  <a:t>V.2. </a:t>
                </a:r>
                <a:r>
                  <a:rPr lang="fr-FR" b="0" u="sng" dirty="0" err="1">
                    <a:solidFill>
                      <a:srgbClr val="FFC000"/>
                    </a:solidFill>
                  </a:rPr>
                  <a:t>Determination</a:t>
                </a:r>
                <a:r>
                  <a:rPr lang="fr-FR" b="0" u="sng" dirty="0">
                    <a:solidFill>
                      <a:srgbClr val="FFC000"/>
                    </a:solidFill>
                  </a:rPr>
                  <a:t> of </a:t>
                </a:r>
                <a:r>
                  <a:rPr lang="fr-FR" b="0" u="sng" dirty="0" err="1">
                    <a:solidFill>
                      <a:srgbClr val="FFC000"/>
                    </a:solidFill>
                  </a:rPr>
                  <a:t>Reinforcement</a:t>
                </a:r>
                <a:r>
                  <a:rPr lang="fr-FR" b="0" u="sng" dirty="0">
                    <a:solidFill>
                      <a:srgbClr val="FFC000"/>
                    </a:solidFill>
                  </a:rPr>
                  <a:t>:</a:t>
                </a:r>
                <a:r>
                  <a:rPr lang="fr-FR" b="0" dirty="0"/>
                  <a:t> </a:t>
                </a:r>
                <a:r>
                  <a:rPr lang="en-US" b="0" dirty="0"/>
                  <a:t>In theory, concrete resists compression well. Therefore, reinforcement is not necessary. However, in practice, in most cases, the loads are not centered (lack of symmetry, construction defects, etc.). For this reason, reinforcement is added.</a:t>
                </a:r>
                <a:endParaRPr lang="fr-FR" b="0" dirty="0"/>
              </a:p>
              <a:p>
                <a:pPr marL="0" indent="0" algn="just">
                  <a:lnSpc>
                    <a:spcPct val="150000"/>
                  </a:lnSpc>
                  <a:spcAft>
                    <a:spcPts val="0"/>
                  </a:spcAft>
                  <a:tabLst>
                    <a:tab pos="0" algn="l"/>
                  </a:tabLst>
                </a:pPr>
                <a:r>
                  <a:rPr lang="fr-FR" b="0" dirty="0">
                    <a:solidFill>
                      <a:srgbClr val="FFC000"/>
                    </a:solidFill>
                  </a:rPr>
                  <a:t>V.2.1 – Longitudinal </a:t>
                </a:r>
                <a:r>
                  <a:rPr lang="fr-FR" b="0" dirty="0" err="1">
                    <a:solidFill>
                      <a:srgbClr val="FFC000"/>
                    </a:solidFill>
                  </a:rPr>
                  <a:t>Reinforcement</a:t>
                </a:r>
                <a:r>
                  <a:rPr lang="fr-FR" b="0" dirty="0">
                    <a:solidFill>
                      <a:srgbClr val="FFC000"/>
                    </a:solidFill>
                  </a:rPr>
                  <a:t>:</a:t>
                </a:r>
              </a:p>
              <a:p>
                <a:pPr indent="-342900" algn="just">
                  <a:lnSpc>
                    <a:spcPct val="150000"/>
                  </a:lnSpc>
                  <a:spcAft>
                    <a:spcPts val="0"/>
                  </a:spcAft>
                  <a:buAutoNum type="alphaLcPeriod"/>
                  <a:tabLst>
                    <a:tab pos="0" algn="l"/>
                  </a:tabLst>
                </a:pPr>
                <a:r>
                  <a:rPr lang="en-US" b="0" dirty="0">
                    <a:solidFill>
                      <a:srgbClr val="FFC000"/>
                    </a:solidFill>
                  </a:rPr>
                  <a:t>Calculation of the theoretical section:</a:t>
                </a:r>
              </a:p>
              <a:p>
                <a:pPr indent="-342900" algn="just">
                  <a:lnSpc>
                    <a:spcPct val="150000"/>
                  </a:lnSpc>
                  <a:spcAft>
                    <a:spcPts val="0"/>
                  </a:spcAft>
                  <a:buAutoNum type="alphaLcPeriod"/>
                  <a:tabLst>
                    <a:tab pos="0" algn="l"/>
                  </a:tabLst>
                </a:pPr>
                <a:r>
                  <a:rPr lang="fr-FR" b="0" dirty="0">
                    <a:solidFill>
                      <a:srgbClr val="FFC000"/>
                    </a:solidFill>
                  </a:rPr>
                  <a:t>Minimum </a:t>
                </a:r>
                <a:r>
                  <a:rPr lang="fr-FR" b="0" dirty="0" err="1">
                    <a:solidFill>
                      <a:srgbClr val="FFC000"/>
                    </a:solidFill>
                  </a:rPr>
                  <a:t>reinforcement</a:t>
                </a:r>
                <a:r>
                  <a:rPr lang="fr-FR" b="0" dirty="0">
                    <a:solidFill>
                      <a:srgbClr val="FFC000"/>
                    </a:solidFill>
                  </a:rPr>
                  <a:t> ratio: </a:t>
                </a:r>
                <a:r>
                  <a:rPr lang="en-US" b="0" dirty="0"/>
                  <a:t>: The following rules must be observed:</a:t>
                </a:r>
              </a:p>
              <a:p>
                <a:pPr marL="0" indent="0" algn="just">
                  <a:lnSpc>
                    <a:spcPct val="150000"/>
                  </a:lnSpc>
                  <a:spcAft>
                    <a:spcPts val="0"/>
                  </a:spcAft>
                  <a:tabLst>
                    <a:tab pos="0" algn="l"/>
                  </a:tabLst>
                </a:pPr>
                <a:r>
                  <a:rPr lang="fr-FR" b="0" dirty="0"/>
                  <a:t>- </a:t>
                </a:r>
                <a:r>
                  <a:rPr lang="en-US" b="0" dirty="0"/>
                  <a:t>An insufficiently reinforced element is fragile.</a:t>
                </a:r>
                <a:endParaRPr lang="fr-FR" b="0" dirty="0"/>
              </a:p>
              <a:p>
                <a:pPr marL="119063" indent="-119063" algn="just">
                  <a:lnSpc>
                    <a:spcPct val="150000"/>
                  </a:lnSpc>
                  <a:spcAft>
                    <a:spcPts val="0"/>
                  </a:spcAft>
                  <a:buFontTx/>
                  <a:buChar char="-"/>
                  <a:tabLst>
                    <a:tab pos="0" algn="l"/>
                  </a:tabLst>
                </a:pPr>
                <a:r>
                  <a:rPr lang="fr-FR" b="0" dirty="0"/>
                  <a:t> </a:t>
                </a:r>
                <a:r>
                  <a:rPr lang="en-US" b="0" dirty="0"/>
                  <a:t>An overly reinforced element is impractical to construct properly.</a:t>
                </a:r>
                <a:endParaRPr lang="fr-FR" sz="2000" b="0" u="sng" dirty="0">
                  <a:solidFill>
                    <a:srgbClr val="FFC000"/>
                  </a:solidFill>
                </a:endParaRPr>
              </a:p>
              <a:p>
                <a:pPr marL="0" indent="0" algn="just">
                  <a:spcAft>
                    <a:spcPts val="1200"/>
                  </a:spcAft>
                  <a:tabLst>
                    <a:tab pos="0" algn="l"/>
                  </a:tabLst>
                </a:pPr>
                <a:endParaRPr lang="fr-FR" sz="2000" b="0" dirty="0"/>
              </a:p>
              <a:p>
                <a:pPr marL="0" indent="0" algn="just">
                  <a:spcAft>
                    <a:spcPts val="1200"/>
                  </a:spcAft>
                  <a:tabLst>
                    <a:tab pos="0" algn="l"/>
                  </a:tabLst>
                </a:pPr>
                <a:endParaRPr lang="fr-FR" sz="2000" b="0" dirty="0"/>
              </a:p>
            </p:txBody>
          </p:sp>
        </mc:Choice>
        <mc:Fallback xmlns="">
          <p:sp>
            <p:nvSpPr>
              <p:cNvPr id="8" name="Rectangle 43"/>
              <p:cNvSpPr>
                <a:spLocks noRot="1" noChangeAspect="1" noMove="1" noResize="1" noEditPoints="1" noAdjustHandles="1" noChangeArrowheads="1" noChangeShapeType="1" noTextEdit="1"/>
              </p:cNvSpPr>
              <p:nvPr/>
            </p:nvSpPr>
            <p:spPr bwMode="auto">
              <a:xfrm>
                <a:off x="35496" y="44624"/>
                <a:ext cx="9036494" cy="6785848"/>
              </a:xfrm>
              <a:prstGeom prst="rect">
                <a:avLst/>
              </a:prstGeom>
              <a:blipFill>
                <a:blip r:embed="rId2"/>
                <a:stretch>
                  <a:fillRect l="-742" r="-67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cmpd="thickThin">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grpSp>
        <p:nvGrpSpPr>
          <p:cNvPr id="10" name="Group 9"/>
          <p:cNvGrpSpPr/>
          <p:nvPr/>
        </p:nvGrpSpPr>
        <p:grpSpPr>
          <a:xfrm>
            <a:off x="6535399" y="692696"/>
            <a:ext cx="2373201" cy="1089465"/>
            <a:chOff x="611561" y="4933847"/>
            <a:chExt cx="2736304" cy="1447487"/>
          </a:xfrm>
        </p:grpSpPr>
        <p:grpSp>
          <p:nvGrpSpPr>
            <p:cNvPr id="7" name="Group 6"/>
            <p:cNvGrpSpPr/>
            <p:nvPr/>
          </p:nvGrpSpPr>
          <p:grpSpPr>
            <a:xfrm>
              <a:off x="611561" y="4933851"/>
              <a:ext cx="2736304" cy="1447483"/>
              <a:chOff x="611561" y="5131234"/>
              <a:chExt cx="2736304" cy="1250098"/>
            </a:xfrm>
          </p:grpSpPr>
          <p:pic>
            <p:nvPicPr>
              <p:cNvPr id="5126" name="Picture 6"/>
              <p:cNvPicPr>
                <a:picLocks noChangeAspect="1" noChangeArrowheads="1"/>
              </p:cNvPicPr>
              <p:nvPr/>
            </p:nvPicPr>
            <p:blipFill rotWithShape="1">
              <a:blip r:embed="rId3">
                <a:extLst>
                  <a:ext uri="{28A0092B-C50C-407E-A947-70E740481C1C}">
                    <a14:useLocalDpi xmlns:a14="http://schemas.microsoft.com/office/drawing/2010/main" val="0"/>
                  </a:ext>
                </a:extLst>
              </a:blip>
              <a:srcRect t="8629"/>
              <a:stretch/>
            </p:blipFill>
            <p:spPr bwMode="auto">
              <a:xfrm>
                <a:off x="611561" y="5131234"/>
                <a:ext cx="2736304" cy="12500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2416377" y="5445224"/>
                <a:ext cx="710849" cy="307777"/>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l-GR" sz="1400" b="0" dirty="0">
                    <a:solidFill>
                      <a:schemeClr val="accent2"/>
                    </a:solidFill>
                  </a:rPr>
                  <a:t>λ</a:t>
                </a:r>
                <a:r>
                  <a:rPr lang="el-GR" sz="1400" dirty="0">
                    <a:solidFill>
                      <a:schemeClr val="accent2"/>
                    </a:solidFill>
                  </a:rPr>
                  <a:t>≤</a:t>
                </a:r>
                <a:r>
                  <a:rPr lang="fr-FR" sz="1400" dirty="0">
                    <a:solidFill>
                      <a:schemeClr val="accent2"/>
                    </a:solidFill>
                  </a:rPr>
                  <a:t> </a:t>
                </a:r>
                <a:r>
                  <a:rPr lang="fr-FR" sz="1400" b="0" dirty="0">
                    <a:solidFill>
                      <a:schemeClr val="accent2"/>
                    </a:solidFill>
                  </a:rPr>
                  <a:t>50</a:t>
                </a:r>
                <a:endParaRPr lang="fr-FR" b="0" dirty="0">
                  <a:solidFill>
                    <a:schemeClr val="accent2"/>
                  </a:solidFill>
                </a:endParaRPr>
              </a:p>
            </p:txBody>
          </p:sp>
          <p:sp>
            <p:nvSpPr>
              <p:cNvPr id="22" name="TextBox 21"/>
              <p:cNvSpPr txBox="1"/>
              <p:nvPr/>
            </p:nvSpPr>
            <p:spPr>
              <a:xfrm>
                <a:off x="2231793" y="5929535"/>
                <a:ext cx="1051819" cy="321243"/>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fr-FR" sz="1400" b="0" dirty="0">
                    <a:solidFill>
                      <a:schemeClr val="accent2"/>
                    </a:solidFill>
                  </a:rPr>
                  <a:t>50&lt;</a:t>
                </a:r>
                <a:r>
                  <a:rPr lang="el-GR" sz="1400" b="0" dirty="0">
                    <a:solidFill>
                      <a:schemeClr val="accent2"/>
                    </a:solidFill>
                  </a:rPr>
                  <a:t>λ</a:t>
                </a:r>
                <a:r>
                  <a:rPr lang="fr-FR" sz="1400" b="0" dirty="0">
                    <a:solidFill>
                      <a:schemeClr val="accent2"/>
                    </a:solidFill>
                  </a:rPr>
                  <a:t> </a:t>
                </a:r>
                <a:r>
                  <a:rPr lang="el-GR" sz="1400" b="0" dirty="0">
                    <a:solidFill>
                      <a:schemeClr val="accent2"/>
                    </a:solidFill>
                  </a:rPr>
                  <a:t>≤</a:t>
                </a:r>
                <a:r>
                  <a:rPr lang="fr-FR" sz="1400" b="0" dirty="0">
                    <a:solidFill>
                      <a:schemeClr val="accent2"/>
                    </a:solidFill>
                  </a:rPr>
                  <a:t> 70</a:t>
                </a:r>
                <a:endParaRPr lang="fr-FR" b="0" dirty="0">
                  <a:solidFill>
                    <a:schemeClr val="accent2"/>
                  </a:solidFill>
                </a:endParaRPr>
              </a:p>
            </p:txBody>
          </p:sp>
        </p:grpSp>
        <p:sp>
          <p:nvSpPr>
            <p:cNvPr id="9" name="TextBox 8"/>
            <p:cNvSpPr txBox="1"/>
            <p:nvPr/>
          </p:nvSpPr>
          <p:spPr>
            <a:xfrm>
              <a:off x="1332965" y="4933847"/>
              <a:ext cx="280461" cy="261610"/>
            </a:xfrm>
            <a:prstGeom prst="rect">
              <a:avLst/>
            </a:prstGeom>
            <a:solidFill>
              <a:schemeClr val="bg1"/>
            </a:solidFill>
          </p:spPr>
          <p:txBody>
            <a:bodyPr wrap="square" rtlCol="0">
              <a:spAutoFit/>
            </a:bodyPr>
            <a:lstStyle/>
            <a:p>
              <a:r>
                <a:rPr lang="el-GR" sz="1100" dirty="0">
                  <a:solidFill>
                    <a:srgbClr val="FF0000"/>
                  </a:solidFill>
                </a:rPr>
                <a:t>α</a:t>
              </a:r>
              <a:endParaRPr lang="fr-FR" sz="1100" dirty="0">
                <a:solidFill>
                  <a:srgbClr val="FF0000"/>
                </a:solidFill>
              </a:endParaRPr>
            </a:p>
          </p:txBody>
        </p:sp>
      </p:grpSp>
      <p:sp>
        <p:nvSpPr>
          <p:cNvPr id="13" name="Right Arrow 12"/>
          <p:cNvSpPr/>
          <p:nvPr/>
        </p:nvSpPr>
        <p:spPr bwMode="auto">
          <a:xfrm>
            <a:off x="3563888" y="3927403"/>
            <a:ext cx="573945" cy="187968"/>
          </a:xfrm>
          <a:prstGeom prst="rightArrow">
            <a:avLst/>
          </a:prstGeom>
          <a:ln>
            <a:solidFill>
              <a:srgbClr val="FF0000"/>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a:ln>
                <a:noFill/>
              </a:ln>
              <a:solidFill>
                <a:schemeClr val="bg1"/>
              </a:solidFill>
              <a:effectLst/>
              <a:latin typeface="Times New Roman" pitchFamily="18" charset="0"/>
              <a:cs typeface="Times New Roman" pitchFamily="18" charset="0"/>
            </a:endParaRPr>
          </a:p>
        </p:txBody>
      </p:sp>
      <p:pic>
        <p:nvPicPr>
          <p:cNvPr id="1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83968" y="3789040"/>
            <a:ext cx="1243906" cy="464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2908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Box 7"/>
          <p:cNvSpPr txBox="1">
            <a:spLocks noChangeArrowheads="1"/>
          </p:cNvSpPr>
          <p:nvPr/>
        </p:nvSpPr>
        <p:spPr bwMode="auto">
          <a:xfrm>
            <a:off x="0" y="73069"/>
            <a:ext cx="9144000" cy="6740307"/>
          </a:xfrm>
          <a:prstGeom prst="rect">
            <a:avLst/>
          </a:prstGeom>
          <a:no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a:solidFill>
                <a:srgbClr val="FFFF00"/>
              </a:solidFill>
            </a:endParaRPr>
          </a:p>
          <a:p>
            <a:pPr eaLnBrk="1" hangingPunct="1"/>
            <a:endParaRPr lang="fr-FR" altLang="en-US" dirty="0">
              <a:solidFill>
                <a:srgbClr val="FFFF00"/>
              </a:solidFill>
            </a:endParaRPr>
          </a:p>
        </p:txBody>
      </p:sp>
      <p:sp>
        <p:nvSpPr>
          <p:cNvPr id="11266"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a:t>Cours Béton armé, Mr. A. Guettiche</a:t>
            </a:r>
          </a:p>
        </p:txBody>
      </p:sp>
      <p:sp>
        <p:nvSpPr>
          <p:cNvPr id="11267"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BA7C63E1-D618-4791-AEBE-83F3085EFBB6}" type="slidenum">
              <a:rPr lang="fr-FR" altLang="en-US" b="0" smtClean="0"/>
              <a:pPr eaLnBrk="1" hangingPunct="1"/>
              <a:t>7</a:t>
            </a:fld>
            <a:endParaRPr lang="fr-FR" altLang="en-US" b="0"/>
          </a:p>
        </p:txBody>
      </p:sp>
      <p:sp>
        <p:nvSpPr>
          <p:cNvPr id="8" name="Rectangle 43"/>
          <p:cNvSpPr>
            <a:spLocks noChangeArrowheads="1"/>
          </p:cNvSpPr>
          <p:nvPr/>
        </p:nvSpPr>
        <p:spPr bwMode="auto">
          <a:xfrm>
            <a:off x="1" y="44624"/>
            <a:ext cx="9144000" cy="6624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cmpd="thickThin">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241300" defTabSz="765175" eaLnBrk="0" hangingPunct="0">
              <a:tabLst>
                <a:tab pos="288925" algn="l"/>
              </a:tabLst>
              <a:defRPr b="1">
                <a:solidFill>
                  <a:schemeClr val="bg1"/>
                </a:solidFill>
                <a:latin typeface="Times New Roman" pitchFamily="18" charset="0"/>
                <a:cs typeface="Times New Roman" pitchFamily="18" charset="0"/>
              </a:defRPr>
            </a:lvl1pPr>
            <a:lvl2pPr marL="819150" indent="-285750" defTabSz="765175" eaLnBrk="0" hangingPunct="0">
              <a:tabLst>
                <a:tab pos="288925" algn="l"/>
              </a:tabLst>
              <a:defRPr b="1">
                <a:solidFill>
                  <a:schemeClr val="bg1"/>
                </a:solidFill>
                <a:latin typeface="Times New Roman" pitchFamily="18" charset="0"/>
                <a:cs typeface="Times New Roman" pitchFamily="18" charset="0"/>
              </a:defRPr>
            </a:lvl2pPr>
            <a:lvl3pPr marL="1238250" indent="-228600" defTabSz="765175" eaLnBrk="0" hangingPunct="0">
              <a:tabLst>
                <a:tab pos="288925" algn="l"/>
              </a:tabLst>
              <a:defRPr b="1">
                <a:solidFill>
                  <a:schemeClr val="bg1"/>
                </a:solidFill>
                <a:latin typeface="Times New Roman" pitchFamily="18" charset="0"/>
                <a:cs typeface="Times New Roman" pitchFamily="18" charset="0"/>
              </a:defRPr>
            </a:lvl3pPr>
            <a:lvl4pPr marL="1657350" indent="-228600" defTabSz="765175" eaLnBrk="0" hangingPunct="0">
              <a:tabLst>
                <a:tab pos="288925" algn="l"/>
              </a:tabLst>
              <a:defRPr b="1">
                <a:solidFill>
                  <a:schemeClr val="bg1"/>
                </a:solidFill>
                <a:latin typeface="Times New Roman" pitchFamily="18" charset="0"/>
                <a:cs typeface="Times New Roman" pitchFamily="18" charset="0"/>
              </a:defRPr>
            </a:lvl4pPr>
            <a:lvl5pPr marL="2076450" indent="-228600" defTabSz="765175" eaLnBrk="0" hangingPunct="0">
              <a:tabLst>
                <a:tab pos="288925" algn="l"/>
              </a:tabLst>
              <a:defRPr b="1">
                <a:solidFill>
                  <a:schemeClr val="bg1"/>
                </a:solidFill>
                <a:latin typeface="Times New Roman" pitchFamily="18" charset="0"/>
                <a:cs typeface="Times New Roman" pitchFamily="18" charset="0"/>
              </a:defRPr>
            </a:lvl5pPr>
            <a:lvl6pPr marL="25336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6pPr>
            <a:lvl7pPr marL="29908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7pPr>
            <a:lvl8pPr marL="34480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8pPr>
            <a:lvl9pPr marL="39052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9pPr>
          </a:lstStyle>
          <a:p>
            <a:pPr marL="0" indent="0" algn="just">
              <a:spcAft>
                <a:spcPts val="0"/>
              </a:spcAft>
              <a:tabLst>
                <a:tab pos="0" algn="l"/>
              </a:tabLst>
            </a:pPr>
            <a:r>
              <a:rPr lang="fr-FR" b="0" dirty="0">
                <a:solidFill>
                  <a:srgbClr val="FFC000"/>
                </a:solidFill>
              </a:rPr>
              <a:t>V.2.1 – Longitudinal </a:t>
            </a:r>
            <a:r>
              <a:rPr lang="fr-FR" b="0" dirty="0" err="1">
                <a:solidFill>
                  <a:srgbClr val="FFC000"/>
                </a:solidFill>
              </a:rPr>
              <a:t>Reinforcement:</a:t>
            </a:r>
            <a:r>
              <a:rPr lang="fr-FR" b="0" dirty="0" err="1"/>
              <a:t>B.A.E.L</a:t>
            </a:r>
            <a:r>
              <a:rPr lang="fr-FR" b="0" dirty="0"/>
              <a:t> </a:t>
            </a:r>
            <a:r>
              <a:rPr lang="fr-FR" b="0" dirty="0" err="1"/>
              <a:t>requires</a:t>
            </a:r>
            <a:r>
              <a:rPr lang="fr-FR" b="0" dirty="0"/>
              <a:t>:</a:t>
            </a:r>
          </a:p>
          <a:p>
            <a:pPr marL="0" indent="0" algn="just">
              <a:lnSpc>
                <a:spcPct val="150000"/>
              </a:lnSpc>
              <a:spcAft>
                <a:spcPts val="0"/>
              </a:spcAft>
              <a:tabLst>
                <a:tab pos="0" algn="l"/>
              </a:tabLst>
            </a:pPr>
            <a:r>
              <a:rPr lang="fr-FR" b="0" dirty="0"/>
              <a:t>P : </a:t>
            </a:r>
            <a:r>
              <a:rPr lang="en-US" b="0" dirty="0"/>
              <a:t>perimeter of the column in meters. The result is given in cm²</a:t>
            </a:r>
            <a:r>
              <a:rPr lang="fr-FR" b="0" dirty="0"/>
              <a:t>. B: </a:t>
            </a:r>
            <a:r>
              <a:rPr lang="fr-FR" b="0" dirty="0" err="1"/>
              <a:t>concrete</a:t>
            </a:r>
            <a:r>
              <a:rPr lang="fr-FR" b="0" dirty="0"/>
              <a:t> cross-sectional area</a:t>
            </a:r>
          </a:p>
          <a:p>
            <a:pPr marL="119063" indent="-119063" algn="just">
              <a:lnSpc>
                <a:spcPct val="150000"/>
              </a:lnSpc>
              <a:spcAft>
                <a:spcPts val="600"/>
              </a:spcAft>
              <a:buFontTx/>
              <a:buChar char="-"/>
              <a:tabLst>
                <a:tab pos="0" algn="l"/>
              </a:tabLst>
            </a:pPr>
            <a:r>
              <a:rPr lang="fr-FR" b="0" dirty="0"/>
              <a:t>The RPA minimal section  </a:t>
            </a:r>
            <a:r>
              <a:rPr lang="fr-FR" b="0" dirty="0" err="1"/>
              <a:t>requires</a:t>
            </a:r>
            <a:r>
              <a:rPr lang="fr-FR" b="0" dirty="0"/>
              <a:t>: </a:t>
            </a:r>
          </a:p>
          <a:p>
            <a:pPr marL="119063" indent="-119063" algn="just">
              <a:lnSpc>
                <a:spcPct val="150000"/>
              </a:lnSpc>
              <a:spcAft>
                <a:spcPts val="0"/>
              </a:spcAft>
              <a:buFontTx/>
              <a:buChar char="-"/>
              <a:tabLst>
                <a:tab pos="0" algn="l"/>
              </a:tabLst>
            </a:pPr>
            <a:r>
              <a:rPr lang="fr-FR" b="0" dirty="0">
                <a:solidFill>
                  <a:srgbClr val="FFC000"/>
                </a:solidFill>
              </a:rPr>
              <a:t>c. Pourcentage d’armature </a:t>
            </a:r>
            <a:r>
              <a:rPr lang="fr-FR" b="0" dirty="0" err="1">
                <a:solidFill>
                  <a:srgbClr val="FFC000"/>
                </a:solidFill>
              </a:rPr>
              <a:t>maximum:</a:t>
            </a:r>
            <a:r>
              <a:rPr lang="fr-FR" b="0" dirty="0" err="1"/>
              <a:t>B.A.E.L</a:t>
            </a:r>
            <a:r>
              <a:rPr lang="fr-FR" b="0" dirty="0"/>
              <a:t> exige :</a:t>
            </a:r>
          </a:p>
          <a:p>
            <a:pPr marL="119063" indent="-119063" algn="just">
              <a:lnSpc>
                <a:spcPct val="150000"/>
              </a:lnSpc>
              <a:spcAft>
                <a:spcPts val="0"/>
              </a:spcAft>
              <a:buFontTx/>
              <a:buChar char="-"/>
              <a:tabLst>
                <a:tab pos="0" algn="l"/>
              </a:tabLst>
            </a:pPr>
            <a:r>
              <a:rPr lang="fr-FR" b="0" dirty="0"/>
              <a:t>RPA exige:     </a:t>
            </a:r>
            <a:r>
              <a:rPr lang="en-US" b="0" dirty="0"/>
              <a:t>4% in the regular zone</a:t>
            </a:r>
          </a:p>
          <a:p>
            <a:pPr marL="0" indent="0" algn="just">
              <a:lnSpc>
                <a:spcPct val="150000"/>
              </a:lnSpc>
              <a:spcAft>
                <a:spcPts val="0"/>
              </a:spcAft>
              <a:tabLst>
                <a:tab pos="0" algn="l"/>
              </a:tabLst>
            </a:pPr>
            <a:r>
              <a:rPr lang="en-US" b="0" dirty="0"/>
              <a:t>                      </a:t>
            </a:r>
            <a:r>
              <a:rPr lang="fr-FR" b="0" dirty="0"/>
              <a:t>  8% in the </a:t>
            </a:r>
            <a:r>
              <a:rPr lang="fr-FR" b="0" dirty="0" err="1"/>
              <a:t>overlap</a:t>
            </a:r>
            <a:r>
              <a:rPr lang="fr-FR" b="0" dirty="0"/>
              <a:t> (</a:t>
            </a:r>
            <a:r>
              <a:rPr lang="fr-FR" b="0" dirty="0" err="1"/>
              <a:t>splice</a:t>
            </a:r>
            <a:r>
              <a:rPr lang="fr-FR" b="0" dirty="0"/>
              <a:t>) zone                                          </a:t>
            </a:r>
          </a:p>
          <a:p>
            <a:pPr marL="0" indent="0" algn="just">
              <a:lnSpc>
                <a:spcPct val="150000"/>
              </a:lnSpc>
              <a:spcAft>
                <a:spcPts val="0"/>
              </a:spcAft>
              <a:tabLst>
                <a:tab pos="0" algn="l"/>
              </a:tabLst>
            </a:pPr>
            <a:r>
              <a:rPr lang="en-US" b="0" dirty="0"/>
              <a:t>Therefore, the final section to be adopted is:</a:t>
            </a:r>
          </a:p>
          <a:p>
            <a:pPr marL="0" indent="0" algn="just">
              <a:lnSpc>
                <a:spcPct val="150000"/>
              </a:lnSpc>
              <a:spcAft>
                <a:spcPts val="0"/>
              </a:spcAft>
              <a:tabLst>
                <a:tab pos="0" algn="l"/>
              </a:tabLst>
            </a:pPr>
            <a:r>
              <a:rPr lang="fr-FR" b="0" dirty="0">
                <a:solidFill>
                  <a:srgbClr val="FFC000"/>
                </a:solidFill>
              </a:rPr>
              <a:t>d. L’espacement entre les armatures longitudinales :</a:t>
            </a:r>
            <a:r>
              <a:rPr lang="en-US" b="0" dirty="0"/>
              <a:t>The longitudinal reinforcements are distributed within the section near the walls in such a way as to best ensure the flexural strength of the member in the most unfavorable directions. In particular, for a member with a rectangular section, the maximum distance </a:t>
            </a:r>
            <a:r>
              <a:rPr lang="en-US" b="0" dirty="0">
                <a:solidFill>
                  <a:srgbClr val="FF0000"/>
                </a:solidFill>
              </a:rPr>
              <a:t>e</a:t>
            </a:r>
            <a:r>
              <a:rPr lang="en-US" b="0" dirty="0"/>
              <a:t> between two adjacent bars on the same face must not exceed:</a:t>
            </a:r>
          </a:p>
          <a:p>
            <a:pPr marL="0" indent="0" algn="just">
              <a:lnSpc>
                <a:spcPct val="150000"/>
              </a:lnSpc>
              <a:spcAft>
                <a:spcPts val="0"/>
              </a:spcAft>
              <a:tabLst>
                <a:tab pos="0" algn="l"/>
              </a:tabLst>
            </a:pPr>
            <a:r>
              <a:rPr lang="fr-FR" b="0" dirty="0"/>
              <a:t> </a:t>
            </a:r>
            <a:r>
              <a:rPr lang="el-GR" b="0" dirty="0"/>
              <a:t>λ</a:t>
            </a:r>
            <a:r>
              <a:rPr lang="fr-FR" b="0" dirty="0"/>
              <a:t> &gt; 35</a:t>
            </a:r>
          </a:p>
          <a:p>
            <a:pPr marL="101600" indent="0" algn="justLow"/>
            <a:r>
              <a:rPr lang="fr-FR" b="0" dirty="0"/>
              <a:t>R.P.A exige : e&lt; 20cm  en zone I et </a:t>
            </a:r>
            <a:r>
              <a:rPr lang="fr-FR" b="0" dirty="0" err="1"/>
              <a:t>IIa</a:t>
            </a:r>
            <a:r>
              <a:rPr lang="fr-FR" b="0" dirty="0"/>
              <a:t> </a:t>
            </a:r>
          </a:p>
          <a:p>
            <a:pPr marL="101600" indent="0" algn="justLow"/>
            <a:r>
              <a:rPr lang="fr-FR" b="0" dirty="0"/>
              <a:t>                     e&lt; 15cm en zone </a:t>
            </a:r>
            <a:r>
              <a:rPr lang="fr-FR" b="0" dirty="0" err="1"/>
              <a:t>IIb</a:t>
            </a:r>
            <a:r>
              <a:rPr lang="fr-FR" b="0" dirty="0"/>
              <a:t> et III</a:t>
            </a:r>
          </a:p>
          <a:p>
            <a:pPr marL="0" indent="0" algn="just">
              <a:lnSpc>
                <a:spcPct val="150000"/>
              </a:lnSpc>
              <a:tabLst>
                <a:tab pos="288925" algn="l"/>
                <a:tab pos="1947863" algn="l"/>
              </a:tabLst>
            </a:pPr>
            <a:r>
              <a:rPr lang="fr-FR" b="0" dirty="0">
                <a:solidFill>
                  <a:srgbClr val="FFC000"/>
                </a:solidFill>
              </a:rPr>
              <a:t>e. Lap </a:t>
            </a:r>
            <a:r>
              <a:rPr lang="fr-FR" b="0" dirty="0" err="1">
                <a:solidFill>
                  <a:srgbClr val="FFC000"/>
                </a:solidFill>
              </a:rPr>
              <a:t>splice</a:t>
            </a:r>
            <a:r>
              <a:rPr lang="fr-FR" b="0" dirty="0">
                <a:solidFill>
                  <a:srgbClr val="FFC000"/>
                </a:solidFill>
              </a:rPr>
              <a:t> </a:t>
            </a:r>
            <a:r>
              <a:rPr lang="fr-FR" b="0" dirty="0" err="1">
                <a:solidFill>
                  <a:srgbClr val="FFC000"/>
                </a:solidFill>
              </a:rPr>
              <a:t>length</a:t>
            </a:r>
            <a:r>
              <a:rPr lang="fr-FR" b="0" dirty="0">
                <a:solidFill>
                  <a:srgbClr val="FFC000"/>
                </a:solidFill>
              </a:rPr>
              <a:t>:</a:t>
            </a:r>
          </a:p>
          <a:p>
            <a:pPr algn="just">
              <a:lnSpc>
                <a:spcPct val="150000"/>
              </a:lnSpc>
            </a:pPr>
            <a:r>
              <a:rPr lang="en-US" b="0" dirty="0"/>
              <a:t>The lap splice length 𝑙𝑟​  shall be at least equal to:</a:t>
            </a:r>
            <a:endParaRPr lang="fr-FR" sz="2000" b="0" dirty="0"/>
          </a:p>
        </p:txBody>
      </p:sp>
      <p:pic>
        <p:nvPicPr>
          <p:cNvPr id="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4203" y="137323"/>
            <a:ext cx="2822969" cy="2906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072" y="1478746"/>
            <a:ext cx="1172715" cy="3148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5"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11960" y="2493237"/>
            <a:ext cx="2664305" cy="41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280" y="5373216"/>
            <a:ext cx="1752750" cy="8854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5" name="Picture 3"/>
          <p:cNvPicPr>
            <a:picLocks noChangeAspect="1" noChangeArrowheads="1"/>
          </p:cNvPicPr>
          <p:nvPr/>
        </p:nvPicPr>
        <p:blipFill rotWithShape="1">
          <a:blip r:embed="rId6">
            <a:extLst>
              <a:ext uri="{28A0092B-C50C-407E-A947-70E740481C1C}">
                <a14:useLocalDpi xmlns:a14="http://schemas.microsoft.com/office/drawing/2010/main" val="0"/>
              </a:ext>
            </a:extLst>
          </a:blip>
          <a:srcRect l="6379" t="14122" r="15025" b="12451"/>
          <a:stretch/>
        </p:blipFill>
        <p:spPr bwMode="auto">
          <a:xfrm>
            <a:off x="4932040" y="5938995"/>
            <a:ext cx="1098671" cy="365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67944" y="4606220"/>
            <a:ext cx="3302619" cy="3509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Image 2">
            <a:extLst>
              <a:ext uri="{FF2B5EF4-FFF2-40B4-BE49-F238E27FC236}">
                <a16:creationId xmlns:a16="http://schemas.microsoft.com/office/drawing/2014/main" id="{E11C50F6-A424-71D0-5102-A434C72E856E}"/>
              </a:ext>
            </a:extLst>
          </p:cNvPr>
          <p:cNvPicPr>
            <a:picLocks noChangeAspect="1"/>
          </p:cNvPicPr>
          <p:nvPr/>
        </p:nvPicPr>
        <p:blipFill>
          <a:blip r:embed="rId8"/>
          <a:stretch>
            <a:fillRect/>
          </a:stretch>
        </p:blipFill>
        <p:spPr>
          <a:xfrm>
            <a:off x="3563888" y="776576"/>
            <a:ext cx="2503694" cy="566888"/>
          </a:xfrm>
          <a:prstGeom prst="rect">
            <a:avLst/>
          </a:prstGeom>
        </p:spPr>
      </p:pic>
    </p:spTree>
    <p:extLst>
      <p:ext uri="{BB962C8B-B14F-4D97-AF65-F5344CB8AC3E}">
        <p14:creationId xmlns:p14="http://schemas.microsoft.com/office/powerpoint/2010/main" val="328250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Box 7"/>
          <p:cNvSpPr txBox="1">
            <a:spLocks noChangeArrowheads="1"/>
          </p:cNvSpPr>
          <p:nvPr/>
        </p:nvSpPr>
        <p:spPr bwMode="auto">
          <a:xfrm>
            <a:off x="73023" y="44624"/>
            <a:ext cx="8928991" cy="6740307"/>
          </a:xfrm>
          <a:prstGeom prst="rect">
            <a:avLst/>
          </a:prstGeom>
          <a:no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p:txBody>
      </p:sp>
      <p:sp>
        <p:nvSpPr>
          <p:cNvPr id="11266"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a:t>Cours Béton armé, Mr. A. Guettiche</a:t>
            </a:r>
          </a:p>
        </p:txBody>
      </p:sp>
      <p:sp>
        <p:nvSpPr>
          <p:cNvPr id="11267"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BA7C63E1-D618-4791-AEBE-83F3085EFBB6}" type="slidenum">
              <a:rPr lang="fr-FR" altLang="en-US" b="0" smtClean="0"/>
              <a:pPr eaLnBrk="1" hangingPunct="1"/>
              <a:t>8</a:t>
            </a:fld>
            <a:endParaRPr lang="fr-FR" altLang="en-US" b="0"/>
          </a:p>
        </p:txBody>
      </p:sp>
      <mc:AlternateContent xmlns:mc="http://schemas.openxmlformats.org/markup-compatibility/2006">
        <mc:Choice xmlns:a14="http://schemas.microsoft.com/office/drawing/2010/main" Requires="a14">
          <p:sp>
            <p:nvSpPr>
              <p:cNvPr id="8" name="Rectangle 43"/>
              <p:cNvSpPr>
                <a:spLocks noChangeArrowheads="1"/>
              </p:cNvSpPr>
              <p:nvPr/>
            </p:nvSpPr>
            <p:spPr bwMode="auto">
              <a:xfrm>
                <a:off x="107503" y="0"/>
                <a:ext cx="8808715" cy="6847106"/>
              </a:xfrm>
              <a:prstGeom prst="rect">
                <a:avLst/>
              </a:prstGeom>
              <a:noFill/>
              <a:ln>
                <a:noFill/>
              </a:ln>
              <a:effectLst/>
              <a:extLst>
                <a:ext uri="{909E8E84-426E-40DD-AFC4-6F175D3DCCD1}">
                  <a14:hiddenFill>
                    <a:solidFill>
                      <a:schemeClr val="accent1"/>
                    </a:solidFill>
                  </a14:hiddenFill>
                </a:ext>
                <a:ext uri="{91240B29-F687-4F45-9708-019B960494DF}">
                  <a14:hiddenLine w="57150" cmpd="thickThin">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lstStyle>
                <a:lvl1pPr marL="342900" indent="-241300" defTabSz="765175" eaLnBrk="0" hangingPunct="0">
                  <a:tabLst>
                    <a:tab pos="288925" algn="l"/>
                  </a:tabLst>
                  <a:defRPr b="1">
                    <a:solidFill>
                      <a:schemeClr val="bg1"/>
                    </a:solidFill>
                    <a:latin typeface="Times New Roman" pitchFamily="18" charset="0"/>
                    <a:cs typeface="Times New Roman" pitchFamily="18" charset="0"/>
                  </a:defRPr>
                </a:lvl1pPr>
                <a:lvl2pPr marL="819150" indent="-285750" defTabSz="765175" eaLnBrk="0" hangingPunct="0">
                  <a:tabLst>
                    <a:tab pos="288925" algn="l"/>
                  </a:tabLst>
                  <a:defRPr b="1">
                    <a:solidFill>
                      <a:schemeClr val="bg1"/>
                    </a:solidFill>
                    <a:latin typeface="Times New Roman" pitchFamily="18" charset="0"/>
                    <a:cs typeface="Times New Roman" pitchFamily="18" charset="0"/>
                  </a:defRPr>
                </a:lvl2pPr>
                <a:lvl3pPr marL="1238250" indent="-228600" defTabSz="765175" eaLnBrk="0" hangingPunct="0">
                  <a:tabLst>
                    <a:tab pos="288925" algn="l"/>
                  </a:tabLst>
                  <a:defRPr b="1">
                    <a:solidFill>
                      <a:schemeClr val="bg1"/>
                    </a:solidFill>
                    <a:latin typeface="Times New Roman" pitchFamily="18" charset="0"/>
                    <a:cs typeface="Times New Roman" pitchFamily="18" charset="0"/>
                  </a:defRPr>
                </a:lvl3pPr>
                <a:lvl4pPr marL="1657350" indent="-228600" defTabSz="765175" eaLnBrk="0" hangingPunct="0">
                  <a:tabLst>
                    <a:tab pos="288925" algn="l"/>
                  </a:tabLst>
                  <a:defRPr b="1">
                    <a:solidFill>
                      <a:schemeClr val="bg1"/>
                    </a:solidFill>
                    <a:latin typeface="Times New Roman" pitchFamily="18" charset="0"/>
                    <a:cs typeface="Times New Roman" pitchFamily="18" charset="0"/>
                  </a:defRPr>
                </a:lvl4pPr>
                <a:lvl5pPr marL="2076450" indent="-228600" defTabSz="765175" eaLnBrk="0" hangingPunct="0">
                  <a:tabLst>
                    <a:tab pos="288925" algn="l"/>
                  </a:tabLst>
                  <a:defRPr b="1">
                    <a:solidFill>
                      <a:schemeClr val="bg1"/>
                    </a:solidFill>
                    <a:latin typeface="Times New Roman" pitchFamily="18" charset="0"/>
                    <a:cs typeface="Times New Roman" pitchFamily="18" charset="0"/>
                  </a:defRPr>
                </a:lvl5pPr>
                <a:lvl6pPr marL="25336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6pPr>
                <a:lvl7pPr marL="29908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7pPr>
                <a:lvl8pPr marL="34480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8pPr>
                <a:lvl9pPr marL="39052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9pPr>
              </a:lstStyle>
              <a:p>
                <a:pPr>
                  <a:spcBef>
                    <a:spcPts val="900"/>
                  </a:spcBef>
                  <a:spcAft>
                    <a:spcPts val="900"/>
                  </a:spcAft>
                </a:pPr>
                <a:r>
                  <a:rPr lang="en-US" b="1" dirty="0">
                    <a:solidFill>
                      <a:srgbClr val="FF0000"/>
                    </a:solidFill>
                    <a:effectLst/>
                    <a:latin typeface="Times New Roman" panose="02020603050405020304" pitchFamily="18" charset="0"/>
                    <a:ea typeface="Aptos" panose="020B0004020202020204" pitchFamily="34" charset="0"/>
                    <a:cs typeface="Arial" panose="020B0604020202020204" pitchFamily="34" charset="0"/>
                  </a:rPr>
                  <a:t>Note</a:t>
                </a:r>
                <a:r>
                  <a:rPr lang="en-US" b="1" dirty="0">
                    <a:effectLst/>
                    <a:latin typeface="Times New Roman" panose="02020603050405020304" pitchFamily="18" charset="0"/>
                    <a:ea typeface="Aptos" panose="020B0004020202020204" pitchFamily="34" charset="0"/>
                    <a:cs typeface="Arial" panose="020B0604020202020204" pitchFamily="34" charset="0"/>
                  </a:rPr>
                  <a:t>:</a:t>
                </a:r>
                <a:r>
                  <a:rPr lang="en-US" dirty="0">
                    <a:effectLst/>
                    <a:latin typeface="Times New Roman" panose="02020603050405020304" pitchFamily="18" charset="0"/>
                    <a:ea typeface="Aptos" panose="020B0004020202020204" pitchFamily="34" charset="0"/>
                    <a:cs typeface="Arial" panose="020B0604020202020204" pitchFamily="34" charset="0"/>
                  </a:rPr>
                  <a:t> </a:t>
                </a:r>
                <a:r>
                  <a:rPr lang="en-US" b="0" dirty="0">
                    <a:effectLst/>
                    <a:latin typeface="Times New Roman" panose="02020603050405020304" pitchFamily="18" charset="0"/>
                    <a:ea typeface="Aptos" panose="020B0004020202020204" pitchFamily="34" charset="0"/>
                    <a:cs typeface="Arial" panose="020B0604020202020204" pitchFamily="34" charset="0"/>
                  </a:rPr>
                  <a:t>For longitudinal reinforcement, we have three cases:</a:t>
                </a:r>
              </a:p>
              <a:p>
                <a:pPr marL="342900" lvl="0" indent="-342900">
                  <a:spcBef>
                    <a:spcPts val="180"/>
                  </a:spcBef>
                  <a:spcAft>
                    <a:spcPts val="180"/>
                  </a:spcAft>
                  <a:buFont typeface="+mj-lt"/>
                  <a:buAutoNum type="arabicPeriod"/>
                </a:pPr>
                <a:r>
                  <a:rPr lang="en-US" b="0" dirty="0">
                    <a:effectLst/>
                    <a:latin typeface="Times New Roman" panose="02020603050405020304" pitchFamily="18" charset="0"/>
                    <a:ea typeface="Aptos" panose="020B0004020202020204" pitchFamily="34" charset="0"/>
                    <a:cs typeface="Arial" panose="020B0604020202020204" pitchFamily="34" charset="0"/>
                  </a:rPr>
                  <a:t>If </a:t>
                </a:r>
                <a14:m>
                  <m:oMath xmlns:m="http://schemas.openxmlformats.org/officeDocument/2006/math">
                    <m:sSub>
                      <m:sSubPr>
                        <m:ctrlPr>
                          <a:rPr lang="en-US" b="0" i="1">
                            <a:effectLst/>
                            <a:latin typeface="Cambria Math" panose="02040503050406030204" pitchFamily="18" charset="0"/>
                            <a:ea typeface="Aptos" panose="020B0004020202020204" pitchFamily="34" charset="0"/>
                            <a:cs typeface="Arial" panose="020B0604020202020204" pitchFamily="34" charset="0"/>
                          </a:rPr>
                        </m:ctrlPr>
                      </m:sSubPr>
                      <m:e>
                        <m:r>
                          <m:rPr>
                            <m:sty m:val="p"/>
                          </m:rPr>
                          <a:rPr lang="en-US" b="0" smtClean="0">
                            <a:effectLst/>
                            <a:latin typeface="Cambria Math" panose="02040503050406030204" pitchFamily="18" charset="0"/>
                            <a:ea typeface="Aptos" panose="020B0004020202020204" pitchFamily="34" charset="0"/>
                            <a:cs typeface="Arial" panose="020B0604020202020204" pitchFamily="34" charset="0"/>
                          </a:rPr>
                          <m:t>As</m:t>
                        </m:r>
                      </m:e>
                      <m:sub>
                        <m:r>
                          <m:rPr>
                            <m:sty m:val="p"/>
                          </m:rPr>
                          <a:rPr lang="en-US" b="0" smtClean="0">
                            <a:effectLst/>
                            <a:latin typeface="Cambria Math" panose="02040503050406030204" pitchFamily="18" charset="0"/>
                            <a:ea typeface="Aptos" panose="020B0004020202020204" pitchFamily="34" charset="0"/>
                            <a:cs typeface="Arial" panose="020B0604020202020204" pitchFamily="34" charset="0"/>
                          </a:rPr>
                          <m:t>min</m:t>
                        </m:r>
                      </m:sub>
                    </m:sSub>
                    <m:r>
                      <a:rPr lang="en-US" b="0" smtClean="0">
                        <a:effectLst/>
                        <a:latin typeface="Cambria Math" panose="02040503050406030204" pitchFamily="18" charset="0"/>
                        <a:ea typeface="Aptos" panose="020B0004020202020204" pitchFamily="34" charset="0"/>
                        <a:cs typeface="Arial" panose="020B0604020202020204" pitchFamily="34" charset="0"/>
                      </a:rPr>
                      <m:t>&lt;</m:t>
                    </m:r>
                    <m:sSub>
                      <m:sSubPr>
                        <m:ctrlPr>
                          <a:rPr lang="en-US" b="0" i="1">
                            <a:effectLst/>
                            <a:latin typeface="Cambria Math" panose="02040503050406030204" pitchFamily="18" charset="0"/>
                            <a:ea typeface="Aptos" panose="020B0004020202020204" pitchFamily="34" charset="0"/>
                            <a:cs typeface="Arial" panose="020B0604020202020204" pitchFamily="34" charset="0"/>
                          </a:rPr>
                        </m:ctrlPr>
                      </m:sSubPr>
                      <m:e>
                        <m:r>
                          <m:rPr>
                            <m:sty m:val="p"/>
                          </m:rPr>
                          <a:rPr lang="en-US" b="0" smtClean="0">
                            <a:effectLst/>
                            <a:latin typeface="Cambria Math" panose="02040503050406030204" pitchFamily="18" charset="0"/>
                            <a:ea typeface="Aptos" panose="020B0004020202020204" pitchFamily="34" charset="0"/>
                            <a:cs typeface="Arial" panose="020B0604020202020204" pitchFamily="34" charset="0"/>
                          </a:rPr>
                          <m:t>As</m:t>
                        </m:r>
                      </m:e>
                      <m:sub>
                        <m:r>
                          <m:rPr>
                            <m:sty m:val="p"/>
                          </m:rPr>
                          <a:rPr lang="en-US" b="0" smtClean="0">
                            <a:effectLst/>
                            <a:latin typeface="Cambria Math" panose="02040503050406030204" pitchFamily="18" charset="0"/>
                            <a:ea typeface="Aptos" panose="020B0004020202020204" pitchFamily="34" charset="0"/>
                            <a:cs typeface="Arial" panose="020B0604020202020204" pitchFamily="34" charset="0"/>
                          </a:rPr>
                          <m:t>calculated</m:t>
                        </m:r>
                      </m:sub>
                    </m:sSub>
                    <m:r>
                      <a:rPr lang="en-US" b="0" smtClean="0">
                        <a:effectLst/>
                        <a:latin typeface="Cambria Math" panose="02040503050406030204" pitchFamily="18" charset="0"/>
                        <a:ea typeface="Aptos" panose="020B0004020202020204" pitchFamily="34" charset="0"/>
                        <a:cs typeface="Arial" panose="020B0604020202020204" pitchFamily="34" charset="0"/>
                      </a:rPr>
                      <m:t>&lt;</m:t>
                    </m:r>
                    <m:sSub>
                      <m:sSubPr>
                        <m:ctrlPr>
                          <a:rPr lang="en-US" b="0" i="1">
                            <a:effectLst/>
                            <a:latin typeface="Cambria Math" panose="02040503050406030204" pitchFamily="18" charset="0"/>
                            <a:ea typeface="Aptos" panose="020B0004020202020204" pitchFamily="34" charset="0"/>
                            <a:cs typeface="Arial" panose="020B0604020202020204" pitchFamily="34" charset="0"/>
                          </a:rPr>
                        </m:ctrlPr>
                      </m:sSubPr>
                      <m:e>
                        <m:r>
                          <m:rPr>
                            <m:sty m:val="p"/>
                          </m:rPr>
                          <a:rPr lang="en-US" b="0" smtClean="0">
                            <a:effectLst/>
                            <a:latin typeface="Cambria Math" panose="02040503050406030204" pitchFamily="18" charset="0"/>
                            <a:ea typeface="Aptos" panose="020B0004020202020204" pitchFamily="34" charset="0"/>
                            <a:cs typeface="Arial" panose="020B0604020202020204" pitchFamily="34" charset="0"/>
                          </a:rPr>
                          <m:t>As</m:t>
                        </m:r>
                      </m:e>
                      <m:sub>
                        <m:r>
                          <m:rPr>
                            <m:sty m:val="p"/>
                          </m:rPr>
                          <a:rPr lang="en-US" b="0" smtClean="0">
                            <a:effectLst/>
                            <a:latin typeface="Cambria Math" panose="02040503050406030204" pitchFamily="18" charset="0"/>
                            <a:ea typeface="Aptos" panose="020B0004020202020204" pitchFamily="34" charset="0"/>
                            <a:cs typeface="Arial" panose="020B0604020202020204" pitchFamily="34" charset="0"/>
                          </a:rPr>
                          <m:t>max</m:t>
                        </m:r>
                      </m:sub>
                    </m:sSub>
                  </m:oMath>
                </a14:m>
                <a:r>
                  <a:rPr lang="en-US" b="0" dirty="0">
                    <a:effectLst/>
                    <a:latin typeface="Times New Roman" panose="02020603050405020304" pitchFamily="18" charset="0"/>
                    <a:ea typeface="Aptos" panose="020B0004020202020204" pitchFamily="34" charset="0"/>
                    <a:cs typeface="Arial" panose="020B0604020202020204" pitchFamily="34" charset="0"/>
                  </a:rPr>
                  <a:t> ⇒ Use the calculated As.</a:t>
                </a:r>
              </a:p>
              <a:p>
                <a:pPr marL="342900" lvl="0" indent="-342900">
                  <a:spcBef>
                    <a:spcPts val="180"/>
                  </a:spcBef>
                  <a:spcAft>
                    <a:spcPts val="180"/>
                  </a:spcAft>
                  <a:buFont typeface="+mj-lt"/>
                  <a:buAutoNum type="arabicPeriod"/>
                </a:pPr>
                <a:r>
                  <a:rPr lang="en-US" b="0" dirty="0">
                    <a:effectLst/>
                    <a:latin typeface="Times New Roman" panose="02020603050405020304" pitchFamily="18" charset="0"/>
                    <a:ea typeface="Aptos" panose="020B0004020202020204" pitchFamily="34" charset="0"/>
                    <a:cs typeface="Arial" panose="020B0604020202020204" pitchFamily="34" charset="0"/>
                  </a:rPr>
                  <a:t>If </a:t>
                </a:r>
                <a14:m>
                  <m:oMath xmlns:m="http://schemas.openxmlformats.org/officeDocument/2006/math">
                    <m:sSub>
                      <m:sSubPr>
                        <m:ctrlPr>
                          <a:rPr lang="en-US" b="0" i="1">
                            <a:effectLst/>
                            <a:latin typeface="Cambria Math" panose="02040503050406030204" pitchFamily="18" charset="0"/>
                            <a:ea typeface="Aptos" panose="020B0004020202020204" pitchFamily="34" charset="0"/>
                            <a:cs typeface="Arial" panose="020B0604020202020204" pitchFamily="34" charset="0"/>
                          </a:rPr>
                        </m:ctrlPr>
                      </m:sSubPr>
                      <m:e>
                        <m:r>
                          <m:rPr>
                            <m:sty m:val="p"/>
                          </m:rPr>
                          <a:rPr lang="en-US" b="0" smtClean="0">
                            <a:effectLst/>
                            <a:latin typeface="Cambria Math" panose="02040503050406030204" pitchFamily="18" charset="0"/>
                            <a:ea typeface="Aptos" panose="020B0004020202020204" pitchFamily="34" charset="0"/>
                            <a:cs typeface="Arial" panose="020B0604020202020204" pitchFamily="34" charset="0"/>
                          </a:rPr>
                          <m:t>As</m:t>
                        </m:r>
                      </m:e>
                      <m:sub>
                        <m:r>
                          <m:rPr>
                            <m:sty m:val="p"/>
                          </m:rPr>
                          <a:rPr lang="en-US" b="0" smtClean="0">
                            <a:effectLst/>
                            <a:latin typeface="Cambria Math" panose="02040503050406030204" pitchFamily="18" charset="0"/>
                            <a:ea typeface="Aptos" panose="020B0004020202020204" pitchFamily="34" charset="0"/>
                            <a:cs typeface="Arial" panose="020B0604020202020204" pitchFamily="34" charset="0"/>
                          </a:rPr>
                          <m:t>calculated</m:t>
                        </m:r>
                      </m:sub>
                    </m:sSub>
                    <m:r>
                      <a:rPr lang="en-US" b="0" smtClean="0">
                        <a:effectLst/>
                        <a:latin typeface="Cambria Math" panose="02040503050406030204" pitchFamily="18" charset="0"/>
                        <a:ea typeface="Aptos" panose="020B0004020202020204" pitchFamily="34" charset="0"/>
                        <a:cs typeface="Arial" panose="020B0604020202020204" pitchFamily="34" charset="0"/>
                      </a:rPr>
                      <m:t>&lt;</m:t>
                    </m:r>
                    <m:sSub>
                      <m:sSubPr>
                        <m:ctrlPr>
                          <a:rPr lang="en-US" b="0" i="1">
                            <a:effectLst/>
                            <a:latin typeface="Cambria Math" panose="02040503050406030204" pitchFamily="18" charset="0"/>
                            <a:ea typeface="Aptos" panose="020B0004020202020204" pitchFamily="34" charset="0"/>
                            <a:cs typeface="Arial" panose="020B0604020202020204" pitchFamily="34" charset="0"/>
                          </a:rPr>
                        </m:ctrlPr>
                      </m:sSubPr>
                      <m:e>
                        <m:r>
                          <m:rPr>
                            <m:sty m:val="p"/>
                          </m:rPr>
                          <a:rPr lang="en-US" b="0" smtClean="0">
                            <a:effectLst/>
                            <a:latin typeface="Cambria Math" panose="02040503050406030204" pitchFamily="18" charset="0"/>
                            <a:ea typeface="Aptos" panose="020B0004020202020204" pitchFamily="34" charset="0"/>
                            <a:cs typeface="Arial" panose="020B0604020202020204" pitchFamily="34" charset="0"/>
                          </a:rPr>
                          <m:t>As</m:t>
                        </m:r>
                      </m:e>
                      <m:sub>
                        <m:r>
                          <m:rPr>
                            <m:sty m:val="p"/>
                          </m:rPr>
                          <a:rPr lang="en-US" b="0" smtClean="0">
                            <a:effectLst/>
                            <a:latin typeface="Cambria Math" panose="02040503050406030204" pitchFamily="18" charset="0"/>
                            <a:ea typeface="Aptos" panose="020B0004020202020204" pitchFamily="34" charset="0"/>
                            <a:cs typeface="Arial" panose="020B0604020202020204" pitchFamily="34" charset="0"/>
                          </a:rPr>
                          <m:t>min</m:t>
                        </m:r>
                      </m:sub>
                    </m:sSub>
                  </m:oMath>
                </a14:m>
                <a:r>
                  <a:rPr lang="en-US" b="0" dirty="0">
                    <a:effectLst/>
                    <a:latin typeface="Times New Roman" panose="02020603050405020304" pitchFamily="18" charset="0"/>
                    <a:ea typeface="Aptos" panose="020B0004020202020204" pitchFamily="34" charset="0"/>
                    <a:cs typeface="Arial" panose="020B0604020202020204" pitchFamily="34" charset="0"/>
                  </a:rPr>
                  <a:t> or &lt; 0 ⇒ Use the minimum As.</a:t>
                </a:r>
              </a:p>
              <a:p>
                <a:pPr marL="342900" lvl="0" indent="-342900">
                  <a:spcBef>
                    <a:spcPts val="180"/>
                  </a:spcBef>
                  <a:spcAft>
                    <a:spcPts val="180"/>
                  </a:spcAft>
                  <a:buFont typeface="+mj-lt"/>
                  <a:buAutoNum type="arabicPeriod"/>
                </a:pPr>
                <a:r>
                  <a:rPr lang="en-US" b="0" dirty="0">
                    <a:effectLst/>
                    <a:latin typeface="Times New Roman" panose="02020603050405020304" pitchFamily="18" charset="0"/>
                    <a:ea typeface="Aptos" panose="020B0004020202020204" pitchFamily="34" charset="0"/>
                    <a:cs typeface="Arial" panose="020B0604020202020204" pitchFamily="34" charset="0"/>
                  </a:rPr>
                  <a:t>If </a:t>
                </a:r>
                <a14:m>
                  <m:oMath xmlns:m="http://schemas.openxmlformats.org/officeDocument/2006/math">
                    <m:sSub>
                      <m:sSubPr>
                        <m:ctrlPr>
                          <a:rPr lang="en-US" b="0" i="1">
                            <a:effectLst/>
                            <a:latin typeface="Cambria Math" panose="02040503050406030204" pitchFamily="18" charset="0"/>
                            <a:ea typeface="Aptos" panose="020B0004020202020204" pitchFamily="34" charset="0"/>
                            <a:cs typeface="Arial" panose="020B0604020202020204" pitchFamily="34" charset="0"/>
                          </a:rPr>
                        </m:ctrlPr>
                      </m:sSubPr>
                      <m:e>
                        <m:r>
                          <m:rPr>
                            <m:sty m:val="p"/>
                          </m:rPr>
                          <a:rPr lang="en-US" b="0" smtClean="0">
                            <a:effectLst/>
                            <a:latin typeface="Cambria Math" panose="02040503050406030204" pitchFamily="18" charset="0"/>
                            <a:ea typeface="Aptos" panose="020B0004020202020204" pitchFamily="34" charset="0"/>
                            <a:cs typeface="Arial" panose="020B0604020202020204" pitchFamily="34" charset="0"/>
                          </a:rPr>
                          <m:t>As</m:t>
                        </m:r>
                      </m:e>
                      <m:sub>
                        <m:r>
                          <m:rPr>
                            <m:sty m:val="p"/>
                          </m:rPr>
                          <a:rPr lang="en-US" b="0" smtClean="0">
                            <a:effectLst/>
                            <a:latin typeface="Cambria Math" panose="02040503050406030204" pitchFamily="18" charset="0"/>
                            <a:ea typeface="Aptos" panose="020B0004020202020204" pitchFamily="34" charset="0"/>
                            <a:cs typeface="Arial" panose="020B0604020202020204" pitchFamily="34" charset="0"/>
                          </a:rPr>
                          <m:t>calculated</m:t>
                        </m:r>
                      </m:sub>
                    </m:sSub>
                    <m:r>
                      <a:rPr lang="en-US" b="0" smtClean="0">
                        <a:effectLst/>
                        <a:latin typeface="Cambria Math" panose="02040503050406030204" pitchFamily="18" charset="0"/>
                        <a:ea typeface="Aptos" panose="020B0004020202020204" pitchFamily="34" charset="0"/>
                        <a:cs typeface="Arial" panose="020B0604020202020204" pitchFamily="34" charset="0"/>
                      </a:rPr>
                      <m:t>&gt;</m:t>
                    </m:r>
                    <m:sSub>
                      <m:sSubPr>
                        <m:ctrlPr>
                          <a:rPr lang="en-US" b="0" i="1">
                            <a:effectLst/>
                            <a:latin typeface="Cambria Math" panose="02040503050406030204" pitchFamily="18" charset="0"/>
                            <a:ea typeface="Aptos" panose="020B0004020202020204" pitchFamily="34" charset="0"/>
                            <a:cs typeface="Arial" panose="020B0604020202020204" pitchFamily="34" charset="0"/>
                          </a:rPr>
                        </m:ctrlPr>
                      </m:sSubPr>
                      <m:e>
                        <m:r>
                          <m:rPr>
                            <m:sty m:val="p"/>
                          </m:rPr>
                          <a:rPr lang="en-US" b="0" smtClean="0">
                            <a:effectLst/>
                            <a:latin typeface="Cambria Math" panose="02040503050406030204" pitchFamily="18" charset="0"/>
                            <a:ea typeface="Aptos" panose="020B0004020202020204" pitchFamily="34" charset="0"/>
                            <a:cs typeface="Arial" panose="020B0604020202020204" pitchFamily="34" charset="0"/>
                          </a:rPr>
                          <m:t>As</m:t>
                        </m:r>
                      </m:e>
                      <m:sub>
                        <m:r>
                          <m:rPr>
                            <m:sty m:val="p"/>
                          </m:rPr>
                          <a:rPr lang="en-US" b="0" smtClean="0">
                            <a:effectLst/>
                            <a:latin typeface="Cambria Math" panose="02040503050406030204" pitchFamily="18" charset="0"/>
                            <a:ea typeface="Aptos" panose="020B0004020202020204" pitchFamily="34" charset="0"/>
                            <a:cs typeface="Arial" panose="020B0604020202020204" pitchFamily="34" charset="0"/>
                          </a:rPr>
                          <m:t>max</m:t>
                        </m:r>
                      </m:sub>
                    </m:sSub>
                  </m:oMath>
                </a14:m>
                <a:r>
                  <a:rPr lang="en-US" b="0" dirty="0">
                    <a:effectLst/>
                    <a:latin typeface="Times New Roman" panose="02020603050405020304" pitchFamily="18" charset="0"/>
                    <a:ea typeface="Aptos" panose="020B0004020202020204" pitchFamily="34" charset="0"/>
                    <a:cs typeface="Arial" panose="020B0604020202020204" pitchFamily="34" charset="0"/>
                  </a:rPr>
                  <a:t> ⇒ Increase the concrete section B and recalculate As.</a:t>
                </a:r>
              </a:p>
              <a:p>
                <a:pPr marL="0" indent="0" algn="just">
                  <a:lnSpc>
                    <a:spcPct val="150000"/>
                  </a:lnSpc>
                  <a:spcAft>
                    <a:spcPts val="0"/>
                  </a:spcAft>
                  <a:tabLst>
                    <a:tab pos="115888" algn="l"/>
                  </a:tabLst>
                </a:pPr>
                <a:r>
                  <a:rPr lang="fr-FR" b="0" dirty="0">
                    <a:solidFill>
                      <a:srgbClr val="FFC000"/>
                    </a:solidFill>
                  </a:rPr>
                  <a:t>V.2.2 – Transverse </a:t>
                </a:r>
                <a:r>
                  <a:rPr lang="fr-FR" b="0" dirty="0" err="1">
                    <a:solidFill>
                      <a:srgbClr val="FFC000"/>
                    </a:solidFill>
                  </a:rPr>
                  <a:t>Reinforcement</a:t>
                </a:r>
                <a:r>
                  <a:rPr lang="fr-FR" b="0" dirty="0">
                    <a:solidFill>
                      <a:srgbClr val="FFC000"/>
                    </a:solidFill>
                  </a:rPr>
                  <a:t>:</a:t>
                </a:r>
                <a:r>
                  <a:rPr lang="en-US" b="0" dirty="0"/>
                  <a:t>These reinforcements mainly serve to hold the longitudinal reinforcement in place. They therefore prevent its buckling.</a:t>
                </a:r>
              </a:p>
              <a:p>
                <a:pPr indent="-342900" algn="just">
                  <a:lnSpc>
                    <a:spcPct val="150000"/>
                  </a:lnSpc>
                  <a:spcAft>
                    <a:spcPts val="0"/>
                  </a:spcAft>
                  <a:buAutoNum type="alphaLcPeriod"/>
                  <a:tabLst>
                    <a:tab pos="115888" algn="l"/>
                  </a:tabLst>
                </a:pPr>
                <a:r>
                  <a:rPr lang="fr-FR" b="0" dirty="0" err="1">
                    <a:solidFill>
                      <a:srgbClr val="FFC000"/>
                    </a:solidFill>
                  </a:rPr>
                  <a:t>Diameter</a:t>
                </a:r>
                <a:r>
                  <a:rPr lang="fr-FR" b="0" dirty="0">
                    <a:solidFill>
                      <a:srgbClr val="FFC000"/>
                    </a:solidFill>
                  </a:rPr>
                  <a:t>:</a:t>
                </a:r>
                <a:r>
                  <a:rPr lang="en-US" b="0" dirty="0"/>
                  <a:t>The diameter of the transverse reinforcement must be at least equal to one-third of the diameter of the longitudinal reinforcement (∅𝑙​ ) that they hold in place.</a:t>
                </a:r>
              </a:p>
              <a:p>
                <a:pPr marL="0" indent="0" algn="just">
                  <a:lnSpc>
                    <a:spcPct val="150000"/>
                  </a:lnSpc>
                  <a:spcAft>
                    <a:spcPts val="0"/>
                  </a:spcAft>
                  <a:tabLst>
                    <a:tab pos="115888" algn="l"/>
                  </a:tabLst>
                </a:pPr>
                <a:r>
                  <a:rPr lang="fr-FR" sz="2000" b="0" dirty="0">
                    <a:solidFill>
                      <a:srgbClr val="FFC000"/>
                    </a:solidFill>
                  </a:rPr>
                  <a:t>b. </a:t>
                </a:r>
                <a:r>
                  <a:rPr lang="en-US" b="0" dirty="0">
                    <a:solidFill>
                      <a:srgbClr val="FFC000"/>
                    </a:solidFill>
                  </a:rPr>
                  <a:t>Spacing between two stirrups: (St)</a:t>
                </a:r>
              </a:p>
              <a:p>
                <a:pPr marL="0" indent="0" algn="just">
                  <a:lnSpc>
                    <a:spcPct val="150000"/>
                  </a:lnSpc>
                  <a:spcAft>
                    <a:spcPts val="0"/>
                  </a:spcAft>
                  <a:tabLst>
                    <a:tab pos="115888" algn="l"/>
                  </a:tabLst>
                </a:pPr>
                <a:r>
                  <a:rPr lang="en-US" b="0" dirty="0">
                    <a:solidFill>
                      <a:srgbClr val="00B050"/>
                    </a:solidFill>
                  </a:rPr>
                  <a:t>In the overlap or nodal zone</a:t>
                </a:r>
                <a:r>
                  <a:rPr lang="fr-FR" b="0" dirty="0">
                    <a:solidFill>
                      <a:srgbClr val="00B050"/>
                    </a:solidFill>
                  </a:rPr>
                  <a:t>:</a:t>
                </a:r>
                <a:r>
                  <a:rPr lang="fr-FR" b="0" dirty="0"/>
                  <a:t>B.A.E.L </a:t>
                </a:r>
                <a:r>
                  <a:rPr lang="fr-FR" b="0" dirty="0" err="1"/>
                  <a:t>require</a:t>
                </a:r>
                <a:r>
                  <a:rPr lang="fr-FR" b="0" dirty="0"/>
                  <a:t>:</a:t>
                </a:r>
              </a:p>
              <a:p>
                <a:pPr algn="justLow"/>
                <a:r>
                  <a:rPr lang="en-US" b="0" dirty="0"/>
                  <a:t>a: the smallest dimension of the member.</a:t>
                </a:r>
              </a:p>
              <a:p>
                <a:pPr algn="justLow"/>
                <a:r>
                  <a:rPr lang="fr-FR" b="0" dirty="0"/>
                  <a:t>RPA </a:t>
                </a:r>
                <a:r>
                  <a:rPr lang="fr-FR" b="0" dirty="0" err="1"/>
                  <a:t>require</a:t>
                </a:r>
                <a:r>
                  <a:rPr lang="fr-FR" b="0" dirty="0"/>
                  <a:t> :</a:t>
                </a:r>
                <a14:m>
                  <m:oMath xmlns:m="http://schemas.openxmlformats.org/officeDocument/2006/math">
                    <m:d>
                      <m:dPr>
                        <m:begChr m:val="{"/>
                        <m:endChr m:val=""/>
                        <m:ctrlPr>
                          <a:rPr lang="en-US" sz="1400" i="1" smtClean="0">
                            <a:effectLst/>
                            <a:latin typeface="Cambria Math" panose="02040503050406030204" pitchFamily="18" charset="0"/>
                            <a:ea typeface="Aptos" panose="020B0004020202020204" pitchFamily="34" charset="0"/>
                            <a:cs typeface="Arial" panose="020B0604020202020204" pitchFamily="34" charset="0"/>
                          </a:rPr>
                        </m:ctrlPr>
                      </m:dPr>
                      <m:e>
                        <m:m>
                          <m:mPr>
                            <m:plcHide m:val="on"/>
                            <m:mcs>
                              <m:mc>
                                <m:mcPr>
                                  <m:count m:val="2"/>
                                  <m:mcJc m:val="center"/>
                                </m:mcPr>
                              </m:mc>
                            </m:mcs>
                            <m:ctrlPr>
                              <a:rPr lang="en-US" sz="1400" i="1">
                                <a:effectLst/>
                                <a:latin typeface="Cambria Math" panose="02040503050406030204" pitchFamily="18" charset="0"/>
                                <a:ea typeface="Aptos" panose="020B0004020202020204" pitchFamily="34" charset="0"/>
                                <a:cs typeface="Arial" panose="020B0604020202020204" pitchFamily="34" charset="0"/>
                              </a:rPr>
                            </m:ctrlPr>
                          </m:mPr>
                          <m:mr>
                            <m:e>
                              <m:r>
                                <a:rPr lang="en-US" sz="1400" i="1">
                                  <a:effectLst/>
                                  <a:latin typeface="Cambria Math" panose="02040503050406030204" pitchFamily="18" charset="0"/>
                                  <a:ea typeface="Aptos" panose="020B0004020202020204" pitchFamily="34" charset="0"/>
                                  <a:cs typeface="Arial" panose="020B0604020202020204" pitchFamily="34" charset="0"/>
                                </a:rPr>
                                <m:t>𝑡</m:t>
                              </m:r>
                              <m:r>
                                <a:rPr lang="en-US" sz="1400">
                                  <a:effectLst/>
                                  <a:latin typeface="Cambria Math" panose="02040503050406030204" pitchFamily="18" charset="0"/>
                                  <a:ea typeface="Aptos" panose="020B0004020202020204" pitchFamily="34" charset="0"/>
                                  <a:cs typeface="Arial" panose="020B0604020202020204" pitchFamily="34" charset="0"/>
                                </a:rPr>
                                <m:t>≤</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min</m:t>
                              </m:r>
                              <m:d>
                                <m:dPr>
                                  <m:ctrlPr>
                                    <a:rPr lang="en-US" sz="1400" i="1">
                                      <a:effectLst/>
                                      <a:latin typeface="Cambria Math" panose="02040503050406030204" pitchFamily="18" charset="0"/>
                                      <a:ea typeface="Aptos" panose="020B0004020202020204" pitchFamily="34" charset="0"/>
                                      <a:cs typeface="Arial" panose="020B0604020202020204" pitchFamily="34" charset="0"/>
                                    </a:rPr>
                                  </m:ctrlPr>
                                </m:dPr>
                                <m:e>
                                  <m:sSub>
                                    <m:sSubPr>
                                      <m:ctrlPr>
                                        <a:rPr lang="en-US" sz="1400" i="1">
                                          <a:effectLst/>
                                          <a:latin typeface="Cambria Math" panose="02040503050406030204" pitchFamily="18" charset="0"/>
                                          <a:ea typeface="Aptos" panose="020B0004020202020204" pitchFamily="34" charset="0"/>
                                          <a:cs typeface="Arial" panose="020B0604020202020204" pitchFamily="34" charset="0"/>
                                        </a:rPr>
                                      </m:ctrlPr>
                                    </m:sSubPr>
                                    <m:e>
                                      <m:r>
                                        <a:rPr lang="en-US" sz="1400" i="1">
                                          <a:latin typeface="Cambria Math" panose="02040503050406030204" pitchFamily="18" charset="0"/>
                                          <a:ea typeface="Aptos" panose="020B0004020202020204" pitchFamily="34" charset="0"/>
                                          <a:cs typeface="Arial" panose="020B0604020202020204" pitchFamily="34" charset="0"/>
                                        </a:rPr>
                                        <m:t>10</m:t>
                                      </m:r>
                                      <m:r>
                                        <a:rPr lang="en-US" sz="1400">
                                          <a:latin typeface="Cambria Math" panose="02040503050406030204" pitchFamily="18" charset="0"/>
                                          <a:ea typeface="Aptos" panose="020B0004020202020204" pitchFamily="34" charset="0"/>
                                          <a:cs typeface="Arial" panose="020B0604020202020204" pitchFamily="34" charset="0"/>
                                        </a:rPr>
                                        <m:t>⋅</m:t>
                                      </m:r>
                                      <m:r>
                                        <a:rPr lang="en-US" sz="1400" i="1">
                                          <a:effectLst/>
                                          <a:latin typeface="Cambria Math" panose="02040503050406030204" pitchFamily="18" charset="0"/>
                                          <a:ea typeface="Aptos" panose="020B0004020202020204" pitchFamily="34" charset="0"/>
                                          <a:cs typeface="Arial" panose="020B0604020202020204" pitchFamily="34" charset="0"/>
                                        </a:rPr>
                                        <m:t>𝜑</m:t>
                                      </m:r>
                                    </m:e>
                                    <m:sub>
                                      <m:r>
                                        <a:rPr lang="en-US" sz="1400" i="1">
                                          <a:effectLst/>
                                          <a:latin typeface="Cambria Math" panose="02040503050406030204" pitchFamily="18" charset="0"/>
                                          <a:ea typeface="Aptos" panose="020B0004020202020204" pitchFamily="34" charset="0"/>
                                          <a:cs typeface="Arial" panose="020B0604020202020204" pitchFamily="34" charset="0"/>
                                        </a:rPr>
                                        <m:t>𝑙</m:t>
                                      </m:r>
                                    </m:sub>
                                  </m:sSub>
                                  <m:r>
                                    <a:rPr lang="en-US" sz="1400">
                                      <a:effectLst/>
                                      <a:latin typeface="Cambria Math" panose="02040503050406030204" pitchFamily="18" charset="0"/>
                                      <a:ea typeface="Aptos" panose="020B0004020202020204" pitchFamily="34" charset="0"/>
                                      <a:cs typeface="Arial" panose="020B0604020202020204" pitchFamily="34" charset="0"/>
                                    </a:rPr>
                                    <m:t>;</m:t>
                                  </m:r>
                                  <m:r>
                                    <a:rPr lang="en-US" sz="1400" i="1">
                                      <a:effectLst/>
                                      <a:latin typeface="Cambria Math" panose="02040503050406030204" pitchFamily="18" charset="0"/>
                                      <a:ea typeface="Aptos" panose="020B0004020202020204" pitchFamily="34" charset="0"/>
                                      <a:cs typeface="Arial" panose="020B0604020202020204" pitchFamily="34" charset="0"/>
                                    </a:rPr>
                                    <m:t> </m:t>
                                  </m:r>
                                  <m:r>
                                    <a:rPr lang="en-US" sz="1400" i="1">
                                      <a:effectLst/>
                                      <a:latin typeface="Cambria Math" panose="02040503050406030204" pitchFamily="18" charset="0"/>
                                      <a:ea typeface="Aptos" panose="020B0004020202020204" pitchFamily="34" charset="0"/>
                                      <a:cs typeface="Arial" panose="020B0604020202020204" pitchFamily="34" charset="0"/>
                                    </a:rPr>
                                    <m:t>12</m:t>
                                  </m:r>
                                  <m:r>
                                    <a:rPr lang="en-US" sz="1400" i="1">
                                      <a:effectLst/>
                                      <a:latin typeface="Cambria Math" panose="02040503050406030204" pitchFamily="18" charset="0"/>
                                      <a:ea typeface="Aptos" panose="020B0004020202020204" pitchFamily="34" charset="0"/>
                                      <a:cs typeface="Arial" panose="020B0604020202020204" pitchFamily="34" charset="0"/>
                                    </a:rPr>
                                    <m:t>.</m:t>
                                  </m:r>
                                  <m:r>
                                    <a:rPr lang="en-US" sz="1400" i="1">
                                      <a:effectLst/>
                                      <a:latin typeface="Cambria Math" panose="02040503050406030204" pitchFamily="18" charset="0"/>
                                      <a:ea typeface="Aptos" panose="020B0004020202020204" pitchFamily="34" charset="0"/>
                                      <a:cs typeface="Arial" panose="020B0604020202020204" pitchFamily="34" charset="0"/>
                                    </a:rPr>
                                    <m:t>5</m:t>
                                  </m:r>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cm</m:t>
                                  </m:r>
                                </m:e>
                              </m:d>
                            </m:e>
                            <m:e>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in</m:t>
                              </m:r>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zones</m:t>
                              </m:r>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I</m:t>
                              </m:r>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II</m:t>
                              </m:r>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and</m:t>
                              </m:r>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III</m:t>
                              </m:r>
                            </m:e>
                          </m:mr>
                          <m:mr>
                            <m:e>
                              <m:r>
                                <a:rPr lang="en-US" sz="1400" i="1">
                                  <a:effectLst/>
                                  <a:latin typeface="Cambria Math" panose="02040503050406030204" pitchFamily="18" charset="0"/>
                                  <a:ea typeface="Aptos" panose="020B0004020202020204" pitchFamily="34" charset="0"/>
                                  <a:cs typeface="Arial" panose="020B0604020202020204" pitchFamily="34" charset="0"/>
                                </a:rPr>
                                <m:t>𝑡</m:t>
                              </m:r>
                              <m:r>
                                <a:rPr lang="en-US" sz="1400">
                                  <a:effectLst/>
                                  <a:latin typeface="Cambria Math" panose="02040503050406030204" pitchFamily="18" charset="0"/>
                                  <a:ea typeface="Aptos" panose="020B0004020202020204" pitchFamily="34" charset="0"/>
                                  <a:cs typeface="Arial" panose="020B0604020202020204" pitchFamily="34" charset="0"/>
                                </a:rPr>
                                <m:t>≤</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min</m:t>
                              </m:r>
                              <m:d>
                                <m:dPr>
                                  <m:ctrlPr>
                                    <a:rPr lang="en-US" sz="1400" i="1">
                                      <a:effectLst/>
                                      <a:latin typeface="Cambria Math" panose="02040503050406030204" pitchFamily="18" charset="0"/>
                                      <a:ea typeface="Aptos" panose="020B0004020202020204" pitchFamily="34" charset="0"/>
                                      <a:cs typeface="Arial" panose="020B0604020202020204" pitchFamily="34" charset="0"/>
                                    </a:rPr>
                                  </m:ctrlPr>
                                </m:dPr>
                                <m:e>
                                  <m:f>
                                    <m:fPr>
                                      <m:ctrlPr>
                                        <a:rPr lang="en-US" sz="1400" i="1">
                                          <a:effectLst/>
                                          <a:latin typeface="Cambria Math" panose="02040503050406030204" pitchFamily="18" charset="0"/>
                                          <a:ea typeface="Aptos" panose="020B0004020202020204" pitchFamily="34" charset="0"/>
                                          <a:cs typeface="Arial" panose="020B0604020202020204" pitchFamily="34" charset="0"/>
                                        </a:rPr>
                                      </m:ctrlPr>
                                    </m:fPr>
                                    <m:num>
                                      <m:sSub>
                                        <m:sSubPr>
                                          <m:ctrlPr>
                                            <a:rPr lang="en-US" sz="1400" i="1">
                                              <a:effectLst/>
                                              <a:latin typeface="Cambria Math" panose="02040503050406030204" pitchFamily="18" charset="0"/>
                                              <a:ea typeface="Aptos" panose="020B0004020202020204" pitchFamily="34" charset="0"/>
                                              <a:cs typeface="Arial" panose="020B0604020202020204" pitchFamily="34" charset="0"/>
                                            </a:rPr>
                                          </m:ctrlPr>
                                        </m:sSubPr>
                                        <m:e>
                                          <m:r>
                                            <a:rPr lang="en-US" sz="1400" i="1">
                                              <a:effectLst/>
                                              <a:latin typeface="Cambria Math" panose="02040503050406030204" pitchFamily="18" charset="0"/>
                                              <a:ea typeface="Aptos" panose="020B0004020202020204" pitchFamily="34" charset="0"/>
                                              <a:cs typeface="Arial" panose="020B0604020202020204" pitchFamily="34" charset="0"/>
                                            </a:rPr>
                                            <m:t>𝑏</m:t>
                                          </m:r>
                                        </m:e>
                                        <m:sub>
                                          <m:r>
                                            <a:rPr lang="en-US" sz="1400" i="1">
                                              <a:effectLst/>
                                              <a:latin typeface="Cambria Math" panose="02040503050406030204" pitchFamily="18" charset="0"/>
                                              <a:ea typeface="Aptos" panose="020B0004020202020204" pitchFamily="34" charset="0"/>
                                              <a:cs typeface="Arial" panose="020B0604020202020204" pitchFamily="34" charset="0"/>
                                            </a:rPr>
                                            <m:t>0</m:t>
                                          </m:r>
                                        </m:sub>
                                      </m:sSub>
                                    </m:num>
                                    <m:den>
                                      <m:r>
                                        <a:rPr lang="en-US" sz="1400" i="1">
                                          <a:effectLst/>
                                          <a:latin typeface="Cambria Math" panose="02040503050406030204" pitchFamily="18" charset="0"/>
                                          <a:ea typeface="Aptos" panose="020B0004020202020204" pitchFamily="34" charset="0"/>
                                          <a:cs typeface="Arial" panose="020B0604020202020204" pitchFamily="34" charset="0"/>
                                        </a:rPr>
                                        <m:t>3</m:t>
                                      </m:r>
                                    </m:den>
                                  </m:f>
                                  <m:r>
                                    <a:rPr lang="en-US" sz="1400">
                                      <a:effectLst/>
                                      <a:latin typeface="Cambria Math" panose="02040503050406030204" pitchFamily="18" charset="0"/>
                                      <a:ea typeface="Aptos" panose="020B0004020202020204" pitchFamily="34" charset="0"/>
                                      <a:cs typeface="Arial" panose="020B0604020202020204" pitchFamily="34" charset="0"/>
                                    </a:rPr>
                                    <m:t>,</m:t>
                                  </m:r>
                                  <m:r>
                                    <a:rPr lang="en-US" sz="1400" i="1">
                                      <a:effectLst/>
                                      <a:latin typeface="Cambria Math" panose="02040503050406030204" pitchFamily="18" charset="0"/>
                                      <a:ea typeface="Aptos" panose="020B0004020202020204" pitchFamily="34" charset="0"/>
                                      <a:cs typeface="Arial" panose="020B0604020202020204" pitchFamily="34" charset="0"/>
                                    </a:rPr>
                                    <m:t> </m:t>
                                  </m:r>
                                  <m:r>
                                    <a:rPr lang="en-US" sz="1400" i="1">
                                      <a:effectLst/>
                                      <a:latin typeface="Cambria Math" panose="02040503050406030204" pitchFamily="18" charset="0"/>
                                      <a:ea typeface="Aptos" panose="020B0004020202020204" pitchFamily="34" charset="0"/>
                                      <a:cs typeface="Arial" panose="020B0604020202020204" pitchFamily="34" charset="0"/>
                                    </a:rPr>
                                    <m:t>10</m:t>
                                  </m:r>
                                  <m:r>
                                    <a:rPr lang="en-US" sz="1400" i="1">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cm</m:t>
                                  </m:r>
                                  <m:r>
                                    <a:rPr lang="en-US" sz="1400">
                                      <a:effectLst/>
                                      <a:latin typeface="Cambria Math" panose="02040503050406030204" pitchFamily="18" charset="0"/>
                                      <a:ea typeface="Aptos" panose="020B0004020202020204" pitchFamily="34" charset="0"/>
                                      <a:cs typeface="Arial" panose="020B0604020202020204" pitchFamily="34" charset="0"/>
                                    </a:rPr>
                                    <m:t>,</m:t>
                                  </m:r>
                                  <m:r>
                                    <a:rPr lang="en-US" sz="1400" i="1">
                                      <a:effectLst/>
                                      <a:latin typeface="Cambria Math" panose="02040503050406030204" pitchFamily="18" charset="0"/>
                                      <a:ea typeface="Aptos" panose="020B0004020202020204" pitchFamily="34" charset="0"/>
                                      <a:cs typeface="Arial" panose="020B0604020202020204" pitchFamily="34" charset="0"/>
                                    </a:rPr>
                                    <m:t> </m:t>
                                  </m:r>
                                  <m:r>
                                    <a:rPr lang="en-US" sz="1400" i="1">
                                      <a:effectLst/>
                                      <a:latin typeface="Cambria Math" panose="02040503050406030204" pitchFamily="18" charset="0"/>
                                      <a:ea typeface="Aptos" panose="020B0004020202020204" pitchFamily="34" charset="0"/>
                                      <a:cs typeface="Arial" panose="020B0604020202020204" pitchFamily="34" charset="0"/>
                                    </a:rPr>
                                    <m:t>6</m:t>
                                  </m:r>
                                  <m:sSub>
                                    <m:sSubPr>
                                      <m:ctrlPr>
                                        <a:rPr lang="en-US" sz="1400" i="1">
                                          <a:effectLst/>
                                          <a:latin typeface="Cambria Math" panose="02040503050406030204" pitchFamily="18" charset="0"/>
                                          <a:ea typeface="Aptos" panose="020B0004020202020204" pitchFamily="34" charset="0"/>
                                          <a:cs typeface="Arial" panose="020B0604020202020204" pitchFamily="34" charset="0"/>
                                        </a:rPr>
                                      </m:ctrlPr>
                                    </m:sSubPr>
                                    <m:e>
                                      <m:r>
                                        <a:rPr lang="en-US" sz="1400" i="1">
                                          <a:effectLst/>
                                          <a:latin typeface="Cambria Math" panose="02040503050406030204" pitchFamily="18" charset="0"/>
                                          <a:ea typeface="Aptos" panose="020B0004020202020204" pitchFamily="34" charset="0"/>
                                          <a:cs typeface="Arial" panose="020B0604020202020204" pitchFamily="34" charset="0"/>
                                        </a:rPr>
                                        <m:t>𝜑</m:t>
                                      </m:r>
                                    </m:e>
                                    <m:sub>
                                      <m:r>
                                        <a:rPr lang="en-US" sz="1400" i="1">
                                          <a:effectLst/>
                                          <a:latin typeface="Cambria Math" panose="02040503050406030204" pitchFamily="18" charset="0"/>
                                          <a:ea typeface="Aptos" panose="020B0004020202020204" pitchFamily="34" charset="0"/>
                                          <a:cs typeface="Arial" panose="020B0604020202020204" pitchFamily="34" charset="0"/>
                                        </a:rPr>
                                        <m:t>𝑙</m:t>
                                      </m:r>
                                    </m:sub>
                                  </m:sSub>
                                </m:e>
                              </m:d>
                            </m:e>
                            <m:e>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in</m:t>
                              </m:r>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zones</m:t>
                              </m:r>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IV</m:t>
                              </m:r>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V</m:t>
                              </m:r>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and</m:t>
                              </m:r>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VI</m:t>
                              </m:r>
                            </m:e>
                          </m:mr>
                        </m:m>
                      </m:e>
                    </m:d>
                  </m:oMath>
                </a14:m>
                <a:endParaRPr lang="en-US" sz="1800" dirty="0">
                  <a:effectLst/>
                  <a:latin typeface="Times New Roman" panose="02020603050405020304" pitchFamily="18" charset="0"/>
                  <a:ea typeface="Aptos" panose="020B0004020202020204" pitchFamily="34" charset="0"/>
                  <a:cs typeface="Arial" panose="020B0604020202020204" pitchFamily="34" charset="0"/>
                </a:endParaRPr>
              </a:p>
              <a:p>
                <a:pPr>
                  <a:spcBef>
                    <a:spcPts val="0"/>
                  </a:spcBef>
                  <a:spcAft>
                    <a:spcPts val="0"/>
                  </a:spcAft>
                </a:pPr>
                <a:r>
                  <a:rPr lang="en-US" b="0" dirty="0">
                    <a:solidFill>
                      <a:srgbClr val="00B050"/>
                    </a:solidFill>
                  </a:rPr>
                  <a:t>In the regular zone:: </a:t>
                </a:r>
                <a:r>
                  <a:rPr lang="en-US" b="0" dirty="0"/>
                  <a:t>B.A.E.L requires at least </a:t>
                </a:r>
                <a:r>
                  <a:rPr lang="en-US" b="0" dirty="0">
                    <a:solidFill>
                      <a:schemeClr val="accent1"/>
                    </a:solidFill>
                  </a:rPr>
                  <a:t>three layers </a:t>
                </a:r>
                <a:r>
                  <a:rPr lang="en-US" b="0" dirty="0"/>
                  <a:t>of </a:t>
                </a:r>
              </a:p>
              <a:p>
                <a:pPr>
                  <a:spcBef>
                    <a:spcPts val="0"/>
                  </a:spcBef>
                  <a:spcAft>
                    <a:spcPts val="0"/>
                  </a:spcAft>
                </a:pPr>
                <a:r>
                  <a:rPr lang="en-US" b="0" dirty="0"/>
                  <a:t>transverse reinforcement.</a:t>
                </a:r>
              </a:p>
              <a:p>
                <a:pPr>
                  <a:spcBef>
                    <a:spcPts val="0"/>
                  </a:spcBef>
                  <a:spcAft>
                    <a:spcPts val="0"/>
                  </a:spcAft>
                </a:pPr>
                <a:r>
                  <a:rPr lang="fr-FR" b="0" dirty="0"/>
                  <a:t>RPA </a:t>
                </a:r>
                <a:r>
                  <a:rPr lang="fr-FR" b="0" dirty="0" err="1"/>
                  <a:t>require</a:t>
                </a:r>
                <a:r>
                  <a:rPr lang="fr-FR" b="0" dirty="0"/>
                  <a:t> :</a:t>
                </a:r>
                <a14:m>
                  <m:oMath xmlns:m="http://schemas.openxmlformats.org/officeDocument/2006/math">
                    <m:d>
                      <m:dPr>
                        <m:begChr m:val="{"/>
                        <m:endChr m:val=""/>
                        <m:ctrlPr>
                          <a:rPr lang="en-US" sz="1400" i="1" smtClean="0">
                            <a:effectLst/>
                            <a:latin typeface="Cambria Math" panose="02040503050406030204" pitchFamily="18" charset="0"/>
                            <a:ea typeface="Aptos" panose="020B0004020202020204" pitchFamily="34" charset="0"/>
                            <a:cs typeface="Arial" panose="020B0604020202020204" pitchFamily="34" charset="0"/>
                          </a:rPr>
                        </m:ctrlPr>
                      </m:dPr>
                      <m:e>
                        <m:m>
                          <m:mPr>
                            <m:plcHide m:val="on"/>
                            <m:mcs>
                              <m:mc>
                                <m:mcPr>
                                  <m:count m:val="2"/>
                                  <m:mcJc m:val="center"/>
                                </m:mcPr>
                              </m:mc>
                            </m:mcs>
                            <m:ctrlPr>
                              <a:rPr lang="en-US" sz="1400" i="1">
                                <a:effectLst/>
                                <a:latin typeface="Cambria Math" panose="02040503050406030204" pitchFamily="18" charset="0"/>
                                <a:ea typeface="Aptos" panose="020B0004020202020204" pitchFamily="34" charset="0"/>
                                <a:cs typeface="Arial" panose="020B0604020202020204" pitchFamily="34" charset="0"/>
                              </a:rPr>
                            </m:ctrlPr>
                          </m:mPr>
                          <m:mr>
                            <m:e>
                              <m:sSup>
                                <m:sSupPr>
                                  <m:ctrlPr>
                                    <a:rPr lang="en-US" sz="1400" i="1">
                                      <a:effectLst/>
                                      <a:latin typeface="Cambria Math" panose="02040503050406030204" pitchFamily="18" charset="0"/>
                                      <a:ea typeface="Aptos" panose="020B0004020202020204" pitchFamily="34" charset="0"/>
                                      <a:cs typeface="Arial" panose="020B0604020202020204" pitchFamily="34" charset="0"/>
                                    </a:rPr>
                                  </m:ctrlPr>
                                </m:sSupPr>
                                <m:e>
                                  <m:r>
                                    <a:rPr lang="en-US" sz="1400" i="1">
                                      <a:effectLst/>
                                      <a:latin typeface="Cambria Math" panose="02040503050406030204" pitchFamily="18" charset="0"/>
                                      <a:ea typeface="Aptos" panose="020B0004020202020204" pitchFamily="34" charset="0"/>
                                      <a:cs typeface="Arial" panose="020B0604020202020204" pitchFamily="34" charset="0"/>
                                    </a:rPr>
                                    <m:t>𝑡</m:t>
                                  </m:r>
                                </m:e>
                                <m:sup>
                                  <m:r>
                                    <a:rPr lang="en-US" sz="1400" i="1">
                                      <a:effectLst/>
                                      <a:latin typeface="Cambria Math" panose="02040503050406030204" pitchFamily="18" charset="0"/>
                                      <a:ea typeface="Aptos" panose="020B0004020202020204" pitchFamily="34" charset="0"/>
                                      <a:cs typeface="Arial" panose="020B0604020202020204" pitchFamily="34" charset="0"/>
                                    </a:rPr>
                                    <m:t>′</m:t>
                                  </m:r>
                                </m:sup>
                              </m:sSup>
                              <m:r>
                                <a:rPr lang="en-US" sz="1400">
                                  <a:effectLst/>
                                  <a:latin typeface="Cambria Math" panose="02040503050406030204" pitchFamily="18" charset="0"/>
                                  <a:ea typeface="Aptos" panose="020B0004020202020204" pitchFamily="34" charset="0"/>
                                  <a:cs typeface="Arial" panose="020B0604020202020204" pitchFamily="34" charset="0"/>
                                </a:rPr>
                                <m:t>≤</m:t>
                              </m:r>
                              <m:r>
                                <a:rPr lang="en-US" sz="1400" i="1">
                                  <a:effectLst/>
                                  <a:latin typeface="Cambria Math" panose="02040503050406030204" pitchFamily="18" charset="0"/>
                                  <a:ea typeface="Aptos" panose="020B0004020202020204" pitchFamily="34" charset="0"/>
                                  <a:cs typeface="Arial" panose="020B0604020202020204" pitchFamily="34" charset="0"/>
                                </a:rPr>
                                <m:t>15</m:t>
                              </m:r>
                              <m:sSub>
                                <m:sSubPr>
                                  <m:ctrlPr>
                                    <a:rPr lang="en-US" sz="1400" i="1">
                                      <a:effectLst/>
                                      <a:latin typeface="Cambria Math" panose="02040503050406030204" pitchFamily="18" charset="0"/>
                                      <a:ea typeface="Aptos" panose="020B0004020202020204" pitchFamily="34" charset="0"/>
                                      <a:cs typeface="Arial" panose="020B0604020202020204" pitchFamily="34" charset="0"/>
                                    </a:rPr>
                                  </m:ctrlPr>
                                </m:sSubPr>
                                <m:e>
                                  <m:r>
                                    <a:rPr lang="en-US" sz="1400" i="1">
                                      <a:effectLst/>
                                      <a:latin typeface="Cambria Math" panose="02040503050406030204" pitchFamily="18" charset="0"/>
                                      <a:ea typeface="Aptos" panose="020B0004020202020204" pitchFamily="34" charset="0"/>
                                      <a:cs typeface="Arial" panose="020B0604020202020204" pitchFamily="34" charset="0"/>
                                    </a:rPr>
                                    <m:t>𝜑</m:t>
                                  </m:r>
                                </m:e>
                                <m:sub>
                                  <m:r>
                                    <a:rPr lang="en-US" sz="1400" i="1">
                                      <a:effectLst/>
                                      <a:latin typeface="Cambria Math" panose="02040503050406030204" pitchFamily="18" charset="0"/>
                                      <a:ea typeface="Aptos" panose="020B0004020202020204" pitchFamily="34" charset="0"/>
                                      <a:cs typeface="Arial" panose="020B0604020202020204" pitchFamily="34" charset="0"/>
                                    </a:rPr>
                                    <m:t>𝑙</m:t>
                                  </m:r>
                                </m:sub>
                              </m:sSub>
                            </m:e>
                            <m:e>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in</m:t>
                              </m:r>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zones</m:t>
                              </m:r>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I</m:t>
                              </m:r>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II</m:t>
                              </m:r>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and</m:t>
                              </m:r>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III</m:t>
                              </m:r>
                            </m:e>
                          </m:mr>
                          <m:mr>
                            <m:e>
                              <m:sSup>
                                <m:sSupPr>
                                  <m:ctrlPr>
                                    <a:rPr lang="en-US" sz="1400" i="1">
                                      <a:effectLst/>
                                      <a:latin typeface="Cambria Math" panose="02040503050406030204" pitchFamily="18" charset="0"/>
                                      <a:ea typeface="Aptos" panose="020B0004020202020204" pitchFamily="34" charset="0"/>
                                      <a:cs typeface="Arial" panose="020B0604020202020204" pitchFamily="34" charset="0"/>
                                    </a:rPr>
                                  </m:ctrlPr>
                                </m:sSupPr>
                                <m:e>
                                  <m:r>
                                    <a:rPr lang="en-US" sz="1400" i="1">
                                      <a:effectLst/>
                                      <a:latin typeface="Cambria Math" panose="02040503050406030204" pitchFamily="18" charset="0"/>
                                      <a:ea typeface="Aptos" panose="020B0004020202020204" pitchFamily="34" charset="0"/>
                                      <a:cs typeface="Arial" panose="020B0604020202020204" pitchFamily="34" charset="0"/>
                                    </a:rPr>
                                    <m:t>𝑡</m:t>
                                  </m:r>
                                </m:e>
                                <m:sup>
                                  <m:r>
                                    <a:rPr lang="en-US" sz="1400" i="1">
                                      <a:effectLst/>
                                      <a:latin typeface="Cambria Math" panose="02040503050406030204" pitchFamily="18" charset="0"/>
                                      <a:ea typeface="Aptos" panose="020B0004020202020204" pitchFamily="34" charset="0"/>
                                      <a:cs typeface="Arial" panose="020B0604020202020204" pitchFamily="34" charset="0"/>
                                    </a:rPr>
                                    <m:t>′</m:t>
                                  </m:r>
                                </m:sup>
                              </m:sSup>
                              <m:r>
                                <a:rPr lang="en-US" sz="1400">
                                  <a:effectLst/>
                                  <a:latin typeface="Cambria Math" panose="02040503050406030204" pitchFamily="18" charset="0"/>
                                  <a:ea typeface="Aptos" panose="020B0004020202020204" pitchFamily="34" charset="0"/>
                                  <a:cs typeface="Arial" panose="020B0604020202020204" pitchFamily="34" charset="0"/>
                                </a:rPr>
                                <m:t>≤</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min</m:t>
                              </m:r>
                              <m:d>
                                <m:dPr>
                                  <m:ctrlPr>
                                    <a:rPr lang="en-US" sz="1400" i="1">
                                      <a:effectLst/>
                                      <a:latin typeface="Cambria Math" panose="02040503050406030204" pitchFamily="18" charset="0"/>
                                      <a:ea typeface="Aptos" panose="020B0004020202020204" pitchFamily="34" charset="0"/>
                                      <a:cs typeface="Arial" panose="020B0604020202020204" pitchFamily="34" charset="0"/>
                                    </a:rPr>
                                  </m:ctrlPr>
                                </m:dPr>
                                <m:e>
                                  <m:f>
                                    <m:fPr>
                                      <m:ctrlPr>
                                        <a:rPr lang="en-US" sz="1400" i="1">
                                          <a:effectLst/>
                                          <a:latin typeface="Cambria Math" panose="02040503050406030204" pitchFamily="18" charset="0"/>
                                          <a:ea typeface="Aptos" panose="020B0004020202020204" pitchFamily="34" charset="0"/>
                                          <a:cs typeface="Arial" panose="020B0604020202020204" pitchFamily="34" charset="0"/>
                                        </a:rPr>
                                      </m:ctrlPr>
                                    </m:fPr>
                                    <m:num>
                                      <m:sSub>
                                        <m:sSubPr>
                                          <m:ctrlPr>
                                            <a:rPr lang="en-US" sz="1400" i="1">
                                              <a:effectLst/>
                                              <a:latin typeface="Cambria Math" panose="02040503050406030204" pitchFamily="18" charset="0"/>
                                              <a:ea typeface="Aptos" panose="020B0004020202020204" pitchFamily="34" charset="0"/>
                                              <a:cs typeface="Arial" panose="020B0604020202020204" pitchFamily="34" charset="0"/>
                                            </a:rPr>
                                          </m:ctrlPr>
                                        </m:sSubPr>
                                        <m:e>
                                          <m:r>
                                            <a:rPr lang="en-US" sz="1400" i="1">
                                              <a:effectLst/>
                                              <a:latin typeface="Cambria Math" panose="02040503050406030204" pitchFamily="18" charset="0"/>
                                              <a:ea typeface="Aptos" panose="020B0004020202020204" pitchFamily="34" charset="0"/>
                                              <a:cs typeface="Arial" panose="020B0604020202020204" pitchFamily="34" charset="0"/>
                                            </a:rPr>
                                            <m:t>𝑏</m:t>
                                          </m:r>
                                        </m:e>
                                        <m:sub>
                                          <m:r>
                                            <a:rPr lang="fr-FR" sz="1400" b="1" i="1" smtClean="0">
                                              <a:effectLst/>
                                              <a:latin typeface="Cambria Math" panose="02040503050406030204" pitchFamily="18" charset="0"/>
                                              <a:ea typeface="Aptos" panose="020B0004020202020204" pitchFamily="34" charset="0"/>
                                              <a:cs typeface="Arial" panose="020B0604020202020204" pitchFamily="34" charset="0"/>
                                            </a:rPr>
                                            <m:t>𝒄</m:t>
                                          </m:r>
                                        </m:sub>
                                      </m:sSub>
                                    </m:num>
                                    <m:den>
                                      <m:r>
                                        <a:rPr lang="en-US" sz="1400" i="1">
                                          <a:effectLst/>
                                          <a:latin typeface="Cambria Math" panose="02040503050406030204" pitchFamily="18" charset="0"/>
                                          <a:ea typeface="Aptos" panose="020B0004020202020204" pitchFamily="34" charset="0"/>
                                          <a:cs typeface="Arial" panose="020B0604020202020204" pitchFamily="34" charset="0"/>
                                        </a:rPr>
                                        <m:t>2</m:t>
                                      </m:r>
                                    </m:den>
                                  </m:f>
                                  <m:r>
                                    <a:rPr lang="en-US" sz="1400">
                                      <a:effectLst/>
                                      <a:latin typeface="Cambria Math" panose="02040503050406030204" pitchFamily="18" charset="0"/>
                                      <a:ea typeface="Aptos" panose="020B0004020202020204" pitchFamily="34" charset="0"/>
                                      <a:cs typeface="Arial" panose="020B0604020202020204" pitchFamily="34" charset="0"/>
                                    </a:rPr>
                                    <m:t>;</m:t>
                                  </m:r>
                                  <m:f>
                                    <m:fPr>
                                      <m:ctrlPr>
                                        <a:rPr lang="en-US" sz="1400" i="1">
                                          <a:effectLst/>
                                          <a:latin typeface="Cambria Math" panose="02040503050406030204" pitchFamily="18" charset="0"/>
                                          <a:ea typeface="Aptos" panose="020B0004020202020204" pitchFamily="34" charset="0"/>
                                          <a:cs typeface="Arial" panose="020B0604020202020204" pitchFamily="34" charset="0"/>
                                        </a:rPr>
                                      </m:ctrlPr>
                                    </m:fPr>
                                    <m:num>
                                      <m:sSub>
                                        <m:sSubPr>
                                          <m:ctrlPr>
                                            <a:rPr lang="en-US" sz="1400" i="1">
                                              <a:effectLst/>
                                              <a:latin typeface="Cambria Math" panose="02040503050406030204" pitchFamily="18" charset="0"/>
                                              <a:ea typeface="Aptos" panose="020B0004020202020204" pitchFamily="34" charset="0"/>
                                              <a:cs typeface="Arial" panose="020B0604020202020204" pitchFamily="34" charset="0"/>
                                            </a:rPr>
                                          </m:ctrlPr>
                                        </m:sSubPr>
                                        <m:e>
                                          <m:r>
                                            <a:rPr lang="en-US" sz="1400" i="1">
                                              <a:effectLst/>
                                              <a:latin typeface="Cambria Math" panose="02040503050406030204" pitchFamily="18" charset="0"/>
                                              <a:ea typeface="Aptos" panose="020B0004020202020204" pitchFamily="34" charset="0"/>
                                              <a:cs typeface="Arial" panose="020B0604020202020204" pitchFamily="34" charset="0"/>
                                            </a:rPr>
                                            <m:t>h</m:t>
                                          </m:r>
                                        </m:e>
                                        <m:sub>
                                          <m:r>
                                            <a:rPr lang="fr-FR" sz="1400" b="1" i="1" smtClean="0">
                                              <a:effectLst/>
                                              <a:latin typeface="Cambria Math" panose="02040503050406030204" pitchFamily="18" charset="0"/>
                                              <a:ea typeface="Aptos" panose="020B0004020202020204" pitchFamily="34" charset="0"/>
                                              <a:cs typeface="Arial" panose="020B0604020202020204" pitchFamily="34" charset="0"/>
                                            </a:rPr>
                                            <m:t>𝒄</m:t>
                                          </m:r>
                                        </m:sub>
                                      </m:sSub>
                                    </m:num>
                                    <m:den>
                                      <m:r>
                                        <a:rPr lang="en-US" sz="1400" i="1">
                                          <a:effectLst/>
                                          <a:latin typeface="Cambria Math" panose="02040503050406030204" pitchFamily="18" charset="0"/>
                                          <a:ea typeface="Aptos" panose="020B0004020202020204" pitchFamily="34" charset="0"/>
                                          <a:cs typeface="Arial" panose="020B0604020202020204" pitchFamily="34" charset="0"/>
                                        </a:rPr>
                                        <m:t>2</m:t>
                                      </m:r>
                                    </m:den>
                                  </m:f>
                                  <m:r>
                                    <a:rPr lang="en-US" sz="1400">
                                      <a:effectLst/>
                                      <a:latin typeface="Cambria Math" panose="02040503050406030204" pitchFamily="18" charset="0"/>
                                      <a:ea typeface="Aptos" panose="020B0004020202020204" pitchFamily="34" charset="0"/>
                                      <a:cs typeface="Arial" panose="020B0604020202020204" pitchFamily="34" charset="0"/>
                                    </a:rPr>
                                    <m:t>;</m:t>
                                  </m:r>
                                  <m:r>
                                    <a:rPr lang="en-US" sz="1400" i="1">
                                      <a:effectLst/>
                                      <a:latin typeface="Cambria Math" panose="02040503050406030204" pitchFamily="18" charset="0"/>
                                      <a:ea typeface="Aptos" panose="020B0004020202020204" pitchFamily="34" charset="0"/>
                                      <a:cs typeface="Arial" panose="020B0604020202020204" pitchFamily="34" charset="0"/>
                                    </a:rPr>
                                    <m:t>10</m:t>
                                  </m:r>
                                  <m:sSub>
                                    <m:sSubPr>
                                      <m:ctrlPr>
                                        <a:rPr lang="en-US" sz="1400" i="1">
                                          <a:effectLst/>
                                          <a:latin typeface="Cambria Math" panose="02040503050406030204" pitchFamily="18" charset="0"/>
                                          <a:ea typeface="Aptos" panose="020B0004020202020204" pitchFamily="34" charset="0"/>
                                          <a:cs typeface="Arial" panose="020B0604020202020204" pitchFamily="34" charset="0"/>
                                        </a:rPr>
                                      </m:ctrlPr>
                                    </m:sSubPr>
                                    <m:e>
                                      <m:r>
                                        <a:rPr lang="en-US" sz="1400" i="1">
                                          <a:effectLst/>
                                          <a:latin typeface="Cambria Math" panose="02040503050406030204" pitchFamily="18" charset="0"/>
                                          <a:ea typeface="Aptos" panose="020B0004020202020204" pitchFamily="34" charset="0"/>
                                          <a:cs typeface="Arial" panose="020B0604020202020204" pitchFamily="34" charset="0"/>
                                        </a:rPr>
                                        <m:t>𝜑</m:t>
                                      </m:r>
                                    </m:e>
                                    <m:sub>
                                      <m:r>
                                        <a:rPr lang="en-US" sz="1400" i="1">
                                          <a:effectLst/>
                                          <a:latin typeface="Cambria Math" panose="02040503050406030204" pitchFamily="18" charset="0"/>
                                          <a:ea typeface="Aptos" panose="020B0004020202020204" pitchFamily="34" charset="0"/>
                                          <a:cs typeface="Arial" panose="020B0604020202020204" pitchFamily="34" charset="0"/>
                                        </a:rPr>
                                        <m:t>𝑙</m:t>
                                      </m:r>
                                    </m:sub>
                                  </m:sSub>
                                </m:e>
                              </m:d>
                            </m:e>
                            <m:e>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in</m:t>
                              </m:r>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zones</m:t>
                              </m:r>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IV</m:t>
                              </m:r>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V</m:t>
                              </m:r>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and</m:t>
                              </m:r>
                              <m:r>
                                <a:rPr lang="en-US" sz="1400">
                                  <a:effectLst/>
                                  <a:latin typeface="Cambria Math" panose="02040503050406030204" pitchFamily="18" charset="0"/>
                                  <a:ea typeface="Aptos" panose="020B0004020202020204" pitchFamily="34" charset="0"/>
                                  <a:cs typeface="Arial" panose="020B0604020202020204" pitchFamily="34" charset="0"/>
                                </a:rPr>
                                <m:t> </m:t>
                              </m:r>
                              <m:r>
                                <m:rPr>
                                  <m:sty m:val="p"/>
                                </m:rPr>
                                <a:rPr lang="en-US" sz="1400">
                                  <a:effectLst/>
                                  <a:latin typeface="Cambria Math" panose="02040503050406030204" pitchFamily="18" charset="0"/>
                                  <a:ea typeface="Aptos" panose="020B0004020202020204" pitchFamily="34" charset="0"/>
                                  <a:cs typeface="Arial" panose="020B0604020202020204" pitchFamily="34" charset="0"/>
                                </a:rPr>
                                <m:t>VI</m:t>
                              </m:r>
                            </m:e>
                          </m:mr>
                        </m:m>
                      </m:e>
                    </m:d>
                  </m:oMath>
                </a14:m>
                <a:endParaRPr lang="en-US" sz="1800" dirty="0">
                  <a:effectLst/>
                  <a:latin typeface="Times New Roman" panose="02020603050405020304" pitchFamily="18" charset="0"/>
                  <a:ea typeface="Aptos" panose="020B0004020202020204" pitchFamily="34" charset="0"/>
                  <a:cs typeface="Arial" panose="020B0604020202020204" pitchFamily="34" charset="0"/>
                </a:endParaRPr>
              </a:p>
              <a:p>
                <a:pPr marL="0" indent="0" algn="justLow">
                  <a:lnSpc>
                    <a:spcPct val="150000"/>
                  </a:lnSpc>
                </a:pPr>
                <a:endParaRPr lang="fr-FR" b="0" dirty="0"/>
              </a:p>
              <a:p>
                <a:pPr algn="justLow"/>
                <a:endParaRPr lang="fr-FR" sz="2000" b="0" dirty="0">
                  <a:solidFill>
                    <a:srgbClr val="FFC000"/>
                  </a:solidFill>
                </a:endParaRPr>
              </a:p>
              <a:p>
                <a:pPr algn="justLow"/>
                <a:endParaRPr lang="fr-FR" sz="2000" b="0" dirty="0"/>
              </a:p>
              <a:p>
                <a:pPr algn="justLow"/>
                <a:endParaRPr lang="fr-FR" sz="2000" b="0" dirty="0"/>
              </a:p>
            </p:txBody>
          </p:sp>
        </mc:Choice>
        <mc:Fallback>
          <p:sp>
            <p:nvSpPr>
              <p:cNvPr id="8" name="Rectangle 43"/>
              <p:cNvSpPr>
                <a:spLocks noRot="1" noChangeAspect="1" noMove="1" noResize="1" noEditPoints="1" noAdjustHandles="1" noChangeArrowheads="1" noChangeShapeType="1" noTextEdit="1"/>
              </p:cNvSpPr>
              <p:nvPr/>
            </p:nvSpPr>
            <p:spPr bwMode="auto">
              <a:xfrm>
                <a:off x="107503" y="0"/>
                <a:ext cx="8808715" cy="6847106"/>
              </a:xfrm>
              <a:prstGeom prst="rect">
                <a:avLst/>
              </a:prstGeom>
              <a:blipFill>
                <a:blip r:embed="rId2"/>
                <a:stretch>
                  <a:fillRect l="-761" t="-445" r="-55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cmpd="thickThin">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3019843"/>
            <a:ext cx="1008112" cy="4320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9992" y="3603902"/>
            <a:ext cx="1600535" cy="3973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6384" y="3043307"/>
            <a:ext cx="1231516" cy="11211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93472" y="3043307"/>
            <a:ext cx="1330215" cy="13211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76384" y="4545824"/>
            <a:ext cx="2647303" cy="5473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Image 2">
            <a:extLst>
              <a:ext uri="{FF2B5EF4-FFF2-40B4-BE49-F238E27FC236}">
                <a16:creationId xmlns:a16="http://schemas.microsoft.com/office/drawing/2014/main" id="{2BAF88A2-BEA1-CA0B-750B-35B5719D0D05}"/>
              </a:ext>
            </a:extLst>
          </p:cNvPr>
          <p:cNvPicPr>
            <a:picLocks noChangeAspect="1"/>
          </p:cNvPicPr>
          <p:nvPr/>
        </p:nvPicPr>
        <p:blipFill>
          <a:blip r:embed="rId8"/>
          <a:stretch>
            <a:fillRect/>
          </a:stretch>
        </p:blipFill>
        <p:spPr>
          <a:xfrm>
            <a:off x="5892936" y="5137777"/>
            <a:ext cx="1600535" cy="1171544"/>
          </a:xfrm>
          <a:prstGeom prst="rect">
            <a:avLst/>
          </a:prstGeom>
        </p:spPr>
      </p:pic>
    </p:spTree>
    <p:extLst>
      <p:ext uri="{BB962C8B-B14F-4D97-AF65-F5344CB8AC3E}">
        <p14:creationId xmlns:p14="http://schemas.microsoft.com/office/powerpoint/2010/main" val="177149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Box 7"/>
          <p:cNvSpPr txBox="1">
            <a:spLocks noChangeArrowheads="1"/>
          </p:cNvSpPr>
          <p:nvPr/>
        </p:nvSpPr>
        <p:spPr bwMode="auto">
          <a:xfrm>
            <a:off x="35496" y="44624"/>
            <a:ext cx="9108503" cy="6740307"/>
          </a:xfrm>
          <a:prstGeom prst="rect">
            <a:avLst/>
          </a:prstGeom>
          <a:no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a:p>
            <a:pPr eaLnBrk="1" hangingPunct="1"/>
            <a:endParaRPr lang="fr-FR" altLang="en-US" dirty="0">
              <a:solidFill>
                <a:srgbClr val="FFFF00"/>
              </a:solidFill>
            </a:endParaRPr>
          </a:p>
        </p:txBody>
      </p:sp>
      <p:sp>
        <p:nvSpPr>
          <p:cNvPr id="11266"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a:t>Cours Béton armé, Mr. A. Guettiche</a:t>
            </a:r>
          </a:p>
        </p:txBody>
      </p:sp>
      <p:sp>
        <p:nvSpPr>
          <p:cNvPr id="11267"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BA7C63E1-D618-4791-AEBE-83F3085EFBB6}" type="slidenum">
              <a:rPr lang="fr-FR" altLang="en-US" b="0" smtClean="0"/>
              <a:pPr eaLnBrk="1" hangingPunct="1"/>
              <a:t>9</a:t>
            </a:fld>
            <a:endParaRPr lang="fr-FR" altLang="en-US" b="0"/>
          </a:p>
        </p:txBody>
      </p:sp>
      <p:sp>
        <p:nvSpPr>
          <p:cNvPr id="8" name="Rectangle 43"/>
          <p:cNvSpPr>
            <a:spLocks noChangeArrowheads="1"/>
          </p:cNvSpPr>
          <p:nvPr/>
        </p:nvSpPr>
        <p:spPr bwMode="auto">
          <a:xfrm>
            <a:off x="35497" y="44624"/>
            <a:ext cx="9145015" cy="6624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cmpd="thickThin">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241300" defTabSz="765175" eaLnBrk="0" hangingPunct="0">
              <a:tabLst>
                <a:tab pos="288925" algn="l"/>
              </a:tabLst>
              <a:defRPr b="1">
                <a:solidFill>
                  <a:schemeClr val="bg1"/>
                </a:solidFill>
                <a:latin typeface="Times New Roman" pitchFamily="18" charset="0"/>
                <a:cs typeface="Times New Roman" pitchFamily="18" charset="0"/>
              </a:defRPr>
            </a:lvl1pPr>
            <a:lvl2pPr marL="819150" indent="-285750" defTabSz="765175" eaLnBrk="0" hangingPunct="0">
              <a:tabLst>
                <a:tab pos="288925" algn="l"/>
              </a:tabLst>
              <a:defRPr b="1">
                <a:solidFill>
                  <a:schemeClr val="bg1"/>
                </a:solidFill>
                <a:latin typeface="Times New Roman" pitchFamily="18" charset="0"/>
                <a:cs typeface="Times New Roman" pitchFamily="18" charset="0"/>
              </a:defRPr>
            </a:lvl2pPr>
            <a:lvl3pPr marL="1238250" indent="-228600" defTabSz="765175" eaLnBrk="0" hangingPunct="0">
              <a:tabLst>
                <a:tab pos="288925" algn="l"/>
              </a:tabLst>
              <a:defRPr b="1">
                <a:solidFill>
                  <a:schemeClr val="bg1"/>
                </a:solidFill>
                <a:latin typeface="Times New Roman" pitchFamily="18" charset="0"/>
                <a:cs typeface="Times New Roman" pitchFamily="18" charset="0"/>
              </a:defRPr>
            </a:lvl3pPr>
            <a:lvl4pPr marL="1657350" indent="-228600" defTabSz="765175" eaLnBrk="0" hangingPunct="0">
              <a:tabLst>
                <a:tab pos="288925" algn="l"/>
              </a:tabLst>
              <a:defRPr b="1">
                <a:solidFill>
                  <a:schemeClr val="bg1"/>
                </a:solidFill>
                <a:latin typeface="Times New Roman" pitchFamily="18" charset="0"/>
                <a:cs typeface="Times New Roman" pitchFamily="18" charset="0"/>
              </a:defRPr>
            </a:lvl4pPr>
            <a:lvl5pPr marL="2076450" indent="-228600" defTabSz="765175" eaLnBrk="0" hangingPunct="0">
              <a:tabLst>
                <a:tab pos="288925" algn="l"/>
              </a:tabLst>
              <a:defRPr b="1">
                <a:solidFill>
                  <a:schemeClr val="bg1"/>
                </a:solidFill>
                <a:latin typeface="Times New Roman" pitchFamily="18" charset="0"/>
                <a:cs typeface="Times New Roman" pitchFamily="18" charset="0"/>
              </a:defRPr>
            </a:lvl5pPr>
            <a:lvl6pPr marL="25336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6pPr>
            <a:lvl7pPr marL="29908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7pPr>
            <a:lvl8pPr marL="34480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8pPr>
            <a:lvl9pPr marL="39052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9pPr>
          </a:lstStyle>
          <a:p>
            <a:pPr marL="0" indent="0" algn="justLow">
              <a:lnSpc>
                <a:spcPct val="150000"/>
              </a:lnSpc>
            </a:pPr>
            <a:r>
              <a:rPr lang="en-US" b="0" dirty="0"/>
              <a:t>In the nodal zone, stirrups and ties must be closed using hooks with a straight length of at least 10Øt.</a:t>
            </a:r>
          </a:p>
          <a:p>
            <a:pPr>
              <a:spcBef>
                <a:spcPts val="800"/>
              </a:spcBef>
              <a:spcAft>
                <a:spcPts val="400"/>
              </a:spcAft>
            </a:pPr>
            <a:r>
              <a:rPr lang="en-US"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 Concrete Cover (Encasement C):</a:t>
            </a:r>
          </a:p>
          <a:p>
            <a:pPr marL="342900" lvl="0" indent="-342900">
              <a:lnSpc>
                <a:spcPct val="150000"/>
              </a:lnSpc>
              <a:spcBef>
                <a:spcPts val="180"/>
              </a:spcBef>
              <a:spcAft>
                <a:spcPts val="180"/>
              </a:spcAft>
              <a:buFont typeface="Symbol" panose="05050102010706020507" pitchFamily="18" charset="2"/>
              <a:buChar char=""/>
            </a:pPr>
            <a:r>
              <a:rPr lang="en-US" b="0" dirty="0">
                <a:effectLst/>
                <a:latin typeface="Times New Roman" panose="02020603050405020304" pitchFamily="18" charset="0"/>
                <a:ea typeface="Aptos" panose="020B0004020202020204" pitchFamily="34" charset="0"/>
                <a:cs typeface="Symbol" panose="05050102010706020507" pitchFamily="18" charset="2"/>
              </a:rPr>
              <a:t>C ≥ 3 cm: for superstructures and structures exposed to climatic effects.</a:t>
            </a:r>
          </a:p>
          <a:p>
            <a:pPr marL="342900" lvl="0" indent="-342900">
              <a:lnSpc>
                <a:spcPct val="150000"/>
              </a:lnSpc>
              <a:spcBef>
                <a:spcPts val="180"/>
              </a:spcBef>
              <a:spcAft>
                <a:spcPts val="180"/>
              </a:spcAft>
              <a:buFont typeface="Symbol" panose="05050102010706020507" pitchFamily="18" charset="2"/>
              <a:buChar char=""/>
            </a:pPr>
            <a:r>
              <a:rPr lang="en-US" b="0" dirty="0">
                <a:effectLst/>
                <a:latin typeface="Times New Roman" panose="02020603050405020304" pitchFamily="18" charset="0"/>
                <a:ea typeface="Aptos" panose="020B0004020202020204" pitchFamily="34" charset="0"/>
                <a:cs typeface="Symbol" panose="05050102010706020507" pitchFamily="18" charset="2"/>
              </a:rPr>
              <a:t>C ≥ 5 cm: for structures exposed to aggressive actions (soils, coastal areas, etc.)</a:t>
            </a:r>
          </a:p>
          <a:p>
            <a:pPr>
              <a:spcBef>
                <a:spcPts val="800"/>
              </a:spcBef>
              <a:spcAft>
                <a:spcPts val="400"/>
              </a:spcAft>
            </a:pPr>
            <a:r>
              <a:rPr lang="en-US" b="0" dirty="0">
                <a:solidFill>
                  <a:srgbClr val="FFC000"/>
                </a:solidFill>
                <a:effectLst/>
                <a:latin typeface="Times New Roman" panose="02020603050405020304" pitchFamily="18" charset="0"/>
                <a:ea typeface="Times New Roman" panose="02020603050405020304" pitchFamily="18" charset="0"/>
                <a:cs typeface="Times New Roman" panose="02020603050405020304" pitchFamily="18" charset="0"/>
              </a:rPr>
              <a:t>V.2.3. Constructive Arrangement:</a:t>
            </a:r>
          </a:p>
          <a:p>
            <a:pPr marL="342900" lvl="0" indent="-342900">
              <a:spcBef>
                <a:spcPts val="180"/>
              </a:spcBef>
              <a:spcAft>
                <a:spcPts val="180"/>
              </a:spcAft>
              <a:buFont typeface="Symbol" panose="05050102010706020507" pitchFamily="18" charset="2"/>
              <a:buChar char=""/>
            </a:pPr>
            <a:r>
              <a:rPr lang="en-US" sz="1800" b="0" dirty="0">
                <a:effectLst/>
                <a:latin typeface="Times New Roman" panose="02020603050405020304" pitchFamily="18" charset="0"/>
                <a:ea typeface="Aptos" panose="020B0004020202020204" pitchFamily="34" charset="0"/>
                <a:cs typeface="Symbol" panose="05050102010706020507" pitchFamily="18" charset="2"/>
              </a:rPr>
              <a:t>Reinforcement must be distributed along the walls.</a:t>
            </a:r>
          </a:p>
          <a:p>
            <a:pPr>
              <a:lnSpc>
                <a:spcPct val="150000"/>
              </a:lnSpc>
              <a:spcBef>
                <a:spcPts val="900"/>
              </a:spcBef>
              <a:spcAft>
                <a:spcPts val="900"/>
              </a:spcAft>
            </a:pPr>
            <a:r>
              <a:rPr lang="en-US" sz="1800" b="0" dirty="0">
                <a:effectLst/>
                <a:latin typeface="Times New Roman" panose="02020603050405020304" pitchFamily="18" charset="0"/>
                <a:ea typeface="Aptos" panose="020B0004020202020204" pitchFamily="34" charset="0"/>
                <a:cs typeface="Arial" panose="020B0604020202020204" pitchFamily="34" charset="0"/>
              </a:rPr>
              <a:t>Polygonal sections: at least one bar at each corner.</a:t>
            </a:r>
            <a:br>
              <a:rPr lang="en-US" sz="1800" b="0" dirty="0">
                <a:effectLst/>
                <a:latin typeface="Times New Roman" panose="02020603050405020304" pitchFamily="18" charset="0"/>
                <a:ea typeface="Aptos" panose="020B0004020202020204" pitchFamily="34" charset="0"/>
                <a:cs typeface="Arial" panose="020B0604020202020204" pitchFamily="34" charset="0"/>
              </a:rPr>
            </a:br>
            <a:r>
              <a:rPr lang="en-US" sz="1800" b="0" dirty="0">
                <a:effectLst/>
                <a:latin typeface="Times New Roman" panose="02020603050405020304" pitchFamily="18" charset="0"/>
                <a:ea typeface="Aptos" panose="020B0004020202020204" pitchFamily="34" charset="0"/>
                <a:cs typeface="Arial" panose="020B0604020202020204" pitchFamily="34" charset="0"/>
              </a:rPr>
              <a:t>Circular sections: at least 6 bars evenly distributed.</a:t>
            </a: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764704"/>
            <a:ext cx="1152128" cy="7699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07699419"/>
      </p:ext>
    </p:extLst>
  </p:cSld>
  <p:clrMapOvr>
    <a:masterClrMapping/>
  </p:clrMapOvr>
</p:sld>
</file>

<file path=ppt/theme/theme1.xml><?xml version="1.0" encoding="utf-8"?>
<a:theme xmlns:a="http://schemas.openxmlformats.org/drawingml/2006/main" name="Modèle par défaut">
  <a:themeElements>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èle par défau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1" i="0" u="none" strike="noStrike" cap="none" normalizeH="0" baseline="0" smtClean="0">
            <a:ln>
              <a:noFill/>
            </a:ln>
            <a:solidFill>
              <a:schemeClr val="bg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1" i="0" u="none" strike="noStrike" cap="none" normalizeH="0" baseline="0" smtClean="0">
            <a:ln>
              <a:noFill/>
            </a:ln>
            <a:solidFill>
              <a:schemeClr val="bg1"/>
            </a:solidFill>
            <a:effectLst/>
            <a:latin typeface="Times New Roman" pitchFamily="18" charset="0"/>
            <a:cs typeface="Times New Roman" pitchFamily="18" charset="0"/>
          </a:defRPr>
        </a:defPPr>
      </a:lstStyle>
    </a:lnDef>
  </a:objectDefaults>
  <a:extraClrSchemeLst>
    <a:extraClrScheme>
      <a:clrScheme name="Modèle par défau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13328</TotalTime>
  <Words>1478</Words>
  <Application>Microsoft Office PowerPoint</Application>
  <PresentationFormat>Affichage à l'écran (4:3)</PresentationFormat>
  <Paragraphs>339</Paragraphs>
  <Slides>10</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Aptos</vt:lpstr>
      <vt:lpstr>Cambria Math</vt:lpstr>
      <vt:lpstr>Symbol</vt:lpstr>
      <vt:lpstr>Times New Roman</vt:lpstr>
      <vt:lpstr>Wingdings</vt:lpstr>
      <vt:lpstr>Modèle par défaut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abdelheq</dc:creator>
  <cp:lastModifiedBy>guettiche abdelheq</cp:lastModifiedBy>
  <cp:revision>474</cp:revision>
  <cp:lastPrinted>2014-12-13T20:24:29Z</cp:lastPrinted>
  <dcterms:created xsi:type="dcterms:W3CDTF">2004-09-12T12:45:10Z</dcterms:created>
  <dcterms:modified xsi:type="dcterms:W3CDTF">2025-04-14T22:09:59Z</dcterms:modified>
</cp:coreProperties>
</file>