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6" r:id="rId1"/>
  </p:sldMasterIdLst>
  <p:notesMasterIdLst>
    <p:notesMasterId r:id="rId33"/>
  </p:notesMasterIdLst>
  <p:sldIdLst>
    <p:sldId id="256" r:id="rId2"/>
    <p:sldId id="344" r:id="rId3"/>
    <p:sldId id="345" r:id="rId4"/>
    <p:sldId id="349" r:id="rId5"/>
    <p:sldId id="346" r:id="rId6"/>
    <p:sldId id="350" r:id="rId7"/>
    <p:sldId id="347" r:id="rId8"/>
    <p:sldId id="348" r:id="rId9"/>
    <p:sldId id="351" r:id="rId10"/>
    <p:sldId id="352" r:id="rId11"/>
    <p:sldId id="321" r:id="rId12"/>
    <p:sldId id="322" r:id="rId13"/>
    <p:sldId id="323" r:id="rId14"/>
    <p:sldId id="353" r:id="rId15"/>
    <p:sldId id="324" r:id="rId16"/>
    <p:sldId id="354" r:id="rId17"/>
    <p:sldId id="355" r:id="rId18"/>
    <p:sldId id="356" r:id="rId19"/>
    <p:sldId id="326" r:id="rId20"/>
    <p:sldId id="327" r:id="rId21"/>
    <p:sldId id="329" r:id="rId22"/>
    <p:sldId id="330" r:id="rId23"/>
    <p:sldId id="333" r:id="rId24"/>
    <p:sldId id="334" r:id="rId25"/>
    <p:sldId id="335" r:id="rId26"/>
    <p:sldId id="338" r:id="rId27"/>
    <p:sldId id="341" r:id="rId28"/>
    <p:sldId id="342" r:id="rId29"/>
    <p:sldId id="343" r:id="rId30"/>
    <p:sldId id="357" r:id="rId31"/>
    <p:sldId id="35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19" d="100"/>
          <a:sy n="119" d="100"/>
        </p:scale>
        <p:origin x="108" y="22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EB95D-8F66-4DF7-A511-4CE8CBC24916}" type="datetimeFigureOut">
              <a:rPr lang="fr-FR" smtClean="0"/>
              <a:t>17/04/2024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74C71-814F-45B5-BD99-16DA85589BAA}" type="slidenum">
              <a:rPr lang="fr-FR" smtClean="0"/>
              <a:t>‹N°›</a:t>
            </a:fld>
            <a:endParaRPr lang="fr-FR"/>
          </a:p>
        </p:txBody>
      </p:sp>
    </p:spTree>
    <p:extLst>
      <p:ext uri="{BB962C8B-B14F-4D97-AF65-F5344CB8AC3E}">
        <p14:creationId xmlns:p14="http://schemas.microsoft.com/office/powerpoint/2010/main" val="399932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4"/>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3"/>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4/17/2024</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4/17/2024</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9.wmf"/></Relationships>
</file>

<file path=ppt/slides/_rels/slide2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1.wmf"/><Relationship Id="rId5" Type="http://schemas.openxmlformats.org/officeDocument/2006/relationships/oleObject" Target="../embeddings/oleObject5.bin"/><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55" b="49874"/>
          <a:stretch/>
        </p:blipFill>
        <p:spPr bwMode="auto">
          <a:xfrm>
            <a:off x="-129817" y="0"/>
            <a:ext cx="12336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10" descr="LOGO FINAL"/>
          <p:cNvPicPr>
            <a:picLocks noChangeAspect="1" noChangeArrowheads="1"/>
          </p:cNvPicPr>
          <p:nvPr/>
        </p:nvPicPr>
        <p:blipFill>
          <a:blip r:embed="rId3"/>
          <a:srcRect/>
          <a:stretch>
            <a:fillRect/>
          </a:stretch>
        </p:blipFill>
        <p:spPr bwMode="auto">
          <a:xfrm>
            <a:off x="4461273" y="61534"/>
            <a:ext cx="3154032" cy="2165793"/>
          </a:xfrm>
          <a:prstGeom prst="rect">
            <a:avLst/>
          </a:prstGeom>
          <a:noFill/>
        </p:spPr>
      </p:pic>
      <p:sp>
        <p:nvSpPr>
          <p:cNvPr id="6" name="Text Box 4"/>
          <p:cNvSpPr txBox="1">
            <a:spLocks noChangeArrowheads="1"/>
          </p:cNvSpPr>
          <p:nvPr/>
        </p:nvSpPr>
        <p:spPr bwMode="auto">
          <a:xfrm>
            <a:off x="7888490" y="73408"/>
            <a:ext cx="3217916" cy="8858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Calibri" pitchFamily="34" charset="0"/>
                <a:ea typeface="Calibri" pitchFamily="34" charset="0"/>
                <a:cs typeface="Arabic Transparent"/>
              </a:rPr>
              <a:t> </a:t>
            </a:r>
            <a:r>
              <a:rPr kumimoji="0" lang="ar-DZ" sz="2400" b="0" i="0" u="none" strike="noStrike" cap="none" normalizeH="0" baseline="0" dirty="0" err="1" smtClean="0">
                <a:ln>
                  <a:noFill/>
                </a:ln>
                <a:solidFill>
                  <a:schemeClr val="tx1"/>
                </a:solidFill>
                <a:effectLst/>
                <a:latin typeface="Arabic Transparent"/>
                <a:ea typeface="Calibri" pitchFamily="34" charset="0"/>
                <a:cs typeface="Arial" pitchFamily="34" charset="0"/>
              </a:rPr>
              <a:t>المركزالجامعي</a:t>
            </a:r>
            <a:r>
              <a:rPr kumimoji="0" lang="ar-DZ" sz="2400" b="0" i="0" u="none" strike="noStrike" cap="none" normalizeH="0" baseline="0" dirty="0" smtClean="0">
                <a:ln>
                  <a:noFill/>
                </a:ln>
                <a:solidFill>
                  <a:schemeClr val="tx1"/>
                </a:solidFill>
                <a:effectLst/>
                <a:latin typeface="Arabic Transparent"/>
                <a:ea typeface="Calibri" pitchFamily="34" charset="0"/>
                <a:cs typeface="Arial" pitchFamily="34" charset="0"/>
              </a:rPr>
              <a:t> </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عبد الحفيظ </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err="1">
                <a:ln>
                  <a:noFill/>
                </a:ln>
                <a:solidFill>
                  <a:schemeClr val="tx1"/>
                </a:solidFill>
                <a:effectLst/>
                <a:latin typeface="Arabic Transparent"/>
                <a:ea typeface="Calibri" pitchFamily="34" charset="0"/>
                <a:cs typeface="Arial" pitchFamily="34" charset="0"/>
              </a:rPr>
              <a:t>بوالصوف</a:t>
            </a:r>
            <a:r>
              <a:rPr kumimoji="0" lang="ar-DZ" sz="2400" b="0" i="0" u="none" strike="noStrike" cap="none" normalizeH="0" baseline="0" dirty="0">
                <a:ln>
                  <a:noFill/>
                </a:ln>
                <a:solidFill>
                  <a:schemeClr val="tx1"/>
                </a:solidFill>
                <a:effectLst/>
                <a:latin typeface="Arabic Transparent"/>
                <a:ea typeface="Calibri" pitchFamily="34" charset="0"/>
                <a:cs typeface="Arial" pitchFamily="34" charset="0"/>
              </a:rPr>
              <a:t> ميلة</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540328" y="30523"/>
            <a:ext cx="2757071" cy="9286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chemeClr val="tx1"/>
                </a:solidFill>
                <a:effectLst/>
                <a:latin typeface="Calibri" pitchFamily="34" charset="0"/>
                <a:ea typeface="Calibri" pitchFamily="34" charset="0"/>
                <a:cs typeface="Arial" pitchFamily="34" charset="0"/>
              </a:rPr>
              <a:t>Université de</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Abdelhafid Boussouf </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Mila</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8" name="Line 9"/>
          <p:cNvSpPr>
            <a:spLocks noChangeShapeType="1"/>
          </p:cNvSpPr>
          <p:nvPr/>
        </p:nvSpPr>
        <p:spPr bwMode="auto">
          <a:xfrm>
            <a:off x="540328" y="2012369"/>
            <a:ext cx="10423117" cy="32463"/>
          </a:xfrm>
          <a:prstGeom prst="line">
            <a:avLst/>
          </a:prstGeom>
          <a:noFill/>
          <a:ln w="57150">
            <a:solidFill>
              <a:srgbClr val="666699"/>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Text Box 6"/>
          <p:cNvSpPr txBox="1">
            <a:spLocks noChangeArrowheads="1"/>
          </p:cNvSpPr>
          <p:nvPr/>
        </p:nvSpPr>
        <p:spPr bwMode="auto">
          <a:xfrm>
            <a:off x="7615305" y="960447"/>
            <a:ext cx="4614467" cy="6429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Simplified Arabic Fixed" pitchFamily="49" charset="-78"/>
                <a:ea typeface="Calibri" pitchFamily="34" charset="0"/>
                <a:cs typeface="Simplified Arabic Fixed" pitchFamily="49" charset="-78"/>
              </a:rPr>
              <a:t>Institut des Sciences et</a:t>
            </a:r>
            <a:r>
              <a:rPr kumimoji="0" lang="fr-FR" b="1" i="0" u="none" strike="noStrike" cap="none" normalizeH="0" dirty="0" smtClean="0">
                <a:ln>
                  <a:noFill/>
                </a:ln>
                <a:solidFill>
                  <a:schemeClr val="tx1"/>
                </a:solidFill>
                <a:effectLst/>
                <a:latin typeface="Simplified Arabic Fixed" pitchFamily="49" charset="-78"/>
                <a:ea typeface="Calibri" pitchFamily="34" charset="0"/>
                <a:cs typeface="Simplified Arabic Fixed" pitchFamily="49" charset="-78"/>
              </a:rPr>
              <a:t> Technologie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2663" y="766702"/>
            <a:ext cx="3934855" cy="857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2400" b="1" dirty="0">
              <a:solidFill>
                <a:schemeClr val="bg1"/>
              </a:solidFill>
              <a:latin typeface="Palace Script MT" pitchFamily="66" charset="0"/>
              <a:cs typeface="Simplified Arabic Fixed" pitchFamily="49"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mj-lt"/>
                <a:cs typeface="Simplified Arabic Fixed" pitchFamily="49" charset="-78"/>
              </a:rPr>
              <a:t>1</a:t>
            </a:r>
            <a:r>
              <a:rPr kumimoji="0" lang="fr-FR" sz="2400" b="1" i="0" u="none" strike="noStrike" cap="none" normalizeH="0" baseline="30000" dirty="0" smtClean="0">
                <a:ln>
                  <a:noFill/>
                </a:ln>
                <a:solidFill>
                  <a:schemeClr val="bg1"/>
                </a:solidFill>
                <a:effectLst/>
                <a:latin typeface="+mj-lt"/>
                <a:cs typeface="Simplified Arabic Fixed" pitchFamily="49" charset="-78"/>
              </a:rPr>
              <a:t>ère</a:t>
            </a:r>
            <a:r>
              <a:rPr kumimoji="0" lang="fr-FR" sz="2400" b="1" i="0" u="none" strike="noStrike" cap="none" normalizeH="0" baseline="0" dirty="0" smtClean="0">
                <a:ln>
                  <a:noFill/>
                </a:ln>
                <a:solidFill>
                  <a:schemeClr val="bg1"/>
                </a:solidFill>
                <a:effectLst/>
                <a:latin typeface="+mj-lt"/>
                <a:cs typeface="Simplified Arabic Fixed" pitchFamily="49" charset="-78"/>
              </a:rPr>
              <a:t> Année Master électromécanique</a:t>
            </a:r>
            <a:endParaRPr kumimoji="0" lang="fr-FR" sz="2400" b="0" i="0" u="none" strike="noStrike" cap="none" normalizeH="0" baseline="0" dirty="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1011383" y="21018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12"/>
          <p:cNvSpPr>
            <a:spLocks noChangeArrowheads="1"/>
          </p:cNvSpPr>
          <p:nvPr/>
        </p:nvSpPr>
        <p:spPr bwMode="auto">
          <a:xfrm>
            <a:off x="1011383" y="390390"/>
            <a:ext cx="184731"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Arial" pitchFamily="34" charset="0"/>
                <a:cs typeface="Arial" pitchFamily="34" charset="0"/>
              </a:rPr>
              <a:t/>
            </a:r>
            <a:br>
              <a:rPr kumimoji="0" lang="fr-FR" sz="1800" b="0" i="0" u="none" strike="noStrike" cap="none" normalizeH="0" baseline="0">
                <a:ln>
                  <a:noFill/>
                </a:ln>
                <a:solidFill>
                  <a:schemeClr val="tx1"/>
                </a:solidFill>
                <a:effectLst/>
                <a:latin typeface="Arial" pitchFamily="34" charset="0"/>
                <a:cs typeface="Arial" pitchFamily="34"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1011383" y="757491"/>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011383" y="895989"/>
            <a:ext cx="34336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chemeClr val="tx1"/>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p:nvPr/>
        </p:nvSpPr>
        <p:spPr>
          <a:xfrm>
            <a:off x="2742387" y="4641784"/>
            <a:ext cx="6247234" cy="1077218"/>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smtClean="0">
                <a:latin typeface="Comic Sans MS" pitchFamily="66" charset="0"/>
              </a:rPr>
              <a:t>Chapitre 03: Commande des machines asynchrones</a:t>
            </a:r>
            <a:endParaRPr lang="fr-FR" sz="3200" dirty="0">
              <a:latin typeface="Comic Sans MS" pitchFamily="66" charset="0"/>
            </a:endParaRPr>
          </a:p>
        </p:txBody>
      </p:sp>
      <p:sp>
        <p:nvSpPr>
          <p:cNvPr id="17" name="Text Box 7"/>
          <p:cNvSpPr txBox="1">
            <a:spLocks noChangeArrowheads="1"/>
          </p:cNvSpPr>
          <p:nvPr/>
        </p:nvSpPr>
        <p:spPr bwMode="auto">
          <a:xfrm>
            <a:off x="8729309" y="6357934"/>
            <a:ext cx="3500463" cy="5000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lang="fr-FR" sz="2400" b="1" dirty="0">
                <a:latin typeface="Times New Roman" pitchFamily="18" charset="0"/>
                <a:cs typeface="Times New Roman" pitchFamily="18" charset="0"/>
              </a:rPr>
              <a:t>Dr: </a:t>
            </a:r>
            <a:r>
              <a:rPr lang="fr-FR" sz="2400" b="1" dirty="0" smtClean="0">
                <a:latin typeface="Times New Roman" pitchFamily="18" charset="0"/>
                <a:cs typeface="Times New Roman" pitchFamily="18" charset="0"/>
              </a:rPr>
              <a:t>HIMOUR Kamal</a:t>
            </a:r>
            <a:endParaRPr kumimoji="0" lang="fr-FR"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1796015" y="2767280"/>
            <a:ext cx="7717609" cy="132343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4000" b="1" dirty="0" smtClean="0">
                <a:latin typeface="Comic Sans MS" pitchFamily="66" charset="0"/>
              </a:rPr>
              <a:t>Cours: Commande des machines électriques</a:t>
            </a:r>
            <a:endParaRPr lang="fr-FR" sz="4000" dirty="0">
              <a:latin typeface="Comic Sans MS" pitchFamily="66" charset="0"/>
            </a:endParaRPr>
          </a:p>
        </p:txBody>
      </p:sp>
    </p:spTree>
    <p:extLst>
      <p:ext uri="{BB962C8B-B14F-4D97-AF65-F5344CB8AC3E}">
        <p14:creationId xmlns:p14="http://schemas.microsoft.com/office/powerpoint/2010/main" val="4870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250" fill="hold"/>
                                        <p:tgtEl>
                                          <p:spTgt spid="19"/>
                                        </p:tgtEl>
                                        <p:attrNameLst>
                                          <p:attrName>ppt_x</p:attrName>
                                        </p:attrNameLst>
                                      </p:cBhvr>
                                      <p:tavLst>
                                        <p:tav tm="0">
                                          <p:val>
                                            <p:strVal val="#ppt_x"/>
                                          </p:val>
                                        </p:tav>
                                        <p:tav tm="100000">
                                          <p:val>
                                            <p:strVal val="#ppt_x"/>
                                          </p:val>
                                        </p:tav>
                                      </p:tavLst>
                                    </p:anim>
                                    <p:anim calcmode="lin" valueType="num">
                                      <p:cBhvr additive="base">
                                        <p:cTn id="14"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120" y="625231"/>
            <a:ext cx="10264080" cy="2308324"/>
          </a:xfrm>
          <a:prstGeom prst="rect">
            <a:avLst/>
          </a:prstGeom>
        </p:spPr>
        <p:txBody>
          <a:bodyPr wrap="square">
            <a:spAutoFit/>
          </a:bodyPr>
          <a:lstStyle/>
          <a:p>
            <a:pPr algn="l"/>
            <a:r>
              <a:rPr lang="fr-FR" sz="2400" b="1" i="1" dirty="0">
                <a:solidFill>
                  <a:srgbClr val="FF0000"/>
                </a:solidFill>
              </a:rPr>
              <a:t> le moteur asynchrone à bagues</a:t>
            </a:r>
            <a:r>
              <a:rPr lang="fr-FR" sz="2400" b="1" dirty="0">
                <a:solidFill>
                  <a:srgbClr val="FF0000"/>
                </a:solidFill>
                <a:latin typeface="Times New Roman" pitchFamily="18" charset="0"/>
                <a:cs typeface="Times New Roman" pitchFamily="18" charset="0"/>
              </a:rPr>
              <a:t> </a:t>
            </a:r>
            <a:r>
              <a:rPr lang="fr-FR" sz="2400" dirty="0">
                <a:latin typeface="Times New Roman" pitchFamily="18" charset="0"/>
                <a:cs typeface="Times New Roman" pitchFamily="18" charset="0"/>
              </a:rPr>
              <a:t>est employé pour les </a:t>
            </a:r>
            <a:r>
              <a:rPr lang="fr-FR" sz="2400" i="1" dirty="0">
                <a:latin typeface="Times New Roman" pitchFamily="18" charset="0"/>
                <a:cs typeface="Times New Roman" pitchFamily="18" charset="0"/>
              </a:rPr>
              <a:t>puissances élevées</a:t>
            </a:r>
            <a:r>
              <a:rPr lang="fr-FR" sz="2400" dirty="0">
                <a:latin typeface="Times New Roman" pitchFamily="18" charset="0"/>
                <a:cs typeface="Times New Roman" pitchFamily="18" charset="0"/>
              </a:rPr>
              <a:t>. Il est le plus coûteux et nécessite un </a:t>
            </a:r>
            <a:r>
              <a:rPr lang="fr-FR" sz="2400" i="1" dirty="0">
                <a:latin typeface="Times New Roman" pitchFamily="18" charset="0"/>
                <a:cs typeface="Times New Roman" pitchFamily="18" charset="0"/>
              </a:rPr>
              <a:t>entretien périodique des contacts glissants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gn="l"/>
            <a:r>
              <a:rPr lang="fr-FR" sz="2400" dirty="0" smtClean="0">
                <a:solidFill>
                  <a:srgbClr val="0070C0"/>
                </a:solidFill>
                <a:latin typeface="Times New Roman" pitchFamily="18" charset="0"/>
                <a:cs typeface="Times New Roman" pitchFamily="18" charset="0"/>
              </a:rPr>
              <a:t>Il </a:t>
            </a:r>
            <a:r>
              <a:rPr lang="fr-FR" sz="2400" dirty="0">
                <a:solidFill>
                  <a:srgbClr val="0070C0"/>
                </a:solidFill>
                <a:latin typeface="Times New Roman" pitchFamily="18" charset="0"/>
                <a:cs typeface="Times New Roman" pitchFamily="18" charset="0"/>
              </a:rPr>
              <a:t>permet lors des phases de démarrage, par insertion momentanée de résistances dans le circuit </a:t>
            </a:r>
            <a:r>
              <a:rPr lang="fr-FR" sz="2400" dirty="0" err="1">
                <a:solidFill>
                  <a:srgbClr val="0070C0"/>
                </a:solidFill>
                <a:latin typeface="Times New Roman" pitchFamily="18" charset="0"/>
                <a:cs typeface="Times New Roman" pitchFamily="18" charset="0"/>
              </a:rPr>
              <a:t>rotorique</a:t>
            </a:r>
            <a:r>
              <a:rPr lang="fr-FR" sz="2400" dirty="0">
                <a:solidFill>
                  <a:srgbClr val="0070C0"/>
                </a:solidFill>
                <a:latin typeface="Times New Roman" pitchFamily="18" charset="0"/>
                <a:cs typeface="Times New Roman" pitchFamily="18" charset="0"/>
              </a:rPr>
              <a:t>, de limiter suffisamment l’appel de courant en gardant une valeur élevée du couple. Il supporte ainsi beaucoup mieux les démarrages de longue durée.</a:t>
            </a:r>
            <a:r>
              <a:rPr lang="fr-FR" sz="2400" dirty="0"/>
              <a:t> </a:t>
            </a:r>
          </a:p>
        </p:txBody>
      </p:sp>
      <p:sp>
        <p:nvSpPr>
          <p:cNvPr id="3" name="Rectangle 2"/>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1333177" y="3189454"/>
            <a:ext cx="10277797" cy="2308324"/>
          </a:xfrm>
          <a:prstGeom prst="rect">
            <a:avLst/>
          </a:prstGeom>
        </p:spPr>
        <p:txBody>
          <a:bodyPr wrap="square">
            <a:spAutoFit/>
          </a:bodyPr>
          <a:lstStyle/>
          <a:p>
            <a:pPr algn="l"/>
            <a:r>
              <a:rPr lang="fr-FR" sz="2400" b="1" i="1" dirty="0">
                <a:solidFill>
                  <a:srgbClr val="FF0000"/>
                </a:solidFill>
                <a:latin typeface="Times New Roman" pitchFamily="18" charset="0"/>
                <a:cs typeface="Times New Roman" pitchFamily="18" charset="0"/>
              </a:rPr>
              <a:t>Le </a:t>
            </a:r>
            <a:r>
              <a:rPr lang="fr-FR" sz="2400" b="1" i="1" dirty="0" smtClean="0">
                <a:solidFill>
                  <a:srgbClr val="FF0000"/>
                </a:solidFill>
                <a:latin typeface="Times New Roman" pitchFamily="18" charset="0"/>
                <a:cs typeface="Times New Roman" pitchFamily="18" charset="0"/>
              </a:rPr>
              <a:t>moteur asynchrone à cage  </a:t>
            </a:r>
            <a:r>
              <a:rPr lang="fr-FR" sz="2400" i="1" dirty="0">
                <a:latin typeface="Times New Roman" pitchFamily="18" charset="0"/>
                <a:cs typeface="Times New Roman" pitchFamily="18" charset="0"/>
              </a:rPr>
              <a:t>ne nécessite que très peu d’entretien</a:t>
            </a:r>
            <a:r>
              <a:rPr lang="fr-FR" sz="2400" dirty="0">
                <a:latin typeface="Times New Roman" pitchFamily="18" charset="0"/>
                <a:cs typeface="Times New Roman" pitchFamily="18" charset="0"/>
              </a:rPr>
              <a:t>, et son prix de revient reste inférieur en comparaison avec les autres types de moteurs. </a:t>
            </a:r>
            <a:r>
              <a:rPr lang="fr-FR" sz="2400" dirty="0">
                <a:solidFill>
                  <a:srgbClr val="FF0000"/>
                </a:solidFill>
                <a:latin typeface="Times New Roman" pitchFamily="18" charset="0"/>
                <a:cs typeface="Times New Roman" pitchFamily="18" charset="0"/>
              </a:rPr>
              <a:t>Par contre la seule manière de diminuer l’importance de la pointe de courant au démarrage est de réduire la tension aux bornes du moteur</a:t>
            </a:r>
            <a:r>
              <a:rPr lang="fr-FR" sz="2400" dirty="0">
                <a:latin typeface="Times New Roman" pitchFamily="18" charset="0"/>
                <a:cs typeface="Times New Roman" pitchFamily="18" charset="0"/>
              </a:rPr>
              <a:t>. Des solutions telles que les démarreurs </a:t>
            </a:r>
            <a:r>
              <a:rPr lang="fr-FR" sz="2400" i="1" dirty="0">
                <a:latin typeface="Times New Roman" pitchFamily="18" charset="0"/>
                <a:cs typeface="Times New Roman" pitchFamily="18" charset="0"/>
              </a:rPr>
              <a:t>par</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couplage étoile triangle</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par</a:t>
            </a: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insertion de résistances </a:t>
            </a:r>
            <a:r>
              <a:rPr lang="fr-FR" sz="2400" i="1" dirty="0" err="1">
                <a:latin typeface="Times New Roman" pitchFamily="18" charset="0"/>
                <a:cs typeface="Times New Roman" pitchFamily="18" charset="0"/>
              </a:rPr>
              <a:t>statoriques</a:t>
            </a:r>
            <a:r>
              <a:rPr lang="fr-FR" sz="2400" dirty="0">
                <a:latin typeface="Times New Roman" pitchFamily="18" charset="0"/>
                <a:cs typeface="Times New Roman" pitchFamily="18" charset="0"/>
              </a:rPr>
              <a:t> ou encore par </a:t>
            </a:r>
            <a:r>
              <a:rPr lang="fr-FR" sz="2400" i="1" dirty="0">
                <a:latin typeface="Times New Roman" pitchFamily="18" charset="0"/>
                <a:cs typeface="Times New Roman" pitchFamily="18" charset="0"/>
              </a:rPr>
              <a:t>autotransformateur</a:t>
            </a:r>
            <a:r>
              <a:rPr lang="fr-FR" sz="2400" dirty="0">
                <a:latin typeface="Times New Roman" pitchFamily="18" charset="0"/>
                <a:cs typeface="Times New Roman" pitchFamily="18" charset="0"/>
              </a:rPr>
              <a:t> sont largement employées.</a:t>
            </a:r>
          </a:p>
        </p:txBody>
      </p:sp>
    </p:spTree>
    <p:extLst>
      <p:ext uri="{BB962C8B-B14F-4D97-AF65-F5344CB8AC3E}">
        <p14:creationId xmlns:p14="http://schemas.microsoft.com/office/powerpoint/2010/main" val="210120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5" name="Rectangle 4"/>
          <p:cNvSpPr/>
          <p:nvPr/>
        </p:nvSpPr>
        <p:spPr>
          <a:xfrm>
            <a:off x="1247453" y="1261229"/>
            <a:ext cx="8568952" cy="2308324"/>
          </a:xfrm>
          <a:prstGeom prst="rect">
            <a:avLst/>
          </a:prstGeom>
        </p:spPr>
        <p:txBody>
          <a:bodyPr wrap="square">
            <a:spAutoFit/>
          </a:bodyPr>
          <a:lstStyle/>
          <a:p>
            <a:pPr algn="l"/>
            <a:r>
              <a:rPr lang="fr-FR" sz="2400" dirty="0">
                <a:latin typeface="Times New Roman" pitchFamily="18" charset="0"/>
                <a:cs typeface="Times New Roman" pitchFamily="18" charset="0"/>
              </a:rPr>
              <a:t>Mais ces procédés, bien que limitant le courant dans une marge de deux à trois fois la valeur nominale, ont l’inconvénient de </a:t>
            </a:r>
            <a:r>
              <a:rPr lang="fr-FR" sz="2400" dirty="0">
                <a:solidFill>
                  <a:srgbClr val="FF0000"/>
                </a:solidFill>
                <a:latin typeface="Times New Roman" pitchFamily="18" charset="0"/>
                <a:cs typeface="Times New Roman" pitchFamily="18" charset="0"/>
              </a:rPr>
              <a:t>réduire le couple au démarrage</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algn="l"/>
            <a:endParaRPr lang="fr-FR" sz="2400" dirty="0">
              <a:latin typeface="Times New Roman" pitchFamily="18" charset="0"/>
              <a:cs typeface="Times New Roman" pitchFamily="18" charset="0"/>
            </a:endParaRPr>
          </a:p>
          <a:p>
            <a:pPr algn="l"/>
            <a:r>
              <a:rPr lang="fr-FR" sz="2400" dirty="0">
                <a:solidFill>
                  <a:srgbClr val="0000FF"/>
                </a:solidFill>
                <a:latin typeface="Times New Roman" pitchFamily="18" charset="0"/>
                <a:cs typeface="Times New Roman" pitchFamily="18" charset="0"/>
              </a:rPr>
              <a:t>Malgré cet handicap, il reste le moteur le plus apprécié et le plus utilisé dans les applications industrielles et domestiques.</a:t>
            </a:r>
          </a:p>
        </p:txBody>
      </p:sp>
    </p:spTree>
    <p:extLst>
      <p:ext uri="{BB962C8B-B14F-4D97-AF65-F5344CB8AC3E}">
        <p14:creationId xmlns:p14="http://schemas.microsoft.com/office/powerpoint/2010/main" val="546407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668016" y="430506"/>
            <a:ext cx="61043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algn="just" defTabSz="914400" fontAlgn="base">
              <a:spcBef>
                <a:spcPct val="0"/>
              </a:spcBef>
              <a:spcAft>
                <a:spcPct val="0"/>
              </a:spcAft>
              <a:tabLst>
                <a:tab pos="630238" algn="l"/>
                <a:tab pos="2430463" algn="l"/>
              </a:tabLst>
            </a:pPr>
            <a:r>
              <a:rPr lang="fr-FR" sz="2400" b="1" dirty="0">
                <a:solidFill>
                  <a:srgbClr val="FF0000"/>
                </a:solidFill>
                <a:latin typeface="Times New Roman" pitchFamily="18" charset="0"/>
                <a:ea typeface="Times New Roman" pitchFamily="18" charset="0"/>
                <a:cs typeface="Times New Roman" pitchFamily="18" charset="0"/>
              </a:rPr>
              <a:t>Modélisation de l’actionneur asynchrone</a:t>
            </a:r>
            <a:endParaRPr lang="fr-FR" sz="2400" dirty="0">
              <a:solidFill>
                <a:srgbClr val="FF0000"/>
              </a:solidFill>
              <a:latin typeface="Times New Roman" pitchFamily="18" charset="0"/>
              <a:cs typeface="Times New Roman" pitchFamily="18" charset="0"/>
            </a:endParaRPr>
          </a:p>
        </p:txBody>
      </p:sp>
      <p:sp>
        <p:nvSpPr>
          <p:cNvPr id="3" name="Rectangle 2"/>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295276" y="1065510"/>
            <a:ext cx="11553824" cy="1200329"/>
          </a:xfrm>
          <a:prstGeom prst="rect">
            <a:avLst/>
          </a:prstGeom>
        </p:spPr>
        <p:txBody>
          <a:bodyPr wrap="square">
            <a:spAutoFit/>
          </a:bodyPr>
          <a:lstStyle/>
          <a:p>
            <a:pPr algn="l"/>
            <a:r>
              <a:rPr lang="fr-FR" sz="2400" dirty="0"/>
              <a:t>Parmi tous les types de machine à courant alternatif, la machine triphasée à cage d'écureuil est la plus utilisée dans l'industrie. Elle est économique, robuste, fiable et est disponible dans une gamme de faible puissance à des puissances élevées. </a:t>
            </a:r>
          </a:p>
        </p:txBody>
      </p:sp>
      <p:sp>
        <p:nvSpPr>
          <p:cNvPr id="8" name="Rectangle 7"/>
          <p:cNvSpPr/>
          <p:nvPr/>
        </p:nvSpPr>
        <p:spPr>
          <a:xfrm>
            <a:off x="295276" y="2514997"/>
            <a:ext cx="11229974" cy="1200329"/>
          </a:xfrm>
          <a:prstGeom prst="rect">
            <a:avLst/>
          </a:prstGeom>
        </p:spPr>
        <p:txBody>
          <a:bodyPr wrap="square">
            <a:spAutoFit/>
          </a:bodyPr>
          <a:lstStyle/>
          <a:p>
            <a:pPr algn="l"/>
            <a:r>
              <a:rPr lang="fr-FR" sz="2400" dirty="0"/>
              <a:t>La machine asynchrone est caractérisée par </a:t>
            </a:r>
            <a:r>
              <a:rPr lang="fr-FR" sz="2400" dirty="0">
                <a:solidFill>
                  <a:srgbClr val="FF0000"/>
                </a:solidFill>
              </a:rPr>
              <a:t>un système d’équations  très complexe à étudier</a:t>
            </a:r>
            <a:r>
              <a:rPr lang="fr-FR" sz="2400" dirty="0"/>
              <a:t>. </a:t>
            </a:r>
            <a:r>
              <a:rPr lang="fr-FR" sz="2400" i="1" dirty="0"/>
              <a:t>Le modèle mathématique de la machine asynchrone est un système à </a:t>
            </a:r>
            <a:r>
              <a:rPr lang="fr-FR" sz="2400" b="1" dirty="0">
                <a:solidFill>
                  <a:srgbClr val="FF0000"/>
                </a:solidFill>
              </a:rPr>
              <a:t>six équations différentielles</a:t>
            </a:r>
            <a:r>
              <a:rPr lang="fr-FR" sz="2400" dirty="0">
                <a:solidFill>
                  <a:srgbClr val="FF0000"/>
                </a:solidFill>
              </a:rPr>
              <a:t>. </a:t>
            </a:r>
            <a:r>
              <a:rPr lang="fr-FR" sz="2400" dirty="0"/>
              <a:t>Il est donc nécessaire de développer </a:t>
            </a:r>
            <a:r>
              <a:rPr lang="fr-FR" sz="2400" b="1" dirty="0">
                <a:solidFill>
                  <a:srgbClr val="FF0000"/>
                </a:solidFill>
              </a:rPr>
              <a:t>un modèle plus simple</a:t>
            </a:r>
          </a:p>
        </p:txBody>
      </p:sp>
      <p:sp>
        <p:nvSpPr>
          <p:cNvPr id="11" name="Rectangle 10"/>
          <p:cNvSpPr/>
          <p:nvPr/>
        </p:nvSpPr>
        <p:spPr>
          <a:xfrm>
            <a:off x="295276" y="3964484"/>
            <a:ext cx="11374313" cy="1200329"/>
          </a:xfrm>
          <a:prstGeom prst="rect">
            <a:avLst/>
          </a:prstGeom>
        </p:spPr>
        <p:txBody>
          <a:bodyPr wrap="square">
            <a:spAutoFit/>
          </a:bodyPr>
          <a:lstStyle/>
          <a:p>
            <a:pPr algn="l"/>
            <a:r>
              <a:rPr lang="fr-FR" sz="2400" i="1" dirty="0">
                <a:solidFill>
                  <a:prstClr val="black"/>
                </a:solidFill>
              </a:rPr>
              <a:t>La résolution d’un tel système est difficile même avec l’utilisation de l’outil informatique</a:t>
            </a:r>
            <a:r>
              <a:rPr lang="fr-FR" sz="2400" dirty="0">
                <a:solidFill>
                  <a:prstClr val="black"/>
                </a:solidFill>
              </a:rPr>
              <a:t>. </a:t>
            </a:r>
            <a:r>
              <a:rPr lang="fr-FR" sz="2400" b="1" dirty="0">
                <a:solidFill>
                  <a:srgbClr val="FF0000"/>
                </a:solidFill>
              </a:rPr>
              <a:t>L’utilisation de la transformation de PARK</a:t>
            </a:r>
            <a:r>
              <a:rPr lang="fr-FR" sz="2400" dirty="0">
                <a:solidFill>
                  <a:prstClr val="black"/>
                </a:solidFill>
              </a:rPr>
              <a:t>, sous certaines </a:t>
            </a:r>
            <a:r>
              <a:rPr lang="fr-FR" sz="2400" b="1" dirty="0">
                <a:solidFill>
                  <a:srgbClr val="FF0000"/>
                </a:solidFill>
              </a:rPr>
              <a:t>hypothèses simplificatrices, permet de contourner cette difficulté. </a:t>
            </a:r>
          </a:p>
        </p:txBody>
      </p:sp>
      <p:sp>
        <p:nvSpPr>
          <p:cNvPr id="12" name="Rectangle 11"/>
          <p:cNvSpPr/>
          <p:nvPr/>
        </p:nvSpPr>
        <p:spPr>
          <a:xfrm>
            <a:off x="295276" y="5502003"/>
            <a:ext cx="11553824" cy="830997"/>
          </a:xfrm>
          <a:prstGeom prst="rect">
            <a:avLst/>
          </a:prstGeom>
        </p:spPr>
        <p:txBody>
          <a:bodyPr wrap="square">
            <a:spAutoFit/>
          </a:bodyPr>
          <a:lstStyle/>
          <a:p>
            <a:pPr algn="l"/>
            <a:r>
              <a:rPr lang="fr-FR" sz="2400" dirty="0"/>
              <a:t>Elle permet une représentation </a:t>
            </a:r>
            <a:r>
              <a:rPr lang="fr-FR" sz="2400" b="1" dirty="0">
                <a:solidFill>
                  <a:srgbClr val="FF0000"/>
                </a:solidFill>
              </a:rPr>
              <a:t>biphasée équivalente </a:t>
            </a:r>
            <a:r>
              <a:rPr lang="fr-FR" sz="2400" dirty="0"/>
              <a:t>de la machine triphasée ce qui réduit considérablement la complexité du modèle en </a:t>
            </a:r>
            <a:r>
              <a:rPr lang="fr-FR" sz="2400" b="1" dirty="0">
                <a:solidFill>
                  <a:srgbClr val="FF0000"/>
                </a:solidFill>
              </a:rPr>
              <a:t>vue de la commande</a:t>
            </a:r>
            <a:r>
              <a:rPr lang="fr-FR" sz="2400" dirty="0"/>
              <a:t>. </a:t>
            </a:r>
          </a:p>
        </p:txBody>
      </p:sp>
    </p:spTree>
    <p:extLst>
      <p:ext uri="{BB962C8B-B14F-4D97-AF65-F5344CB8AC3E}">
        <p14:creationId xmlns:p14="http://schemas.microsoft.com/office/powerpoint/2010/main" val="4139488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grpSp>
        <p:nvGrpSpPr>
          <p:cNvPr id="7" name="Groupe 6"/>
          <p:cNvGrpSpPr/>
          <p:nvPr/>
        </p:nvGrpSpPr>
        <p:grpSpPr>
          <a:xfrm>
            <a:off x="358644" y="702788"/>
            <a:ext cx="10863647" cy="1200329"/>
            <a:chOff x="-695139" y="1445841"/>
            <a:chExt cx="8639944" cy="1200329"/>
          </a:xfrm>
        </p:grpSpPr>
        <p:sp>
          <p:nvSpPr>
            <p:cNvPr id="21506" name="Rectangle 2"/>
            <p:cNvSpPr>
              <a:spLocks noChangeArrowheads="1"/>
            </p:cNvSpPr>
            <p:nvPr/>
          </p:nvSpPr>
          <p:spPr bwMode="auto">
            <a:xfrm>
              <a:off x="-695139" y="1445841"/>
              <a:ext cx="86399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fontAlgn="base">
                <a:spcBef>
                  <a:spcPct val="0"/>
                </a:spcBef>
                <a:spcAft>
                  <a:spcPct val="0"/>
                </a:spcAft>
              </a:pPr>
              <a:r>
                <a:rPr lang="fr-FR" sz="2400" dirty="0">
                  <a:latin typeface="Times New Roman" pitchFamily="18" charset="0"/>
                  <a:ea typeface="Times New Roman" pitchFamily="18" charset="0"/>
                  <a:cs typeface="Times New Roman" pitchFamily="18" charset="0"/>
                </a:rPr>
                <a:t>Toutes les grandeurs électromagnétiques sont ramenées sur un seul repère. Ce repère peut être </a:t>
              </a:r>
              <a:r>
                <a:rPr lang="fr-FR" sz="2400" dirty="0">
                  <a:solidFill>
                    <a:srgbClr val="FF0000"/>
                  </a:solidFill>
                  <a:latin typeface="Times New Roman" pitchFamily="18" charset="0"/>
                  <a:ea typeface="Times New Roman" pitchFamily="18" charset="0"/>
                  <a:cs typeface="Times New Roman" pitchFamily="18" charset="0"/>
                </a:rPr>
                <a:t>fixe</a:t>
              </a:r>
              <a:r>
                <a:rPr lang="fr-FR" sz="2400" dirty="0">
                  <a:latin typeface="Times New Roman" pitchFamily="18" charset="0"/>
                  <a:ea typeface="Times New Roman" pitchFamily="18" charset="0"/>
                  <a:cs typeface="Times New Roman" pitchFamily="18" charset="0"/>
                </a:rPr>
                <a:t> par rapport au stator </a:t>
              </a:r>
              <a:r>
                <a:rPr lang="fr-FR" sz="2400" dirty="0">
                  <a:solidFill>
                    <a:srgbClr val="FF0000"/>
                  </a:solidFill>
                  <a:latin typeface="Times New Roman" pitchFamily="18" charset="0"/>
                  <a:ea typeface="Times New Roman" pitchFamily="18" charset="0"/>
                  <a:cs typeface="Times New Roman" pitchFamily="18" charset="0"/>
                </a:rPr>
                <a:t>(       )</a:t>
              </a:r>
              <a:r>
                <a:rPr lang="fr-FR" sz="2400" dirty="0">
                  <a:latin typeface="Times New Roman" pitchFamily="18" charset="0"/>
                  <a:ea typeface="Times New Roman" pitchFamily="18" charset="0"/>
                  <a:cs typeface="Times New Roman" pitchFamily="18" charset="0"/>
                </a:rPr>
                <a:t> soit </a:t>
              </a:r>
              <a:r>
                <a:rPr lang="fr-FR" sz="2400" dirty="0">
                  <a:solidFill>
                    <a:srgbClr val="0070C0"/>
                  </a:solidFill>
                  <a:latin typeface="Times New Roman" pitchFamily="18" charset="0"/>
                  <a:ea typeface="Times New Roman" pitchFamily="18" charset="0"/>
                  <a:cs typeface="Times New Roman" pitchFamily="18" charset="0"/>
                </a:rPr>
                <a:t>tournant (</a:t>
              </a:r>
              <a:r>
                <a:rPr lang="fr-FR" sz="2400" dirty="0" err="1">
                  <a:solidFill>
                    <a:srgbClr val="0070C0"/>
                  </a:solidFill>
                  <a:latin typeface="Times New Roman" pitchFamily="18" charset="0"/>
                  <a:ea typeface="Times New Roman" pitchFamily="18" charset="0"/>
                  <a:cs typeface="Times New Roman" pitchFamily="18" charset="0"/>
                </a:rPr>
                <a:t>d,q</a:t>
              </a:r>
              <a:r>
                <a:rPr lang="fr-FR" sz="2400" dirty="0">
                  <a:solidFill>
                    <a:srgbClr val="0070C0"/>
                  </a:solidFill>
                  <a:latin typeface="Times New Roman" pitchFamily="18" charset="0"/>
                  <a:ea typeface="Times New Roman" pitchFamily="18" charset="0"/>
                  <a:cs typeface="Times New Roman" pitchFamily="18" charset="0"/>
                </a:rPr>
                <a:t>)</a:t>
              </a:r>
              <a:r>
                <a:rPr lang="fr-FR" sz="2400" dirty="0">
                  <a:latin typeface="Times New Roman" pitchFamily="18" charset="0"/>
                  <a:ea typeface="Times New Roman" pitchFamily="18" charset="0"/>
                  <a:cs typeface="Times New Roman" pitchFamily="18" charset="0"/>
                </a:rPr>
                <a:t>.</a:t>
              </a:r>
              <a:r>
                <a:rPr lang="fr-FR" sz="2400" dirty="0">
                  <a:latin typeface="Times New Roman" pitchFamily="18" charset="0"/>
                  <a:cs typeface="Times New Roman" pitchFamily="18" charset="0"/>
                </a:rPr>
                <a:t> </a:t>
              </a:r>
              <a:r>
                <a:rPr lang="fr-FR" sz="2400" dirty="0">
                  <a:latin typeface="Times New Roman" pitchFamily="18" charset="0"/>
                  <a:ea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graphicFrame>
          <p:nvGraphicFramePr>
            <p:cNvPr id="21505" name="Object 1"/>
            <p:cNvGraphicFramePr>
              <a:graphicFrameLocks noChangeAspect="1"/>
            </p:cNvGraphicFramePr>
            <p:nvPr>
              <p:extLst>
                <p:ext uri="{D42A27DB-BD31-4B8C-83A1-F6EECF244321}">
                  <p14:modId xmlns:p14="http://schemas.microsoft.com/office/powerpoint/2010/main" val="1748280238"/>
                </p:ext>
              </p:extLst>
            </p:nvPr>
          </p:nvGraphicFramePr>
          <p:xfrm>
            <a:off x="2841410" y="2120839"/>
            <a:ext cx="466725" cy="311150"/>
          </p:xfrm>
          <a:graphic>
            <a:graphicData uri="http://schemas.openxmlformats.org/presentationml/2006/ole">
              <mc:AlternateContent xmlns:mc="http://schemas.openxmlformats.org/markup-compatibility/2006">
                <mc:Choice xmlns:v="urn:schemas-microsoft-com:vml" Requires="v">
                  <p:oleObj spid="_x0000_s1084" name="Équation" r:id="rId3" imgW="317160" imgH="203040" progId="Equation.3">
                    <p:embed/>
                  </p:oleObj>
                </mc:Choice>
                <mc:Fallback>
                  <p:oleObj name="Équation" r:id="rId3" imgW="317160" imgH="203040" progId="Equation.3">
                    <p:embed/>
                    <p:pic>
                      <p:nvPicPr>
                        <p:cNvPr id="21505" name="Object 1"/>
                        <p:cNvPicPr>
                          <a:picLocks noChangeAspect="1" noChangeArrowheads="1"/>
                        </p:cNvPicPr>
                        <p:nvPr/>
                      </p:nvPicPr>
                      <p:blipFill>
                        <a:blip r:embed="rId4"/>
                        <a:srcRect/>
                        <a:stretch>
                          <a:fillRect/>
                        </a:stretch>
                      </p:blipFill>
                      <p:spPr bwMode="auto">
                        <a:xfrm>
                          <a:off x="2841410" y="2120839"/>
                          <a:ext cx="466725"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e 10"/>
          <p:cNvGrpSpPr/>
          <p:nvPr/>
        </p:nvGrpSpPr>
        <p:grpSpPr>
          <a:xfrm>
            <a:off x="289620" y="1836679"/>
            <a:ext cx="11001697" cy="1938992"/>
            <a:chOff x="323528" y="3155484"/>
            <a:chExt cx="8424936" cy="1938992"/>
          </a:xfrm>
        </p:grpSpPr>
        <p:sp>
          <p:nvSpPr>
            <p:cNvPr id="21509" name="Rectangle 5"/>
            <p:cNvSpPr>
              <a:spLocks noChangeArrowheads="1"/>
            </p:cNvSpPr>
            <p:nvPr/>
          </p:nvSpPr>
          <p:spPr bwMode="auto">
            <a:xfrm>
              <a:off x="323528" y="3155484"/>
              <a:ext cx="84249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fontAlgn="base">
                <a:spcBef>
                  <a:spcPct val="0"/>
                </a:spcBef>
                <a:spcAft>
                  <a:spcPct val="0"/>
                </a:spcAft>
              </a:pPr>
              <a:r>
                <a:rPr lang="fr-FR" sz="2400" dirty="0">
                  <a:latin typeface="Times New Roman" pitchFamily="18" charset="0"/>
                  <a:ea typeface="Times New Roman" pitchFamily="18" charset="0"/>
                  <a:cs typeface="Times New Roman" pitchFamily="18" charset="0"/>
                </a:rPr>
                <a:t>Le repère tournant nécessite la présence d’une variable supplémentaire qui permet de définir sa position. La représentation du modèle complet est mise sous forme d’équation d’état suivant le repère (        ) ou (</a:t>
              </a:r>
              <a:r>
                <a:rPr lang="fr-FR" sz="2400" dirty="0" err="1">
                  <a:latin typeface="Times New Roman" pitchFamily="18" charset="0"/>
                  <a:ea typeface="Times New Roman" pitchFamily="18" charset="0"/>
                  <a:cs typeface="Times New Roman" pitchFamily="18" charset="0"/>
                </a:rPr>
                <a:t>d,q</a:t>
              </a:r>
              <a:r>
                <a:rPr lang="fr-FR" sz="2400" dirty="0">
                  <a:latin typeface="Times New Roman" pitchFamily="18" charset="0"/>
                  <a:ea typeface="Times New Roman" pitchFamily="18" charset="0"/>
                  <a:cs typeface="Times New Roman" pitchFamily="18" charset="0"/>
                </a:rPr>
                <a:t>) pour être facilement traitée par une méthode d’intégration numérique.</a:t>
              </a:r>
              <a:r>
                <a:rPr lang="fr-FR" sz="2400" dirty="0">
                  <a:latin typeface="Times New Roman" pitchFamily="18" charset="0"/>
                  <a:cs typeface="Times New Roman" pitchFamily="18" charset="0"/>
                </a:rPr>
                <a:t> </a:t>
              </a:r>
            </a:p>
          </p:txBody>
        </p:sp>
        <p:graphicFrame>
          <p:nvGraphicFramePr>
            <p:cNvPr id="21508" name="Object 4"/>
            <p:cNvGraphicFramePr>
              <a:graphicFrameLocks noChangeAspect="1"/>
            </p:cNvGraphicFramePr>
            <p:nvPr/>
          </p:nvGraphicFramePr>
          <p:xfrm>
            <a:off x="2627784" y="4149080"/>
            <a:ext cx="395536" cy="292990"/>
          </p:xfrm>
          <a:graphic>
            <a:graphicData uri="http://schemas.openxmlformats.org/presentationml/2006/ole">
              <mc:AlternateContent xmlns:mc="http://schemas.openxmlformats.org/markup-compatibility/2006">
                <mc:Choice xmlns:v="urn:schemas-microsoft-com:vml" Requires="v">
                  <p:oleObj spid="_x0000_s1085" name="Équation" r:id="rId5" imgW="253890" imgH="190417" progId="Equation.3">
                    <p:embed/>
                  </p:oleObj>
                </mc:Choice>
                <mc:Fallback>
                  <p:oleObj name="Équation" r:id="rId5" imgW="253890" imgH="190417" progId="Equation.3">
                    <p:embed/>
                    <p:pic>
                      <p:nvPicPr>
                        <p:cNvPr id="2150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149080"/>
                          <a:ext cx="395536" cy="292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Rectangle 11"/>
          <p:cNvSpPr/>
          <p:nvPr/>
        </p:nvSpPr>
        <p:spPr>
          <a:xfrm>
            <a:off x="289620" y="3775671"/>
            <a:ext cx="3642344" cy="461665"/>
          </a:xfrm>
          <a:prstGeom prst="rect">
            <a:avLst/>
          </a:prstGeom>
        </p:spPr>
        <p:txBody>
          <a:bodyPr wrap="none">
            <a:spAutoFit/>
          </a:bodyPr>
          <a:lstStyle/>
          <a:p>
            <a:pPr algn="l"/>
            <a:r>
              <a:rPr lang="fr-FR" sz="2400" b="1" i="1" dirty="0">
                <a:solidFill>
                  <a:srgbClr val="0000FF"/>
                </a:solidFill>
                <a:latin typeface="Times New Roman" pitchFamily="18" charset="0"/>
                <a:cs typeface="Times New Roman" pitchFamily="18" charset="0"/>
              </a:rPr>
              <a:t>Hypothèses simplificatrices</a:t>
            </a:r>
            <a:endParaRPr lang="fr-FR" sz="2400" dirty="0">
              <a:solidFill>
                <a:srgbClr val="0000FF"/>
              </a:solidFill>
              <a:latin typeface="Times New Roman" pitchFamily="18" charset="0"/>
              <a:cs typeface="Times New Roman" pitchFamily="18" charset="0"/>
            </a:endParaRPr>
          </a:p>
        </p:txBody>
      </p:sp>
      <p:sp>
        <p:nvSpPr>
          <p:cNvPr id="13" name="Rectangle 12"/>
          <p:cNvSpPr/>
          <p:nvPr/>
        </p:nvSpPr>
        <p:spPr>
          <a:xfrm>
            <a:off x="289620" y="4283544"/>
            <a:ext cx="8640960" cy="369332"/>
          </a:xfrm>
          <a:prstGeom prst="rect">
            <a:avLst/>
          </a:prstGeom>
        </p:spPr>
        <p:txBody>
          <a:bodyPr wrap="square">
            <a:spAutoFit/>
          </a:bodyPr>
          <a:lstStyle/>
          <a:p>
            <a:pPr algn="l"/>
            <a:r>
              <a:rPr lang="fr-FR" dirty="0">
                <a:latin typeface="Times New Roman" pitchFamily="18" charset="0"/>
                <a:cs typeface="Times New Roman" pitchFamily="18" charset="0"/>
              </a:rPr>
              <a:t>Les hypothèses simplificatrices admises dans le modèle de la machine asynchrone sont</a:t>
            </a:r>
            <a:r>
              <a:rPr lang="fr-FR" dirty="0"/>
              <a:t> : </a:t>
            </a:r>
          </a:p>
        </p:txBody>
      </p:sp>
      <p:sp>
        <p:nvSpPr>
          <p:cNvPr id="14" name="Rectangle 13"/>
          <p:cNvSpPr/>
          <p:nvPr/>
        </p:nvSpPr>
        <p:spPr>
          <a:xfrm>
            <a:off x="270954" y="4745292"/>
            <a:ext cx="11649075" cy="1569660"/>
          </a:xfrm>
          <a:prstGeom prst="rect">
            <a:avLst/>
          </a:prstGeom>
        </p:spPr>
        <p:txBody>
          <a:bodyPr wrap="square">
            <a:spAutoFit/>
          </a:bodyPr>
          <a:lstStyle/>
          <a:p>
            <a:pPr lvl="0" algn="l"/>
            <a:r>
              <a:rPr lang="fr-FR" sz="2400" dirty="0"/>
              <a:t>- Une parfaite symétrie de la machine </a:t>
            </a:r>
            <a:endParaRPr lang="fr-FR" sz="2400" dirty="0">
              <a:latin typeface="Times New Roman" pitchFamily="18" charset="0"/>
              <a:cs typeface="Times New Roman" pitchFamily="18" charset="0"/>
            </a:endParaRPr>
          </a:p>
          <a:p>
            <a:pPr lvl="0" algn="l"/>
            <a:r>
              <a:rPr lang="fr-FR" sz="2400" dirty="0">
                <a:latin typeface="Times New Roman" pitchFamily="18" charset="0"/>
                <a:cs typeface="Times New Roman" pitchFamily="18" charset="0"/>
              </a:rPr>
              <a:t>- Une absence de saturation et de pertes dans le circuit magnétique.</a:t>
            </a:r>
          </a:p>
          <a:p>
            <a:pPr lvl="0" algn="l"/>
            <a:r>
              <a:rPr lang="fr-FR" sz="2400" dirty="0">
                <a:latin typeface="Times New Roman" pitchFamily="18" charset="0"/>
                <a:cs typeface="Times New Roman" pitchFamily="18" charset="0"/>
              </a:rPr>
              <a:t>- Une répartition spatiale sinusoïdale des différents champs magnétiques le long de l’entrefer</a:t>
            </a:r>
          </a:p>
          <a:p>
            <a:pPr lvl="0" algn="l"/>
            <a:r>
              <a:rPr lang="fr-FR" sz="2400" dirty="0">
                <a:latin typeface="Times New Roman" pitchFamily="18" charset="0"/>
                <a:cs typeface="Times New Roman" pitchFamily="18" charset="0"/>
              </a:rPr>
              <a:t>- Une équivalence du rotor en court circuit à un enroulement triphasé monté en étoile</a:t>
            </a:r>
          </a:p>
        </p:txBody>
      </p:sp>
    </p:spTree>
    <p:extLst>
      <p:ext uri="{BB962C8B-B14F-4D97-AF65-F5344CB8AC3E}">
        <p14:creationId xmlns:p14="http://schemas.microsoft.com/office/powerpoint/2010/main" val="51459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15" name="Rectangle 14"/>
          <p:cNvSpPr/>
          <p:nvPr/>
        </p:nvSpPr>
        <p:spPr>
          <a:xfrm>
            <a:off x="481260" y="594578"/>
            <a:ext cx="10586789" cy="461665"/>
          </a:xfrm>
          <a:prstGeom prst="rect">
            <a:avLst/>
          </a:prstGeom>
        </p:spPr>
        <p:txBody>
          <a:bodyPr wrap="square">
            <a:spAutoFit/>
          </a:bodyPr>
          <a:lstStyle/>
          <a:p>
            <a:pPr algn="l"/>
            <a:r>
              <a:rPr lang="fr-FR" sz="2400" b="1" i="1" dirty="0">
                <a:solidFill>
                  <a:srgbClr val="0000FF"/>
                </a:solidFill>
                <a:latin typeface="Times New Roman" pitchFamily="18" charset="0"/>
                <a:cs typeface="Times New Roman" pitchFamily="18" charset="0"/>
              </a:rPr>
              <a:t>Modèle mathématique de la machine  asynchrone triphasée</a:t>
            </a:r>
            <a:r>
              <a:rPr lang="fr-FR" sz="2400" b="1" i="1" dirty="0"/>
              <a:t> </a:t>
            </a:r>
            <a:r>
              <a:rPr lang="fr-FR" sz="2400" i="1" dirty="0"/>
              <a:t> </a:t>
            </a:r>
            <a:endParaRPr lang="fr-FR" sz="2400" dirty="0"/>
          </a:p>
        </p:txBody>
      </p:sp>
      <p:sp>
        <p:nvSpPr>
          <p:cNvPr id="21511" name="Rectangle 7"/>
          <p:cNvSpPr>
            <a:spLocks noChangeArrowheads="1"/>
          </p:cNvSpPr>
          <p:nvPr/>
        </p:nvSpPr>
        <p:spPr bwMode="auto">
          <a:xfrm>
            <a:off x="227855" y="1085295"/>
            <a:ext cx="1147836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algn="just" defTabSz="914400" fontAlgn="base">
              <a:spcBef>
                <a:spcPct val="0"/>
              </a:spcBef>
              <a:spcAft>
                <a:spcPct val="0"/>
              </a:spcAft>
              <a:tabLst>
                <a:tab pos="630238" algn="l"/>
                <a:tab pos="2430463" algn="l"/>
              </a:tabLst>
            </a:pPr>
            <a:r>
              <a:rPr lang="fr-FR" sz="2400" dirty="0">
                <a:latin typeface="Times New Roman" pitchFamily="18" charset="0"/>
                <a:ea typeface="Times New Roman" pitchFamily="18" charset="0"/>
                <a:cs typeface="Times New Roman" pitchFamily="18" charset="0"/>
              </a:rPr>
              <a:t>La machine asynchrone représentée par la figure1.1 se compose :</a:t>
            </a:r>
            <a:endParaRPr lang="fr-FR" sz="2400" dirty="0">
              <a:latin typeface="Times New Roman" pitchFamily="18" charset="0"/>
              <a:cs typeface="Times New Roman" pitchFamily="18" charset="0"/>
            </a:endParaRPr>
          </a:p>
          <a:p>
            <a:pPr indent="144463" algn="just" defTabSz="914400" eaLnBrk="0" fontAlgn="base" hangingPunct="0">
              <a:spcBef>
                <a:spcPct val="0"/>
              </a:spcBef>
              <a:spcAft>
                <a:spcPct val="0"/>
              </a:spcAft>
              <a:tabLst>
                <a:tab pos="630238" algn="l"/>
                <a:tab pos="2430463" algn="l"/>
              </a:tabLst>
            </a:pPr>
            <a:r>
              <a:rPr lang="fr-FR" sz="2400" dirty="0">
                <a:latin typeface="Times New Roman" pitchFamily="18" charset="0"/>
                <a:ea typeface="Times New Roman" pitchFamily="18" charset="0"/>
                <a:cs typeface="Times New Roman" pitchFamily="18" charset="0"/>
              </a:rPr>
              <a:t>- D’un circuit </a:t>
            </a:r>
            <a:r>
              <a:rPr lang="fr-FR" sz="2400" dirty="0" err="1">
                <a:solidFill>
                  <a:srgbClr val="FF0000"/>
                </a:solidFill>
                <a:latin typeface="Times New Roman" pitchFamily="18" charset="0"/>
                <a:ea typeface="Times New Roman" pitchFamily="18" charset="0"/>
                <a:cs typeface="Times New Roman" pitchFamily="18" charset="0"/>
              </a:rPr>
              <a:t>statorique</a:t>
            </a:r>
            <a:r>
              <a:rPr lang="fr-FR" sz="2400" dirty="0">
                <a:solidFill>
                  <a:srgbClr val="FF0000"/>
                </a:solidFill>
                <a:latin typeface="Times New Roman" pitchFamily="18" charset="0"/>
                <a:ea typeface="Times New Roman" pitchFamily="18" charset="0"/>
                <a:cs typeface="Times New Roman" pitchFamily="18" charset="0"/>
              </a:rPr>
              <a:t> fixe </a:t>
            </a:r>
            <a:r>
              <a:rPr lang="fr-FR" sz="2400" dirty="0">
                <a:latin typeface="Times New Roman" pitchFamily="18" charset="0"/>
                <a:ea typeface="Times New Roman" pitchFamily="18" charset="0"/>
                <a:cs typeface="Times New Roman" pitchFamily="18" charset="0"/>
              </a:rPr>
              <a:t>comportant trois phases identiques décalées entre elles de </a:t>
            </a:r>
            <a:r>
              <a:rPr lang="fr-FR" sz="2400" b="1" dirty="0">
                <a:solidFill>
                  <a:srgbClr val="FF0000"/>
                </a:solidFill>
                <a:latin typeface="Times New Roman" pitchFamily="18" charset="0"/>
                <a:ea typeface="Times New Roman" pitchFamily="18" charset="0"/>
                <a:cs typeface="Times New Roman" pitchFamily="18" charset="0"/>
              </a:rPr>
              <a:t>120</a:t>
            </a:r>
            <a:r>
              <a:rPr lang="fr-FR" sz="2400" b="1" baseline="30000" dirty="0">
                <a:solidFill>
                  <a:srgbClr val="FF0000"/>
                </a:solidFill>
                <a:latin typeface="Times New Roman" pitchFamily="18" charset="0"/>
                <a:ea typeface="Times New Roman" pitchFamily="18" charset="0"/>
                <a:cs typeface="Times New Roman" pitchFamily="18" charset="0"/>
              </a:rPr>
              <a:t>o</a:t>
            </a:r>
            <a:endParaRPr lang="fr-FR" sz="2400" b="1" dirty="0">
              <a:solidFill>
                <a:srgbClr val="FF0000"/>
              </a:solidFill>
              <a:latin typeface="Times New Roman" pitchFamily="18" charset="0"/>
              <a:cs typeface="Times New Roman" pitchFamily="18" charset="0"/>
            </a:endParaRPr>
          </a:p>
          <a:p>
            <a:pPr indent="144463" algn="just" defTabSz="914400" eaLnBrk="0" fontAlgn="base" hangingPunct="0">
              <a:spcBef>
                <a:spcPct val="0"/>
              </a:spcBef>
              <a:spcAft>
                <a:spcPct val="0"/>
              </a:spcAft>
              <a:tabLst>
                <a:tab pos="630238" algn="l"/>
                <a:tab pos="2430463" algn="l"/>
              </a:tabLst>
            </a:pPr>
            <a:r>
              <a:rPr lang="fr-FR" sz="2400" dirty="0">
                <a:latin typeface="Times New Roman" pitchFamily="18" charset="0"/>
                <a:ea typeface="Times New Roman" pitchFamily="18" charset="0"/>
                <a:cs typeface="Times New Roman" pitchFamily="18" charset="0"/>
              </a:rPr>
              <a:t>- D’un circuit </a:t>
            </a:r>
            <a:r>
              <a:rPr lang="fr-FR" sz="2400" dirty="0" err="1">
                <a:solidFill>
                  <a:srgbClr val="FF0000"/>
                </a:solidFill>
                <a:latin typeface="Times New Roman" pitchFamily="18" charset="0"/>
                <a:ea typeface="Times New Roman" pitchFamily="18" charset="0"/>
                <a:cs typeface="Times New Roman" pitchFamily="18" charset="0"/>
              </a:rPr>
              <a:t>rotorique</a:t>
            </a:r>
            <a:r>
              <a:rPr lang="fr-FR" sz="2400" dirty="0">
                <a:solidFill>
                  <a:srgbClr val="FF0000"/>
                </a:solidFill>
                <a:latin typeface="Times New Roman" pitchFamily="18" charset="0"/>
                <a:ea typeface="Times New Roman" pitchFamily="18" charset="0"/>
                <a:cs typeface="Times New Roman" pitchFamily="18" charset="0"/>
              </a:rPr>
              <a:t> mobile </a:t>
            </a:r>
            <a:r>
              <a:rPr lang="fr-FR" sz="2400" dirty="0">
                <a:latin typeface="Times New Roman" pitchFamily="18" charset="0"/>
                <a:ea typeface="Times New Roman" pitchFamily="18" charset="0"/>
                <a:cs typeface="Times New Roman" pitchFamily="18" charset="0"/>
              </a:rPr>
              <a:t>comportant trois phases identiques en court circuits décalées entre elles de </a:t>
            </a:r>
            <a:r>
              <a:rPr lang="fr-FR" sz="2400" b="1" dirty="0">
                <a:solidFill>
                  <a:srgbClr val="FF0000"/>
                </a:solidFill>
                <a:latin typeface="Times New Roman" pitchFamily="18" charset="0"/>
                <a:ea typeface="Times New Roman" pitchFamily="18" charset="0"/>
                <a:cs typeface="Times New Roman" pitchFamily="18" charset="0"/>
              </a:rPr>
              <a:t>120</a:t>
            </a:r>
            <a:r>
              <a:rPr lang="fr-FR" sz="2400" b="1" baseline="30000" dirty="0">
                <a:solidFill>
                  <a:srgbClr val="FF0000"/>
                </a:solidFill>
                <a:latin typeface="Times New Roman" pitchFamily="18" charset="0"/>
                <a:ea typeface="Times New Roman" pitchFamily="18" charset="0"/>
                <a:cs typeface="Times New Roman" pitchFamily="18" charset="0"/>
              </a:rPr>
              <a:t>o</a:t>
            </a:r>
            <a:endParaRPr lang="fr-FR" sz="2400" b="1" dirty="0">
              <a:solidFill>
                <a:srgbClr val="FF0000"/>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2" cstate="print"/>
          <a:srcRect/>
          <a:stretch>
            <a:fillRect/>
          </a:stretch>
        </p:blipFill>
        <p:spPr bwMode="auto">
          <a:xfrm>
            <a:off x="3676624" y="2766865"/>
            <a:ext cx="6144369" cy="3797561"/>
          </a:xfrm>
          <a:prstGeom prst="rect">
            <a:avLst/>
          </a:prstGeom>
          <a:noFill/>
          <a:ln w="9525">
            <a:noFill/>
            <a:miter lim="800000"/>
            <a:headEnd/>
            <a:tailEnd/>
          </a:ln>
        </p:spPr>
      </p:pic>
    </p:spTree>
    <p:extLst>
      <p:ext uri="{BB962C8B-B14F-4D97-AF65-F5344CB8AC3E}">
        <p14:creationId xmlns:p14="http://schemas.microsoft.com/office/powerpoint/2010/main" val="151671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22613" name="Rectangle 85"/>
          <p:cNvSpPr>
            <a:spLocks noChangeArrowheads="1"/>
          </p:cNvSpPr>
          <p:nvPr/>
        </p:nvSpPr>
        <p:spPr bwMode="auto">
          <a:xfrm>
            <a:off x="317384" y="571081"/>
            <a:ext cx="1176984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algn="just" defTabSz="914400" fontAlgn="base">
              <a:spcBef>
                <a:spcPct val="0"/>
              </a:spcBef>
              <a:spcAft>
                <a:spcPct val="0"/>
              </a:spcAft>
              <a:tabLst>
                <a:tab pos="630238" algn="l"/>
                <a:tab pos="2430463" algn="l"/>
              </a:tabLst>
            </a:pPr>
            <a:r>
              <a:rPr lang="fr-FR" sz="2400" b="1" i="1" dirty="0">
                <a:solidFill>
                  <a:srgbClr val="0000FF"/>
                </a:solidFill>
                <a:latin typeface="Times New Roman" pitchFamily="18" charset="0"/>
                <a:ea typeface="Times New Roman" pitchFamily="18" charset="0"/>
                <a:cs typeface="Times New Roman" pitchFamily="18" charset="0"/>
              </a:rPr>
              <a:t>Equations électriques de la machine asynchrone dans le repère triphasé</a:t>
            </a:r>
            <a:endParaRPr lang="fr-FR" sz="2400" dirty="0">
              <a:solidFill>
                <a:srgbClr val="0000FF"/>
              </a:solidFill>
              <a:latin typeface="Times New Roman" pitchFamily="18" charset="0"/>
              <a:cs typeface="Times New Roman" pitchFamily="18" charset="0"/>
            </a:endParaRPr>
          </a:p>
          <a:p>
            <a:pPr indent="144463" algn="just" defTabSz="914400" eaLnBrk="0" fontAlgn="base" hangingPunct="0">
              <a:spcBef>
                <a:spcPct val="0"/>
              </a:spcBef>
              <a:spcAft>
                <a:spcPct val="0"/>
              </a:spcAft>
              <a:tabLst>
                <a:tab pos="630238" algn="l"/>
                <a:tab pos="2430463" algn="l"/>
              </a:tabLst>
            </a:pPr>
            <a:r>
              <a:rPr lang="fr-FR" sz="2400" dirty="0">
                <a:latin typeface="Times New Roman" pitchFamily="18" charset="0"/>
                <a:ea typeface="Times New Roman" pitchFamily="18" charset="0"/>
                <a:cs typeface="Times New Roman" pitchFamily="18" charset="0"/>
              </a:rPr>
              <a:t>Les équations régissant le fonctionnement électrique de la machine asynchrone (MAS) peuvent s’écrire</a:t>
            </a:r>
            <a:endParaRPr lang="fr-FR" sz="2400" dirty="0">
              <a:latin typeface="Times New Roman" pitchFamily="18" charset="0"/>
              <a:cs typeface="Times New Roman" pitchFamily="18" charset="0"/>
            </a:endParaRPr>
          </a:p>
        </p:txBody>
      </p:sp>
      <p:pic>
        <p:nvPicPr>
          <p:cNvPr id="22614" name="Picture 86"/>
          <p:cNvPicPr>
            <a:picLocks noChangeAspect="1" noChangeArrowheads="1"/>
          </p:cNvPicPr>
          <p:nvPr/>
        </p:nvPicPr>
        <p:blipFill>
          <a:blip r:embed="rId2" cstate="print"/>
          <a:srcRect/>
          <a:stretch>
            <a:fillRect/>
          </a:stretch>
        </p:blipFill>
        <p:spPr bwMode="auto">
          <a:xfrm>
            <a:off x="417241" y="2646041"/>
            <a:ext cx="6429375" cy="29813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286600" y="2576366"/>
            <a:ext cx="4384736" cy="2710010"/>
          </a:xfrm>
          <a:prstGeom prst="rect">
            <a:avLst/>
          </a:prstGeom>
          <a:noFill/>
          <a:ln w="9525">
            <a:noFill/>
            <a:miter lim="800000"/>
            <a:headEnd/>
            <a:tailEnd/>
          </a:ln>
        </p:spPr>
      </p:pic>
    </p:spTree>
    <p:extLst>
      <p:ext uri="{BB962C8B-B14F-4D97-AF65-F5344CB8AC3E}">
        <p14:creationId xmlns:p14="http://schemas.microsoft.com/office/powerpoint/2010/main" val="2773568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27650" name="Picture 2"/>
          <p:cNvPicPr>
            <a:picLocks noChangeAspect="1" noChangeArrowheads="1"/>
          </p:cNvPicPr>
          <p:nvPr/>
        </p:nvPicPr>
        <p:blipFill>
          <a:blip r:embed="rId2" cstate="print"/>
          <a:srcRect/>
          <a:stretch>
            <a:fillRect/>
          </a:stretch>
        </p:blipFill>
        <p:spPr bwMode="auto">
          <a:xfrm>
            <a:off x="2116882" y="834431"/>
            <a:ext cx="7897572" cy="3337519"/>
          </a:xfrm>
          <a:prstGeom prst="rect">
            <a:avLst/>
          </a:prstGeom>
          <a:noFill/>
          <a:ln w="9525">
            <a:noFill/>
            <a:miter lim="800000"/>
            <a:headEnd/>
            <a:tailEnd/>
          </a:ln>
        </p:spPr>
      </p:pic>
      <p:sp>
        <p:nvSpPr>
          <p:cNvPr id="4" name="Rectangle 3"/>
          <p:cNvSpPr/>
          <p:nvPr/>
        </p:nvSpPr>
        <p:spPr>
          <a:xfrm>
            <a:off x="808162" y="4264918"/>
            <a:ext cx="10755188" cy="1569660"/>
          </a:xfrm>
          <a:prstGeom prst="rect">
            <a:avLst/>
          </a:prstGeom>
        </p:spPr>
        <p:txBody>
          <a:bodyPr wrap="square">
            <a:spAutoFit/>
          </a:bodyPr>
          <a:lstStyle/>
          <a:p>
            <a:pPr algn="l"/>
            <a:r>
              <a:rPr lang="fr-FR" sz="2400" i="1" dirty="0">
                <a:latin typeface="Times New Roman" pitchFamily="18" charset="0"/>
                <a:cs typeface="Times New Roman" pitchFamily="18" charset="0"/>
              </a:rPr>
              <a:t> </a:t>
            </a:r>
            <a:r>
              <a:rPr lang="fr-FR" sz="2400" i="1" dirty="0" smtClean="0">
                <a:latin typeface="Times New Roman" pitchFamily="18" charset="0"/>
                <a:cs typeface="Times New Roman" pitchFamily="18" charset="0"/>
              </a:rPr>
              <a:t>Où:  </a:t>
            </a:r>
          </a:p>
          <a:p>
            <a:pPr marL="342900" indent="-342900" algn="l">
              <a:buFont typeface="Wingdings" panose="05000000000000000000" pitchFamily="2" charset="2"/>
              <a:buChar char="§"/>
            </a:pPr>
            <a:r>
              <a:rPr lang="fr-FR" sz="2400" i="1" dirty="0" smtClean="0">
                <a:latin typeface="Times New Roman" pitchFamily="18" charset="0"/>
                <a:cs typeface="Times New Roman" pitchFamily="18" charset="0"/>
              </a:rPr>
              <a:t> </a:t>
            </a:r>
            <a:r>
              <a:rPr lang="fr-FR" sz="2400" i="1" dirty="0" err="1">
                <a:latin typeface="Times New Roman" pitchFamily="18" charset="0"/>
                <a:cs typeface="Times New Roman" pitchFamily="18" charset="0"/>
              </a:rPr>
              <a:t>l</a:t>
            </a:r>
            <a:r>
              <a:rPr lang="fr-FR" sz="2400" i="1" baseline="-25000" dirty="0" err="1">
                <a:latin typeface="Times New Roman" pitchFamily="18" charset="0"/>
                <a:cs typeface="Times New Roman" pitchFamily="18" charset="0"/>
              </a:rPr>
              <a:t>s</a:t>
            </a:r>
            <a:r>
              <a:rPr lang="fr-FR" sz="2400" dirty="0">
                <a:latin typeface="Times New Roman" pitchFamily="18" charset="0"/>
                <a:cs typeface="Times New Roman" pitchFamily="18" charset="0"/>
              </a:rPr>
              <a:t> (</a:t>
            </a:r>
            <a:r>
              <a:rPr lang="fr-FR" sz="2400" i="1" dirty="0" err="1">
                <a:latin typeface="Times New Roman" pitchFamily="18" charset="0"/>
                <a:cs typeface="Times New Roman" pitchFamily="18" charset="0"/>
              </a:rPr>
              <a:t>l</a:t>
            </a:r>
            <a:r>
              <a:rPr lang="fr-FR" sz="2400" i="1" baseline="-25000" dirty="0" err="1">
                <a:latin typeface="Times New Roman" pitchFamily="18" charset="0"/>
                <a:cs typeface="Times New Roman" pitchFamily="18" charset="0"/>
              </a:rPr>
              <a:t>r</a:t>
            </a:r>
            <a:r>
              <a:rPr lang="fr-FR" sz="2400" dirty="0">
                <a:latin typeface="Times New Roman" pitchFamily="18" charset="0"/>
                <a:cs typeface="Times New Roman" pitchFamily="18" charset="0"/>
              </a:rPr>
              <a:t>) est l’inductance propre d'une phase </a:t>
            </a:r>
            <a:r>
              <a:rPr lang="fr-FR" sz="2400" dirty="0" err="1">
                <a:latin typeface="Times New Roman" pitchFamily="18" charset="0"/>
                <a:cs typeface="Times New Roman" pitchFamily="18" charset="0"/>
              </a:rPr>
              <a:t>statorique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rotorique</a:t>
            </a:r>
            <a:r>
              <a:rPr lang="fr-FR" sz="2400" dirty="0">
                <a:latin typeface="Times New Roman" pitchFamily="18" charset="0"/>
                <a:cs typeface="Times New Roman" pitchFamily="18" charset="0"/>
              </a:rPr>
              <a:t>),</a:t>
            </a:r>
            <a:r>
              <a:rPr lang="fr-FR" sz="2400" i="1" dirty="0">
                <a:latin typeface="Times New Roman" pitchFamily="18" charset="0"/>
                <a:cs typeface="Times New Roman" pitchFamily="18" charset="0"/>
              </a:rPr>
              <a:t>  </a:t>
            </a:r>
            <a:endParaRPr lang="fr-FR" sz="2400" i="1" dirty="0" smtClean="0">
              <a:latin typeface="Times New Roman" pitchFamily="18" charset="0"/>
              <a:cs typeface="Times New Roman" pitchFamily="18" charset="0"/>
            </a:endParaRPr>
          </a:p>
          <a:p>
            <a:pPr marL="342900" indent="-342900" algn="l">
              <a:buFont typeface="Wingdings" panose="05000000000000000000" pitchFamily="2" charset="2"/>
              <a:buChar char="§"/>
            </a:pPr>
            <a:r>
              <a:rPr lang="fr-FR" sz="2400" i="1" dirty="0" smtClean="0">
                <a:latin typeface="Times New Roman" pitchFamily="18" charset="0"/>
                <a:cs typeface="Times New Roman" pitchFamily="18" charset="0"/>
              </a:rPr>
              <a:t>m</a:t>
            </a:r>
            <a:r>
              <a:rPr lang="fr-FR" sz="2400" i="1" baseline="-25000" dirty="0" smtClean="0">
                <a:latin typeface="Times New Roman" pitchFamily="18" charset="0"/>
                <a:cs typeface="Times New Roman" pitchFamily="18" charset="0"/>
              </a:rPr>
              <a:t>s</a:t>
            </a:r>
            <a:r>
              <a:rPr lang="fr-FR" sz="2400" i="1"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a:t>
            </a:r>
            <a:r>
              <a:rPr lang="fr-FR" sz="2400" i="1" dirty="0" err="1">
                <a:latin typeface="Times New Roman" pitchFamily="18" charset="0"/>
                <a:cs typeface="Times New Roman" pitchFamily="18" charset="0"/>
              </a:rPr>
              <a:t>m</a:t>
            </a:r>
            <a:r>
              <a:rPr lang="fr-FR" sz="2400" i="1" baseline="-25000" dirty="0" err="1">
                <a:latin typeface="Times New Roman" pitchFamily="18" charset="0"/>
                <a:cs typeface="Times New Roman" pitchFamily="18" charset="0"/>
              </a:rPr>
              <a:t>r</a:t>
            </a:r>
            <a:r>
              <a:rPr lang="fr-FR" sz="2400" dirty="0">
                <a:latin typeface="Times New Roman" pitchFamily="18" charset="0"/>
                <a:cs typeface="Times New Roman" pitchFamily="18" charset="0"/>
              </a:rPr>
              <a:t>)</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est l’inductance mutuelle entre deux phases statoriques  (rotoriques) </a:t>
            </a:r>
            <a:endParaRPr lang="fr-FR" sz="2400" dirty="0" smtClean="0">
              <a:latin typeface="Times New Roman" pitchFamily="18" charset="0"/>
              <a:cs typeface="Times New Roman" pitchFamily="18" charset="0"/>
            </a:endParaRPr>
          </a:p>
          <a:p>
            <a:pPr marL="342900" indent="-342900" algn="l">
              <a:buFont typeface="Wingdings" panose="05000000000000000000" pitchFamily="2" charset="2"/>
              <a:buChar char="§"/>
            </a:pPr>
            <a:r>
              <a:rPr lang="fr-FR" sz="2400" i="1" dirty="0" smtClean="0">
                <a:latin typeface="Times New Roman" pitchFamily="18" charset="0"/>
                <a:cs typeface="Times New Roman" pitchFamily="18" charset="0"/>
              </a:rPr>
              <a:t>M</a:t>
            </a:r>
            <a:r>
              <a:rPr lang="fr-FR" sz="2400" b="1" i="1" dirty="0">
                <a:latin typeface="Times New Roman" pitchFamily="18" charset="0"/>
                <a:cs typeface="Times New Roman" pitchFamily="18" charset="0"/>
              </a:rPr>
              <a:t>'</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est l'inductance mutuelle entre une phase </a:t>
            </a:r>
            <a:r>
              <a:rPr lang="fr-FR" sz="2400" dirty="0" err="1">
                <a:latin typeface="Times New Roman" pitchFamily="18" charset="0"/>
                <a:cs typeface="Times New Roman" pitchFamily="18" charset="0"/>
              </a:rPr>
              <a:t>statorique</a:t>
            </a:r>
            <a:r>
              <a:rPr lang="fr-FR" sz="2400" dirty="0">
                <a:latin typeface="Times New Roman" pitchFamily="18" charset="0"/>
                <a:cs typeface="Times New Roman" pitchFamily="18" charset="0"/>
              </a:rPr>
              <a:t> et une phase </a:t>
            </a:r>
            <a:r>
              <a:rPr lang="fr-FR" sz="2400" dirty="0" err="1">
                <a:latin typeface="Times New Roman" pitchFamily="18" charset="0"/>
                <a:cs typeface="Times New Roman" pitchFamily="18" charset="0"/>
              </a:rPr>
              <a:t>rotorique</a:t>
            </a:r>
            <a:r>
              <a:rPr lang="fr-FR" sz="2400" dirty="0">
                <a:latin typeface="Times New Roman" pitchFamily="18" charset="0"/>
                <a:cs typeface="Times New Roman" pitchFamily="18" charset="0"/>
              </a:rPr>
              <a:t>.</a:t>
            </a:r>
          </a:p>
        </p:txBody>
      </p:sp>
      <p:sp>
        <p:nvSpPr>
          <p:cNvPr id="276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65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97054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951436" y="692418"/>
            <a:ext cx="2893741" cy="461665"/>
          </a:xfrm>
          <a:prstGeom prst="rect">
            <a:avLst/>
          </a:prstGeom>
        </p:spPr>
        <p:txBody>
          <a:bodyPr wrap="none">
            <a:spAutoFit/>
          </a:bodyPr>
          <a:lstStyle/>
          <a:p>
            <a:pPr algn="l"/>
            <a:r>
              <a:rPr lang="fr-FR" sz="2400" b="1" i="1" dirty="0">
                <a:solidFill>
                  <a:srgbClr val="0000FF"/>
                </a:solidFill>
                <a:latin typeface="Times New Roman" pitchFamily="18" charset="0"/>
                <a:cs typeface="Times New Roman" pitchFamily="18" charset="0"/>
              </a:rPr>
              <a:t>Equation mécanique</a:t>
            </a:r>
            <a:r>
              <a:rPr lang="fr-FR" sz="2400" b="1" dirty="0"/>
              <a:t> </a:t>
            </a:r>
            <a:endParaRPr lang="fr-FR" sz="2400" dirty="0"/>
          </a:p>
        </p:txBody>
      </p:sp>
      <p:sp>
        <p:nvSpPr>
          <p:cNvPr id="27652" name="Rectangle 4"/>
          <p:cNvSpPr>
            <a:spLocks noChangeArrowheads="1"/>
          </p:cNvSpPr>
          <p:nvPr/>
        </p:nvSpPr>
        <p:spPr bwMode="auto">
          <a:xfrm>
            <a:off x="619943" y="1509182"/>
            <a:ext cx="1110533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defTabSz="914400" fontAlgn="base">
              <a:spcBef>
                <a:spcPct val="0"/>
              </a:spcBef>
              <a:spcAft>
                <a:spcPct val="0"/>
              </a:spcAft>
            </a:pPr>
            <a:r>
              <a:rPr lang="fr-FR" sz="2400" dirty="0">
                <a:latin typeface="Times New Roman" pitchFamily="18" charset="0"/>
                <a:ea typeface="Times New Roman" pitchFamily="18" charset="0"/>
                <a:cs typeface="Times New Roman" pitchFamily="18" charset="0"/>
              </a:rPr>
              <a:t>Pour étudier le phénomène électromécanique avec une vitesse </a:t>
            </a:r>
            <a:r>
              <a:rPr lang="fr-FR" sz="2400" dirty="0" err="1">
                <a:latin typeface="Times New Roman" pitchFamily="18" charset="0"/>
                <a:ea typeface="Times New Roman" pitchFamily="18" charset="0"/>
                <a:cs typeface="Times New Roman" pitchFamily="18" charset="0"/>
              </a:rPr>
              <a:t>rotorique</a:t>
            </a:r>
            <a:r>
              <a:rPr lang="fr-FR" sz="2400" dirty="0">
                <a:latin typeface="Times New Roman" pitchFamily="18" charset="0"/>
                <a:ea typeface="Times New Roman" pitchFamily="18" charset="0"/>
                <a:cs typeface="Times New Roman" pitchFamily="18" charset="0"/>
              </a:rPr>
              <a:t> variable, il faut ajouter l’équation du mouvement au système différentiel précédent.</a:t>
            </a:r>
            <a:endParaRPr lang="fr-FR" sz="2400" dirty="0">
              <a:latin typeface="Times New Roman" pitchFamily="18" charset="0"/>
              <a:cs typeface="Times New Roman" pitchFamily="18" charset="0"/>
            </a:endParaRPr>
          </a:p>
        </p:txBody>
      </p:sp>
      <p:sp>
        <p:nvSpPr>
          <p:cNvPr id="276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765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3" name="Groupe 12"/>
          <p:cNvGrpSpPr/>
          <p:nvPr/>
        </p:nvGrpSpPr>
        <p:grpSpPr>
          <a:xfrm>
            <a:off x="2299287" y="3093691"/>
            <a:ext cx="6216063" cy="840134"/>
            <a:chOff x="1259632" y="6165304"/>
            <a:chExt cx="5393069" cy="481583"/>
          </a:xfrm>
        </p:grpSpPr>
        <p:pic>
          <p:nvPicPr>
            <p:cNvPr id="2765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63688" y="6165304"/>
              <a:ext cx="1683881" cy="432048"/>
            </a:xfrm>
            <a:prstGeom prst="rect">
              <a:avLst/>
            </a:prstGeom>
            <a:noFill/>
          </p:spPr>
        </p:pic>
        <p:pic>
          <p:nvPicPr>
            <p:cNvPr id="2765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3968" y="6165304"/>
              <a:ext cx="2329518" cy="481583"/>
            </a:xfrm>
            <a:prstGeom prst="rect">
              <a:avLst/>
            </a:prstGeom>
            <a:noFill/>
          </p:spPr>
        </p:pic>
        <p:sp>
          <p:nvSpPr>
            <p:cNvPr id="12" name="Rectangle 11"/>
            <p:cNvSpPr/>
            <p:nvPr/>
          </p:nvSpPr>
          <p:spPr>
            <a:xfrm>
              <a:off x="1259632" y="6165304"/>
              <a:ext cx="5393069" cy="211709"/>
            </a:xfrm>
            <a:prstGeom prst="rect">
              <a:avLst/>
            </a:prstGeom>
          </p:spPr>
          <p:txBody>
            <a:bodyPr wrap="square">
              <a:spAutoFit/>
            </a:bodyPr>
            <a:lstStyle/>
            <a:p>
              <a:pPr algn="l"/>
              <a:r>
                <a:rPr lang="fr-FR" dirty="0">
                  <a:solidFill>
                    <a:prstClr val="black"/>
                  </a:solidFill>
                  <a:latin typeface="Times New Roman" pitchFamily="18" charset="0"/>
                  <a:ea typeface="Times New Roman" pitchFamily="18" charset="0"/>
                  <a:cs typeface="Times New Roman" pitchFamily="18" charset="0"/>
                </a:rPr>
                <a:t>                                       </a:t>
              </a:r>
              <a:endParaRPr lang="fr-FR" dirty="0"/>
            </a:p>
          </p:txBody>
        </p:sp>
      </p:grpSp>
      <p:sp>
        <p:nvSpPr>
          <p:cNvPr id="14" name="Rectangle 13"/>
          <p:cNvSpPr/>
          <p:nvPr/>
        </p:nvSpPr>
        <p:spPr>
          <a:xfrm>
            <a:off x="619943" y="4216535"/>
            <a:ext cx="11333932" cy="1200329"/>
          </a:xfrm>
          <a:prstGeom prst="rect">
            <a:avLst/>
          </a:prstGeom>
        </p:spPr>
        <p:txBody>
          <a:bodyPr wrap="square">
            <a:spAutoFit/>
          </a:bodyPr>
          <a:lstStyle/>
          <a:p>
            <a:pPr algn="l"/>
            <a:r>
              <a:rPr lang="fr-FR" sz="2400" dirty="0">
                <a:latin typeface="Times New Roman" pitchFamily="18" charset="0"/>
                <a:cs typeface="Times New Roman" pitchFamily="18" charset="0"/>
              </a:rPr>
              <a:t>Au regard de ces résultats, nous pouvons noter, d’une part que </a:t>
            </a:r>
            <a:r>
              <a:rPr lang="fr-FR" sz="2400" i="1" dirty="0">
                <a:solidFill>
                  <a:srgbClr val="FF3300"/>
                </a:solidFill>
                <a:latin typeface="Times New Roman" pitchFamily="18" charset="0"/>
                <a:cs typeface="Times New Roman" pitchFamily="18" charset="0"/>
              </a:rPr>
              <a:t>l’ordre du système est important</a:t>
            </a:r>
            <a:r>
              <a:rPr lang="fr-FR" sz="2400" dirty="0">
                <a:latin typeface="Times New Roman" pitchFamily="18" charset="0"/>
                <a:cs typeface="Times New Roman" pitchFamily="18" charset="0"/>
              </a:rPr>
              <a:t>, et d’autre part </a:t>
            </a:r>
            <a:r>
              <a:rPr lang="fr-FR" sz="2400" i="1" dirty="0">
                <a:solidFill>
                  <a:srgbClr val="FF3300"/>
                </a:solidFill>
                <a:latin typeface="Times New Roman" pitchFamily="18" charset="0"/>
                <a:cs typeface="Times New Roman" pitchFamily="18" charset="0"/>
              </a:rPr>
              <a:t>sa </a:t>
            </a:r>
            <a:r>
              <a:rPr lang="fr-FR" sz="2400" i="1" dirty="0" smtClean="0">
                <a:solidFill>
                  <a:srgbClr val="FF3300"/>
                </a:solidFill>
                <a:latin typeface="Times New Roman" pitchFamily="18" charset="0"/>
                <a:cs typeface="Times New Roman" pitchFamily="18" charset="0"/>
              </a:rPr>
              <a:t>complexité</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dont certaines font apparaître des </a:t>
            </a:r>
            <a:r>
              <a:rPr lang="fr-FR" sz="2400" i="1" dirty="0">
                <a:solidFill>
                  <a:srgbClr val="FF3300"/>
                </a:solidFill>
                <a:latin typeface="Times New Roman" pitchFamily="18" charset="0"/>
                <a:cs typeface="Times New Roman" pitchFamily="18" charset="0"/>
              </a:rPr>
              <a:t>coefficients qui varient avec l’angle</a:t>
            </a:r>
            <a:r>
              <a:rPr lang="fr-FR" sz="2400" i="1" dirty="0">
                <a:solidFill>
                  <a:srgbClr val="FF3300"/>
                </a:solidFill>
                <a:latin typeface="Times New Roman" pitchFamily="18" charset="0"/>
                <a:cs typeface="Times New Roman" pitchFamily="18" charset="0"/>
                <a:sym typeface="Symbol"/>
              </a:rPr>
              <a:t></a:t>
            </a:r>
            <a:r>
              <a:rPr lang="fr-FR" sz="2400" i="1" dirty="0">
                <a:solidFill>
                  <a:srgbClr val="FF3300"/>
                </a:solidFill>
                <a:latin typeface="Times New Roman" pitchFamily="18" charset="0"/>
                <a:cs typeface="Times New Roman" pitchFamily="18" charset="0"/>
              </a:rPr>
              <a:t>, et donc avec le temps</a:t>
            </a:r>
          </a:p>
        </p:txBody>
      </p:sp>
    </p:spTree>
    <p:extLst>
      <p:ext uri="{BB962C8B-B14F-4D97-AF65-F5344CB8AC3E}">
        <p14:creationId xmlns:p14="http://schemas.microsoft.com/office/powerpoint/2010/main" val="2668145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00869" y="595694"/>
            <a:ext cx="345638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defTabSz="914400" fontAlgn="base">
              <a:spcBef>
                <a:spcPct val="0"/>
              </a:spcBef>
              <a:spcAft>
                <a:spcPct val="0"/>
              </a:spcAft>
              <a:tabLst>
                <a:tab pos="630238" algn="l"/>
                <a:tab pos="2430463" algn="l"/>
              </a:tabLst>
            </a:pPr>
            <a:r>
              <a:rPr lang="fr-FR" sz="2400" b="1" i="1" dirty="0">
                <a:solidFill>
                  <a:srgbClr val="0000FF"/>
                </a:solidFill>
                <a:latin typeface="Times New Roman" pitchFamily="18" charset="0"/>
                <a:ea typeface="Times New Roman" pitchFamily="18" charset="0"/>
                <a:cs typeface="Times New Roman" pitchFamily="18" charset="0"/>
              </a:rPr>
              <a:t>Transformation de Park</a:t>
            </a:r>
            <a:endParaRPr lang="fr-FR" sz="2400" dirty="0">
              <a:solidFill>
                <a:srgbClr val="0000FF"/>
              </a:solidFill>
              <a:latin typeface="Times New Roman" pitchFamily="18" charset="0"/>
              <a:cs typeface="Times New Roman" pitchFamily="18" charset="0"/>
            </a:endParaRPr>
          </a:p>
        </p:txBody>
      </p:sp>
      <p:sp>
        <p:nvSpPr>
          <p:cNvPr id="3" name="Rectangle 2"/>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631379" y="1384970"/>
            <a:ext cx="10979596" cy="1938992"/>
          </a:xfrm>
          <a:prstGeom prst="rect">
            <a:avLst/>
          </a:prstGeom>
        </p:spPr>
        <p:txBody>
          <a:bodyPr wrap="square">
            <a:spAutoFit/>
          </a:bodyPr>
          <a:lstStyle/>
          <a:p>
            <a:pPr algn="l"/>
            <a:r>
              <a:rPr lang="fr-FR" sz="2400" dirty="0">
                <a:latin typeface="Times New Roman" pitchFamily="18" charset="0"/>
                <a:cs typeface="Times New Roman" pitchFamily="18" charset="0"/>
              </a:rPr>
              <a:t>Le modèle de la machine asynchrone dans le référentiel réel (triphasé) étant </a:t>
            </a:r>
            <a:r>
              <a:rPr lang="fr-FR" sz="2400" i="1" dirty="0">
                <a:solidFill>
                  <a:srgbClr val="FF3300"/>
                </a:solidFill>
                <a:latin typeface="Times New Roman" pitchFamily="18" charset="0"/>
                <a:cs typeface="Times New Roman" pitchFamily="18" charset="0"/>
              </a:rPr>
              <a:t>fort complexe</a:t>
            </a:r>
            <a:r>
              <a:rPr lang="fr-FR" sz="2400" dirty="0">
                <a:latin typeface="Times New Roman" pitchFamily="18" charset="0"/>
                <a:cs typeface="Times New Roman" pitchFamily="18" charset="0"/>
              </a:rPr>
              <a:t>, et aboutit à des </a:t>
            </a:r>
            <a:r>
              <a:rPr lang="fr-FR" sz="2400" i="1" dirty="0">
                <a:solidFill>
                  <a:srgbClr val="FF3300"/>
                </a:solidFill>
                <a:latin typeface="Times New Roman" pitchFamily="18" charset="0"/>
                <a:cs typeface="Times New Roman" pitchFamily="18" charset="0"/>
              </a:rPr>
              <a:t>équations différentielles à coefficients variables</a:t>
            </a:r>
            <a:r>
              <a:rPr lang="fr-FR" sz="2400" dirty="0">
                <a:latin typeface="Times New Roman" pitchFamily="18" charset="0"/>
                <a:cs typeface="Times New Roman" pitchFamily="18" charset="0"/>
              </a:rPr>
              <a:t>, le but des </a:t>
            </a:r>
            <a:r>
              <a:rPr lang="fr-FR" sz="2400" i="1" dirty="0">
                <a:solidFill>
                  <a:srgbClr val="FF3300"/>
                </a:solidFill>
                <a:latin typeface="Times New Roman" pitchFamily="18" charset="0"/>
                <a:cs typeface="Times New Roman" pitchFamily="18" charset="0"/>
              </a:rPr>
              <a:t>transformations matricielles</a:t>
            </a:r>
            <a:r>
              <a:rPr lang="fr-FR" sz="2400" dirty="0">
                <a:latin typeface="Times New Roman" pitchFamily="18" charset="0"/>
                <a:cs typeface="Times New Roman" pitchFamily="18" charset="0"/>
              </a:rPr>
              <a:t> est de le </a:t>
            </a:r>
            <a:r>
              <a:rPr lang="fr-FR" sz="2400" i="1" dirty="0">
                <a:solidFill>
                  <a:srgbClr val="FF3300"/>
                </a:solidFill>
                <a:latin typeface="Times New Roman" pitchFamily="18" charset="0"/>
                <a:cs typeface="Times New Roman" pitchFamily="18" charset="0"/>
              </a:rPr>
              <a:t>simplifier</a:t>
            </a:r>
            <a:r>
              <a:rPr lang="fr-FR" sz="2400" dirty="0">
                <a:latin typeface="Times New Roman" pitchFamily="18" charset="0"/>
                <a:cs typeface="Times New Roman" pitchFamily="18" charset="0"/>
              </a:rPr>
              <a:t>. </a:t>
            </a:r>
            <a:r>
              <a:rPr lang="fr-FR" sz="2400" dirty="0">
                <a:solidFill>
                  <a:srgbClr val="008000"/>
                </a:solidFill>
                <a:latin typeface="Times New Roman" pitchFamily="18" charset="0"/>
                <a:cs typeface="Times New Roman" pitchFamily="18" charset="0"/>
              </a:rPr>
              <a:t>Cette simplification doit réduire l’ordre du système et éliminer la dépendance avec la position du rotor, et par conséquent permet obtenir un modèle caractérisé par un système d’équations à coefficients constants</a:t>
            </a:r>
            <a:r>
              <a:rPr lang="fr-FR" sz="2400" dirty="0">
                <a:latin typeface="Times New Roman" pitchFamily="18" charset="0"/>
                <a:cs typeface="Times New Roman" pitchFamily="18" charset="0"/>
              </a:rPr>
              <a:t>.</a:t>
            </a:r>
          </a:p>
        </p:txBody>
      </p:sp>
      <p:sp>
        <p:nvSpPr>
          <p:cNvPr id="13" name="Rectangle 12"/>
          <p:cNvSpPr/>
          <p:nvPr/>
        </p:nvSpPr>
        <p:spPr>
          <a:xfrm>
            <a:off x="523552" y="3882405"/>
            <a:ext cx="11001697" cy="2308324"/>
          </a:xfrm>
          <a:prstGeom prst="rect">
            <a:avLst/>
          </a:prstGeom>
        </p:spPr>
        <p:txBody>
          <a:bodyPr wrap="square">
            <a:spAutoFit/>
          </a:bodyPr>
          <a:lstStyle/>
          <a:p>
            <a:pPr algn="l"/>
            <a:r>
              <a:rPr lang="fr-FR" sz="2400" dirty="0"/>
              <a:t>La transformation de Park est une transformation du repère triphasé fixe par rapport au stator dans un repère biphasé. Cette transformation permet de réduire la complexité du système. La position du repère peut être fixée par rapport aux trois référentiels :</a:t>
            </a:r>
          </a:p>
          <a:p>
            <a:pPr lvl="0" algn="l"/>
            <a:r>
              <a:rPr lang="fr-FR" sz="2400" dirty="0"/>
              <a:t>- Champ tournant</a:t>
            </a:r>
          </a:p>
          <a:p>
            <a:pPr lvl="0" algn="l"/>
            <a:r>
              <a:rPr lang="fr-FR" sz="2400" dirty="0"/>
              <a:t>- Stator</a:t>
            </a:r>
          </a:p>
          <a:p>
            <a:pPr lvl="0" algn="l"/>
            <a:r>
              <a:rPr lang="fr-FR" sz="2400" dirty="0"/>
              <a:t>- Rotor</a:t>
            </a:r>
          </a:p>
        </p:txBody>
      </p:sp>
    </p:spTree>
    <p:extLst>
      <p:ext uri="{BB962C8B-B14F-4D97-AF65-F5344CB8AC3E}">
        <p14:creationId xmlns:p14="http://schemas.microsoft.com/office/powerpoint/2010/main" val="1682820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10443" y="1513475"/>
            <a:ext cx="9752781"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defTabSz="914400" fontAlgn="base">
              <a:spcBef>
                <a:spcPct val="0"/>
              </a:spcBef>
              <a:spcAft>
                <a:spcPct val="0"/>
              </a:spcAft>
              <a:tabLst>
                <a:tab pos="630238" algn="l"/>
                <a:tab pos="2430463" algn="l"/>
              </a:tabLst>
            </a:pPr>
            <a:r>
              <a:rPr lang="fr-FR" sz="2400"/>
              <a:t>Cette transformation a été présentée par R.H. PARK en 1929 lors de l’étude de la machine synchrone comme moyen de simplifier les équations de celle-ci l’idée de PARK repose sur le fait qu’un champ tournant crée par un système triphasé peut l’être aussi à l’identique par un système biphasé de deux bobines à 𝜋 2 alimentées par deux courants</a:t>
            </a:r>
            <a:r>
              <a:rPr lang="fr-FR" sz="3200"/>
              <a:t> </a:t>
            </a:r>
            <a:br>
              <a:rPr lang="fr-FR" sz="3200"/>
            </a:br>
            <a:endParaRPr lang="fr-FR" sz="3200" dirty="0">
              <a:solidFill>
                <a:srgbClr val="0000FF"/>
              </a:solidFill>
              <a:latin typeface="Times New Roman" pitchFamily="18" charset="0"/>
              <a:cs typeface="Times New Roman" pitchFamily="18" charset="0"/>
            </a:endParaRPr>
          </a:p>
        </p:txBody>
      </p:sp>
      <p:sp>
        <p:nvSpPr>
          <p:cNvPr id="3" name="Rectangle 2"/>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7" name="Image 6"/>
          <p:cNvPicPr>
            <a:picLocks noChangeAspect="1"/>
          </p:cNvPicPr>
          <p:nvPr/>
        </p:nvPicPr>
        <p:blipFill>
          <a:blip r:embed="rId2"/>
          <a:stretch>
            <a:fillRect/>
          </a:stretch>
        </p:blipFill>
        <p:spPr>
          <a:xfrm>
            <a:off x="2514600" y="3215120"/>
            <a:ext cx="7239000" cy="3385704"/>
          </a:xfrm>
          <a:prstGeom prst="rect">
            <a:avLst/>
          </a:prstGeom>
        </p:spPr>
      </p:pic>
    </p:spTree>
    <p:extLst>
      <p:ext uri="{BB962C8B-B14F-4D97-AF65-F5344CB8AC3E}">
        <p14:creationId xmlns:p14="http://schemas.microsoft.com/office/powerpoint/2010/main" val="39723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2423164"/>
            <a:ext cx="6696744" cy="342401"/>
          </a:xfrm>
          <a:prstGeom prst="rect">
            <a:avLst/>
          </a:prstGeom>
        </p:spPr>
        <p:txBody>
          <a:bodyPr wrap="square">
            <a:spAutoFit/>
          </a:bodyPr>
          <a:lstStyle/>
          <a:p>
            <a:pPr lvl="0" algn="l">
              <a:lnSpc>
                <a:spcPct val="75000"/>
              </a:lnSpc>
            </a:pPr>
            <a:r>
              <a:rPr lang="fr-FR" sz="2000" dirty="0">
                <a:solidFill>
                  <a:prstClr val="black"/>
                </a:solidFill>
                <a:cs typeface="Times New Roman" pitchFamily="18" charset="0"/>
              </a:rPr>
              <a:t>2- </a:t>
            </a:r>
            <a:r>
              <a:rPr lang="fr-FR" sz="2000" dirty="0"/>
              <a:t>ÉQUATIONS DE LA MACHINE ASYNCHRONE</a:t>
            </a:r>
            <a:endParaRPr lang="fr-FR" sz="2000" dirty="0">
              <a:solidFill>
                <a:prstClr val="black"/>
              </a:solidFill>
              <a:cs typeface="Times New Roman" pitchFamily="18" charset="0"/>
            </a:endParaRPr>
          </a:p>
        </p:txBody>
      </p:sp>
      <p:sp>
        <p:nvSpPr>
          <p:cNvPr id="7" name="Rectangle 6"/>
          <p:cNvSpPr/>
          <p:nvPr/>
        </p:nvSpPr>
        <p:spPr>
          <a:xfrm>
            <a:off x="1176927" y="502577"/>
            <a:ext cx="8189910" cy="461665"/>
          </a:xfrm>
          <a:prstGeom prst="rect">
            <a:avLst/>
          </a:prstGeom>
        </p:spPr>
        <p:txBody>
          <a:bodyPr wrap="square">
            <a:spAutoFit/>
          </a:bodyPr>
          <a:lstStyle/>
          <a:p>
            <a:pPr algn="l"/>
            <a:r>
              <a:rPr lang="fr-FR" sz="2400" b="1" dirty="0">
                <a:solidFill>
                  <a:prstClr val="black"/>
                </a:solidFill>
                <a:latin typeface="Times New Roman" pitchFamily="18" charset="0"/>
                <a:cs typeface="Times New Roman" pitchFamily="18" charset="0"/>
              </a:rPr>
              <a:t>PLAN du cours </a:t>
            </a:r>
            <a:r>
              <a:rPr lang="fr-FR" sz="2400" b="1" dirty="0" smtClean="0">
                <a:solidFill>
                  <a:prstClr val="black"/>
                </a:solidFill>
                <a:latin typeface="Times New Roman" pitchFamily="18" charset="0"/>
                <a:cs typeface="Times New Roman" pitchFamily="18" charset="0"/>
              </a:rPr>
              <a:t>( Modélisation de la machine asynchrone)</a:t>
            </a:r>
            <a:endParaRPr lang="fr-FR" sz="2400" b="1" dirty="0">
              <a:latin typeface="Times New Roman" pitchFamily="18" charset="0"/>
              <a:cs typeface="Times New Roman" pitchFamily="18" charset="0"/>
            </a:endParaRPr>
          </a:p>
        </p:txBody>
      </p:sp>
      <p:sp>
        <p:nvSpPr>
          <p:cNvPr id="8" name="Rectangle 7"/>
          <p:cNvSpPr/>
          <p:nvPr/>
        </p:nvSpPr>
        <p:spPr>
          <a:xfrm>
            <a:off x="2207568" y="2927210"/>
            <a:ext cx="7560840" cy="400110"/>
          </a:xfrm>
          <a:prstGeom prst="rect">
            <a:avLst/>
          </a:prstGeom>
        </p:spPr>
        <p:txBody>
          <a:bodyPr wrap="square">
            <a:spAutoFit/>
          </a:bodyPr>
          <a:lstStyle/>
          <a:p>
            <a:pPr algn="l"/>
            <a:r>
              <a:rPr lang="fr-FR" sz="2000" dirty="0">
                <a:cs typeface="Times New Roman" pitchFamily="18" charset="0"/>
              </a:rPr>
              <a:t>3- </a:t>
            </a:r>
            <a:r>
              <a:rPr lang="fr-FR" sz="2000" dirty="0"/>
              <a:t>TRANSFORMATION DE PARK </a:t>
            </a:r>
            <a:endParaRPr lang="fr-FR" sz="2000" dirty="0">
              <a:cs typeface="Times New Roman" pitchFamily="18" charset="0"/>
            </a:endParaRPr>
          </a:p>
        </p:txBody>
      </p:sp>
      <p:sp>
        <p:nvSpPr>
          <p:cNvPr id="10" name="Rectangle 9"/>
          <p:cNvSpPr/>
          <p:nvPr/>
        </p:nvSpPr>
        <p:spPr>
          <a:xfrm>
            <a:off x="2207568" y="1857018"/>
            <a:ext cx="6552728" cy="400110"/>
          </a:xfrm>
          <a:prstGeom prst="rect">
            <a:avLst/>
          </a:prstGeom>
        </p:spPr>
        <p:txBody>
          <a:bodyPr wrap="square">
            <a:spAutoFit/>
          </a:bodyPr>
          <a:lstStyle/>
          <a:p>
            <a:pPr algn="l"/>
            <a:r>
              <a:rPr lang="fr-FR" sz="2000" dirty="0">
                <a:latin typeface="Times New Roman" pitchFamily="18" charset="0"/>
                <a:cs typeface="Times New Roman" pitchFamily="18" charset="0"/>
              </a:rPr>
              <a:t>1- LA MACHINE ASYNCHRONE </a:t>
            </a:r>
            <a:r>
              <a:rPr lang="fr-FR" sz="2000" dirty="0" smtClean="0">
                <a:latin typeface="Times New Roman" pitchFamily="18" charset="0"/>
                <a:cs typeface="Times New Roman" pitchFamily="18" charset="0"/>
              </a:rPr>
              <a:t>TRIPHASÉE</a:t>
            </a:r>
            <a:endParaRPr lang="fr-FR" sz="2000" dirty="0">
              <a:latin typeface="Times New Roman" pitchFamily="18" charset="0"/>
              <a:cs typeface="Times New Roman" pitchFamily="18" charset="0"/>
            </a:endParaRPr>
          </a:p>
        </p:txBody>
      </p:sp>
      <p:sp>
        <p:nvSpPr>
          <p:cNvPr id="12" name="Rectangle 11"/>
          <p:cNvSpPr/>
          <p:nvPr/>
        </p:nvSpPr>
        <p:spPr>
          <a:xfrm>
            <a:off x="2207568" y="3499501"/>
            <a:ext cx="5740576" cy="400110"/>
          </a:xfrm>
          <a:prstGeom prst="rect">
            <a:avLst/>
          </a:prstGeom>
        </p:spPr>
        <p:txBody>
          <a:bodyPr wrap="square">
            <a:spAutoFit/>
          </a:bodyPr>
          <a:lstStyle/>
          <a:p>
            <a:pPr algn="l"/>
            <a:r>
              <a:rPr lang="ar-DZ" sz="2000" dirty="0" smtClean="0">
                <a:cs typeface="Times New Roman" pitchFamily="18" charset="0"/>
              </a:rPr>
              <a:t>4</a:t>
            </a:r>
            <a:r>
              <a:rPr lang="fr-FR" sz="2000" dirty="0" smtClean="0">
                <a:cs typeface="Times New Roman" pitchFamily="18" charset="0"/>
              </a:rPr>
              <a:t>- </a:t>
            </a:r>
            <a:r>
              <a:rPr lang="fr-FR" sz="2000" dirty="0" smtClean="0"/>
              <a:t>MODELE DE LA MAS DANS LE REPERE DE PARK</a:t>
            </a:r>
            <a:endParaRPr lang="fr-FR" sz="2000" dirty="0">
              <a:cs typeface="Times New Roman" pitchFamily="18" charset="0"/>
            </a:endParaRPr>
          </a:p>
        </p:txBody>
      </p:sp>
    </p:spTree>
    <p:extLst>
      <p:ext uri="{BB962C8B-B14F-4D97-AF65-F5344CB8AC3E}">
        <p14:creationId xmlns:p14="http://schemas.microsoft.com/office/powerpoint/2010/main" val="3516445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29703"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 name="Rectangle 5"/>
          <p:cNvSpPr/>
          <p:nvPr/>
        </p:nvSpPr>
        <p:spPr>
          <a:xfrm>
            <a:off x="914400" y="1012389"/>
            <a:ext cx="10058400" cy="2308324"/>
          </a:xfrm>
          <a:prstGeom prst="rect">
            <a:avLst/>
          </a:prstGeom>
        </p:spPr>
        <p:txBody>
          <a:bodyPr wrap="square">
            <a:spAutoFit/>
          </a:bodyPr>
          <a:lstStyle/>
          <a:p>
            <a:r>
              <a:rPr lang="fr-FR" sz="2400" dirty="0">
                <a:solidFill>
                  <a:srgbClr val="000000"/>
                </a:solidFill>
              </a:rPr>
              <a:t>La transformation de Park permet le passage d’un système triphasé vers un système diphasé (biphasé). Il s’agit de remplacer le rotor tournant par un rotor fictif équivalent à condition de conserver la force magnétomotrice et la puissance instantané. La figure. I.2. montre le passage du système triphasé au système diphasé de deux bobines à 𝜋 </a:t>
            </a:r>
            <a:r>
              <a:rPr lang="fr-FR" sz="2400" dirty="0" smtClean="0">
                <a:solidFill>
                  <a:srgbClr val="000000"/>
                </a:solidFill>
              </a:rPr>
              <a:t>/2 </a:t>
            </a:r>
            <a:r>
              <a:rPr lang="fr-FR" sz="2400" dirty="0">
                <a:solidFill>
                  <a:srgbClr val="000000"/>
                </a:solidFill>
              </a:rPr>
              <a:t>𝑟𝑎𝑑.</a:t>
            </a:r>
          </a:p>
          <a:p>
            <a:r>
              <a:rPr lang="fr-FR" sz="2400" dirty="0">
                <a:solidFill>
                  <a:srgbClr val="000000"/>
                </a:solidFill>
              </a:rPr>
              <a:t>Le système diphasé est décalé de𝜃𝑠 par rapport au stator et de 𝜃𝑟 par rapport au rotor.</a:t>
            </a:r>
            <a:r>
              <a:rPr lang="fr-FR" sz="2400" dirty="0"/>
              <a:t> </a:t>
            </a:r>
            <a:br>
              <a:rPr lang="fr-FR" sz="2400" dirty="0"/>
            </a:br>
            <a:endParaRPr lang="fr-FR" sz="2400" dirty="0"/>
          </a:p>
        </p:txBody>
      </p:sp>
      <p:pic>
        <p:nvPicPr>
          <p:cNvPr id="14" name="Image 13"/>
          <p:cNvPicPr>
            <a:picLocks noChangeAspect="1"/>
          </p:cNvPicPr>
          <p:nvPr/>
        </p:nvPicPr>
        <p:blipFill>
          <a:blip r:embed="rId2"/>
          <a:stretch>
            <a:fillRect/>
          </a:stretch>
        </p:blipFill>
        <p:spPr>
          <a:xfrm>
            <a:off x="3772322" y="3081627"/>
            <a:ext cx="5015510" cy="2528888"/>
          </a:xfrm>
          <a:prstGeom prst="rect">
            <a:avLst/>
          </a:prstGeom>
        </p:spPr>
      </p:pic>
      <p:sp>
        <p:nvSpPr>
          <p:cNvPr id="15" name="Rectangle 14"/>
          <p:cNvSpPr/>
          <p:nvPr/>
        </p:nvSpPr>
        <p:spPr>
          <a:xfrm>
            <a:off x="407368" y="5451158"/>
            <a:ext cx="11594132" cy="830997"/>
          </a:xfrm>
          <a:prstGeom prst="rect">
            <a:avLst/>
          </a:prstGeom>
        </p:spPr>
        <p:txBody>
          <a:bodyPr wrap="square">
            <a:spAutoFit/>
          </a:bodyPr>
          <a:lstStyle/>
          <a:p>
            <a:pPr algn="l"/>
            <a:r>
              <a:rPr lang="fr-FR" sz="2400" dirty="0">
                <a:solidFill>
                  <a:srgbClr val="FF0000"/>
                </a:solidFill>
                <a:latin typeface="Times New Roman" pitchFamily="18" charset="0"/>
                <a:cs typeface="Times New Roman" pitchFamily="18" charset="0"/>
              </a:rPr>
              <a:t>C’est cette transformation de Park que nous utiliserons par la suite pour définir le modèle dynamique du moteur asynchrone dans le repère (</a:t>
            </a:r>
            <a:r>
              <a:rPr lang="fr-FR" sz="2400" i="1" dirty="0" err="1">
                <a:solidFill>
                  <a:srgbClr val="FF0000"/>
                </a:solidFill>
                <a:latin typeface="Times New Roman" pitchFamily="18" charset="0"/>
                <a:cs typeface="Times New Roman" pitchFamily="18" charset="0"/>
              </a:rPr>
              <a:t>d</a:t>
            </a:r>
            <a:r>
              <a:rPr lang="fr-FR" sz="2400" dirty="0" err="1">
                <a:solidFill>
                  <a:srgbClr val="FF0000"/>
                </a:solidFill>
                <a:latin typeface="Times New Roman" pitchFamily="18" charset="0"/>
                <a:cs typeface="Times New Roman" pitchFamily="18" charset="0"/>
              </a:rPr>
              <a:t>,</a:t>
            </a:r>
            <a:r>
              <a:rPr lang="fr-FR" sz="2400" i="1" dirty="0" err="1">
                <a:solidFill>
                  <a:srgbClr val="FF0000"/>
                </a:solidFill>
                <a:latin typeface="Times New Roman" pitchFamily="18" charset="0"/>
                <a:cs typeface="Times New Roman" pitchFamily="18" charset="0"/>
              </a:rPr>
              <a:t>q</a:t>
            </a:r>
            <a:r>
              <a:rPr lang="fr-FR" sz="2400" dirty="0">
                <a:solidFill>
                  <a:srgbClr val="FF0000"/>
                </a:solidFill>
                <a:latin typeface="Times New Roman" pitchFamily="18" charset="0"/>
                <a:cs typeface="Times New Roman" pitchFamily="18" charset="0"/>
              </a:rPr>
              <a:t>)</a:t>
            </a:r>
            <a:r>
              <a:rPr lang="fr-FR" sz="2400" dirty="0">
                <a:latin typeface="Times New Roman" pitchFamily="18" charset="0"/>
                <a:cs typeface="Times New Roman" pitchFamily="18" charset="0"/>
              </a:rPr>
              <a:t>.</a:t>
            </a:r>
          </a:p>
        </p:txBody>
      </p:sp>
    </p:spTree>
    <p:extLst>
      <p:ext uri="{BB962C8B-B14F-4D97-AF65-F5344CB8AC3E}">
        <p14:creationId xmlns:p14="http://schemas.microsoft.com/office/powerpoint/2010/main" val="2791941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1751"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1753"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2" name="Rectangle 81"/>
          <p:cNvSpPr/>
          <p:nvPr/>
        </p:nvSpPr>
        <p:spPr>
          <a:xfrm>
            <a:off x="1559496" y="404664"/>
            <a:ext cx="7560840" cy="369332"/>
          </a:xfrm>
          <a:prstGeom prst="rect">
            <a:avLst/>
          </a:prstGeom>
        </p:spPr>
        <p:txBody>
          <a:bodyPr wrap="square">
            <a:spAutoFit/>
          </a:bodyPr>
          <a:lstStyle/>
          <a:p>
            <a:pPr lvl="0" algn="l"/>
            <a:r>
              <a:rPr lang="fr-FR" b="1" i="1" dirty="0">
                <a:latin typeface="Times New Roman" pitchFamily="18" charset="0"/>
                <a:cs typeface="Times New Roman" pitchFamily="18" charset="0"/>
              </a:rPr>
              <a:t>Application de la </a:t>
            </a:r>
            <a:r>
              <a:rPr lang="fr-FR" b="1" i="1" dirty="0">
                <a:solidFill>
                  <a:srgbClr val="0000FF"/>
                </a:solidFill>
                <a:latin typeface="Times New Roman" pitchFamily="18" charset="0"/>
                <a:ea typeface="Times New Roman" pitchFamily="18" charset="0"/>
                <a:cs typeface="Times New Roman" pitchFamily="18" charset="0"/>
              </a:rPr>
              <a:t>Transformation de Park </a:t>
            </a:r>
            <a:r>
              <a:rPr lang="fr-FR" b="1" i="1" dirty="0">
                <a:latin typeface="Times New Roman" pitchFamily="18" charset="0"/>
                <a:cs typeface="Times New Roman" pitchFamily="18" charset="0"/>
              </a:rPr>
              <a:t>aux équations des tensions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7" name="Rectangle 6"/>
          <p:cNvSpPr/>
          <p:nvPr/>
        </p:nvSpPr>
        <p:spPr>
          <a:xfrm>
            <a:off x="1632520" y="836712"/>
            <a:ext cx="9144000" cy="369332"/>
          </a:xfrm>
          <a:prstGeom prst="rect">
            <a:avLst/>
          </a:prstGeom>
        </p:spPr>
        <p:txBody>
          <a:bodyPr wrap="square">
            <a:spAutoFit/>
          </a:bodyPr>
          <a:lstStyle/>
          <a:p>
            <a:pPr lvl="0" algn="l"/>
            <a:r>
              <a:rPr lang="fr-FR" i="1" dirty="0">
                <a:latin typeface="Times New Roman" pitchFamily="18" charset="0"/>
                <a:cs typeface="Times New Roman" pitchFamily="18" charset="0"/>
              </a:rPr>
              <a:t>En changeant toutes les variables du vecteur tension </a:t>
            </a:r>
            <a:r>
              <a:rPr lang="fr-FR" i="1" dirty="0" smtClean="0">
                <a:latin typeface="Times New Roman" pitchFamily="18" charset="0"/>
                <a:cs typeface="Times New Roman" pitchFamily="18" charset="0"/>
              </a:rPr>
              <a:t>par </a:t>
            </a:r>
            <a:r>
              <a:rPr lang="fr-FR" i="1" dirty="0">
                <a:latin typeface="Times New Roman" pitchFamily="18" charset="0"/>
                <a:cs typeface="Times New Roman" pitchFamily="18" charset="0"/>
              </a:rPr>
              <a:t>la relation suivante de Park</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cstate="print">
            <a:lum contrast="10000"/>
          </a:blip>
          <a:srcRect/>
          <a:stretch>
            <a:fillRect/>
          </a:stretch>
        </p:blipFill>
        <p:spPr bwMode="auto">
          <a:xfrm>
            <a:off x="3359696" y="1772816"/>
            <a:ext cx="5292000" cy="40265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lum contrast="10000"/>
          </a:blip>
          <a:srcRect/>
          <a:stretch>
            <a:fillRect/>
          </a:stretch>
        </p:blipFill>
        <p:spPr bwMode="auto">
          <a:xfrm>
            <a:off x="3143672" y="1196753"/>
            <a:ext cx="2124000" cy="370857"/>
          </a:xfrm>
          <a:prstGeom prst="rect">
            <a:avLst/>
          </a:prstGeom>
          <a:noFill/>
          <a:ln w="9525">
            <a:noFill/>
            <a:miter lim="800000"/>
            <a:headEnd/>
            <a:tailEnd/>
          </a:ln>
        </p:spPr>
      </p:pic>
      <p:sp>
        <p:nvSpPr>
          <p:cNvPr id="10" name="Rectangle 9"/>
          <p:cNvSpPr/>
          <p:nvPr/>
        </p:nvSpPr>
        <p:spPr>
          <a:xfrm>
            <a:off x="1847528" y="1484784"/>
            <a:ext cx="1165704" cy="369332"/>
          </a:xfrm>
          <a:prstGeom prst="rect">
            <a:avLst/>
          </a:prstGeom>
        </p:spPr>
        <p:txBody>
          <a:bodyPr wrap="none">
            <a:spAutoFit/>
          </a:bodyPr>
          <a:lstStyle/>
          <a:p>
            <a:r>
              <a:rPr lang="fr-FR" i="1" dirty="0">
                <a:solidFill>
                  <a:prstClr val="black"/>
                </a:solidFill>
                <a:latin typeface="Times New Roman" pitchFamily="18" charset="0"/>
                <a:cs typeface="Times New Roman" pitchFamily="18" charset="0"/>
              </a:rPr>
              <a:t>On obtient</a:t>
            </a:r>
            <a:endParaRPr lang="fr-FR" dirty="0"/>
          </a:p>
        </p:txBody>
      </p:sp>
      <p:pic>
        <p:nvPicPr>
          <p:cNvPr id="11" name="Picture 3"/>
          <p:cNvPicPr>
            <a:picLocks noChangeAspect="1" noChangeArrowheads="1"/>
          </p:cNvPicPr>
          <p:nvPr/>
        </p:nvPicPr>
        <p:blipFill>
          <a:blip r:embed="rId4" cstate="print">
            <a:lum contrast="10000"/>
          </a:blip>
          <a:srcRect/>
          <a:stretch>
            <a:fillRect/>
          </a:stretch>
        </p:blipFill>
        <p:spPr bwMode="auto">
          <a:xfrm>
            <a:off x="2063553" y="2312912"/>
            <a:ext cx="7987865" cy="32400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lum contrast="10000"/>
          </a:blip>
          <a:srcRect/>
          <a:stretch>
            <a:fillRect/>
          </a:stretch>
        </p:blipFill>
        <p:spPr bwMode="auto">
          <a:xfrm>
            <a:off x="3359696" y="2636912"/>
            <a:ext cx="5508000" cy="403024"/>
          </a:xfrm>
          <a:prstGeom prst="rect">
            <a:avLst/>
          </a:prstGeom>
          <a:noFill/>
          <a:ln w="9525">
            <a:noFill/>
            <a:miter lim="800000"/>
            <a:headEnd/>
            <a:tailEnd/>
          </a:ln>
        </p:spPr>
      </p:pic>
      <p:pic>
        <p:nvPicPr>
          <p:cNvPr id="13" name="Picture 5"/>
          <p:cNvPicPr>
            <a:picLocks noChangeAspect="1" noChangeArrowheads="1"/>
          </p:cNvPicPr>
          <p:nvPr/>
        </p:nvPicPr>
        <p:blipFill>
          <a:blip r:embed="rId6" cstate="print">
            <a:lum contrast="10000"/>
          </a:blip>
          <a:srcRect/>
          <a:stretch>
            <a:fillRect/>
          </a:stretch>
        </p:blipFill>
        <p:spPr bwMode="auto">
          <a:xfrm>
            <a:off x="4367806" y="3573016"/>
            <a:ext cx="3492000" cy="1025072"/>
          </a:xfrm>
          <a:prstGeom prst="rect">
            <a:avLst/>
          </a:prstGeom>
          <a:noFill/>
          <a:ln w="9525">
            <a:noFill/>
            <a:miter lim="800000"/>
            <a:headEnd/>
            <a:tailEnd/>
          </a:ln>
        </p:spPr>
      </p:pic>
      <p:sp>
        <p:nvSpPr>
          <p:cNvPr id="14" name="Rectangle 13"/>
          <p:cNvSpPr/>
          <p:nvPr/>
        </p:nvSpPr>
        <p:spPr>
          <a:xfrm>
            <a:off x="1919536" y="3212976"/>
            <a:ext cx="6264696" cy="369332"/>
          </a:xfrm>
          <a:prstGeom prst="rect">
            <a:avLst/>
          </a:prstGeom>
        </p:spPr>
        <p:txBody>
          <a:bodyPr wrap="square">
            <a:spAutoFit/>
          </a:bodyPr>
          <a:lstStyle/>
          <a:p>
            <a:pPr lvl="0" algn="l"/>
            <a:r>
              <a:rPr lang="fr-FR" i="1" dirty="0">
                <a:latin typeface="Times New Roman" pitchFamily="18" charset="0"/>
                <a:cs typeface="Times New Roman" pitchFamily="18" charset="0"/>
              </a:rPr>
              <a:t>En développant le produit matricielle du dernier terme, on obtient</a:t>
            </a:r>
            <a:endParaRPr lang="fr-FR" dirty="0">
              <a:latin typeface="Times New Roman" pitchFamily="18" charset="0"/>
              <a:cs typeface="Times New Roman" pitchFamily="18" charset="0"/>
            </a:endParaRPr>
          </a:p>
        </p:txBody>
      </p:sp>
      <p:pic>
        <p:nvPicPr>
          <p:cNvPr id="15" name="Picture 6"/>
          <p:cNvPicPr>
            <a:picLocks noChangeAspect="1" noChangeArrowheads="1"/>
          </p:cNvPicPr>
          <p:nvPr/>
        </p:nvPicPr>
        <p:blipFill>
          <a:blip r:embed="rId7" cstate="print">
            <a:lum contrast="10000"/>
          </a:blip>
          <a:srcRect/>
          <a:stretch>
            <a:fillRect/>
          </a:stretch>
        </p:blipFill>
        <p:spPr bwMode="auto">
          <a:xfrm>
            <a:off x="3575720" y="4869160"/>
            <a:ext cx="4536000" cy="804414"/>
          </a:xfrm>
          <a:prstGeom prst="rect">
            <a:avLst/>
          </a:prstGeom>
          <a:noFill/>
          <a:ln w="9525">
            <a:noFill/>
            <a:miter lim="800000"/>
            <a:headEnd/>
            <a:tailEnd/>
          </a:ln>
        </p:spPr>
      </p:pic>
      <p:sp>
        <p:nvSpPr>
          <p:cNvPr id="16" name="Rectangle 15"/>
          <p:cNvSpPr/>
          <p:nvPr/>
        </p:nvSpPr>
        <p:spPr>
          <a:xfrm>
            <a:off x="2063552" y="4581128"/>
            <a:ext cx="2448272" cy="369332"/>
          </a:xfrm>
          <a:prstGeom prst="rect">
            <a:avLst/>
          </a:prstGeom>
        </p:spPr>
        <p:txBody>
          <a:bodyPr wrap="square">
            <a:spAutoFit/>
          </a:bodyPr>
          <a:lstStyle/>
          <a:p>
            <a:pPr lvl="0" algn="l"/>
            <a:r>
              <a:rPr lang="fr-FR" i="1" dirty="0">
                <a:latin typeface="Times New Roman" pitchFamily="18" charset="0"/>
                <a:cs typeface="Times New Roman" pitchFamily="18" charset="0"/>
              </a:rPr>
              <a:t>Et l’expression devient</a:t>
            </a:r>
            <a:endParaRPr lang="fr-FR" dirty="0">
              <a:latin typeface="Times New Roman" pitchFamily="18" charset="0"/>
              <a:cs typeface="Times New Roman" pitchFamily="18" charset="0"/>
            </a:endParaRPr>
          </a:p>
        </p:txBody>
      </p:sp>
      <p:pic>
        <p:nvPicPr>
          <p:cNvPr id="17" name="Picture 7"/>
          <p:cNvPicPr>
            <a:picLocks noChangeAspect="1" noChangeArrowheads="1"/>
          </p:cNvPicPr>
          <p:nvPr/>
        </p:nvPicPr>
        <p:blipFill>
          <a:blip r:embed="rId7" cstate="print">
            <a:lum contrast="10000"/>
          </a:blip>
          <a:srcRect/>
          <a:stretch>
            <a:fillRect/>
          </a:stretch>
        </p:blipFill>
        <p:spPr bwMode="auto">
          <a:xfrm>
            <a:off x="3647728" y="5936954"/>
            <a:ext cx="4536000" cy="804414"/>
          </a:xfrm>
          <a:prstGeom prst="rect">
            <a:avLst/>
          </a:prstGeom>
          <a:noFill/>
          <a:ln w="9525">
            <a:noFill/>
            <a:miter lim="800000"/>
            <a:headEnd/>
            <a:tailEnd/>
          </a:ln>
        </p:spPr>
      </p:pic>
      <p:sp>
        <p:nvSpPr>
          <p:cNvPr id="18" name="Rectangle 17"/>
          <p:cNvSpPr/>
          <p:nvPr/>
        </p:nvSpPr>
        <p:spPr>
          <a:xfrm>
            <a:off x="2135560" y="5733256"/>
            <a:ext cx="1296144" cy="369332"/>
          </a:xfrm>
          <a:prstGeom prst="rect">
            <a:avLst/>
          </a:prstGeom>
        </p:spPr>
        <p:txBody>
          <a:bodyPr wrap="square">
            <a:spAutoFit/>
          </a:bodyPr>
          <a:lstStyle/>
          <a:p>
            <a:pPr lvl="0" algn="l"/>
            <a:r>
              <a:rPr lang="fr-FR" i="1" dirty="0">
                <a:latin typeface="Times New Roman" pitchFamily="18" charset="0"/>
                <a:cs typeface="Times New Roman" pitchFamily="18" charset="0"/>
              </a:rPr>
              <a:t>Ou encore</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979053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2123564"/>
            <a:ext cx="5832648" cy="369332"/>
          </a:xfrm>
          <a:prstGeom prst="rect">
            <a:avLst/>
          </a:prstGeom>
          <a:solidFill>
            <a:schemeClr val="accent3">
              <a:lumMod val="40000"/>
              <a:lumOff val="60000"/>
            </a:schemeClr>
          </a:solidFill>
        </p:spPr>
        <p:txBody>
          <a:bodyPr wrap="square">
            <a:spAutoFit/>
          </a:bodyPr>
          <a:lstStyle/>
          <a:p>
            <a:pPr lvl="0" algn="l"/>
            <a:r>
              <a:rPr lang="fr-FR" sz="1600" b="1" i="1" dirty="0">
                <a:latin typeface="Times New Roman" pitchFamily="18" charset="0"/>
                <a:cs typeface="Times New Roman" pitchFamily="18" charset="0"/>
              </a:rPr>
              <a:t>Application de la </a:t>
            </a:r>
            <a:r>
              <a:rPr lang="fr-FR" sz="1600" b="1" i="1" dirty="0">
                <a:solidFill>
                  <a:srgbClr val="0000FF"/>
                </a:solidFill>
                <a:latin typeface="Times New Roman" pitchFamily="18" charset="0"/>
                <a:ea typeface="Times New Roman" pitchFamily="18" charset="0"/>
                <a:cs typeface="Times New Roman" pitchFamily="18" charset="0"/>
              </a:rPr>
              <a:t>Transformation de Park </a:t>
            </a:r>
            <a:r>
              <a:rPr lang="fr-FR" sz="1600" b="1" i="1" dirty="0">
                <a:latin typeface="Times New Roman" pitchFamily="18" charset="0"/>
                <a:cs typeface="Times New Roman" pitchFamily="18" charset="0"/>
              </a:rPr>
              <a:t>aux équations des flux</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Rectangle 2"/>
          <p:cNvSpPr/>
          <p:nvPr/>
        </p:nvSpPr>
        <p:spPr>
          <a:xfrm>
            <a:off x="3143672" y="0"/>
            <a:ext cx="5616624"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61441" name="Rectangle 1"/>
          <p:cNvSpPr>
            <a:spLocks noChangeArrowheads="1"/>
          </p:cNvSpPr>
          <p:nvPr/>
        </p:nvSpPr>
        <p:spPr bwMode="auto">
          <a:xfrm>
            <a:off x="1559496" y="332656"/>
            <a:ext cx="6768752" cy="338554"/>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1600" dirty="0">
                <a:latin typeface="Times New Roman" pitchFamily="18" charset="0"/>
                <a:ea typeface="Calibri" pitchFamily="34" charset="0"/>
                <a:cs typeface="Times New Roman" pitchFamily="18" charset="0"/>
              </a:rPr>
              <a:t>En suivant les mêmes </a:t>
            </a:r>
            <a:r>
              <a:rPr lang="fr-FR" sz="1600" dirty="0">
                <a:latin typeface="Calibri"/>
                <a:ea typeface="Calibri" pitchFamily="34" charset="0"/>
                <a:cs typeface="Times New Roman" pitchFamily="18" charset="0"/>
              </a:rPr>
              <a:t>é</a:t>
            </a:r>
            <a:r>
              <a:rPr lang="fr-FR" sz="1600" dirty="0">
                <a:latin typeface="Times New Roman" pitchFamily="18" charset="0"/>
                <a:ea typeface="Calibri" pitchFamily="34" charset="0"/>
                <a:cs typeface="Times New Roman" pitchFamily="18" charset="0"/>
              </a:rPr>
              <a:t>tapes, nous obtenons pour le rotor l</a:t>
            </a:r>
            <a:r>
              <a:rPr lang="fr-FR" sz="1600" dirty="0">
                <a:latin typeface="Calibri"/>
                <a:ea typeface="Calibri" pitchFamily="34" charset="0"/>
                <a:cs typeface="Times New Roman" pitchFamily="18" charset="0"/>
              </a:rPr>
              <a:t>’</a:t>
            </a:r>
            <a:r>
              <a:rPr lang="fr-FR" sz="1600" dirty="0">
                <a:latin typeface="Times New Roman" pitchFamily="18" charset="0"/>
                <a:ea typeface="Calibri" pitchFamily="34" charset="0"/>
                <a:cs typeface="Times New Roman" pitchFamily="18" charset="0"/>
              </a:rPr>
              <a:t>expression suivante</a:t>
            </a:r>
            <a:r>
              <a:rPr lang="fr-FR" sz="1600" dirty="0">
                <a:latin typeface="Calibri"/>
                <a:ea typeface="Calibri" pitchFamily="34" charset="0"/>
                <a:cs typeface="Times New Roman" pitchFamily="18" charset="0"/>
              </a:rPr>
              <a:t> </a:t>
            </a:r>
            <a:r>
              <a:rPr lang="fr-FR" sz="1600" dirty="0">
                <a:latin typeface="Times New Roman" pitchFamily="18" charset="0"/>
                <a:ea typeface="Calibri" pitchFamily="34" charset="0"/>
                <a:cs typeface="Times New Roman" pitchFamily="18" charset="0"/>
              </a:rPr>
              <a:t>:</a:t>
            </a:r>
            <a:endParaRPr lang="fr-FR" sz="1600" dirty="0">
              <a:latin typeface="Arial" pitchFamily="34" charset="0"/>
              <a:cs typeface="Arial" pitchFamily="34" charset="0"/>
            </a:endParaRPr>
          </a:p>
        </p:txBody>
      </p:sp>
      <p:pic>
        <p:nvPicPr>
          <p:cNvPr id="61442" name="Picture 2"/>
          <p:cNvPicPr>
            <a:picLocks noChangeAspect="1" noChangeArrowheads="1"/>
          </p:cNvPicPr>
          <p:nvPr/>
        </p:nvPicPr>
        <p:blipFill>
          <a:blip r:embed="rId2" cstate="print">
            <a:lum contrast="10000"/>
          </a:blip>
          <a:srcRect/>
          <a:stretch>
            <a:fillRect/>
          </a:stretch>
        </p:blipFill>
        <p:spPr bwMode="auto">
          <a:xfrm>
            <a:off x="1991543" y="800824"/>
            <a:ext cx="5200114" cy="104400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lum contrast="20000"/>
          </a:blip>
          <a:srcRect/>
          <a:stretch>
            <a:fillRect/>
          </a:stretch>
        </p:blipFill>
        <p:spPr bwMode="auto">
          <a:xfrm>
            <a:off x="1631504" y="2564960"/>
            <a:ext cx="6187404" cy="504000"/>
          </a:xfrm>
          <a:prstGeom prst="rect">
            <a:avLst/>
          </a:prstGeom>
          <a:noFill/>
          <a:ln w="9525">
            <a:noFill/>
            <a:miter lim="800000"/>
            <a:headEnd/>
            <a:tailEnd/>
          </a:ln>
        </p:spPr>
      </p:pic>
      <p:pic>
        <p:nvPicPr>
          <p:cNvPr id="61444" name="Picture 4"/>
          <p:cNvPicPr>
            <a:picLocks noChangeAspect="1" noChangeArrowheads="1"/>
          </p:cNvPicPr>
          <p:nvPr/>
        </p:nvPicPr>
        <p:blipFill>
          <a:blip r:embed="rId4" cstate="print"/>
          <a:srcRect/>
          <a:stretch>
            <a:fillRect/>
          </a:stretch>
        </p:blipFill>
        <p:spPr bwMode="auto">
          <a:xfrm>
            <a:off x="1631504" y="3033016"/>
            <a:ext cx="6975918" cy="540000"/>
          </a:xfrm>
          <a:prstGeom prst="rect">
            <a:avLst/>
          </a:prstGeom>
          <a:noFill/>
          <a:ln w="9525">
            <a:noFill/>
            <a:miter lim="800000"/>
            <a:headEnd/>
            <a:tailEnd/>
          </a:ln>
        </p:spPr>
      </p:pic>
      <p:pic>
        <p:nvPicPr>
          <p:cNvPr id="61445" name="Picture 5"/>
          <p:cNvPicPr>
            <a:picLocks noChangeAspect="1" noChangeArrowheads="1"/>
          </p:cNvPicPr>
          <p:nvPr/>
        </p:nvPicPr>
        <p:blipFill>
          <a:blip r:embed="rId5" cstate="print"/>
          <a:srcRect/>
          <a:stretch>
            <a:fillRect/>
          </a:stretch>
        </p:blipFill>
        <p:spPr bwMode="auto">
          <a:xfrm>
            <a:off x="2207568" y="3897160"/>
            <a:ext cx="5248800" cy="972000"/>
          </a:xfrm>
          <a:prstGeom prst="rect">
            <a:avLst/>
          </a:prstGeom>
          <a:noFill/>
          <a:ln w="9525">
            <a:noFill/>
            <a:miter lim="800000"/>
            <a:headEnd/>
            <a:tailEnd/>
          </a:ln>
        </p:spPr>
      </p:pic>
      <p:sp>
        <p:nvSpPr>
          <p:cNvPr id="9" name="Rectangle 1"/>
          <p:cNvSpPr>
            <a:spLocks noChangeArrowheads="1"/>
          </p:cNvSpPr>
          <p:nvPr/>
        </p:nvSpPr>
        <p:spPr bwMode="auto">
          <a:xfrm>
            <a:off x="1919536" y="3573016"/>
            <a:ext cx="4608512" cy="369332"/>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dirty="0">
                <a:latin typeface="Times New Roman" pitchFamily="18" charset="0"/>
                <a:ea typeface="Calibri" pitchFamily="34" charset="0"/>
                <a:cs typeface="Times New Roman" pitchFamily="18" charset="0"/>
              </a:rPr>
              <a:t>Un calcul simple donne l</a:t>
            </a:r>
            <a:r>
              <a:rPr lang="fr-FR" dirty="0">
                <a:latin typeface="Calibri"/>
                <a:ea typeface="Calibri" pitchFamily="34" charset="0"/>
                <a:cs typeface="Times New Roman" pitchFamily="18" charset="0"/>
              </a:rPr>
              <a:t>’</a:t>
            </a:r>
            <a:r>
              <a:rPr lang="fr-FR" dirty="0">
                <a:latin typeface="Times New Roman" pitchFamily="18" charset="0"/>
                <a:ea typeface="Calibri" pitchFamily="34" charset="0"/>
                <a:cs typeface="Times New Roman" pitchFamily="18" charset="0"/>
              </a:rPr>
              <a:t>expression suivante</a:t>
            </a:r>
            <a:r>
              <a:rPr lang="fr-FR" dirty="0">
                <a:latin typeface="Calibri"/>
                <a:ea typeface="Calibri" pitchFamily="34" charset="0"/>
                <a:cs typeface="Times New Roman" pitchFamily="18" charset="0"/>
              </a:rPr>
              <a:t> </a:t>
            </a:r>
            <a:r>
              <a:rPr lang="fr-FR" dirty="0">
                <a:latin typeface="Times New Roman" pitchFamily="18" charset="0"/>
                <a:ea typeface="Calibri" pitchFamily="34" charset="0"/>
                <a:cs typeface="Times New Roman" pitchFamily="18" charset="0"/>
              </a:rPr>
              <a:t>:</a:t>
            </a:r>
            <a:endParaRPr lang="fr-FR" dirty="0">
              <a:latin typeface="Arial" pitchFamily="34" charset="0"/>
              <a:cs typeface="Arial" pitchFamily="34" charset="0"/>
            </a:endParaRPr>
          </a:p>
        </p:txBody>
      </p:sp>
      <p:pic>
        <p:nvPicPr>
          <p:cNvPr id="61446" name="Picture 6"/>
          <p:cNvPicPr>
            <a:picLocks noChangeAspect="1" noChangeArrowheads="1"/>
          </p:cNvPicPr>
          <p:nvPr/>
        </p:nvPicPr>
        <p:blipFill>
          <a:blip r:embed="rId6" cstate="print">
            <a:lum contrast="20000"/>
          </a:blip>
          <a:srcRect/>
          <a:stretch>
            <a:fillRect/>
          </a:stretch>
        </p:blipFill>
        <p:spPr bwMode="auto">
          <a:xfrm>
            <a:off x="4056939" y="4904424"/>
            <a:ext cx="6798857" cy="792000"/>
          </a:xfrm>
          <a:prstGeom prst="rect">
            <a:avLst/>
          </a:prstGeom>
          <a:noFill/>
          <a:ln w="9525">
            <a:noFill/>
            <a:miter lim="800000"/>
            <a:headEnd/>
            <a:tailEnd/>
          </a:ln>
        </p:spPr>
      </p:pic>
      <p:pic>
        <p:nvPicPr>
          <p:cNvPr id="61447" name="Picture 7"/>
          <p:cNvPicPr>
            <a:picLocks noChangeAspect="1" noChangeArrowheads="1"/>
          </p:cNvPicPr>
          <p:nvPr/>
        </p:nvPicPr>
        <p:blipFill>
          <a:blip r:embed="rId7" cstate="print"/>
          <a:srcRect/>
          <a:stretch>
            <a:fillRect/>
          </a:stretch>
        </p:blipFill>
        <p:spPr bwMode="auto">
          <a:xfrm>
            <a:off x="2369142" y="5934822"/>
            <a:ext cx="4444916" cy="864000"/>
          </a:xfrm>
          <a:prstGeom prst="rect">
            <a:avLst/>
          </a:prstGeom>
          <a:noFill/>
          <a:ln w="9525">
            <a:noFill/>
            <a:miter lim="800000"/>
            <a:headEnd/>
            <a:tailEnd/>
          </a:ln>
        </p:spPr>
      </p:pic>
      <p:sp>
        <p:nvSpPr>
          <p:cNvPr id="6144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1451"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8" name="Groupe 17"/>
          <p:cNvGrpSpPr/>
          <p:nvPr/>
        </p:nvGrpSpPr>
        <p:grpSpPr>
          <a:xfrm>
            <a:off x="1847528" y="5517233"/>
            <a:ext cx="4464496" cy="382325"/>
            <a:chOff x="467544" y="5439707"/>
            <a:chExt cx="4464496" cy="382325"/>
          </a:xfrm>
        </p:grpSpPr>
        <p:sp>
          <p:nvSpPr>
            <p:cNvPr id="12" name="Rectangle 1"/>
            <p:cNvSpPr>
              <a:spLocks noChangeArrowheads="1"/>
            </p:cNvSpPr>
            <p:nvPr/>
          </p:nvSpPr>
          <p:spPr bwMode="auto">
            <a:xfrm>
              <a:off x="467544" y="5439707"/>
              <a:ext cx="44644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dirty="0">
                  <a:latin typeface="Times New Roman" pitchFamily="18" charset="0"/>
                  <a:ea typeface="Calibri" pitchFamily="34" charset="0"/>
                  <a:cs typeface="Times New Roman" pitchFamily="18" charset="0"/>
                </a:rPr>
                <a:t>En posant                        on obtient:</a:t>
              </a:r>
              <a:endParaRPr lang="fr-FR" dirty="0">
                <a:latin typeface="Arial" pitchFamily="34" charset="0"/>
                <a:cs typeface="Arial" pitchFamily="34" charset="0"/>
              </a:endParaRPr>
            </a:p>
          </p:txBody>
        </p:sp>
        <p:pic>
          <p:nvPicPr>
            <p:cNvPr id="61450"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691680" y="5517232"/>
              <a:ext cx="979039" cy="304800"/>
            </a:xfrm>
            <a:prstGeom prst="rect">
              <a:avLst/>
            </a:prstGeom>
            <a:noFill/>
          </p:spPr>
        </p:pic>
      </p:grpSp>
      <p:pic>
        <p:nvPicPr>
          <p:cNvPr id="61452" name="Picture 12"/>
          <p:cNvPicPr>
            <a:picLocks noChangeAspect="1" noChangeArrowheads="1"/>
          </p:cNvPicPr>
          <p:nvPr/>
        </p:nvPicPr>
        <p:blipFill>
          <a:blip r:embed="rId9" cstate="print"/>
          <a:srcRect/>
          <a:stretch>
            <a:fillRect/>
          </a:stretch>
        </p:blipFill>
        <p:spPr bwMode="auto">
          <a:xfrm>
            <a:off x="8675662" y="591075"/>
            <a:ext cx="3038475" cy="1971675"/>
          </a:xfrm>
          <a:prstGeom prst="rect">
            <a:avLst/>
          </a:prstGeom>
          <a:noFill/>
          <a:ln w="9525">
            <a:noFill/>
            <a:miter lim="800000"/>
            <a:headEnd/>
            <a:tailEnd/>
          </a:ln>
        </p:spPr>
      </p:pic>
    </p:spTree>
    <p:extLst>
      <p:ext uri="{BB962C8B-B14F-4D97-AF65-F5344CB8AC3E}">
        <p14:creationId xmlns:p14="http://schemas.microsoft.com/office/powerpoint/2010/main" val="2291855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4" name="Picture 6"/>
          <p:cNvPicPr>
            <a:picLocks noChangeAspect="1" noChangeArrowheads="1"/>
          </p:cNvPicPr>
          <p:nvPr/>
        </p:nvPicPr>
        <p:blipFill>
          <a:blip r:embed="rId2" cstate="print">
            <a:lum contrast="10000"/>
          </a:blip>
          <a:srcRect/>
          <a:stretch>
            <a:fillRect/>
          </a:stretch>
        </p:blipFill>
        <p:spPr bwMode="auto">
          <a:xfrm>
            <a:off x="1775520" y="799507"/>
            <a:ext cx="6048672" cy="541197"/>
          </a:xfrm>
          <a:prstGeom prst="rect">
            <a:avLst/>
          </a:prstGeom>
          <a:noFill/>
          <a:ln w="9525">
            <a:noFill/>
            <a:miter lim="800000"/>
            <a:headEnd/>
            <a:tailEnd/>
          </a:ln>
        </p:spPr>
      </p:pic>
      <p:sp>
        <p:nvSpPr>
          <p:cNvPr id="5" name="Rectangle 1"/>
          <p:cNvSpPr>
            <a:spLocks noChangeArrowheads="1"/>
          </p:cNvSpPr>
          <p:nvPr/>
        </p:nvSpPr>
        <p:spPr bwMode="auto">
          <a:xfrm>
            <a:off x="1596008" y="2132856"/>
            <a:ext cx="8964488" cy="369332"/>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dirty="0">
                <a:solidFill>
                  <a:srgbClr val="0000FF"/>
                </a:solidFill>
                <a:latin typeface="Times New Roman" pitchFamily="18" charset="0"/>
                <a:ea typeface="Calibri" pitchFamily="34" charset="0"/>
                <a:cs typeface="Times New Roman" pitchFamily="18" charset="0"/>
              </a:rPr>
              <a:t>En appliquant la transformation de </a:t>
            </a:r>
            <a:r>
              <a:rPr lang="fr-FR" dirty="0" err="1">
                <a:solidFill>
                  <a:srgbClr val="0000FF"/>
                </a:solidFill>
                <a:latin typeface="Times New Roman" pitchFamily="18" charset="0"/>
                <a:ea typeface="Calibri" pitchFamily="34" charset="0"/>
                <a:cs typeface="Times New Roman" pitchFamily="18" charset="0"/>
              </a:rPr>
              <a:t>park</a:t>
            </a:r>
            <a:r>
              <a:rPr lang="fr-FR" dirty="0">
                <a:solidFill>
                  <a:srgbClr val="0000FF"/>
                </a:solidFill>
                <a:latin typeface="Times New Roman" pitchFamily="18" charset="0"/>
                <a:ea typeface="Calibri" pitchFamily="34" charset="0"/>
                <a:cs typeface="Times New Roman" pitchFamily="18" charset="0"/>
              </a:rPr>
              <a:t> au flux </a:t>
            </a:r>
            <a:r>
              <a:rPr lang="fr-FR" dirty="0" err="1">
                <a:solidFill>
                  <a:srgbClr val="0000FF"/>
                </a:solidFill>
                <a:latin typeface="Times New Roman" pitchFamily="18" charset="0"/>
                <a:ea typeface="Calibri" pitchFamily="34" charset="0"/>
                <a:cs typeface="Times New Roman" pitchFamily="18" charset="0"/>
              </a:rPr>
              <a:t>rotorique,on</a:t>
            </a:r>
            <a:r>
              <a:rPr lang="fr-FR" dirty="0">
                <a:solidFill>
                  <a:srgbClr val="0000FF"/>
                </a:solidFill>
                <a:latin typeface="Times New Roman" pitchFamily="18" charset="0"/>
                <a:ea typeface="Calibri" pitchFamily="34" charset="0"/>
                <a:cs typeface="Times New Roman" pitchFamily="18" charset="0"/>
              </a:rPr>
              <a:t> obtient les expressions suivantes</a:t>
            </a:r>
            <a:r>
              <a:rPr lang="fr-FR" dirty="0">
                <a:solidFill>
                  <a:srgbClr val="0000FF"/>
                </a:solidFill>
                <a:latin typeface="Calibri"/>
                <a:ea typeface="Calibri" pitchFamily="34" charset="0"/>
                <a:cs typeface="Times New Roman" pitchFamily="18" charset="0"/>
              </a:rPr>
              <a:t> </a:t>
            </a:r>
            <a:r>
              <a:rPr lang="fr-FR" dirty="0">
                <a:solidFill>
                  <a:srgbClr val="0000FF"/>
                </a:solidFill>
                <a:latin typeface="Times New Roman" pitchFamily="18" charset="0"/>
                <a:ea typeface="Calibri" pitchFamily="34" charset="0"/>
                <a:cs typeface="Times New Roman" pitchFamily="18" charset="0"/>
              </a:rPr>
              <a:t>:</a:t>
            </a:r>
            <a:endParaRPr lang="fr-FR" dirty="0">
              <a:solidFill>
                <a:srgbClr val="0000FF"/>
              </a:solidFill>
              <a:latin typeface="Arial" pitchFamily="34" charset="0"/>
              <a:cs typeface="Arial" pitchFamily="34" charset="0"/>
            </a:endParaRPr>
          </a:p>
        </p:txBody>
      </p:sp>
      <p:sp>
        <p:nvSpPr>
          <p:cNvPr id="6" name="Rectangle 5"/>
          <p:cNvSpPr/>
          <p:nvPr/>
        </p:nvSpPr>
        <p:spPr>
          <a:xfrm>
            <a:off x="2423592" y="1547500"/>
            <a:ext cx="172819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t>
            </a:r>
            <a:r>
              <a:rPr lang="fr-FR" i="1" dirty="0" err="1">
                <a:solidFill>
                  <a:srgbClr val="0000FF"/>
                </a:solidFill>
                <a:latin typeface="Times New Roman" pitchFamily="18" charset="0"/>
                <a:ea typeface="Times New Roman" pitchFamily="18" charset="0"/>
                <a:cs typeface="Times New Roman" pitchFamily="18" charset="0"/>
              </a:rPr>
              <a:t>statoriques</a:t>
            </a:r>
            <a:r>
              <a:rPr lang="fr-FR" i="1" dirty="0">
                <a:solidFill>
                  <a:srgbClr val="0000FF"/>
                </a:solidFill>
                <a:latin typeface="Times New Roman" pitchFamily="18" charset="0"/>
                <a:ea typeface="Times New Roman" pitchFamily="18" charset="0"/>
                <a:cs typeface="Times New Roman" pitchFamily="18" charset="0"/>
              </a:rPr>
              <a:t> </a:t>
            </a:r>
            <a:endParaRPr lang="fr-FR" i="1" dirty="0"/>
          </a:p>
        </p:txBody>
      </p:sp>
      <p:pic>
        <p:nvPicPr>
          <p:cNvPr id="7" name="Picture 3"/>
          <p:cNvPicPr>
            <a:picLocks noChangeAspect="1" noChangeArrowheads="1"/>
          </p:cNvPicPr>
          <p:nvPr/>
        </p:nvPicPr>
        <p:blipFill>
          <a:blip r:embed="rId3" cstate="print">
            <a:lum contrast="10000"/>
          </a:blip>
          <a:srcRect/>
          <a:stretch>
            <a:fillRect/>
          </a:stretch>
        </p:blipFill>
        <p:spPr bwMode="auto">
          <a:xfrm>
            <a:off x="3071665" y="3284984"/>
            <a:ext cx="2568649" cy="864000"/>
          </a:xfrm>
          <a:prstGeom prst="rect">
            <a:avLst/>
          </a:prstGeom>
          <a:noFill/>
          <a:ln w="9525">
            <a:noFill/>
            <a:miter lim="800000"/>
            <a:headEnd/>
            <a:tailEnd/>
          </a:ln>
        </p:spPr>
      </p:pic>
      <p:sp>
        <p:nvSpPr>
          <p:cNvPr id="8" name="Rectangle 7"/>
          <p:cNvSpPr/>
          <p:nvPr/>
        </p:nvSpPr>
        <p:spPr>
          <a:xfrm>
            <a:off x="1703512" y="404664"/>
            <a:ext cx="6768752" cy="369332"/>
          </a:xfrm>
          <a:prstGeom prst="rect">
            <a:avLst/>
          </a:prstGeom>
          <a:solidFill>
            <a:schemeClr val="bg2"/>
          </a:solidFill>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Après transformation des flux et application de ces termes, on obtient:</a:t>
            </a:r>
            <a:endParaRPr lang="fr-FR" i="1" dirty="0"/>
          </a:p>
        </p:txBody>
      </p:sp>
      <p:sp>
        <p:nvSpPr>
          <p:cNvPr id="9" name="Rectangle 8"/>
          <p:cNvSpPr/>
          <p:nvPr/>
        </p:nvSpPr>
        <p:spPr>
          <a:xfrm>
            <a:off x="2711624" y="2564904"/>
            <a:ext cx="172819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t>
            </a:r>
            <a:r>
              <a:rPr lang="fr-FR" i="1" dirty="0" err="1">
                <a:solidFill>
                  <a:srgbClr val="0000FF"/>
                </a:solidFill>
                <a:latin typeface="Times New Roman" pitchFamily="18" charset="0"/>
                <a:ea typeface="Times New Roman" pitchFamily="18" charset="0"/>
                <a:cs typeface="Times New Roman" pitchFamily="18" charset="0"/>
              </a:rPr>
              <a:t>rotoriques</a:t>
            </a:r>
            <a:r>
              <a:rPr lang="fr-FR" i="1" dirty="0">
                <a:solidFill>
                  <a:srgbClr val="0000FF"/>
                </a:solidFill>
                <a:latin typeface="Times New Roman" pitchFamily="18" charset="0"/>
                <a:ea typeface="Times New Roman" pitchFamily="18" charset="0"/>
                <a:cs typeface="Times New Roman" pitchFamily="18" charset="0"/>
              </a:rPr>
              <a:t> </a:t>
            </a:r>
            <a:endParaRPr lang="fr-FR" i="1" dirty="0"/>
          </a:p>
        </p:txBody>
      </p:sp>
      <p:pic>
        <p:nvPicPr>
          <p:cNvPr id="10" name="Picture 4"/>
          <p:cNvPicPr>
            <a:picLocks noChangeAspect="1" noChangeArrowheads="1"/>
          </p:cNvPicPr>
          <p:nvPr/>
        </p:nvPicPr>
        <p:blipFill>
          <a:blip r:embed="rId4" cstate="print">
            <a:lum contrast="10000"/>
          </a:blip>
          <a:srcRect/>
          <a:stretch>
            <a:fillRect/>
          </a:stretch>
        </p:blipFill>
        <p:spPr bwMode="auto">
          <a:xfrm>
            <a:off x="7392144" y="3294233"/>
            <a:ext cx="2304000" cy="864000"/>
          </a:xfrm>
          <a:prstGeom prst="rect">
            <a:avLst/>
          </a:prstGeom>
          <a:noFill/>
          <a:ln w="9525">
            <a:noFill/>
            <a:miter lim="800000"/>
            <a:headEnd/>
            <a:tailEnd/>
          </a:ln>
        </p:spPr>
      </p:pic>
      <p:pic>
        <p:nvPicPr>
          <p:cNvPr id="73731" name="Picture 3"/>
          <p:cNvPicPr>
            <a:picLocks noChangeAspect="1" noChangeArrowheads="1"/>
          </p:cNvPicPr>
          <p:nvPr/>
        </p:nvPicPr>
        <p:blipFill>
          <a:blip r:embed="rId5" cstate="print"/>
          <a:srcRect/>
          <a:stretch>
            <a:fillRect/>
          </a:stretch>
        </p:blipFill>
        <p:spPr bwMode="auto">
          <a:xfrm>
            <a:off x="4439817" y="1412777"/>
            <a:ext cx="3743325" cy="657225"/>
          </a:xfrm>
          <a:prstGeom prst="rect">
            <a:avLst/>
          </a:prstGeom>
          <a:noFill/>
          <a:ln w="9525">
            <a:noFill/>
            <a:miter lim="800000"/>
            <a:headEnd/>
            <a:tailEnd/>
          </a:ln>
        </p:spPr>
      </p:pic>
      <p:pic>
        <p:nvPicPr>
          <p:cNvPr id="73732" name="Picture 4"/>
          <p:cNvPicPr>
            <a:picLocks noChangeAspect="1" noChangeArrowheads="1"/>
          </p:cNvPicPr>
          <p:nvPr/>
        </p:nvPicPr>
        <p:blipFill>
          <a:blip r:embed="rId6" cstate="print"/>
          <a:srcRect/>
          <a:stretch>
            <a:fillRect/>
          </a:stretch>
        </p:blipFill>
        <p:spPr bwMode="auto">
          <a:xfrm>
            <a:off x="4655841" y="2492897"/>
            <a:ext cx="3895725" cy="657225"/>
          </a:xfrm>
          <a:prstGeom prst="rect">
            <a:avLst/>
          </a:prstGeom>
          <a:noFill/>
          <a:ln w="9525">
            <a:noFill/>
            <a:miter lim="800000"/>
            <a:headEnd/>
            <a:tailEnd/>
          </a:ln>
        </p:spPr>
      </p:pic>
      <p:sp>
        <p:nvSpPr>
          <p:cNvPr id="13" name="Rectangle 12"/>
          <p:cNvSpPr/>
          <p:nvPr/>
        </p:nvSpPr>
        <p:spPr>
          <a:xfrm>
            <a:off x="1703512" y="3501008"/>
            <a:ext cx="136815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axe ‘d’</a:t>
            </a:r>
            <a:endParaRPr lang="fr-FR" i="1" dirty="0"/>
          </a:p>
        </p:txBody>
      </p:sp>
      <p:sp>
        <p:nvSpPr>
          <p:cNvPr id="14" name="Rectangle 13"/>
          <p:cNvSpPr/>
          <p:nvPr/>
        </p:nvSpPr>
        <p:spPr>
          <a:xfrm>
            <a:off x="6023992" y="3582169"/>
            <a:ext cx="1368152" cy="369332"/>
          </a:xfrm>
          <a:prstGeom prst="rect">
            <a:avLst/>
          </a:prstGeom>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flux axe ‘q’</a:t>
            </a:r>
            <a:endParaRPr lang="fr-FR" i="1" dirty="0"/>
          </a:p>
        </p:txBody>
      </p:sp>
      <p:pic>
        <p:nvPicPr>
          <p:cNvPr id="15" name="Picture 1"/>
          <p:cNvPicPr>
            <a:picLocks noChangeAspect="1" noChangeArrowheads="1"/>
          </p:cNvPicPr>
          <p:nvPr/>
        </p:nvPicPr>
        <p:blipFill>
          <a:blip r:embed="rId7" cstate="print">
            <a:lum contrast="10000"/>
          </a:blip>
          <a:srcRect/>
          <a:stretch>
            <a:fillRect/>
          </a:stretch>
        </p:blipFill>
        <p:spPr bwMode="auto">
          <a:xfrm>
            <a:off x="1847528" y="4725145"/>
            <a:ext cx="4210050" cy="676275"/>
          </a:xfrm>
          <a:prstGeom prst="rect">
            <a:avLst/>
          </a:prstGeom>
          <a:noFill/>
          <a:ln w="9525">
            <a:noFill/>
            <a:miter lim="800000"/>
            <a:headEnd/>
            <a:tailEnd/>
          </a:ln>
        </p:spPr>
      </p:pic>
      <p:pic>
        <p:nvPicPr>
          <p:cNvPr id="16" name="Picture 2"/>
          <p:cNvPicPr>
            <a:picLocks noChangeAspect="1" noChangeArrowheads="1"/>
          </p:cNvPicPr>
          <p:nvPr/>
        </p:nvPicPr>
        <p:blipFill>
          <a:blip r:embed="rId8" cstate="print">
            <a:lum contrast="10000"/>
          </a:blip>
          <a:srcRect/>
          <a:stretch>
            <a:fillRect/>
          </a:stretch>
        </p:blipFill>
        <p:spPr bwMode="auto">
          <a:xfrm>
            <a:off x="1860426" y="5589240"/>
            <a:ext cx="4019550" cy="628650"/>
          </a:xfrm>
          <a:prstGeom prst="rect">
            <a:avLst/>
          </a:prstGeom>
          <a:noFill/>
          <a:ln w="9525">
            <a:noFill/>
            <a:miter lim="800000"/>
            <a:headEnd/>
            <a:tailEnd/>
          </a:ln>
        </p:spPr>
      </p:pic>
      <p:sp>
        <p:nvSpPr>
          <p:cNvPr id="17" name="Rectangle 16"/>
          <p:cNvSpPr/>
          <p:nvPr/>
        </p:nvSpPr>
        <p:spPr>
          <a:xfrm>
            <a:off x="1596008" y="4221088"/>
            <a:ext cx="5436096" cy="369332"/>
          </a:xfrm>
          <a:prstGeom prst="rect">
            <a:avLst/>
          </a:prstGeom>
          <a:solidFill>
            <a:schemeClr val="bg2"/>
          </a:solidFill>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Modèle de tension dans le repère ‘</a:t>
            </a:r>
            <a:r>
              <a:rPr lang="fr-FR" i="1" dirty="0" err="1">
                <a:solidFill>
                  <a:srgbClr val="0000FF"/>
                </a:solidFill>
                <a:latin typeface="Times New Roman" pitchFamily="18" charset="0"/>
                <a:ea typeface="Times New Roman" pitchFamily="18" charset="0"/>
                <a:cs typeface="Times New Roman" pitchFamily="18" charset="0"/>
              </a:rPr>
              <a:t>dq</a:t>
            </a:r>
            <a:r>
              <a:rPr lang="fr-FR" i="1" dirty="0">
                <a:solidFill>
                  <a:srgbClr val="0000FF"/>
                </a:solidFill>
                <a:latin typeface="Times New Roman" pitchFamily="18" charset="0"/>
                <a:ea typeface="Times New Roman" pitchFamily="18" charset="0"/>
                <a:cs typeface="Times New Roman" pitchFamily="18" charset="0"/>
              </a:rPr>
              <a:t>’ champ tournant:</a:t>
            </a:r>
            <a:endParaRPr lang="fr-FR" i="1" dirty="0"/>
          </a:p>
        </p:txBody>
      </p:sp>
      <p:sp>
        <p:nvSpPr>
          <p:cNvPr id="7373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3733"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112224" y="836712"/>
            <a:ext cx="2343150" cy="552450"/>
          </a:xfrm>
          <a:prstGeom prst="rect">
            <a:avLst/>
          </a:prstGeom>
          <a:noFill/>
        </p:spPr>
      </p:pic>
      <p:pic>
        <p:nvPicPr>
          <p:cNvPr id="73735" name="Picture 7"/>
          <p:cNvPicPr>
            <a:picLocks noChangeAspect="1" noChangeArrowheads="1"/>
          </p:cNvPicPr>
          <p:nvPr/>
        </p:nvPicPr>
        <p:blipFill>
          <a:blip r:embed="rId10" cstate="print"/>
          <a:srcRect/>
          <a:stretch>
            <a:fillRect/>
          </a:stretch>
        </p:blipFill>
        <p:spPr bwMode="auto">
          <a:xfrm>
            <a:off x="6795840" y="4653137"/>
            <a:ext cx="3476625" cy="1990725"/>
          </a:xfrm>
          <a:prstGeom prst="rect">
            <a:avLst/>
          </a:prstGeom>
          <a:noFill/>
          <a:ln w="9525">
            <a:noFill/>
            <a:miter lim="800000"/>
            <a:headEnd/>
            <a:tailEnd/>
          </a:ln>
        </p:spPr>
      </p:pic>
    </p:spTree>
    <p:extLst>
      <p:ext uri="{BB962C8B-B14F-4D97-AF65-F5344CB8AC3E}">
        <p14:creationId xmlns:p14="http://schemas.microsoft.com/office/powerpoint/2010/main" val="966030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524001" y="2629670"/>
            <a:ext cx="6334125" cy="295275"/>
          </a:xfrm>
          <a:prstGeom prst="rect">
            <a:avLst/>
          </a:prstGeom>
          <a:noFill/>
          <a:ln w="9525">
            <a:noFill/>
            <a:miter lim="800000"/>
            <a:headEnd/>
            <a:tailEnd/>
          </a:ln>
        </p:spPr>
      </p:pic>
      <p:sp>
        <p:nvSpPr>
          <p:cNvPr id="3" name="Rectangle 2"/>
          <p:cNvSpPr/>
          <p:nvPr/>
        </p:nvSpPr>
        <p:spPr>
          <a:xfrm>
            <a:off x="3143672" y="-27384"/>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pic>
        <p:nvPicPr>
          <p:cNvPr id="74755" name="Picture 3"/>
          <p:cNvPicPr>
            <a:picLocks noChangeAspect="1" noChangeArrowheads="1"/>
          </p:cNvPicPr>
          <p:nvPr/>
        </p:nvPicPr>
        <p:blipFill>
          <a:blip r:embed="rId3" cstate="print"/>
          <a:srcRect/>
          <a:stretch>
            <a:fillRect/>
          </a:stretch>
        </p:blipFill>
        <p:spPr bwMode="auto">
          <a:xfrm>
            <a:off x="2067066" y="2882853"/>
            <a:ext cx="2904844" cy="1836000"/>
          </a:xfrm>
          <a:prstGeom prst="rect">
            <a:avLst/>
          </a:prstGeom>
          <a:noFill/>
          <a:ln w="9525">
            <a:noFill/>
            <a:miter lim="800000"/>
            <a:headEnd/>
            <a:tailEnd/>
          </a:ln>
        </p:spPr>
      </p:pic>
      <p:pic>
        <p:nvPicPr>
          <p:cNvPr id="74756" name="Picture 4"/>
          <p:cNvPicPr>
            <a:picLocks noChangeAspect="1" noChangeArrowheads="1"/>
          </p:cNvPicPr>
          <p:nvPr/>
        </p:nvPicPr>
        <p:blipFill>
          <a:blip r:embed="rId4" cstate="print"/>
          <a:srcRect/>
          <a:stretch>
            <a:fillRect/>
          </a:stretch>
        </p:blipFill>
        <p:spPr bwMode="auto">
          <a:xfrm>
            <a:off x="1631505" y="4736952"/>
            <a:ext cx="6905625" cy="276225"/>
          </a:xfrm>
          <a:prstGeom prst="rect">
            <a:avLst/>
          </a:prstGeom>
          <a:noFill/>
          <a:ln w="9525">
            <a:noFill/>
            <a:miter lim="800000"/>
            <a:headEnd/>
            <a:tailEnd/>
          </a:ln>
        </p:spPr>
      </p:pic>
      <p:pic>
        <p:nvPicPr>
          <p:cNvPr id="74757" name="Picture 5"/>
          <p:cNvPicPr>
            <a:picLocks noChangeAspect="1" noChangeArrowheads="1"/>
          </p:cNvPicPr>
          <p:nvPr/>
        </p:nvPicPr>
        <p:blipFill>
          <a:blip r:embed="rId5" cstate="print"/>
          <a:srcRect/>
          <a:stretch>
            <a:fillRect/>
          </a:stretch>
        </p:blipFill>
        <p:spPr bwMode="auto">
          <a:xfrm>
            <a:off x="2135560" y="5049376"/>
            <a:ext cx="2625298" cy="1764000"/>
          </a:xfrm>
          <a:prstGeom prst="rect">
            <a:avLst/>
          </a:prstGeom>
          <a:noFill/>
          <a:ln w="9525">
            <a:noFill/>
            <a:miter lim="800000"/>
            <a:headEnd/>
            <a:tailEnd/>
          </a:ln>
        </p:spPr>
      </p:pic>
      <p:pic>
        <p:nvPicPr>
          <p:cNvPr id="74758" name="Picture 6"/>
          <p:cNvPicPr>
            <a:picLocks noChangeAspect="1" noChangeArrowheads="1"/>
          </p:cNvPicPr>
          <p:nvPr/>
        </p:nvPicPr>
        <p:blipFill>
          <a:blip r:embed="rId6" cstate="print"/>
          <a:srcRect/>
          <a:stretch>
            <a:fillRect/>
          </a:stretch>
        </p:blipFill>
        <p:spPr bwMode="auto">
          <a:xfrm>
            <a:off x="6384033" y="1147590"/>
            <a:ext cx="2238375" cy="1057275"/>
          </a:xfrm>
          <a:prstGeom prst="rect">
            <a:avLst/>
          </a:prstGeom>
          <a:noFill/>
          <a:ln w="9525">
            <a:noFill/>
            <a:miter lim="800000"/>
            <a:headEnd/>
            <a:tailEnd/>
          </a:ln>
        </p:spPr>
      </p:pic>
      <p:pic>
        <p:nvPicPr>
          <p:cNvPr id="74759" name="Picture 7"/>
          <p:cNvPicPr>
            <a:picLocks noChangeAspect="1" noChangeArrowheads="1"/>
          </p:cNvPicPr>
          <p:nvPr/>
        </p:nvPicPr>
        <p:blipFill>
          <a:blip r:embed="rId7" cstate="print"/>
          <a:srcRect/>
          <a:stretch>
            <a:fillRect/>
          </a:stretch>
        </p:blipFill>
        <p:spPr bwMode="auto">
          <a:xfrm>
            <a:off x="1524001" y="332657"/>
            <a:ext cx="3990975" cy="352425"/>
          </a:xfrm>
          <a:prstGeom prst="rect">
            <a:avLst/>
          </a:prstGeom>
          <a:noFill/>
          <a:ln w="9525">
            <a:noFill/>
            <a:miter lim="800000"/>
            <a:headEnd/>
            <a:tailEnd/>
          </a:ln>
        </p:spPr>
      </p:pic>
      <p:pic>
        <p:nvPicPr>
          <p:cNvPr id="74760" name="Picture 8"/>
          <p:cNvPicPr>
            <a:picLocks noChangeAspect="1" noChangeArrowheads="1"/>
          </p:cNvPicPr>
          <p:nvPr/>
        </p:nvPicPr>
        <p:blipFill>
          <a:blip r:embed="rId8" cstate="print"/>
          <a:srcRect/>
          <a:stretch>
            <a:fillRect/>
          </a:stretch>
        </p:blipFill>
        <p:spPr bwMode="auto">
          <a:xfrm>
            <a:off x="2207568" y="800904"/>
            <a:ext cx="3076346" cy="1764000"/>
          </a:xfrm>
          <a:prstGeom prst="rect">
            <a:avLst/>
          </a:prstGeom>
          <a:noFill/>
          <a:ln w="9525">
            <a:noFill/>
            <a:miter lim="800000"/>
            <a:headEnd/>
            <a:tailEnd/>
          </a:ln>
        </p:spPr>
      </p:pic>
      <p:pic>
        <p:nvPicPr>
          <p:cNvPr id="2" name="Image 1"/>
          <p:cNvPicPr>
            <a:picLocks noChangeAspect="1"/>
          </p:cNvPicPr>
          <p:nvPr/>
        </p:nvPicPr>
        <p:blipFill>
          <a:blip r:embed="rId9"/>
          <a:stretch>
            <a:fillRect/>
          </a:stretch>
        </p:blipFill>
        <p:spPr>
          <a:xfrm>
            <a:off x="7858126" y="2440743"/>
            <a:ext cx="4086225" cy="2060330"/>
          </a:xfrm>
          <a:prstGeom prst="rect">
            <a:avLst/>
          </a:prstGeom>
        </p:spPr>
      </p:pic>
    </p:spTree>
    <p:extLst>
      <p:ext uri="{BB962C8B-B14F-4D97-AF65-F5344CB8AC3E}">
        <p14:creationId xmlns:p14="http://schemas.microsoft.com/office/powerpoint/2010/main" val="294801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1559496" y="332656"/>
            <a:ext cx="7560840" cy="369332"/>
          </a:xfrm>
          <a:prstGeom prst="rect">
            <a:avLst/>
          </a:prstGeom>
        </p:spPr>
        <p:txBody>
          <a:bodyPr wrap="square">
            <a:spAutoFit/>
          </a:bodyPr>
          <a:lstStyle/>
          <a:p>
            <a:pPr lvl="0" algn="l"/>
            <a:r>
              <a:rPr lang="fr-FR" b="1" i="1" dirty="0">
                <a:latin typeface="Times New Roman" pitchFamily="18" charset="0"/>
                <a:cs typeface="Times New Roman" pitchFamily="18" charset="0"/>
              </a:rPr>
              <a:t>Application de la </a:t>
            </a:r>
            <a:r>
              <a:rPr lang="fr-FR" b="1" i="1" dirty="0">
                <a:solidFill>
                  <a:srgbClr val="0000FF"/>
                </a:solidFill>
                <a:latin typeface="Times New Roman" pitchFamily="18" charset="0"/>
                <a:ea typeface="Times New Roman" pitchFamily="18" charset="0"/>
                <a:cs typeface="Times New Roman" pitchFamily="18" charset="0"/>
              </a:rPr>
              <a:t>Transformation de Park </a:t>
            </a:r>
            <a:r>
              <a:rPr lang="fr-FR" b="1" i="1" dirty="0">
                <a:latin typeface="Times New Roman" pitchFamily="18" charset="0"/>
                <a:cs typeface="Times New Roman" pitchFamily="18" charset="0"/>
              </a:rPr>
              <a:t>aux équations des tensions et flux </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5" name="Rectangle 4"/>
          <p:cNvSpPr/>
          <p:nvPr/>
        </p:nvSpPr>
        <p:spPr>
          <a:xfrm>
            <a:off x="2063552" y="4437113"/>
            <a:ext cx="8280920" cy="646331"/>
          </a:xfrm>
          <a:prstGeom prst="rect">
            <a:avLst/>
          </a:prstGeom>
        </p:spPr>
        <p:txBody>
          <a:bodyPr wrap="square">
            <a:spAutoFit/>
          </a:bodyPr>
          <a:lstStyle/>
          <a:p>
            <a:pPr algn="l"/>
            <a:r>
              <a:rPr lang="fr-FR" dirty="0">
                <a:latin typeface="Times New Roman" pitchFamily="18" charset="0"/>
                <a:cs typeface="Times New Roman" pitchFamily="18" charset="0"/>
              </a:rPr>
              <a:t>Il existe plusieurs choix d’orientation du repère de Park qui dépendent des objectifs de l’application voulue:</a:t>
            </a:r>
          </a:p>
        </p:txBody>
      </p:sp>
      <p:sp>
        <p:nvSpPr>
          <p:cNvPr id="6" name="Rectangle 5"/>
          <p:cNvSpPr/>
          <p:nvPr/>
        </p:nvSpPr>
        <p:spPr>
          <a:xfrm>
            <a:off x="2279576" y="5169966"/>
            <a:ext cx="7848872" cy="923330"/>
          </a:xfrm>
          <a:prstGeom prst="rect">
            <a:avLst/>
          </a:prstGeom>
        </p:spPr>
        <p:txBody>
          <a:bodyPr wrap="square">
            <a:spAutoFit/>
          </a:bodyPr>
          <a:lstStyle/>
          <a:p>
            <a:pPr lvl="0" algn="l"/>
            <a:r>
              <a:rPr lang="fr-FR" dirty="0">
                <a:latin typeface="Times New Roman" pitchFamily="18" charset="0"/>
                <a:cs typeface="Times New Roman" pitchFamily="18" charset="0"/>
              </a:rPr>
              <a:t>- </a:t>
            </a:r>
            <a:r>
              <a:rPr lang="fr-FR" b="1" i="1" dirty="0">
                <a:solidFill>
                  <a:schemeClr val="accent2"/>
                </a:solidFill>
                <a:latin typeface="Times New Roman" pitchFamily="18" charset="0"/>
                <a:cs typeface="Times New Roman" pitchFamily="18" charset="0"/>
              </a:rPr>
              <a:t>Axes solidaires du champ tournant</a:t>
            </a:r>
            <a:r>
              <a:rPr lang="fr-FR" dirty="0">
                <a:latin typeface="Times New Roman" pitchFamily="18" charset="0"/>
                <a:cs typeface="Times New Roman" pitchFamily="18" charset="0"/>
              </a:rPr>
              <a:t> : Ce choix permet d’avoir une pulsation de glissement et s’adapte parfaitement à la commande vectorielle par orientation du flux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a:t>
            </a:r>
          </a:p>
        </p:txBody>
      </p:sp>
      <p:pic>
        <p:nvPicPr>
          <p:cNvPr id="7" name="Picture 1"/>
          <p:cNvPicPr>
            <a:picLocks noChangeAspect="1" noChangeArrowheads="1"/>
          </p:cNvPicPr>
          <p:nvPr/>
        </p:nvPicPr>
        <p:blipFill>
          <a:blip r:embed="rId2" cstate="print">
            <a:lum contrast="10000"/>
          </a:blip>
          <a:srcRect/>
          <a:stretch>
            <a:fillRect/>
          </a:stretch>
        </p:blipFill>
        <p:spPr bwMode="auto">
          <a:xfrm>
            <a:off x="2639616" y="1016840"/>
            <a:ext cx="6856257" cy="9720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lum contrast="10000"/>
          </a:blip>
          <a:srcRect/>
          <a:stretch>
            <a:fillRect/>
          </a:stretch>
        </p:blipFill>
        <p:spPr bwMode="auto">
          <a:xfrm>
            <a:off x="2783632" y="2055888"/>
            <a:ext cx="5467350" cy="581025"/>
          </a:xfrm>
          <a:prstGeom prst="rect">
            <a:avLst/>
          </a:prstGeom>
          <a:noFill/>
          <a:ln w="9525">
            <a:noFill/>
            <a:miter lim="800000"/>
            <a:headEnd/>
            <a:tailEnd/>
          </a:ln>
        </p:spPr>
      </p:pic>
      <p:sp>
        <p:nvSpPr>
          <p:cNvPr id="9" name="Rectangle 8"/>
          <p:cNvSpPr/>
          <p:nvPr/>
        </p:nvSpPr>
        <p:spPr>
          <a:xfrm>
            <a:off x="1919536" y="2638654"/>
            <a:ext cx="8208912" cy="646331"/>
          </a:xfrm>
          <a:prstGeom prst="rect">
            <a:avLst/>
          </a:prstGeom>
        </p:spPr>
        <p:txBody>
          <a:bodyPr wrap="square">
            <a:spAutoFit/>
          </a:bodyPr>
          <a:lstStyle/>
          <a:p>
            <a:pPr lvl="0" algn="l"/>
            <a:r>
              <a:rPr lang="fr-FR" dirty="0">
                <a:latin typeface="Times New Roman" pitchFamily="18" charset="0"/>
                <a:cs typeface="Times New Roman" pitchFamily="18" charset="0"/>
              </a:rPr>
              <a:t>Les équations des tensions et des flux du modèle de la MAS dans le référentiel </a:t>
            </a:r>
            <a:r>
              <a:rPr lang="fr-FR" dirty="0">
                <a:latin typeface="Times New Roman" pitchFamily="18" charset="0"/>
                <a:cs typeface="Times New Roman" pitchFamily="18" charset="0"/>
                <a:sym typeface="Symbol"/>
              </a:rPr>
              <a:t></a:t>
            </a:r>
            <a:r>
              <a:rPr lang="fr-FR" dirty="0">
                <a:latin typeface="Times New Roman" pitchFamily="18" charset="0"/>
                <a:cs typeface="Times New Roman" pitchFamily="18" charset="0"/>
              </a:rPr>
              <a:t> lié  au stator sont:</a:t>
            </a:r>
            <a:r>
              <a:rPr lang="fr-FR" b="1" dirty="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10" name="Picture 4"/>
          <p:cNvPicPr>
            <a:picLocks noChangeAspect="1" noChangeArrowheads="1"/>
          </p:cNvPicPr>
          <p:nvPr/>
        </p:nvPicPr>
        <p:blipFill>
          <a:blip r:embed="rId4" cstate="print">
            <a:lum contrast="10000"/>
          </a:blip>
          <a:srcRect/>
          <a:stretch>
            <a:fillRect/>
          </a:stretch>
        </p:blipFill>
        <p:spPr bwMode="auto">
          <a:xfrm>
            <a:off x="3143672" y="3284985"/>
            <a:ext cx="4791075" cy="1276350"/>
          </a:xfrm>
          <a:prstGeom prst="rect">
            <a:avLst/>
          </a:prstGeom>
          <a:noFill/>
          <a:ln w="9525">
            <a:noFill/>
            <a:miter lim="800000"/>
            <a:headEnd/>
            <a:tailEnd/>
          </a:ln>
        </p:spPr>
      </p:pic>
      <p:sp>
        <p:nvSpPr>
          <p:cNvPr id="12" name="Rectangle 11"/>
          <p:cNvSpPr/>
          <p:nvPr/>
        </p:nvSpPr>
        <p:spPr>
          <a:xfrm>
            <a:off x="1524000" y="692696"/>
            <a:ext cx="2088232" cy="369332"/>
          </a:xfrm>
          <a:prstGeom prst="rect">
            <a:avLst/>
          </a:prstGeom>
          <a:solidFill>
            <a:schemeClr val="bg2"/>
          </a:solidFill>
        </p:spPr>
        <p:txBody>
          <a:bodyPr wrap="square">
            <a:spAutoFit/>
          </a:bodyPr>
          <a:lstStyle/>
          <a:p>
            <a:pPr algn="l"/>
            <a:r>
              <a:rPr lang="fr-FR" i="1" dirty="0">
                <a:solidFill>
                  <a:srgbClr val="0000FF"/>
                </a:solidFill>
                <a:latin typeface="Times New Roman" pitchFamily="18" charset="0"/>
                <a:ea typeface="Times New Roman" pitchFamily="18" charset="0"/>
                <a:cs typeface="Times New Roman" pitchFamily="18" charset="0"/>
              </a:rPr>
              <a:t>Notation complexe:</a:t>
            </a:r>
            <a:endParaRPr lang="fr-FR" i="1" dirty="0"/>
          </a:p>
        </p:txBody>
      </p:sp>
    </p:spTree>
    <p:extLst>
      <p:ext uri="{BB962C8B-B14F-4D97-AF65-F5344CB8AC3E}">
        <p14:creationId xmlns:p14="http://schemas.microsoft.com/office/powerpoint/2010/main" val="3800113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71" name="Rectangle 70"/>
          <p:cNvSpPr/>
          <p:nvPr/>
        </p:nvSpPr>
        <p:spPr>
          <a:xfrm>
            <a:off x="590477" y="819820"/>
            <a:ext cx="2920992" cy="461665"/>
          </a:xfrm>
          <a:prstGeom prst="rect">
            <a:avLst/>
          </a:prstGeom>
        </p:spPr>
        <p:txBody>
          <a:bodyPr wrap="none">
            <a:spAutoFit/>
          </a:bodyPr>
          <a:lstStyle/>
          <a:p>
            <a:pPr algn="l"/>
            <a:r>
              <a:rPr lang="fr-FR" sz="2400" b="1" i="1" dirty="0">
                <a:solidFill>
                  <a:schemeClr val="accent2"/>
                </a:solidFill>
                <a:latin typeface="Times New Roman" pitchFamily="18" charset="0"/>
                <a:cs typeface="Times New Roman" pitchFamily="18" charset="0"/>
              </a:rPr>
              <a:t>Expression du couple</a:t>
            </a:r>
            <a:endParaRPr lang="fr-FR" sz="2400" dirty="0">
              <a:solidFill>
                <a:schemeClr val="accent2"/>
              </a:solidFill>
              <a:latin typeface="Times New Roman" pitchFamily="18" charset="0"/>
              <a:cs typeface="Times New Roman" pitchFamily="18" charset="0"/>
            </a:endParaRPr>
          </a:p>
        </p:txBody>
      </p:sp>
      <p:sp>
        <p:nvSpPr>
          <p:cNvPr id="5120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0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p:nvPr/>
        </p:nvSpPr>
        <p:spPr>
          <a:xfrm>
            <a:off x="608137" y="1608862"/>
            <a:ext cx="10450388" cy="1938992"/>
          </a:xfrm>
          <a:prstGeom prst="rect">
            <a:avLst/>
          </a:prstGeom>
        </p:spPr>
        <p:txBody>
          <a:bodyPr wrap="square">
            <a:spAutoFit/>
          </a:bodyPr>
          <a:lstStyle/>
          <a:p>
            <a:r>
              <a:rPr lang="fr-FR" sz="2400" dirty="0">
                <a:solidFill>
                  <a:srgbClr val="000000"/>
                </a:solidFill>
                <a:latin typeface="Times New Roman" panose="02020603050405020304" pitchFamily="18" charset="0"/>
              </a:rPr>
              <a:t>En faisant appel aux flux ou aux courants statoriques ou rotoriques de la MAS dans le repère lié au champ tournant (</a:t>
            </a:r>
            <a:r>
              <a:rPr lang="fr-FR" sz="2400" dirty="0" err="1">
                <a:solidFill>
                  <a:srgbClr val="000000"/>
                </a:solidFill>
                <a:latin typeface="Times New Roman" panose="02020603050405020304" pitchFamily="18" charset="0"/>
              </a:rPr>
              <a:t>d,q</a:t>
            </a:r>
            <a:r>
              <a:rPr lang="fr-FR" sz="2400" dirty="0">
                <a:solidFill>
                  <a:srgbClr val="000000"/>
                </a:solidFill>
                <a:latin typeface="Times New Roman" panose="02020603050405020304" pitchFamily="18" charset="0"/>
              </a:rPr>
              <a:t>), on peut avoir plusieurs expressions scalaires du couple toutes égales. Le choix de celle à utiliser dépendra du vecteur d’état choisi. Donc, il en résulte les expressions du couple:</a:t>
            </a:r>
            <a:r>
              <a:rPr lang="fr-FR" sz="2400" dirty="0"/>
              <a:t> </a:t>
            </a:r>
            <a:br>
              <a:rPr lang="fr-FR" sz="2400" dirty="0"/>
            </a:br>
            <a:endParaRPr lang="fr-FR" sz="2400" dirty="0"/>
          </a:p>
        </p:txBody>
      </p:sp>
      <p:pic>
        <p:nvPicPr>
          <p:cNvPr id="4" name="Image 3"/>
          <p:cNvPicPr>
            <a:picLocks noChangeAspect="1"/>
          </p:cNvPicPr>
          <p:nvPr/>
        </p:nvPicPr>
        <p:blipFill>
          <a:blip r:embed="rId2"/>
          <a:stretch>
            <a:fillRect/>
          </a:stretch>
        </p:blipFill>
        <p:spPr>
          <a:xfrm>
            <a:off x="2996183" y="3252787"/>
            <a:ext cx="3171825" cy="3324225"/>
          </a:xfrm>
          <a:prstGeom prst="rect">
            <a:avLst/>
          </a:prstGeom>
        </p:spPr>
      </p:pic>
    </p:spTree>
    <p:extLst>
      <p:ext uri="{BB962C8B-B14F-4D97-AF65-F5344CB8AC3E}">
        <p14:creationId xmlns:p14="http://schemas.microsoft.com/office/powerpoint/2010/main" val="4219799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5" name="Rectangle 4"/>
          <p:cNvSpPr/>
          <p:nvPr/>
        </p:nvSpPr>
        <p:spPr>
          <a:xfrm>
            <a:off x="896169" y="1037456"/>
            <a:ext cx="5904656" cy="369332"/>
          </a:xfrm>
          <a:prstGeom prst="rect">
            <a:avLst/>
          </a:prstGeom>
        </p:spPr>
        <p:txBody>
          <a:bodyPr wrap="square">
            <a:spAutoFit/>
          </a:bodyPr>
          <a:lstStyle/>
          <a:p>
            <a:pPr algn="l"/>
            <a:r>
              <a:rPr lang="fr-FR" b="1" i="1" dirty="0">
                <a:solidFill>
                  <a:schemeClr val="accent2"/>
                </a:solidFill>
                <a:latin typeface="Times New Roman" pitchFamily="18" charset="0"/>
                <a:cs typeface="Times New Roman" pitchFamily="18" charset="0"/>
              </a:rPr>
              <a:t>Représentation d’état dans le référentiel de Park</a:t>
            </a:r>
            <a:endParaRPr lang="fr-FR" dirty="0">
              <a:solidFill>
                <a:schemeClr val="accent2"/>
              </a:solidFill>
              <a:latin typeface="Times New Roman" pitchFamily="18" charset="0"/>
              <a:cs typeface="Times New Roman" pitchFamily="18" charset="0"/>
            </a:endParaRPr>
          </a:p>
        </p:txBody>
      </p:sp>
      <p:sp>
        <p:nvSpPr>
          <p:cNvPr id="6" name="Rectangle 5"/>
          <p:cNvSpPr/>
          <p:nvPr/>
        </p:nvSpPr>
        <p:spPr>
          <a:xfrm>
            <a:off x="1108769" y="2044134"/>
            <a:ext cx="10673656" cy="3416320"/>
          </a:xfrm>
          <a:prstGeom prst="rect">
            <a:avLst/>
          </a:prstGeom>
        </p:spPr>
        <p:txBody>
          <a:bodyPr wrap="square">
            <a:spAutoFit/>
          </a:bodyPr>
          <a:lstStyle/>
          <a:p>
            <a:pPr algn="l"/>
            <a:r>
              <a:rPr lang="fr-FR" sz="2400" dirty="0">
                <a:latin typeface="Times New Roman" pitchFamily="18" charset="0"/>
                <a:cs typeface="Times New Roman" pitchFamily="18" charset="0"/>
              </a:rPr>
              <a:t>Afin d’étudier les comportements de la machine asynchrone lors des régimes permanents et transitoires, on dispose de deux méthodes :</a:t>
            </a:r>
          </a:p>
          <a:p>
            <a:pPr lvl="1" algn="l"/>
            <a:r>
              <a:rPr lang="fr-FR" sz="2400" dirty="0">
                <a:latin typeface="Times New Roman" pitchFamily="18" charset="0"/>
                <a:cs typeface="Times New Roman" pitchFamily="18" charset="0"/>
              </a:rPr>
              <a:t>la technique des schémas blocs qui nécessite l’usage des transformées de Laplace,</a:t>
            </a:r>
          </a:p>
          <a:p>
            <a:pPr lvl="1" algn="l"/>
            <a:r>
              <a:rPr lang="fr-FR" sz="2400" dirty="0">
                <a:latin typeface="Times New Roman" pitchFamily="18" charset="0"/>
                <a:cs typeface="Times New Roman" pitchFamily="18" charset="0"/>
              </a:rPr>
              <a:t>le formalisme d’état qui utilise le calcul matriciel.</a:t>
            </a:r>
          </a:p>
          <a:p>
            <a:pPr algn="l"/>
            <a:r>
              <a:rPr lang="fr-FR" sz="2400" dirty="0">
                <a:latin typeface="Times New Roman" pitchFamily="18" charset="0"/>
                <a:cs typeface="Times New Roman" pitchFamily="18" charset="0"/>
              </a:rPr>
              <a:t>Nous utiliserons une représentation du modèle dynamique de la machine dans l’espace d’état. </a:t>
            </a:r>
          </a:p>
          <a:p>
            <a:pPr algn="l"/>
            <a:r>
              <a:rPr lang="fr-FR" sz="2400" dirty="0">
                <a:latin typeface="Times New Roman" pitchFamily="18" charset="0"/>
                <a:cs typeface="Times New Roman" pitchFamily="18" charset="0"/>
              </a:rPr>
              <a:t>En effet, cette écriture se prête bien à la description des systèmes linéaires ou non, mono ou </a:t>
            </a:r>
            <a:r>
              <a:rPr lang="fr-FR" sz="2400" dirty="0" err="1">
                <a:latin typeface="Times New Roman" pitchFamily="18" charset="0"/>
                <a:cs typeface="Times New Roman" pitchFamily="18" charset="0"/>
              </a:rPr>
              <a:t>multivariable</a:t>
            </a:r>
            <a:r>
              <a:rPr lang="fr-FR" sz="2400" dirty="0">
                <a:latin typeface="Times New Roman" pitchFamily="18" charset="0"/>
                <a:cs typeface="Times New Roman" pitchFamily="18" charset="0"/>
              </a:rPr>
              <a:t>, tel que la machine asynchrone qui est un exemple typique d’un système </a:t>
            </a:r>
            <a:r>
              <a:rPr lang="fr-FR" sz="2400" dirty="0" err="1">
                <a:latin typeface="Times New Roman" pitchFamily="18" charset="0"/>
                <a:cs typeface="Times New Roman" pitchFamily="18" charset="0"/>
              </a:rPr>
              <a:t>multivariable</a:t>
            </a:r>
            <a:r>
              <a:rPr lang="fr-FR" sz="2400" dirty="0">
                <a:latin typeface="Times New Roman" pitchFamily="18" charset="0"/>
                <a:cs typeface="Times New Roman" pitchFamily="18" charset="0"/>
              </a:rPr>
              <a:t> non linéaire</a:t>
            </a:r>
            <a:r>
              <a:rPr lang="fr-FR" sz="2400" dirty="0"/>
              <a:t> </a:t>
            </a:r>
          </a:p>
        </p:txBody>
      </p:sp>
    </p:spTree>
    <p:extLst>
      <p:ext uri="{BB962C8B-B14F-4D97-AF65-F5344CB8AC3E}">
        <p14:creationId xmlns:p14="http://schemas.microsoft.com/office/powerpoint/2010/main" val="3280012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929680" y="922566"/>
            <a:ext cx="6534472" cy="369332"/>
          </a:xfrm>
          <a:prstGeom prst="rect">
            <a:avLst/>
          </a:prstGeom>
        </p:spPr>
        <p:txBody>
          <a:bodyPr wrap="square">
            <a:spAutoFit/>
          </a:bodyPr>
          <a:lstStyle/>
          <a:p>
            <a:pPr algn="l"/>
            <a:r>
              <a:rPr lang="fr-FR" i="1" dirty="0">
                <a:solidFill>
                  <a:schemeClr val="accent2"/>
                </a:solidFill>
                <a:latin typeface="Times New Roman" pitchFamily="18" charset="0"/>
                <a:cs typeface="Times New Roman" pitchFamily="18" charset="0"/>
              </a:rPr>
              <a:t>La représentation dans l’espace d’état est un système de la forme :</a:t>
            </a:r>
          </a:p>
        </p:txBody>
      </p:sp>
      <p:sp>
        <p:nvSpPr>
          <p:cNvPr id="3993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9937" name="Object 1"/>
          <p:cNvGraphicFramePr>
            <a:graphicFrameLocks noChangeAspect="1"/>
          </p:cNvGraphicFramePr>
          <p:nvPr>
            <p:extLst>
              <p:ext uri="{D42A27DB-BD31-4B8C-83A1-F6EECF244321}">
                <p14:modId xmlns:p14="http://schemas.microsoft.com/office/powerpoint/2010/main" val="1262375762"/>
              </p:ext>
            </p:extLst>
          </p:nvPr>
        </p:nvGraphicFramePr>
        <p:xfrm>
          <a:off x="3518172" y="1801198"/>
          <a:ext cx="4629781" cy="1551602"/>
        </p:xfrm>
        <a:graphic>
          <a:graphicData uri="http://schemas.openxmlformats.org/presentationml/2006/ole">
            <mc:AlternateContent xmlns:mc="http://schemas.openxmlformats.org/markup-compatibility/2006">
              <mc:Choice xmlns:v="urn:schemas-microsoft-com:vml" Requires="v">
                <p:oleObj spid="_x0000_s3102" name="Équation" r:id="rId3" imgW="1905000" imgH="609600" progId="Equation.3">
                  <p:embed/>
                </p:oleObj>
              </mc:Choice>
              <mc:Fallback>
                <p:oleObj name="Équation" r:id="rId3" imgW="1905000" imgH="609600" progId="Equation.3">
                  <p:embed/>
                  <p:pic>
                    <p:nvPicPr>
                      <p:cNvPr id="39937"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72" y="1801198"/>
                        <a:ext cx="4629781" cy="1551602"/>
                      </a:xfrm>
                      <a:prstGeom prst="rect">
                        <a:avLst/>
                      </a:prstGeom>
                      <a:noFill/>
                      <a:extLst/>
                    </p:spPr>
                  </p:pic>
                </p:oleObj>
              </mc:Fallback>
            </mc:AlternateContent>
          </a:graphicData>
        </a:graphic>
      </p:graphicFrame>
      <p:sp>
        <p:nvSpPr>
          <p:cNvPr id="6" name="Rectangle 5"/>
          <p:cNvSpPr/>
          <p:nvPr/>
        </p:nvSpPr>
        <p:spPr>
          <a:xfrm>
            <a:off x="1703512" y="4366845"/>
            <a:ext cx="8892480" cy="923330"/>
          </a:xfrm>
          <a:prstGeom prst="rect">
            <a:avLst/>
          </a:prstGeom>
        </p:spPr>
        <p:txBody>
          <a:bodyPr wrap="square">
            <a:spAutoFit/>
          </a:bodyPr>
          <a:lstStyle/>
          <a:p>
            <a:pPr algn="l"/>
            <a:r>
              <a:rPr lang="fr-FR" dirty="0">
                <a:latin typeface="Times New Roman" pitchFamily="18" charset="0"/>
                <a:cs typeface="Times New Roman" pitchFamily="18" charset="0"/>
              </a:rPr>
              <a:t>Où [</a:t>
            </a:r>
            <a:r>
              <a:rPr lang="fr-FR" i="1" dirty="0">
                <a:latin typeface="Times New Roman" pitchFamily="18" charset="0"/>
                <a:cs typeface="Times New Roman" pitchFamily="18" charset="0"/>
              </a:rPr>
              <a:t>X</a:t>
            </a:r>
            <a:r>
              <a:rPr lang="fr-FR" dirty="0">
                <a:latin typeface="Times New Roman" pitchFamily="18" charset="0"/>
                <a:cs typeface="Times New Roman" pitchFamily="18" charset="0"/>
              </a:rPr>
              <a:t>] est le vecteur d’état, [</a:t>
            </a:r>
            <a:r>
              <a:rPr lang="fr-FR" i="1" dirty="0">
                <a:latin typeface="Times New Roman" pitchFamily="18" charset="0"/>
                <a:cs typeface="Times New Roman" pitchFamily="18" charset="0"/>
              </a:rPr>
              <a:t>U</a:t>
            </a:r>
            <a:r>
              <a:rPr lang="fr-FR" dirty="0">
                <a:latin typeface="Times New Roman" pitchFamily="18" charset="0"/>
                <a:cs typeface="Times New Roman" pitchFamily="18" charset="0"/>
              </a:rPr>
              <a:t>] le vecteur de commande, [</a:t>
            </a:r>
            <a:r>
              <a:rPr lang="fr-FR" i="1" dirty="0">
                <a:latin typeface="Times New Roman" pitchFamily="18" charset="0"/>
                <a:cs typeface="Times New Roman" pitchFamily="18" charset="0"/>
              </a:rPr>
              <a:t>A</a:t>
            </a:r>
            <a:r>
              <a:rPr lang="fr-FR" dirty="0">
                <a:latin typeface="Times New Roman" pitchFamily="18" charset="0"/>
                <a:cs typeface="Times New Roman" pitchFamily="18" charset="0"/>
              </a:rPr>
              <a:t>] la matrice de transition ou d’état qui caractérise la dynamique du moteur, [</a:t>
            </a:r>
            <a:r>
              <a:rPr lang="fr-FR" i="1" dirty="0">
                <a:latin typeface="Times New Roman" pitchFamily="18" charset="0"/>
                <a:cs typeface="Times New Roman" pitchFamily="18" charset="0"/>
              </a:rPr>
              <a:t>B</a:t>
            </a:r>
            <a:r>
              <a:rPr lang="fr-FR" dirty="0">
                <a:latin typeface="Times New Roman" pitchFamily="18" charset="0"/>
                <a:cs typeface="Times New Roman" pitchFamily="18" charset="0"/>
              </a:rPr>
              <a:t>] la matrice d’application des commandes, [</a:t>
            </a:r>
            <a:r>
              <a:rPr lang="fr-FR" i="1" dirty="0">
                <a:latin typeface="Times New Roman" pitchFamily="18" charset="0"/>
                <a:cs typeface="Times New Roman" pitchFamily="18" charset="0"/>
              </a:rPr>
              <a:t>Y</a:t>
            </a:r>
            <a:r>
              <a:rPr lang="fr-FR" dirty="0">
                <a:latin typeface="Times New Roman" pitchFamily="18" charset="0"/>
                <a:cs typeface="Times New Roman" pitchFamily="18" charset="0"/>
              </a:rPr>
              <a:t>] le vecteur de sortie et [</a:t>
            </a:r>
            <a:r>
              <a:rPr lang="fr-FR" i="1" dirty="0">
                <a:latin typeface="Times New Roman" pitchFamily="18" charset="0"/>
                <a:cs typeface="Times New Roman" pitchFamily="18" charset="0"/>
              </a:rPr>
              <a:t>C</a:t>
            </a:r>
            <a:r>
              <a:rPr lang="fr-FR" dirty="0">
                <a:latin typeface="Times New Roman" pitchFamily="18" charset="0"/>
                <a:cs typeface="Times New Roman" pitchFamily="18" charset="0"/>
              </a:rPr>
              <a:t>] la matrice d’observation </a:t>
            </a:r>
          </a:p>
        </p:txBody>
      </p:sp>
      <p:sp>
        <p:nvSpPr>
          <p:cNvPr id="7" name="Rectangle 6"/>
          <p:cNvSpPr/>
          <p:nvPr/>
        </p:nvSpPr>
        <p:spPr>
          <a:xfrm>
            <a:off x="1703512" y="5379150"/>
            <a:ext cx="8424936" cy="646331"/>
          </a:xfrm>
          <a:prstGeom prst="rect">
            <a:avLst/>
          </a:prstGeom>
        </p:spPr>
        <p:txBody>
          <a:bodyPr wrap="square">
            <a:spAutoFit/>
          </a:bodyPr>
          <a:lstStyle/>
          <a:p>
            <a:pPr algn="l"/>
            <a:r>
              <a:rPr lang="fr-FR" dirty="0">
                <a:latin typeface="Times New Roman" pitchFamily="18" charset="0"/>
                <a:cs typeface="Times New Roman" pitchFamily="18" charset="0"/>
              </a:rPr>
              <a:t>La représentation d’état n’étant pas unique pour un système donné, on dispose donc de plusieurs choix pour le vecteur d’état qui dépendent de l’objectif tracé. </a:t>
            </a:r>
          </a:p>
        </p:txBody>
      </p:sp>
      <p:sp>
        <p:nvSpPr>
          <p:cNvPr id="8" name="Rectangle 7"/>
          <p:cNvSpPr/>
          <p:nvPr/>
        </p:nvSpPr>
        <p:spPr>
          <a:xfrm>
            <a:off x="2063552" y="476672"/>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668194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1775520" y="332656"/>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
        <p:nvSpPr>
          <p:cNvPr id="4" name="Rectangle 3"/>
          <p:cNvSpPr/>
          <p:nvPr/>
        </p:nvSpPr>
        <p:spPr>
          <a:xfrm>
            <a:off x="2927648" y="692696"/>
            <a:ext cx="5670376" cy="369332"/>
          </a:xfrm>
          <a:prstGeom prst="rect">
            <a:avLst/>
          </a:prstGeom>
        </p:spPr>
        <p:txBody>
          <a:bodyPr wrap="square">
            <a:spAutoFit/>
          </a:bodyPr>
          <a:lstStyle/>
          <a:p>
            <a:pPr algn="l"/>
            <a:r>
              <a:rPr lang="fr-FR" b="1" i="1" dirty="0">
                <a:solidFill>
                  <a:srgbClr val="FF3300"/>
                </a:solidFill>
                <a:latin typeface="Times New Roman" pitchFamily="18" charset="0"/>
                <a:cs typeface="Times New Roman" pitchFamily="18" charset="0"/>
              </a:rPr>
              <a:t>Modèle de la machine asynchrone alimentée en tension </a:t>
            </a:r>
            <a:endParaRPr lang="fr-FR" dirty="0">
              <a:solidFill>
                <a:srgbClr val="FF3300"/>
              </a:solidFill>
              <a:latin typeface="Times New Roman" pitchFamily="18" charset="0"/>
              <a:cs typeface="Times New Roman" pitchFamily="18" charset="0"/>
            </a:endParaRPr>
          </a:p>
        </p:txBody>
      </p:sp>
      <p:grpSp>
        <p:nvGrpSpPr>
          <p:cNvPr id="10" name="Groupe 9"/>
          <p:cNvGrpSpPr/>
          <p:nvPr/>
        </p:nvGrpSpPr>
        <p:grpSpPr>
          <a:xfrm>
            <a:off x="1524000" y="1196753"/>
            <a:ext cx="8712968" cy="1200329"/>
            <a:chOff x="251520" y="3260884"/>
            <a:chExt cx="8712968" cy="1200329"/>
          </a:xfrm>
        </p:grpSpPr>
        <p:graphicFrame>
          <p:nvGraphicFramePr>
            <p:cNvPr id="40962" name="Object 2"/>
            <p:cNvGraphicFramePr>
              <a:graphicFrameLocks noChangeAspect="1"/>
            </p:cNvGraphicFramePr>
            <p:nvPr/>
          </p:nvGraphicFramePr>
          <p:xfrm>
            <a:off x="539552" y="3573016"/>
            <a:ext cx="789096" cy="300608"/>
          </p:xfrm>
          <a:graphic>
            <a:graphicData uri="http://schemas.openxmlformats.org/presentationml/2006/ole">
              <mc:AlternateContent xmlns:mc="http://schemas.openxmlformats.org/markup-compatibility/2006">
                <mc:Choice xmlns:v="urn:schemas-microsoft-com:vml" Requires="v">
                  <p:oleObj spid="_x0000_s4226" name="Équation" r:id="rId3" imgW="596900" imgH="228600" progId="Equation.3">
                    <p:embed/>
                  </p:oleObj>
                </mc:Choice>
                <mc:Fallback>
                  <p:oleObj name="Équation" r:id="rId3" imgW="596900" imgH="228600" progId="Equation.3">
                    <p:embed/>
                    <p:pic>
                      <p:nvPicPr>
                        <p:cNvPr id="409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73016"/>
                          <a:ext cx="789096" cy="300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1" name="Object 1"/>
            <p:cNvGraphicFramePr>
              <a:graphicFrameLocks noChangeAspect="1"/>
            </p:cNvGraphicFramePr>
            <p:nvPr/>
          </p:nvGraphicFramePr>
          <p:xfrm>
            <a:off x="4788024" y="3573016"/>
            <a:ext cx="288032" cy="302434"/>
          </p:xfrm>
          <a:graphic>
            <a:graphicData uri="http://schemas.openxmlformats.org/presentationml/2006/ole">
              <mc:AlternateContent xmlns:mc="http://schemas.openxmlformats.org/markup-compatibility/2006">
                <mc:Choice xmlns:v="urn:schemas-microsoft-com:vml" Requires="v">
                  <p:oleObj spid="_x0000_s4227" name="Équation" r:id="rId5" imgW="190417" imgH="203112" progId="Equation.3">
                    <p:embed/>
                  </p:oleObj>
                </mc:Choice>
                <mc:Fallback>
                  <p:oleObj name="Équation" r:id="rId5" imgW="190417" imgH="203112" progId="Equation.3">
                    <p:embed/>
                    <p:pic>
                      <p:nvPicPr>
                        <p:cNvPr id="40961"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3573016"/>
                          <a:ext cx="288032" cy="3024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3" name="Rectangle 3"/>
            <p:cNvSpPr>
              <a:spLocks noChangeArrowheads="1"/>
            </p:cNvSpPr>
            <p:nvPr/>
          </p:nvSpPr>
          <p:spPr bwMode="auto">
            <a:xfrm>
              <a:off x="251520" y="3260884"/>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algn="just" fontAlgn="base">
                <a:spcBef>
                  <a:spcPct val="0"/>
                </a:spcBef>
                <a:spcAft>
                  <a:spcPct val="0"/>
                </a:spcAft>
              </a:pPr>
              <a:r>
                <a:rPr lang="fr-FR" dirty="0">
                  <a:latin typeface="Times New Roman" pitchFamily="18" charset="0"/>
                  <a:ea typeface="Times New Roman" pitchFamily="18" charset="0"/>
                  <a:cs typeface="Times New Roman" pitchFamily="18" charset="0"/>
                </a:rPr>
                <a:t>Pour une machine asynchrone triphasée alimentée en tension, les tensions </a:t>
              </a:r>
              <a:r>
                <a:rPr lang="fr-FR" dirty="0" err="1">
                  <a:latin typeface="Times New Roman" pitchFamily="18" charset="0"/>
                  <a:ea typeface="Times New Roman" pitchFamily="18" charset="0"/>
                  <a:cs typeface="Times New Roman" pitchFamily="18" charset="0"/>
                </a:rPr>
                <a:t>statoriques</a:t>
              </a:r>
              <a:r>
                <a:rPr lang="fr-FR" dirty="0">
                  <a:latin typeface="Times New Roman" pitchFamily="18" charset="0"/>
                  <a:ea typeface="Times New Roman" pitchFamily="18" charset="0"/>
                  <a:cs typeface="Times New Roman" pitchFamily="18" charset="0"/>
                </a:rPr>
                <a:t> </a:t>
              </a:r>
            </a:p>
            <a:p>
              <a:pPr indent="144463" algn="just" fontAlgn="base">
                <a:spcBef>
                  <a:spcPct val="0"/>
                </a:spcBef>
                <a:spcAft>
                  <a:spcPct val="0"/>
                </a:spcAft>
              </a:pPr>
              <a:r>
                <a:rPr lang="fr-FR" dirty="0">
                  <a:latin typeface="Times New Roman" pitchFamily="18" charset="0"/>
                  <a:ea typeface="Times New Roman" pitchFamily="18" charset="0"/>
                  <a:cs typeface="Times New Roman" pitchFamily="18" charset="0"/>
                </a:rPr>
                <a:t>                et la vitesse du champ tournant    sont considérées comme variables de commande, le couple résistant C</a:t>
              </a:r>
              <a:r>
                <a:rPr lang="fr-FR" baseline="-30000" dirty="0">
                  <a:latin typeface="Times New Roman" pitchFamily="18" charset="0"/>
                  <a:ea typeface="Times New Roman" pitchFamily="18" charset="0"/>
                  <a:cs typeface="Times New Roman" pitchFamily="18" charset="0"/>
                </a:rPr>
                <a:t>r</a:t>
              </a:r>
              <a:r>
                <a:rPr lang="fr-FR" dirty="0">
                  <a:latin typeface="Times New Roman" pitchFamily="18" charset="0"/>
                  <a:ea typeface="Times New Roman" pitchFamily="18" charset="0"/>
                  <a:cs typeface="Times New Roman" pitchFamily="18" charset="0"/>
                </a:rPr>
                <a:t> comme perturbation.         </a:t>
              </a:r>
              <a:endParaRPr lang="fr-FR" dirty="0">
                <a:latin typeface="Times New Roman" pitchFamily="18" charset="0"/>
                <a:cs typeface="Times New Roman" pitchFamily="18" charset="0"/>
              </a:endParaRPr>
            </a:p>
            <a:p>
              <a:pPr indent="144463" algn="just" defTabSz="914400" fontAlgn="base">
                <a:spcBef>
                  <a:spcPct val="0"/>
                </a:spcBef>
                <a:spcAft>
                  <a:spcPct val="0"/>
                </a:spcAft>
              </a:pPr>
              <a:r>
                <a:rPr lang="fr-FR" dirty="0">
                  <a:latin typeface="Times New Roman" pitchFamily="18" charset="0"/>
                  <a:ea typeface="Times New Roman" pitchFamily="18" charset="0"/>
                  <a:cs typeface="Times New Roman" pitchFamily="18" charset="0"/>
                </a:rPr>
                <a:t> </a:t>
              </a:r>
              <a:endParaRPr lang="fr-FR" dirty="0">
                <a:latin typeface="Times New Roman" pitchFamily="18" charset="0"/>
                <a:cs typeface="Times New Roman" pitchFamily="18" charset="0"/>
              </a:endParaRPr>
            </a:p>
          </p:txBody>
        </p:sp>
      </p:grpSp>
      <p:sp>
        <p:nvSpPr>
          <p:cNvPr id="4096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13" name="Groupe 12"/>
          <p:cNvGrpSpPr/>
          <p:nvPr/>
        </p:nvGrpSpPr>
        <p:grpSpPr>
          <a:xfrm>
            <a:off x="1775520" y="2204864"/>
            <a:ext cx="7684282" cy="369332"/>
            <a:chOff x="251520" y="2204864"/>
            <a:chExt cx="7684282" cy="369332"/>
          </a:xfrm>
        </p:grpSpPr>
        <p:sp>
          <p:nvSpPr>
            <p:cNvPr id="40965" name="Rectangle 5"/>
            <p:cNvSpPr>
              <a:spLocks noChangeArrowheads="1"/>
            </p:cNvSpPr>
            <p:nvPr/>
          </p:nvSpPr>
          <p:spPr bwMode="auto">
            <a:xfrm>
              <a:off x="251520" y="2204864"/>
              <a:ext cx="69127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44463" algn="just" defTabSz="914400" fontAlgn="base">
                <a:spcBef>
                  <a:spcPct val="0"/>
                </a:spcBef>
                <a:spcAft>
                  <a:spcPct val="0"/>
                </a:spcAft>
              </a:pPr>
              <a:r>
                <a:rPr lang="fr-FR" dirty="0">
                  <a:latin typeface="Times New Roman" pitchFamily="18" charset="0"/>
                  <a:ea typeface="Times New Roman" pitchFamily="18" charset="0"/>
                  <a:cs typeface="Times New Roman" pitchFamily="18" charset="0"/>
                </a:rPr>
                <a:t>Nous choisissons dans notre cas, le vecteur d’état suivant: </a:t>
              </a:r>
              <a:endParaRPr lang="fr-FR" dirty="0">
                <a:latin typeface="Times New Roman" pitchFamily="18" charset="0"/>
                <a:cs typeface="Times New Roman" pitchFamily="18" charset="0"/>
              </a:endParaRPr>
            </a:p>
          </p:txBody>
        </p:sp>
        <p:graphicFrame>
          <p:nvGraphicFramePr>
            <p:cNvPr id="40966" name="Object 6"/>
            <p:cNvGraphicFramePr>
              <a:graphicFrameLocks noChangeAspect="1"/>
            </p:cNvGraphicFramePr>
            <p:nvPr/>
          </p:nvGraphicFramePr>
          <p:xfrm>
            <a:off x="6084168" y="2204864"/>
            <a:ext cx="1851634" cy="360040"/>
          </p:xfrm>
          <a:graphic>
            <a:graphicData uri="http://schemas.openxmlformats.org/presentationml/2006/ole">
              <mc:AlternateContent xmlns:mc="http://schemas.openxmlformats.org/markup-compatibility/2006">
                <mc:Choice xmlns:v="urn:schemas-microsoft-com:vml" Requires="v">
                  <p:oleObj spid="_x0000_s4228" name="Équation" r:id="rId7" imgW="1371600" imgH="266700" progId="Equation.3">
                    <p:embed/>
                  </p:oleObj>
                </mc:Choice>
                <mc:Fallback>
                  <p:oleObj name="Équation" r:id="rId7" imgW="1371600" imgH="266700" progId="Equation.3">
                    <p:embed/>
                    <p:pic>
                      <p:nvPicPr>
                        <p:cNvPr id="4096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4168" y="2204864"/>
                          <a:ext cx="185163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344905" y="2780929"/>
            <a:ext cx="11149263" cy="646331"/>
          </a:xfrm>
          <a:prstGeom prst="rect">
            <a:avLst/>
          </a:prstGeom>
        </p:spPr>
        <p:txBody>
          <a:bodyPr wrap="square">
            <a:spAutoFit/>
          </a:bodyPr>
          <a:lstStyle/>
          <a:p>
            <a:pPr algn="l"/>
            <a:r>
              <a:rPr lang="fr-FR" dirty="0">
                <a:latin typeface="Times New Roman" pitchFamily="18" charset="0"/>
                <a:cs typeface="Times New Roman" pitchFamily="18" charset="0"/>
              </a:rPr>
              <a:t>Ce choix de variable se justifie d’une part, par le fait que les courants </a:t>
            </a:r>
            <a:r>
              <a:rPr lang="fr-FR" dirty="0" err="1">
                <a:latin typeface="Times New Roman" pitchFamily="18" charset="0"/>
                <a:cs typeface="Times New Roman" pitchFamily="18" charset="0"/>
              </a:rPr>
              <a:t>statoriques</a:t>
            </a:r>
            <a:r>
              <a:rPr lang="fr-FR" dirty="0">
                <a:latin typeface="Times New Roman" pitchFamily="18" charset="0"/>
                <a:cs typeface="Times New Roman" pitchFamily="18" charset="0"/>
              </a:rPr>
              <a:t> sont mesurables et d’autre part parce que l’on veut contrôler la norme du flux </a:t>
            </a:r>
            <a:r>
              <a:rPr lang="fr-FR" dirty="0" err="1">
                <a:latin typeface="Times New Roman" pitchFamily="18" charset="0"/>
                <a:cs typeface="Times New Roman" pitchFamily="18" charset="0"/>
              </a:rPr>
              <a:t>rotorique</a:t>
            </a:r>
            <a:r>
              <a:rPr lang="fr-FR" dirty="0">
                <a:latin typeface="Times New Roman" pitchFamily="18" charset="0"/>
                <a:cs typeface="Times New Roman" pitchFamily="18" charset="0"/>
              </a:rPr>
              <a:t>.</a:t>
            </a:r>
          </a:p>
        </p:txBody>
      </p:sp>
      <p:sp>
        <p:nvSpPr>
          <p:cNvPr id="4097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7402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7568" y="0"/>
            <a:ext cx="6264696"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1847528" y="980729"/>
            <a:ext cx="8640960" cy="954107"/>
          </a:xfrm>
          <a:prstGeom prst="rect">
            <a:avLst/>
          </a:prstGeom>
        </p:spPr>
        <p:txBody>
          <a:bodyPr wrap="square">
            <a:spAutoFit/>
          </a:bodyPr>
          <a:lstStyle/>
          <a:p>
            <a:pPr marL="285750" indent="-285750" algn="l">
              <a:buFont typeface="Wingdings" panose="05000000000000000000" pitchFamily="2" charset="2"/>
              <a:buChar char="§"/>
            </a:pPr>
            <a:r>
              <a:rPr lang="fr-FR" sz="2400" dirty="0">
                <a:solidFill>
                  <a:srgbClr val="FF0000"/>
                </a:solidFill>
                <a:latin typeface="Times New Roman" pitchFamily="18" charset="0"/>
                <a:ea typeface="Times New Roman" pitchFamily="18" charset="0"/>
                <a:cs typeface="Times New Roman" pitchFamily="18" charset="0"/>
              </a:rPr>
              <a:t>Un </a:t>
            </a:r>
            <a:r>
              <a:rPr lang="fr-FR" sz="3200" dirty="0">
                <a:solidFill>
                  <a:srgbClr val="FF0000"/>
                </a:solidFill>
                <a:latin typeface="Times New Roman" pitchFamily="18" charset="0"/>
                <a:ea typeface="Times New Roman" pitchFamily="18" charset="0"/>
                <a:cs typeface="Times New Roman" pitchFamily="18" charset="0"/>
              </a:rPr>
              <a:t>modèle</a:t>
            </a:r>
            <a:r>
              <a:rPr lang="fr-FR" sz="2400" dirty="0">
                <a:solidFill>
                  <a:srgbClr val="FF0000"/>
                </a:solidFill>
                <a:latin typeface="Times New Roman" pitchFamily="18" charset="0"/>
                <a:ea typeface="Times New Roman" pitchFamily="18" charset="0"/>
                <a:cs typeface="Times New Roman" pitchFamily="18" charset="0"/>
              </a:rPr>
              <a:t> </a:t>
            </a:r>
            <a:r>
              <a:rPr lang="fr-FR" sz="2400" dirty="0">
                <a:latin typeface="Times New Roman" pitchFamily="18" charset="0"/>
                <a:ea typeface="Times New Roman" pitchFamily="18" charset="0"/>
                <a:cs typeface="Times New Roman" pitchFamily="18" charset="0"/>
              </a:rPr>
              <a:t>est un outil mathématique qui permet de représenter ou de reproduire fidèlement un système réel donné</a:t>
            </a:r>
            <a:endParaRPr lang="fr-FR" sz="2400" dirty="0"/>
          </a:p>
        </p:txBody>
      </p:sp>
      <p:sp>
        <p:nvSpPr>
          <p:cNvPr id="5" name="Rectangle 4"/>
          <p:cNvSpPr/>
          <p:nvPr/>
        </p:nvSpPr>
        <p:spPr>
          <a:xfrm>
            <a:off x="1740024" y="2349136"/>
            <a:ext cx="8748464" cy="1200329"/>
          </a:xfrm>
          <a:prstGeom prst="rect">
            <a:avLst/>
          </a:prstGeom>
        </p:spPr>
        <p:txBody>
          <a:bodyPr wrap="square">
            <a:spAutoFit/>
          </a:bodyPr>
          <a:lstStyle/>
          <a:p>
            <a:pPr marL="285750" indent="-285750" algn="l">
              <a:buFont typeface="Wingdings" panose="05000000000000000000" pitchFamily="2" charset="2"/>
              <a:buChar char="§"/>
            </a:pPr>
            <a:r>
              <a:rPr lang="fr-FR" sz="2400" dirty="0">
                <a:solidFill>
                  <a:prstClr val="black"/>
                </a:solidFill>
                <a:latin typeface="Times New Roman" pitchFamily="18" charset="0"/>
                <a:ea typeface="Times New Roman" pitchFamily="18" charset="0"/>
                <a:cs typeface="Times New Roman" pitchFamily="18" charset="0"/>
              </a:rPr>
              <a:t>Le modèle ne  doit pas être trop </a:t>
            </a:r>
            <a:r>
              <a:rPr lang="fr-FR" sz="2400" dirty="0">
                <a:solidFill>
                  <a:srgbClr val="FF0000"/>
                </a:solidFill>
                <a:latin typeface="Times New Roman" pitchFamily="18" charset="0"/>
                <a:ea typeface="Times New Roman" pitchFamily="18" charset="0"/>
                <a:cs typeface="Times New Roman" pitchFamily="18" charset="0"/>
              </a:rPr>
              <a:t>simple</a:t>
            </a:r>
            <a:r>
              <a:rPr lang="fr-FR" sz="2400" dirty="0">
                <a:solidFill>
                  <a:prstClr val="black"/>
                </a:solidFill>
                <a:latin typeface="Times New Roman" pitchFamily="18" charset="0"/>
                <a:ea typeface="Times New Roman" pitchFamily="18" charset="0"/>
                <a:cs typeface="Times New Roman" pitchFamily="18" charset="0"/>
              </a:rPr>
              <a:t> pour ne pas s'éloigner de la </a:t>
            </a:r>
            <a:r>
              <a:rPr lang="fr-FR" sz="2400" dirty="0">
                <a:solidFill>
                  <a:srgbClr val="FF0000"/>
                </a:solidFill>
                <a:latin typeface="Times New Roman" pitchFamily="18" charset="0"/>
                <a:ea typeface="Times New Roman" pitchFamily="18" charset="0"/>
                <a:cs typeface="Times New Roman" pitchFamily="18" charset="0"/>
              </a:rPr>
              <a:t>réalité physique </a:t>
            </a:r>
            <a:r>
              <a:rPr lang="fr-FR" sz="2400" dirty="0">
                <a:solidFill>
                  <a:prstClr val="black"/>
                </a:solidFill>
                <a:latin typeface="Times New Roman" pitchFamily="18" charset="0"/>
                <a:ea typeface="Times New Roman" pitchFamily="18" charset="0"/>
                <a:cs typeface="Times New Roman" pitchFamily="18" charset="0"/>
              </a:rPr>
              <a:t>et ne doit pas </a:t>
            </a:r>
            <a:r>
              <a:rPr lang="fr-FR" sz="2400" dirty="0">
                <a:solidFill>
                  <a:srgbClr val="FF0000"/>
                </a:solidFill>
                <a:latin typeface="Times New Roman" pitchFamily="18" charset="0"/>
                <a:ea typeface="Times New Roman" pitchFamily="18" charset="0"/>
                <a:cs typeface="Times New Roman" pitchFamily="18" charset="0"/>
              </a:rPr>
              <a:t>être trop complexe </a:t>
            </a:r>
            <a:r>
              <a:rPr lang="fr-FR" sz="2400" dirty="0">
                <a:solidFill>
                  <a:prstClr val="black"/>
                </a:solidFill>
                <a:latin typeface="Times New Roman" pitchFamily="18" charset="0"/>
                <a:ea typeface="Times New Roman" pitchFamily="18" charset="0"/>
                <a:cs typeface="Times New Roman" pitchFamily="18" charset="0"/>
              </a:rPr>
              <a:t>pour simplifier l'analyse et la synthèse des structures de commande.</a:t>
            </a:r>
            <a:endParaRPr lang="fr-FR" sz="2400" dirty="0"/>
          </a:p>
        </p:txBody>
      </p:sp>
      <p:sp>
        <p:nvSpPr>
          <p:cNvPr id="6" name="Rectangle 5"/>
          <p:cNvSpPr/>
          <p:nvPr/>
        </p:nvSpPr>
        <p:spPr>
          <a:xfrm>
            <a:off x="1762288" y="3883862"/>
            <a:ext cx="9144000" cy="1200329"/>
          </a:xfrm>
          <a:prstGeom prst="rect">
            <a:avLst/>
          </a:prstGeom>
        </p:spPr>
        <p:txBody>
          <a:bodyPr wrap="square">
            <a:spAutoFit/>
          </a:bodyPr>
          <a:lstStyle/>
          <a:p>
            <a:pPr marL="285750" indent="-285750" algn="l">
              <a:buFont typeface="Wingdings" panose="05000000000000000000" pitchFamily="2" charset="2"/>
              <a:buChar char="§"/>
            </a:pPr>
            <a:r>
              <a:rPr lang="fr-FR" sz="2400" dirty="0">
                <a:solidFill>
                  <a:prstClr val="black"/>
                </a:solidFill>
                <a:latin typeface="Times New Roman" pitchFamily="18" charset="0"/>
                <a:ea typeface="Times New Roman" pitchFamily="18" charset="0"/>
                <a:cs typeface="Times New Roman" pitchFamily="18" charset="0"/>
              </a:rPr>
              <a:t>L’objectif de </a:t>
            </a:r>
            <a:r>
              <a:rPr lang="fr-FR" sz="2400" dirty="0" smtClean="0">
                <a:solidFill>
                  <a:prstClr val="black"/>
                </a:solidFill>
                <a:latin typeface="Times New Roman" pitchFamily="18" charset="0"/>
                <a:ea typeface="Times New Roman" pitchFamily="18" charset="0"/>
                <a:cs typeface="Times New Roman" pitchFamily="18" charset="0"/>
              </a:rPr>
              <a:t>cette partie de ce </a:t>
            </a:r>
            <a:r>
              <a:rPr lang="fr-FR" sz="2400" dirty="0">
                <a:solidFill>
                  <a:prstClr val="black"/>
                </a:solidFill>
                <a:latin typeface="Times New Roman" pitchFamily="18" charset="0"/>
                <a:ea typeface="Times New Roman" pitchFamily="18" charset="0"/>
                <a:cs typeface="Times New Roman" pitchFamily="18" charset="0"/>
              </a:rPr>
              <a:t>chapitre est de donner un aperçu sur la modélisation des machines asynchrones triphasées  </a:t>
            </a:r>
            <a:r>
              <a:rPr lang="fr-FR" sz="2400" dirty="0" smtClean="0">
                <a:solidFill>
                  <a:prstClr val="black"/>
                </a:solidFill>
                <a:latin typeface="Times New Roman" pitchFamily="18" charset="0"/>
                <a:ea typeface="Times New Roman" pitchFamily="18" charset="0"/>
                <a:cs typeface="Times New Roman" pitchFamily="18" charset="0"/>
              </a:rPr>
              <a:t>en </a:t>
            </a:r>
            <a:r>
              <a:rPr lang="fr-FR" sz="2400" dirty="0">
                <a:solidFill>
                  <a:prstClr val="black"/>
                </a:solidFill>
                <a:latin typeface="Times New Roman" pitchFamily="18" charset="0"/>
                <a:ea typeface="Times New Roman" pitchFamily="18" charset="0"/>
                <a:cs typeface="Times New Roman" pitchFamily="18" charset="0"/>
              </a:rPr>
              <a:t>vue de leur </a:t>
            </a:r>
            <a:r>
              <a:rPr lang="fr-FR" sz="2400" dirty="0">
                <a:solidFill>
                  <a:srgbClr val="FF0000"/>
                </a:solidFill>
                <a:latin typeface="Times New Roman" pitchFamily="18" charset="0"/>
                <a:ea typeface="Times New Roman" pitchFamily="18" charset="0"/>
                <a:cs typeface="Times New Roman" pitchFamily="18" charset="0"/>
              </a:rPr>
              <a:t>commande en courant ou en tension</a:t>
            </a:r>
            <a:r>
              <a:rPr lang="fr-FR" sz="2400" dirty="0">
                <a:solidFill>
                  <a:prstClr val="black"/>
                </a:solidFill>
                <a:latin typeface="Times New Roman" pitchFamily="18" charset="0"/>
                <a:ea typeface="Times New Roman" pitchFamily="18" charset="0"/>
                <a:cs typeface="Times New Roman" pitchFamily="18" charset="0"/>
              </a:rPr>
              <a:t>. </a:t>
            </a:r>
            <a:endParaRPr lang="fr-FR" sz="2400" dirty="0"/>
          </a:p>
        </p:txBody>
      </p:sp>
      <p:sp>
        <p:nvSpPr>
          <p:cNvPr id="8" name="Rectangle 7"/>
          <p:cNvSpPr/>
          <p:nvPr/>
        </p:nvSpPr>
        <p:spPr>
          <a:xfrm>
            <a:off x="1919536" y="521026"/>
            <a:ext cx="2002023" cy="461665"/>
          </a:xfrm>
          <a:prstGeom prst="rect">
            <a:avLst/>
          </a:prstGeom>
        </p:spPr>
        <p:txBody>
          <a:bodyPr wrap="none">
            <a:spAutoFit/>
          </a:bodyPr>
          <a:lstStyle/>
          <a:p>
            <a:pPr indent="144463" fontAlgn="base">
              <a:spcBef>
                <a:spcPct val="0"/>
              </a:spcBef>
              <a:spcAft>
                <a:spcPct val="0"/>
              </a:spcAft>
              <a:tabLst>
                <a:tab pos="630238" algn="l"/>
                <a:tab pos="2430463" algn="l"/>
              </a:tabLst>
            </a:pPr>
            <a:r>
              <a:rPr lang="fr-FR" sz="2400" b="1" dirty="0">
                <a:solidFill>
                  <a:srgbClr val="FF5050"/>
                </a:solidFill>
                <a:latin typeface="Times New Roman" pitchFamily="18" charset="0"/>
                <a:ea typeface="Times New Roman" pitchFamily="18" charset="0"/>
                <a:cs typeface="Times New Roman" pitchFamily="18" charset="0"/>
              </a:rPr>
              <a:t>Introduction</a:t>
            </a:r>
            <a:endParaRPr lang="fr-FR" sz="2400" dirty="0">
              <a:solidFill>
                <a:srgbClr val="FF5050"/>
              </a:solidFill>
              <a:latin typeface="Times New Roman" pitchFamily="18" charset="0"/>
              <a:cs typeface="Times New Roman" pitchFamily="18" charset="0"/>
            </a:endParaRPr>
          </a:p>
        </p:txBody>
      </p:sp>
    </p:spTree>
    <p:extLst>
      <p:ext uri="{BB962C8B-B14F-4D97-AF65-F5344CB8AC3E}">
        <p14:creationId xmlns:p14="http://schemas.microsoft.com/office/powerpoint/2010/main" val="2265463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1775520" y="332656"/>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
        <p:nvSpPr>
          <p:cNvPr id="4" name="Rectangle 3"/>
          <p:cNvSpPr/>
          <p:nvPr/>
        </p:nvSpPr>
        <p:spPr>
          <a:xfrm>
            <a:off x="2927648" y="692696"/>
            <a:ext cx="5670376" cy="369332"/>
          </a:xfrm>
          <a:prstGeom prst="rect">
            <a:avLst/>
          </a:prstGeom>
        </p:spPr>
        <p:txBody>
          <a:bodyPr wrap="square">
            <a:spAutoFit/>
          </a:bodyPr>
          <a:lstStyle/>
          <a:p>
            <a:pPr algn="l"/>
            <a:r>
              <a:rPr lang="fr-FR" b="1" i="1" dirty="0">
                <a:solidFill>
                  <a:srgbClr val="FF3300"/>
                </a:solidFill>
                <a:latin typeface="Times New Roman" pitchFamily="18" charset="0"/>
                <a:cs typeface="Times New Roman" pitchFamily="18" charset="0"/>
              </a:rPr>
              <a:t>Modèle de la machine asynchrone alimentée en tension </a:t>
            </a:r>
            <a:endParaRPr lang="fr-FR" dirty="0">
              <a:solidFill>
                <a:srgbClr val="FF3300"/>
              </a:solidFill>
              <a:latin typeface="Times New Roman" pitchFamily="18" charset="0"/>
              <a:cs typeface="Times New Roman" pitchFamily="18" charset="0"/>
            </a:endParaRPr>
          </a:p>
        </p:txBody>
      </p:sp>
      <p:sp>
        <p:nvSpPr>
          <p:cNvPr id="4096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097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 name="Image 4"/>
          <p:cNvPicPr>
            <a:picLocks noChangeAspect="1"/>
          </p:cNvPicPr>
          <p:nvPr/>
        </p:nvPicPr>
        <p:blipFill>
          <a:blip r:embed="rId2"/>
          <a:stretch>
            <a:fillRect/>
          </a:stretch>
        </p:blipFill>
        <p:spPr>
          <a:xfrm>
            <a:off x="841029" y="1654607"/>
            <a:ext cx="7109159" cy="2846171"/>
          </a:xfrm>
          <a:prstGeom prst="rect">
            <a:avLst/>
          </a:prstGeom>
        </p:spPr>
      </p:pic>
      <p:pic>
        <p:nvPicPr>
          <p:cNvPr id="6" name="Image 5"/>
          <p:cNvPicPr>
            <a:picLocks noChangeAspect="1"/>
          </p:cNvPicPr>
          <p:nvPr/>
        </p:nvPicPr>
        <p:blipFill>
          <a:blip r:embed="rId3"/>
          <a:stretch>
            <a:fillRect/>
          </a:stretch>
        </p:blipFill>
        <p:spPr>
          <a:xfrm>
            <a:off x="1082225" y="4500778"/>
            <a:ext cx="7489014" cy="2103769"/>
          </a:xfrm>
          <a:prstGeom prst="rect">
            <a:avLst/>
          </a:prstGeom>
        </p:spPr>
      </p:pic>
    </p:spTree>
    <p:extLst>
      <p:ext uri="{BB962C8B-B14F-4D97-AF65-F5344CB8AC3E}">
        <p14:creationId xmlns:p14="http://schemas.microsoft.com/office/powerpoint/2010/main" val="2608055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672" y="0"/>
            <a:ext cx="6048672" cy="400110"/>
          </a:xfrm>
          <a:prstGeom prst="rect">
            <a:avLst/>
          </a:prstGeom>
        </p:spPr>
        <p:txBody>
          <a:bodyPr wrap="square">
            <a:spAutoFit/>
          </a:bodyPr>
          <a:lstStyle/>
          <a:p>
            <a:pPr algn="l" rtl="0" eaLnBrk="0" fontAlgn="base" hangingPunct="0">
              <a:spcBef>
                <a:spcPct val="0"/>
              </a:spcBef>
              <a:spcAft>
                <a:spcPct val="0"/>
              </a:spcAft>
            </a:pPr>
            <a:r>
              <a:rPr lang="fr-FR" sz="2000" b="1" dirty="0">
                <a:solidFill>
                  <a:srgbClr val="FF5050"/>
                </a:solidFill>
                <a:latin typeface="Times New Roman" pitchFamily="18" charset="0"/>
                <a:ea typeface="Calibri" pitchFamily="34" charset="0"/>
                <a:cs typeface="Times New Roman" pitchFamily="18" charset="0"/>
              </a:rPr>
              <a:t>MODELISATION </a:t>
            </a:r>
            <a:r>
              <a:rPr lang="fr-FR" sz="2000" b="1" dirty="0">
                <a:solidFill>
                  <a:srgbClr val="FF5050"/>
                </a:solidFill>
                <a:latin typeface="Times New Roman" pitchFamily="18" charset="0"/>
                <a:cs typeface="Times New Roman" pitchFamily="18" charset="0"/>
              </a:rPr>
              <a:t>D’UN MOTEUR ASYNCHRONE</a:t>
            </a:r>
            <a:endParaRPr lang="fr-FR" sz="2000" b="1" dirty="0">
              <a:solidFill>
                <a:srgbClr val="FF5050"/>
              </a:solidFill>
              <a:latin typeface="Times New Roman" pitchFamily="18" charset="0"/>
              <a:ea typeface="Calibri" pitchFamily="34" charset="0"/>
              <a:cs typeface="Times New Roman" pitchFamily="18" charset="0"/>
            </a:endParaRPr>
          </a:p>
        </p:txBody>
      </p:sp>
      <p:sp>
        <p:nvSpPr>
          <p:cNvPr id="3" name="Rectangle 2"/>
          <p:cNvSpPr/>
          <p:nvPr/>
        </p:nvSpPr>
        <p:spPr>
          <a:xfrm>
            <a:off x="1775520" y="332656"/>
            <a:ext cx="5400600" cy="369332"/>
          </a:xfrm>
          <a:prstGeom prst="rect">
            <a:avLst/>
          </a:prstGeom>
        </p:spPr>
        <p:txBody>
          <a:bodyPr wrap="square">
            <a:spAutoFit/>
          </a:bodyPr>
          <a:lstStyle/>
          <a:p>
            <a:pPr algn="l"/>
            <a:r>
              <a:rPr lang="fr-FR" b="1" i="1" dirty="0">
                <a:latin typeface="Times New Roman" pitchFamily="18" charset="0"/>
                <a:cs typeface="Times New Roman" pitchFamily="18" charset="0"/>
              </a:rPr>
              <a:t>Représentation d’état du modèle de la machine </a:t>
            </a:r>
            <a:endParaRPr lang="fr-FR" dirty="0">
              <a:latin typeface="Times New Roman" pitchFamily="18" charset="0"/>
              <a:cs typeface="Times New Roman" pitchFamily="18" charset="0"/>
            </a:endParaRPr>
          </a:p>
        </p:txBody>
      </p:sp>
      <p:sp>
        <p:nvSpPr>
          <p:cNvPr id="4" name="Rectangle 3"/>
          <p:cNvSpPr/>
          <p:nvPr/>
        </p:nvSpPr>
        <p:spPr>
          <a:xfrm>
            <a:off x="2927648" y="692696"/>
            <a:ext cx="5670376" cy="369332"/>
          </a:xfrm>
          <a:prstGeom prst="rect">
            <a:avLst/>
          </a:prstGeom>
        </p:spPr>
        <p:txBody>
          <a:bodyPr wrap="square">
            <a:spAutoFit/>
          </a:bodyPr>
          <a:lstStyle/>
          <a:p>
            <a:pPr algn="l"/>
            <a:r>
              <a:rPr lang="fr-FR" b="1" i="1" dirty="0">
                <a:solidFill>
                  <a:srgbClr val="FF3300"/>
                </a:solidFill>
                <a:latin typeface="Times New Roman" pitchFamily="18" charset="0"/>
                <a:cs typeface="Times New Roman" pitchFamily="18" charset="0"/>
              </a:rPr>
              <a:t>Modèle de la machine asynchrone alimentée en tension </a:t>
            </a:r>
            <a:endParaRPr lang="fr-FR" dirty="0">
              <a:solidFill>
                <a:srgbClr val="FF3300"/>
              </a:solidFill>
              <a:latin typeface="Times New Roman" pitchFamily="18" charset="0"/>
              <a:cs typeface="Times New Roman" pitchFamily="18" charset="0"/>
            </a:endParaRPr>
          </a:p>
        </p:txBody>
      </p:sp>
      <p:sp>
        <p:nvSpPr>
          <p:cNvPr id="4096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097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545431" y="1354614"/>
            <a:ext cx="10876546" cy="1938992"/>
          </a:xfrm>
          <a:prstGeom prst="rect">
            <a:avLst/>
          </a:prstGeom>
        </p:spPr>
        <p:txBody>
          <a:bodyPr wrap="square">
            <a:spAutoFit/>
          </a:bodyPr>
          <a:lstStyle/>
          <a:p>
            <a:r>
              <a:rPr lang="fr-FR" sz="2400" dirty="0">
                <a:solidFill>
                  <a:srgbClr val="000000"/>
                </a:solidFill>
                <a:latin typeface="Times New Roman" panose="02020603050405020304" pitchFamily="18" charset="0"/>
              </a:rPr>
              <a:t>Modéliser la machine de cette manière permet de réduire le nombre de grandeurs qu’on a besoin de connaître pour pouvoir simuler le fonctionnement de la machine </a:t>
            </a:r>
            <a:r>
              <a:rPr lang="fr-FR" sz="2400" dirty="0" smtClean="0">
                <a:solidFill>
                  <a:srgbClr val="000000"/>
                </a:solidFill>
                <a:latin typeface="Times New Roman" panose="02020603050405020304" pitchFamily="18" charset="0"/>
              </a:rPr>
              <a:t>. </a:t>
            </a:r>
            <a:r>
              <a:rPr lang="fr-FR" sz="2400" dirty="0">
                <a:solidFill>
                  <a:srgbClr val="000000"/>
                </a:solidFill>
                <a:latin typeface="Times New Roman" panose="02020603050405020304" pitchFamily="18" charset="0"/>
              </a:rPr>
              <a:t>En effet, seules les valeurs instantanées des tensions statoriques et du couple résistant doivent être déterminées pour les imposer à la machine.</a:t>
            </a:r>
            <a:r>
              <a:rPr lang="fr-FR" sz="2400" dirty="0"/>
              <a:t> </a:t>
            </a:r>
            <a:br>
              <a:rPr lang="fr-FR" sz="2400" dirty="0"/>
            </a:br>
            <a:endParaRPr lang="fr-FR" sz="2400" dirty="0"/>
          </a:p>
        </p:txBody>
      </p:sp>
      <p:pic>
        <p:nvPicPr>
          <p:cNvPr id="8" name="Image 7"/>
          <p:cNvPicPr>
            <a:picLocks noChangeAspect="1"/>
          </p:cNvPicPr>
          <p:nvPr/>
        </p:nvPicPr>
        <p:blipFill>
          <a:blip r:embed="rId2"/>
          <a:stretch>
            <a:fillRect/>
          </a:stretch>
        </p:blipFill>
        <p:spPr>
          <a:xfrm>
            <a:off x="2000709" y="3190547"/>
            <a:ext cx="7536323" cy="3249193"/>
          </a:xfrm>
          <a:prstGeom prst="rect">
            <a:avLst/>
          </a:prstGeom>
        </p:spPr>
      </p:pic>
    </p:spTree>
    <p:extLst>
      <p:ext uri="{BB962C8B-B14F-4D97-AF65-F5344CB8AC3E}">
        <p14:creationId xmlns:p14="http://schemas.microsoft.com/office/powerpoint/2010/main" val="184944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1524001" y="485095"/>
            <a:ext cx="6697850" cy="400110"/>
          </a:xfrm>
          <a:prstGeom prst="rect">
            <a:avLst/>
          </a:prstGeom>
        </p:spPr>
        <p:txBody>
          <a:bodyPr wrap="square">
            <a:spAutoFit/>
          </a:bodyPr>
          <a:lstStyle/>
          <a:p>
            <a:pPr algn="l"/>
            <a:r>
              <a:rPr lang="fr-FR" sz="2000" b="1" dirty="0">
                <a:solidFill>
                  <a:srgbClr val="FF0000"/>
                </a:solidFill>
                <a:latin typeface="Times New Roman" pitchFamily="18" charset="0"/>
                <a:cs typeface="Times New Roman" pitchFamily="18" charset="0"/>
              </a:rPr>
              <a:t>Organisation de la machine asynchrone triphasée</a:t>
            </a:r>
            <a:endParaRPr lang="fr-FR" sz="2000" dirty="0">
              <a:solidFill>
                <a:srgbClr val="FF0000"/>
              </a:solidFill>
              <a:latin typeface="Times New Roman" pitchFamily="18" charset="0"/>
              <a:cs typeface="Times New Roman" pitchFamily="18" charset="0"/>
            </a:endParaRPr>
          </a:p>
        </p:txBody>
      </p:sp>
      <p:sp>
        <p:nvSpPr>
          <p:cNvPr id="5" name="Rectangle 4"/>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1469132" y="3699074"/>
            <a:ext cx="8496944" cy="2308324"/>
          </a:xfrm>
          <a:prstGeom prst="rect">
            <a:avLst/>
          </a:prstGeom>
        </p:spPr>
        <p:txBody>
          <a:bodyPr wrap="square">
            <a:spAutoFit/>
          </a:bodyPr>
          <a:lstStyle/>
          <a:p>
            <a:pPr marL="342900" indent="-342900" algn="l">
              <a:buFont typeface="Wingdings" panose="05000000000000000000" pitchFamily="2" charset="2"/>
              <a:buChar char="§"/>
            </a:pPr>
            <a:r>
              <a:rPr lang="fr-FR" sz="2400" dirty="0">
                <a:latin typeface="Times New Roman" pitchFamily="18" charset="0"/>
                <a:cs typeface="Times New Roman" pitchFamily="18" charset="0"/>
              </a:rPr>
              <a:t>La machine asynchrone triphasée est une machine électrique tournante dont la partie statique produit lorsqu’elle reliée au réseau triphasé de fréquence </a:t>
            </a:r>
            <a:r>
              <a:rPr lang="fr-FR" sz="2400" b="1" i="1" dirty="0">
                <a:latin typeface="Times New Roman" pitchFamily="18" charset="0"/>
                <a:cs typeface="Times New Roman" pitchFamily="18" charset="0"/>
              </a:rPr>
              <a:t>f</a:t>
            </a:r>
            <a:r>
              <a:rPr lang="fr-FR" sz="2400" dirty="0">
                <a:solidFill>
                  <a:srgbClr val="FFC000"/>
                </a:solidFill>
                <a:latin typeface="Times New Roman" pitchFamily="18" charset="0"/>
                <a:cs typeface="Times New Roman" pitchFamily="18" charset="0"/>
              </a:rPr>
              <a:t>, </a:t>
            </a:r>
            <a:r>
              <a:rPr lang="fr-FR" sz="2400" dirty="0">
                <a:solidFill>
                  <a:schemeClr val="accent1"/>
                </a:solidFill>
                <a:latin typeface="Times New Roman" pitchFamily="18" charset="0"/>
                <a:cs typeface="Times New Roman" pitchFamily="18" charset="0"/>
              </a:rPr>
              <a:t>un champ magnétique à </a:t>
            </a:r>
            <a:r>
              <a:rPr lang="fr-FR" sz="2400" i="1" dirty="0">
                <a:solidFill>
                  <a:schemeClr val="accent1"/>
                </a:solidFill>
                <a:latin typeface="Times New Roman" pitchFamily="18" charset="0"/>
                <a:cs typeface="Times New Roman" pitchFamily="18" charset="0"/>
              </a:rPr>
              <a:t>p</a:t>
            </a:r>
            <a:r>
              <a:rPr lang="fr-FR" sz="2400" dirty="0">
                <a:solidFill>
                  <a:schemeClr val="accent1"/>
                </a:solidFill>
                <a:latin typeface="Times New Roman" pitchFamily="18" charset="0"/>
                <a:cs typeface="Times New Roman" pitchFamily="18" charset="0"/>
              </a:rPr>
              <a:t> paires de pôles tournant à la vitesse</a:t>
            </a:r>
            <a:r>
              <a:rPr lang="fr-FR" sz="2400" dirty="0">
                <a:solidFill>
                  <a:schemeClr val="accent2">
                    <a:lumMod val="60000"/>
                    <a:lumOff val="40000"/>
                  </a:schemeClr>
                </a:solidFill>
                <a:latin typeface="Times New Roman" pitchFamily="18" charset="0"/>
                <a:cs typeface="Times New Roman" pitchFamily="18" charset="0"/>
              </a:rPr>
              <a:t>, dite de </a:t>
            </a:r>
            <a:r>
              <a:rPr lang="fr-FR" sz="2400" b="1" i="1" dirty="0">
                <a:solidFill>
                  <a:srgbClr val="0070C0"/>
                </a:solidFill>
                <a:latin typeface="Times New Roman" pitchFamily="18" charset="0"/>
                <a:cs typeface="Times New Roman" pitchFamily="18" charset="0"/>
              </a:rPr>
              <a:t>synchronisme</a:t>
            </a:r>
            <a:r>
              <a:rPr lang="fr-FR" sz="2400" dirty="0">
                <a:latin typeface="Times New Roman" pitchFamily="18" charset="0"/>
                <a:cs typeface="Times New Roman" pitchFamily="18" charset="0"/>
              </a:rPr>
              <a:t>. Sa partie mobile tourne alors à une vitesse légèrement différente de celle du champ tournant, d’où l’appellation d’</a:t>
            </a:r>
            <a:r>
              <a:rPr lang="fr-FR" sz="2400" b="1" i="1" dirty="0">
                <a:solidFill>
                  <a:srgbClr val="0070C0"/>
                </a:solidFill>
                <a:latin typeface="Times New Roman" pitchFamily="18" charset="0"/>
                <a:cs typeface="Times New Roman" pitchFamily="18" charset="0"/>
              </a:rPr>
              <a:t>asynchrone</a:t>
            </a:r>
            <a:r>
              <a:rPr lang="fr-FR" sz="2400" dirty="0">
                <a:solidFill>
                  <a:srgbClr val="92D050"/>
                </a:solidFill>
              </a:rPr>
              <a:t> </a:t>
            </a:r>
          </a:p>
        </p:txBody>
      </p:sp>
      <p:sp>
        <p:nvSpPr>
          <p:cNvPr id="7" name="Rectangle 6"/>
          <p:cNvSpPr/>
          <p:nvPr/>
        </p:nvSpPr>
        <p:spPr>
          <a:xfrm>
            <a:off x="1524001" y="1983604"/>
            <a:ext cx="8784976" cy="1200329"/>
          </a:xfrm>
          <a:prstGeom prst="rect">
            <a:avLst/>
          </a:prstGeom>
        </p:spPr>
        <p:txBody>
          <a:bodyPr wrap="square">
            <a:spAutoFit/>
          </a:bodyPr>
          <a:lstStyle/>
          <a:p>
            <a:pPr marL="342900" indent="-342900" algn="l">
              <a:buFont typeface="Wingdings" panose="05000000000000000000" pitchFamily="2" charset="2"/>
              <a:buChar char="§"/>
            </a:pPr>
            <a:r>
              <a:rPr lang="fr-FR" sz="2400" dirty="0">
                <a:latin typeface="Times New Roman" pitchFamily="18" charset="0"/>
                <a:cs typeface="Times New Roman" pitchFamily="18" charset="0"/>
              </a:rPr>
              <a:t>Elle est essentiellement constituée d’une partie fixe, le </a:t>
            </a:r>
            <a:r>
              <a:rPr lang="fr-FR" sz="2400" b="1" i="1" dirty="0">
                <a:solidFill>
                  <a:srgbClr val="FF0000"/>
                </a:solidFill>
                <a:latin typeface="Times New Roman" pitchFamily="18" charset="0"/>
                <a:cs typeface="Times New Roman" pitchFamily="18" charset="0"/>
              </a:rPr>
              <a:t>stator</a:t>
            </a:r>
            <a:r>
              <a:rPr lang="fr-FR" sz="2400" dirty="0">
                <a:latin typeface="Times New Roman" pitchFamily="18" charset="0"/>
                <a:cs typeface="Times New Roman" pitchFamily="18" charset="0"/>
              </a:rPr>
              <a:t>, et d’une partie mobile le </a:t>
            </a:r>
            <a:r>
              <a:rPr lang="fr-FR" sz="2400" b="1" i="1" dirty="0">
                <a:solidFill>
                  <a:srgbClr val="FF0000"/>
                </a:solidFill>
                <a:latin typeface="Times New Roman" pitchFamily="18" charset="0"/>
                <a:cs typeface="Times New Roman" pitchFamily="18" charset="0"/>
              </a:rPr>
              <a:t>rotor</a:t>
            </a:r>
            <a:r>
              <a:rPr lang="fr-FR" sz="2400" dirty="0">
                <a:latin typeface="Times New Roman" pitchFamily="18" charset="0"/>
                <a:cs typeface="Times New Roman" pitchFamily="18" charset="0"/>
              </a:rPr>
              <a:t>, séparées par un </a:t>
            </a:r>
            <a:r>
              <a:rPr lang="fr-FR" sz="2400" b="1" dirty="0">
                <a:solidFill>
                  <a:srgbClr val="FF0000"/>
                </a:solidFill>
                <a:latin typeface="Times New Roman" pitchFamily="18" charset="0"/>
                <a:cs typeface="Times New Roman" pitchFamily="18" charset="0"/>
              </a:rPr>
              <a:t>entrefer</a:t>
            </a:r>
            <a:r>
              <a:rPr lang="fr-FR" sz="2400" dirty="0">
                <a:latin typeface="Times New Roman" pitchFamily="18" charset="0"/>
                <a:cs typeface="Times New Roman" pitchFamily="18" charset="0"/>
              </a:rPr>
              <a:t> de faible épaisseur.</a:t>
            </a:r>
          </a:p>
        </p:txBody>
      </p:sp>
      <p:sp>
        <p:nvSpPr>
          <p:cNvPr id="2355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88629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p:nvPr/>
        </p:nvSpPr>
        <p:spPr>
          <a:xfrm>
            <a:off x="1524001" y="485095"/>
            <a:ext cx="6697850" cy="400110"/>
          </a:xfrm>
          <a:prstGeom prst="rect">
            <a:avLst/>
          </a:prstGeom>
        </p:spPr>
        <p:txBody>
          <a:bodyPr wrap="square">
            <a:spAutoFit/>
          </a:bodyPr>
          <a:lstStyle/>
          <a:p>
            <a:pPr algn="l"/>
            <a:r>
              <a:rPr lang="fr-FR" sz="2000" b="1" dirty="0">
                <a:solidFill>
                  <a:srgbClr val="FF0000"/>
                </a:solidFill>
                <a:latin typeface="Times New Roman" pitchFamily="18" charset="0"/>
                <a:cs typeface="Times New Roman" pitchFamily="18" charset="0"/>
              </a:rPr>
              <a:t>Organisation de la machine asynchrone triphasée</a:t>
            </a:r>
            <a:endParaRPr lang="fr-FR" sz="2000" dirty="0">
              <a:solidFill>
                <a:srgbClr val="FF0000"/>
              </a:solidFill>
              <a:latin typeface="Times New Roman" pitchFamily="18" charset="0"/>
              <a:cs typeface="Times New Roman" pitchFamily="18" charset="0"/>
            </a:endParaRPr>
          </a:p>
        </p:txBody>
      </p:sp>
      <p:sp>
        <p:nvSpPr>
          <p:cNvPr id="5" name="Rectangle 4"/>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2355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0"/>
          <p:cNvSpPr/>
          <p:nvPr/>
        </p:nvSpPr>
        <p:spPr>
          <a:xfrm>
            <a:off x="1204676" y="1185634"/>
            <a:ext cx="8784976" cy="3416320"/>
          </a:xfrm>
          <a:prstGeom prst="rect">
            <a:avLst/>
          </a:prstGeom>
        </p:spPr>
        <p:txBody>
          <a:bodyPr wrap="square">
            <a:spAutoFit/>
          </a:bodyPr>
          <a:lstStyle/>
          <a:p>
            <a:pPr marL="285750" lvl="0" indent="-285750" algn="l">
              <a:buFont typeface="Wingdings" panose="05000000000000000000" pitchFamily="2" charset="2"/>
              <a:buChar char="§"/>
            </a:pPr>
            <a:r>
              <a:rPr lang="fr-FR" sz="2400" b="1" i="1" dirty="0">
                <a:latin typeface="Times New Roman" pitchFamily="18" charset="0"/>
                <a:cs typeface="Times New Roman" pitchFamily="18" charset="0"/>
              </a:rPr>
              <a:t>Le stator</a:t>
            </a:r>
            <a:r>
              <a:rPr lang="fr-FR" sz="2400" dirty="0">
                <a:latin typeface="Times New Roman" pitchFamily="18" charset="0"/>
                <a:cs typeface="Times New Roman" pitchFamily="18" charset="0"/>
              </a:rPr>
              <a:t> est une carcasse à l’intérieur de laquelle on trouve </a:t>
            </a:r>
            <a:r>
              <a:rPr lang="fr-FR" sz="2400" i="1" dirty="0">
                <a:latin typeface="Times New Roman" pitchFamily="18" charset="0"/>
                <a:cs typeface="Times New Roman" pitchFamily="18" charset="0"/>
              </a:rPr>
              <a:t>son bobinage fait de trois enroulements identiques décalés dans l’espace de 120°</a:t>
            </a:r>
            <a:r>
              <a:rPr lang="fr-FR" sz="2400" dirty="0">
                <a:latin typeface="Times New Roman" pitchFamily="18" charset="0"/>
                <a:cs typeface="Times New Roman" pitchFamily="18" charset="0"/>
              </a:rPr>
              <a:t>, pouvant être </a:t>
            </a:r>
            <a:r>
              <a:rPr lang="fr-FR" sz="2400" b="1" dirty="0">
                <a:latin typeface="Times New Roman" pitchFamily="18" charset="0"/>
                <a:cs typeface="Times New Roman" pitchFamily="18" charset="0"/>
              </a:rPr>
              <a:t>couplés en étoile ou en triangle </a:t>
            </a:r>
            <a:r>
              <a:rPr lang="fr-FR" sz="2400" dirty="0">
                <a:latin typeface="Times New Roman" pitchFamily="18" charset="0"/>
                <a:cs typeface="Times New Roman" pitchFamily="18" charset="0"/>
              </a:rPr>
              <a:t>et uniformément repartis sur sa circonférence </a:t>
            </a:r>
            <a:r>
              <a:rPr lang="fr-FR" sz="2400" dirty="0" smtClean="0">
                <a:latin typeface="Times New Roman" pitchFamily="18" charset="0"/>
                <a:cs typeface="Times New Roman" pitchFamily="18" charset="0"/>
              </a:rPr>
              <a:t>intérieure. Cet </a:t>
            </a:r>
            <a:r>
              <a:rPr lang="fr-FR" sz="2400" dirty="0">
                <a:latin typeface="Times New Roman" pitchFamily="18" charset="0"/>
                <a:cs typeface="Times New Roman" pitchFamily="18" charset="0"/>
              </a:rPr>
              <a:t>enroulement </a:t>
            </a:r>
            <a:r>
              <a:rPr lang="fr-FR" sz="2400" dirty="0" err="1">
                <a:latin typeface="Times New Roman" pitchFamily="18" charset="0"/>
                <a:cs typeface="Times New Roman" pitchFamily="18" charset="0"/>
              </a:rPr>
              <a:t>statorique</a:t>
            </a:r>
            <a:r>
              <a:rPr lang="fr-FR" sz="2400" dirty="0">
                <a:latin typeface="Times New Roman" pitchFamily="18" charset="0"/>
                <a:cs typeface="Times New Roman" pitchFamily="18" charset="0"/>
              </a:rPr>
              <a:t> est alimenté par le </a:t>
            </a:r>
            <a:r>
              <a:rPr lang="fr-FR" sz="2400" dirty="0">
                <a:solidFill>
                  <a:srgbClr val="0000FF"/>
                </a:solidFill>
                <a:latin typeface="Times New Roman" pitchFamily="18" charset="0"/>
                <a:cs typeface="Times New Roman" pitchFamily="18" charset="0"/>
              </a:rPr>
              <a:t>réseau triphasé de tensions sinusoïdales d’amplitude et de fréquence constantes</a:t>
            </a:r>
            <a:r>
              <a:rPr lang="fr-FR" sz="2400" dirty="0">
                <a:latin typeface="Times New Roman" pitchFamily="18" charset="0"/>
                <a:cs typeface="Times New Roman" pitchFamily="18" charset="0"/>
              </a:rPr>
              <a:t>, ou par un onduleur de tension (de courant), d’amplitude et de fréquence </a:t>
            </a:r>
            <a:r>
              <a:rPr lang="fr-FR" sz="2400" dirty="0" smtClean="0">
                <a:latin typeface="Times New Roman" pitchFamily="18" charset="0"/>
                <a:cs typeface="Times New Roman" pitchFamily="18" charset="0"/>
              </a:rPr>
              <a:t>variable, </a:t>
            </a:r>
            <a:r>
              <a:rPr lang="fr-FR" sz="2400" dirty="0">
                <a:solidFill>
                  <a:srgbClr val="E52707"/>
                </a:solidFill>
                <a:latin typeface="Times New Roman" pitchFamily="18" charset="0"/>
                <a:cs typeface="Times New Roman" pitchFamily="18" charset="0"/>
              </a:rPr>
              <a:t>il produit un champ magnétique tournant à la vitesse de synchronisme</a:t>
            </a:r>
            <a:r>
              <a:rPr lang="fr-FR" sz="2400" dirty="0">
                <a:latin typeface="Times New Roman" pitchFamily="18" charset="0"/>
                <a:cs typeface="Times New Roman" pitchFamily="18" charset="0"/>
              </a:rPr>
              <a:t> </a:t>
            </a:r>
          </a:p>
        </p:txBody>
      </p:sp>
      <p:sp>
        <p:nvSpPr>
          <p:cNvPr id="12" name="Rectangle 11"/>
          <p:cNvSpPr/>
          <p:nvPr/>
        </p:nvSpPr>
        <p:spPr>
          <a:xfrm>
            <a:off x="1329023" y="5071515"/>
            <a:ext cx="8280920" cy="1569660"/>
          </a:xfrm>
          <a:prstGeom prst="rect">
            <a:avLst/>
          </a:prstGeom>
        </p:spPr>
        <p:txBody>
          <a:bodyPr wrap="square">
            <a:spAutoFit/>
          </a:bodyPr>
          <a:lstStyle/>
          <a:p>
            <a:pPr marL="285750" indent="-285750" algn="l">
              <a:buFont typeface="Wingdings" panose="05000000000000000000" pitchFamily="2" charset="2"/>
              <a:buChar char="§"/>
            </a:pPr>
            <a:r>
              <a:rPr lang="fr-FR" sz="2400" dirty="0">
                <a:latin typeface="Times New Roman" pitchFamily="18" charset="0"/>
                <a:cs typeface="Times New Roman" pitchFamily="18" charset="0"/>
              </a:rPr>
              <a:t>Etant soumis à un champ variable, </a:t>
            </a:r>
            <a:r>
              <a:rPr lang="fr-FR" sz="2400" i="1" dirty="0">
                <a:latin typeface="Times New Roman" pitchFamily="18" charset="0"/>
                <a:cs typeface="Times New Roman" pitchFamily="18" charset="0"/>
              </a:rPr>
              <a:t>son circuit magnétique est feuilleté </a:t>
            </a:r>
            <a:r>
              <a:rPr lang="fr-FR" sz="2400" dirty="0">
                <a:latin typeface="Times New Roman" pitchFamily="18" charset="0"/>
                <a:cs typeface="Times New Roman" pitchFamily="18" charset="0"/>
              </a:rPr>
              <a:t>avec des tôles à cristaux orientés traitées au silicium afin de </a:t>
            </a:r>
            <a:r>
              <a:rPr lang="fr-FR" sz="2400" i="1" dirty="0">
                <a:latin typeface="Times New Roman" pitchFamily="18" charset="0"/>
                <a:cs typeface="Times New Roman" pitchFamily="18" charset="0"/>
              </a:rPr>
              <a:t>réduire les pertes de puissance </a:t>
            </a:r>
            <a:r>
              <a:rPr lang="fr-FR" sz="2400" dirty="0">
                <a:latin typeface="Times New Roman" pitchFamily="18" charset="0"/>
                <a:cs typeface="Times New Roman" pitchFamily="18" charset="0"/>
              </a:rPr>
              <a:t>dues aux </a:t>
            </a:r>
            <a:r>
              <a:rPr lang="fr-FR" sz="2400" dirty="0">
                <a:solidFill>
                  <a:srgbClr val="E52707"/>
                </a:solidFill>
                <a:latin typeface="Times New Roman" pitchFamily="18" charset="0"/>
                <a:cs typeface="Times New Roman" pitchFamily="18" charset="0"/>
              </a:rPr>
              <a:t>courants de Foucault et au phénomène d’hystérésis.</a:t>
            </a:r>
          </a:p>
        </p:txBody>
      </p:sp>
    </p:spTree>
    <p:extLst>
      <p:ext uri="{BB962C8B-B14F-4D97-AF65-F5344CB8AC3E}">
        <p14:creationId xmlns:p14="http://schemas.microsoft.com/office/powerpoint/2010/main" val="409340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25601" name="Rectangle 1"/>
          <p:cNvSpPr>
            <a:spLocks noChangeArrowheads="1"/>
          </p:cNvSpPr>
          <p:nvPr/>
        </p:nvSpPr>
        <p:spPr bwMode="auto">
          <a:xfrm>
            <a:off x="1182240" y="1156333"/>
            <a:ext cx="975245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buFontTx/>
              <a:buChar char="•"/>
              <a:tabLst>
                <a:tab pos="228600" algn="l"/>
              </a:tabLst>
            </a:pPr>
            <a:r>
              <a:rPr lang="fr-FR" sz="2400" b="1" i="1" dirty="0">
                <a:latin typeface="Times New Roman" pitchFamily="18" charset="0"/>
                <a:ea typeface="Times New Roman" pitchFamily="18" charset="0"/>
                <a:cs typeface="Times New Roman" pitchFamily="18" charset="0"/>
              </a:rPr>
              <a:t>Le rotor </a:t>
            </a:r>
            <a:r>
              <a:rPr lang="fr-FR" sz="2400" dirty="0">
                <a:latin typeface="Times New Roman" pitchFamily="18" charset="0"/>
                <a:ea typeface="Times New Roman" pitchFamily="18" charset="0"/>
                <a:cs typeface="Times New Roman" pitchFamily="18" charset="0"/>
              </a:rPr>
              <a:t>est  un assemblage cylindrique de tôles magnétiques, </a:t>
            </a:r>
            <a:r>
              <a:rPr lang="fr-FR" sz="2400" i="1" dirty="0">
                <a:latin typeface="Times New Roman" pitchFamily="18" charset="0"/>
                <a:ea typeface="Times New Roman" pitchFamily="18" charset="0"/>
                <a:cs typeface="Times New Roman" pitchFamily="18" charset="0"/>
              </a:rPr>
              <a:t>il est feuilleté car lui aussi soumis à un champ magnétique variable.</a:t>
            </a:r>
            <a:r>
              <a:rPr lang="fr-FR" sz="2400" dirty="0">
                <a:latin typeface="Times New Roman" pitchFamily="18" charset="0"/>
                <a:ea typeface="Times New Roman" pitchFamily="18" charset="0"/>
                <a:cs typeface="Times New Roman" pitchFamily="18" charset="0"/>
              </a:rPr>
              <a:t> Il existe deux types de rotor essentiellement différents par la configuration des enroulements. </a:t>
            </a:r>
            <a:endParaRPr lang="fr-FR" sz="2400" dirty="0">
              <a:latin typeface="Times New Roman" pitchFamily="18" charset="0"/>
              <a:cs typeface="Times New Roman" pitchFamily="18" charset="0"/>
            </a:endParaRPr>
          </a:p>
        </p:txBody>
      </p:sp>
      <p:sp>
        <p:nvSpPr>
          <p:cNvPr id="5" name="Rectangle 4"/>
          <p:cNvSpPr/>
          <p:nvPr/>
        </p:nvSpPr>
        <p:spPr>
          <a:xfrm>
            <a:off x="1182241" y="2707035"/>
            <a:ext cx="10123934" cy="3785652"/>
          </a:xfrm>
          <a:prstGeom prst="rect">
            <a:avLst/>
          </a:prstGeom>
        </p:spPr>
        <p:txBody>
          <a:bodyPr wrap="square">
            <a:spAutoFit/>
          </a:bodyPr>
          <a:lstStyle/>
          <a:p>
            <a:pPr lvl="0" algn="l"/>
            <a:r>
              <a:rPr lang="fr-FR" sz="2400" b="1" i="1" u="sng" dirty="0">
                <a:solidFill>
                  <a:srgbClr val="FF0000"/>
                </a:solidFill>
                <a:latin typeface="Times New Roman" pitchFamily="18" charset="0"/>
                <a:cs typeface="Times New Roman" pitchFamily="18" charset="0"/>
              </a:rPr>
              <a:t>le rotor à bagues</a:t>
            </a:r>
            <a:r>
              <a:rPr lang="fr-FR" sz="2400" dirty="0">
                <a:latin typeface="Times New Roman" pitchFamily="18" charset="0"/>
                <a:cs typeface="Times New Roman" pitchFamily="18" charset="0"/>
              </a:rPr>
              <a:t> : ou </a:t>
            </a:r>
            <a:r>
              <a:rPr lang="fr-FR" sz="2400" b="1" dirty="0">
                <a:solidFill>
                  <a:srgbClr val="FF0000"/>
                </a:solidFill>
                <a:latin typeface="Times New Roman" pitchFamily="18" charset="0"/>
                <a:cs typeface="Times New Roman" pitchFamily="18" charset="0"/>
              </a:rPr>
              <a:t>rotor bobiné</a:t>
            </a:r>
            <a:r>
              <a:rPr lang="fr-FR" sz="2400" dirty="0">
                <a:latin typeface="Times New Roman" pitchFamily="18" charset="0"/>
                <a:cs typeface="Times New Roman" pitchFamily="18" charset="0"/>
              </a:rPr>
              <a:t>, est un cylindre de tôles formé d’encoches à sa périphérie, dans lesquelles loge </a:t>
            </a:r>
            <a:r>
              <a:rPr lang="fr-FR" sz="2400" dirty="0">
                <a:solidFill>
                  <a:srgbClr val="FF0000"/>
                </a:solidFill>
                <a:latin typeface="Times New Roman" pitchFamily="18" charset="0"/>
                <a:cs typeface="Times New Roman" pitchFamily="18" charset="0"/>
              </a:rPr>
              <a:t>le bobinage </a:t>
            </a:r>
            <a:r>
              <a:rPr lang="fr-FR" sz="2400" dirty="0" err="1">
                <a:solidFill>
                  <a:srgbClr val="FF0000"/>
                </a:solidFill>
                <a:latin typeface="Times New Roman" pitchFamily="18" charset="0"/>
                <a:cs typeface="Times New Roman" pitchFamily="18" charset="0"/>
              </a:rPr>
              <a:t>rotorique</a:t>
            </a:r>
            <a:r>
              <a:rPr lang="fr-FR" sz="2400" dirty="0">
                <a:latin typeface="Times New Roman" pitchFamily="18" charset="0"/>
                <a:cs typeface="Times New Roman" pitchFamily="18" charset="0"/>
              </a:rPr>
              <a:t>, également triphasé, à </a:t>
            </a:r>
            <a:r>
              <a:rPr lang="fr-FR" sz="2400" i="1" dirty="0">
                <a:latin typeface="Times New Roman" pitchFamily="18" charset="0"/>
                <a:cs typeface="Times New Roman" pitchFamily="18" charset="0"/>
              </a:rPr>
              <a:t>p</a:t>
            </a:r>
            <a:r>
              <a:rPr lang="fr-FR" sz="2400" dirty="0">
                <a:latin typeface="Times New Roman" pitchFamily="18" charset="0"/>
                <a:cs typeface="Times New Roman" pitchFamily="18" charset="0"/>
              </a:rPr>
              <a:t> paires de pôles et formé de </a:t>
            </a:r>
            <a:r>
              <a:rPr lang="fr-FR" sz="2400" dirty="0">
                <a:solidFill>
                  <a:srgbClr val="FF0000"/>
                </a:solidFill>
                <a:latin typeface="Times New Roman" pitchFamily="18" charset="0"/>
                <a:cs typeface="Times New Roman" pitchFamily="18" charset="0"/>
              </a:rPr>
              <a:t>faisceaux de conducteurs en fils de cuivre</a:t>
            </a:r>
            <a:r>
              <a:rPr lang="fr-FR" sz="2400" dirty="0">
                <a:latin typeface="Times New Roman" pitchFamily="18" charset="0"/>
                <a:cs typeface="Times New Roman" pitchFamily="18" charset="0"/>
              </a:rPr>
              <a:t>. Cet enroulement est relié à des bagues solidaires de l’arbre sur lesquelles frottent les balais. </a:t>
            </a:r>
          </a:p>
          <a:p>
            <a:pPr algn="l"/>
            <a:r>
              <a:rPr lang="fr-FR" sz="2400" dirty="0">
                <a:latin typeface="Times New Roman" pitchFamily="18" charset="0"/>
                <a:cs typeface="Times New Roman" pitchFamily="18" charset="0"/>
              </a:rPr>
              <a:t>Des bornes de connexions extérieures permettent de </a:t>
            </a:r>
            <a:r>
              <a:rPr lang="fr-FR" sz="2400" i="1" dirty="0">
                <a:latin typeface="Times New Roman" pitchFamily="18" charset="0"/>
                <a:cs typeface="Times New Roman" pitchFamily="18" charset="0"/>
              </a:rPr>
              <a:t>court </a:t>
            </a:r>
            <a:r>
              <a:rPr lang="fr-FR" sz="2400" i="1" dirty="0" err="1">
                <a:latin typeface="Times New Roman" pitchFamily="18" charset="0"/>
                <a:cs typeface="Times New Roman" pitchFamily="18" charset="0"/>
              </a:rPr>
              <a:t>circuiter</a:t>
            </a:r>
            <a:r>
              <a:rPr lang="fr-FR" sz="2400" i="1" dirty="0">
                <a:latin typeface="Times New Roman" pitchFamily="18" charset="0"/>
                <a:cs typeface="Times New Roman" pitchFamily="18" charset="0"/>
              </a:rPr>
              <a:t> l’enroulement </a:t>
            </a:r>
            <a:r>
              <a:rPr lang="fr-FR" sz="2400" i="1" dirty="0" err="1">
                <a:latin typeface="Times New Roman" pitchFamily="18" charset="0"/>
                <a:cs typeface="Times New Roman" pitchFamily="18" charset="0"/>
              </a:rPr>
              <a:t>rotorique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lors des phases de fonctionnement normal ou le branchement de </a:t>
            </a:r>
            <a:r>
              <a:rPr lang="fr-FR" sz="2400" i="1" dirty="0">
                <a:latin typeface="Times New Roman" pitchFamily="18" charset="0"/>
                <a:cs typeface="Times New Roman" pitchFamily="18" charset="0"/>
              </a:rPr>
              <a:t>résistances soit afin de limiter la pointe de courant au démarrage</a:t>
            </a:r>
            <a:r>
              <a:rPr lang="fr-FR" sz="2400" dirty="0">
                <a:latin typeface="Times New Roman" pitchFamily="18" charset="0"/>
                <a:cs typeface="Times New Roman" pitchFamily="18" charset="0"/>
              </a:rPr>
              <a:t>, soit dans le but de </a:t>
            </a:r>
            <a:r>
              <a:rPr lang="fr-FR" sz="2400" i="1" dirty="0">
                <a:latin typeface="Times New Roman" pitchFamily="18" charset="0"/>
                <a:cs typeface="Times New Roman" pitchFamily="18" charset="0"/>
              </a:rPr>
              <a:t>faire varier la vitesse de rotation dans de faibles limites</a:t>
            </a:r>
            <a:r>
              <a:rPr lang="fr-FR" sz="2400" dirty="0"/>
              <a:t>.</a:t>
            </a:r>
          </a:p>
        </p:txBody>
      </p:sp>
      <p:sp>
        <p:nvSpPr>
          <p:cNvPr id="6" name="Rectangle 5"/>
          <p:cNvSpPr/>
          <p:nvPr/>
        </p:nvSpPr>
        <p:spPr>
          <a:xfrm>
            <a:off x="1524001" y="485095"/>
            <a:ext cx="6697850" cy="400110"/>
          </a:xfrm>
          <a:prstGeom prst="rect">
            <a:avLst/>
          </a:prstGeom>
        </p:spPr>
        <p:txBody>
          <a:bodyPr wrap="square">
            <a:spAutoFit/>
          </a:bodyPr>
          <a:lstStyle/>
          <a:p>
            <a:pPr algn="l"/>
            <a:r>
              <a:rPr lang="fr-FR" sz="2000" b="1" dirty="0">
                <a:solidFill>
                  <a:srgbClr val="FF0000"/>
                </a:solidFill>
                <a:latin typeface="Times New Roman" pitchFamily="18" charset="0"/>
                <a:cs typeface="Times New Roman" pitchFamily="18" charset="0"/>
              </a:rPr>
              <a:t>Organisation de la machine asynchrone triphasée</a:t>
            </a:r>
            <a:endParaRPr lang="fr-FR"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90120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pic>
        <p:nvPicPr>
          <p:cNvPr id="3" name="Picture 5"/>
          <p:cNvPicPr>
            <a:picLocks noChangeAspect="1" noChangeArrowheads="1"/>
          </p:cNvPicPr>
          <p:nvPr/>
        </p:nvPicPr>
        <p:blipFill>
          <a:blip r:embed="rId2" cstate="print">
            <a:lum contrast="10000"/>
          </a:blip>
          <a:srcRect/>
          <a:stretch>
            <a:fillRect/>
          </a:stretch>
        </p:blipFill>
        <p:spPr bwMode="auto">
          <a:xfrm>
            <a:off x="2240185" y="683657"/>
            <a:ext cx="8215686" cy="5447928"/>
          </a:xfrm>
          <a:prstGeom prst="rect">
            <a:avLst/>
          </a:prstGeom>
          <a:noFill/>
          <a:ln w="9525">
            <a:noFill/>
            <a:miter lim="800000"/>
            <a:headEnd/>
            <a:tailEnd/>
          </a:ln>
        </p:spPr>
      </p:pic>
    </p:spTree>
    <p:extLst>
      <p:ext uri="{BB962C8B-B14F-4D97-AF65-F5344CB8AC3E}">
        <p14:creationId xmlns:p14="http://schemas.microsoft.com/office/powerpoint/2010/main" val="306911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983431" y="1582714"/>
            <a:ext cx="10341793" cy="3416320"/>
          </a:xfrm>
          <a:prstGeom prst="rect">
            <a:avLst/>
          </a:prstGeom>
        </p:spPr>
        <p:txBody>
          <a:bodyPr wrap="square">
            <a:spAutoFit/>
          </a:bodyPr>
          <a:lstStyle/>
          <a:p>
            <a:pPr lvl="0" algn="l"/>
            <a:r>
              <a:rPr lang="fr-FR" sz="2400" b="1" i="1" dirty="0">
                <a:solidFill>
                  <a:srgbClr val="FF0000"/>
                </a:solidFill>
                <a:latin typeface="Times New Roman" pitchFamily="18" charset="0"/>
                <a:cs typeface="Times New Roman" pitchFamily="18" charset="0"/>
              </a:rPr>
              <a:t>le rotor à cage</a:t>
            </a:r>
            <a:r>
              <a:rPr lang="fr-FR" sz="2400" dirty="0">
                <a:latin typeface="Times New Roman" pitchFamily="18" charset="0"/>
                <a:cs typeface="Times New Roman" pitchFamily="18" charset="0"/>
              </a:rPr>
              <a:t> : il est constitué de </a:t>
            </a:r>
            <a:r>
              <a:rPr lang="fr-FR" sz="2400" dirty="0">
                <a:solidFill>
                  <a:srgbClr val="FF0000"/>
                </a:solidFill>
                <a:latin typeface="Times New Roman" pitchFamily="18" charset="0"/>
                <a:cs typeface="Times New Roman" pitchFamily="18" charset="0"/>
              </a:rPr>
              <a:t>barres de cuivre ou d’aluminium </a:t>
            </a:r>
            <a:r>
              <a:rPr lang="fr-FR" sz="2400" dirty="0">
                <a:latin typeface="Times New Roman" pitchFamily="18" charset="0"/>
                <a:cs typeface="Times New Roman" pitchFamily="18" charset="0"/>
              </a:rPr>
              <a:t>coulées dans les encoches du circuit magnétique et reliées entre elles aux deux extrémités par des couronnes de même nature. L’ensemble obtenus est appelé </a:t>
            </a:r>
            <a:r>
              <a:rPr lang="fr-FR" sz="2400" b="1" i="1" dirty="0">
                <a:solidFill>
                  <a:srgbClr val="FF0000"/>
                </a:solidFill>
                <a:latin typeface="Times New Roman" pitchFamily="18" charset="0"/>
                <a:cs typeface="Times New Roman" pitchFamily="18" charset="0"/>
              </a:rPr>
              <a:t>cage d’écureuil</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lvl="0" algn="l"/>
            <a:endParaRPr lang="fr-FR" sz="2400" dirty="0">
              <a:latin typeface="Times New Roman" pitchFamily="18" charset="0"/>
              <a:cs typeface="Times New Roman" pitchFamily="18" charset="0"/>
            </a:endParaRPr>
          </a:p>
          <a:p>
            <a:pPr lvl="0" algn="l"/>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barres ainsi associées se retrouvent ainsi </a:t>
            </a:r>
            <a:r>
              <a:rPr lang="fr-FR" sz="2400" i="1" dirty="0">
                <a:latin typeface="Times New Roman" pitchFamily="18" charset="0"/>
                <a:cs typeface="Times New Roman" pitchFamily="18" charset="0"/>
              </a:rPr>
              <a:t>court-circuitées</a:t>
            </a:r>
            <a:r>
              <a:rPr lang="fr-FR" sz="2400" dirty="0">
                <a:latin typeface="Times New Roman" pitchFamily="18" charset="0"/>
                <a:cs typeface="Times New Roman" pitchFamily="18" charset="0"/>
              </a:rPr>
              <a:t> et </a:t>
            </a:r>
            <a:r>
              <a:rPr lang="fr-FR" sz="2400" dirty="0">
                <a:solidFill>
                  <a:srgbClr val="FF0000"/>
                </a:solidFill>
                <a:latin typeface="Times New Roman" pitchFamily="18" charset="0"/>
                <a:cs typeface="Times New Roman" pitchFamily="18" charset="0"/>
              </a:rPr>
              <a:t>la partie mobile est alors équivalente, d’un point de vue électrique, à un rotor bobiné triphasé à </a:t>
            </a:r>
            <a:r>
              <a:rPr lang="fr-FR" sz="2400" i="1" dirty="0">
                <a:solidFill>
                  <a:srgbClr val="FF0000"/>
                </a:solidFill>
                <a:latin typeface="Times New Roman" pitchFamily="18" charset="0"/>
                <a:cs typeface="Times New Roman" pitchFamily="18" charset="0"/>
              </a:rPr>
              <a:t>p</a:t>
            </a:r>
            <a:r>
              <a:rPr lang="fr-FR" sz="2400" dirty="0">
                <a:solidFill>
                  <a:srgbClr val="FF0000"/>
                </a:solidFill>
                <a:latin typeface="Times New Roman" pitchFamily="18" charset="0"/>
                <a:cs typeface="Times New Roman" pitchFamily="18" charset="0"/>
              </a:rPr>
              <a:t> paires de pôles</a:t>
            </a:r>
            <a:r>
              <a:rPr lang="fr-FR" sz="2400" dirty="0">
                <a:latin typeface="Times New Roman" pitchFamily="18" charset="0"/>
                <a:cs typeface="Times New Roman" pitchFamily="18" charset="0"/>
              </a:rPr>
              <a:t>. Par contre cette configuration, qui a l’avantage d’être de </a:t>
            </a:r>
            <a:r>
              <a:rPr lang="fr-FR" sz="2400" i="1" dirty="0">
                <a:latin typeface="Times New Roman" pitchFamily="18" charset="0"/>
                <a:cs typeface="Times New Roman" pitchFamily="18" charset="0"/>
              </a:rPr>
              <a:t>construction simple et robuste</a:t>
            </a:r>
            <a:r>
              <a:rPr lang="fr-FR" sz="2400" dirty="0">
                <a:latin typeface="Times New Roman" pitchFamily="18" charset="0"/>
                <a:cs typeface="Times New Roman" pitchFamily="18" charset="0"/>
              </a:rPr>
              <a:t>, rend </a:t>
            </a:r>
            <a:r>
              <a:rPr lang="fr-FR" sz="2400" dirty="0">
                <a:solidFill>
                  <a:srgbClr val="FF5050"/>
                </a:solidFill>
                <a:latin typeface="Times New Roman" pitchFamily="18" charset="0"/>
                <a:cs typeface="Times New Roman" pitchFamily="18" charset="0"/>
              </a:rPr>
              <a:t>inaccessible aux mesures toutes les grandeurs </a:t>
            </a:r>
            <a:r>
              <a:rPr lang="fr-FR" sz="2400" dirty="0" err="1">
                <a:solidFill>
                  <a:srgbClr val="FF5050"/>
                </a:solidFill>
                <a:latin typeface="Times New Roman" pitchFamily="18" charset="0"/>
                <a:cs typeface="Times New Roman" pitchFamily="18" charset="0"/>
              </a:rPr>
              <a:t>rotoriques</a:t>
            </a:r>
            <a:r>
              <a:rPr lang="fr-FR" sz="2400" dirty="0">
                <a:latin typeface="Times New Roman" pitchFamily="18" charset="0"/>
                <a:cs typeface="Times New Roman" pitchFamily="18" charset="0"/>
              </a:rPr>
              <a:t>. </a:t>
            </a:r>
          </a:p>
        </p:txBody>
      </p:sp>
      <p:sp>
        <p:nvSpPr>
          <p:cNvPr id="5" name="Rectangle 4"/>
          <p:cNvSpPr/>
          <p:nvPr/>
        </p:nvSpPr>
        <p:spPr>
          <a:xfrm>
            <a:off x="1524001" y="485095"/>
            <a:ext cx="6697850" cy="400110"/>
          </a:xfrm>
          <a:prstGeom prst="rect">
            <a:avLst/>
          </a:prstGeom>
        </p:spPr>
        <p:txBody>
          <a:bodyPr wrap="square">
            <a:spAutoFit/>
          </a:bodyPr>
          <a:lstStyle/>
          <a:p>
            <a:pPr algn="l"/>
            <a:r>
              <a:rPr lang="fr-FR" sz="2000" b="1" dirty="0">
                <a:solidFill>
                  <a:srgbClr val="FF0000"/>
                </a:solidFill>
                <a:latin typeface="Times New Roman" pitchFamily="18" charset="0"/>
                <a:cs typeface="Times New Roman" pitchFamily="18" charset="0"/>
              </a:rPr>
              <a:t>Organisation de la machine asynchrone triphasée</a:t>
            </a:r>
            <a:endParaRPr lang="fr-FR"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767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5680" y="0"/>
            <a:ext cx="6264696" cy="369332"/>
          </a:xfrm>
          <a:prstGeom prst="rect">
            <a:avLst/>
          </a:prstGeom>
        </p:spPr>
        <p:txBody>
          <a:bodyPr wrap="square">
            <a:spAutoFit/>
          </a:bodyPr>
          <a:lstStyle/>
          <a:p>
            <a:pPr algn="l" rtl="0" eaLnBrk="0" fontAlgn="base" hangingPunct="0">
              <a:spcBef>
                <a:spcPct val="0"/>
              </a:spcBef>
              <a:spcAft>
                <a:spcPct val="0"/>
              </a:spcAft>
            </a:pPr>
            <a:r>
              <a:rPr lang="fr-FR" b="1" dirty="0">
                <a:solidFill>
                  <a:srgbClr val="FF5050"/>
                </a:solidFill>
                <a:latin typeface="Times New Roman" pitchFamily="18" charset="0"/>
                <a:ea typeface="Calibri" pitchFamily="34" charset="0"/>
                <a:cs typeface="Times New Roman" pitchFamily="18" charset="0"/>
              </a:rPr>
              <a:t>MODELISATION </a:t>
            </a:r>
            <a:r>
              <a:rPr lang="fr-FR" b="1" dirty="0">
                <a:solidFill>
                  <a:srgbClr val="FF5050"/>
                </a:solidFill>
                <a:latin typeface="Times New Roman" pitchFamily="18" charset="0"/>
                <a:cs typeface="Times New Roman" pitchFamily="18" charset="0"/>
              </a:rPr>
              <a:t>D’UN MOTEUR ASYNCHRONE</a:t>
            </a:r>
            <a:endParaRPr lang="fr-FR" b="1" dirty="0">
              <a:solidFill>
                <a:srgbClr val="FF5050"/>
              </a:solidFill>
              <a:latin typeface="Times New Roman" pitchFamily="18" charset="0"/>
              <a:ea typeface="Calibri" pitchFamily="34" charset="0"/>
              <a:cs typeface="Times New Roman" pitchFamily="18" charset="0"/>
            </a:endParaRPr>
          </a:p>
        </p:txBody>
      </p:sp>
      <p:pic>
        <p:nvPicPr>
          <p:cNvPr id="24578" name="Picture 2"/>
          <p:cNvPicPr>
            <a:picLocks noChangeAspect="1" noChangeArrowheads="1"/>
          </p:cNvPicPr>
          <p:nvPr/>
        </p:nvPicPr>
        <p:blipFill>
          <a:blip r:embed="rId2" cstate="print"/>
          <a:srcRect/>
          <a:stretch>
            <a:fillRect/>
          </a:stretch>
        </p:blipFill>
        <p:spPr bwMode="auto">
          <a:xfrm>
            <a:off x="1799028" y="676275"/>
            <a:ext cx="7838560" cy="4360523"/>
          </a:xfrm>
          <a:prstGeom prst="rect">
            <a:avLst/>
          </a:prstGeom>
          <a:noFill/>
          <a:ln w="9525">
            <a:noFill/>
            <a:miter lim="800000"/>
            <a:headEnd/>
            <a:tailEnd/>
          </a:ln>
        </p:spPr>
      </p:pic>
    </p:spTree>
    <p:extLst>
      <p:ext uri="{BB962C8B-B14F-4D97-AF65-F5344CB8AC3E}">
        <p14:creationId xmlns:p14="http://schemas.microsoft.com/office/powerpoint/2010/main" val="2642292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5787103</TotalTime>
  <Words>2030</Words>
  <Application>Microsoft Office PowerPoint</Application>
  <PresentationFormat>Grand écran</PresentationFormat>
  <Paragraphs>154</Paragraphs>
  <Slides>31</Slides>
  <Notes>0</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45" baseType="lpstr">
      <vt:lpstr>Arabic Transparent</vt:lpstr>
      <vt:lpstr>Arial</vt:lpstr>
      <vt:lpstr>Calibri</vt:lpstr>
      <vt:lpstr>Comic Sans MS</vt:lpstr>
      <vt:lpstr>Franklin Gothic Book</vt:lpstr>
      <vt:lpstr>Palace Script MT</vt:lpstr>
      <vt:lpstr>Perpetua</vt:lpstr>
      <vt:lpstr>Simplified Arabic Fixed</vt:lpstr>
      <vt:lpstr>Symbol</vt:lpstr>
      <vt:lpstr>Times New Roman</vt:lpstr>
      <vt:lpstr>Wingdings</vt:lpstr>
      <vt:lpstr>Wingdings 2</vt:lpstr>
      <vt:lpstr>Capitaux</vt:lpstr>
      <vt:lpstr>Équation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Hocine</dc:creator>
  <cp:lastModifiedBy>pc</cp:lastModifiedBy>
  <cp:revision>186</cp:revision>
  <dcterms:created xsi:type="dcterms:W3CDTF">2020-06-06T12:53:50Z</dcterms:created>
  <dcterms:modified xsi:type="dcterms:W3CDTF">2024-04-17T12:29:47Z</dcterms:modified>
</cp:coreProperties>
</file>