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5050"/>
    <a:srgbClr val="66FFFF"/>
    <a:srgbClr val="FF33CC"/>
    <a:srgbClr val="FFFFFF"/>
    <a:srgbClr val="FFCC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01" autoAdjust="0"/>
    <p:restoredTop sz="93741" autoAdjust="0"/>
  </p:normalViewPr>
  <p:slideViewPr>
    <p:cSldViewPr snapToGrid="0">
      <p:cViewPr>
        <p:scale>
          <a:sx n="70" d="100"/>
          <a:sy n="70" d="100"/>
        </p:scale>
        <p:origin x="84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141FED-356B-47EB-BFFA-CE295AAC0D5C}" type="doc">
      <dgm:prSet loTypeId="urn:microsoft.com/office/officeart/2008/layout/HorizontalMultiLevelHierarchy" loCatId="hierarchy" qsTypeId="urn:microsoft.com/office/officeart/2005/8/quickstyle/3d4" qsCatId="3D" csTypeId="urn:microsoft.com/office/officeart/2005/8/colors/colorful5" csCatId="colorful" phldr="1"/>
      <dgm:spPr/>
      <dgm:t>
        <a:bodyPr/>
        <a:lstStyle/>
        <a:p>
          <a:endParaRPr lang="en-GB"/>
        </a:p>
      </dgm:t>
    </dgm:pt>
    <dgm:pt modelId="{911CE8CB-9623-4211-AF44-8D7B758994EC}">
      <dgm:prSet phldrT="[Text]"/>
      <dgm:spPr/>
      <dgm:t>
        <a:bodyPr/>
        <a:lstStyle/>
        <a:p>
          <a:r>
            <a:rPr lang="en-GB" dirty="0">
              <a:solidFill>
                <a:schemeClr val="tx1"/>
              </a:solidFill>
              <a:latin typeface="Agency FB" panose="020B0503020202020204" pitchFamily="34" charset="0"/>
            </a:rPr>
            <a:t>3 types of </a:t>
          </a:r>
        </a:p>
        <a:p>
          <a:r>
            <a:rPr lang="en-GB" dirty="0">
              <a:solidFill>
                <a:schemeClr val="tx1"/>
              </a:solidFill>
              <a:latin typeface="Agency FB" panose="020B0503020202020204" pitchFamily="34" charset="0"/>
            </a:rPr>
            <a:t>certification: </a:t>
          </a:r>
        </a:p>
      </dgm:t>
    </dgm:pt>
    <dgm:pt modelId="{A6D5FA3F-30D9-430A-867C-23E04158585A}" type="parTrans" cxnId="{DCA7D291-F289-47CF-BC83-EFC9616437B7}">
      <dgm:prSet/>
      <dgm:spPr/>
      <dgm:t>
        <a:bodyPr/>
        <a:lstStyle/>
        <a:p>
          <a:endParaRPr lang="en-GB">
            <a:solidFill>
              <a:schemeClr val="tx1"/>
            </a:solidFill>
            <a:latin typeface="Agency FB" panose="020B0503020202020204" pitchFamily="34" charset="0"/>
          </a:endParaRPr>
        </a:p>
      </dgm:t>
    </dgm:pt>
    <dgm:pt modelId="{6C723CC8-4B96-4099-9E99-0438F012F6E6}" type="sibTrans" cxnId="{DCA7D291-F289-47CF-BC83-EFC9616437B7}">
      <dgm:prSet/>
      <dgm:spPr/>
      <dgm:t>
        <a:bodyPr/>
        <a:lstStyle/>
        <a:p>
          <a:endParaRPr lang="en-GB">
            <a:solidFill>
              <a:schemeClr val="tx1"/>
            </a:solidFill>
            <a:latin typeface="Agency FB" panose="020B0503020202020204" pitchFamily="34" charset="0"/>
          </a:endParaRPr>
        </a:p>
      </dgm:t>
    </dgm:pt>
    <dgm:pt modelId="{8268A0F3-AB61-4AE5-B331-F98402D537F8}">
      <dgm:prSet phldrT="[Text]"/>
      <dgm:spPr/>
      <dgm:t>
        <a:bodyPr/>
        <a:lstStyle/>
        <a:p>
          <a:r>
            <a:rPr lang="en-GB" dirty="0">
              <a:solidFill>
                <a:schemeClr val="tx1"/>
              </a:solidFill>
              <a:latin typeface="Agency FB" panose="020B0503020202020204" pitchFamily="34" charset="0"/>
            </a:rPr>
            <a:t>Personnel Certification</a:t>
          </a:r>
        </a:p>
      </dgm:t>
    </dgm:pt>
    <dgm:pt modelId="{1642DC0C-19A9-44FE-A37B-D194BE44CFF9}" type="parTrans" cxnId="{DF9EB84E-4A06-4B53-A921-B21B85F34701}">
      <dgm:prSet/>
      <dgm:spPr/>
      <dgm:t>
        <a:bodyPr/>
        <a:lstStyle/>
        <a:p>
          <a:endParaRPr lang="en-GB">
            <a:solidFill>
              <a:schemeClr val="tx1"/>
            </a:solidFill>
            <a:latin typeface="Agency FB" panose="020B0503020202020204" pitchFamily="34" charset="0"/>
          </a:endParaRPr>
        </a:p>
      </dgm:t>
    </dgm:pt>
    <dgm:pt modelId="{7FE87419-ACF2-4FCA-B564-7E78521794B3}" type="sibTrans" cxnId="{DF9EB84E-4A06-4B53-A921-B21B85F34701}">
      <dgm:prSet/>
      <dgm:spPr/>
      <dgm:t>
        <a:bodyPr/>
        <a:lstStyle/>
        <a:p>
          <a:endParaRPr lang="en-GB">
            <a:solidFill>
              <a:schemeClr val="tx1"/>
            </a:solidFill>
            <a:latin typeface="Agency FB" panose="020B0503020202020204" pitchFamily="34" charset="0"/>
          </a:endParaRPr>
        </a:p>
      </dgm:t>
    </dgm:pt>
    <dgm:pt modelId="{0C3214B4-5F99-4A85-A169-9E3ECBC581EA}">
      <dgm:prSet phldrT="[Text]"/>
      <dgm:spPr/>
      <dgm:t>
        <a:bodyPr/>
        <a:lstStyle/>
        <a:p>
          <a:r>
            <a:rPr lang="en-GB" dirty="0">
              <a:solidFill>
                <a:schemeClr val="tx1"/>
              </a:solidFill>
              <a:latin typeface="Agency FB" panose="020B0503020202020204" pitchFamily="34" charset="0"/>
            </a:rPr>
            <a:t>Certification of Industrial Products</a:t>
          </a:r>
        </a:p>
      </dgm:t>
    </dgm:pt>
    <dgm:pt modelId="{A671C7E3-2B0A-4E11-BAA5-9618892E5989}" type="parTrans" cxnId="{E5B764D9-7624-4FCE-A804-8E22CDF704DF}">
      <dgm:prSet/>
      <dgm:spPr/>
      <dgm:t>
        <a:bodyPr/>
        <a:lstStyle/>
        <a:p>
          <a:endParaRPr lang="en-GB">
            <a:solidFill>
              <a:schemeClr val="tx1"/>
            </a:solidFill>
            <a:latin typeface="Agency FB" panose="020B0503020202020204" pitchFamily="34" charset="0"/>
          </a:endParaRPr>
        </a:p>
      </dgm:t>
    </dgm:pt>
    <dgm:pt modelId="{C2E57C08-116A-4AA3-9B28-17D073F87809}" type="sibTrans" cxnId="{E5B764D9-7624-4FCE-A804-8E22CDF704DF}">
      <dgm:prSet/>
      <dgm:spPr/>
      <dgm:t>
        <a:bodyPr/>
        <a:lstStyle/>
        <a:p>
          <a:endParaRPr lang="en-GB">
            <a:solidFill>
              <a:schemeClr val="tx1"/>
            </a:solidFill>
            <a:latin typeface="Agency FB" panose="020B0503020202020204" pitchFamily="34" charset="0"/>
          </a:endParaRPr>
        </a:p>
      </dgm:t>
    </dgm:pt>
    <dgm:pt modelId="{B896B5AD-1306-4074-8A8E-757F662D0111}">
      <dgm:prSet phldrT="[Text]"/>
      <dgm:spPr/>
      <dgm:t>
        <a:bodyPr/>
        <a:lstStyle/>
        <a:p>
          <a:r>
            <a:rPr lang="en-GB" dirty="0">
              <a:solidFill>
                <a:schemeClr val="tx1"/>
              </a:solidFill>
              <a:latin typeface="Agency FB" panose="020B0503020202020204" pitchFamily="34" charset="0"/>
            </a:rPr>
            <a:t>Certification of a Company</a:t>
          </a:r>
        </a:p>
      </dgm:t>
    </dgm:pt>
    <dgm:pt modelId="{F7231A82-31C8-4C1C-ADD2-86232610884A}" type="parTrans" cxnId="{1E7FD652-43A0-47DB-A36C-482BAC20C188}">
      <dgm:prSet/>
      <dgm:spPr/>
      <dgm:t>
        <a:bodyPr/>
        <a:lstStyle/>
        <a:p>
          <a:endParaRPr lang="en-GB">
            <a:solidFill>
              <a:schemeClr val="tx1"/>
            </a:solidFill>
            <a:latin typeface="Agency FB" panose="020B0503020202020204" pitchFamily="34" charset="0"/>
          </a:endParaRPr>
        </a:p>
      </dgm:t>
    </dgm:pt>
    <dgm:pt modelId="{17906176-C2AE-4403-BDCD-5224E02F5479}" type="sibTrans" cxnId="{1E7FD652-43A0-47DB-A36C-482BAC20C188}">
      <dgm:prSet/>
      <dgm:spPr/>
      <dgm:t>
        <a:bodyPr/>
        <a:lstStyle/>
        <a:p>
          <a:endParaRPr lang="en-GB">
            <a:solidFill>
              <a:schemeClr val="tx1"/>
            </a:solidFill>
            <a:latin typeface="Agency FB" panose="020B0503020202020204" pitchFamily="34" charset="0"/>
          </a:endParaRPr>
        </a:p>
      </dgm:t>
    </dgm:pt>
    <dgm:pt modelId="{C3695D8E-CE5A-4F2D-89BC-596043606957}" type="pres">
      <dgm:prSet presAssocID="{F7141FED-356B-47EB-BFFA-CE295AAC0D5C}" presName="Name0" presStyleCnt="0">
        <dgm:presLayoutVars>
          <dgm:chPref val="1"/>
          <dgm:dir/>
          <dgm:animOne val="branch"/>
          <dgm:animLvl val="lvl"/>
          <dgm:resizeHandles val="exact"/>
        </dgm:presLayoutVars>
      </dgm:prSet>
      <dgm:spPr/>
    </dgm:pt>
    <dgm:pt modelId="{E59F515B-DD9D-497E-9CC5-D7A856783545}" type="pres">
      <dgm:prSet presAssocID="{911CE8CB-9623-4211-AF44-8D7B758994EC}" presName="root1" presStyleCnt="0"/>
      <dgm:spPr/>
    </dgm:pt>
    <dgm:pt modelId="{1745CE89-D57F-4F61-9F61-754AFE460AA2}" type="pres">
      <dgm:prSet presAssocID="{911CE8CB-9623-4211-AF44-8D7B758994EC}" presName="LevelOneTextNode" presStyleLbl="node0" presStyleIdx="0" presStyleCnt="1" custAng="5400000" custScaleY="50377" custLinFactNeighborX="-48317" custLinFactNeighborY="0">
        <dgm:presLayoutVars>
          <dgm:chPref val="3"/>
        </dgm:presLayoutVars>
      </dgm:prSet>
      <dgm:spPr/>
    </dgm:pt>
    <dgm:pt modelId="{DB8A840C-BFC7-4768-AC7F-D0B0B87153C1}" type="pres">
      <dgm:prSet presAssocID="{911CE8CB-9623-4211-AF44-8D7B758994EC}" presName="level2hierChild" presStyleCnt="0"/>
      <dgm:spPr/>
    </dgm:pt>
    <dgm:pt modelId="{1023394F-76E1-47C5-8F8D-D4D98165D547}" type="pres">
      <dgm:prSet presAssocID="{1642DC0C-19A9-44FE-A37B-D194BE44CFF9}" presName="conn2-1" presStyleLbl="parChTrans1D2" presStyleIdx="0" presStyleCnt="3"/>
      <dgm:spPr/>
    </dgm:pt>
    <dgm:pt modelId="{077758E5-7A90-4152-A9A2-38C6E420D1C7}" type="pres">
      <dgm:prSet presAssocID="{1642DC0C-19A9-44FE-A37B-D194BE44CFF9}" presName="connTx" presStyleLbl="parChTrans1D2" presStyleIdx="0" presStyleCnt="3"/>
      <dgm:spPr/>
    </dgm:pt>
    <dgm:pt modelId="{00F247BC-D47C-4BBB-9BDD-334E2D6077FC}" type="pres">
      <dgm:prSet presAssocID="{8268A0F3-AB61-4AE5-B331-F98402D537F8}" presName="root2" presStyleCnt="0"/>
      <dgm:spPr/>
    </dgm:pt>
    <dgm:pt modelId="{1572340D-ADF4-45DE-9C12-8FE404CD2044}" type="pres">
      <dgm:prSet presAssocID="{8268A0F3-AB61-4AE5-B331-F98402D537F8}" presName="LevelTwoTextNode" presStyleLbl="node2" presStyleIdx="0" presStyleCnt="3">
        <dgm:presLayoutVars>
          <dgm:chPref val="3"/>
        </dgm:presLayoutVars>
      </dgm:prSet>
      <dgm:spPr/>
    </dgm:pt>
    <dgm:pt modelId="{15F5D5D5-F479-4DCF-A4D6-4D51D9C256F5}" type="pres">
      <dgm:prSet presAssocID="{8268A0F3-AB61-4AE5-B331-F98402D537F8}" presName="level3hierChild" presStyleCnt="0"/>
      <dgm:spPr/>
    </dgm:pt>
    <dgm:pt modelId="{A6A98479-15C9-40E3-A195-309DAF0663FF}" type="pres">
      <dgm:prSet presAssocID="{A671C7E3-2B0A-4E11-BAA5-9618892E5989}" presName="conn2-1" presStyleLbl="parChTrans1D2" presStyleIdx="1" presStyleCnt="3"/>
      <dgm:spPr/>
    </dgm:pt>
    <dgm:pt modelId="{DC42131D-3111-4983-A4A7-22522A7F326B}" type="pres">
      <dgm:prSet presAssocID="{A671C7E3-2B0A-4E11-BAA5-9618892E5989}" presName="connTx" presStyleLbl="parChTrans1D2" presStyleIdx="1" presStyleCnt="3"/>
      <dgm:spPr/>
    </dgm:pt>
    <dgm:pt modelId="{520009C3-A23E-40D2-A3F0-320A693633B9}" type="pres">
      <dgm:prSet presAssocID="{0C3214B4-5F99-4A85-A169-9E3ECBC581EA}" presName="root2" presStyleCnt="0"/>
      <dgm:spPr/>
    </dgm:pt>
    <dgm:pt modelId="{5A96F60E-B595-4CDC-A49E-8D8FE91DFFAF}" type="pres">
      <dgm:prSet presAssocID="{0C3214B4-5F99-4A85-A169-9E3ECBC581EA}" presName="LevelTwoTextNode" presStyleLbl="node2" presStyleIdx="1" presStyleCnt="3">
        <dgm:presLayoutVars>
          <dgm:chPref val="3"/>
        </dgm:presLayoutVars>
      </dgm:prSet>
      <dgm:spPr/>
    </dgm:pt>
    <dgm:pt modelId="{2AE641EB-ED92-4524-9CFF-50D07E971B67}" type="pres">
      <dgm:prSet presAssocID="{0C3214B4-5F99-4A85-A169-9E3ECBC581EA}" presName="level3hierChild" presStyleCnt="0"/>
      <dgm:spPr/>
    </dgm:pt>
    <dgm:pt modelId="{E50B8D5A-A194-42D7-99F7-B9CD7FA3AFA4}" type="pres">
      <dgm:prSet presAssocID="{F7231A82-31C8-4C1C-ADD2-86232610884A}" presName="conn2-1" presStyleLbl="parChTrans1D2" presStyleIdx="2" presStyleCnt="3"/>
      <dgm:spPr/>
    </dgm:pt>
    <dgm:pt modelId="{F796A618-3D5A-4EA4-99C4-186B5F1B0FE1}" type="pres">
      <dgm:prSet presAssocID="{F7231A82-31C8-4C1C-ADD2-86232610884A}" presName="connTx" presStyleLbl="parChTrans1D2" presStyleIdx="2" presStyleCnt="3"/>
      <dgm:spPr/>
    </dgm:pt>
    <dgm:pt modelId="{F15CBB22-D04B-44C6-BA77-953BDDA630CA}" type="pres">
      <dgm:prSet presAssocID="{B896B5AD-1306-4074-8A8E-757F662D0111}" presName="root2" presStyleCnt="0"/>
      <dgm:spPr/>
    </dgm:pt>
    <dgm:pt modelId="{F64D41CB-A907-4FD3-AADD-C3665CD6D6B8}" type="pres">
      <dgm:prSet presAssocID="{B896B5AD-1306-4074-8A8E-757F662D0111}" presName="LevelTwoTextNode" presStyleLbl="node2" presStyleIdx="2" presStyleCnt="3">
        <dgm:presLayoutVars>
          <dgm:chPref val="3"/>
        </dgm:presLayoutVars>
      </dgm:prSet>
      <dgm:spPr/>
    </dgm:pt>
    <dgm:pt modelId="{DABB1302-E747-49DD-A688-335F5FC79726}" type="pres">
      <dgm:prSet presAssocID="{B896B5AD-1306-4074-8A8E-757F662D0111}" presName="level3hierChild" presStyleCnt="0"/>
      <dgm:spPr/>
    </dgm:pt>
  </dgm:ptLst>
  <dgm:cxnLst>
    <dgm:cxn modelId="{8C82F301-48BA-4A51-BCC7-6CB19FEF7F26}" type="presOf" srcId="{A671C7E3-2B0A-4E11-BAA5-9618892E5989}" destId="{A6A98479-15C9-40E3-A195-309DAF0663FF}" srcOrd="0" destOrd="0" presId="urn:microsoft.com/office/officeart/2008/layout/HorizontalMultiLevelHierarchy"/>
    <dgm:cxn modelId="{815DF10A-AA4F-466D-AD61-2C1CCF7F2EA5}" type="presOf" srcId="{A671C7E3-2B0A-4E11-BAA5-9618892E5989}" destId="{DC42131D-3111-4983-A4A7-22522A7F326B}" srcOrd="1" destOrd="0" presId="urn:microsoft.com/office/officeart/2008/layout/HorizontalMultiLevelHierarchy"/>
    <dgm:cxn modelId="{ED4E7329-A02C-454B-BDE6-89A76F02DB66}" type="presOf" srcId="{1642DC0C-19A9-44FE-A37B-D194BE44CFF9}" destId="{1023394F-76E1-47C5-8F8D-D4D98165D547}" srcOrd="0" destOrd="0" presId="urn:microsoft.com/office/officeart/2008/layout/HorizontalMultiLevelHierarchy"/>
    <dgm:cxn modelId="{5B080D65-08EF-4CBE-A022-43FC3F3F7B9B}" type="presOf" srcId="{8268A0F3-AB61-4AE5-B331-F98402D537F8}" destId="{1572340D-ADF4-45DE-9C12-8FE404CD2044}" srcOrd="0" destOrd="0" presId="urn:microsoft.com/office/officeart/2008/layout/HorizontalMultiLevelHierarchy"/>
    <dgm:cxn modelId="{9925686E-BC10-4461-B66D-B2FF3B87FB86}" type="presOf" srcId="{B896B5AD-1306-4074-8A8E-757F662D0111}" destId="{F64D41CB-A907-4FD3-AADD-C3665CD6D6B8}" srcOrd="0" destOrd="0" presId="urn:microsoft.com/office/officeart/2008/layout/HorizontalMultiLevelHierarchy"/>
    <dgm:cxn modelId="{DF9EB84E-4A06-4B53-A921-B21B85F34701}" srcId="{911CE8CB-9623-4211-AF44-8D7B758994EC}" destId="{8268A0F3-AB61-4AE5-B331-F98402D537F8}" srcOrd="0" destOrd="0" parTransId="{1642DC0C-19A9-44FE-A37B-D194BE44CFF9}" sibTransId="{7FE87419-ACF2-4FCA-B564-7E78521794B3}"/>
    <dgm:cxn modelId="{A2CDEE6F-36EF-4DED-A2D7-A9F9DB17E479}" type="presOf" srcId="{F7231A82-31C8-4C1C-ADD2-86232610884A}" destId="{F796A618-3D5A-4EA4-99C4-186B5F1B0FE1}" srcOrd="1" destOrd="0" presId="urn:microsoft.com/office/officeart/2008/layout/HorizontalMultiLevelHierarchy"/>
    <dgm:cxn modelId="{C6AB5652-8390-445B-B7EC-BDB42F05C2B2}" type="presOf" srcId="{911CE8CB-9623-4211-AF44-8D7B758994EC}" destId="{1745CE89-D57F-4F61-9F61-754AFE460AA2}" srcOrd="0" destOrd="0" presId="urn:microsoft.com/office/officeart/2008/layout/HorizontalMultiLevelHierarchy"/>
    <dgm:cxn modelId="{1E7FD652-43A0-47DB-A36C-482BAC20C188}" srcId="{911CE8CB-9623-4211-AF44-8D7B758994EC}" destId="{B896B5AD-1306-4074-8A8E-757F662D0111}" srcOrd="2" destOrd="0" parTransId="{F7231A82-31C8-4C1C-ADD2-86232610884A}" sibTransId="{17906176-C2AE-4403-BDCD-5224E02F5479}"/>
    <dgm:cxn modelId="{DCA7D291-F289-47CF-BC83-EFC9616437B7}" srcId="{F7141FED-356B-47EB-BFFA-CE295AAC0D5C}" destId="{911CE8CB-9623-4211-AF44-8D7B758994EC}" srcOrd="0" destOrd="0" parTransId="{A6D5FA3F-30D9-430A-867C-23E04158585A}" sibTransId="{6C723CC8-4B96-4099-9E99-0438F012F6E6}"/>
    <dgm:cxn modelId="{9B7F5999-FA5E-4DF0-B188-C4B5CB0A61EF}" type="presOf" srcId="{1642DC0C-19A9-44FE-A37B-D194BE44CFF9}" destId="{077758E5-7A90-4152-A9A2-38C6E420D1C7}" srcOrd="1" destOrd="0" presId="urn:microsoft.com/office/officeart/2008/layout/HorizontalMultiLevelHierarchy"/>
    <dgm:cxn modelId="{DB4F4C9C-6DB5-423E-BDE8-4DC55A88AB1C}" type="presOf" srcId="{0C3214B4-5F99-4A85-A169-9E3ECBC581EA}" destId="{5A96F60E-B595-4CDC-A49E-8D8FE91DFFAF}" srcOrd="0" destOrd="0" presId="urn:microsoft.com/office/officeart/2008/layout/HorizontalMultiLevelHierarchy"/>
    <dgm:cxn modelId="{69AB93B6-D93A-43F0-95F6-DB0C5EE26E4F}" type="presOf" srcId="{F7141FED-356B-47EB-BFFA-CE295AAC0D5C}" destId="{C3695D8E-CE5A-4F2D-89BC-596043606957}" srcOrd="0" destOrd="0" presId="urn:microsoft.com/office/officeart/2008/layout/HorizontalMultiLevelHierarchy"/>
    <dgm:cxn modelId="{46426BD0-2C68-454F-9E21-D75EB7DE7460}" type="presOf" srcId="{F7231A82-31C8-4C1C-ADD2-86232610884A}" destId="{E50B8D5A-A194-42D7-99F7-B9CD7FA3AFA4}" srcOrd="0" destOrd="0" presId="urn:microsoft.com/office/officeart/2008/layout/HorizontalMultiLevelHierarchy"/>
    <dgm:cxn modelId="{E5B764D9-7624-4FCE-A804-8E22CDF704DF}" srcId="{911CE8CB-9623-4211-AF44-8D7B758994EC}" destId="{0C3214B4-5F99-4A85-A169-9E3ECBC581EA}" srcOrd="1" destOrd="0" parTransId="{A671C7E3-2B0A-4E11-BAA5-9618892E5989}" sibTransId="{C2E57C08-116A-4AA3-9B28-17D073F87809}"/>
    <dgm:cxn modelId="{CC1B7BB0-1605-438E-81D1-6472C0345302}" type="presParOf" srcId="{C3695D8E-CE5A-4F2D-89BC-596043606957}" destId="{E59F515B-DD9D-497E-9CC5-D7A856783545}" srcOrd="0" destOrd="0" presId="urn:microsoft.com/office/officeart/2008/layout/HorizontalMultiLevelHierarchy"/>
    <dgm:cxn modelId="{D56318A4-4668-4921-A472-1BC27B876E5D}" type="presParOf" srcId="{E59F515B-DD9D-497E-9CC5-D7A856783545}" destId="{1745CE89-D57F-4F61-9F61-754AFE460AA2}" srcOrd="0" destOrd="0" presId="urn:microsoft.com/office/officeart/2008/layout/HorizontalMultiLevelHierarchy"/>
    <dgm:cxn modelId="{83407380-1F18-4C95-A0CB-565148135AB8}" type="presParOf" srcId="{E59F515B-DD9D-497E-9CC5-D7A856783545}" destId="{DB8A840C-BFC7-4768-AC7F-D0B0B87153C1}" srcOrd="1" destOrd="0" presId="urn:microsoft.com/office/officeart/2008/layout/HorizontalMultiLevelHierarchy"/>
    <dgm:cxn modelId="{7FDF39C9-0297-4995-B94A-DEA297B48B8A}" type="presParOf" srcId="{DB8A840C-BFC7-4768-AC7F-D0B0B87153C1}" destId="{1023394F-76E1-47C5-8F8D-D4D98165D547}" srcOrd="0" destOrd="0" presId="urn:microsoft.com/office/officeart/2008/layout/HorizontalMultiLevelHierarchy"/>
    <dgm:cxn modelId="{F5A0382C-1561-4710-B45E-59AAB57A5882}" type="presParOf" srcId="{1023394F-76E1-47C5-8F8D-D4D98165D547}" destId="{077758E5-7A90-4152-A9A2-38C6E420D1C7}" srcOrd="0" destOrd="0" presId="urn:microsoft.com/office/officeart/2008/layout/HorizontalMultiLevelHierarchy"/>
    <dgm:cxn modelId="{F7350FDF-AC6A-4816-BC7E-1859F66BFFA8}" type="presParOf" srcId="{DB8A840C-BFC7-4768-AC7F-D0B0B87153C1}" destId="{00F247BC-D47C-4BBB-9BDD-334E2D6077FC}" srcOrd="1" destOrd="0" presId="urn:microsoft.com/office/officeart/2008/layout/HorizontalMultiLevelHierarchy"/>
    <dgm:cxn modelId="{B60B40A0-2E67-4F92-809A-59CB8EDDC3B0}" type="presParOf" srcId="{00F247BC-D47C-4BBB-9BDD-334E2D6077FC}" destId="{1572340D-ADF4-45DE-9C12-8FE404CD2044}" srcOrd="0" destOrd="0" presId="urn:microsoft.com/office/officeart/2008/layout/HorizontalMultiLevelHierarchy"/>
    <dgm:cxn modelId="{AD5D2036-5EE8-4A1A-8E43-54F44B317C44}" type="presParOf" srcId="{00F247BC-D47C-4BBB-9BDD-334E2D6077FC}" destId="{15F5D5D5-F479-4DCF-A4D6-4D51D9C256F5}" srcOrd="1" destOrd="0" presId="urn:microsoft.com/office/officeart/2008/layout/HorizontalMultiLevelHierarchy"/>
    <dgm:cxn modelId="{E7C8643E-C1D3-4E85-BB3B-F920CA6B82E1}" type="presParOf" srcId="{DB8A840C-BFC7-4768-AC7F-D0B0B87153C1}" destId="{A6A98479-15C9-40E3-A195-309DAF0663FF}" srcOrd="2" destOrd="0" presId="urn:microsoft.com/office/officeart/2008/layout/HorizontalMultiLevelHierarchy"/>
    <dgm:cxn modelId="{3EACD853-956E-4B1F-8E72-0109BA4F9C9A}" type="presParOf" srcId="{A6A98479-15C9-40E3-A195-309DAF0663FF}" destId="{DC42131D-3111-4983-A4A7-22522A7F326B}" srcOrd="0" destOrd="0" presId="urn:microsoft.com/office/officeart/2008/layout/HorizontalMultiLevelHierarchy"/>
    <dgm:cxn modelId="{34B882A3-6418-4348-83F3-2611528F0C23}" type="presParOf" srcId="{DB8A840C-BFC7-4768-AC7F-D0B0B87153C1}" destId="{520009C3-A23E-40D2-A3F0-320A693633B9}" srcOrd="3" destOrd="0" presId="urn:microsoft.com/office/officeart/2008/layout/HorizontalMultiLevelHierarchy"/>
    <dgm:cxn modelId="{FDBBAA98-1659-4F4E-9220-F5BD93DCEF23}" type="presParOf" srcId="{520009C3-A23E-40D2-A3F0-320A693633B9}" destId="{5A96F60E-B595-4CDC-A49E-8D8FE91DFFAF}" srcOrd="0" destOrd="0" presId="urn:microsoft.com/office/officeart/2008/layout/HorizontalMultiLevelHierarchy"/>
    <dgm:cxn modelId="{1F4C30FD-84B4-4169-ACCF-0CE71F8AF4C5}" type="presParOf" srcId="{520009C3-A23E-40D2-A3F0-320A693633B9}" destId="{2AE641EB-ED92-4524-9CFF-50D07E971B67}" srcOrd="1" destOrd="0" presId="urn:microsoft.com/office/officeart/2008/layout/HorizontalMultiLevelHierarchy"/>
    <dgm:cxn modelId="{BBD3098D-1702-4080-B45C-6D9B2A3634DD}" type="presParOf" srcId="{DB8A840C-BFC7-4768-AC7F-D0B0B87153C1}" destId="{E50B8D5A-A194-42D7-99F7-B9CD7FA3AFA4}" srcOrd="4" destOrd="0" presId="urn:microsoft.com/office/officeart/2008/layout/HorizontalMultiLevelHierarchy"/>
    <dgm:cxn modelId="{439DEAAB-EAD8-45A7-8851-E926F28DD39E}" type="presParOf" srcId="{E50B8D5A-A194-42D7-99F7-B9CD7FA3AFA4}" destId="{F796A618-3D5A-4EA4-99C4-186B5F1B0FE1}" srcOrd="0" destOrd="0" presId="urn:microsoft.com/office/officeart/2008/layout/HorizontalMultiLevelHierarchy"/>
    <dgm:cxn modelId="{534E5ABB-848B-4D11-9398-2F64D656CC28}" type="presParOf" srcId="{DB8A840C-BFC7-4768-AC7F-D0B0B87153C1}" destId="{F15CBB22-D04B-44C6-BA77-953BDDA630CA}" srcOrd="5" destOrd="0" presId="urn:microsoft.com/office/officeart/2008/layout/HorizontalMultiLevelHierarchy"/>
    <dgm:cxn modelId="{7D9C418A-C2B6-48BA-B9D5-6B6A574D2FEE}" type="presParOf" srcId="{F15CBB22-D04B-44C6-BA77-953BDDA630CA}" destId="{F64D41CB-A907-4FD3-AADD-C3665CD6D6B8}" srcOrd="0" destOrd="0" presId="urn:microsoft.com/office/officeart/2008/layout/HorizontalMultiLevelHierarchy"/>
    <dgm:cxn modelId="{26C78DF4-954E-4C4D-BE2A-CF2726E25F43}" type="presParOf" srcId="{F15CBB22-D04B-44C6-BA77-953BDDA630CA}" destId="{DABB1302-E747-49DD-A688-335F5FC7972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04D322-4863-42B1-9B03-46D322E0D08B}"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fr-FR"/>
        </a:p>
      </dgm:t>
    </dgm:pt>
    <dgm:pt modelId="{A29E3874-50B5-4EF1-8542-B0A6EB1667C9}">
      <dgm:prSet phldrT="[Texte]" custT="1"/>
      <dgm:spPr/>
      <dgm:t>
        <a:bodyPr/>
        <a:lstStyle/>
        <a:p>
          <a:pPr algn="ctr"/>
          <a:r>
            <a:rPr lang="en-US" sz="2000" b="1" dirty="0"/>
            <a:t>Preparing for the audit</a:t>
          </a:r>
          <a:endParaRPr lang="fr-FR" sz="2000" dirty="0"/>
        </a:p>
      </dgm:t>
    </dgm:pt>
    <dgm:pt modelId="{0D1BDA05-7AAA-49EB-AB70-39748D680385}" type="parTrans" cxnId="{E624B5D0-2AAD-4DFB-A64E-665E83E27029}">
      <dgm:prSet/>
      <dgm:spPr/>
      <dgm:t>
        <a:bodyPr/>
        <a:lstStyle/>
        <a:p>
          <a:pPr algn="l"/>
          <a:endParaRPr lang="fr-FR"/>
        </a:p>
      </dgm:t>
    </dgm:pt>
    <dgm:pt modelId="{D04860AD-265F-4858-A9A0-CD0D0EA2FFFE}" type="sibTrans" cxnId="{E624B5D0-2AAD-4DFB-A64E-665E83E27029}">
      <dgm:prSet/>
      <dgm:spPr/>
      <dgm:t>
        <a:bodyPr/>
        <a:lstStyle/>
        <a:p>
          <a:pPr algn="l"/>
          <a:endParaRPr lang="fr-FR"/>
        </a:p>
      </dgm:t>
    </dgm:pt>
    <dgm:pt modelId="{6783212B-AEED-4F91-9B4A-7EDDD878578B}">
      <dgm:prSet phldrT="[Texte]"/>
      <dgm:spPr/>
      <dgm:t>
        <a:bodyPr/>
        <a:lstStyle/>
        <a:p>
          <a:pPr algn="l" rtl="0"/>
          <a:r>
            <a:rPr lang="en-US" b="1" dirty="0"/>
            <a:t>Provision of practical guides.  </a:t>
          </a:r>
          <a:r>
            <a:rPr lang="ar-DZ" b="1" dirty="0"/>
            <a:t> توفير الأدلة العملية</a:t>
          </a:r>
          <a:r>
            <a:rPr lang="fr-FR" b="1" dirty="0"/>
            <a:t> </a:t>
          </a:r>
          <a:endParaRPr lang="fr-FR" dirty="0"/>
        </a:p>
      </dgm:t>
    </dgm:pt>
    <dgm:pt modelId="{08A97A3F-F6C0-40B6-94A3-E6127C3F82F5}" type="parTrans" cxnId="{3A989354-09C4-44A7-A501-6E54071736DD}">
      <dgm:prSet/>
      <dgm:spPr/>
      <dgm:t>
        <a:bodyPr/>
        <a:lstStyle/>
        <a:p>
          <a:pPr algn="l"/>
          <a:endParaRPr lang="fr-FR"/>
        </a:p>
      </dgm:t>
    </dgm:pt>
    <dgm:pt modelId="{3430DBD7-1F4E-4178-8903-864D499863DE}" type="sibTrans" cxnId="{3A989354-09C4-44A7-A501-6E54071736DD}">
      <dgm:prSet/>
      <dgm:spPr/>
      <dgm:t>
        <a:bodyPr/>
        <a:lstStyle/>
        <a:p>
          <a:pPr algn="l"/>
          <a:endParaRPr lang="fr-FR"/>
        </a:p>
      </dgm:t>
    </dgm:pt>
    <dgm:pt modelId="{89D2C870-F2D4-428E-9B8D-700378E7279E}">
      <dgm:prSet phldrT="[Texte]" custT="1"/>
      <dgm:spPr/>
      <dgm:t>
        <a:bodyPr/>
        <a:lstStyle/>
        <a:p>
          <a:pPr algn="ctr"/>
          <a:r>
            <a:rPr lang="en-US" sz="2000" b="1" dirty="0"/>
            <a:t>Certification audit</a:t>
          </a:r>
          <a:endParaRPr lang="fr-FR" sz="2000" dirty="0"/>
        </a:p>
      </dgm:t>
    </dgm:pt>
    <dgm:pt modelId="{62CE9B68-82EA-40C2-B24C-CE6E31CAA6F6}" type="parTrans" cxnId="{8C35C4E0-A3EE-411D-AA4E-36DCF016A9A5}">
      <dgm:prSet/>
      <dgm:spPr/>
      <dgm:t>
        <a:bodyPr/>
        <a:lstStyle/>
        <a:p>
          <a:pPr algn="l"/>
          <a:endParaRPr lang="fr-FR"/>
        </a:p>
      </dgm:t>
    </dgm:pt>
    <dgm:pt modelId="{08A05482-1472-4269-9DB6-D77C2CB1F57B}" type="sibTrans" cxnId="{8C35C4E0-A3EE-411D-AA4E-36DCF016A9A5}">
      <dgm:prSet/>
      <dgm:spPr/>
      <dgm:t>
        <a:bodyPr/>
        <a:lstStyle/>
        <a:p>
          <a:pPr algn="l"/>
          <a:endParaRPr lang="fr-FR"/>
        </a:p>
      </dgm:t>
    </dgm:pt>
    <dgm:pt modelId="{234B8712-BDC1-4BF6-940B-E146635A1C73}">
      <dgm:prSet phldrT="[Texte]"/>
      <dgm:spPr/>
      <dgm:t>
        <a:bodyPr/>
        <a:lstStyle/>
        <a:p>
          <a:pPr algn="l" rtl="0"/>
          <a:r>
            <a:rPr lang="en-US" b="1" dirty="0"/>
            <a:t>Carrying out the on-site audit.  </a:t>
          </a:r>
          <a:r>
            <a:rPr lang="ar-DZ" b="1" dirty="0"/>
            <a:t>إجراء التدقيق في الموقع.</a:t>
          </a:r>
          <a:endParaRPr lang="fr-FR" dirty="0"/>
        </a:p>
      </dgm:t>
    </dgm:pt>
    <dgm:pt modelId="{F59F9C65-F837-449B-8475-10A86F19FFE6}" type="parTrans" cxnId="{336AD3A2-D0A5-40BF-81E4-820F446E3D4C}">
      <dgm:prSet/>
      <dgm:spPr/>
      <dgm:t>
        <a:bodyPr/>
        <a:lstStyle/>
        <a:p>
          <a:pPr algn="l"/>
          <a:endParaRPr lang="fr-FR"/>
        </a:p>
      </dgm:t>
    </dgm:pt>
    <dgm:pt modelId="{9396FC8D-057F-46FE-9E28-2CD8338AE1B0}" type="sibTrans" cxnId="{336AD3A2-D0A5-40BF-81E4-820F446E3D4C}">
      <dgm:prSet/>
      <dgm:spPr/>
      <dgm:t>
        <a:bodyPr/>
        <a:lstStyle/>
        <a:p>
          <a:pPr algn="l"/>
          <a:endParaRPr lang="fr-FR"/>
        </a:p>
      </dgm:t>
    </dgm:pt>
    <dgm:pt modelId="{9532B107-B55D-4D68-A4CC-9BDB7B1A7218}">
      <dgm:prSet phldrT="[Texte]" custT="1"/>
      <dgm:spPr/>
      <dgm:t>
        <a:bodyPr/>
        <a:lstStyle/>
        <a:p>
          <a:pPr algn="ctr"/>
          <a:r>
            <a:rPr lang="en-US" sz="2000" b="1" dirty="0">
              <a:solidFill>
                <a:schemeClr val="bg1"/>
              </a:solidFill>
            </a:rPr>
            <a:t>Certification request</a:t>
          </a:r>
          <a:endParaRPr lang="fr-FR" sz="2000" dirty="0">
            <a:solidFill>
              <a:schemeClr val="bg1"/>
            </a:solidFill>
          </a:endParaRPr>
        </a:p>
      </dgm:t>
    </dgm:pt>
    <dgm:pt modelId="{69287142-2500-4174-8B6A-3F0618F76785}" type="parTrans" cxnId="{6CC9DF96-B891-4BDC-8232-0510DF67A5B6}">
      <dgm:prSet/>
      <dgm:spPr/>
      <dgm:t>
        <a:bodyPr/>
        <a:lstStyle/>
        <a:p>
          <a:pPr algn="l"/>
          <a:endParaRPr lang="fr-FR"/>
        </a:p>
      </dgm:t>
    </dgm:pt>
    <dgm:pt modelId="{C7200BB7-1485-4780-A020-117B9314ADF4}" type="sibTrans" cxnId="{6CC9DF96-B891-4BDC-8232-0510DF67A5B6}">
      <dgm:prSet/>
      <dgm:spPr/>
      <dgm:t>
        <a:bodyPr/>
        <a:lstStyle/>
        <a:p>
          <a:pPr algn="l"/>
          <a:endParaRPr lang="fr-FR"/>
        </a:p>
      </dgm:t>
    </dgm:pt>
    <dgm:pt modelId="{9D90DF35-DFA6-42E0-B58E-070FD1FB10BE}">
      <dgm:prSet phldrT="[Texte]"/>
      <dgm:spPr/>
      <dgm:t>
        <a:bodyPr/>
        <a:lstStyle/>
        <a:p>
          <a:pPr algn="l" rtl="0"/>
          <a:r>
            <a:rPr lang="en-US" b="1" dirty="0"/>
            <a:t>Analysis of needs personalized offer according to the field and scope of certification =&gt; order taking</a:t>
          </a:r>
          <a:endParaRPr lang="fr-FR" b="1" dirty="0"/>
        </a:p>
      </dgm:t>
    </dgm:pt>
    <dgm:pt modelId="{98F98EDC-5BDE-40E2-BADE-63860C8E81C0}" type="sibTrans" cxnId="{62A64898-4234-4990-9BF3-D80EBFB7C0EF}">
      <dgm:prSet/>
      <dgm:spPr/>
      <dgm:t>
        <a:bodyPr/>
        <a:lstStyle/>
        <a:p>
          <a:pPr algn="l"/>
          <a:endParaRPr lang="fr-FR"/>
        </a:p>
      </dgm:t>
    </dgm:pt>
    <dgm:pt modelId="{CABBA69D-9C4A-454A-80B3-70673F5EB40E}" type="parTrans" cxnId="{62A64898-4234-4990-9BF3-D80EBFB7C0EF}">
      <dgm:prSet/>
      <dgm:spPr/>
      <dgm:t>
        <a:bodyPr/>
        <a:lstStyle/>
        <a:p>
          <a:pPr algn="l"/>
          <a:endParaRPr lang="fr-FR"/>
        </a:p>
      </dgm:t>
    </dgm:pt>
    <dgm:pt modelId="{D4020567-6547-4F02-B798-620AB3D33C2A}">
      <dgm:prSet/>
      <dgm:spPr/>
      <dgm:t>
        <a:bodyPr/>
        <a:lstStyle/>
        <a:p>
          <a:pPr algn="l"/>
          <a:r>
            <a:rPr lang="en-US" b="1" dirty="0"/>
            <a:t>Technical contract review. </a:t>
          </a:r>
          <a:r>
            <a:rPr lang="ar-DZ" b="1" dirty="0"/>
            <a:t>مراجعة العقود الفنية</a:t>
          </a:r>
          <a:endParaRPr lang="fr-FR" dirty="0"/>
        </a:p>
      </dgm:t>
    </dgm:pt>
    <dgm:pt modelId="{20BF131B-7B07-4763-8066-AEE4862E7B9E}" type="parTrans" cxnId="{D08DBD0C-20E9-461A-AC09-43E5D29D0256}">
      <dgm:prSet/>
      <dgm:spPr/>
      <dgm:t>
        <a:bodyPr/>
        <a:lstStyle/>
        <a:p>
          <a:pPr algn="l"/>
          <a:endParaRPr lang="fr-FR"/>
        </a:p>
      </dgm:t>
    </dgm:pt>
    <dgm:pt modelId="{33AE24C5-F246-4306-9BE7-67CFCABABE0D}" type="sibTrans" cxnId="{D08DBD0C-20E9-461A-AC09-43E5D29D0256}">
      <dgm:prSet/>
      <dgm:spPr/>
      <dgm:t>
        <a:bodyPr/>
        <a:lstStyle/>
        <a:p>
          <a:pPr algn="l"/>
          <a:endParaRPr lang="fr-FR"/>
        </a:p>
      </dgm:t>
    </dgm:pt>
    <dgm:pt modelId="{38AD6C9F-B224-46BC-BAFF-B4104FEAC047}">
      <dgm:prSet/>
      <dgm:spPr/>
      <dgm:t>
        <a:bodyPr/>
        <a:lstStyle/>
        <a:p>
          <a:pPr algn="l"/>
          <a:r>
            <a:rPr lang="en-US" b="1" dirty="0"/>
            <a:t>Documentary preparation.  </a:t>
          </a:r>
          <a:r>
            <a:rPr lang="ar-DZ" b="1" dirty="0"/>
            <a:t>إعداد الوثائق</a:t>
          </a:r>
          <a:endParaRPr lang="fr-FR" dirty="0"/>
        </a:p>
      </dgm:t>
    </dgm:pt>
    <dgm:pt modelId="{67AECAB1-CB66-4D25-BC68-C6073F0404D3}" type="parTrans" cxnId="{27A073C0-1CBC-45BF-A316-615004A9157B}">
      <dgm:prSet/>
      <dgm:spPr/>
      <dgm:t>
        <a:bodyPr/>
        <a:lstStyle/>
        <a:p>
          <a:pPr algn="l"/>
          <a:endParaRPr lang="fr-FR"/>
        </a:p>
      </dgm:t>
    </dgm:pt>
    <dgm:pt modelId="{8740F343-1EF4-4160-A5C0-2BA7A293716A}" type="sibTrans" cxnId="{27A073C0-1CBC-45BF-A316-615004A9157B}">
      <dgm:prSet/>
      <dgm:spPr/>
      <dgm:t>
        <a:bodyPr/>
        <a:lstStyle/>
        <a:p>
          <a:pPr algn="l"/>
          <a:endParaRPr lang="fr-FR"/>
        </a:p>
      </dgm:t>
    </dgm:pt>
    <dgm:pt modelId="{99E4486B-4720-487D-BDE2-585812036C48}">
      <dgm:prSet phldrT="[Texte]"/>
      <dgm:spPr/>
      <dgm:t>
        <a:bodyPr/>
        <a:lstStyle/>
        <a:p>
          <a:pPr algn="l" rtl="0"/>
          <a:r>
            <a:rPr lang="ar-DZ" b="1" dirty="0"/>
            <a:t>تحليل احتياجات العرض الشخصي وفقًا لمجال ونطاق الشهادة =&gt; أخذ الطلب</a:t>
          </a:r>
          <a:endParaRPr lang="fr-FR" b="1" dirty="0"/>
        </a:p>
      </dgm:t>
    </dgm:pt>
    <dgm:pt modelId="{31D4D9A4-B7AE-41F3-BAF3-59AD21970C61}" type="parTrans" cxnId="{B854910D-C46D-438B-A48B-01F095F88E07}">
      <dgm:prSet/>
      <dgm:spPr/>
      <dgm:t>
        <a:bodyPr/>
        <a:lstStyle/>
        <a:p>
          <a:endParaRPr lang="en-GB"/>
        </a:p>
      </dgm:t>
    </dgm:pt>
    <dgm:pt modelId="{65F45CB8-E690-4A1D-832A-48E34F2BBA4B}" type="sibTrans" cxnId="{B854910D-C46D-438B-A48B-01F095F88E07}">
      <dgm:prSet/>
      <dgm:spPr/>
      <dgm:t>
        <a:bodyPr/>
        <a:lstStyle/>
        <a:p>
          <a:endParaRPr lang="en-GB"/>
        </a:p>
      </dgm:t>
    </dgm:pt>
    <dgm:pt modelId="{8D7734A7-970B-4705-81DA-7ABEE8A5146B}">
      <dgm:prSet/>
      <dgm:spPr/>
      <dgm:t>
        <a:bodyPr/>
        <a:lstStyle/>
        <a:p>
          <a:pPr algn="l"/>
          <a:r>
            <a:rPr lang="en-US" b="1" dirty="0"/>
            <a:t>Audit report and analysis of corrective actions.</a:t>
          </a:r>
          <a:r>
            <a:rPr lang="ar-DZ" b="1" dirty="0"/>
            <a:t>تقرير التدقيق وتحليل الإجراءات التصحيحية.</a:t>
          </a:r>
          <a:endParaRPr lang="fr-FR" dirty="0"/>
        </a:p>
      </dgm:t>
    </dgm:pt>
    <dgm:pt modelId="{EFC22130-5B4E-4F3D-92AE-A41A1AE05103}" type="sibTrans" cxnId="{D969B885-88AA-40B3-BBC7-D537F117F965}">
      <dgm:prSet/>
      <dgm:spPr/>
      <dgm:t>
        <a:bodyPr/>
        <a:lstStyle/>
        <a:p>
          <a:pPr algn="l"/>
          <a:endParaRPr lang="fr-FR"/>
        </a:p>
      </dgm:t>
    </dgm:pt>
    <dgm:pt modelId="{78B877BF-C6F2-40DE-BE13-27597CD91AA7}" type="parTrans" cxnId="{D969B885-88AA-40B3-BBC7-D537F117F965}">
      <dgm:prSet/>
      <dgm:spPr/>
      <dgm:t>
        <a:bodyPr/>
        <a:lstStyle/>
        <a:p>
          <a:pPr algn="l"/>
          <a:endParaRPr lang="fr-FR"/>
        </a:p>
      </dgm:t>
    </dgm:pt>
    <dgm:pt modelId="{96A963EC-3A43-402E-813F-8A55F67FE8DD}" type="pres">
      <dgm:prSet presAssocID="{ED04D322-4863-42B1-9B03-46D322E0D08B}" presName="linearFlow" presStyleCnt="0">
        <dgm:presLayoutVars>
          <dgm:dir/>
          <dgm:animLvl val="lvl"/>
          <dgm:resizeHandles val="exact"/>
        </dgm:presLayoutVars>
      </dgm:prSet>
      <dgm:spPr/>
    </dgm:pt>
    <dgm:pt modelId="{01FD6053-C07D-4EB5-96C7-2DF7FE541542}" type="pres">
      <dgm:prSet presAssocID="{9532B107-B55D-4D68-A4CC-9BDB7B1A7218}" presName="composite" presStyleCnt="0"/>
      <dgm:spPr/>
    </dgm:pt>
    <dgm:pt modelId="{D081B64D-2B22-4440-AB8A-713139DC3C8F}" type="pres">
      <dgm:prSet presAssocID="{9532B107-B55D-4D68-A4CC-9BDB7B1A7218}" presName="parentText" presStyleLbl="alignNode1" presStyleIdx="0" presStyleCnt="3" custLinFactNeighborY="9837">
        <dgm:presLayoutVars>
          <dgm:chMax val="1"/>
          <dgm:bulletEnabled val="1"/>
        </dgm:presLayoutVars>
      </dgm:prSet>
      <dgm:spPr/>
    </dgm:pt>
    <dgm:pt modelId="{9A337724-8BB1-4A66-8074-3FC5AAC69AFB}" type="pres">
      <dgm:prSet presAssocID="{9532B107-B55D-4D68-A4CC-9BDB7B1A7218}" presName="descendantText" presStyleLbl="alignAcc1" presStyleIdx="0" presStyleCnt="3" custScaleX="99683" custLinFactNeighborX="0" custLinFactNeighborY="15922">
        <dgm:presLayoutVars>
          <dgm:bulletEnabled val="1"/>
        </dgm:presLayoutVars>
      </dgm:prSet>
      <dgm:spPr/>
    </dgm:pt>
    <dgm:pt modelId="{2E1ED9CF-505A-46C8-81B2-13FD1C1661C3}" type="pres">
      <dgm:prSet presAssocID="{C7200BB7-1485-4780-A020-117B9314ADF4}" presName="sp" presStyleCnt="0"/>
      <dgm:spPr/>
    </dgm:pt>
    <dgm:pt modelId="{44001D42-4305-4CB1-B1DD-4CAC9619E101}" type="pres">
      <dgm:prSet presAssocID="{A29E3874-50B5-4EF1-8542-B0A6EB1667C9}" presName="composite" presStyleCnt="0"/>
      <dgm:spPr/>
    </dgm:pt>
    <dgm:pt modelId="{9A18B992-FCA7-40D1-91FD-61FF984E668B}" type="pres">
      <dgm:prSet presAssocID="{A29E3874-50B5-4EF1-8542-B0A6EB1667C9}" presName="parentText" presStyleLbl="alignNode1" presStyleIdx="1" presStyleCnt="3" custLinFactNeighborY="-8801">
        <dgm:presLayoutVars>
          <dgm:chMax val="1"/>
          <dgm:bulletEnabled val="1"/>
        </dgm:presLayoutVars>
      </dgm:prSet>
      <dgm:spPr/>
    </dgm:pt>
    <dgm:pt modelId="{0F09E6BD-B985-499F-8685-D9360770507C}" type="pres">
      <dgm:prSet presAssocID="{A29E3874-50B5-4EF1-8542-B0A6EB1667C9}" presName="descendantText" presStyleLbl="alignAcc1" presStyleIdx="1" presStyleCnt="3" custLinFactNeighborY="-13534">
        <dgm:presLayoutVars>
          <dgm:bulletEnabled val="1"/>
        </dgm:presLayoutVars>
      </dgm:prSet>
      <dgm:spPr/>
    </dgm:pt>
    <dgm:pt modelId="{9B7F9951-35CD-402A-BF09-E70AD58C8125}" type="pres">
      <dgm:prSet presAssocID="{D04860AD-265F-4858-A9A0-CD0D0EA2FFFE}" presName="sp" presStyleCnt="0"/>
      <dgm:spPr/>
    </dgm:pt>
    <dgm:pt modelId="{30A3FFDD-A56B-477F-B38B-5B119AB25CB3}" type="pres">
      <dgm:prSet presAssocID="{89D2C870-F2D4-428E-9B8D-700378E7279E}" presName="composite" presStyleCnt="0"/>
      <dgm:spPr/>
    </dgm:pt>
    <dgm:pt modelId="{975B0B2E-09A2-462F-B16B-007147DE1E82}" type="pres">
      <dgm:prSet presAssocID="{89D2C870-F2D4-428E-9B8D-700378E7279E}" presName="parentText" presStyleLbl="alignNode1" presStyleIdx="2" presStyleCnt="3" custLinFactNeighborX="1" custLinFactNeighborY="-27875">
        <dgm:presLayoutVars>
          <dgm:chMax val="1"/>
          <dgm:bulletEnabled val="1"/>
        </dgm:presLayoutVars>
      </dgm:prSet>
      <dgm:spPr/>
    </dgm:pt>
    <dgm:pt modelId="{36DBD4B7-F2EC-4F97-B1AC-A814193B7F10}" type="pres">
      <dgm:prSet presAssocID="{89D2C870-F2D4-428E-9B8D-700378E7279E}" presName="descendantText" presStyleLbl="alignAcc1" presStyleIdx="2" presStyleCnt="3" custLinFactNeighborX="96" custLinFactNeighborY="-43794">
        <dgm:presLayoutVars>
          <dgm:bulletEnabled val="1"/>
        </dgm:presLayoutVars>
      </dgm:prSet>
      <dgm:spPr/>
    </dgm:pt>
  </dgm:ptLst>
  <dgm:cxnLst>
    <dgm:cxn modelId="{D08DBD0C-20E9-461A-AC09-43E5D29D0256}" srcId="{A29E3874-50B5-4EF1-8542-B0A6EB1667C9}" destId="{D4020567-6547-4F02-B798-620AB3D33C2A}" srcOrd="1" destOrd="0" parTransId="{20BF131B-7B07-4763-8066-AEE4862E7B9E}" sibTransId="{33AE24C5-F246-4306-9BE7-67CFCABABE0D}"/>
    <dgm:cxn modelId="{A51DD10C-175B-4B8C-BDA4-34C2F4475541}" type="presOf" srcId="{89D2C870-F2D4-428E-9B8D-700378E7279E}" destId="{975B0B2E-09A2-462F-B16B-007147DE1E82}" srcOrd="0" destOrd="0" presId="urn:microsoft.com/office/officeart/2005/8/layout/chevron2"/>
    <dgm:cxn modelId="{B854910D-C46D-438B-A48B-01F095F88E07}" srcId="{9532B107-B55D-4D68-A4CC-9BDB7B1A7218}" destId="{99E4486B-4720-487D-BDE2-585812036C48}" srcOrd="1" destOrd="0" parTransId="{31D4D9A4-B7AE-41F3-BAF3-59AD21970C61}" sibTransId="{65F45CB8-E690-4A1D-832A-48E34F2BBA4B}"/>
    <dgm:cxn modelId="{79826F1B-9043-4097-8724-E0DA6183528C}" type="presOf" srcId="{9532B107-B55D-4D68-A4CC-9BDB7B1A7218}" destId="{D081B64D-2B22-4440-AB8A-713139DC3C8F}" srcOrd="0" destOrd="0" presId="urn:microsoft.com/office/officeart/2005/8/layout/chevron2"/>
    <dgm:cxn modelId="{4B93E835-6804-4457-89AC-CE6F403B71D4}" type="presOf" srcId="{A29E3874-50B5-4EF1-8542-B0A6EB1667C9}" destId="{9A18B992-FCA7-40D1-91FD-61FF984E668B}" srcOrd="0" destOrd="0" presId="urn:microsoft.com/office/officeart/2005/8/layout/chevron2"/>
    <dgm:cxn modelId="{1291E83C-6528-40E7-B689-F551460DE16B}" type="presOf" srcId="{9D90DF35-DFA6-42E0-B58E-070FD1FB10BE}" destId="{9A337724-8BB1-4A66-8074-3FC5AAC69AFB}" srcOrd="0" destOrd="0" presId="urn:microsoft.com/office/officeart/2005/8/layout/chevron2"/>
    <dgm:cxn modelId="{AE74DD5D-A3D7-4B85-8767-89591A346A5B}" type="presOf" srcId="{6783212B-AEED-4F91-9B4A-7EDDD878578B}" destId="{0F09E6BD-B985-499F-8685-D9360770507C}" srcOrd="0" destOrd="0" presId="urn:microsoft.com/office/officeart/2005/8/layout/chevron2"/>
    <dgm:cxn modelId="{602EF844-E703-454A-934D-FA1F752C9307}" type="presOf" srcId="{8D7734A7-970B-4705-81DA-7ABEE8A5146B}" destId="{36DBD4B7-F2EC-4F97-B1AC-A814193B7F10}" srcOrd="0" destOrd="1" presId="urn:microsoft.com/office/officeart/2005/8/layout/chevron2"/>
    <dgm:cxn modelId="{D88E9B46-0AD7-462B-86DD-03B226FB9119}" type="presOf" srcId="{234B8712-BDC1-4BF6-940B-E146635A1C73}" destId="{36DBD4B7-F2EC-4F97-B1AC-A814193B7F10}" srcOrd="0" destOrd="0" presId="urn:microsoft.com/office/officeart/2005/8/layout/chevron2"/>
    <dgm:cxn modelId="{3A989354-09C4-44A7-A501-6E54071736DD}" srcId="{A29E3874-50B5-4EF1-8542-B0A6EB1667C9}" destId="{6783212B-AEED-4F91-9B4A-7EDDD878578B}" srcOrd="0" destOrd="0" parTransId="{08A97A3F-F6C0-40B6-94A3-E6127C3F82F5}" sibTransId="{3430DBD7-1F4E-4178-8903-864D499863DE}"/>
    <dgm:cxn modelId="{D969B885-88AA-40B3-BBC7-D537F117F965}" srcId="{89D2C870-F2D4-428E-9B8D-700378E7279E}" destId="{8D7734A7-970B-4705-81DA-7ABEE8A5146B}" srcOrd="1" destOrd="0" parTransId="{78B877BF-C6F2-40DE-BE13-27597CD91AA7}" sibTransId="{EFC22130-5B4E-4F3D-92AE-A41A1AE05103}"/>
    <dgm:cxn modelId="{4094348D-2982-44F9-A457-1495D39977D4}" type="presOf" srcId="{99E4486B-4720-487D-BDE2-585812036C48}" destId="{9A337724-8BB1-4A66-8074-3FC5AAC69AFB}" srcOrd="0" destOrd="1" presId="urn:microsoft.com/office/officeart/2005/8/layout/chevron2"/>
    <dgm:cxn modelId="{CB59FA94-5663-4D5C-B8D7-11F847EA6792}" type="presOf" srcId="{38AD6C9F-B224-46BC-BAFF-B4104FEAC047}" destId="{0F09E6BD-B985-499F-8685-D9360770507C}" srcOrd="0" destOrd="2" presId="urn:microsoft.com/office/officeart/2005/8/layout/chevron2"/>
    <dgm:cxn modelId="{6CC9DF96-B891-4BDC-8232-0510DF67A5B6}" srcId="{ED04D322-4863-42B1-9B03-46D322E0D08B}" destId="{9532B107-B55D-4D68-A4CC-9BDB7B1A7218}" srcOrd="0" destOrd="0" parTransId="{69287142-2500-4174-8B6A-3F0618F76785}" sibTransId="{C7200BB7-1485-4780-A020-117B9314ADF4}"/>
    <dgm:cxn modelId="{62A64898-4234-4990-9BF3-D80EBFB7C0EF}" srcId="{9532B107-B55D-4D68-A4CC-9BDB7B1A7218}" destId="{9D90DF35-DFA6-42E0-B58E-070FD1FB10BE}" srcOrd="0" destOrd="0" parTransId="{CABBA69D-9C4A-454A-80B3-70673F5EB40E}" sibTransId="{98F98EDC-5BDE-40E2-BADE-63860C8E81C0}"/>
    <dgm:cxn modelId="{336AD3A2-D0A5-40BF-81E4-820F446E3D4C}" srcId="{89D2C870-F2D4-428E-9B8D-700378E7279E}" destId="{234B8712-BDC1-4BF6-940B-E146635A1C73}" srcOrd="0" destOrd="0" parTransId="{F59F9C65-F837-449B-8475-10A86F19FFE6}" sibTransId="{9396FC8D-057F-46FE-9E28-2CD8338AE1B0}"/>
    <dgm:cxn modelId="{27A073C0-1CBC-45BF-A316-615004A9157B}" srcId="{A29E3874-50B5-4EF1-8542-B0A6EB1667C9}" destId="{38AD6C9F-B224-46BC-BAFF-B4104FEAC047}" srcOrd="2" destOrd="0" parTransId="{67AECAB1-CB66-4D25-BC68-C6073F0404D3}" sibTransId="{8740F343-1EF4-4160-A5C0-2BA7A293716A}"/>
    <dgm:cxn modelId="{E87928CC-0701-448D-867E-6F581532A7C7}" type="presOf" srcId="{ED04D322-4863-42B1-9B03-46D322E0D08B}" destId="{96A963EC-3A43-402E-813F-8A55F67FE8DD}" srcOrd="0" destOrd="0" presId="urn:microsoft.com/office/officeart/2005/8/layout/chevron2"/>
    <dgm:cxn modelId="{E624B5D0-2AAD-4DFB-A64E-665E83E27029}" srcId="{ED04D322-4863-42B1-9B03-46D322E0D08B}" destId="{A29E3874-50B5-4EF1-8542-B0A6EB1667C9}" srcOrd="1" destOrd="0" parTransId="{0D1BDA05-7AAA-49EB-AB70-39748D680385}" sibTransId="{D04860AD-265F-4858-A9A0-CD0D0EA2FFFE}"/>
    <dgm:cxn modelId="{B72C83D1-3C5B-48BC-A0F6-A61CFF4AFB49}" type="presOf" srcId="{D4020567-6547-4F02-B798-620AB3D33C2A}" destId="{0F09E6BD-B985-499F-8685-D9360770507C}" srcOrd="0" destOrd="1" presId="urn:microsoft.com/office/officeart/2005/8/layout/chevron2"/>
    <dgm:cxn modelId="{8C35C4E0-A3EE-411D-AA4E-36DCF016A9A5}" srcId="{ED04D322-4863-42B1-9B03-46D322E0D08B}" destId="{89D2C870-F2D4-428E-9B8D-700378E7279E}" srcOrd="2" destOrd="0" parTransId="{62CE9B68-82EA-40C2-B24C-CE6E31CAA6F6}" sibTransId="{08A05482-1472-4269-9DB6-D77C2CB1F57B}"/>
    <dgm:cxn modelId="{D680E188-8855-4448-BED6-3B5441DC57F3}" type="presParOf" srcId="{96A963EC-3A43-402E-813F-8A55F67FE8DD}" destId="{01FD6053-C07D-4EB5-96C7-2DF7FE541542}" srcOrd="0" destOrd="0" presId="urn:microsoft.com/office/officeart/2005/8/layout/chevron2"/>
    <dgm:cxn modelId="{88E7FE30-4F49-454A-B224-E19FC4A37DD2}" type="presParOf" srcId="{01FD6053-C07D-4EB5-96C7-2DF7FE541542}" destId="{D081B64D-2B22-4440-AB8A-713139DC3C8F}" srcOrd="0" destOrd="0" presId="urn:microsoft.com/office/officeart/2005/8/layout/chevron2"/>
    <dgm:cxn modelId="{5AB247E5-3300-4BFD-B5D0-187D00B91350}" type="presParOf" srcId="{01FD6053-C07D-4EB5-96C7-2DF7FE541542}" destId="{9A337724-8BB1-4A66-8074-3FC5AAC69AFB}" srcOrd="1" destOrd="0" presId="urn:microsoft.com/office/officeart/2005/8/layout/chevron2"/>
    <dgm:cxn modelId="{073F5A42-EC6C-44F6-9A56-F039825ABF67}" type="presParOf" srcId="{96A963EC-3A43-402E-813F-8A55F67FE8DD}" destId="{2E1ED9CF-505A-46C8-81B2-13FD1C1661C3}" srcOrd="1" destOrd="0" presId="urn:microsoft.com/office/officeart/2005/8/layout/chevron2"/>
    <dgm:cxn modelId="{116B42D9-4990-4D41-AE54-845FEE6A5F2A}" type="presParOf" srcId="{96A963EC-3A43-402E-813F-8A55F67FE8DD}" destId="{44001D42-4305-4CB1-B1DD-4CAC9619E101}" srcOrd="2" destOrd="0" presId="urn:microsoft.com/office/officeart/2005/8/layout/chevron2"/>
    <dgm:cxn modelId="{1883B44E-172B-4223-88C4-0CE9EBC3742D}" type="presParOf" srcId="{44001D42-4305-4CB1-B1DD-4CAC9619E101}" destId="{9A18B992-FCA7-40D1-91FD-61FF984E668B}" srcOrd="0" destOrd="0" presId="urn:microsoft.com/office/officeart/2005/8/layout/chevron2"/>
    <dgm:cxn modelId="{D7444D67-FE5D-4A95-8D68-81245E0867A2}" type="presParOf" srcId="{44001D42-4305-4CB1-B1DD-4CAC9619E101}" destId="{0F09E6BD-B985-499F-8685-D9360770507C}" srcOrd="1" destOrd="0" presId="urn:microsoft.com/office/officeart/2005/8/layout/chevron2"/>
    <dgm:cxn modelId="{B647BD68-759B-4AA9-8B30-3AF0E1A17450}" type="presParOf" srcId="{96A963EC-3A43-402E-813F-8A55F67FE8DD}" destId="{9B7F9951-35CD-402A-BF09-E70AD58C8125}" srcOrd="3" destOrd="0" presId="urn:microsoft.com/office/officeart/2005/8/layout/chevron2"/>
    <dgm:cxn modelId="{ACC4F145-C9A2-42DE-A73B-6EF3587C828A}" type="presParOf" srcId="{96A963EC-3A43-402E-813F-8A55F67FE8DD}" destId="{30A3FFDD-A56B-477F-B38B-5B119AB25CB3}" srcOrd="4" destOrd="0" presId="urn:microsoft.com/office/officeart/2005/8/layout/chevron2"/>
    <dgm:cxn modelId="{A021F512-3178-4A4C-B6A8-D86A0326EA23}" type="presParOf" srcId="{30A3FFDD-A56B-477F-B38B-5B119AB25CB3}" destId="{975B0B2E-09A2-462F-B16B-007147DE1E82}" srcOrd="0" destOrd="0" presId="urn:microsoft.com/office/officeart/2005/8/layout/chevron2"/>
    <dgm:cxn modelId="{1592B292-D016-433A-9BE2-76717E6C7BB7}" type="presParOf" srcId="{30A3FFDD-A56B-477F-B38B-5B119AB25CB3}" destId="{36DBD4B7-F2EC-4F97-B1AC-A814193B7F1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A30047-F8FD-40ED-B813-70AC68660949}"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fr-FR"/>
        </a:p>
      </dgm:t>
    </dgm:pt>
    <dgm:pt modelId="{858CBD7B-C702-479F-88E8-46C0230AA232}">
      <dgm:prSet phldrT="[Texte]" custT="1"/>
      <dgm:spPr/>
      <dgm:t>
        <a:bodyPr/>
        <a:lstStyle/>
        <a:p>
          <a:r>
            <a:rPr lang="fr-FR" sz="2000" b="1"/>
            <a:t>ALGERAC: Accreditation </a:t>
          </a:r>
        </a:p>
      </dgm:t>
    </dgm:pt>
    <dgm:pt modelId="{92F7F991-76A6-4AB6-B5CD-0E4FAE5AF0CA}" type="parTrans" cxnId="{F06074BF-3DD9-4CF9-94D9-F77976C7BBDD}">
      <dgm:prSet/>
      <dgm:spPr/>
      <dgm:t>
        <a:bodyPr/>
        <a:lstStyle/>
        <a:p>
          <a:endParaRPr lang="fr-FR"/>
        </a:p>
      </dgm:t>
    </dgm:pt>
    <dgm:pt modelId="{48C6A217-DE3A-4E83-AE2D-762ADBFD09C5}" type="sibTrans" cxnId="{F06074BF-3DD9-4CF9-94D9-F77976C7BBDD}">
      <dgm:prSet/>
      <dgm:spPr/>
      <dgm:t>
        <a:bodyPr/>
        <a:lstStyle/>
        <a:p>
          <a:endParaRPr lang="fr-FR"/>
        </a:p>
      </dgm:t>
    </dgm:pt>
    <dgm:pt modelId="{9EB543E9-DE5C-4C90-A9B4-5231263BB647}">
      <dgm:prSet phldrT="[Texte]" custT="1"/>
      <dgm:spPr/>
      <dgm:t>
        <a:bodyPr/>
        <a:lstStyle/>
        <a:p>
          <a:r>
            <a:rPr lang="fr-FR" sz="1800" b="1" dirty="0"/>
            <a:t>Certification body ALGERAC: </a:t>
          </a:r>
          <a:r>
            <a:rPr lang="fr-FR" sz="1800" b="1" dirty="0" err="1"/>
            <a:t>Certfication</a:t>
          </a:r>
          <a:r>
            <a:rPr lang="fr-FR" sz="1800" b="1" dirty="0"/>
            <a:t> of </a:t>
          </a:r>
          <a:r>
            <a:rPr lang="fr-FR" sz="1800" b="1" dirty="0" err="1"/>
            <a:t>product</a:t>
          </a:r>
          <a:r>
            <a:rPr lang="fr-FR" sz="1800" b="1" dirty="0"/>
            <a:t>/service</a:t>
          </a:r>
        </a:p>
      </dgm:t>
    </dgm:pt>
    <dgm:pt modelId="{6DFAB45D-7C2B-4BD1-B82E-84D1851855A4}" type="parTrans" cxnId="{25C58A57-6DC5-44A8-B7D6-AC492F49B5E9}">
      <dgm:prSet/>
      <dgm:spPr/>
      <dgm:t>
        <a:bodyPr/>
        <a:lstStyle/>
        <a:p>
          <a:endParaRPr lang="fr-FR"/>
        </a:p>
      </dgm:t>
    </dgm:pt>
    <dgm:pt modelId="{72215DAA-5975-4081-B455-54E8D47A8367}" type="sibTrans" cxnId="{25C58A57-6DC5-44A8-B7D6-AC492F49B5E9}">
      <dgm:prSet/>
      <dgm:spPr/>
      <dgm:t>
        <a:bodyPr/>
        <a:lstStyle/>
        <a:p>
          <a:endParaRPr lang="fr-FR"/>
        </a:p>
      </dgm:t>
    </dgm:pt>
    <dgm:pt modelId="{1415E4BC-561B-4857-99A2-57E4F670FA7B}">
      <dgm:prSet phldrT="[Texte]" custT="1"/>
      <dgm:spPr/>
      <dgm:t>
        <a:bodyPr/>
        <a:lstStyle/>
        <a:p>
          <a:r>
            <a:rPr lang="fr-FR" sz="2400" b="1"/>
            <a:t>company</a:t>
          </a:r>
        </a:p>
      </dgm:t>
    </dgm:pt>
    <dgm:pt modelId="{33952E9D-C66A-4752-8BA5-8E8F256C4549}" type="parTrans" cxnId="{5BCE62E9-A8A6-4C47-B9D4-97DD9250A36C}">
      <dgm:prSet/>
      <dgm:spPr/>
      <dgm:t>
        <a:bodyPr/>
        <a:lstStyle/>
        <a:p>
          <a:endParaRPr lang="fr-FR"/>
        </a:p>
      </dgm:t>
    </dgm:pt>
    <dgm:pt modelId="{359668AC-7976-40A1-A9B5-50681B620C0D}" type="sibTrans" cxnId="{5BCE62E9-A8A6-4C47-B9D4-97DD9250A36C}">
      <dgm:prSet/>
      <dgm:spPr/>
      <dgm:t>
        <a:bodyPr/>
        <a:lstStyle/>
        <a:p>
          <a:endParaRPr lang="fr-FR"/>
        </a:p>
      </dgm:t>
    </dgm:pt>
    <dgm:pt modelId="{0BFB35C5-2942-4E1F-8F40-4E488FE0CFFF}">
      <dgm:prSet/>
      <dgm:spPr/>
      <dgm:t>
        <a:bodyPr/>
        <a:lstStyle/>
        <a:p>
          <a:r>
            <a:rPr lang="fr-FR" b="1"/>
            <a:t>Product/service</a:t>
          </a:r>
        </a:p>
      </dgm:t>
    </dgm:pt>
    <dgm:pt modelId="{B69F8914-E2EA-45B6-A93A-FAED540FC74C}" type="parTrans" cxnId="{6769F015-6A1E-426A-BAE4-C9E167A8F679}">
      <dgm:prSet/>
      <dgm:spPr/>
      <dgm:t>
        <a:bodyPr/>
        <a:lstStyle/>
        <a:p>
          <a:endParaRPr lang="fr-FR"/>
        </a:p>
      </dgm:t>
    </dgm:pt>
    <dgm:pt modelId="{2FE83B71-00C5-4510-A754-6234079FC371}" type="sibTrans" cxnId="{6769F015-6A1E-426A-BAE4-C9E167A8F679}">
      <dgm:prSet/>
      <dgm:spPr/>
      <dgm:t>
        <a:bodyPr/>
        <a:lstStyle/>
        <a:p>
          <a:endParaRPr lang="fr-FR"/>
        </a:p>
      </dgm:t>
    </dgm:pt>
    <dgm:pt modelId="{6C39FFED-1AC4-4E55-9297-EA6FCD20F525}" type="pres">
      <dgm:prSet presAssocID="{70A30047-F8FD-40ED-B813-70AC68660949}" presName="outerComposite" presStyleCnt="0">
        <dgm:presLayoutVars>
          <dgm:chMax val="5"/>
          <dgm:dir/>
          <dgm:resizeHandles val="exact"/>
        </dgm:presLayoutVars>
      </dgm:prSet>
      <dgm:spPr/>
    </dgm:pt>
    <dgm:pt modelId="{FDFE324D-E979-452F-B925-B98D63F31AF5}" type="pres">
      <dgm:prSet presAssocID="{70A30047-F8FD-40ED-B813-70AC68660949}" presName="dummyMaxCanvas" presStyleCnt="0">
        <dgm:presLayoutVars/>
      </dgm:prSet>
      <dgm:spPr/>
    </dgm:pt>
    <dgm:pt modelId="{3630949E-4236-40A0-A614-B8C0F066969D}" type="pres">
      <dgm:prSet presAssocID="{70A30047-F8FD-40ED-B813-70AC68660949}" presName="FourNodes_1" presStyleLbl="node1" presStyleIdx="0" presStyleCnt="4" custScaleY="59294" custLinFactNeighborY="16960">
        <dgm:presLayoutVars>
          <dgm:bulletEnabled val="1"/>
        </dgm:presLayoutVars>
      </dgm:prSet>
      <dgm:spPr/>
    </dgm:pt>
    <dgm:pt modelId="{F620B2F8-879E-4FDE-9444-0B082438564C}" type="pres">
      <dgm:prSet presAssocID="{70A30047-F8FD-40ED-B813-70AC68660949}" presName="FourNodes_2" presStyleLbl="node1" presStyleIdx="1" presStyleCnt="4" custScaleX="106671" custScaleY="101221" custLinFactNeighborY="8480">
        <dgm:presLayoutVars>
          <dgm:bulletEnabled val="1"/>
        </dgm:presLayoutVars>
      </dgm:prSet>
      <dgm:spPr/>
    </dgm:pt>
    <dgm:pt modelId="{6F6F7312-532C-4E3A-AB51-D1B93E843A79}" type="pres">
      <dgm:prSet presAssocID="{70A30047-F8FD-40ED-B813-70AC68660949}" presName="FourNodes_3" presStyleLbl="node1" presStyleIdx="2" presStyleCnt="4" custScaleY="60516" custLinFactNeighborX="185" custLinFactNeighborY="8396">
        <dgm:presLayoutVars>
          <dgm:bulletEnabled val="1"/>
        </dgm:presLayoutVars>
      </dgm:prSet>
      <dgm:spPr/>
    </dgm:pt>
    <dgm:pt modelId="{90C5C374-1CFE-4CA3-9744-BD3CADE6C8B9}" type="pres">
      <dgm:prSet presAssocID="{70A30047-F8FD-40ED-B813-70AC68660949}" presName="FourNodes_4" presStyleLbl="node1" presStyleIdx="3" presStyleCnt="4" custScaleY="69471" custLinFactNeighborY="-15265">
        <dgm:presLayoutVars>
          <dgm:bulletEnabled val="1"/>
        </dgm:presLayoutVars>
      </dgm:prSet>
      <dgm:spPr/>
    </dgm:pt>
    <dgm:pt modelId="{3434229E-B755-42CA-A656-61F92B247867}" type="pres">
      <dgm:prSet presAssocID="{70A30047-F8FD-40ED-B813-70AC68660949}" presName="FourConn_1-2" presStyleLbl="fgAccFollowNode1" presStyleIdx="0" presStyleCnt="3" custAng="10800000" custScaleY="132135" custLinFactNeighborX="-20875" custLinFactNeighborY="-7825">
        <dgm:presLayoutVars>
          <dgm:bulletEnabled val="1"/>
        </dgm:presLayoutVars>
      </dgm:prSet>
      <dgm:spPr/>
    </dgm:pt>
    <dgm:pt modelId="{0CC87437-ACC4-4684-9363-CDB2D9B1EF82}" type="pres">
      <dgm:prSet presAssocID="{70A30047-F8FD-40ED-B813-70AC68660949}" presName="FourConn_2-3" presStyleLbl="fgAccFollowNode1" presStyleIdx="1" presStyleCnt="3" custAng="10800000" custScaleY="135687" custLinFactNeighborX="-20878" custLinFactNeighborY="13044">
        <dgm:presLayoutVars>
          <dgm:bulletEnabled val="1"/>
        </dgm:presLayoutVars>
      </dgm:prSet>
      <dgm:spPr/>
    </dgm:pt>
    <dgm:pt modelId="{EEE54948-7080-40AC-A9C9-10F8C27AD446}" type="pres">
      <dgm:prSet presAssocID="{70A30047-F8FD-40ED-B813-70AC68660949}" presName="FourConn_3-4" presStyleLbl="fgAccFollowNode1" presStyleIdx="2" presStyleCnt="3" custAng="10800000" custScaleY="128798" custLinFactNeighborX="-10438" custLinFactNeighborY="-26095">
        <dgm:presLayoutVars>
          <dgm:bulletEnabled val="1"/>
        </dgm:presLayoutVars>
      </dgm:prSet>
      <dgm:spPr/>
    </dgm:pt>
    <dgm:pt modelId="{AFBCA020-0AFE-4018-A0E5-EFBED46DF504}" type="pres">
      <dgm:prSet presAssocID="{70A30047-F8FD-40ED-B813-70AC68660949}" presName="FourNodes_1_text" presStyleLbl="node1" presStyleIdx="3" presStyleCnt="4">
        <dgm:presLayoutVars>
          <dgm:bulletEnabled val="1"/>
        </dgm:presLayoutVars>
      </dgm:prSet>
      <dgm:spPr/>
    </dgm:pt>
    <dgm:pt modelId="{7FD889A8-FD13-495F-B86E-7CAB98484737}" type="pres">
      <dgm:prSet presAssocID="{70A30047-F8FD-40ED-B813-70AC68660949}" presName="FourNodes_2_text" presStyleLbl="node1" presStyleIdx="3" presStyleCnt="4">
        <dgm:presLayoutVars>
          <dgm:bulletEnabled val="1"/>
        </dgm:presLayoutVars>
      </dgm:prSet>
      <dgm:spPr/>
    </dgm:pt>
    <dgm:pt modelId="{A8C605CB-E6C9-4057-850E-E7895D2FE8C3}" type="pres">
      <dgm:prSet presAssocID="{70A30047-F8FD-40ED-B813-70AC68660949}" presName="FourNodes_3_text" presStyleLbl="node1" presStyleIdx="3" presStyleCnt="4">
        <dgm:presLayoutVars>
          <dgm:bulletEnabled val="1"/>
        </dgm:presLayoutVars>
      </dgm:prSet>
      <dgm:spPr/>
    </dgm:pt>
    <dgm:pt modelId="{FF07C522-8FC3-4CC4-B177-668F920F3901}" type="pres">
      <dgm:prSet presAssocID="{70A30047-F8FD-40ED-B813-70AC68660949}" presName="FourNodes_4_text" presStyleLbl="node1" presStyleIdx="3" presStyleCnt="4">
        <dgm:presLayoutVars>
          <dgm:bulletEnabled val="1"/>
        </dgm:presLayoutVars>
      </dgm:prSet>
      <dgm:spPr/>
    </dgm:pt>
  </dgm:ptLst>
  <dgm:cxnLst>
    <dgm:cxn modelId="{6769F015-6A1E-426A-BAE4-C9E167A8F679}" srcId="{70A30047-F8FD-40ED-B813-70AC68660949}" destId="{0BFB35C5-2942-4E1F-8F40-4E488FE0CFFF}" srcOrd="3" destOrd="0" parTransId="{B69F8914-E2EA-45B6-A93A-FAED540FC74C}" sibTransId="{2FE83B71-00C5-4510-A754-6234079FC371}"/>
    <dgm:cxn modelId="{B9F87920-B1A0-4059-9F3A-9A221F905321}" type="presOf" srcId="{858CBD7B-C702-479F-88E8-46C0230AA232}" destId="{AFBCA020-0AFE-4018-A0E5-EFBED46DF504}" srcOrd="1" destOrd="0" presId="urn:microsoft.com/office/officeart/2005/8/layout/vProcess5"/>
    <dgm:cxn modelId="{06613A24-82F1-4974-82AA-146E67529AA6}" type="presOf" srcId="{0BFB35C5-2942-4E1F-8F40-4E488FE0CFFF}" destId="{90C5C374-1CFE-4CA3-9744-BD3CADE6C8B9}" srcOrd="0" destOrd="0" presId="urn:microsoft.com/office/officeart/2005/8/layout/vProcess5"/>
    <dgm:cxn modelId="{C24C975E-4375-4B5B-B215-B72240063B2A}" type="presOf" srcId="{9EB543E9-DE5C-4C90-A9B4-5231263BB647}" destId="{7FD889A8-FD13-495F-B86E-7CAB98484737}" srcOrd="1" destOrd="0" presId="urn:microsoft.com/office/officeart/2005/8/layout/vProcess5"/>
    <dgm:cxn modelId="{51820641-07EE-4411-9C23-DD632428B146}" type="presOf" srcId="{1415E4BC-561B-4857-99A2-57E4F670FA7B}" destId="{A8C605CB-E6C9-4057-850E-E7895D2FE8C3}" srcOrd="1" destOrd="0" presId="urn:microsoft.com/office/officeart/2005/8/layout/vProcess5"/>
    <dgm:cxn modelId="{CE1B0D4D-0963-4737-973F-6104DCD02C17}" type="presOf" srcId="{0BFB35C5-2942-4E1F-8F40-4E488FE0CFFF}" destId="{FF07C522-8FC3-4CC4-B177-668F920F3901}" srcOrd="1" destOrd="0" presId="urn:microsoft.com/office/officeart/2005/8/layout/vProcess5"/>
    <dgm:cxn modelId="{FD567152-084F-4DC6-8722-068F6E42CB54}" type="presOf" srcId="{72215DAA-5975-4081-B455-54E8D47A8367}" destId="{0CC87437-ACC4-4684-9363-CDB2D9B1EF82}" srcOrd="0" destOrd="0" presId="urn:microsoft.com/office/officeart/2005/8/layout/vProcess5"/>
    <dgm:cxn modelId="{25C58A57-6DC5-44A8-B7D6-AC492F49B5E9}" srcId="{70A30047-F8FD-40ED-B813-70AC68660949}" destId="{9EB543E9-DE5C-4C90-A9B4-5231263BB647}" srcOrd="1" destOrd="0" parTransId="{6DFAB45D-7C2B-4BD1-B82E-84D1851855A4}" sibTransId="{72215DAA-5975-4081-B455-54E8D47A8367}"/>
    <dgm:cxn modelId="{AB11D593-5BA9-4133-9ABA-044AD091893F}" type="presOf" srcId="{70A30047-F8FD-40ED-B813-70AC68660949}" destId="{6C39FFED-1AC4-4E55-9297-EA6FCD20F525}" srcOrd="0" destOrd="0" presId="urn:microsoft.com/office/officeart/2005/8/layout/vProcess5"/>
    <dgm:cxn modelId="{90C46DA1-4457-4B41-AB70-58DAF004F3CD}" type="presOf" srcId="{1415E4BC-561B-4857-99A2-57E4F670FA7B}" destId="{6F6F7312-532C-4E3A-AB51-D1B93E843A79}" srcOrd="0" destOrd="0" presId="urn:microsoft.com/office/officeart/2005/8/layout/vProcess5"/>
    <dgm:cxn modelId="{702B7BA8-5B1F-4975-9DD4-C14B306166FD}" type="presOf" srcId="{9EB543E9-DE5C-4C90-A9B4-5231263BB647}" destId="{F620B2F8-879E-4FDE-9444-0B082438564C}" srcOrd="0" destOrd="0" presId="urn:microsoft.com/office/officeart/2005/8/layout/vProcess5"/>
    <dgm:cxn modelId="{A74B44B4-C2DE-4E35-AEA5-E6C117894ACD}" type="presOf" srcId="{359668AC-7976-40A1-A9B5-50681B620C0D}" destId="{EEE54948-7080-40AC-A9C9-10F8C27AD446}" srcOrd="0" destOrd="0" presId="urn:microsoft.com/office/officeart/2005/8/layout/vProcess5"/>
    <dgm:cxn modelId="{F06074BF-3DD9-4CF9-94D9-F77976C7BBDD}" srcId="{70A30047-F8FD-40ED-B813-70AC68660949}" destId="{858CBD7B-C702-479F-88E8-46C0230AA232}" srcOrd="0" destOrd="0" parTransId="{92F7F991-76A6-4AB6-B5CD-0E4FAE5AF0CA}" sibTransId="{48C6A217-DE3A-4E83-AE2D-762ADBFD09C5}"/>
    <dgm:cxn modelId="{DDAC26DD-D309-4AE3-BE05-20D2FB9943DD}" type="presOf" srcId="{48C6A217-DE3A-4E83-AE2D-762ADBFD09C5}" destId="{3434229E-B755-42CA-A656-61F92B247867}" srcOrd="0" destOrd="0" presId="urn:microsoft.com/office/officeart/2005/8/layout/vProcess5"/>
    <dgm:cxn modelId="{5BCE62E9-A8A6-4C47-B9D4-97DD9250A36C}" srcId="{70A30047-F8FD-40ED-B813-70AC68660949}" destId="{1415E4BC-561B-4857-99A2-57E4F670FA7B}" srcOrd="2" destOrd="0" parTransId="{33952E9D-C66A-4752-8BA5-8E8F256C4549}" sibTransId="{359668AC-7976-40A1-A9B5-50681B620C0D}"/>
    <dgm:cxn modelId="{0A6607F6-7DA5-4F03-BCAD-860383CD4FA7}" type="presOf" srcId="{858CBD7B-C702-479F-88E8-46C0230AA232}" destId="{3630949E-4236-40A0-A614-B8C0F066969D}" srcOrd="0" destOrd="0" presId="urn:microsoft.com/office/officeart/2005/8/layout/vProcess5"/>
    <dgm:cxn modelId="{CA25D0B1-5915-4660-934F-B96E8822026E}" type="presParOf" srcId="{6C39FFED-1AC4-4E55-9297-EA6FCD20F525}" destId="{FDFE324D-E979-452F-B925-B98D63F31AF5}" srcOrd="0" destOrd="0" presId="urn:microsoft.com/office/officeart/2005/8/layout/vProcess5"/>
    <dgm:cxn modelId="{6F0C6E3C-3F86-4232-BE93-1CEEA51BAA87}" type="presParOf" srcId="{6C39FFED-1AC4-4E55-9297-EA6FCD20F525}" destId="{3630949E-4236-40A0-A614-B8C0F066969D}" srcOrd="1" destOrd="0" presId="urn:microsoft.com/office/officeart/2005/8/layout/vProcess5"/>
    <dgm:cxn modelId="{8ED9CAFE-4E7B-4D14-8F17-4A082AAAE8A8}" type="presParOf" srcId="{6C39FFED-1AC4-4E55-9297-EA6FCD20F525}" destId="{F620B2F8-879E-4FDE-9444-0B082438564C}" srcOrd="2" destOrd="0" presId="urn:microsoft.com/office/officeart/2005/8/layout/vProcess5"/>
    <dgm:cxn modelId="{75D50661-B9DC-472A-8852-470967B02A9B}" type="presParOf" srcId="{6C39FFED-1AC4-4E55-9297-EA6FCD20F525}" destId="{6F6F7312-532C-4E3A-AB51-D1B93E843A79}" srcOrd="3" destOrd="0" presId="urn:microsoft.com/office/officeart/2005/8/layout/vProcess5"/>
    <dgm:cxn modelId="{F4517C66-8307-461D-AAEE-8211510B80BD}" type="presParOf" srcId="{6C39FFED-1AC4-4E55-9297-EA6FCD20F525}" destId="{90C5C374-1CFE-4CA3-9744-BD3CADE6C8B9}" srcOrd="4" destOrd="0" presId="urn:microsoft.com/office/officeart/2005/8/layout/vProcess5"/>
    <dgm:cxn modelId="{EE71B128-C647-4F31-BF5B-F5E06B9F30C5}" type="presParOf" srcId="{6C39FFED-1AC4-4E55-9297-EA6FCD20F525}" destId="{3434229E-B755-42CA-A656-61F92B247867}" srcOrd="5" destOrd="0" presId="urn:microsoft.com/office/officeart/2005/8/layout/vProcess5"/>
    <dgm:cxn modelId="{65864117-543C-4679-A523-CC9C419B2635}" type="presParOf" srcId="{6C39FFED-1AC4-4E55-9297-EA6FCD20F525}" destId="{0CC87437-ACC4-4684-9363-CDB2D9B1EF82}" srcOrd="6" destOrd="0" presId="urn:microsoft.com/office/officeart/2005/8/layout/vProcess5"/>
    <dgm:cxn modelId="{282E8CAA-E77D-476F-B7E5-6F0A8430C9D0}" type="presParOf" srcId="{6C39FFED-1AC4-4E55-9297-EA6FCD20F525}" destId="{EEE54948-7080-40AC-A9C9-10F8C27AD446}" srcOrd="7" destOrd="0" presId="urn:microsoft.com/office/officeart/2005/8/layout/vProcess5"/>
    <dgm:cxn modelId="{40BA074B-A3A9-4770-BBB6-A58103EFE63F}" type="presParOf" srcId="{6C39FFED-1AC4-4E55-9297-EA6FCD20F525}" destId="{AFBCA020-0AFE-4018-A0E5-EFBED46DF504}" srcOrd="8" destOrd="0" presId="urn:microsoft.com/office/officeart/2005/8/layout/vProcess5"/>
    <dgm:cxn modelId="{2B79586D-68E0-4097-A4F5-B583A78E7E14}" type="presParOf" srcId="{6C39FFED-1AC4-4E55-9297-EA6FCD20F525}" destId="{7FD889A8-FD13-495F-B86E-7CAB98484737}" srcOrd="9" destOrd="0" presId="urn:microsoft.com/office/officeart/2005/8/layout/vProcess5"/>
    <dgm:cxn modelId="{37D9D2D8-4920-4D0E-A2EC-E4A8B062B2C9}" type="presParOf" srcId="{6C39FFED-1AC4-4E55-9297-EA6FCD20F525}" destId="{A8C605CB-E6C9-4057-850E-E7895D2FE8C3}" srcOrd="10" destOrd="0" presId="urn:microsoft.com/office/officeart/2005/8/layout/vProcess5"/>
    <dgm:cxn modelId="{B4D4A80D-44D7-46A7-B7EC-93E43DCCEC5C}" type="presParOf" srcId="{6C39FFED-1AC4-4E55-9297-EA6FCD20F525}" destId="{FF07C522-8FC3-4CC4-B177-668F920F390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B8D5A-A194-42D7-99F7-B9CD7FA3AFA4}">
      <dsp:nvSpPr>
        <dsp:cNvPr id="0" name=""/>
        <dsp:cNvSpPr/>
      </dsp:nvSpPr>
      <dsp:spPr>
        <a:xfrm>
          <a:off x="2326277" y="3070585"/>
          <a:ext cx="1329209" cy="1458528"/>
        </a:xfrm>
        <a:custGeom>
          <a:avLst/>
          <a:gdLst/>
          <a:ahLst/>
          <a:cxnLst/>
          <a:rect l="0" t="0" r="0" b="0"/>
          <a:pathLst>
            <a:path>
              <a:moveTo>
                <a:pt x="0" y="0"/>
              </a:moveTo>
              <a:lnTo>
                <a:pt x="664604" y="0"/>
              </a:lnTo>
              <a:lnTo>
                <a:pt x="664604" y="1458528"/>
              </a:lnTo>
              <a:lnTo>
                <a:pt x="1329209" y="1458528"/>
              </a:lnTo>
            </a:path>
          </a:pathLst>
        </a:custGeom>
        <a:noFill/>
        <a:ln w="12700" cap="flat" cmpd="sng" algn="ctr">
          <a:solidFill>
            <a:schemeClr val="accent6">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solidFill>
              <a:schemeClr val="tx1"/>
            </a:solidFill>
            <a:latin typeface="Agency FB" panose="020B0503020202020204" pitchFamily="34" charset="0"/>
          </a:endParaRPr>
        </a:p>
      </dsp:txBody>
      <dsp:txXfrm>
        <a:off x="2941548" y="3750515"/>
        <a:ext cx="98667" cy="98667"/>
      </dsp:txXfrm>
    </dsp:sp>
    <dsp:sp modelId="{A6A98479-15C9-40E3-A195-309DAF0663FF}">
      <dsp:nvSpPr>
        <dsp:cNvPr id="0" name=""/>
        <dsp:cNvSpPr/>
      </dsp:nvSpPr>
      <dsp:spPr>
        <a:xfrm>
          <a:off x="2326277" y="3024865"/>
          <a:ext cx="1329209" cy="91440"/>
        </a:xfrm>
        <a:custGeom>
          <a:avLst/>
          <a:gdLst/>
          <a:ahLst/>
          <a:cxnLst/>
          <a:rect l="0" t="0" r="0" b="0"/>
          <a:pathLst>
            <a:path>
              <a:moveTo>
                <a:pt x="0" y="45720"/>
              </a:moveTo>
              <a:lnTo>
                <a:pt x="1329209" y="45720"/>
              </a:lnTo>
            </a:path>
          </a:pathLst>
        </a:custGeom>
        <a:noFill/>
        <a:ln w="12700" cap="flat" cmpd="sng" algn="ctr">
          <a:solidFill>
            <a:schemeClr val="accent6">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solidFill>
            <a:latin typeface="Agency FB" panose="020B0503020202020204" pitchFamily="34" charset="0"/>
          </a:endParaRPr>
        </a:p>
      </dsp:txBody>
      <dsp:txXfrm>
        <a:off x="2957652" y="3037355"/>
        <a:ext cx="66460" cy="66460"/>
      </dsp:txXfrm>
    </dsp:sp>
    <dsp:sp modelId="{1023394F-76E1-47C5-8F8D-D4D98165D547}">
      <dsp:nvSpPr>
        <dsp:cNvPr id="0" name=""/>
        <dsp:cNvSpPr/>
      </dsp:nvSpPr>
      <dsp:spPr>
        <a:xfrm>
          <a:off x="2326277" y="1612057"/>
          <a:ext cx="1329209" cy="1458528"/>
        </a:xfrm>
        <a:custGeom>
          <a:avLst/>
          <a:gdLst/>
          <a:ahLst/>
          <a:cxnLst/>
          <a:rect l="0" t="0" r="0" b="0"/>
          <a:pathLst>
            <a:path>
              <a:moveTo>
                <a:pt x="0" y="1458528"/>
              </a:moveTo>
              <a:lnTo>
                <a:pt x="664604" y="1458528"/>
              </a:lnTo>
              <a:lnTo>
                <a:pt x="664604" y="0"/>
              </a:lnTo>
              <a:lnTo>
                <a:pt x="1329209" y="0"/>
              </a:lnTo>
            </a:path>
          </a:pathLst>
        </a:custGeom>
        <a:noFill/>
        <a:ln w="12700" cap="flat" cmpd="sng" algn="ctr">
          <a:solidFill>
            <a:schemeClr val="accent6">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solidFill>
              <a:schemeClr val="tx1"/>
            </a:solidFill>
            <a:latin typeface="Agency FB" panose="020B0503020202020204" pitchFamily="34" charset="0"/>
          </a:endParaRPr>
        </a:p>
      </dsp:txBody>
      <dsp:txXfrm>
        <a:off x="2941548" y="2291987"/>
        <a:ext cx="98667" cy="98667"/>
      </dsp:txXfrm>
    </dsp:sp>
    <dsp:sp modelId="{1745CE89-D57F-4F61-9F61-754AFE460AA2}">
      <dsp:nvSpPr>
        <dsp:cNvPr id="0" name=""/>
        <dsp:cNvSpPr/>
      </dsp:nvSpPr>
      <dsp:spPr>
        <a:xfrm>
          <a:off x="195997" y="2487174"/>
          <a:ext cx="3093737" cy="1166822"/>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GB" sz="3400" kern="1200" dirty="0">
              <a:solidFill>
                <a:schemeClr val="tx1"/>
              </a:solidFill>
              <a:latin typeface="Agency FB" panose="020B0503020202020204" pitchFamily="34" charset="0"/>
            </a:rPr>
            <a:t>3 types of </a:t>
          </a:r>
        </a:p>
        <a:p>
          <a:pPr marL="0" lvl="0" indent="0" algn="ctr" defTabSz="1511300">
            <a:lnSpc>
              <a:spcPct val="90000"/>
            </a:lnSpc>
            <a:spcBef>
              <a:spcPct val="0"/>
            </a:spcBef>
            <a:spcAft>
              <a:spcPct val="35000"/>
            </a:spcAft>
            <a:buNone/>
          </a:pPr>
          <a:r>
            <a:rPr lang="en-GB" sz="3400" kern="1200" dirty="0">
              <a:solidFill>
                <a:schemeClr val="tx1"/>
              </a:solidFill>
              <a:latin typeface="Agency FB" panose="020B0503020202020204" pitchFamily="34" charset="0"/>
            </a:rPr>
            <a:t>certification: </a:t>
          </a:r>
        </a:p>
      </dsp:txBody>
      <dsp:txXfrm>
        <a:off x="195997" y="2487174"/>
        <a:ext cx="3093737" cy="1166822"/>
      </dsp:txXfrm>
    </dsp:sp>
    <dsp:sp modelId="{1572340D-ADF4-45DE-9C12-8FE404CD2044}">
      <dsp:nvSpPr>
        <dsp:cNvPr id="0" name=""/>
        <dsp:cNvSpPr/>
      </dsp:nvSpPr>
      <dsp:spPr>
        <a:xfrm>
          <a:off x="3655487" y="1028646"/>
          <a:ext cx="3827177" cy="1166822"/>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GB" sz="3400" kern="1200" dirty="0">
              <a:solidFill>
                <a:schemeClr val="tx1"/>
              </a:solidFill>
              <a:latin typeface="Agency FB" panose="020B0503020202020204" pitchFamily="34" charset="0"/>
            </a:rPr>
            <a:t>Personnel Certification</a:t>
          </a:r>
        </a:p>
      </dsp:txBody>
      <dsp:txXfrm>
        <a:off x="3655487" y="1028646"/>
        <a:ext cx="3827177" cy="1166822"/>
      </dsp:txXfrm>
    </dsp:sp>
    <dsp:sp modelId="{5A96F60E-B595-4CDC-A49E-8D8FE91DFFAF}">
      <dsp:nvSpPr>
        <dsp:cNvPr id="0" name=""/>
        <dsp:cNvSpPr/>
      </dsp:nvSpPr>
      <dsp:spPr>
        <a:xfrm>
          <a:off x="3655487" y="2487174"/>
          <a:ext cx="3827177" cy="1166822"/>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GB" sz="3400" kern="1200" dirty="0">
              <a:solidFill>
                <a:schemeClr val="tx1"/>
              </a:solidFill>
              <a:latin typeface="Agency FB" panose="020B0503020202020204" pitchFamily="34" charset="0"/>
            </a:rPr>
            <a:t>Certification of Industrial Products</a:t>
          </a:r>
        </a:p>
      </dsp:txBody>
      <dsp:txXfrm>
        <a:off x="3655487" y="2487174"/>
        <a:ext cx="3827177" cy="1166822"/>
      </dsp:txXfrm>
    </dsp:sp>
    <dsp:sp modelId="{F64D41CB-A907-4FD3-AADD-C3665CD6D6B8}">
      <dsp:nvSpPr>
        <dsp:cNvPr id="0" name=""/>
        <dsp:cNvSpPr/>
      </dsp:nvSpPr>
      <dsp:spPr>
        <a:xfrm>
          <a:off x="3655487" y="3945702"/>
          <a:ext cx="3827177" cy="1166822"/>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GB" sz="3400" kern="1200" dirty="0">
              <a:solidFill>
                <a:schemeClr val="tx1"/>
              </a:solidFill>
              <a:latin typeface="Agency FB" panose="020B0503020202020204" pitchFamily="34" charset="0"/>
            </a:rPr>
            <a:t>Certification of a Company</a:t>
          </a:r>
        </a:p>
      </dsp:txBody>
      <dsp:txXfrm>
        <a:off x="3655487" y="3945702"/>
        <a:ext cx="3827177" cy="1166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1B64D-2B22-4440-AB8A-713139DC3C8F}">
      <dsp:nvSpPr>
        <dsp:cNvPr id="0" name=""/>
        <dsp:cNvSpPr/>
      </dsp:nvSpPr>
      <dsp:spPr>
        <a:xfrm rot="5400000">
          <a:off x="-297779" y="494480"/>
          <a:ext cx="1985193" cy="1389635"/>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Certification request</a:t>
          </a:r>
          <a:endParaRPr lang="fr-FR" sz="2000" kern="1200" dirty="0">
            <a:solidFill>
              <a:schemeClr val="bg1"/>
            </a:solidFill>
          </a:endParaRPr>
        </a:p>
      </dsp:txBody>
      <dsp:txXfrm rot="-5400000">
        <a:off x="1" y="891519"/>
        <a:ext cx="1389635" cy="595558"/>
      </dsp:txXfrm>
    </dsp:sp>
    <dsp:sp modelId="{9A337724-8BB1-4A66-8074-3FC5AAC69AFB}">
      <dsp:nvSpPr>
        <dsp:cNvPr id="0" name=""/>
        <dsp:cNvSpPr/>
      </dsp:nvSpPr>
      <dsp:spPr>
        <a:xfrm rot="5400000">
          <a:off x="6008640" y="-4395445"/>
          <a:ext cx="1290375" cy="10495010"/>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a:t>Analysis of needs personalized offer according to the field and scope of certification =&gt; order taking</a:t>
          </a:r>
          <a:endParaRPr lang="fr-FR" sz="2400" b="1" kern="1200" dirty="0"/>
        </a:p>
        <a:p>
          <a:pPr marL="228600" lvl="1" indent="-228600" algn="l" defTabSz="1066800" rtl="0">
            <a:lnSpc>
              <a:spcPct val="90000"/>
            </a:lnSpc>
            <a:spcBef>
              <a:spcPct val="0"/>
            </a:spcBef>
            <a:spcAft>
              <a:spcPct val="15000"/>
            </a:spcAft>
            <a:buChar char="•"/>
          </a:pPr>
          <a:r>
            <a:rPr lang="ar-DZ" sz="2400" b="1" kern="1200" dirty="0"/>
            <a:t>تحليل احتياجات العرض الشخصي وفقًا لمجال ونطاق الشهادة =&gt; أخذ الطلب</a:t>
          </a:r>
          <a:endParaRPr lang="fr-FR" sz="2400" b="1" kern="1200" dirty="0"/>
        </a:p>
      </dsp:txBody>
      <dsp:txXfrm rot="-5400000">
        <a:off x="1406323" y="269863"/>
        <a:ext cx="10432019" cy="1164393"/>
      </dsp:txXfrm>
    </dsp:sp>
    <dsp:sp modelId="{9A18B992-FCA7-40D1-91FD-61FF984E668B}">
      <dsp:nvSpPr>
        <dsp:cNvPr id="0" name=""/>
        <dsp:cNvSpPr/>
      </dsp:nvSpPr>
      <dsp:spPr>
        <a:xfrm rot="5400000">
          <a:off x="-297779" y="1918994"/>
          <a:ext cx="1985193" cy="1389635"/>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Preparing for the audit</a:t>
          </a:r>
          <a:endParaRPr lang="fr-FR" sz="2000" kern="1200" dirty="0"/>
        </a:p>
      </dsp:txBody>
      <dsp:txXfrm rot="-5400000">
        <a:off x="1" y="2316033"/>
        <a:ext cx="1389635" cy="595558"/>
      </dsp:txXfrm>
    </dsp:sp>
    <dsp:sp modelId="{0F09E6BD-B985-499F-8685-D9360770507C}">
      <dsp:nvSpPr>
        <dsp:cNvPr id="0" name=""/>
        <dsp:cNvSpPr/>
      </dsp:nvSpPr>
      <dsp:spPr>
        <a:xfrm rot="5400000">
          <a:off x="6008640" y="-2997711"/>
          <a:ext cx="1290375" cy="10528385"/>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a:t>Provision of practical guides.  </a:t>
          </a:r>
          <a:r>
            <a:rPr lang="ar-DZ" sz="2400" b="1" kern="1200" dirty="0"/>
            <a:t> توفير الأدلة العملية</a:t>
          </a:r>
          <a:r>
            <a:rPr lang="fr-FR" sz="2400" b="1" kern="1200" dirty="0"/>
            <a:t> </a:t>
          </a:r>
          <a:endParaRPr lang="fr-FR" sz="2400" kern="1200" dirty="0"/>
        </a:p>
        <a:p>
          <a:pPr marL="228600" lvl="1" indent="-228600" algn="l" defTabSz="1066800">
            <a:lnSpc>
              <a:spcPct val="90000"/>
            </a:lnSpc>
            <a:spcBef>
              <a:spcPct val="0"/>
            </a:spcBef>
            <a:spcAft>
              <a:spcPct val="15000"/>
            </a:spcAft>
            <a:buChar char="•"/>
          </a:pPr>
          <a:r>
            <a:rPr lang="en-US" sz="2400" b="1" kern="1200" dirty="0"/>
            <a:t>Technical contract review. </a:t>
          </a:r>
          <a:r>
            <a:rPr lang="ar-DZ" sz="2400" b="1" kern="1200" dirty="0"/>
            <a:t>مراجعة العقود الفنية</a:t>
          </a:r>
          <a:endParaRPr lang="fr-FR" sz="2400" kern="1200" dirty="0"/>
        </a:p>
        <a:p>
          <a:pPr marL="228600" lvl="1" indent="-228600" algn="l" defTabSz="1066800">
            <a:lnSpc>
              <a:spcPct val="90000"/>
            </a:lnSpc>
            <a:spcBef>
              <a:spcPct val="0"/>
            </a:spcBef>
            <a:spcAft>
              <a:spcPct val="15000"/>
            </a:spcAft>
            <a:buChar char="•"/>
          </a:pPr>
          <a:r>
            <a:rPr lang="en-US" sz="2400" b="1" kern="1200" dirty="0"/>
            <a:t>Documentary preparation.  </a:t>
          </a:r>
          <a:r>
            <a:rPr lang="ar-DZ" sz="2400" b="1" kern="1200" dirty="0"/>
            <a:t>إعداد الوثائق</a:t>
          </a:r>
          <a:endParaRPr lang="fr-FR" sz="2400" kern="1200" dirty="0"/>
        </a:p>
      </dsp:txBody>
      <dsp:txXfrm rot="-5400000">
        <a:off x="1389636" y="1684284"/>
        <a:ext cx="10465394" cy="1164393"/>
      </dsp:txXfrm>
    </dsp:sp>
    <dsp:sp modelId="{975B0B2E-09A2-462F-B16B-007147DE1E82}">
      <dsp:nvSpPr>
        <dsp:cNvPr id="0" name=""/>
        <dsp:cNvSpPr/>
      </dsp:nvSpPr>
      <dsp:spPr>
        <a:xfrm rot="5400000">
          <a:off x="-297765" y="3334853"/>
          <a:ext cx="1985193" cy="1389635"/>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Certification audit</a:t>
          </a:r>
          <a:endParaRPr lang="fr-FR" sz="2000" kern="1200" dirty="0"/>
        </a:p>
      </dsp:txBody>
      <dsp:txXfrm rot="-5400000">
        <a:off x="15" y="3731892"/>
        <a:ext cx="1389635" cy="595558"/>
      </dsp:txXfrm>
    </dsp:sp>
    <dsp:sp modelId="{36DBD4B7-F2EC-4F97-B1AC-A814193B7F10}">
      <dsp:nvSpPr>
        <dsp:cNvPr id="0" name=""/>
        <dsp:cNvSpPr/>
      </dsp:nvSpPr>
      <dsp:spPr>
        <a:xfrm rot="5400000">
          <a:off x="6008640" y="-1593664"/>
          <a:ext cx="1290375" cy="10528385"/>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a:t>Carrying out the on-site audit.  </a:t>
          </a:r>
          <a:r>
            <a:rPr lang="ar-DZ" sz="2400" b="1" kern="1200" dirty="0"/>
            <a:t>إجراء التدقيق في الموقع.</a:t>
          </a:r>
          <a:endParaRPr lang="fr-FR" sz="2400" kern="1200" dirty="0"/>
        </a:p>
        <a:p>
          <a:pPr marL="228600" lvl="1" indent="-228600" algn="l" defTabSz="1066800">
            <a:lnSpc>
              <a:spcPct val="90000"/>
            </a:lnSpc>
            <a:spcBef>
              <a:spcPct val="0"/>
            </a:spcBef>
            <a:spcAft>
              <a:spcPct val="15000"/>
            </a:spcAft>
            <a:buChar char="•"/>
          </a:pPr>
          <a:r>
            <a:rPr lang="en-US" sz="2400" b="1" kern="1200" dirty="0"/>
            <a:t>Audit report and analysis of corrective actions.</a:t>
          </a:r>
          <a:r>
            <a:rPr lang="ar-DZ" sz="2400" b="1" kern="1200" dirty="0"/>
            <a:t>تقرير التدقيق وتحليل الإجراءات التصحيحية.</a:t>
          </a:r>
          <a:endParaRPr lang="fr-FR" sz="2400" kern="1200" dirty="0"/>
        </a:p>
      </dsp:txBody>
      <dsp:txXfrm rot="-5400000">
        <a:off x="1389636" y="3088331"/>
        <a:ext cx="10465394" cy="11643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0949E-4236-40A0-A614-B8C0F066969D}">
      <dsp:nvSpPr>
        <dsp:cNvPr id="0" name=""/>
        <dsp:cNvSpPr/>
      </dsp:nvSpPr>
      <dsp:spPr>
        <a:xfrm>
          <a:off x="0" y="298964"/>
          <a:ext cx="6637148" cy="47508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a:t>ALGERAC: Accreditation </a:t>
          </a:r>
        </a:p>
      </dsp:txBody>
      <dsp:txXfrm>
        <a:off x="13915" y="312879"/>
        <a:ext cx="5723954" cy="447253"/>
      </dsp:txXfrm>
    </dsp:sp>
    <dsp:sp modelId="{F620B2F8-879E-4FDE-9444-0B082438564C}">
      <dsp:nvSpPr>
        <dsp:cNvPr id="0" name=""/>
        <dsp:cNvSpPr/>
      </dsp:nvSpPr>
      <dsp:spPr>
        <a:xfrm>
          <a:off x="334479" y="1009966"/>
          <a:ext cx="7079912" cy="811017"/>
        </a:xfrm>
        <a:prstGeom prst="roundRect">
          <a:avLst>
            <a:gd name="adj" fmla="val 10000"/>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dirty="0"/>
            <a:t>Certification body ALGERAC: </a:t>
          </a:r>
          <a:r>
            <a:rPr lang="fr-FR" sz="1800" b="1" kern="1200" dirty="0" err="1"/>
            <a:t>Certfication</a:t>
          </a:r>
          <a:r>
            <a:rPr lang="fr-FR" sz="1800" b="1" kern="1200" dirty="0"/>
            <a:t> of </a:t>
          </a:r>
          <a:r>
            <a:rPr lang="fr-FR" sz="1800" b="1" kern="1200" dirty="0" err="1"/>
            <a:t>product</a:t>
          </a:r>
          <a:r>
            <a:rPr lang="fr-FR" sz="1800" b="1" kern="1200" dirty="0"/>
            <a:t>/service</a:t>
          </a:r>
        </a:p>
      </dsp:txBody>
      <dsp:txXfrm>
        <a:off x="358233" y="1033720"/>
        <a:ext cx="5883917" cy="763509"/>
      </dsp:txXfrm>
    </dsp:sp>
    <dsp:sp modelId="{6F6F7312-532C-4E3A-AB51-D1B93E843A79}">
      <dsp:nvSpPr>
        <dsp:cNvPr id="0" name=""/>
        <dsp:cNvSpPr/>
      </dsp:nvSpPr>
      <dsp:spPr>
        <a:xfrm>
          <a:off x="1115704" y="2119278"/>
          <a:ext cx="6637148" cy="484875"/>
        </a:xfrm>
        <a:prstGeom prst="roundRect">
          <a:avLst>
            <a:gd name="adj" fmla="val 10000"/>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b="1" kern="1200"/>
            <a:t>company</a:t>
          </a:r>
        </a:p>
      </dsp:txBody>
      <dsp:txXfrm>
        <a:off x="1129906" y="2133480"/>
        <a:ext cx="5540377" cy="456471"/>
      </dsp:txXfrm>
    </dsp:sp>
    <dsp:sp modelId="{90C5C374-1CFE-4CA3-9744-BD3CADE6C8B9}">
      <dsp:nvSpPr>
        <dsp:cNvPr id="0" name=""/>
        <dsp:cNvSpPr/>
      </dsp:nvSpPr>
      <dsp:spPr>
        <a:xfrm>
          <a:off x="1659287" y="2840736"/>
          <a:ext cx="6637148" cy="556625"/>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FR" sz="2400" b="1" kern="1200"/>
            <a:t>Product/service</a:t>
          </a:r>
        </a:p>
      </dsp:txBody>
      <dsp:txXfrm>
        <a:off x="1675590" y="2857039"/>
        <a:ext cx="5527879" cy="524019"/>
      </dsp:txXfrm>
    </dsp:sp>
    <dsp:sp modelId="{3434229E-B755-42CA-A656-61F92B247867}">
      <dsp:nvSpPr>
        <dsp:cNvPr id="0" name=""/>
        <dsp:cNvSpPr/>
      </dsp:nvSpPr>
      <dsp:spPr>
        <a:xfrm rot="10800000">
          <a:off x="6007628" y="489240"/>
          <a:ext cx="520802" cy="688162"/>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fr-FR" sz="3200" kern="1200"/>
        </a:p>
      </dsp:txBody>
      <dsp:txXfrm>
        <a:off x="6124808" y="618138"/>
        <a:ext cx="286442" cy="559264"/>
      </dsp:txXfrm>
    </dsp:sp>
    <dsp:sp modelId="{0CC87437-ACC4-4684-9363-CDB2D9B1EF82}">
      <dsp:nvSpPr>
        <dsp:cNvPr id="0" name=""/>
        <dsp:cNvSpPr/>
      </dsp:nvSpPr>
      <dsp:spPr>
        <a:xfrm rot="10800000">
          <a:off x="6563474" y="1535590"/>
          <a:ext cx="520802" cy="706661"/>
        </a:xfrm>
        <a:prstGeom prst="downArrow">
          <a:avLst>
            <a:gd name="adj1" fmla="val 55000"/>
            <a:gd name="adj2" fmla="val 45000"/>
          </a:avLst>
        </a:prstGeom>
        <a:solidFill>
          <a:schemeClr val="accent4">
            <a:tint val="40000"/>
            <a:alpha val="90000"/>
            <a:hueOff val="5430963"/>
            <a:satOff val="-25622"/>
            <a:lumOff val="-925"/>
            <a:alphaOff val="0"/>
          </a:schemeClr>
        </a:solid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fr-FR" sz="3400" kern="1200"/>
        </a:p>
      </dsp:txBody>
      <dsp:txXfrm>
        <a:off x="6680654" y="1664488"/>
        <a:ext cx="286442" cy="577763"/>
      </dsp:txXfrm>
    </dsp:sp>
    <dsp:sp modelId="{EEE54948-7080-40AC-A9C9-10F8C27AD446}">
      <dsp:nvSpPr>
        <dsp:cNvPr id="0" name=""/>
        <dsp:cNvSpPr/>
      </dsp:nvSpPr>
      <dsp:spPr>
        <a:xfrm rot="10800000">
          <a:off x="7165411" y="2296606"/>
          <a:ext cx="520802" cy="670783"/>
        </a:xfrm>
        <a:prstGeom prst="downArrow">
          <a:avLst>
            <a:gd name="adj1" fmla="val 55000"/>
            <a:gd name="adj2" fmla="val 45000"/>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fr-FR" sz="3100" kern="1200"/>
        </a:p>
      </dsp:txBody>
      <dsp:txXfrm>
        <a:off x="7282591" y="2425504"/>
        <a:ext cx="286442" cy="54188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53B7B7-468D-46E2-9BAD-5E3F48D11594}" type="datetimeFigureOut">
              <a:rPr lang="en-GB" smtClean="0"/>
              <a:t>07/12/2024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FD1F5-C97F-427C-8B92-BC88F9183D50}" type="slidenum">
              <a:rPr lang="en-GB" smtClean="0"/>
              <a:t>‹#›</a:t>
            </a:fld>
            <a:endParaRPr lang="en-GB"/>
          </a:p>
        </p:txBody>
      </p:sp>
    </p:spTree>
    <p:extLst>
      <p:ext uri="{BB962C8B-B14F-4D97-AF65-F5344CB8AC3E}">
        <p14:creationId xmlns:p14="http://schemas.microsoft.com/office/powerpoint/2010/main" val="402808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1FD1F5-C97F-427C-8B92-BC88F9183D50}" type="slidenum">
              <a:rPr lang="en-GB" smtClean="0"/>
              <a:t>5</a:t>
            </a:fld>
            <a:endParaRPr lang="en-GB"/>
          </a:p>
        </p:txBody>
      </p:sp>
    </p:spTree>
    <p:extLst>
      <p:ext uri="{BB962C8B-B14F-4D97-AF65-F5344CB8AC3E}">
        <p14:creationId xmlns:p14="http://schemas.microsoft.com/office/powerpoint/2010/main" val="88108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1FD1F5-C97F-427C-8B92-BC88F9183D50}" type="slidenum">
              <a:rPr lang="en-GB" smtClean="0"/>
              <a:t>12</a:t>
            </a:fld>
            <a:endParaRPr lang="en-GB"/>
          </a:p>
        </p:txBody>
      </p:sp>
    </p:spTree>
    <p:extLst>
      <p:ext uri="{BB962C8B-B14F-4D97-AF65-F5344CB8AC3E}">
        <p14:creationId xmlns:p14="http://schemas.microsoft.com/office/powerpoint/2010/main" val="263064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B9FE-4CF8-30FF-F857-8E7FAC300F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FF37554-664C-D495-D297-920EFDB017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032CD8-ABBE-D013-0346-FB852F2989AB}"/>
              </a:ext>
            </a:extLst>
          </p:cNvPr>
          <p:cNvSpPr>
            <a:spLocks noGrp="1"/>
          </p:cNvSpPr>
          <p:nvPr>
            <p:ph type="dt" sz="half" idx="10"/>
          </p:nvPr>
        </p:nvSpPr>
        <p:spPr/>
        <p:txBody>
          <a:bodyPr/>
          <a:lstStyle/>
          <a:p>
            <a:fld id="{0527067D-9A1B-41FC-86DF-3113423A95F6}" type="datetimeFigureOut">
              <a:rPr lang="en-GB" smtClean="0"/>
              <a:t>07/12/2024</a:t>
            </a:fld>
            <a:endParaRPr lang="en-GB"/>
          </a:p>
        </p:txBody>
      </p:sp>
      <p:sp>
        <p:nvSpPr>
          <p:cNvPr id="5" name="Footer Placeholder 4">
            <a:extLst>
              <a:ext uri="{FF2B5EF4-FFF2-40B4-BE49-F238E27FC236}">
                <a16:creationId xmlns:a16="http://schemas.microsoft.com/office/drawing/2014/main" id="{6B5C40D5-7691-DDEF-5FDE-153B341D87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AAD344-62CD-19CF-286C-F0B2004A556F}"/>
              </a:ext>
            </a:extLst>
          </p:cNvPr>
          <p:cNvSpPr>
            <a:spLocks noGrp="1"/>
          </p:cNvSpPr>
          <p:nvPr>
            <p:ph type="sldNum" sz="quarter" idx="12"/>
          </p:nvPr>
        </p:nvSpPr>
        <p:spPr/>
        <p:txBody>
          <a:bodyPr/>
          <a:lstStyle/>
          <a:p>
            <a:fld id="{70D61091-A9F9-4B43-BB16-97D2032BA335}" type="slidenum">
              <a:rPr lang="en-GB" smtClean="0"/>
              <a:t>‹#›</a:t>
            </a:fld>
            <a:endParaRPr lang="en-GB"/>
          </a:p>
        </p:txBody>
      </p:sp>
    </p:spTree>
    <p:extLst>
      <p:ext uri="{BB962C8B-B14F-4D97-AF65-F5344CB8AC3E}">
        <p14:creationId xmlns:p14="http://schemas.microsoft.com/office/powerpoint/2010/main" val="536367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F28EB-F1BD-BA1B-B0C5-351781802C4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C67FF6-65F8-5964-6768-A63E83B52F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1B0F1C-B562-3468-60CA-C7D5BF1B29D7}"/>
              </a:ext>
            </a:extLst>
          </p:cNvPr>
          <p:cNvSpPr>
            <a:spLocks noGrp="1"/>
          </p:cNvSpPr>
          <p:nvPr>
            <p:ph type="dt" sz="half" idx="10"/>
          </p:nvPr>
        </p:nvSpPr>
        <p:spPr/>
        <p:txBody>
          <a:bodyPr/>
          <a:lstStyle/>
          <a:p>
            <a:fld id="{0527067D-9A1B-41FC-86DF-3113423A95F6}" type="datetimeFigureOut">
              <a:rPr lang="en-GB" smtClean="0"/>
              <a:t>07/12/2024</a:t>
            </a:fld>
            <a:endParaRPr lang="en-GB"/>
          </a:p>
        </p:txBody>
      </p:sp>
      <p:sp>
        <p:nvSpPr>
          <p:cNvPr id="5" name="Footer Placeholder 4">
            <a:extLst>
              <a:ext uri="{FF2B5EF4-FFF2-40B4-BE49-F238E27FC236}">
                <a16:creationId xmlns:a16="http://schemas.microsoft.com/office/drawing/2014/main" id="{648E636B-B7C6-126E-547E-473DEDDC9E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1842F9-ADD3-B96A-ADB1-367E955C52BA}"/>
              </a:ext>
            </a:extLst>
          </p:cNvPr>
          <p:cNvSpPr>
            <a:spLocks noGrp="1"/>
          </p:cNvSpPr>
          <p:nvPr>
            <p:ph type="sldNum" sz="quarter" idx="12"/>
          </p:nvPr>
        </p:nvSpPr>
        <p:spPr/>
        <p:txBody>
          <a:bodyPr/>
          <a:lstStyle/>
          <a:p>
            <a:fld id="{70D61091-A9F9-4B43-BB16-97D2032BA335}" type="slidenum">
              <a:rPr lang="en-GB" smtClean="0"/>
              <a:t>‹#›</a:t>
            </a:fld>
            <a:endParaRPr lang="en-GB"/>
          </a:p>
        </p:txBody>
      </p:sp>
    </p:spTree>
    <p:extLst>
      <p:ext uri="{BB962C8B-B14F-4D97-AF65-F5344CB8AC3E}">
        <p14:creationId xmlns:p14="http://schemas.microsoft.com/office/powerpoint/2010/main" val="134034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9A349F-69AA-11C5-490C-77E5A1AC97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1D6F39-B937-A2AA-E390-77ACCBC582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4C7E77-FE58-6E2D-9802-2BC18091F546}"/>
              </a:ext>
            </a:extLst>
          </p:cNvPr>
          <p:cNvSpPr>
            <a:spLocks noGrp="1"/>
          </p:cNvSpPr>
          <p:nvPr>
            <p:ph type="dt" sz="half" idx="10"/>
          </p:nvPr>
        </p:nvSpPr>
        <p:spPr/>
        <p:txBody>
          <a:bodyPr/>
          <a:lstStyle/>
          <a:p>
            <a:fld id="{0527067D-9A1B-41FC-86DF-3113423A95F6}" type="datetimeFigureOut">
              <a:rPr lang="en-GB" smtClean="0"/>
              <a:t>07/12/2024</a:t>
            </a:fld>
            <a:endParaRPr lang="en-GB"/>
          </a:p>
        </p:txBody>
      </p:sp>
      <p:sp>
        <p:nvSpPr>
          <p:cNvPr id="5" name="Footer Placeholder 4">
            <a:extLst>
              <a:ext uri="{FF2B5EF4-FFF2-40B4-BE49-F238E27FC236}">
                <a16:creationId xmlns:a16="http://schemas.microsoft.com/office/drawing/2014/main" id="{4E6B574B-DC89-D94C-483C-F9A6A7130A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C547C1-6E92-1B48-21B6-6DF04ADE5E88}"/>
              </a:ext>
            </a:extLst>
          </p:cNvPr>
          <p:cNvSpPr>
            <a:spLocks noGrp="1"/>
          </p:cNvSpPr>
          <p:nvPr>
            <p:ph type="sldNum" sz="quarter" idx="12"/>
          </p:nvPr>
        </p:nvSpPr>
        <p:spPr/>
        <p:txBody>
          <a:bodyPr/>
          <a:lstStyle/>
          <a:p>
            <a:fld id="{70D61091-A9F9-4B43-BB16-97D2032BA335}" type="slidenum">
              <a:rPr lang="en-GB" smtClean="0"/>
              <a:t>‹#›</a:t>
            </a:fld>
            <a:endParaRPr lang="en-GB"/>
          </a:p>
        </p:txBody>
      </p:sp>
    </p:spTree>
    <p:extLst>
      <p:ext uri="{BB962C8B-B14F-4D97-AF65-F5344CB8AC3E}">
        <p14:creationId xmlns:p14="http://schemas.microsoft.com/office/powerpoint/2010/main" val="227892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9B1BA-5353-AAC9-1B6A-7509FD8E95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93CE98-58B3-602A-FEF3-28D8349CF3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2CA22B-841D-BC19-5943-47750B500A18}"/>
              </a:ext>
            </a:extLst>
          </p:cNvPr>
          <p:cNvSpPr>
            <a:spLocks noGrp="1"/>
          </p:cNvSpPr>
          <p:nvPr>
            <p:ph type="dt" sz="half" idx="10"/>
          </p:nvPr>
        </p:nvSpPr>
        <p:spPr/>
        <p:txBody>
          <a:bodyPr/>
          <a:lstStyle/>
          <a:p>
            <a:fld id="{0527067D-9A1B-41FC-86DF-3113423A95F6}" type="datetimeFigureOut">
              <a:rPr lang="en-GB" smtClean="0"/>
              <a:t>07/12/2024</a:t>
            </a:fld>
            <a:endParaRPr lang="en-GB"/>
          </a:p>
        </p:txBody>
      </p:sp>
      <p:sp>
        <p:nvSpPr>
          <p:cNvPr id="5" name="Footer Placeholder 4">
            <a:extLst>
              <a:ext uri="{FF2B5EF4-FFF2-40B4-BE49-F238E27FC236}">
                <a16:creationId xmlns:a16="http://schemas.microsoft.com/office/drawing/2014/main" id="{0FA7FBB1-611D-0432-A474-1166F55860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07A6E0-D523-0809-463C-5E0912E886FF}"/>
              </a:ext>
            </a:extLst>
          </p:cNvPr>
          <p:cNvSpPr>
            <a:spLocks noGrp="1"/>
          </p:cNvSpPr>
          <p:nvPr>
            <p:ph type="sldNum" sz="quarter" idx="12"/>
          </p:nvPr>
        </p:nvSpPr>
        <p:spPr/>
        <p:txBody>
          <a:bodyPr/>
          <a:lstStyle/>
          <a:p>
            <a:fld id="{70D61091-A9F9-4B43-BB16-97D2032BA335}" type="slidenum">
              <a:rPr lang="en-GB" smtClean="0"/>
              <a:t>‹#›</a:t>
            </a:fld>
            <a:endParaRPr lang="en-GB"/>
          </a:p>
        </p:txBody>
      </p:sp>
    </p:spTree>
    <p:extLst>
      <p:ext uri="{BB962C8B-B14F-4D97-AF65-F5344CB8AC3E}">
        <p14:creationId xmlns:p14="http://schemas.microsoft.com/office/powerpoint/2010/main" val="72543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EC4A-1CE8-2A08-4CBA-23B1B92D13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34B2DA-BE6D-BCF7-1AF4-A29312B2DF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91434D-F793-0324-5BE0-C5693A85A9C9}"/>
              </a:ext>
            </a:extLst>
          </p:cNvPr>
          <p:cNvSpPr>
            <a:spLocks noGrp="1"/>
          </p:cNvSpPr>
          <p:nvPr>
            <p:ph type="dt" sz="half" idx="10"/>
          </p:nvPr>
        </p:nvSpPr>
        <p:spPr/>
        <p:txBody>
          <a:bodyPr/>
          <a:lstStyle/>
          <a:p>
            <a:fld id="{0527067D-9A1B-41FC-86DF-3113423A95F6}" type="datetimeFigureOut">
              <a:rPr lang="en-GB" smtClean="0"/>
              <a:t>07/12/2024</a:t>
            </a:fld>
            <a:endParaRPr lang="en-GB"/>
          </a:p>
        </p:txBody>
      </p:sp>
      <p:sp>
        <p:nvSpPr>
          <p:cNvPr id="5" name="Footer Placeholder 4">
            <a:extLst>
              <a:ext uri="{FF2B5EF4-FFF2-40B4-BE49-F238E27FC236}">
                <a16:creationId xmlns:a16="http://schemas.microsoft.com/office/drawing/2014/main" id="{8BC94CFD-7804-EFAA-61C4-F7F0C5A797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C224DE-3487-31DF-FD26-51B43B839D6F}"/>
              </a:ext>
            </a:extLst>
          </p:cNvPr>
          <p:cNvSpPr>
            <a:spLocks noGrp="1"/>
          </p:cNvSpPr>
          <p:nvPr>
            <p:ph type="sldNum" sz="quarter" idx="12"/>
          </p:nvPr>
        </p:nvSpPr>
        <p:spPr/>
        <p:txBody>
          <a:bodyPr/>
          <a:lstStyle/>
          <a:p>
            <a:fld id="{70D61091-A9F9-4B43-BB16-97D2032BA335}" type="slidenum">
              <a:rPr lang="en-GB" smtClean="0"/>
              <a:t>‹#›</a:t>
            </a:fld>
            <a:endParaRPr lang="en-GB"/>
          </a:p>
        </p:txBody>
      </p:sp>
    </p:spTree>
    <p:extLst>
      <p:ext uri="{BB962C8B-B14F-4D97-AF65-F5344CB8AC3E}">
        <p14:creationId xmlns:p14="http://schemas.microsoft.com/office/powerpoint/2010/main" val="3513551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78F1-C74B-0F32-B993-B54AD09DDD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ADC94C-0974-94B2-9B38-F070DE03A0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29273A-8E9C-4E46-CE6F-3F43E312EF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15EFD5F-7A0C-32A4-CF7C-9DF35C1837FD}"/>
              </a:ext>
            </a:extLst>
          </p:cNvPr>
          <p:cNvSpPr>
            <a:spLocks noGrp="1"/>
          </p:cNvSpPr>
          <p:nvPr>
            <p:ph type="dt" sz="half" idx="10"/>
          </p:nvPr>
        </p:nvSpPr>
        <p:spPr/>
        <p:txBody>
          <a:bodyPr/>
          <a:lstStyle/>
          <a:p>
            <a:fld id="{0527067D-9A1B-41FC-86DF-3113423A95F6}" type="datetimeFigureOut">
              <a:rPr lang="en-GB" smtClean="0"/>
              <a:t>07/12/2024</a:t>
            </a:fld>
            <a:endParaRPr lang="en-GB"/>
          </a:p>
        </p:txBody>
      </p:sp>
      <p:sp>
        <p:nvSpPr>
          <p:cNvPr id="6" name="Footer Placeholder 5">
            <a:extLst>
              <a:ext uri="{FF2B5EF4-FFF2-40B4-BE49-F238E27FC236}">
                <a16:creationId xmlns:a16="http://schemas.microsoft.com/office/drawing/2014/main" id="{3500A10F-8AC3-2035-F216-A188014D84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662994-86AA-7239-3DA3-7CACFC122A89}"/>
              </a:ext>
            </a:extLst>
          </p:cNvPr>
          <p:cNvSpPr>
            <a:spLocks noGrp="1"/>
          </p:cNvSpPr>
          <p:nvPr>
            <p:ph type="sldNum" sz="quarter" idx="12"/>
          </p:nvPr>
        </p:nvSpPr>
        <p:spPr/>
        <p:txBody>
          <a:bodyPr/>
          <a:lstStyle/>
          <a:p>
            <a:fld id="{70D61091-A9F9-4B43-BB16-97D2032BA335}" type="slidenum">
              <a:rPr lang="en-GB" smtClean="0"/>
              <a:t>‹#›</a:t>
            </a:fld>
            <a:endParaRPr lang="en-GB"/>
          </a:p>
        </p:txBody>
      </p:sp>
    </p:spTree>
    <p:extLst>
      <p:ext uri="{BB962C8B-B14F-4D97-AF65-F5344CB8AC3E}">
        <p14:creationId xmlns:p14="http://schemas.microsoft.com/office/powerpoint/2010/main" val="242248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0399-1474-CA1B-01F1-B52763CC22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ADCB68-80AC-0374-E59A-7D3F970EB8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7D1EDA-1633-83BC-2348-D1C063A204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7FF85D-D797-CEE9-BE4D-4C63FDFB4A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B5F531-5495-1503-7D1A-A7215F17DA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B83334-A649-0015-D3C1-DEEC58375797}"/>
              </a:ext>
            </a:extLst>
          </p:cNvPr>
          <p:cNvSpPr>
            <a:spLocks noGrp="1"/>
          </p:cNvSpPr>
          <p:nvPr>
            <p:ph type="dt" sz="half" idx="10"/>
          </p:nvPr>
        </p:nvSpPr>
        <p:spPr/>
        <p:txBody>
          <a:bodyPr/>
          <a:lstStyle/>
          <a:p>
            <a:fld id="{0527067D-9A1B-41FC-86DF-3113423A95F6}" type="datetimeFigureOut">
              <a:rPr lang="en-GB" smtClean="0"/>
              <a:t>07/12/2024</a:t>
            </a:fld>
            <a:endParaRPr lang="en-GB"/>
          </a:p>
        </p:txBody>
      </p:sp>
      <p:sp>
        <p:nvSpPr>
          <p:cNvPr id="8" name="Footer Placeholder 7">
            <a:extLst>
              <a:ext uri="{FF2B5EF4-FFF2-40B4-BE49-F238E27FC236}">
                <a16:creationId xmlns:a16="http://schemas.microsoft.com/office/drawing/2014/main" id="{D85FE213-87EC-1505-EDFF-C8AA472DAD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62DE604-CF85-489F-C29F-89834EE08140}"/>
              </a:ext>
            </a:extLst>
          </p:cNvPr>
          <p:cNvSpPr>
            <a:spLocks noGrp="1"/>
          </p:cNvSpPr>
          <p:nvPr>
            <p:ph type="sldNum" sz="quarter" idx="12"/>
          </p:nvPr>
        </p:nvSpPr>
        <p:spPr/>
        <p:txBody>
          <a:bodyPr/>
          <a:lstStyle/>
          <a:p>
            <a:fld id="{70D61091-A9F9-4B43-BB16-97D2032BA335}" type="slidenum">
              <a:rPr lang="en-GB" smtClean="0"/>
              <a:t>‹#›</a:t>
            </a:fld>
            <a:endParaRPr lang="en-GB"/>
          </a:p>
        </p:txBody>
      </p:sp>
    </p:spTree>
    <p:extLst>
      <p:ext uri="{BB962C8B-B14F-4D97-AF65-F5344CB8AC3E}">
        <p14:creationId xmlns:p14="http://schemas.microsoft.com/office/powerpoint/2010/main" val="193331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A212A-BF67-1DB5-94B9-C3D35EF358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01B0674-BC46-1AAB-F6E0-3AA3E4C76250}"/>
              </a:ext>
            </a:extLst>
          </p:cNvPr>
          <p:cNvSpPr>
            <a:spLocks noGrp="1"/>
          </p:cNvSpPr>
          <p:nvPr>
            <p:ph type="dt" sz="half" idx="10"/>
          </p:nvPr>
        </p:nvSpPr>
        <p:spPr/>
        <p:txBody>
          <a:bodyPr/>
          <a:lstStyle/>
          <a:p>
            <a:fld id="{0527067D-9A1B-41FC-86DF-3113423A95F6}" type="datetimeFigureOut">
              <a:rPr lang="en-GB" smtClean="0"/>
              <a:t>07/12/2024</a:t>
            </a:fld>
            <a:endParaRPr lang="en-GB"/>
          </a:p>
        </p:txBody>
      </p:sp>
      <p:sp>
        <p:nvSpPr>
          <p:cNvPr id="4" name="Footer Placeholder 3">
            <a:extLst>
              <a:ext uri="{FF2B5EF4-FFF2-40B4-BE49-F238E27FC236}">
                <a16:creationId xmlns:a16="http://schemas.microsoft.com/office/drawing/2014/main" id="{E6404064-1BD8-ED5D-B6E0-00558E5B97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8490804-1FAB-E95A-03D0-D6E9AA2B494A}"/>
              </a:ext>
            </a:extLst>
          </p:cNvPr>
          <p:cNvSpPr>
            <a:spLocks noGrp="1"/>
          </p:cNvSpPr>
          <p:nvPr>
            <p:ph type="sldNum" sz="quarter" idx="12"/>
          </p:nvPr>
        </p:nvSpPr>
        <p:spPr/>
        <p:txBody>
          <a:bodyPr/>
          <a:lstStyle/>
          <a:p>
            <a:fld id="{70D61091-A9F9-4B43-BB16-97D2032BA335}" type="slidenum">
              <a:rPr lang="en-GB" smtClean="0"/>
              <a:t>‹#›</a:t>
            </a:fld>
            <a:endParaRPr lang="en-GB"/>
          </a:p>
        </p:txBody>
      </p:sp>
    </p:spTree>
    <p:extLst>
      <p:ext uri="{BB962C8B-B14F-4D97-AF65-F5344CB8AC3E}">
        <p14:creationId xmlns:p14="http://schemas.microsoft.com/office/powerpoint/2010/main" val="340044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97009C-4EBB-8ED4-9DE8-CBA34E2B55B9}"/>
              </a:ext>
            </a:extLst>
          </p:cNvPr>
          <p:cNvSpPr>
            <a:spLocks noGrp="1"/>
          </p:cNvSpPr>
          <p:nvPr>
            <p:ph type="dt" sz="half" idx="10"/>
          </p:nvPr>
        </p:nvSpPr>
        <p:spPr/>
        <p:txBody>
          <a:bodyPr/>
          <a:lstStyle/>
          <a:p>
            <a:fld id="{0527067D-9A1B-41FC-86DF-3113423A95F6}" type="datetimeFigureOut">
              <a:rPr lang="en-GB" smtClean="0"/>
              <a:t>07/12/2024</a:t>
            </a:fld>
            <a:endParaRPr lang="en-GB"/>
          </a:p>
        </p:txBody>
      </p:sp>
      <p:sp>
        <p:nvSpPr>
          <p:cNvPr id="3" name="Footer Placeholder 2">
            <a:extLst>
              <a:ext uri="{FF2B5EF4-FFF2-40B4-BE49-F238E27FC236}">
                <a16:creationId xmlns:a16="http://schemas.microsoft.com/office/drawing/2014/main" id="{8576D948-B5F4-7A82-5891-E982EDB48D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DDC8C69-CEEF-16A5-5412-A1773603CCED}"/>
              </a:ext>
            </a:extLst>
          </p:cNvPr>
          <p:cNvSpPr>
            <a:spLocks noGrp="1"/>
          </p:cNvSpPr>
          <p:nvPr>
            <p:ph type="sldNum" sz="quarter" idx="12"/>
          </p:nvPr>
        </p:nvSpPr>
        <p:spPr/>
        <p:txBody>
          <a:bodyPr/>
          <a:lstStyle/>
          <a:p>
            <a:fld id="{70D61091-A9F9-4B43-BB16-97D2032BA335}" type="slidenum">
              <a:rPr lang="en-GB" smtClean="0"/>
              <a:t>‹#›</a:t>
            </a:fld>
            <a:endParaRPr lang="en-GB"/>
          </a:p>
        </p:txBody>
      </p:sp>
    </p:spTree>
    <p:extLst>
      <p:ext uri="{BB962C8B-B14F-4D97-AF65-F5344CB8AC3E}">
        <p14:creationId xmlns:p14="http://schemas.microsoft.com/office/powerpoint/2010/main" val="110090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03033-26F5-EB24-CDFB-4E36F6CEE8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5F0C7D-7AC0-F2C2-B1BE-E374BEC1D6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E4834C-39E8-E709-B075-FA7CA53AA7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5827D6-B5A4-44EF-D0E7-B93B3C9B8DB2}"/>
              </a:ext>
            </a:extLst>
          </p:cNvPr>
          <p:cNvSpPr>
            <a:spLocks noGrp="1"/>
          </p:cNvSpPr>
          <p:nvPr>
            <p:ph type="dt" sz="half" idx="10"/>
          </p:nvPr>
        </p:nvSpPr>
        <p:spPr/>
        <p:txBody>
          <a:bodyPr/>
          <a:lstStyle/>
          <a:p>
            <a:fld id="{0527067D-9A1B-41FC-86DF-3113423A95F6}" type="datetimeFigureOut">
              <a:rPr lang="en-GB" smtClean="0"/>
              <a:t>07/12/2024</a:t>
            </a:fld>
            <a:endParaRPr lang="en-GB"/>
          </a:p>
        </p:txBody>
      </p:sp>
      <p:sp>
        <p:nvSpPr>
          <p:cNvPr id="6" name="Footer Placeholder 5">
            <a:extLst>
              <a:ext uri="{FF2B5EF4-FFF2-40B4-BE49-F238E27FC236}">
                <a16:creationId xmlns:a16="http://schemas.microsoft.com/office/drawing/2014/main" id="{B732C5CD-0BBC-2E84-B0E3-374526E6EE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5B4FF2-C9DF-D27A-6DE0-A748A5CCECB8}"/>
              </a:ext>
            </a:extLst>
          </p:cNvPr>
          <p:cNvSpPr>
            <a:spLocks noGrp="1"/>
          </p:cNvSpPr>
          <p:nvPr>
            <p:ph type="sldNum" sz="quarter" idx="12"/>
          </p:nvPr>
        </p:nvSpPr>
        <p:spPr/>
        <p:txBody>
          <a:bodyPr/>
          <a:lstStyle/>
          <a:p>
            <a:fld id="{70D61091-A9F9-4B43-BB16-97D2032BA335}" type="slidenum">
              <a:rPr lang="en-GB" smtClean="0"/>
              <a:t>‹#›</a:t>
            </a:fld>
            <a:endParaRPr lang="en-GB"/>
          </a:p>
        </p:txBody>
      </p:sp>
    </p:spTree>
    <p:extLst>
      <p:ext uri="{BB962C8B-B14F-4D97-AF65-F5344CB8AC3E}">
        <p14:creationId xmlns:p14="http://schemas.microsoft.com/office/powerpoint/2010/main" val="986556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A838A-51A1-7558-0B84-3943F852E8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962DCC8-41EE-DF73-506D-DCE184B64C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998043-5C4E-1AF7-5260-ED9EA7040F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AB2F17-606F-BCA9-B4BD-B5301E04D8F1}"/>
              </a:ext>
            </a:extLst>
          </p:cNvPr>
          <p:cNvSpPr>
            <a:spLocks noGrp="1"/>
          </p:cNvSpPr>
          <p:nvPr>
            <p:ph type="dt" sz="half" idx="10"/>
          </p:nvPr>
        </p:nvSpPr>
        <p:spPr/>
        <p:txBody>
          <a:bodyPr/>
          <a:lstStyle/>
          <a:p>
            <a:fld id="{0527067D-9A1B-41FC-86DF-3113423A95F6}" type="datetimeFigureOut">
              <a:rPr lang="en-GB" smtClean="0"/>
              <a:t>07/12/2024</a:t>
            </a:fld>
            <a:endParaRPr lang="en-GB"/>
          </a:p>
        </p:txBody>
      </p:sp>
      <p:sp>
        <p:nvSpPr>
          <p:cNvPr id="6" name="Footer Placeholder 5">
            <a:extLst>
              <a:ext uri="{FF2B5EF4-FFF2-40B4-BE49-F238E27FC236}">
                <a16:creationId xmlns:a16="http://schemas.microsoft.com/office/drawing/2014/main" id="{ED79D03B-D7DE-6F8B-102B-B3CC2ED75B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D24A7B-9C1A-4908-0AB9-5DEA623D81D4}"/>
              </a:ext>
            </a:extLst>
          </p:cNvPr>
          <p:cNvSpPr>
            <a:spLocks noGrp="1"/>
          </p:cNvSpPr>
          <p:nvPr>
            <p:ph type="sldNum" sz="quarter" idx="12"/>
          </p:nvPr>
        </p:nvSpPr>
        <p:spPr/>
        <p:txBody>
          <a:bodyPr/>
          <a:lstStyle/>
          <a:p>
            <a:fld id="{70D61091-A9F9-4B43-BB16-97D2032BA335}" type="slidenum">
              <a:rPr lang="en-GB" smtClean="0"/>
              <a:t>‹#›</a:t>
            </a:fld>
            <a:endParaRPr lang="en-GB"/>
          </a:p>
        </p:txBody>
      </p:sp>
    </p:spTree>
    <p:extLst>
      <p:ext uri="{BB962C8B-B14F-4D97-AF65-F5344CB8AC3E}">
        <p14:creationId xmlns:p14="http://schemas.microsoft.com/office/powerpoint/2010/main" val="170591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8CBDF8-C482-5169-C769-99332117FA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E8FE8C-63CE-8E68-B76A-0E64AC40ED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DD57E9-B2D6-5545-6AB9-AB653DFC2A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27067D-9A1B-41FC-86DF-3113423A95F6}" type="datetimeFigureOut">
              <a:rPr lang="en-GB" smtClean="0"/>
              <a:t>07/12/2024</a:t>
            </a:fld>
            <a:endParaRPr lang="en-GB"/>
          </a:p>
        </p:txBody>
      </p:sp>
      <p:sp>
        <p:nvSpPr>
          <p:cNvPr id="5" name="Footer Placeholder 4">
            <a:extLst>
              <a:ext uri="{FF2B5EF4-FFF2-40B4-BE49-F238E27FC236}">
                <a16:creationId xmlns:a16="http://schemas.microsoft.com/office/drawing/2014/main" id="{85348166-C3D4-02F8-9A6D-D5EAFB50AA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6B91C1B-E522-38A2-4865-CF5588504A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61091-A9F9-4B43-BB16-97D2032BA335}" type="slidenum">
              <a:rPr lang="en-GB" smtClean="0"/>
              <a:t>‹#›</a:t>
            </a:fld>
            <a:endParaRPr lang="en-GB"/>
          </a:p>
        </p:txBody>
      </p:sp>
    </p:spTree>
    <p:extLst>
      <p:ext uri="{BB962C8B-B14F-4D97-AF65-F5344CB8AC3E}">
        <p14:creationId xmlns:p14="http://schemas.microsoft.com/office/powerpoint/2010/main" val="3838718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ED9874-C77E-B422-E1F0-C4E7C04440EA}"/>
              </a:ext>
            </a:extLst>
          </p:cNvPr>
          <p:cNvSpPr>
            <a:spLocks noGrp="1"/>
          </p:cNvSpPr>
          <p:nvPr/>
        </p:nvSpPr>
        <p:spPr>
          <a:xfrm>
            <a:off x="1524000" y="1978346"/>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t>Chapter III. </a:t>
            </a:r>
            <a:r>
              <a:rPr lang="en-US"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Standardization of production</a:t>
            </a:r>
            <a:endParaRPr lang="en-GB" dirty="0"/>
          </a:p>
        </p:txBody>
      </p:sp>
    </p:spTree>
    <p:extLst>
      <p:ext uri="{BB962C8B-B14F-4D97-AF65-F5344CB8AC3E}">
        <p14:creationId xmlns:p14="http://schemas.microsoft.com/office/powerpoint/2010/main" val="4268142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1C202D-97D9-5466-9575-DDA774FF386A}"/>
              </a:ext>
            </a:extLst>
          </p:cNvPr>
          <p:cNvSpPr txBox="1"/>
          <p:nvPr/>
        </p:nvSpPr>
        <p:spPr>
          <a:xfrm>
            <a:off x="357883" y="199112"/>
            <a:ext cx="9330647" cy="780342"/>
          </a:xfrm>
          <a:prstGeom prst="rect">
            <a:avLst/>
          </a:prstGeom>
          <a:noFill/>
        </p:spPr>
        <p:txBody>
          <a:bodyPr wrap="square">
            <a:spAutoFit/>
          </a:bodyPr>
          <a:lstStyle/>
          <a:p>
            <a:pPr>
              <a:lnSpc>
                <a:spcPct val="107000"/>
              </a:lnSpc>
              <a:spcAft>
                <a:spcPts val="800"/>
              </a:spcAft>
            </a:pPr>
            <a:r>
              <a:rPr lang="en-US" sz="4400" dirty="0">
                <a:effectLst/>
                <a:latin typeface="Calibri Light" panose="020F0302020204030204" pitchFamily="34" charset="0"/>
                <a:ea typeface="Calibri" panose="020F0502020204030204" pitchFamily="34" charset="0"/>
                <a:cs typeface="Arial" panose="020B0604020202020204" pitchFamily="34" charset="0"/>
              </a:rPr>
              <a:t>III.1.</a:t>
            </a:r>
            <a:r>
              <a:rPr lang="fr-FR" sz="4400" dirty="0">
                <a:latin typeface="Calibri Light" panose="020F0302020204030204" pitchFamily="34" charset="0"/>
                <a:ea typeface="Calibri" panose="020F0502020204030204" pitchFamily="34" charset="0"/>
                <a:cs typeface="Arial" panose="020B0604020202020204" pitchFamily="34" charset="0"/>
              </a:rPr>
              <a:t>3 </a:t>
            </a:r>
            <a:r>
              <a:rPr lang="en-US" sz="4400" dirty="0">
                <a:latin typeface="Calibri Light" panose="020F0302020204030204" pitchFamily="34" charset="0"/>
                <a:ea typeface="Calibri" panose="020F0502020204030204" pitchFamily="34" charset="0"/>
                <a:cs typeface="Arial" panose="020B0604020202020204" pitchFamily="34" charset="0"/>
              </a:rPr>
              <a:t>Adjustment</a:t>
            </a:r>
            <a:r>
              <a:rPr lang="ar-DZ" sz="4400" dirty="0">
                <a:effectLst/>
                <a:latin typeface="Calibri Light" panose="020F0302020204030204" pitchFamily="34" charset="0"/>
                <a:ea typeface="Calibri" panose="020F0502020204030204" pitchFamily="34" charset="0"/>
                <a:cs typeface="Arial" panose="020B0604020202020204" pitchFamily="34" charset="0"/>
              </a:rPr>
              <a:t> التعديل </a:t>
            </a:r>
            <a:endParaRPr lang="fr-FR" sz="3600" dirty="0">
              <a:effectLst/>
              <a:ea typeface="Calibri" panose="020F0502020204030204" pitchFamily="34" charset="0"/>
              <a:cs typeface="Arial" panose="020B0604020202020204" pitchFamily="34" charset="0"/>
            </a:endParaRPr>
          </a:p>
        </p:txBody>
      </p:sp>
      <p:sp>
        <p:nvSpPr>
          <p:cNvPr id="9" name="Shape 8">
            <a:extLst>
              <a:ext uri="{FF2B5EF4-FFF2-40B4-BE49-F238E27FC236}">
                <a16:creationId xmlns:a16="http://schemas.microsoft.com/office/drawing/2014/main" id="{015212E6-4F97-FCAD-2722-9122FAF2A24E}"/>
              </a:ext>
            </a:extLst>
          </p:cNvPr>
          <p:cNvSpPr/>
          <p:nvPr/>
        </p:nvSpPr>
        <p:spPr>
          <a:xfrm rot="21019508">
            <a:off x="8659299" y="366519"/>
            <a:ext cx="1900625" cy="1971319"/>
          </a:xfrm>
          <a:prstGeom prst="gear6">
            <a:avLst>
              <a:gd name="adj1" fmla="val 7936"/>
              <a:gd name="adj2" fmla="val 2366"/>
            </a:avLst>
          </a:pr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4" name="Group 13">
            <a:extLst>
              <a:ext uri="{FF2B5EF4-FFF2-40B4-BE49-F238E27FC236}">
                <a16:creationId xmlns:a16="http://schemas.microsoft.com/office/drawing/2014/main" id="{DE604D48-7A38-5CD7-F6FD-9C0A2D074FD0}"/>
              </a:ext>
            </a:extLst>
          </p:cNvPr>
          <p:cNvGrpSpPr/>
          <p:nvPr/>
        </p:nvGrpSpPr>
        <p:grpSpPr>
          <a:xfrm rot="21277472">
            <a:off x="6752193" y="1245298"/>
            <a:ext cx="2543289" cy="2658211"/>
            <a:chOff x="3793066" y="2438400"/>
            <a:chExt cx="2980266" cy="2980266"/>
          </a:xfrm>
          <a:solidFill>
            <a:schemeClr val="accent6">
              <a:lumMod val="75000"/>
              <a:tint val="66000"/>
              <a:satMod val="160000"/>
            </a:schemeClr>
          </a:solidFill>
        </p:grpSpPr>
        <p:sp>
          <p:nvSpPr>
            <p:cNvPr id="15" name="Shape 14">
              <a:extLst>
                <a:ext uri="{FF2B5EF4-FFF2-40B4-BE49-F238E27FC236}">
                  <a16:creationId xmlns:a16="http://schemas.microsoft.com/office/drawing/2014/main" id="{7D8FA6FA-6D7D-C3B2-8D77-C0995471E475}"/>
                </a:ext>
              </a:extLst>
            </p:cNvPr>
            <p:cNvSpPr/>
            <p:nvPr/>
          </p:nvSpPr>
          <p:spPr>
            <a:xfrm>
              <a:off x="3793066" y="2438400"/>
              <a:ext cx="2980266" cy="2980266"/>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Shape 4">
              <a:extLst>
                <a:ext uri="{FF2B5EF4-FFF2-40B4-BE49-F238E27FC236}">
                  <a16:creationId xmlns:a16="http://schemas.microsoft.com/office/drawing/2014/main" id="{F7CD99CF-ED88-52C0-5C63-A861C45460B5}"/>
                </a:ext>
              </a:extLst>
            </p:cNvPr>
            <p:cNvSpPr txBox="1"/>
            <p:nvPr/>
          </p:nvSpPr>
          <p:spPr>
            <a:xfrm>
              <a:off x="4392232" y="3136513"/>
              <a:ext cx="1781934" cy="15319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en-GB" sz="5600" kern="1200"/>
            </a:p>
          </p:txBody>
        </p:sp>
      </p:grpSp>
      <p:sp>
        <p:nvSpPr>
          <p:cNvPr id="10" name="Frame 9">
            <a:extLst>
              <a:ext uri="{FF2B5EF4-FFF2-40B4-BE49-F238E27FC236}">
                <a16:creationId xmlns:a16="http://schemas.microsoft.com/office/drawing/2014/main" id="{F51252F5-3118-85ED-70AB-F93506BE9FF5}"/>
              </a:ext>
            </a:extLst>
          </p:cNvPr>
          <p:cNvSpPr/>
          <p:nvPr/>
        </p:nvSpPr>
        <p:spPr>
          <a:xfrm>
            <a:off x="256854" y="1147047"/>
            <a:ext cx="5424755" cy="5511841"/>
          </a:xfrm>
          <a:prstGeom prst="frame">
            <a:avLst>
              <a:gd name="adj1" fmla="val 1790"/>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a:extLst>
              <a:ext uri="{FF2B5EF4-FFF2-40B4-BE49-F238E27FC236}">
                <a16:creationId xmlns:a16="http://schemas.microsoft.com/office/drawing/2014/main" id="{E46A4478-0327-1605-DA9A-316512D61C7A}"/>
              </a:ext>
            </a:extLst>
          </p:cNvPr>
          <p:cNvSpPr txBox="1"/>
          <p:nvPr/>
        </p:nvSpPr>
        <p:spPr>
          <a:xfrm>
            <a:off x="564778" y="1549137"/>
            <a:ext cx="4785489" cy="4816896"/>
          </a:xfrm>
          <a:prstGeom prst="rect">
            <a:avLst/>
          </a:prstGeom>
          <a:noFill/>
        </p:spPr>
        <p:txBody>
          <a:bodyPr wrap="square">
            <a:spAutoFit/>
          </a:bodyPr>
          <a:lstStyle/>
          <a:p>
            <a:pPr indent="449580" algn="just">
              <a:lnSpc>
                <a:spcPct val="107000"/>
              </a:lnSpc>
              <a:spcAft>
                <a:spcPts val="800"/>
              </a:spcAft>
            </a:pPr>
            <a:r>
              <a:rPr lang="en-US" sz="24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The difference or degree of tightness or play between two assembled parts is called adjustment. For example, the case of two parts, which fit into each other, is very common in mechanics, but with a multitude of possibilities, because we sometimes need a forced (tight) assembly more or less solid, sometimes with a free assembly, which lets the two parts slide with more or less, play (adjustment).</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Frame 11">
            <a:extLst>
              <a:ext uri="{FF2B5EF4-FFF2-40B4-BE49-F238E27FC236}">
                <a16:creationId xmlns:a16="http://schemas.microsoft.com/office/drawing/2014/main" id="{17CBD476-5908-E1AF-8AD2-E02DFBEFBC2E}"/>
              </a:ext>
            </a:extLst>
          </p:cNvPr>
          <p:cNvSpPr/>
          <p:nvPr/>
        </p:nvSpPr>
        <p:spPr>
          <a:xfrm>
            <a:off x="5989533" y="4169353"/>
            <a:ext cx="5945615" cy="2489535"/>
          </a:xfrm>
          <a:prstGeom prst="frame">
            <a:avLst>
              <a:gd name="adj1" fmla="val 3873"/>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Box 12">
            <a:extLst>
              <a:ext uri="{FF2B5EF4-FFF2-40B4-BE49-F238E27FC236}">
                <a16:creationId xmlns:a16="http://schemas.microsoft.com/office/drawing/2014/main" id="{9BCE82CA-44E0-5028-71D6-B1D73E7B71C0}"/>
              </a:ext>
            </a:extLst>
          </p:cNvPr>
          <p:cNvSpPr txBox="1"/>
          <p:nvPr/>
        </p:nvSpPr>
        <p:spPr>
          <a:xfrm>
            <a:off x="6277210" y="4444624"/>
            <a:ext cx="5370260" cy="1938992"/>
          </a:xfrm>
          <a:prstGeom prst="rect">
            <a:avLst/>
          </a:prstGeom>
          <a:noFill/>
        </p:spPr>
        <p:txBody>
          <a:bodyPr wrap="square">
            <a:spAutoFit/>
          </a:bodyPr>
          <a:lstStyle/>
          <a:p>
            <a:pPr algn="just" rtl="1"/>
            <a:r>
              <a:rPr lang="ar-DZ" sz="2000" b="1" dirty="0"/>
              <a:t>ويسمى </a:t>
            </a:r>
            <a:r>
              <a:rPr lang="ar-DZ" sz="2000" b="1" dirty="0">
                <a:latin typeface="+mj-lt"/>
              </a:rPr>
              <a:t>الفرق</a:t>
            </a:r>
            <a:r>
              <a:rPr lang="ar-DZ" sz="2000" b="1" dirty="0"/>
              <a:t> أو درجة الضيق أو اللعب بين جزأين مجمعين بالتعديل. على سبيل المثال، حالة جزأين يتناسبان مع بعضهما البعض، شائعة جدًا في الميكانيكا، ولكن مع العديد من الاحتمالات، لأننا نحتاج أحيانًا إلى تجميع قسري (محكم) أكثر أو أقل صلابة، وأحيانًا إلى تجميع حر، والذي يتيح للجزأين الانزلاق مع اللعب (التعديل) أكثر أو أقل.</a:t>
            </a:r>
          </a:p>
        </p:txBody>
      </p:sp>
    </p:spTree>
    <p:extLst>
      <p:ext uri="{BB962C8B-B14F-4D97-AF65-F5344CB8AC3E}">
        <p14:creationId xmlns:p14="http://schemas.microsoft.com/office/powerpoint/2010/main" val="3103772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FEAF5AC-2F4B-5C13-F920-2130C23E4F5E}"/>
              </a:ext>
            </a:extLst>
          </p:cNvPr>
          <p:cNvSpPr txBox="1"/>
          <p:nvPr/>
        </p:nvSpPr>
        <p:spPr>
          <a:xfrm>
            <a:off x="554278" y="158243"/>
            <a:ext cx="10491628" cy="1509196"/>
          </a:xfrm>
          <a:prstGeom prst="rect">
            <a:avLst/>
          </a:prstGeom>
          <a:noFill/>
        </p:spPr>
        <p:txBody>
          <a:bodyPr wrap="square">
            <a:spAutoFit/>
          </a:bodyPr>
          <a:lstStyle/>
          <a:p>
            <a:pPr algn="ctr">
              <a:lnSpc>
                <a:spcPct val="107000"/>
              </a:lnSpc>
              <a:spcAft>
                <a:spcPts val="800"/>
              </a:spcAft>
            </a:pPr>
            <a:r>
              <a:rPr lang="en-US" sz="4400" dirty="0">
                <a:effectLst/>
                <a:latin typeface="Calibri Light" panose="020F0302020204030204" pitchFamily="34" charset="0"/>
                <a:ea typeface="Calibri" panose="020F0502020204030204" pitchFamily="34" charset="0"/>
                <a:cs typeface="Arial" panose="020B0604020202020204" pitchFamily="34" charset="0"/>
              </a:rPr>
              <a:t>III.2 </a:t>
            </a:r>
            <a:r>
              <a:rPr lang="en-US" sz="4400" dirty="0">
                <a:latin typeface="Calibri Light" panose="020F0302020204030204" pitchFamily="34" charset="0"/>
                <a:ea typeface="Calibri" panose="020F0502020204030204" pitchFamily="34" charset="0"/>
                <a:cs typeface="Arial" panose="020B0604020202020204" pitchFamily="34" charset="0"/>
              </a:rPr>
              <a:t>Conformity, </a:t>
            </a:r>
            <a:r>
              <a:rPr lang="en-US" sz="4400" dirty="0">
                <a:effectLst/>
                <a:latin typeface="Calibri Light" panose="020F0302020204030204" pitchFamily="34" charset="0"/>
                <a:ea typeface="Calibri" panose="020F0502020204030204" pitchFamily="34" charset="0"/>
                <a:cs typeface="Arial" panose="020B0604020202020204" pitchFamily="34" charset="0"/>
              </a:rPr>
              <a:t>control methods, certification and accreditation</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Scroll: Vertical 8">
            <a:extLst>
              <a:ext uri="{FF2B5EF4-FFF2-40B4-BE49-F238E27FC236}">
                <a16:creationId xmlns:a16="http://schemas.microsoft.com/office/drawing/2014/main" id="{960BCA0A-91CB-C3A0-5FC4-1E6A80933CC3}"/>
              </a:ext>
            </a:extLst>
          </p:cNvPr>
          <p:cNvSpPr/>
          <p:nvPr/>
        </p:nvSpPr>
        <p:spPr>
          <a:xfrm>
            <a:off x="394710" y="2372302"/>
            <a:ext cx="6230414" cy="4192886"/>
          </a:xfrm>
          <a:prstGeom prst="verticalScroll">
            <a:avLst/>
          </a:prstGeom>
          <a:blipFill>
            <a:blip r:embed="rId2">
              <a:duotone>
                <a:schemeClr val="bg2">
                  <a:shade val="45000"/>
                  <a:satMod val="135000"/>
                </a:schemeClr>
                <a:prstClr val="white"/>
              </a:duotone>
            </a:blip>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C6870B71-F785-E00B-7FC6-DB4ABF90C368}"/>
              </a:ext>
            </a:extLst>
          </p:cNvPr>
          <p:cNvSpPr txBox="1"/>
          <p:nvPr/>
        </p:nvSpPr>
        <p:spPr>
          <a:xfrm>
            <a:off x="1162380" y="3299955"/>
            <a:ext cx="4695074" cy="2841034"/>
          </a:xfrm>
          <a:prstGeom prst="rect">
            <a:avLst/>
          </a:prstGeom>
          <a:noFill/>
        </p:spPr>
        <p:txBody>
          <a:bodyPr wrap="square">
            <a:spAutoFit/>
          </a:bodyPr>
          <a:lstStyle/>
          <a:p>
            <a:pPr algn="just">
              <a:lnSpc>
                <a:spcPct val="107000"/>
              </a:lnSpc>
              <a:spcAft>
                <a:spcPts val="800"/>
              </a:spcAft>
              <a:tabLst>
                <a:tab pos="450215" algn="l"/>
              </a:tabLst>
            </a:pPr>
            <a:r>
              <a:rPr lang="en-US" sz="2400" b="1" i="1" u="sng"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Certification:</a:t>
            </a:r>
            <a:r>
              <a:rPr lang="en-US" sz="24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 certification is the procedure by which a </a:t>
            </a:r>
            <a:r>
              <a:rPr lang="en-US" sz="2400" b="1" dirty="0">
                <a:solidFill>
                  <a:srgbClr val="FF0000"/>
                </a:solidFill>
                <a:effectLst/>
                <a:latin typeface="Calibri Light" panose="020F0302020204030204" pitchFamily="34" charset="0"/>
                <a:ea typeface="Calibri" panose="020F0502020204030204" pitchFamily="34" charset="0"/>
                <a:cs typeface="Arial" panose="020B0604020202020204" pitchFamily="34" charset="0"/>
              </a:rPr>
              <a:t>third party </a:t>
            </a:r>
            <a:r>
              <a:rPr lang="en-US" sz="24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gives written assurance that a duly identified </a:t>
            </a:r>
            <a:r>
              <a:rPr lang="en-US" sz="2400" b="1" dirty="0">
                <a:solidFill>
                  <a:srgbClr val="00B050"/>
                </a:solidFill>
                <a:effectLst/>
                <a:latin typeface="Calibri Light" panose="020F0302020204030204" pitchFamily="34" charset="0"/>
                <a:ea typeface="Calibri" panose="020F0502020204030204" pitchFamily="34" charset="0"/>
                <a:cs typeface="Arial" panose="020B0604020202020204" pitchFamily="34" charset="0"/>
              </a:rPr>
              <a:t>product</a:t>
            </a:r>
            <a:r>
              <a:rPr lang="en-US" sz="24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 </a:t>
            </a:r>
            <a:r>
              <a:rPr lang="en-US" sz="2400" b="1" dirty="0">
                <a:solidFill>
                  <a:srgbClr val="00B050"/>
                </a:solidFill>
                <a:effectLst/>
                <a:latin typeface="Calibri Light" panose="020F0302020204030204" pitchFamily="34" charset="0"/>
                <a:ea typeface="Calibri" panose="020F0502020204030204" pitchFamily="34" charset="0"/>
                <a:cs typeface="Arial" panose="020B0604020202020204" pitchFamily="34" charset="0"/>
              </a:rPr>
              <a:t>process</a:t>
            </a:r>
            <a:r>
              <a:rPr lang="en-US" sz="24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 or </a:t>
            </a:r>
            <a:r>
              <a:rPr lang="en-US" sz="2400" b="1" dirty="0">
                <a:solidFill>
                  <a:srgbClr val="00B050"/>
                </a:solidFill>
                <a:effectLst/>
                <a:latin typeface="Calibri Light" panose="020F0302020204030204" pitchFamily="34" charset="0"/>
                <a:ea typeface="Calibri" panose="020F0502020204030204" pitchFamily="34" charset="0"/>
                <a:cs typeface="Arial" panose="020B0604020202020204" pitchFamily="34" charset="0"/>
              </a:rPr>
              <a:t>service</a:t>
            </a:r>
            <a:r>
              <a:rPr lang="en-US" sz="24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 complies with specified requirements (in a standard, normative document or specified framework).</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Scroll: Vertical 10">
            <a:extLst>
              <a:ext uri="{FF2B5EF4-FFF2-40B4-BE49-F238E27FC236}">
                <a16:creationId xmlns:a16="http://schemas.microsoft.com/office/drawing/2014/main" id="{19C97D89-15DE-93B3-4BDF-3E77C4D9E82A}"/>
              </a:ext>
            </a:extLst>
          </p:cNvPr>
          <p:cNvSpPr/>
          <p:nvPr/>
        </p:nvSpPr>
        <p:spPr>
          <a:xfrm>
            <a:off x="5800092" y="2705166"/>
            <a:ext cx="3681511" cy="3527157"/>
          </a:xfrm>
          <a:prstGeom prst="verticalScroll">
            <a:avLst/>
          </a:prstGeom>
          <a:blipFill>
            <a:blip r:embed="rId2">
              <a:duotone>
                <a:schemeClr val="bg2">
                  <a:shade val="45000"/>
                  <a:satMod val="135000"/>
                </a:schemeClr>
                <a:prstClr val="white"/>
              </a:duotone>
            </a:blip>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4C0A0182-5CBB-9737-764A-C1017D65249F}"/>
              </a:ext>
            </a:extLst>
          </p:cNvPr>
          <p:cNvSpPr txBox="1"/>
          <p:nvPr/>
        </p:nvSpPr>
        <p:spPr>
          <a:xfrm>
            <a:off x="6413935" y="3467455"/>
            <a:ext cx="2453823" cy="2554545"/>
          </a:xfrm>
          <a:prstGeom prst="rect">
            <a:avLst/>
          </a:prstGeom>
          <a:noFill/>
        </p:spPr>
        <p:txBody>
          <a:bodyPr wrap="square">
            <a:spAutoFit/>
          </a:bodyPr>
          <a:lstStyle/>
          <a:p>
            <a:pPr algn="just" rtl="1"/>
            <a:r>
              <a:rPr lang="ar-DZ" sz="2000" dirty="0">
                <a:latin typeface="Amiri" panose="00000500000000000000" pitchFamily="2" charset="-78"/>
                <a:ea typeface="Amiri" panose="00000500000000000000" pitchFamily="2" charset="-78"/>
                <a:cs typeface="Amiri" panose="00000500000000000000" pitchFamily="2" charset="-78"/>
              </a:rPr>
              <a:t>الشهادة هي الإجراء الذي يقدم من خلاله </a:t>
            </a:r>
            <a:r>
              <a:rPr lang="ar-DZ" sz="2000" b="1" dirty="0">
                <a:solidFill>
                  <a:srgbClr val="FF0000"/>
                </a:solidFill>
                <a:latin typeface="Amiri" panose="00000500000000000000" pitchFamily="2" charset="-78"/>
                <a:ea typeface="Amiri" panose="00000500000000000000" pitchFamily="2" charset="-78"/>
                <a:cs typeface="Amiri" panose="00000500000000000000" pitchFamily="2" charset="-78"/>
              </a:rPr>
              <a:t>طرف ثالث </a:t>
            </a:r>
            <a:r>
              <a:rPr lang="ar-DZ" sz="2000" dirty="0">
                <a:latin typeface="Amiri" panose="00000500000000000000" pitchFamily="2" charset="-78"/>
                <a:ea typeface="Amiri" panose="00000500000000000000" pitchFamily="2" charset="-78"/>
                <a:cs typeface="Amiri" panose="00000500000000000000" pitchFamily="2" charset="-78"/>
              </a:rPr>
              <a:t>تأكيدًا كتابيًا بأن </a:t>
            </a:r>
            <a:r>
              <a:rPr lang="ar-DZ" sz="2000" dirty="0">
                <a:solidFill>
                  <a:srgbClr val="00B050"/>
                </a:solidFill>
                <a:latin typeface="Amiri" panose="00000500000000000000" pitchFamily="2" charset="-78"/>
                <a:ea typeface="Amiri" panose="00000500000000000000" pitchFamily="2" charset="-78"/>
                <a:cs typeface="Amiri" panose="00000500000000000000" pitchFamily="2" charset="-78"/>
              </a:rPr>
              <a:t>المنتج</a:t>
            </a:r>
            <a:r>
              <a:rPr lang="ar-DZ" sz="2000" dirty="0">
                <a:latin typeface="Amiri" panose="00000500000000000000" pitchFamily="2" charset="-78"/>
                <a:ea typeface="Amiri" panose="00000500000000000000" pitchFamily="2" charset="-78"/>
                <a:cs typeface="Amiri" panose="00000500000000000000" pitchFamily="2" charset="-78"/>
              </a:rPr>
              <a:t> أو </a:t>
            </a:r>
            <a:r>
              <a:rPr lang="ar-DZ" sz="2000" dirty="0">
                <a:solidFill>
                  <a:srgbClr val="00B050"/>
                </a:solidFill>
                <a:latin typeface="Amiri" panose="00000500000000000000" pitchFamily="2" charset="-78"/>
                <a:ea typeface="Amiri" panose="00000500000000000000" pitchFamily="2" charset="-78"/>
                <a:cs typeface="Amiri" panose="00000500000000000000" pitchFamily="2" charset="-78"/>
              </a:rPr>
              <a:t>العملية</a:t>
            </a:r>
            <a:r>
              <a:rPr lang="ar-DZ" sz="2000" dirty="0">
                <a:latin typeface="Amiri" panose="00000500000000000000" pitchFamily="2" charset="-78"/>
                <a:ea typeface="Amiri" panose="00000500000000000000" pitchFamily="2" charset="-78"/>
                <a:cs typeface="Amiri" panose="00000500000000000000" pitchFamily="2" charset="-78"/>
              </a:rPr>
              <a:t> أو </a:t>
            </a:r>
            <a:r>
              <a:rPr lang="ar-DZ" sz="2000" dirty="0">
                <a:solidFill>
                  <a:srgbClr val="00B050"/>
                </a:solidFill>
                <a:latin typeface="Amiri" panose="00000500000000000000" pitchFamily="2" charset="-78"/>
                <a:ea typeface="Amiri" panose="00000500000000000000" pitchFamily="2" charset="-78"/>
                <a:cs typeface="Amiri" panose="00000500000000000000" pitchFamily="2" charset="-78"/>
              </a:rPr>
              <a:t>الخدمة المقدمة </a:t>
            </a:r>
            <a:r>
              <a:rPr lang="ar-DZ" sz="2000" dirty="0">
                <a:latin typeface="Amiri" panose="00000500000000000000" pitchFamily="2" charset="-78"/>
                <a:ea typeface="Amiri" panose="00000500000000000000" pitchFamily="2" charset="-78"/>
                <a:cs typeface="Amiri" panose="00000500000000000000" pitchFamily="2" charset="-78"/>
              </a:rPr>
              <a:t>حسب الأصول تتوافق مع المتطلبات المحددة في مستند قياسي (أو معياري أو إطار محدد) . </a:t>
            </a:r>
          </a:p>
        </p:txBody>
      </p:sp>
      <p:pic>
        <p:nvPicPr>
          <p:cNvPr id="22" name="Picture 21">
            <a:extLst>
              <a:ext uri="{FF2B5EF4-FFF2-40B4-BE49-F238E27FC236}">
                <a16:creationId xmlns:a16="http://schemas.microsoft.com/office/drawing/2014/main" id="{96E44848-82DD-9745-7964-FAA86246006E}"/>
              </a:ext>
            </a:extLst>
          </p:cNvPr>
          <p:cNvPicPr>
            <a:picLocks noChangeAspect="1"/>
          </p:cNvPicPr>
          <p:nvPr/>
        </p:nvPicPr>
        <p:blipFill>
          <a:blip r:embed="rId3"/>
          <a:stretch>
            <a:fillRect/>
          </a:stretch>
        </p:blipFill>
        <p:spPr>
          <a:xfrm>
            <a:off x="9395197" y="3299955"/>
            <a:ext cx="2524623" cy="2984248"/>
          </a:xfrm>
          <a:prstGeom prst="rect">
            <a:avLst/>
          </a:prstGeom>
        </p:spPr>
      </p:pic>
      <p:sp>
        <p:nvSpPr>
          <p:cNvPr id="2" name="TextBox 1">
            <a:extLst>
              <a:ext uri="{FF2B5EF4-FFF2-40B4-BE49-F238E27FC236}">
                <a16:creationId xmlns:a16="http://schemas.microsoft.com/office/drawing/2014/main" id="{6360EC4B-6A2C-673F-A7B0-B52882707728}"/>
              </a:ext>
            </a:extLst>
          </p:cNvPr>
          <p:cNvSpPr txBox="1"/>
          <p:nvPr/>
        </p:nvSpPr>
        <p:spPr>
          <a:xfrm>
            <a:off x="-342892" y="1579058"/>
            <a:ext cx="5283053" cy="658835"/>
          </a:xfrm>
          <a:prstGeom prst="rect">
            <a:avLst/>
          </a:prstGeom>
          <a:noFill/>
        </p:spPr>
        <p:txBody>
          <a:bodyPr wrap="square">
            <a:spAutoFit/>
          </a:bodyPr>
          <a:lstStyle/>
          <a:p>
            <a:pPr algn="ctr">
              <a:lnSpc>
                <a:spcPct val="107000"/>
              </a:lnSpc>
              <a:spcAft>
                <a:spcPts val="800"/>
              </a:spcAft>
            </a:pPr>
            <a:r>
              <a:rPr lang="en-US" sz="3600" dirty="0">
                <a:effectLst/>
                <a:latin typeface="Calibri Light" panose="020F0302020204030204" pitchFamily="34" charset="0"/>
                <a:ea typeface="Calibri" panose="020F0502020204030204" pitchFamily="34" charset="0"/>
                <a:cs typeface="Arial" panose="020B0604020202020204" pitchFamily="34" charset="0"/>
              </a:rPr>
              <a:t>III.2.1 Certification</a:t>
            </a:r>
            <a:endParaRPr lang="fr-FR"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19206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945320-616C-D5CA-CA2D-E3B421562039}"/>
              </a:ext>
            </a:extLst>
          </p:cNvPr>
          <p:cNvSpPr txBox="1"/>
          <p:nvPr/>
        </p:nvSpPr>
        <p:spPr>
          <a:xfrm>
            <a:off x="729465" y="3819373"/>
            <a:ext cx="8341760" cy="2308324"/>
          </a:xfrm>
          <a:prstGeom prst="rect">
            <a:avLst/>
          </a:prstGeom>
          <a:noFill/>
        </p:spPr>
        <p:txBody>
          <a:bodyPr wrap="square">
            <a:spAutoFit/>
          </a:bodyPr>
          <a:lstStyle/>
          <a:p>
            <a:pPr algn="just"/>
            <a:r>
              <a:rPr lang="en-US" sz="24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In industry, certification consists of involving a third-party and independent body to certify the conformity of its product to a technical reference (standard) this organization verifies both the conformity of production and the quality of its production on an industrial scale. The product recognized as compliant benefits from the right to use a quality mark.</a:t>
            </a:r>
            <a:endParaRPr lang="en-GB" sz="2400" dirty="0"/>
          </a:p>
        </p:txBody>
      </p:sp>
      <p:sp>
        <p:nvSpPr>
          <p:cNvPr id="5" name="TextBox 4">
            <a:extLst>
              <a:ext uri="{FF2B5EF4-FFF2-40B4-BE49-F238E27FC236}">
                <a16:creationId xmlns:a16="http://schemas.microsoft.com/office/drawing/2014/main" id="{807BC8B8-66F0-BCF4-E4BC-7F6BBD9DDF75}"/>
              </a:ext>
            </a:extLst>
          </p:cNvPr>
          <p:cNvSpPr txBox="1"/>
          <p:nvPr/>
        </p:nvSpPr>
        <p:spPr>
          <a:xfrm>
            <a:off x="729465" y="1984292"/>
            <a:ext cx="8341760" cy="1569660"/>
          </a:xfrm>
          <a:prstGeom prst="rect">
            <a:avLst/>
          </a:prstGeom>
          <a:noFill/>
        </p:spPr>
        <p:txBody>
          <a:bodyPr wrap="square">
            <a:spAutoFit/>
          </a:bodyPr>
          <a:lstStyle/>
          <a:p>
            <a:pPr algn="just" rtl="1"/>
            <a:r>
              <a:rPr lang="ar-DZ" sz="2400" dirty="0">
                <a:latin typeface="Amiri" panose="00000500000000000000" pitchFamily="2" charset="-78"/>
                <a:ea typeface="Amiri" panose="00000500000000000000" pitchFamily="2" charset="-78"/>
                <a:cs typeface="Amiri" panose="00000500000000000000" pitchFamily="2" charset="-78"/>
              </a:rPr>
              <a:t>في الصناعة، تتكون الشهادة من إشراك هيئة خارجية ومستقلة للتصديق على مطابقة منتجها لمرجع فني (معيار) تتحقق هذه المنظمة من مطابقة الإنتاج وجودة إنتاجها على المستوى الصناعي. المنتج المعترف به على أنه متوافق يستفيد من الحق في استخدام علامة الجودة. </a:t>
            </a:r>
          </a:p>
        </p:txBody>
      </p:sp>
      <p:sp>
        <p:nvSpPr>
          <p:cNvPr id="15" name="Half Frame 14">
            <a:extLst>
              <a:ext uri="{FF2B5EF4-FFF2-40B4-BE49-F238E27FC236}">
                <a16:creationId xmlns:a16="http://schemas.microsoft.com/office/drawing/2014/main" id="{F4D1B5F9-3C51-2CBC-DF0F-D0DD02185857}"/>
              </a:ext>
            </a:extLst>
          </p:cNvPr>
          <p:cNvSpPr/>
          <p:nvPr/>
        </p:nvSpPr>
        <p:spPr>
          <a:xfrm>
            <a:off x="232666" y="1362599"/>
            <a:ext cx="5625530" cy="4024378"/>
          </a:xfrm>
          <a:prstGeom prst="halfFrame">
            <a:avLst>
              <a:gd name="adj1" fmla="val 5866"/>
              <a:gd name="adj2" fmla="val 6357"/>
            </a:avLst>
          </a:prstGeom>
          <a:blipFill>
            <a:blip r:embed="rId3"/>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Half Frame 15">
            <a:extLst>
              <a:ext uri="{FF2B5EF4-FFF2-40B4-BE49-F238E27FC236}">
                <a16:creationId xmlns:a16="http://schemas.microsoft.com/office/drawing/2014/main" id="{13413D77-E1E5-6167-B80B-0A50F3BE0D07}"/>
              </a:ext>
            </a:extLst>
          </p:cNvPr>
          <p:cNvSpPr/>
          <p:nvPr/>
        </p:nvSpPr>
        <p:spPr>
          <a:xfrm flipH="1" flipV="1">
            <a:off x="5858196" y="1718870"/>
            <a:ext cx="5979772" cy="4865289"/>
          </a:xfrm>
          <a:prstGeom prst="halfFrame">
            <a:avLst>
              <a:gd name="adj1" fmla="val 3713"/>
              <a:gd name="adj2" fmla="val 3782"/>
            </a:avLst>
          </a:prstGeom>
          <a:blipFill>
            <a:blip r:embed="rId3"/>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0" name="Picture 19">
            <a:extLst>
              <a:ext uri="{FF2B5EF4-FFF2-40B4-BE49-F238E27FC236}">
                <a16:creationId xmlns:a16="http://schemas.microsoft.com/office/drawing/2014/main" id="{03E2A64A-3E60-5D3F-C409-1B09D0F6073C}"/>
              </a:ext>
            </a:extLst>
          </p:cNvPr>
          <p:cNvPicPr>
            <a:picLocks noChangeAspect="1"/>
          </p:cNvPicPr>
          <p:nvPr/>
        </p:nvPicPr>
        <p:blipFill>
          <a:blip r:embed="rId4"/>
          <a:stretch>
            <a:fillRect/>
          </a:stretch>
        </p:blipFill>
        <p:spPr>
          <a:xfrm>
            <a:off x="9246271" y="2472696"/>
            <a:ext cx="2216264" cy="2914281"/>
          </a:xfrm>
          <a:prstGeom prst="rect">
            <a:avLst/>
          </a:prstGeom>
        </p:spPr>
      </p:pic>
      <p:sp>
        <p:nvSpPr>
          <p:cNvPr id="6" name="TextBox 5">
            <a:extLst>
              <a:ext uri="{FF2B5EF4-FFF2-40B4-BE49-F238E27FC236}">
                <a16:creationId xmlns:a16="http://schemas.microsoft.com/office/drawing/2014/main" id="{78ED4154-FF96-FD57-2BEE-9DE9FCEA1E19}"/>
              </a:ext>
            </a:extLst>
          </p:cNvPr>
          <p:cNvSpPr txBox="1"/>
          <p:nvPr/>
        </p:nvSpPr>
        <p:spPr>
          <a:xfrm>
            <a:off x="160319" y="221165"/>
            <a:ext cx="4647985" cy="784702"/>
          </a:xfrm>
          <a:prstGeom prst="rect">
            <a:avLst/>
          </a:prstGeom>
          <a:noFill/>
        </p:spPr>
        <p:txBody>
          <a:bodyPr wrap="square">
            <a:spAutoFit/>
          </a:bodyPr>
          <a:lstStyle/>
          <a:p>
            <a:pPr algn="ctr">
              <a:lnSpc>
                <a:spcPct val="107000"/>
              </a:lnSpc>
              <a:spcAft>
                <a:spcPts val="800"/>
              </a:spcAft>
            </a:pPr>
            <a:r>
              <a:rPr lang="en-US" sz="4400" dirty="0">
                <a:effectLst/>
                <a:latin typeface="Calibri Light" panose="020F0302020204030204" pitchFamily="34" charset="0"/>
                <a:ea typeface="Calibri" panose="020F0502020204030204" pitchFamily="34" charset="0"/>
                <a:cs typeface="Arial" panose="020B0604020202020204" pitchFamily="34" charset="0"/>
              </a:rPr>
              <a:t>III.2.1 Certification</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01558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730453-245B-10D2-F2A8-36F03EA035A3}"/>
              </a:ext>
            </a:extLst>
          </p:cNvPr>
          <p:cNvSpPr txBox="1"/>
          <p:nvPr/>
        </p:nvSpPr>
        <p:spPr>
          <a:xfrm>
            <a:off x="407542" y="311139"/>
            <a:ext cx="4586341" cy="784702"/>
          </a:xfrm>
          <a:prstGeom prst="rect">
            <a:avLst/>
          </a:prstGeom>
          <a:noFill/>
        </p:spPr>
        <p:txBody>
          <a:bodyPr wrap="square">
            <a:spAutoFit/>
          </a:bodyPr>
          <a:lstStyle/>
          <a:p>
            <a:pPr algn="ctr">
              <a:lnSpc>
                <a:spcPct val="107000"/>
              </a:lnSpc>
              <a:spcAft>
                <a:spcPts val="800"/>
              </a:spcAft>
            </a:pPr>
            <a:r>
              <a:rPr lang="en-US" sz="4400" dirty="0">
                <a:latin typeface="Calibri Light" panose="020F0302020204030204" pitchFamily="34" charset="0"/>
                <a:ea typeface="Calibri" panose="020F0502020204030204" pitchFamily="34" charset="0"/>
                <a:cs typeface="Arial" panose="020B0604020202020204" pitchFamily="34" charset="0"/>
              </a:rPr>
              <a:t>III.2.1 C</a:t>
            </a:r>
            <a:r>
              <a:rPr lang="en-US" sz="4400" dirty="0">
                <a:effectLst/>
                <a:latin typeface="Calibri Light" panose="020F0302020204030204" pitchFamily="34" charset="0"/>
                <a:ea typeface="Calibri" panose="020F0502020204030204" pitchFamily="34" charset="0"/>
                <a:cs typeface="Arial" panose="020B0604020202020204" pitchFamily="34" charset="0"/>
              </a:rPr>
              <a:t>ertification </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1B5B6FA2-2583-F296-C9F9-8BCFA6A9C40A}"/>
              </a:ext>
            </a:extLst>
          </p:cNvPr>
          <p:cNvGraphicFramePr/>
          <p:nvPr>
            <p:extLst>
              <p:ext uri="{D42A27DB-BD31-4B8C-83A1-F6EECF244321}">
                <p14:modId xmlns:p14="http://schemas.microsoft.com/office/powerpoint/2010/main" val="1504422081"/>
              </p:ext>
            </p:extLst>
          </p:nvPr>
        </p:nvGraphicFramePr>
        <p:xfrm>
          <a:off x="1493053" y="554803"/>
          <a:ext cx="9205894" cy="6141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7918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11403058-777D-9AF0-8C39-552D2982DB57}"/>
              </a:ext>
            </a:extLst>
          </p:cNvPr>
          <p:cNvSpPr/>
          <p:nvPr/>
        </p:nvSpPr>
        <p:spPr>
          <a:xfrm>
            <a:off x="243476" y="1433864"/>
            <a:ext cx="11705047" cy="4777484"/>
          </a:xfrm>
          <a:prstGeom prst="snip2DiagRect">
            <a:avLst>
              <a:gd name="adj1" fmla="val 50000"/>
              <a:gd name="adj2" fmla="val 16667"/>
            </a:avLst>
          </a:prstGeom>
          <a:solidFill>
            <a:schemeClr val="accent5">
              <a:lumMod val="20000"/>
              <a:lumOff val="80000"/>
            </a:schemeClr>
          </a:solidFill>
          <a:ln w="762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39BD004C-638D-7996-85CF-91452FE8AE53}"/>
              </a:ext>
            </a:extLst>
          </p:cNvPr>
          <p:cNvSpPr txBox="1"/>
          <p:nvPr/>
        </p:nvSpPr>
        <p:spPr>
          <a:xfrm>
            <a:off x="2700712" y="1759220"/>
            <a:ext cx="7087452" cy="4126771"/>
          </a:xfrm>
          <a:prstGeom prst="rect">
            <a:avLst/>
          </a:prstGeom>
          <a:noFill/>
        </p:spPr>
        <p:txBody>
          <a:bodyPr wrap="square">
            <a:spAutoFit/>
          </a:bodyPr>
          <a:lstStyle/>
          <a:p>
            <a:pPr algn="just">
              <a:lnSpc>
                <a:spcPct val="107000"/>
              </a:lnSpc>
              <a:spcAft>
                <a:spcPts val="800"/>
              </a:spcAft>
            </a:pPr>
            <a:r>
              <a:rPr lang="en-US" sz="2400" b="1" i="1" u="sng" dirty="0">
                <a:solidFill>
                  <a:srgbClr val="1F3864"/>
                </a:solidFill>
                <a:effectLst/>
                <a:ea typeface="Calibri" panose="020F0502020204030204" pitchFamily="34" charset="0"/>
                <a:cs typeface="Arial" panose="020B0604020202020204" pitchFamily="34" charset="0"/>
              </a:rPr>
              <a:t>Personnel certification:</a:t>
            </a:r>
            <a:r>
              <a:rPr lang="en-US" sz="2400" b="1" dirty="0">
                <a:solidFill>
                  <a:srgbClr val="1F3864"/>
                </a:solidFill>
                <a:effectLst/>
                <a:ea typeface="Calibri" panose="020F0502020204030204" pitchFamily="34" charset="0"/>
                <a:cs typeface="Arial" panose="020B0604020202020204" pitchFamily="34" charset="0"/>
              </a:rPr>
              <a:t> </a:t>
            </a:r>
            <a:r>
              <a:rPr lang="en-US" sz="2400" dirty="0">
                <a:solidFill>
                  <a:srgbClr val="000000"/>
                </a:solidFill>
                <a:effectLst/>
                <a:ea typeface="Calibri" panose="020F0502020204030204" pitchFamily="34" charset="0"/>
                <a:cs typeface="Arial" panose="020B0604020202020204" pitchFamily="34" charset="0"/>
              </a:rPr>
              <a:t>or staff certification, </a:t>
            </a:r>
            <a:r>
              <a:rPr lang="en-US" sz="2400" dirty="0">
                <a:solidFill>
                  <a:srgbClr val="0D0D0D"/>
                </a:solidFill>
                <a:effectLst/>
                <a:ea typeface="Calibri" panose="020F0502020204030204" pitchFamily="34" charset="0"/>
                <a:cs typeface="Arial" panose="020B0604020202020204" pitchFamily="34" charset="0"/>
              </a:rPr>
              <a:t>certifies the competence of professionals to accomplish specific tasks based on pre-established criteria. it aims to provide clients with a more objective basis for assessing the professional qualification of individuals (certifying bodies issue a certificate of competence).</a:t>
            </a:r>
          </a:p>
          <a:p>
            <a:pPr algn="just" rtl="1">
              <a:lnSpc>
                <a:spcPct val="107000"/>
              </a:lnSpc>
              <a:spcAft>
                <a:spcPts val="800"/>
              </a:spcAft>
            </a:pPr>
            <a:r>
              <a:rPr lang="ar-DZ" sz="2400" b="1" i="1" u="sng" dirty="0">
                <a:solidFill>
                  <a:schemeClr val="tx2"/>
                </a:solidFill>
                <a:effectLst/>
                <a:ea typeface="Calibri" panose="020F0502020204030204" pitchFamily="34" charset="0"/>
                <a:cs typeface="Arial" panose="020B0604020202020204" pitchFamily="34" charset="0"/>
              </a:rPr>
              <a:t>شهادة الموظفين</a:t>
            </a:r>
            <a:r>
              <a:rPr lang="ar-DZ" sz="2400" dirty="0">
                <a:effectLst/>
                <a:ea typeface="Calibri" panose="020F0502020204030204" pitchFamily="34" charset="0"/>
                <a:cs typeface="Arial" panose="020B0604020202020204" pitchFamily="34" charset="0"/>
              </a:rPr>
              <a:t>: تشهد </a:t>
            </a:r>
            <a:r>
              <a:rPr lang="ar-DZ" sz="2400" b="1" dirty="0">
                <a:solidFill>
                  <a:srgbClr val="00B050"/>
                </a:solidFill>
                <a:ea typeface="Calibri" panose="020F0502020204030204" pitchFamily="34" charset="0"/>
                <a:cs typeface="Arial" panose="020B0604020202020204" pitchFamily="34" charset="0"/>
              </a:rPr>
              <a:t>على </a:t>
            </a:r>
            <a:r>
              <a:rPr lang="ar-DZ" sz="2400" b="1" dirty="0">
                <a:solidFill>
                  <a:srgbClr val="00B050"/>
                </a:solidFill>
                <a:effectLst/>
                <a:ea typeface="Calibri" panose="020F0502020204030204" pitchFamily="34" charset="0"/>
                <a:cs typeface="Arial" panose="020B0604020202020204" pitchFamily="34" charset="0"/>
              </a:rPr>
              <a:t>كفاءة المهنيين لإنجاز مهام محددة </a:t>
            </a:r>
            <a:r>
              <a:rPr lang="ar-DZ" sz="2400" dirty="0">
                <a:effectLst/>
                <a:ea typeface="Calibri" panose="020F0502020204030204" pitchFamily="34" charset="0"/>
                <a:cs typeface="Arial" panose="020B0604020202020204" pitchFamily="34" charset="0"/>
              </a:rPr>
              <a:t>بناءً على معايير محددة مسبقًا. ويهدف إلى تزويد العملاء بأساس أكثر موضوعية لتقييم المؤهلات المهنية للأفراد (تصدر هيئات التصديق شهادة الكفاءة).</a:t>
            </a:r>
            <a:endParaRPr lang="fr-FR" sz="2400" dirty="0">
              <a:effectLst/>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7FCC18A2-2A36-54DA-83C3-023C11F5D608}"/>
              </a:ext>
            </a:extLst>
          </p:cNvPr>
          <p:cNvSpPr txBox="1"/>
          <p:nvPr/>
        </p:nvSpPr>
        <p:spPr>
          <a:xfrm>
            <a:off x="407542" y="311139"/>
            <a:ext cx="4586341" cy="784702"/>
          </a:xfrm>
          <a:prstGeom prst="rect">
            <a:avLst/>
          </a:prstGeom>
          <a:noFill/>
        </p:spPr>
        <p:txBody>
          <a:bodyPr wrap="square">
            <a:spAutoFit/>
          </a:bodyPr>
          <a:lstStyle/>
          <a:p>
            <a:pPr algn="ctr">
              <a:lnSpc>
                <a:spcPct val="107000"/>
              </a:lnSpc>
              <a:spcAft>
                <a:spcPts val="800"/>
              </a:spcAft>
            </a:pPr>
            <a:r>
              <a:rPr lang="en-US" sz="4400" dirty="0">
                <a:latin typeface="Calibri Light" panose="020F0302020204030204" pitchFamily="34" charset="0"/>
                <a:ea typeface="Calibri" panose="020F0502020204030204" pitchFamily="34" charset="0"/>
                <a:cs typeface="Arial" panose="020B0604020202020204" pitchFamily="34" charset="0"/>
              </a:rPr>
              <a:t>III.2.1 C</a:t>
            </a:r>
            <a:r>
              <a:rPr lang="en-US" sz="4400" dirty="0">
                <a:effectLst/>
                <a:latin typeface="Calibri Light" panose="020F0302020204030204" pitchFamily="34" charset="0"/>
                <a:ea typeface="Calibri" panose="020F0502020204030204" pitchFamily="34" charset="0"/>
                <a:cs typeface="Arial" panose="020B0604020202020204" pitchFamily="34" charset="0"/>
              </a:rPr>
              <a:t>ertification </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51793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Snipped 3">
            <a:extLst>
              <a:ext uri="{FF2B5EF4-FFF2-40B4-BE49-F238E27FC236}">
                <a16:creationId xmlns:a16="http://schemas.microsoft.com/office/drawing/2014/main" id="{056DBE08-7F2D-A61D-9087-D2F15FEA19C8}"/>
              </a:ext>
            </a:extLst>
          </p:cNvPr>
          <p:cNvSpPr/>
          <p:nvPr/>
        </p:nvSpPr>
        <p:spPr>
          <a:xfrm>
            <a:off x="243476" y="1348136"/>
            <a:ext cx="11705047" cy="4777484"/>
          </a:xfrm>
          <a:prstGeom prst="snip2DiagRect">
            <a:avLst>
              <a:gd name="adj1" fmla="val 50000"/>
              <a:gd name="adj2" fmla="val 16667"/>
            </a:avLst>
          </a:prstGeom>
          <a:solidFill>
            <a:schemeClr val="accent5">
              <a:lumMod val="20000"/>
              <a:lumOff val="80000"/>
            </a:schemeClr>
          </a:solidFill>
          <a:ln w="762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AEE4C059-E0A2-8530-971B-7D6C92659F87}"/>
              </a:ext>
            </a:extLst>
          </p:cNvPr>
          <p:cNvSpPr txBox="1"/>
          <p:nvPr/>
        </p:nvSpPr>
        <p:spPr>
          <a:xfrm>
            <a:off x="2700712" y="1659386"/>
            <a:ext cx="7204753" cy="4154984"/>
          </a:xfrm>
          <a:prstGeom prst="rect">
            <a:avLst/>
          </a:prstGeom>
          <a:noFill/>
        </p:spPr>
        <p:txBody>
          <a:bodyPr wrap="square">
            <a:spAutoFit/>
          </a:bodyPr>
          <a:lstStyle/>
          <a:p>
            <a:pPr algn="just"/>
            <a:r>
              <a:rPr lang="en-US" sz="2400" b="1" i="1" u="sng" dirty="0">
                <a:solidFill>
                  <a:schemeClr val="tx2"/>
                </a:solidFill>
              </a:rPr>
              <a:t>Certification of industrial products: </a:t>
            </a:r>
            <a:r>
              <a:rPr lang="en-US" sz="2400" dirty="0"/>
              <a:t>refers to the process by which products are evaluated and verified to meet specific standards and regulations set by governing bodies or industry organizations. This certification ensures that products are safe, reliable, and of high quality for consumers and end-users. </a:t>
            </a:r>
          </a:p>
          <a:p>
            <a:pPr algn="just"/>
            <a:endParaRPr lang="en-US" sz="2400" dirty="0"/>
          </a:p>
          <a:p>
            <a:pPr algn="just" rtl="1"/>
            <a:r>
              <a:rPr lang="ar-DZ" sz="2400" b="1" i="1" u="sng" dirty="0">
                <a:solidFill>
                  <a:schemeClr val="tx2"/>
                </a:solidFill>
              </a:rPr>
              <a:t>اعتماد المنتجات الصناعية</a:t>
            </a:r>
            <a:r>
              <a:rPr lang="ar-DZ" sz="2400" dirty="0"/>
              <a:t>: يشير إلى العملية التي يتم من خلالها </a:t>
            </a:r>
            <a:r>
              <a:rPr lang="ar-DZ" sz="2400" dirty="0">
                <a:solidFill>
                  <a:srgbClr val="00B050"/>
                </a:solidFill>
              </a:rPr>
              <a:t>تقييم المنتجات</a:t>
            </a:r>
            <a:r>
              <a:rPr lang="ar-DZ" sz="2400" dirty="0"/>
              <a:t> والتحقق من استيفائها للمعايير واللوائح المحددة التي تضعها الهيئات الإدارية أو المنظمات الصناعية. تضمن هذه الشهادة أن المنتجات آمنة وموثوقة وذات جودة عالية للمستهلكين والمستخدمين النهائيين</a:t>
            </a:r>
            <a:r>
              <a:rPr lang="fr-FR" sz="2400" dirty="0"/>
              <a:t>.</a:t>
            </a:r>
            <a:endParaRPr lang="en-GB" sz="2400" dirty="0"/>
          </a:p>
        </p:txBody>
      </p:sp>
      <p:sp>
        <p:nvSpPr>
          <p:cNvPr id="2" name="TextBox 1">
            <a:extLst>
              <a:ext uri="{FF2B5EF4-FFF2-40B4-BE49-F238E27FC236}">
                <a16:creationId xmlns:a16="http://schemas.microsoft.com/office/drawing/2014/main" id="{444B4607-60E1-7FA4-3595-D3307E5D74DB}"/>
              </a:ext>
            </a:extLst>
          </p:cNvPr>
          <p:cNvSpPr txBox="1"/>
          <p:nvPr/>
        </p:nvSpPr>
        <p:spPr>
          <a:xfrm>
            <a:off x="407542" y="311139"/>
            <a:ext cx="4586341" cy="784702"/>
          </a:xfrm>
          <a:prstGeom prst="rect">
            <a:avLst/>
          </a:prstGeom>
          <a:noFill/>
        </p:spPr>
        <p:txBody>
          <a:bodyPr wrap="square">
            <a:spAutoFit/>
          </a:bodyPr>
          <a:lstStyle/>
          <a:p>
            <a:pPr algn="ctr">
              <a:lnSpc>
                <a:spcPct val="107000"/>
              </a:lnSpc>
              <a:spcAft>
                <a:spcPts val="800"/>
              </a:spcAft>
            </a:pPr>
            <a:r>
              <a:rPr lang="en-US" sz="4400" dirty="0">
                <a:latin typeface="Calibri Light" panose="020F0302020204030204" pitchFamily="34" charset="0"/>
                <a:ea typeface="Calibri" panose="020F0502020204030204" pitchFamily="34" charset="0"/>
                <a:cs typeface="Arial" panose="020B0604020202020204" pitchFamily="34" charset="0"/>
              </a:rPr>
              <a:t>III.2.1 C</a:t>
            </a:r>
            <a:r>
              <a:rPr lang="en-US" sz="4400" dirty="0">
                <a:effectLst/>
                <a:latin typeface="Calibri Light" panose="020F0302020204030204" pitchFamily="34" charset="0"/>
                <a:ea typeface="Calibri" panose="020F0502020204030204" pitchFamily="34" charset="0"/>
                <a:cs typeface="Arial" panose="020B0604020202020204" pitchFamily="34" charset="0"/>
              </a:rPr>
              <a:t>ertification </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37172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9EBC34FB-DDA7-5ED9-3455-1F39604F3E94}"/>
              </a:ext>
            </a:extLst>
          </p:cNvPr>
          <p:cNvSpPr/>
          <p:nvPr/>
        </p:nvSpPr>
        <p:spPr>
          <a:xfrm>
            <a:off x="243472" y="1362598"/>
            <a:ext cx="11705047" cy="4777484"/>
          </a:xfrm>
          <a:prstGeom prst="snip2DiagRect">
            <a:avLst>
              <a:gd name="adj1" fmla="val 50000"/>
              <a:gd name="adj2" fmla="val 16667"/>
            </a:avLst>
          </a:prstGeom>
          <a:solidFill>
            <a:schemeClr val="accent5">
              <a:lumMod val="20000"/>
              <a:lumOff val="80000"/>
            </a:schemeClr>
          </a:solidFill>
          <a:ln w="762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EE3B361A-1401-A371-2575-A572F5580256}"/>
              </a:ext>
            </a:extLst>
          </p:cNvPr>
          <p:cNvSpPr txBox="1"/>
          <p:nvPr/>
        </p:nvSpPr>
        <p:spPr>
          <a:xfrm>
            <a:off x="2493402" y="1490368"/>
            <a:ext cx="7205185" cy="4521944"/>
          </a:xfrm>
          <a:prstGeom prst="rect">
            <a:avLst/>
          </a:prstGeom>
          <a:noFill/>
        </p:spPr>
        <p:txBody>
          <a:bodyPr wrap="square">
            <a:spAutoFit/>
          </a:bodyPr>
          <a:lstStyle/>
          <a:p>
            <a:pPr algn="just">
              <a:lnSpc>
                <a:spcPct val="107000"/>
              </a:lnSpc>
              <a:spcAft>
                <a:spcPts val="800"/>
              </a:spcAft>
            </a:pPr>
            <a:r>
              <a:rPr lang="en-US" sz="2400" b="1" i="1" u="sng" dirty="0">
                <a:solidFill>
                  <a:srgbClr val="1F3864"/>
                </a:solidFill>
                <a:effectLst/>
                <a:ea typeface="Calibri" panose="020F0502020204030204" pitchFamily="34" charset="0"/>
                <a:cs typeface="Arial" panose="020B0604020202020204" pitchFamily="34" charset="0"/>
              </a:rPr>
              <a:t>Certification of a company:</a:t>
            </a:r>
            <a:r>
              <a:rPr lang="en-US" sz="2400" dirty="0">
                <a:solidFill>
                  <a:srgbClr val="1F3864"/>
                </a:solidFill>
                <a:effectLst/>
                <a:ea typeface="Calibri" panose="020F0502020204030204" pitchFamily="34" charset="0"/>
                <a:cs typeface="Arial" panose="020B0604020202020204" pitchFamily="34" charset="0"/>
              </a:rPr>
              <a:t> </a:t>
            </a:r>
            <a:r>
              <a:rPr lang="en-US" sz="2400" dirty="0">
                <a:solidFill>
                  <a:srgbClr val="0D0D0D"/>
                </a:solidFill>
                <a:effectLst/>
                <a:ea typeface="Calibri" panose="020F0502020204030204" pitchFamily="34" charset="0"/>
                <a:cs typeface="Arial" panose="020B0604020202020204" pitchFamily="34" charset="0"/>
              </a:rPr>
              <a:t>It</a:t>
            </a:r>
            <a:r>
              <a:rPr lang="en-US" sz="2400" b="1" dirty="0">
                <a:solidFill>
                  <a:srgbClr val="0D0D0D"/>
                </a:solidFill>
                <a:effectLst/>
                <a:ea typeface="Calibri" panose="020F0502020204030204" pitchFamily="34" charset="0"/>
                <a:cs typeface="Arial" panose="020B0604020202020204" pitchFamily="34" charset="0"/>
              </a:rPr>
              <a:t> </a:t>
            </a:r>
            <a:r>
              <a:rPr lang="en-US" sz="2400" dirty="0"/>
              <a:t>refers to the formal acknowledgment that an organization meets specific standards or criteria set by a governing body or certifying organization. This process can vary based on the industry, but it generally involves evaluations of the company’s operations, quality management systems, and compliance with regulatory requirements.</a:t>
            </a:r>
          </a:p>
          <a:p>
            <a:pPr algn="just" rtl="1">
              <a:lnSpc>
                <a:spcPct val="107000"/>
              </a:lnSpc>
              <a:spcAft>
                <a:spcPts val="800"/>
              </a:spcAft>
            </a:pPr>
            <a:r>
              <a:rPr lang="ar-DZ" sz="2400" b="1" i="1" u="sng" dirty="0">
                <a:solidFill>
                  <a:srgbClr val="002060"/>
                </a:solidFill>
                <a:effectLst/>
                <a:latin typeface="Calibri" panose="020F0502020204030204" pitchFamily="34" charset="0"/>
                <a:ea typeface="Calibri" panose="020F0502020204030204" pitchFamily="34" charset="0"/>
                <a:cs typeface="Arial" panose="020B0604020202020204" pitchFamily="34" charset="0"/>
              </a:rPr>
              <a:t>شهادة الشركة</a:t>
            </a:r>
            <a:r>
              <a:rPr lang="ar-DZ" sz="2400" dirty="0">
                <a:effectLst/>
                <a:latin typeface="Calibri" panose="020F0502020204030204" pitchFamily="34" charset="0"/>
                <a:ea typeface="Calibri" panose="020F0502020204030204" pitchFamily="34" charset="0"/>
                <a:cs typeface="Arial" panose="020B0604020202020204" pitchFamily="34" charset="0"/>
              </a:rPr>
              <a:t>: تشير إلى الاعتراف الرسمي بأن </a:t>
            </a:r>
            <a:r>
              <a:rPr lang="ar-DZ" sz="2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ال</a:t>
            </a:r>
            <a:r>
              <a:rPr lang="ar-DZ" sz="2400" b="1" dirty="0">
                <a:solidFill>
                  <a:srgbClr val="00B050"/>
                </a:solidFill>
                <a:latin typeface="Calibri" panose="020F0502020204030204" pitchFamily="34" charset="0"/>
                <a:ea typeface="Calibri" panose="020F0502020204030204" pitchFamily="34" charset="0"/>
                <a:cs typeface="Arial" panose="020B0604020202020204" pitchFamily="34" charset="0"/>
              </a:rPr>
              <a:t>شركة</a:t>
            </a:r>
            <a:r>
              <a:rPr lang="ar-DZ" sz="2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 تستوفي معايير محددة</a:t>
            </a:r>
            <a:r>
              <a:rPr lang="ar-DZ" sz="2400" dirty="0">
                <a:effectLst/>
                <a:latin typeface="Calibri" panose="020F0502020204030204" pitchFamily="34" charset="0"/>
                <a:ea typeface="Calibri" panose="020F0502020204030204" pitchFamily="34" charset="0"/>
                <a:cs typeface="Arial" panose="020B0604020202020204" pitchFamily="34" charset="0"/>
              </a:rPr>
              <a:t> تحددها هيئة إدارية أو منظمة معتمدة. يمكن أن تختلف هذه العملية بناءً على الصناعة، ولكنها تتضمن عمومًا تقييمات لعمليات الشركة وأنظمة إدارة الجودة والامتثال للمتطلبات التنظيمية.</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287CDA26-E2A2-A1FC-12C6-2940D3783058}"/>
              </a:ext>
            </a:extLst>
          </p:cNvPr>
          <p:cNvSpPr txBox="1"/>
          <p:nvPr/>
        </p:nvSpPr>
        <p:spPr>
          <a:xfrm>
            <a:off x="407542" y="311139"/>
            <a:ext cx="4586341" cy="784702"/>
          </a:xfrm>
          <a:prstGeom prst="rect">
            <a:avLst/>
          </a:prstGeom>
          <a:noFill/>
        </p:spPr>
        <p:txBody>
          <a:bodyPr wrap="square">
            <a:spAutoFit/>
          </a:bodyPr>
          <a:lstStyle/>
          <a:p>
            <a:pPr algn="ctr">
              <a:lnSpc>
                <a:spcPct val="107000"/>
              </a:lnSpc>
              <a:spcAft>
                <a:spcPts val="800"/>
              </a:spcAft>
            </a:pPr>
            <a:r>
              <a:rPr lang="en-US" sz="4400" dirty="0">
                <a:latin typeface="Calibri Light" panose="020F0302020204030204" pitchFamily="34" charset="0"/>
                <a:ea typeface="Calibri" panose="020F0502020204030204" pitchFamily="34" charset="0"/>
                <a:cs typeface="Arial" panose="020B0604020202020204" pitchFamily="34" charset="0"/>
              </a:rPr>
              <a:t>III.2.1 C</a:t>
            </a:r>
            <a:r>
              <a:rPr lang="en-US" sz="4400" dirty="0">
                <a:effectLst/>
                <a:latin typeface="Calibri Light" panose="020F0302020204030204" pitchFamily="34" charset="0"/>
                <a:ea typeface="Calibri" panose="020F0502020204030204" pitchFamily="34" charset="0"/>
                <a:cs typeface="Arial" panose="020B0604020202020204" pitchFamily="34" charset="0"/>
              </a:rPr>
              <a:t>ertification </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49057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0DFD5D-27D3-A7DD-A4E1-540BB293B56C}"/>
              </a:ext>
            </a:extLst>
          </p:cNvPr>
          <p:cNvSpPr txBox="1"/>
          <p:nvPr/>
        </p:nvSpPr>
        <p:spPr>
          <a:xfrm>
            <a:off x="332197" y="1427183"/>
            <a:ext cx="11691991" cy="4893647"/>
          </a:xfrm>
          <a:prstGeom prst="rect">
            <a:avLst/>
          </a:prstGeom>
          <a:noFill/>
        </p:spPr>
        <p:txBody>
          <a:bodyPr wrap="square">
            <a:spAutoFit/>
          </a:bodyPr>
          <a:lstStyle/>
          <a:p>
            <a:r>
              <a:rPr lang="en-GB" sz="2400" b="1" dirty="0"/>
              <a:t>Examples</a:t>
            </a:r>
            <a:r>
              <a:rPr lang="fr-FR" sz="2400" b="1" dirty="0"/>
              <a:t> of </a:t>
            </a:r>
            <a:r>
              <a:rPr lang="en-GB" sz="2400" b="1" dirty="0"/>
              <a:t>some</a:t>
            </a:r>
            <a:r>
              <a:rPr lang="fr-FR" sz="2400" b="1" dirty="0"/>
              <a:t> t</a:t>
            </a:r>
            <a:r>
              <a:rPr lang="en-US" sz="2400" b="1" dirty="0" err="1"/>
              <a:t>ypes</a:t>
            </a:r>
            <a:r>
              <a:rPr lang="en-US" sz="2400" b="1" dirty="0"/>
              <a:t> of Certification</a:t>
            </a:r>
            <a:r>
              <a:rPr lang="en-US" sz="2400" dirty="0"/>
              <a:t>:</a:t>
            </a:r>
          </a:p>
          <a:p>
            <a:pPr algn="r" rtl="1"/>
            <a:r>
              <a:rPr lang="ar-DZ" sz="2400" dirty="0"/>
              <a:t> أمثلة على بعض أنواع الشهادات:</a:t>
            </a:r>
            <a:endParaRPr lang="en-US" sz="2400" dirty="0"/>
          </a:p>
          <a:p>
            <a:pPr>
              <a:buFont typeface="Arial" panose="020B0604020202020204" pitchFamily="34" charset="0"/>
              <a:buChar char="•"/>
            </a:pPr>
            <a:r>
              <a:rPr lang="en-US" sz="2400" b="1" dirty="0">
                <a:solidFill>
                  <a:schemeClr val="accent2">
                    <a:lumMod val="60000"/>
                    <a:lumOff val="40000"/>
                  </a:schemeClr>
                </a:solidFill>
              </a:rPr>
              <a:t>Quality Management Systems</a:t>
            </a:r>
            <a:r>
              <a:rPr lang="en-US" sz="2400" dirty="0"/>
              <a:t>: Such as ISO 9001, which focuses on meeting customer and regulatory requirements and enhancing satisfaction.</a:t>
            </a:r>
          </a:p>
          <a:p>
            <a:pPr algn="just" rtl="1">
              <a:buFont typeface="Arial" panose="020B0604020202020204" pitchFamily="34" charset="0"/>
              <a:buChar char="•"/>
            </a:pPr>
            <a:r>
              <a:rPr lang="ar-DZ" sz="2400" b="1" dirty="0">
                <a:solidFill>
                  <a:schemeClr val="accent2">
                    <a:lumMod val="60000"/>
                    <a:lumOff val="40000"/>
                  </a:schemeClr>
                </a:solidFill>
              </a:rPr>
              <a:t>أنظمة إدارة الجودة: </a:t>
            </a:r>
            <a:r>
              <a:rPr lang="ar-DZ" sz="2400" dirty="0"/>
              <a:t>مثل </a:t>
            </a:r>
            <a:r>
              <a:rPr lang="en-US" sz="2400" dirty="0"/>
              <a:t>ISO 9001، </a:t>
            </a:r>
            <a:r>
              <a:rPr lang="ar-DZ" sz="2400" dirty="0"/>
              <a:t>والتي تركز على تلبية متطلبات العملاء والمتطلبات التنظيمية وتعزيز الرضا.</a:t>
            </a:r>
            <a:endParaRPr lang="fr-FR" sz="2400" dirty="0"/>
          </a:p>
          <a:p>
            <a:pPr algn="just" rtl="1"/>
            <a:endParaRPr lang="en-US" sz="2400" dirty="0"/>
          </a:p>
          <a:p>
            <a:pPr>
              <a:buFont typeface="Arial" panose="020B0604020202020204" pitchFamily="34" charset="0"/>
              <a:buChar char="•"/>
            </a:pPr>
            <a:r>
              <a:rPr lang="en-US" sz="2400" b="1" dirty="0">
                <a:solidFill>
                  <a:schemeClr val="accent2">
                    <a:lumMod val="75000"/>
                  </a:schemeClr>
                </a:solidFill>
              </a:rPr>
              <a:t>Environmental Management</a:t>
            </a:r>
            <a:r>
              <a:rPr lang="en-US" sz="2400" dirty="0"/>
              <a:t>: Certifications like ISO 14001, which address environmental impact and sustainability practices.</a:t>
            </a:r>
          </a:p>
          <a:p>
            <a:pPr algn="r" rtl="1">
              <a:buFont typeface="Arial" panose="020B0604020202020204" pitchFamily="34" charset="0"/>
              <a:buChar char="•"/>
            </a:pPr>
            <a:r>
              <a:rPr lang="ar-DZ" sz="2400" b="1" dirty="0">
                <a:solidFill>
                  <a:schemeClr val="accent2">
                    <a:lumMod val="75000"/>
                  </a:schemeClr>
                </a:solidFill>
              </a:rPr>
              <a:t>الإدارة البيئية: </a:t>
            </a:r>
            <a:r>
              <a:rPr lang="ar-DZ" sz="2400" dirty="0"/>
              <a:t>شهادات مثل </a:t>
            </a:r>
            <a:r>
              <a:rPr lang="en-US" sz="2400" dirty="0"/>
              <a:t>ISO 14001، </a:t>
            </a:r>
            <a:r>
              <a:rPr lang="ar-DZ" sz="2400" dirty="0"/>
              <a:t>والتي تتناول التأثير البيئي وممارسات الاستدامة.</a:t>
            </a:r>
            <a:endParaRPr lang="fr-FR" sz="2400" dirty="0"/>
          </a:p>
          <a:p>
            <a:pPr algn="r" rtl="1"/>
            <a:endParaRPr lang="en-US" sz="2400" dirty="0"/>
          </a:p>
          <a:p>
            <a:pPr>
              <a:buFont typeface="Arial" panose="020B0604020202020204" pitchFamily="34" charset="0"/>
              <a:buChar char="•"/>
            </a:pPr>
            <a:r>
              <a:rPr lang="en-US" sz="2400" b="1" dirty="0">
                <a:solidFill>
                  <a:srgbClr val="FF0000"/>
                </a:solidFill>
              </a:rPr>
              <a:t>Occupational Health and Safety</a:t>
            </a:r>
            <a:r>
              <a:rPr lang="en-US" sz="2400" dirty="0"/>
              <a:t>: Standards like ISO 45001 that focus on workplace safety and employee health.</a:t>
            </a:r>
          </a:p>
          <a:p>
            <a:pPr algn="r" rtl="1">
              <a:buFont typeface="Arial" panose="020B0604020202020204" pitchFamily="34" charset="0"/>
              <a:buChar char="•"/>
            </a:pPr>
            <a:r>
              <a:rPr lang="ar-DZ" sz="2400" b="1" dirty="0">
                <a:solidFill>
                  <a:srgbClr val="FF0000"/>
                </a:solidFill>
              </a:rPr>
              <a:t>الصحة والسلامة المهنية</a:t>
            </a:r>
            <a:r>
              <a:rPr lang="ar-DZ" sz="2400" dirty="0"/>
              <a:t>: معايير مثل </a:t>
            </a:r>
            <a:r>
              <a:rPr lang="en-US" sz="2400" dirty="0"/>
              <a:t>ISO 45001 </a:t>
            </a:r>
            <a:r>
              <a:rPr lang="ar-DZ" sz="2400" dirty="0"/>
              <a:t>التي تركز على السلامة في مكان العمل وصحة الموظفين.</a:t>
            </a:r>
          </a:p>
        </p:txBody>
      </p:sp>
      <p:sp>
        <p:nvSpPr>
          <p:cNvPr id="2" name="TextBox 1">
            <a:extLst>
              <a:ext uri="{FF2B5EF4-FFF2-40B4-BE49-F238E27FC236}">
                <a16:creationId xmlns:a16="http://schemas.microsoft.com/office/drawing/2014/main" id="{662784DE-88F7-2162-CAD9-4688D5CDB4FA}"/>
              </a:ext>
            </a:extLst>
          </p:cNvPr>
          <p:cNvSpPr txBox="1"/>
          <p:nvPr/>
        </p:nvSpPr>
        <p:spPr>
          <a:xfrm>
            <a:off x="407542" y="311139"/>
            <a:ext cx="4586341" cy="784702"/>
          </a:xfrm>
          <a:prstGeom prst="rect">
            <a:avLst/>
          </a:prstGeom>
          <a:noFill/>
        </p:spPr>
        <p:txBody>
          <a:bodyPr wrap="square">
            <a:spAutoFit/>
          </a:bodyPr>
          <a:lstStyle/>
          <a:p>
            <a:pPr algn="ctr">
              <a:lnSpc>
                <a:spcPct val="107000"/>
              </a:lnSpc>
              <a:spcAft>
                <a:spcPts val="800"/>
              </a:spcAft>
            </a:pPr>
            <a:r>
              <a:rPr lang="en-US" sz="4400" dirty="0">
                <a:latin typeface="Calibri Light" panose="020F0302020204030204" pitchFamily="34" charset="0"/>
                <a:ea typeface="Calibri" panose="020F0502020204030204" pitchFamily="34" charset="0"/>
                <a:cs typeface="Arial" panose="020B0604020202020204" pitchFamily="34" charset="0"/>
              </a:rPr>
              <a:t>III.2.1 C</a:t>
            </a:r>
            <a:r>
              <a:rPr lang="en-US" sz="4400" dirty="0">
                <a:effectLst/>
                <a:latin typeface="Calibri Light" panose="020F0302020204030204" pitchFamily="34" charset="0"/>
                <a:ea typeface="Calibri" panose="020F0502020204030204" pitchFamily="34" charset="0"/>
                <a:cs typeface="Arial" panose="020B0604020202020204" pitchFamily="34" charset="0"/>
              </a:rPr>
              <a:t>ertification </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69043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9">
            <a:extLst>
              <a:ext uri="{FF2B5EF4-FFF2-40B4-BE49-F238E27FC236}">
                <a16:creationId xmlns:a16="http://schemas.microsoft.com/office/drawing/2014/main" id="{46EBA0B8-D80F-2E3F-5B5A-0140AF4235CB}"/>
              </a:ext>
            </a:extLst>
          </p:cNvPr>
          <p:cNvGraphicFramePr/>
          <p:nvPr>
            <p:extLst>
              <p:ext uri="{D42A27DB-BD31-4B8C-83A1-F6EECF244321}">
                <p14:modId xmlns:p14="http://schemas.microsoft.com/office/powerpoint/2010/main" val="228990443"/>
              </p:ext>
            </p:extLst>
          </p:nvPr>
        </p:nvGraphicFramePr>
        <p:xfrm>
          <a:off x="136989" y="1584029"/>
          <a:ext cx="11918021" cy="5577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413FBB6-A5FF-6B2C-5E82-BDC7DE3B774B}"/>
              </a:ext>
            </a:extLst>
          </p:cNvPr>
          <p:cNvSpPr txBox="1"/>
          <p:nvPr/>
        </p:nvSpPr>
        <p:spPr>
          <a:xfrm>
            <a:off x="136989" y="1095841"/>
            <a:ext cx="6097712" cy="375552"/>
          </a:xfrm>
          <a:prstGeom prst="rect">
            <a:avLst/>
          </a:prstGeom>
          <a:noFill/>
        </p:spPr>
        <p:txBody>
          <a:bodyPr wrap="square">
            <a:spAutoFit/>
          </a:bodyPr>
          <a:lstStyle/>
          <a:p>
            <a:pPr algn="just">
              <a:lnSpc>
                <a:spcPct val="107000"/>
              </a:lnSpc>
              <a:spcAft>
                <a:spcPts val="800"/>
              </a:spcAft>
            </a:pPr>
            <a:r>
              <a:rPr lang="en-US" sz="18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Certification goes through several stages:</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152AA0AD-C6D2-B7E4-F112-BB6053E7F18A}"/>
              </a:ext>
            </a:extLst>
          </p:cNvPr>
          <p:cNvSpPr txBox="1"/>
          <p:nvPr/>
        </p:nvSpPr>
        <p:spPr>
          <a:xfrm>
            <a:off x="407542" y="311139"/>
            <a:ext cx="4586341" cy="784702"/>
          </a:xfrm>
          <a:prstGeom prst="rect">
            <a:avLst/>
          </a:prstGeom>
          <a:noFill/>
        </p:spPr>
        <p:txBody>
          <a:bodyPr wrap="square">
            <a:spAutoFit/>
          </a:bodyPr>
          <a:lstStyle/>
          <a:p>
            <a:pPr algn="ctr">
              <a:lnSpc>
                <a:spcPct val="107000"/>
              </a:lnSpc>
              <a:spcAft>
                <a:spcPts val="800"/>
              </a:spcAft>
            </a:pPr>
            <a:r>
              <a:rPr lang="en-US" sz="4400" dirty="0">
                <a:latin typeface="Calibri Light" panose="020F0302020204030204" pitchFamily="34" charset="0"/>
                <a:ea typeface="Calibri" panose="020F0502020204030204" pitchFamily="34" charset="0"/>
                <a:cs typeface="Arial" panose="020B0604020202020204" pitchFamily="34" charset="0"/>
              </a:rPr>
              <a:t>III.2.1 C</a:t>
            </a:r>
            <a:r>
              <a:rPr lang="en-US" sz="4400" dirty="0">
                <a:effectLst/>
                <a:latin typeface="Calibri Light" panose="020F0302020204030204" pitchFamily="34" charset="0"/>
                <a:ea typeface="Calibri" panose="020F0502020204030204" pitchFamily="34" charset="0"/>
                <a:cs typeface="Arial" panose="020B0604020202020204" pitchFamily="34" charset="0"/>
              </a:rPr>
              <a:t>ertification </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10105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829F1E-9D71-E39A-9389-F98D9CC127BC}"/>
              </a:ext>
            </a:extLst>
          </p:cNvPr>
          <p:cNvGrpSpPr/>
          <p:nvPr/>
        </p:nvGrpSpPr>
        <p:grpSpPr>
          <a:xfrm>
            <a:off x="102214" y="3285326"/>
            <a:ext cx="1459457" cy="2305580"/>
            <a:chOff x="0" y="4368114"/>
            <a:chExt cx="851403" cy="1207727"/>
          </a:xfrm>
          <a:solidFill>
            <a:schemeClr val="accent2">
              <a:lumMod val="60000"/>
              <a:lumOff val="40000"/>
            </a:schemeClr>
          </a:solidFill>
        </p:grpSpPr>
        <p:sp>
          <p:nvSpPr>
            <p:cNvPr id="6" name="Arrow: Chevron 5">
              <a:extLst>
                <a:ext uri="{FF2B5EF4-FFF2-40B4-BE49-F238E27FC236}">
                  <a16:creationId xmlns:a16="http://schemas.microsoft.com/office/drawing/2014/main" id="{F82F7225-9CC0-F644-0A11-CE24E9EAC05A}"/>
                </a:ext>
              </a:extLst>
            </p:cNvPr>
            <p:cNvSpPr/>
            <p:nvPr/>
          </p:nvSpPr>
          <p:spPr>
            <a:xfrm rot="5400000">
              <a:off x="-181159" y="4549273"/>
              <a:ext cx="1207727" cy="845409"/>
            </a:xfrm>
            <a:prstGeom prst="chevron">
              <a:avLst/>
            </a:prstGeom>
            <a:solidFill>
              <a:srgbClr val="66FFFF"/>
            </a:solidFill>
          </p:spPr>
          <p:style>
            <a:lnRef idx="2">
              <a:schemeClr val="accent5">
                <a:hueOff val="-6758543"/>
                <a:satOff val="-17419"/>
                <a:lumOff val="-11765"/>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sp>
        <p:sp>
          <p:nvSpPr>
            <p:cNvPr id="7" name="Arrow: Chevron 4">
              <a:extLst>
                <a:ext uri="{FF2B5EF4-FFF2-40B4-BE49-F238E27FC236}">
                  <a16:creationId xmlns:a16="http://schemas.microsoft.com/office/drawing/2014/main" id="{1934FC36-E3E6-E39E-96AB-78DF5EAD0A1B}"/>
                </a:ext>
              </a:extLst>
            </p:cNvPr>
            <p:cNvSpPr txBox="1"/>
            <p:nvPr/>
          </p:nvSpPr>
          <p:spPr>
            <a:xfrm>
              <a:off x="5993" y="4790819"/>
              <a:ext cx="845410" cy="362318"/>
            </a:xfrm>
            <a:prstGeom prst="rect">
              <a:avLst/>
            </a:prstGeom>
            <a:solidFill>
              <a:srgbClr val="66FFFF"/>
            </a:solidFill>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0" lvl="0" indent="0" algn="ctr" defTabSz="311150" rtl="0">
                <a:lnSpc>
                  <a:spcPct val="90000"/>
                </a:lnSpc>
                <a:spcBef>
                  <a:spcPct val="0"/>
                </a:spcBef>
                <a:spcAft>
                  <a:spcPct val="35000"/>
                </a:spcAft>
                <a:buNone/>
              </a:pPr>
              <a:r>
                <a:rPr lang="en-US" sz="2000" b="1" kern="1200" dirty="0">
                  <a:solidFill>
                    <a:schemeClr val="tx1"/>
                  </a:solidFill>
                </a:rPr>
                <a:t>Maintenance of the certificate</a:t>
              </a:r>
              <a:endParaRPr lang="fr-FR" sz="2000" kern="1200" dirty="0">
                <a:solidFill>
                  <a:schemeClr val="tx1"/>
                </a:solidFill>
              </a:endParaRPr>
            </a:p>
          </p:txBody>
        </p:sp>
      </p:grpSp>
      <p:grpSp>
        <p:nvGrpSpPr>
          <p:cNvPr id="3" name="Group 2">
            <a:extLst>
              <a:ext uri="{FF2B5EF4-FFF2-40B4-BE49-F238E27FC236}">
                <a16:creationId xmlns:a16="http://schemas.microsoft.com/office/drawing/2014/main" id="{1A33D4D4-0EFF-A7DC-9ADC-0A0A341E843C}"/>
              </a:ext>
            </a:extLst>
          </p:cNvPr>
          <p:cNvGrpSpPr/>
          <p:nvPr/>
        </p:nvGrpSpPr>
        <p:grpSpPr>
          <a:xfrm>
            <a:off x="1551398" y="3279090"/>
            <a:ext cx="10491628" cy="2450647"/>
            <a:chOff x="845409" y="4368115"/>
            <a:chExt cx="11346590" cy="785022"/>
          </a:xfrm>
        </p:grpSpPr>
        <p:sp>
          <p:nvSpPr>
            <p:cNvPr id="4" name="Rectangle: Top Corners Rounded 3">
              <a:extLst>
                <a:ext uri="{FF2B5EF4-FFF2-40B4-BE49-F238E27FC236}">
                  <a16:creationId xmlns:a16="http://schemas.microsoft.com/office/drawing/2014/main" id="{A1C946B4-C98E-32A4-E22E-1B0F192058F9}"/>
                </a:ext>
              </a:extLst>
            </p:cNvPr>
            <p:cNvSpPr/>
            <p:nvPr/>
          </p:nvSpPr>
          <p:spPr>
            <a:xfrm rot="5400000">
              <a:off x="6126193" y="-912669"/>
              <a:ext cx="785022" cy="11346590"/>
            </a:xfrm>
            <a:prstGeom prst="round2SameRect">
              <a:avLst/>
            </a:prstGeom>
          </p:spPr>
          <p:style>
            <a:lnRef idx="2">
              <a:schemeClr val="accent5">
                <a:hueOff val="-6758543"/>
                <a:satOff val="-17419"/>
                <a:lumOff val="-1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Rectangle: Top Corners Rounded 6">
              <a:extLst>
                <a:ext uri="{FF2B5EF4-FFF2-40B4-BE49-F238E27FC236}">
                  <a16:creationId xmlns:a16="http://schemas.microsoft.com/office/drawing/2014/main" id="{7EE06946-2363-4199-49A0-574E05F620FB}"/>
                </a:ext>
              </a:extLst>
            </p:cNvPr>
            <p:cNvSpPr txBox="1"/>
            <p:nvPr/>
          </p:nvSpPr>
          <p:spPr>
            <a:xfrm>
              <a:off x="845409" y="4406437"/>
              <a:ext cx="11308268" cy="7083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2400" b="1" kern="1200" dirty="0"/>
                <a:t> Frequency of the follow-up audit adapted (with a minimum of one audit per year).</a:t>
              </a:r>
              <a:endParaRPr lang="fr-FR" sz="2400" kern="1200" dirty="0"/>
            </a:p>
            <a:p>
              <a:pPr marL="114300" lvl="1" indent="-114300" algn="l" defTabSz="622300">
                <a:lnSpc>
                  <a:spcPct val="90000"/>
                </a:lnSpc>
                <a:spcBef>
                  <a:spcPct val="0"/>
                </a:spcBef>
                <a:spcAft>
                  <a:spcPct val="15000"/>
                </a:spcAft>
                <a:buChar char="•"/>
              </a:pPr>
              <a:r>
                <a:rPr lang="en-US" sz="2400" b="1" kern="1200" dirty="0"/>
                <a:t> Renewal audit every three years.</a:t>
              </a:r>
            </a:p>
            <a:p>
              <a:pPr marL="114300" lvl="1" indent="-114300" algn="l" defTabSz="622300">
                <a:lnSpc>
                  <a:spcPct val="90000"/>
                </a:lnSpc>
                <a:spcBef>
                  <a:spcPct val="0"/>
                </a:spcBef>
                <a:spcAft>
                  <a:spcPct val="15000"/>
                </a:spcAft>
                <a:buChar char="•"/>
              </a:pPr>
              <a:r>
                <a:rPr lang="ar-DZ" sz="2400" kern="1200" dirty="0"/>
                <a:t>تكرار تدقيق المتابعة المكيف (بحد أدنى تدقيق واحد في السنة)</a:t>
              </a:r>
            </a:p>
            <a:p>
              <a:pPr marL="114300" lvl="1" indent="-114300" algn="l" defTabSz="622300">
                <a:lnSpc>
                  <a:spcPct val="90000"/>
                </a:lnSpc>
                <a:spcBef>
                  <a:spcPct val="0"/>
                </a:spcBef>
                <a:spcAft>
                  <a:spcPct val="15000"/>
                </a:spcAft>
                <a:buChar char="•"/>
              </a:pPr>
              <a:r>
                <a:rPr lang="ar-DZ" sz="2400" kern="1200" dirty="0"/>
                <a:t>تجديد التدقيق كل ثلاث سنوات</a:t>
              </a:r>
              <a:endParaRPr lang="fr-FR" sz="2400" kern="1200" dirty="0"/>
            </a:p>
          </p:txBody>
        </p:sp>
      </p:grpSp>
      <p:grpSp>
        <p:nvGrpSpPr>
          <p:cNvPr id="8" name="Group 7">
            <a:extLst>
              <a:ext uri="{FF2B5EF4-FFF2-40B4-BE49-F238E27FC236}">
                <a16:creationId xmlns:a16="http://schemas.microsoft.com/office/drawing/2014/main" id="{E70F9B74-87DB-C797-2334-AA3DBF7DE63C}"/>
              </a:ext>
            </a:extLst>
          </p:cNvPr>
          <p:cNvGrpSpPr/>
          <p:nvPr/>
        </p:nvGrpSpPr>
        <p:grpSpPr>
          <a:xfrm>
            <a:off x="104330" y="1705207"/>
            <a:ext cx="1447068" cy="2169944"/>
            <a:chOff x="0" y="4072816"/>
            <a:chExt cx="1050328" cy="1500468"/>
          </a:xfrm>
          <a:solidFill>
            <a:srgbClr val="92D050"/>
          </a:solidFill>
        </p:grpSpPr>
        <p:sp>
          <p:nvSpPr>
            <p:cNvPr id="12" name="Arrow: Chevron 11">
              <a:extLst>
                <a:ext uri="{FF2B5EF4-FFF2-40B4-BE49-F238E27FC236}">
                  <a16:creationId xmlns:a16="http://schemas.microsoft.com/office/drawing/2014/main" id="{7628E8A8-3369-64D2-8006-70B1C56F16E1}"/>
                </a:ext>
              </a:extLst>
            </p:cNvPr>
            <p:cNvSpPr/>
            <p:nvPr/>
          </p:nvSpPr>
          <p:spPr>
            <a:xfrm rot="5400000">
              <a:off x="-225070" y="4297886"/>
              <a:ext cx="1500468" cy="1050327"/>
            </a:xfrm>
            <a:prstGeom prst="chevron">
              <a:avLst/>
            </a:prstGeom>
            <a:grpFill/>
          </p:spPr>
          <p:style>
            <a:lnRef idx="2">
              <a:schemeClr val="accent5">
                <a:hueOff val="-6758543"/>
                <a:satOff val="-17419"/>
                <a:lumOff val="-11765"/>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sp>
        <p:sp>
          <p:nvSpPr>
            <p:cNvPr id="13" name="Arrow: Chevron 4">
              <a:extLst>
                <a:ext uri="{FF2B5EF4-FFF2-40B4-BE49-F238E27FC236}">
                  <a16:creationId xmlns:a16="http://schemas.microsoft.com/office/drawing/2014/main" id="{A9950280-0C0E-47C8-1C52-6B0F2E78DD6D}"/>
                </a:ext>
              </a:extLst>
            </p:cNvPr>
            <p:cNvSpPr txBox="1"/>
            <p:nvPr/>
          </p:nvSpPr>
          <p:spPr>
            <a:xfrm>
              <a:off x="1" y="4597980"/>
              <a:ext cx="1050327" cy="4501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2000" b="1" kern="1200" dirty="0"/>
                <a:t>Certification decision </a:t>
              </a:r>
              <a:endParaRPr lang="fr-FR" sz="2000" kern="1200" dirty="0"/>
            </a:p>
          </p:txBody>
        </p:sp>
      </p:grpSp>
      <p:grpSp>
        <p:nvGrpSpPr>
          <p:cNvPr id="9" name="Group 8">
            <a:extLst>
              <a:ext uri="{FF2B5EF4-FFF2-40B4-BE49-F238E27FC236}">
                <a16:creationId xmlns:a16="http://schemas.microsoft.com/office/drawing/2014/main" id="{DF8301BB-B5A8-8509-AA5B-F5200FB1A5C9}"/>
              </a:ext>
            </a:extLst>
          </p:cNvPr>
          <p:cNvGrpSpPr/>
          <p:nvPr/>
        </p:nvGrpSpPr>
        <p:grpSpPr>
          <a:xfrm>
            <a:off x="1551398" y="1705995"/>
            <a:ext cx="10491628" cy="1453462"/>
            <a:chOff x="1050327" y="4072817"/>
            <a:chExt cx="11141672" cy="975304"/>
          </a:xfrm>
        </p:grpSpPr>
        <p:sp>
          <p:nvSpPr>
            <p:cNvPr id="10" name="Rectangle: Top Corners Rounded 9">
              <a:extLst>
                <a:ext uri="{FF2B5EF4-FFF2-40B4-BE49-F238E27FC236}">
                  <a16:creationId xmlns:a16="http://schemas.microsoft.com/office/drawing/2014/main" id="{10DEBA54-250F-5BB5-7318-D0AF48ACB4DA}"/>
                </a:ext>
              </a:extLst>
            </p:cNvPr>
            <p:cNvSpPr/>
            <p:nvPr/>
          </p:nvSpPr>
          <p:spPr>
            <a:xfrm rot="5400000">
              <a:off x="6133511" y="-1010367"/>
              <a:ext cx="975304" cy="11141672"/>
            </a:xfrm>
            <a:prstGeom prst="round2SameRect">
              <a:avLst/>
            </a:prstGeom>
          </p:spPr>
          <p:style>
            <a:lnRef idx="2">
              <a:schemeClr val="accent5">
                <a:hueOff val="-6758543"/>
                <a:satOff val="-17419"/>
                <a:lumOff val="-1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ectangle: Top Corners Rounded 6">
              <a:extLst>
                <a:ext uri="{FF2B5EF4-FFF2-40B4-BE49-F238E27FC236}">
                  <a16:creationId xmlns:a16="http://schemas.microsoft.com/office/drawing/2014/main" id="{EDD6869B-BA59-A3A6-9011-BF2E025DCAF7}"/>
                </a:ext>
              </a:extLst>
            </p:cNvPr>
            <p:cNvSpPr txBox="1"/>
            <p:nvPr/>
          </p:nvSpPr>
          <p:spPr>
            <a:xfrm>
              <a:off x="1050327" y="4120427"/>
              <a:ext cx="11094062" cy="8800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defTabSz="800100">
                <a:lnSpc>
                  <a:spcPct val="90000"/>
                </a:lnSpc>
                <a:spcBef>
                  <a:spcPct val="0"/>
                </a:spcBef>
                <a:spcAft>
                  <a:spcPct val="15000"/>
                </a:spcAft>
                <a:buChar char="•"/>
              </a:pPr>
              <a:r>
                <a:rPr lang="en-US" sz="2400" b="1" dirty="0"/>
                <a:t>Certificate =&gt; </a:t>
              </a:r>
              <a:r>
                <a:rPr lang="en-US" sz="2400" b="1" kern="1200" dirty="0"/>
                <a:t>Taken by a certification committee issuance of a certificate for a period of 3 years.</a:t>
              </a:r>
            </a:p>
            <a:p>
              <a:pPr marL="171450" lvl="1" indent="-171450" algn="l" defTabSz="800100" rtl="0">
                <a:lnSpc>
                  <a:spcPct val="90000"/>
                </a:lnSpc>
                <a:spcBef>
                  <a:spcPct val="0"/>
                </a:spcBef>
                <a:spcAft>
                  <a:spcPct val="15000"/>
                </a:spcAft>
                <a:buChar char="•"/>
              </a:pPr>
              <a:r>
                <a:rPr lang="ar-DZ" sz="2400" kern="1200" dirty="0"/>
                <a:t>الشهادة =&gt; يتم أخذها من قبل لجنة التصديق بإصدار شهادة لمدة 3 سنوات</a:t>
              </a:r>
              <a:endParaRPr lang="fr-FR" sz="2400" kern="1200" dirty="0"/>
            </a:p>
          </p:txBody>
        </p:sp>
      </p:grpSp>
      <p:sp>
        <p:nvSpPr>
          <p:cNvPr id="15" name="TextBox 14">
            <a:extLst>
              <a:ext uri="{FF2B5EF4-FFF2-40B4-BE49-F238E27FC236}">
                <a16:creationId xmlns:a16="http://schemas.microsoft.com/office/drawing/2014/main" id="{FA11CFD2-B509-35C7-7520-A52E1DF57B32}"/>
              </a:ext>
            </a:extLst>
          </p:cNvPr>
          <p:cNvSpPr txBox="1"/>
          <p:nvPr/>
        </p:nvSpPr>
        <p:spPr>
          <a:xfrm>
            <a:off x="407542" y="311139"/>
            <a:ext cx="4586341" cy="784702"/>
          </a:xfrm>
          <a:prstGeom prst="rect">
            <a:avLst/>
          </a:prstGeom>
          <a:noFill/>
        </p:spPr>
        <p:txBody>
          <a:bodyPr wrap="square">
            <a:spAutoFit/>
          </a:bodyPr>
          <a:lstStyle/>
          <a:p>
            <a:pPr algn="ctr">
              <a:lnSpc>
                <a:spcPct val="107000"/>
              </a:lnSpc>
              <a:spcAft>
                <a:spcPts val="800"/>
              </a:spcAft>
            </a:pPr>
            <a:r>
              <a:rPr lang="en-US" sz="4400" dirty="0">
                <a:latin typeface="Calibri Light" panose="020F0302020204030204" pitchFamily="34" charset="0"/>
                <a:ea typeface="Calibri" panose="020F0502020204030204" pitchFamily="34" charset="0"/>
                <a:cs typeface="Arial" panose="020B0604020202020204" pitchFamily="34" charset="0"/>
              </a:rPr>
              <a:t>III.2.1 C</a:t>
            </a:r>
            <a:r>
              <a:rPr lang="en-US" sz="4400" dirty="0">
                <a:effectLst/>
                <a:latin typeface="Calibri Light" panose="020F0302020204030204" pitchFamily="34" charset="0"/>
                <a:ea typeface="Calibri" panose="020F0502020204030204" pitchFamily="34" charset="0"/>
                <a:cs typeface="Arial" panose="020B0604020202020204" pitchFamily="34" charset="0"/>
              </a:rPr>
              <a:t>ertification </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03617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7A2FBC-BF99-E796-AF96-D4903EF81B6D}"/>
              </a:ext>
            </a:extLst>
          </p:cNvPr>
          <p:cNvSpPr txBox="1"/>
          <p:nvPr/>
        </p:nvSpPr>
        <p:spPr>
          <a:xfrm>
            <a:off x="1868184" y="188025"/>
            <a:ext cx="8455631" cy="1509196"/>
          </a:xfrm>
          <a:prstGeom prst="rect">
            <a:avLst/>
          </a:prstGeom>
          <a:noFill/>
        </p:spPr>
        <p:txBody>
          <a:bodyPr wrap="square">
            <a:spAutoFit/>
          </a:bodyPr>
          <a:lstStyle/>
          <a:p>
            <a:pPr>
              <a:lnSpc>
                <a:spcPct val="107000"/>
              </a:lnSpc>
              <a:spcAft>
                <a:spcPts val="800"/>
              </a:spcAft>
            </a:pPr>
            <a:r>
              <a:rPr lang="en-US" sz="4400" dirty="0">
                <a:effectLst/>
                <a:latin typeface="Calibri Light" panose="020F0302020204030204" pitchFamily="34" charset="0"/>
                <a:ea typeface="Calibri" panose="020F0502020204030204" pitchFamily="34" charset="0"/>
                <a:cs typeface="Arial" panose="020B0604020202020204" pitchFamily="34" charset="0"/>
              </a:rPr>
              <a:t>III.1 Normative parameters, product interchangeability, tolerance and fit</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7AD46470-6111-E976-6153-C3A3C663196E}"/>
              </a:ext>
            </a:extLst>
          </p:cNvPr>
          <p:cNvSpPr txBox="1"/>
          <p:nvPr/>
        </p:nvSpPr>
        <p:spPr>
          <a:xfrm>
            <a:off x="3047143" y="1697221"/>
            <a:ext cx="6097712" cy="461665"/>
          </a:xfrm>
          <a:prstGeom prst="rect">
            <a:avLst/>
          </a:prstGeom>
          <a:noFill/>
        </p:spPr>
        <p:txBody>
          <a:bodyPr wrap="square">
            <a:spAutoFit/>
          </a:bodyPr>
          <a:lstStyle/>
          <a:p>
            <a:pPr algn="r" rtl="1"/>
            <a:r>
              <a:rPr lang="en-GB" sz="2400" dirty="0" err="1"/>
              <a:t>الم</a:t>
            </a:r>
            <a:r>
              <a:rPr lang="ar-DZ" sz="2400" dirty="0"/>
              <a:t>ؤشرات</a:t>
            </a:r>
            <a:r>
              <a:rPr lang="en-GB" sz="2400" dirty="0"/>
              <a:t> </a:t>
            </a:r>
            <a:r>
              <a:rPr lang="ar-DZ" sz="2400" dirty="0"/>
              <a:t>المعيارية</a:t>
            </a:r>
            <a:r>
              <a:rPr lang="en-GB" sz="2400" dirty="0"/>
              <a:t> </a:t>
            </a:r>
            <a:r>
              <a:rPr lang="ar-DZ" sz="2400" dirty="0"/>
              <a:t>وقابلية</a:t>
            </a:r>
            <a:r>
              <a:rPr lang="en-GB" sz="2400" dirty="0"/>
              <a:t> </a:t>
            </a:r>
            <a:r>
              <a:rPr lang="ar-DZ" sz="2400" dirty="0"/>
              <a:t>تبادل</a:t>
            </a:r>
            <a:r>
              <a:rPr lang="en-GB" sz="2400" dirty="0"/>
              <a:t> </a:t>
            </a:r>
            <a:r>
              <a:rPr lang="ar-DZ" sz="2400" dirty="0"/>
              <a:t>المنتج</a:t>
            </a:r>
            <a:r>
              <a:rPr lang="en-GB" sz="2400" dirty="0"/>
              <a:t> </a:t>
            </a:r>
            <a:r>
              <a:rPr lang="ar-DZ" sz="2400" dirty="0"/>
              <a:t>والتسامح</a:t>
            </a:r>
            <a:r>
              <a:rPr lang="en-GB" sz="2400" dirty="0"/>
              <a:t> </a:t>
            </a:r>
            <a:r>
              <a:rPr lang="ar-DZ" sz="2400" dirty="0"/>
              <a:t>والملاءمة</a:t>
            </a:r>
          </a:p>
        </p:txBody>
      </p:sp>
      <p:sp>
        <p:nvSpPr>
          <p:cNvPr id="7" name="TextBox 6">
            <a:extLst>
              <a:ext uri="{FF2B5EF4-FFF2-40B4-BE49-F238E27FC236}">
                <a16:creationId xmlns:a16="http://schemas.microsoft.com/office/drawing/2014/main" id="{E6CED45C-AD61-CFA7-8127-3A3979923F97}"/>
              </a:ext>
            </a:extLst>
          </p:cNvPr>
          <p:cNvSpPr txBox="1"/>
          <p:nvPr/>
        </p:nvSpPr>
        <p:spPr>
          <a:xfrm>
            <a:off x="178939" y="2428856"/>
            <a:ext cx="6355425" cy="1655518"/>
          </a:xfrm>
          <a:prstGeom prst="rect">
            <a:avLst/>
          </a:prstGeom>
          <a:noFill/>
        </p:spPr>
        <p:txBody>
          <a:bodyPr wrap="square">
            <a:spAutoFit/>
          </a:bodyPr>
          <a:lstStyle/>
          <a:p>
            <a:pPr indent="449580" algn="just">
              <a:lnSpc>
                <a:spcPct val="107000"/>
              </a:lnSpc>
              <a:spcAft>
                <a:spcPts val="800"/>
              </a:spcAft>
            </a:pPr>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Standardization is a challenge for businesses. It facilitates the free circulation of their products on a market by promoting interoperability and comparability of products and services.</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702F0C96-7B49-D97C-943F-64420078EC27}"/>
              </a:ext>
            </a:extLst>
          </p:cNvPr>
          <p:cNvSpPr txBox="1"/>
          <p:nvPr/>
        </p:nvSpPr>
        <p:spPr>
          <a:xfrm>
            <a:off x="6846015" y="2516258"/>
            <a:ext cx="5064304" cy="1569660"/>
          </a:xfrm>
          <a:prstGeom prst="rect">
            <a:avLst/>
          </a:prstGeom>
          <a:noFill/>
        </p:spPr>
        <p:txBody>
          <a:bodyPr wrap="square">
            <a:spAutoFit/>
          </a:bodyPr>
          <a:lstStyle/>
          <a:p>
            <a:pPr algn="just" rtl="1"/>
            <a:r>
              <a:rPr lang="ar-DZ" sz="2400" dirty="0">
                <a:latin typeface="Calibri" panose="020F0502020204030204" pitchFamily="34" charset="0"/>
                <a:ea typeface="Calibri" panose="020F0502020204030204" pitchFamily="34" charset="0"/>
                <a:cs typeface="Calibri" panose="020F0502020204030204" pitchFamily="34" charset="0"/>
              </a:rPr>
              <a:t>يشكل التوحيد تحديًا للشركات،</a:t>
            </a:r>
            <a:r>
              <a:rPr lang="en-GB" sz="2400" dirty="0">
                <a:latin typeface="Calibri" panose="020F0502020204030204" pitchFamily="34" charset="0"/>
                <a:ea typeface="Calibri" panose="020F0502020204030204" pitchFamily="34" charset="0"/>
                <a:cs typeface="Calibri" panose="020F0502020204030204" pitchFamily="34" charset="0"/>
              </a:rPr>
              <a:t> </a:t>
            </a:r>
            <a:r>
              <a:rPr lang="ar-DZ" sz="2400" dirty="0">
                <a:latin typeface="Calibri" panose="020F0502020204030204" pitchFamily="34" charset="0"/>
                <a:ea typeface="Calibri" panose="020F0502020204030204" pitchFamily="34" charset="0"/>
                <a:cs typeface="Calibri" panose="020F0502020204030204" pitchFamily="34" charset="0"/>
              </a:rPr>
              <a:t>فهي تسهل </a:t>
            </a:r>
            <a:r>
              <a:rPr lang="ar-DZ" sz="2400" dirty="0">
                <a:solidFill>
                  <a:srgbClr val="00B050"/>
                </a:solidFill>
                <a:latin typeface="Calibri" panose="020F0502020204030204" pitchFamily="34" charset="0"/>
                <a:ea typeface="Calibri" panose="020F0502020204030204" pitchFamily="34" charset="0"/>
                <a:cs typeface="Calibri" panose="020F0502020204030204" pitchFamily="34" charset="0"/>
              </a:rPr>
              <a:t>التداول الحر </a:t>
            </a:r>
            <a:r>
              <a:rPr lang="ar-DZ" sz="2400" dirty="0">
                <a:latin typeface="Calibri" panose="020F0502020204030204" pitchFamily="34" charset="0"/>
                <a:ea typeface="Calibri" panose="020F0502020204030204" pitchFamily="34" charset="0"/>
                <a:cs typeface="Calibri" panose="020F0502020204030204" pitchFamily="34" charset="0"/>
              </a:rPr>
              <a:t>لمنتجاتها في السوق من خلال تعزيز قابلية التشغيل البيني وقابلية المقارنة بين المنتجات والخدمات</a:t>
            </a:r>
            <a:r>
              <a:rPr lang="en-GB" sz="2400" dirty="0">
                <a:latin typeface="Calibri" panose="020F0502020204030204" pitchFamily="34" charset="0"/>
                <a:ea typeface="Calibri" panose="020F0502020204030204" pitchFamily="34" charset="0"/>
                <a:cs typeface="Calibri" panose="020F0502020204030204" pitchFamily="34" charset="0"/>
              </a:rPr>
              <a:t>.</a:t>
            </a:r>
          </a:p>
        </p:txBody>
      </p:sp>
      <p:pic>
        <p:nvPicPr>
          <p:cNvPr id="11" name="Picture 10">
            <a:extLst>
              <a:ext uri="{FF2B5EF4-FFF2-40B4-BE49-F238E27FC236}">
                <a16:creationId xmlns:a16="http://schemas.microsoft.com/office/drawing/2014/main" id="{867FF56A-8F89-5354-DEAC-560D385A761F}"/>
              </a:ext>
            </a:extLst>
          </p:cNvPr>
          <p:cNvPicPr>
            <a:picLocks noChangeAspect="1"/>
          </p:cNvPicPr>
          <p:nvPr/>
        </p:nvPicPr>
        <p:blipFill>
          <a:blip r:embed="rId2"/>
          <a:stretch>
            <a:fillRect/>
          </a:stretch>
        </p:blipFill>
        <p:spPr>
          <a:xfrm>
            <a:off x="9596683" y="4237690"/>
            <a:ext cx="2313636" cy="2161679"/>
          </a:xfrm>
          <a:prstGeom prst="rect">
            <a:avLst/>
          </a:prstGeom>
          <a:ln>
            <a:noFill/>
          </a:ln>
          <a:effectLst>
            <a:outerShdw blurRad="190500" algn="tl" rotWithShape="0">
              <a:srgbClr val="000000">
                <a:alpha val="70000"/>
              </a:srgbClr>
            </a:outerShdw>
          </a:effectLst>
        </p:spPr>
      </p:pic>
      <p:pic>
        <p:nvPicPr>
          <p:cNvPr id="15" name="Picture 14">
            <a:extLst>
              <a:ext uri="{FF2B5EF4-FFF2-40B4-BE49-F238E27FC236}">
                <a16:creationId xmlns:a16="http://schemas.microsoft.com/office/drawing/2014/main" id="{8FDD2671-8440-20CC-DC30-E2C09E025361}"/>
              </a:ext>
            </a:extLst>
          </p:cNvPr>
          <p:cNvPicPr>
            <a:picLocks noChangeAspect="1"/>
          </p:cNvPicPr>
          <p:nvPr/>
        </p:nvPicPr>
        <p:blipFill>
          <a:blip r:embed="rId3"/>
          <a:stretch>
            <a:fillRect/>
          </a:stretch>
        </p:blipFill>
        <p:spPr>
          <a:xfrm>
            <a:off x="281681" y="4237690"/>
            <a:ext cx="2313636" cy="2432487"/>
          </a:xfrm>
          <a:prstGeom prst="rect">
            <a:avLst/>
          </a:prstGeom>
          <a:ln>
            <a:noFill/>
          </a:ln>
          <a:effectLst>
            <a:outerShdw blurRad="190500" algn="tl" rotWithShape="0">
              <a:srgbClr val="000000">
                <a:alpha val="70000"/>
              </a:srgbClr>
            </a:outerShdw>
          </a:effectLst>
        </p:spPr>
      </p:pic>
      <p:pic>
        <p:nvPicPr>
          <p:cNvPr id="13" name="Picture 12">
            <a:extLst>
              <a:ext uri="{FF2B5EF4-FFF2-40B4-BE49-F238E27FC236}">
                <a16:creationId xmlns:a16="http://schemas.microsoft.com/office/drawing/2014/main" id="{072671C2-D4E3-692F-BE81-8FC65218E387}"/>
              </a:ext>
            </a:extLst>
          </p:cNvPr>
          <p:cNvPicPr>
            <a:picLocks noChangeAspect="1"/>
          </p:cNvPicPr>
          <p:nvPr/>
        </p:nvPicPr>
        <p:blipFill>
          <a:blip r:embed="rId4"/>
          <a:stretch>
            <a:fillRect/>
          </a:stretch>
        </p:blipFill>
        <p:spPr>
          <a:xfrm>
            <a:off x="3370224" y="4791976"/>
            <a:ext cx="2673487" cy="1282766"/>
          </a:xfrm>
          <a:prstGeom prst="rect">
            <a:avLst/>
          </a:prstGeom>
          <a:ln>
            <a:noFill/>
          </a:ln>
          <a:effectLst>
            <a:outerShdw blurRad="190500" algn="tl" rotWithShape="0">
              <a:srgbClr val="000000">
                <a:alpha val="70000"/>
              </a:srgbClr>
            </a:outerShdw>
          </a:effectLst>
        </p:spPr>
      </p:pic>
      <p:pic>
        <p:nvPicPr>
          <p:cNvPr id="17" name="Picture 16">
            <a:extLst>
              <a:ext uri="{FF2B5EF4-FFF2-40B4-BE49-F238E27FC236}">
                <a16:creationId xmlns:a16="http://schemas.microsoft.com/office/drawing/2014/main" id="{1670F087-FA85-C6F0-3A0A-C21B1A1F463A}"/>
              </a:ext>
            </a:extLst>
          </p:cNvPr>
          <p:cNvPicPr>
            <a:picLocks noChangeAspect="1"/>
          </p:cNvPicPr>
          <p:nvPr/>
        </p:nvPicPr>
        <p:blipFill>
          <a:blip r:embed="rId5"/>
          <a:stretch>
            <a:fillRect/>
          </a:stretch>
        </p:blipFill>
        <p:spPr>
          <a:xfrm>
            <a:off x="6670801" y="4829069"/>
            <a:ext cx="2298792" cy="15696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36755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7208D3-85B6-A217-78FD-4642FB46A60E}"/>
              </a:ext>
            </a:extLst>
          </p:cNvPr>
          <p:cNvSpPr txBox="1"/>
          <p:nvPr/>
        </p:nvSpPr>
        <p:spPr>
          <a:xfrm>
            <a:off x="531687" y="341961"/>
            <a:ext cx="3906749" cy="784702"/>
          </a:xfrm>
          <a:prstGeom prst="rect">
            <a:avLst/>
          </a:prstGeom>
          <a:noFill/>
        </p:spPr>
        <p:txBody>
          <a:bodyPr wrap="square">
            <a:spAutoFit/>
          </a:bodyPr>
          <a:lstStyle/>
          <a:p>
            <a:pPr algn="ctr">
              <a:lnSpc>
                <a:spcPct val="107000"/>
              </a:lnSpc>
              <a:spcAft>
                <a:spcPts val="800"/>
              </a:spcAft>
            </a:pPr>
            <a:r>
              <a:rPr lang="en-US" sz="4400" dirty="0">
                <a:latin typeface="Calibri Light" panose="020F0302020204030204" pitchFamily="34" charset="0"/>
                <a:ea typeface="Calibri" panose="020F0502020204030204" pitchFamily="34" charset="0"/>
                <a:cs typeface="Arial" panose="020B0604020202020204" pitchFamily="34" charset="0"/>
              </a:rPr>
              <a:t>III.2.2 The label</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57E2E2C9-7A5F-70F9-00A4-0BDA7EB27550}"/>
              </a:ext>
            </a:extLst>
          </p:cNvPr>
          <p:cNvSpPr txBox="1"/>
          <p:nvPr/>
        </p:nvSpPr>
        <p:spPr>
          <a:xfrm>
            <a:off x="230313" y="1542282"/>
            <a:ext cx="6097712" cy="4737451"/>
          </a:xfrm>
          <a:prstGeom prst="rect">
            <a:avLst/>
          </a:prstGeom>
          <a:noFill/>
        </p:spPr>
        <p:txBody>
          <a:bodyPr wrap="square">
            <a:spAutoFit/>
          </a:bodyPr>
          <a:lstStyle/>
          <a:p>
            <a:pPr algn="just">
              <a:lnSpc>
                <a:spcPct val="107000"/>
              </a:lnSpc>
              <a:spcAft>
                <a:spcPts val="800"/>
              </a:spcAft>
            </a:pPr>
            <a:r>
              <a:rPr lang="en-US" sz="2400" i="1" u="sng" dirty="0">
                <a:solidFill>
                  <a:srgbClr val="1F3864"/>
                </a:solidFill>
                <a:effectLst/>
                <a:ea typeface="Calibri" panose="020F0502020204030204" pitchFamily="34" charset="0"/>
                <a:cs typeface="Arial" panose="020B0604020202020204" pitchFamily="34" charset="0"/>
              </a:rPr>
              <a:t>Label:</a:t>
            </a:r>
            <a:r>
              <a:rPr lang="ar-DZ" sz="1600" dirty="0">
                <a:solidFill>
                  <a:srgbClr val="1F3864"/>
                </a:solidFill>
                <a:ea typeface="Calibri" panose="020F0502020204030204" pitchFamily="34" charset="0"/>
                <a:cs typeface="Arial" panose="020B0604020202020204" pitchFamily="34" charset="0"/>
              </a:rPr>
              <a:t> </a:t>
            </a:r>
          </a:p>
          <a:p>
            <a:pPr marL="285750" indent="-285750" algn="just">
              <a:lnSpc>
                <a:spcPct val="107000"/>
              </a:lnSpc>
              <a:spcAft>
                <a:spcPts val="800"/>
              </a:spcAft>
              <a:buFont typeface="Wingdings" panose="05000000000000000000" pitchFamily="2" charset="2"/>
              <a:buChar char="v"/>
            </a:pPr>
            <a:r>
              <a:rPr lang="en-US" dirty="0"/>
              <a:t>In Marketing: A label can refer to a brand or trademark that identifies a product and distinguishes it from others.</a:t>
            </a:r>
            <a:endParaRPr lang="en-US" dirty="0">
              <a:solidFill>
                <a:srgbClr val="0D0D0D"/>
              </a:solidFill>
              <a:ea typeface="Calibri" panose="020F0502020204030204" pitchFamily="34" charset="0"/>
              <a:cs typeface="Arial" panose="020B0604020202020204" pitchFamily="34" charset="0"/>
            </a:endParaRPr>
          </a:p>
          <a:p>
            <a:pPr marL="285750" indent="-285750" algn="just">
              <a:lnSpc>
                <a:spcPct val="107000"/>
              </a:lnSpc>
              <a:spcAft>
                <a:spcPts val="800"/>
              </a:spcAft>
              <a:buFont typeface="Wingdings" panose="05000000000000000000" pitchFamily="2" charset="2"/>
              <a:buChar char="v"/>
            </a:pPr>
            <a:r>
              <a:rPr lang="en-US" sz="1800" dirty="0">
                <a:solidFill>
                  <a:srgbClr val="0D0D0D"/>
                </a:solidFill>
                <a:effectLst/>
                <a:ea typeface="Calibri" panose="020F0502020204030204" pitchFamily="34" charset="0"/>
                <a:cs typeface="Arial" panose="020B0604020202020204" pitchFamily="34" charset="0"/>
              </a:rPr>
              <a:t>Label is a means of informing the public about the properties and qualities of a product (production conditions and taste).</a:t>
            </a:r>
            <a:endParaRPr lang="fr-FR" sz="1600" dirty="0">
              <a:ea typeface="Calibri" panose="020F0502020204030204" pitchFamily="34" charset="0"/>
              <a:cs typeface="Arial" panose="020B0604020202020204" pitchFamily="34" charset="0"/>
            </a:endParaRPr>
          </a:p>
          <a:p>
            <a:pPr marL="285750" indent="-285750" algn="just">
              <a:lnSpc>
                <a:spcPct val="107000"/>
              </a:lnSpc>
              <a:spcAft>
                <a:spcPts val="800"/>
              </a:spcAft>
              <a:buFont typeface="Wingdings" panose="05000000000000000000" pitchFamily="2" charset="2"/>
              <a:buChar char="v"/>
            </a:pPr>
            <a:r>
              <a:rPr lang="en-US" sz="1800" dirty="0">
                <a:solidFill>
                  <a:srgbClr val="0D0D0D"/>
                </a:solidFill>
                <a:effectLst/>
                <a:ea typeface="Calibri" panose="020F0502020204030204" pitchFamily="34" charset="0"/>
                <a:cs typeface="Arial" panose="020B0604020202020204" pitchFamily="34" charset="0"/>
              </a:rPr>
              <a:t>Label: is a sign, which designates products, which, by their production or manufacturing conditions, have a higher level of quality compared to other similar products usually marketed.</a:t>
            </a:r>
            <a:endParaRPr lang="fr-FR" sz="1600" dirty="0">
              <a:ea typeface="Calibri" panose="020F0502020204030204" pitchFamily="34" charset="0"/>
              <a:cs typeface="Arial" panose="020B0604020202020204" pitchFamily="34" charset="0"/>
            </a:endParaRPr>
          </a:p>
          <a:p>
            <a:pPr marL="285750" indent="-285750" algn="just">
              <a:lnSpc>
                <a:spcPct val="107000"/>
              </a:lnSpc>
              <a:spcAft>
                <a:spcPts val="800"/>
              </a:spcAft>
              <a:buFont typeface="Wingdings" panose="05000000000000000000" pitchFamily="2" charset="2"/>
              <a:buChar char="v"/>
            </a:pPr>
            <a:r>
              <a:rPr lang="en-US" sz="1800" dirty="0">
                <a:solidFill>
                  <a:srgbClr val="0D0D0D"/>
                </a:solidFill>
                <a:effectLst/>
                <a:ea typeface="Calibri" panose="020F0502020204030204" pitchFamily="34" charset="0"/>
                <a:cs typeface="Arial" panose="020B0604020202020204" pitchFamily="34" charset="0"/>
              </a:rPr>
              <a:t>The product must meet the requirements defined in specifications (a labeling reference system) validated by the national institute of origin and quality and approved by an interministerial decree published in the official journal.</a:t>
            </a:r>
            <a:endParaRPr lang="fr-FR" sz="1600" dirty="0">
              <a:effectLst/>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3D1DD202-1A6B-5EB4-983A-2974EFDDFE99}"/>
              </a:ext>
            </a:extLst>
          </p:cNvPr>
          <p:cNvSpPr txBox="1"/>
          <p:nvPr/>
        </p:nvSpPr>
        <p:spPr>
          <a:xfrm>
            <a:off x="6545318" y="2482852"/>
            <a:ext cx="5242389" cy="3170099"/>
          </a:xfrm>
          <a:prstGeom prst="rect">
            <a:avLst/>
          </a:prstGeom>
          <a:noFill/>
        </p:spPr>
        <p:txBody>
          <a:bodyPr wrap="square">
            <a:spAutoFit/>
          </a:bodyPr>
          <a:lstStyle/>
          <a:p>
            <a:pPr algn="just" rtl="1"/>
            <a:r>
              <a:rPr lang="ar-DZ" sz="2000" dirty="0">
                <a:latin typeface="Amiri" panose="00000500000000000000" pitchFamily="2" charset="-78"/>
                <a:ea typeface="Amiri" panose="00000500000000000000" pitchFamily="2" charset="-78"/>
                <a:cs typeface="Amiri" panose="00000500000000000000" pitchFamily="2" charset="-78"/>
              </a:rPr>
              <a:t>في التسويق: يشير </a:t>
            </a:r>
            <a:r>
              <a:rPr lang="ar-DZ" sz="2000" b="1" dirty="0">
                <a:solidFill>
                  <a:srgbClr val="00B050"/>
                </a:solidFill>
                <a:latin typeface="Amiri" panose="00000500000000000000" pitchFamily="2" charset="-78"/>
                <a:ea typeface="Amiri" panose="00000500000000000000" pitchFamily="2" charset="-78"/>
                <a:cs typeface="Amiri" panose="00000500000000000000" pitchFamily="2" charset="-78"/>
              </a:rPr>
              <a:t>الملصق</a:t>
            </a:r>
            <a:r>
              <a:rPr lang="ar-DZ" sz="2000" dirty="0">
                <a:latin typeface="Amiri" panose="00000500000000000000" pitchFamily="2" charset="-78"/>
                <a:ea typeface="Amiri" panose="00000500000000000000" pitchFamily="2" charset="-78"/>
                <a:cs typeface="Amiri" panose="00000500000000000000" pitchFamily="2" charset="-78"/>
              </a:rPr>
              <a:t> إلى العلامة التجارية التي</a:t>
            </a:r>
            <a:r>
              <a:rPr lang="fr-FR" sz="2000" dirty="0">
                <a:latin typeface="Amiri" panose="00000500000000000000" pitchFamily="2" charset="-78"/>
                <a:ea typeface="Amiri" panose="00000500000000000000" pitchFamily="2" charset="-78"/>
                <a:cs typeface="Amiri" panose="00000500000000000000" pitchFamily="2" charset="-78"/>
              </a:rPr>
              <a:t> </a:t>
            </a:r>
            <a:r>
              <a:rPr lang="ar-DZ" sz="2000" dirty="0">
                <a:latin typeface="Amiri" panose="00000500000000000000" pitchFamily="2" charset="-78"/>
                <a:ea typeface="Amiri" panose="00000500000000000000" pitchFamily="2" charset="-78"/>
                <a:cs typeface="Amiri" panose="00000500000000000000" pitchFamily="2" charset="-78"/>
              </a:rPr>
              <a:t>تحدد المنتج وتميزه عن الآخرين.</a:t>
            </a:r>
          </a:p>
          <a:p>
            <a:pPr algn="just" rtl="1"/>
            <a:r>
              <a:rPr lang="ar-DZ" sz="2000" dirty="0">
                <a:latin typeface="Amiri" panose="00000500000000000000" pitchFamily="2" charset="-78"/>
                <a:ea typeface="Amiri" panose="00000500000000000000" pitchFamily="2" charset="-78"/>
                <a:cs typeface="Amiri" panose="00000500000000000000" pitchFamily="2" charset="-78"/>
              </a:rPr>
              <a:t>يعتبر وسيلة لإعلام الجمهور بخصائص المنتج وصفاته (ظروف الإنتاج والذوق)</a:t>
            </a:r>
          </a:p>
          <a:p>
            <a:pPr algn="just" rtl="1"/>
            <a:r>
              <a:rPr lang="ar-DZ" sz="2000" dirty="0">
                <a:latin typeface="Amiri" panose="00000500000000000000" pitchFamily="2" charset="-78"/>
                <a:ea typeface="Amiri" panose="00000500000000000000" pitchFamily="2" charset="-78"/>
                <a:cs typeface="Amiri" panose="00000500000000000000" pitchFamily="2" charset="-78"/>
              </a:rPr>
              <a:t>تسمح </a:t>
            </a:r>
            <a:r>
              <a:rPr lang="ar-DZ" sz="2000" b="1" dirty="0">
                <a:solidFill>
                  <a:srgbClr val="00B050"/>
                </a:solidFill>
                <a:latin typeface="Amiri" panose="00000500000000000000" pitchFamily="2" charset="-78"/>
                <a:ea typeface="Amiri" panose="00000500000000000000" pitchFamily="2" charset="-78"/>
                <a:cs typeface="Amiri" panose="00000500000000000000" pitchFamily="2" charset="-78"/>
              </a:rPr>
              <a:t>العلامة</a:t>
            </a:r>
            <a:r>
              <a:rPr lang="fr-FR" sz="2000" b="1" dirty="0">
                <a:solidFill>
                  <a:srgbClr val="00B050"/>
                </a:solidFill>
                <a:latin typeface="Amiri" panose="00000500000000000000" pitchFamily="2" charset="-78"/>
                <a:ea typeface="Amiri" panose="00000500000000000000" pitchFamily="2" charset="-78"/>
                <a:cs typeface="Amiri" panose="00000500000000000000" pitchFamily="2" charset="-78"/>
              </a:rPr>
              <a:t> </a:t>
            </a:r>
            <a:r>
              <a:rPr lang="ar-DZ" sz="2000" dirty="0">
                <a:latin typeface="Amiri" panose="00000500000000000000" pitchFamily="2" charset="-78"/>
                <a:ea typeface="Amiri" panose="00000500000000000000" pitchFamily="2" charset="-78"/>
                <a:cs typeface="Amiri" panose="00000500000000000000" pitchFamily="2" charset="-78"/>
              </a:rPr>
              <a:t>بتمييز المنتجات التي تتمتع بمستوى جودة أعلى من حيث إنتاجها أو تصنيعها مقارنة بالمنتجات المماثلة الأخرى التي يتم تسويقها عادة.</a:t>
            </a:r>
          </a:p>
          <a:p>
            <a:pPr algn="just" rtl="1"/>
            <a:r>
              <a:rPr lang="ar-DZ" sz="2000" dirty="0">
                <a:latin typeface="Amiri" panose="00000500000000000000" pitchFamily="2" charset="-78"/>
                <a:ea typeface="Amiri" panose="00000500000000000000" pitchFamily="2" charset="-78"/>
                <a:cs typeface="Amiri" panose="00000500000000000000" pitchFamily="2" charset="-78"/>
              </a:rPr>
              <a:t>يجب أن يلبي المنتج المتطلبات المحددة في المواصفات (نظام مرجعي لوضع العلامات) المصدق عليها من قبل المعاهد الوطنية والمعتمدة بقرار وزاري مشترك منشور في الجريدة الرسمية.</a:t>
            </a:r>
          </a:p>
        </p:txBody>
      </p:sp>
      <p:pic>
        <p:nvPicPr>
          <p:cNvPr id="9" name="Picture 8">
            <a:extLst>
              <a:ext uri="{FF2B5EF4-FFF2-40B4-BE49-F238E27FC236}">
                <a16:creationId xmlns:a16="http://schemas.microsoft.com/office/drawing/2014/main" id="{D6BA6539-4678-A26F-A957-DF6DB5642A5B}"/>
              </a:ext>
            </a:extLst>
          </p:cNvPr>
          <p:cNvPicPr>
            <a:picLocks noChangeAspect="1"/>
          </p:cNvPicPr>
          <p:nvPr/>
        </p:nvPicPr>
        <p:blipFill>
          <a:blip r:embed="rId2"/>
          <a:stretch>
            <a:fillRect/>
          </a:stretch>
        </p:blipFill>
        <p:spPr>
          <a:xfrm>
            <a:off x="7753566" y="734312"/>
            <a:ext cx="2825895" cy="1181161"/>
          </a:xfrm>
          <a:prstGeom prst="rect">
            <a:avLst/>
          </a:prstGeom>
        </p:spPr>
      </p:pic>
    </p:spTree>
    <p:extLst>
      <p:ext uri="{BB962C8B-B14F-4D97-AF65-F5344CB8AC3E}">
        <p14:creationId xmlns:p14="http://schemas.microsoft.com/office/powerpoint/2010/main" val="961790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08C964-014E-5974-C97C-70A743B76749}"/>
              </a:ext>
            </a:extLst>
          </p:cNvPr>
          <p:cNvSpPr txBox="1"/>
          <p:nvPr/>
        </p:nvSpPr>
        <p:spPr>
          <a:xfrm>
            <a:off x="531687" y="341961"/>
            <a:ext cx="5417050" cy="784702"/>
          </a:xfrm>
          <a:prstGeom prst="rect">
            <a:avLst/>
          </a:prstGeom>
          <a:noFill/>
        </p:spPr>
        <p:txBody>
          <a:bodyPr wrap="square">
            <a:spAutoFit/>
          </a:bodyPr>
          <a:lstStyle/>
          <a:p>
            <a:pPr algn="ctr">
              <a:lnSpc>
                <a:spcPct val="107000"/>
              </a:lnSpc>
              <a:spcAft>
                <a:spcPts val="800"/>
              </a:spcAft>
            </a:pPr>
            <a:r>
              <a:rPr lang="en-US" sz="4400" dirty="0">
                <a:latin typeface="Calibri Light" panose="020F0302020204030204" pitchFamily="34" charset="0"/>
                <a:ea typeface="Calibri" panose="020F0502020204030204" pitchFamily="34" charset="0"/>
                <a:cs typeface="Arial" panose="020B0604020202020204" pitchFamily="34" charset="0"/>
              </a:rPr>
              <a:t>III.2.3 Accreditation</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Folded Corner 7">
            <a:extLst>
              <a:ext uri="{FF2B5EF4-FFF2-40B4-BE49-F238E27FC236}">
                <a16:creationId xmlns:a16="http://schemas.microsoft.com/office/drawing/2014/main" id="{802A14BB-9FD8-C40A-E180-728CE3F885B6}"/>
              </a:ext>
            </a:extLst>
          </p:cNvPr>
          <p:cNvSpPr/>
          <p:nvPr/>
        </p:nvSpPr>
        <p:spPr>
          <a:xfrm>
            <a:off x="531687" y="1550060"/>
            <a:ext cx="10903450" cy="4571531"/>
          </a:xfrm>
          <a:prstGeom prst="foldedCorner">
            <a:avLst>
              <a:gd name="adj" fmla="val 19584"/>
            </a:avLst>
          </a:prstGeom>
          <a:solidFill>
            <a:srgbClr val="FFCCCC"/>
          </a:solidFill>
          <a:ln w="7620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7C7BB422-3D61-386B-33C9-90113D8DD17B}"/>
              </a:ext>
            </a:extLst>
          </p:cNvPr>
          <p:cNvSpPr txBox="1"/>
          <p:nvPr/>
        </p:nvSpPr>
        <p:spPr>
          <a:xfrm>
            <a:off x="756862" y="1821816"/>
            <a:ext cx="10554984" cy="1563441"/>
          </a:xfrm>
          <a:prstGeom prst="rect">
            <a:avLst/>
          </a:prstGeom>
          <a:noFill/>
        </p:spPr>
        <p:txBody>
          <a:bodyPr wrap="square">
            <a:spAutoFit/>
          </a:bodyPr>
          <a:lstStyle/>
          <a:p>
            <a:pPr algn="just">
              <a:lnSpc>
                <a:spcPct val="107000"/>
              </a:lnSpc>
              <a:spcAft>
                <a:spcPts val="800"/>
              </a:spcAft>
              <a:tabLst>
                <a:tab pos="4000500" algn="l"/>
              </a:tabLst>
            </a:pPr>
            <a:r>
              <a:rPr lang="en-US" sz="2400" b="1" i="1" u="sng" dirty="0">
                <a:solidFill>
                  <a:srgbClr val="FF0000"/>
                </a:solidFill>
                <a:effectLst/>
                <a:ea typeface="Calibri" panose="020F0502020204030204" pitchFamily="34" charset="0"/>
                <a:cs typeface="Arial" panose="020B0604020202020204" pitchFamily="34" charset="0"/>
              </a:rPr>
              <a:t>Accreditation:</a:t>
            </a:r>
            <a:r>
              <a:rPr lang="fr-FR" i="1" u="sng" dirty="0">
                <a:solidFill>
                  <a:srgbClr val="FF0000"/>
                </a:solidFill>
                <a:ea typeface="Calibri" panose="020F0502020204030204" pitchFamily="34" charset="0"/>
                <a:cs typeface="Arial" panose="020B0604020202020204" pitchFamily="34" charset="0"/>
              </a:rPr>
              <a:t> </a:t>
            </a:r>
            <a:r>
              <a:rPr lang="en-US" sz="2000" b="1" dirty="0">
                <a:solidFill>
                  <a:srgbClr val="000000"/>
                </a:solidFill>
                <a:effectLst/>
                <a:ea typeface="Calibri" panose="020F0502020204030204" pitchFamily="34" charset="0"/>
                <a:cs typeface="Comic Sans MS" panose="030F0702030302020204" pitchFamily="66" charset="0"/>
              </a:rPr>
              <a:t>It is a procedure by which, an authority formally recognizes that an organization is competent to carry out specific tasks.</a:t>
            </a:r>
            <a:endParaRPr lang="fr-FR" dirty="0">
              <a:effectLst/>
              <a:ea typeface="Calibri" panose="020F0502020204030204" pitchFamily="34" charset="0"/>
              <a:cs typeface="Arial" panose="020B0604020202020204" pitchFamily="34" charset="0"/>
            </a:endParaRPr>
          </a:p>
          <a:p>
            <a:pPr algn="just">
              <a:lnSpc>
                <a:spcPct val="107000"/>
              </a:lnSpc>
              <a:spcAft>
                <a:spcPts val="800"/>
              </a:spcAft>
            </a:pPr>
            <a:r>
              <a:rPr lang="en-US" sz="2000" b="1" dirty="0">
                <a:solidFill>
                  <a:srgbClr val="000000"/>
                </a:solidFill>
                <a:effectLst/>
                <a:ea typeface="Calibri" panose="020F0502020204030204" pitchFamily="34" charset="0"/>
                <a:cs typeface="Comic Sans MS" panose="030F0702030302020204" pitchFamily="66" charset="0"/>
              </a:rPr>
              <a:t>In other words, accreditation is the recognition by a third party body of the competence of a testing laboratory, a certification or control body, to carry out an activity.</a:t>
            </a:r>
            <a:endParaRPr lang="fr-FR" dirty="0">
              <a:effectLst/>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3426A04-9BF5-EB96-FE3E-AC55232EBE2F}"/>
              </a:ext>
            </a:extLst>
          </p:cNvPr>
          <p:cNvSpPr txBox="1"/>
          <p:nvPr/>
        </p:nvSpPr>
        <p:spPr>
          <a:xfrm>
            <a:off x="756861" y="3994734"/>
            <a:ext cx="10398302" cy="1200329"/>
          </a:xfrm>
          <a:prstGeom prst="rect">
            <a:avLst/>
          </a:prstGeom>
          <a:noFill/>
        </p:spPr>
        <p:txBody>
          <a:bodyPr wrap="square">
            <a:spAutoFit/>
          </a:bodyPr>
          <a:lstStyle/>
          <a:p>
            <a:pPr algn="just" rtl="1"/>
            <a:r>
              <a:rPr lang="ar-DZ" sz="2400" b="1" dirty="0">
                <a:solidFill>
                  <a:srgbClr val="FF0000"/>
                </a:solidFill>
                <a:latin typeface="Amiri" panose="00000500000000000000" pitchFamily="2" charset="-78"/>
                <a:ea typeface="Amiri" panose="00000500000000000000" pitchFamily="2" charset="-78"/>
                <a:cs typeface="Amiri" panose="00000500000000000000" pitchFamily="2" charset="-78"/>
              </a:rPr>
              <a:t>الاعتماد: </a:t>
            </a:r>
            <a:r>
              <a:rPr lang="ar-DZ" sz="2400" dirty="0">
                <a:latin typeface="Amiri" panose="00000500000000000000" pitchFamily="2" charset="-78"/>
                <a:ea typeface="Amiri" panose="00000500000000000000" pitchFamily="2" charset="-78"/>
                <a:cs typeface="Amiri" panose="00000500000000000000" pitchFamily="2" charset="-78"/>
              </a:rPr>
              <a:t>هو الإجراء الذي تعترف من خلاله السلطة رسميًا بأن المنظمة مؤهلة للقيام بمهام محددة.</a:t>
            </a:r>
          </a:p>
          <a:p>
            <a:pPr algn="just" rtl="1"/>
            <a:r>
              <a:rPr lang="ar-DZ" sz="2400" dirty="0">
                <a:latin typeface="Amiri" panose="00000500000000000000" pitchFamily="2" charset="-78"/>
                <a:ea typeface="Amiri" panose="00000500000000000000" pitchFamily="2" charset="-78"/>
                <a:cs typeface="Amiri" panose="00000500000000000000" pitchFamily="2" charset="-78"/>
              </a:rPr>
              <a:t>وبعبارة أخرى، الاعتماد هو اعتراف هيئة خارجية باختصاص مختبر اختبار، أو هيئة</a:t>
            </a:r>
            <a:r>
              <a:rPr lang="fr-FR" sz="2400" dirty="0">
                <a:latin typeface="Amiri" panose="00000500000000000000" pitchFamily="2" charset="-78"/>
                <a:ea typeface="Amiri" panose="00000500000000000000" pitchFamily="2" charset="-78"/>
                <a:cs typeface="Amiri" panose="00000500000000000000" pitchFamily="2" charset="-78"/>
              </a:rPr>
              <a:t> </a:t>
            </a:r>
            <a:r>
              <a:rPr lang="ar-DZ" sz="2400" dirty="0">
                <a:latin typeface="Amiri" panose="00000500000000000000" pitchFamily="2" charset="-78"/>
                <a:ea typeface="Amiri" panose="00000500000000000000" pitchFamily="2" charset="-78"/>
                <a:cs typeface="Amiri" panose="00000500000000000000" pitchFamily="2" charset="-78"/>
              </a:rPr>
              <a:t>إصدار الشهادات أو المراقبة، للقيام بنشاط ما.</a:t>
            </a:r>
          </a:p>
        </p:txBody>
      </p:sp>
    </p:spTree>
    <p:extLst>
      <p:ext uri="{BB962C8B-B14F-4D97-AF65-F5344CB8AC3E}">
        <p14:creationId xmlns:p14="http://schemas.microsoft.com/office/powerpoint/2010/main" val="3391705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599194-5CA7-C4E8-57F2-B1B5A80820A6}"/>
              </a:ext>
            </a:extLst>
          </p:cNvPr>
          <p:cNvSpPr txBox="1"/>
          <p:nvPr/>
        </p:nvSpPr>
        <p:spPr>
          <a:xfrm>
            <a:off x="531686" y="1779959"/>
            <a:ext cx="11175715" cy="3697038"/>
          </a:xfrm>
          <a:prstGeom prst="rect">
            <a:avLst/>
          </a:prstGeom>
          <a:noFill/>
        </p:spPr>
        <p:txBody>
          <a:bodyPr wrap="square">
            <a:spAutoFit/>
          </a:bodyPr>
          <a:lstStyle/>
          <a:p>
            <a:pPr marL="342900" lvl="0" indent="-342900" algn="just" rtl="0">
              <a:lnSpc>
                <a:spcPct val="107000"/>
              </a:lnSpc>
              <a:spcAft>
                <a:spcPts val="800"/>
              </a:spcAft>
              <a:buFont typeface="Wingdings" panose="05000000000000000000" pitchFamily="2" charset="2"/>
              <a:buChar char=""/>
            </a:pPr>
            <a:r>
              <a:rPr lang="en-US" sz="2000" b="1" u="sng" dirty="0">
                <a:solidFill>
                  <a:srgbClr val="000000"/>
                </a:solidFill>
                <a:effectLst/>
                <a:latin typeface="Calibri Light" panose="020F0302020204030204" pitchFamily="34" charset="0"/>
                <a:ea typeface="Calibri" panose="020F0502020204030204" pitchFamily="34" charset="0"/>
                <a:cs typeface="Comic Sans MS" panose="030F0702030302020204" pitchFamily="66" charset="0"/>
              </a:rPr>
              <a:t>The benefits of accreditation</a:t>
            </a:r>
            <a:endParaRPr lang="fr-FR"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000" b="1" dirty="0">
                <a:solidFill>
                  <a:srgbClr val="000000"/>
                </a:solidFill>
                <a:effectLst/>
                <a:latin typeface="Calibri Light" panose="020F0302020204030204" pitchFamily="34" charset="0"/>
                <a:ea typeface="Calibri" panose="020F0502020204030204" pitchFamily="34" charset="0"/>
                <a:cs typeface="Comic Sans MS" panose="030F0702030302020204" pitchFamily="66" charset="0"/>
              </a:rPr>
              <a:t>Accreditation is an excellent way to build trust, allowing authorities, a country's economy and society in general to rely on the skills of testing analysis or calibration laboratories of certification bodies and inspection bodies (the conformity assessment bodies) which carry out the tasks assigned to them with the required high level of reliability, verified and monitored regularly through accreditation</a:t>
            </a:r>
          </a:p>
          <a:p>
            <a:pPr algn="just" rtl="1">
              <a:lnSpc>
                <a:spcPct val="107000"/>
              </a:lnSpc>
              <a:spcAft>
                <a:spcPts val="800"/>
              </a:spcAft>
            </a:pPr>
            <a:endParaRPr lang="fr-FR" sz="1800" b="1" dirty="0">
              <a:solidFill>
                <a:srgbClr val="000000"/>
              </a:solidFill>
              <a:effectLst/>
              <a:latin typeface="Amiri" panose="00000500000000000000" pitchFamily="2" charset="-78"/>
              <a:ea typeface="Amiri" panose="00000500000000000000" pitchFamily="2" charset="-78"/>
              <a:cs typeface="Amiri" panose="00000500000000000000" pitchFamily="2" charset="-78"/>
            </a:endParaRPr>
          </a:p>
          <a:p>
            <a:pPr algn="just" rtl="1">
              <a:lnSpc>
                <a:spcPct val="107000"/>
              </a:lnSpc>
              <a:spcAft>
                <a:spcPts val="800"/>
              </a:spcAft>
            </a:pPr>
            <a:r>
              <a:rPr lang="ar-DZ" sz="1800" b="1" dirty="0">
                <a:solidFill>
                  <a:srgbClr val="000000"/>
                </a:solidFill>
                <a:effectLst/>
                <a:latin typeface="Amiri" panose="00000500000000000000" pitchFamily="2" charset="-78"/>
                <a:ea typeface="Amiri" panose="00000500000000000000" pitchFamily="2" charset="-78"/>
                <a:cs typeface="Amiri" panose="00000500000000000000" pitchFamily="2" charset="-78"/>
              </a:rPr>
              <a:t>فوائد الاعتماد</a:t>
            </a:r>
            <a:endParaRPr lang="en-US" sz="1800" b="1" dirty="0">
              <a:solidFill>
                <a:srgbClr val="000000"/>
              </a:solidFill>
              <a:effectLst/>
              <a:latin typeface="Amiri" panose="00000500000000000000" pitchFamily="2" charset="-78"/>
              <a:ea typeface="Amiri" panose="00000500000000000000" pitchFamily="2" charset="-78"/>
              <a:cs typeface="Amiri" panose="00000500000000000000" pitchFamily="2" charset="-78"/>
            </a:endParaRPr>
          </a:p>
          <a:p>
            <a:pPr algn="just" rtl="1">
              <a:lnSpc>
                <a:spcPct val="107000"/>
              </a:lnSpc>
              <a:spcAft>
                <a:spcPts val="800"/>
              </a:spcAft>
            </a:pPr>
            <a:r>
              <a:rPr lang="ar-DZ" sz="2000" dirty="0">
                <a:effectLst/>
                <a:latin typeface="Amiri" panose="00000500000000000000" pitchFamily="2" charset="-78"/>
                <a:ea typeface="Amiri" panose="00000500000000000000" pitchFamily="2" charset="-78"/>
                <a:cs typeface="Amiri" panose="00000500000000000000" pitchFamily="2" charset="-78"/>
              </a:rPr>
              <a:t>يعد الاعتماد وسيلة ممتازة لبناء الثقة، حيث يسمح للسلطات واقتصاد الدولة والمجتمع بشكل عام بالاعتماد على مهارات تحليل الاختبارات أو مختبرات المعايرة التابعة لجهات إصدار الشهادات وهيئات التفتيش (هيئات تقييم المطابقة) التي تقوم بالمهام الموكلة إليها بالمستوى العالي المطلوب من الموثوقية، والتحقق منها ومراقبتها بانتظام من خلال الاعتماد</a:t>
            </a:r>
            <a:endParaRPr lang="fr-FR" sz="2000" dirty="0">
              <a:effectLst/>
              <a:latin typeface="Amiri" panose="00000500000000000000" pitchFamily="2" charset="-78"/>
              <a:ea typeface="Amiri" panose="00000500000000000000" pitchFamily="2" charset="-78"/>
              <a:cs typeface="Amiri" panose="00000500000000000000" pitchFamily="2" charset="-78"/>
            </a:endParaRPr>
          </a:p>
        </p:txBody>
      </p:sp>
      <p:sp>
        <p:nvSpPr>
          <p:cNvPr id="4" name="TextBox 3">
            <a:extLst>
              <a:ext uri="{FF2B5EF4-FFF2-40B4-BE49-F238E27FC236}">
                <a16:creationId xmlns:a16="http://schemas.microsoft.com/office/drawing/2014/main" id="{16053277-DA73-F9CB-CBB7-927F248799BA}"/>
              </a:ext>
            </a:extLst>
          </p:cNvPr>
          <p:cNvSpPr txBox="1"/>
          <p:nvPr/>
        </p:nvSpPr>
        <p:spPr>
          <a:xfrm>
            <a:off x="531687" y="341961"/>
            <a:ext cx="5417050" cy="784702"/>
          </a:xfrm>
          <a:prstGeom prst="rect">
            <a:avLst/>
          </a:prstGeom>
          <a:noFill/>
        </p:spPr>
        <p:txBody>
          <a:bodyPr wrap="square">
            <a:spAutoFit/>
          </a:bodyPr>
          <a:lstStyle/>
          <a:p>
            <a:pPr algn="ctr">
              <a:lnSpc>
                <a:spcPct val="107000"/>
              </a:lnSpc>
              <a:spcAft>
                <a:spcPts val="800"/>
              </a:spcAft>
            </a:pPr>
            <a:r>
              <a:rPr lang="en-US" sz="4400" dirty="0">
                <a:latin typeface="Calibri Light" panose="020F0302020204030204" pitchFamily="34" charset="0"/>
                <a:ea typeface="Calibri" panose="020F0502020204030204" pitchFamily="34" charset="0"/>
                <a:cs typeface="Arial" panose="020B0604020202020204" pitchFamily="34" charset="0"/>
              </a:rPr>
              <a:t>III.2.3 Accreditation</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Left Brace 4">
            <a:extLst>
              <a:ext uri="{FF2B5EF4-FFF2-40B4-BE49-F238E27FC236}">
                <a16:creationId xmlns:a16="http://schemas.microsoft.com/office/drawing/2014/main" id="{8417AD81-814C-5787-533C-2BC37C3F7A2D}"/>
              </a:ext>
            </a:extLst>
          </p:cNvPr>
          <p:cNvSpPr/>
          <p:nvPr/>
        </p:nvSpPr>
        <p:spPr>
          <a:xfrm>
            <a:off x="133564" y="1429114"/>
            <a:ext cx="531687" cy="4493301"/>
          </a:xfrm>
          <a:prstGeom prst="leftBrace">
            <a:avLst/>
          </a:prstGeom>
          <a:ln w="76200">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
        <p:nvSpPr>
          <p:cNvPr id="6" name="Left Brace 5">
            <a:extLst>
              <a:ext uri="{FF2B5EF4-FFF2-40B4-BE49-F238E27FC236}">
                <a16:creationId xmlns:a16="http://schemas.microsoft.com/office/drawing/2014/main" id="{BA32B1BC-3052-A30E-8C7C-659A15D2CDFC}"/>
              </a:ext>
            </a:extLst>
          </p:cNvPr>
          <p:cNvSpPr/>
          <p:nvPr/>
        </p:nvSpPr>
        <p:spPr>
          <a:xfrm flipH="1">
            <a:off x="11526749" y="1429114"/>
            <a:ext cx="531687" cy="4493301"/>
          </a:xfrm>
          <a:prstGeom prst="leftBrace">
            <a:avLst/>
          </a:prstGeom>
          <a:ln w="76200">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156841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8E02E0-07CA-01B9-BFF7-83F55BCE18B1}"/>
              </a:ext>
            </a:extLst>
          </p:cNvPr>
          <p:cNvSpPr txBox="1"/>
          <p:nvPr/>
        </p:nvSpPr>
        <p:spPr>
          <a:xfrm>
            <a:off x="531687" y="341961"/>
            <a:ext cx="5417050" cy="784702"/>
          </a:xfrm>
          <a:prstGeom prst="rect">
            <a:avLst/>
          </a:prstGeom>
          <a:noFill/>
        </p:spPr>
        <p:txBody>
          <a:bodyPr wrap="square">
            <a:spAutoFit/>
          </a:bodyPr>
          <a:lstStyle/>
          <a:p>
            <a:pPr algn="ctr">
              <a:lnSpc>
                <a:spcPct val="107000"/>
              </a:lnSpc>
              <a:spcAft>
                <a:spcPts val="800"/>
              </a:spcAft>
            </a:pPr>
            <a:r>
              <a:rPr lang="en-US" sz="4400" dirty="0">
                <a:latin typeface="Calibri Light" panose="020F0302020204030204" pitchFamily="34" charset="0"/>
                <a:ea typeface="Calibri" panose="020F0502020204030204" pitchFamily="34" charset="0"/>
                <a:cs typeface="Arial" panose="020B0604020202020204" pitchFamily="34" charset="0"/>
              </a:rPr>
              <a:t>III.2.3 Accreditation</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00D4CA6D-4ECB-2042-3CF9-840EE32F2D2D}"/>
              </a:ext>
            </a:extLst>
          </p:cNvPr>
          <p:cNvSpPr txBox="1"/>
          <p:nvPr/>
        </p:nvSpPr>
        <p:spPr>
          <a:xfrm>
            <a:off x="531687" y="1407092"/>
            <a:ext cx="7780105" cy="4859628"/>
          </a:xfrm>
          <a:prstGeom prst="round2DiagRect">
            <a:avLst/>
          </a:prstGeom>
          <a:ln w="57150"/>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07000"/>
              </a:lnSpc>
              <a:spcAft>
                <a:spcPts val="800"/>
              </a:spcAft>
            </a:pPr>
            <a:r>
              <a:rPr lang="en-US" sz="2000" b="1" i="1" u="sng" dirty="0">
                <a:solidFill>
                  <a:srgbClr val="00B050"/>
                </a:solidFill>
                <a:effectLst/>
                <a:ea typeface="Calibri" panose="020F0502020204030204" pitchFamily="34" charset="0"/>
                <a:cs typeface="Comic Sans MS" panose="030F0702030302020204" pitchFamily="66" charset="0"/>
              </a:rPr>
              <a:t>=&gt; Conformity assessment in Algeria “ALGERAC”</a:t>
            </a:r>
            <a:endParaRPr lang="fr-FR" sz="1600" b="1" dirty="0">
              <a:solidFill>
                <a:srgbClr val="00B050"/>
              </a:solidFill>
              <a:effectLst/>
              <a:ea typeface="Calibri" panose="020F0502020204030204" pitchFamily="34" charset="0"/>
              <a:cs typeface="Arial" panose="020B0604020202020204" pitchFamily="34" charset="0"/>
            </a:endParaRPr>
          </a:p>
          <a:p>
            <a:pPr algn="just">
              <a:lnSpc>
                <a:spcPct val="107000"/>
              </a:lnSpc>
              <a:spcAft>
                <a:spcPts val="800"/>
              </a:spcAft>
            </a:pPr>
            <a:r>
              <a:rPr lang="en-US" sz="2000" b="1" dirty="0">
                <a:solidFill>
                  <a:srgbClr val="000000"/>
                </a:solidFill>
                <a:effectLst/>
                <a:latin typeface="Calibri Light" panose="020F0302020204030204" pitchFamily="34" charset="0"/>
                <a:ea typeface="Calibri" panose="020F0502020204030204" pitchFamily="34" charset="0"/>
                <a:cs typeface="Comic Sans MS" panose="030F0702030302020204" pitchFamily="66" charset="0"/>
              </a:rPr>
              <a:t>From the year 2000, Algeria became aware of the urgency of establishing an operational national accreditation body in order to be able to adapt to the demands of globalization.</a:t>
            </a:r>
          </a:p>
          <a:p>
            <a:pPr algn="just">
              <a:lnSpc>
                <a:spcPct val="107000"/>
              </a:lnSpc>
              <a:spcAft>
                <a:spcPts val="800"/>
              </a:spcAft>
            </a:pPr>
            <a:r>
              <a:rPr lang="en-US" sz="2000" b="1" dirty="0">
                <a:solidFill>
                  <a:srgbClr val="000000"/>
                </a:solidFill>
                <a:effectLst/>
                <a:latin typeface="Calibri Light" panose="020F0302020204030204" pitchFamily="34" charset="0"/>
                <a:ea typeface="Calibri" panose="020F0502020204030204" pitchFamily="34" charset="0"/>
                <a:cs typeface="Comic Sans MS" panose="030F0702030302020204" pitchFamily="66" charset="0"/>
              </a:rPr>
              <a:t>Placed under the authority of the Ministry of Industry, the Algerian Accreditation Body – ALGERAC was created by Executive Decree No. 05 – 466 of December 6, 2005.</a:t>
            </a:r>
          </a:p>
          <a:p>
            <a:pPr algn="just" rtl="1">
              <a:lnSpc>
                <a:spcPct val="107000"/>
              </a:lnSpc>
              <a:spcAft>
                <a:spcPts val="800"/>
              </a:spcAft>
            </a:pPr>
            <a:r>
              <a:rPr lang="ar-DZ" b="1" i="1" u="sng" dirty="0">
                <a:solidFill>
                  <a:srgbClr val="00B050"/>
                </a:solidFill>
                <a:effectLst/>
                <a:latin typeface="Calibri" panose="020F0502020204030204" pitchFamily="34" charset="0"/>
                <a:ea typeface="Calibri" panose="020F0502020204030204" pitchFamily="34" charset="0"/>
              </a:rPr>
              <a:t>المطابقة في الجزائر </a:t>
            </a:r>
            <a:r>
              <a:rPr lang="fr-FR" b="1" i="1" u="sng" dirty="0">
                <a:solidFill>
                  <a:srgbClr val="00B050"/>
                </a:solidFill>
                <a:effectLst/>
                <a:latin typeface="Calibri" panose="020F0502020204030204" pitchFamily="34" charset="0"/>
                <a:ea typeface="Calibri" panose="020F0502020204030204" pitchFamily="34" charset="0"/>
              </a:rPr>
              <a:t>ALGERAC</a:t>
            </a:r>
          </a:p>
          <a:p>
            <a:pPr algn="just" rtl="1">
              <a:lnSpc>
                <a:spcPct val="107000"/>
              </a:lnSpc>
              <a:spcAft>
                <a:spcPts val="800"/>
              </a:spcAft>
            </a:pPr>
            <a:r>
              <a:rPr lang="ar-DZ" b="1" dirty="0">
                <a:effectLst/>
                <a:latin typeface="Amiri" panose="00000500000000000000" pitchFamily="2" charset="-78"/>
                <a:ea typeface="Amiri" panose="00000500000000000000" pitchFamily="2" charset="-78"/>
                <a:cs typeface="Amiri" panose="00000500000000000000" pitchFamily="2" charset="-78"/>
              </a:rPr>
              <a:t>منذ عام 2000، أدركت الجزائر الحاجة الملحة إلى إنشاء هيئة اعتماد وطنية تشغيلية لتكون قادرة على التكيف مع متطلبات العولمة.</a:t>
            </a:r>
            <a:endParaRPr lang="fr-FR" b="1" dirty="0">
              <a:effectLst/>
              <a:latin typeface="Amiri" panose="00000500000000000000" pitchFamily="2" charset="-78"/>
              <a:ea typeface="Amiri" panose="00000500000000000000" pitchFamily="2" charset="-78"/>
              <a:cs typeface="Amiri" panose="00000500000000000000" pitchFamily="2" charset="-78"/>
            </a:endParaRPr>
          </a:p>
          <a:p>
            <a:pPr algn="just" rtl="1">
              <a:lnSpc>
                <a:spcPct val="107000"/>
              </a:lnSpc>
              <a:spcAft>
                <a:spcPts val="800"/>
              </a:spcAft>
            </a:pPr>
            <a:r>
              <a:rPr lang="ar-DZ" b="1" dirty="0">
                <a:effectLst/>
                <a:latin typeface="Amiri" panose="00000500000000000000" pitchFamily="2" charset="-78"/>
                <a:ea typeface="Amiri" panose="00000500000000000000" pitchFamily="2" charset="-78"/>
                <a:cs typeface="Amiri" panose="00000500000000000000" pitchFamily="2" charset="-78"/>
              </a:rPr>
              <a:t>تم إنشاء هيئة الاعتماد الجزائرية – </a:t>
            </a:r>
            <a:r>
              <a:rPr lang="fr-FR" b="1" dirty="0">
                <a:effectLst/>
                <a:latin typeface="Amiri" panose="00000500000000000000" pitchFamily="2" charset="-78"/>
                <a:ea typeface="Amiri" panose="00000500000000000000" pitchFamily="2" charset="-78"/>
                <a:cs typeface="Amiri" panose="00000500000000000000" pitchFamily="2" charset="-78"/>
              </a:rPr>
              <a:t>ALGERAC، </a:t>
            </a:r>
            <a:r>
              <a:rPr lang="ar-DZ" b="1" dirty="0">
                <a:effectLst/>
                <a:latin typeface="Amiri" panose="00000500000000000000" pitchFamily="2" charset="-78"/>
                <a:ea typeface="Amiri" panose="00000500000000000000" pitchFamily="2" charset="-78"/>
                <a:cs typeface="Amiri" panose="00000500000000000000" pitchFamily="2" charset="-78"/>
              </a:rPr>
              <a:t>الخاضعة لسلطة وزارة الصناعة، بموجب المرسوم التنفيذي رقم 05 – 466 المؤرخ 6 ديسمبر 2005.</a:t>
            </a:r>
            <a:endParaRPr lang="fr-FR" b="1" dirty="0">
              <a:effectLst/>
              <a:latin typeface="Amiri" panose="00000500000000000000" pitchFamily="2" charset="-78"/>
              <a:ea typeface="Amiri" panose="00000500000000000000" pitchFamily="2" charset="-78"/>
              <a:cs typeface="Amiri" panose="00000500000000000000" pitchFamily="2" charset="-78"/>
            </a:endParaRPr>
          </a:p>
        </p:txBody>
      </p:sp>
      <p:pic>
        <p:nvPicPr>
          <p:cNvPr id="7" name="Image 21">
            <a:extLst>
              <a:ext uri="{FF2B5EF4-FFF2-40B4-BE49-F238E27FC236}">
                <a16:creationId xmlns:a16="http://schemas.microsoft.com/office/drawing/2014/main" id="{D3148EBF-3927-071B-7896-343DAF562CC5}"/>
              </a:ext>
            </a:extLst>
          </p:cNvPr>
          <p:cNvPicPr>
            <a:picLocks noChangeAspect="1"/>
          </p:cNvPicPr>
          <p:nvPr/>
        </p:nvPicPr>
        <p:blipFill>
          <a:blip r:embed="rId2"/>
          <a:stretch>
            <a:fillRect/>
          </a:stretch>
        </p:blipFill>
        <p:spPr>
          <a:xfrm>
            <a:off x="8529128" y="2651044"/>
            <a:ext cx="3131185" cy="2371725"/>
          </a:xfrm>
          <a:prstGeom prst="rect">
            <a:avLst/>
          </a:prstGeom>
        </p:spPr>
      </p:pic>
    </p:spTree>
    <p:extLst>
      <p:ext uri="{BB962C8B-B14F-4D97-AF65-F5344CB8AC3E}">
        <p14:creationId xmlns:p14="http://schemas.microsoft.com/office/powerpoint/2010/main" val="571095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C51B03-5E9F-881B-D9DA-661EA8D15012}"/>
              </a:ext>
            </a:extLst>
          </p:cNvPr>
          <p:cNvSpPr txBox="1"/>
          <p:nvPr/>
        </p:nvSpPr>
        <p:spPr>
          <a:xfrm>
            <a:off x="531687" y="341961"/>
            <a:ext cx="5417050" cy="784702"/>
          </a:xfrm>
          <a:prstGeom prst="rect">
            <a:avLst/>
          </a:prstGeom>
          <a:noFill/>
        </p:spPr>
        <p:txBody>
          <a:bodyPr wrap="square">
            <a:spAutoFit/>
          </a:bodyPr>
          <a:lstStyle/>
          <a:p>
            <a:pPr algn="ctr">
              <a:lnSpc>
                <a:spcPct val="107000"/>
              </a:lnSpc>
              <a:spcAft>
                <a:spcPts val="800"/>
              </a:spcAft>
            </a:pPr>
            <a:r>
              <a:rPr lang="en-US" sz="4400" dirty="0">
                <a:latin typeface="Calibri Light" panose="020F0302020204030204" pitchFamily="34" charset="0"/>
                <a:ea typeface="Calibri" panose="020F0502020204030204" pitchFamily="34" charset="0"/>
                <a:cs typeface="Arial" panose="020B0604020202020204" pitchFamily="34" charset="0"/>
              </a:rPr>
              <a:t>III.2.3 Accreditation</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FCB05F88-9770-E364-AA0C-1EE5853AFD04}"/>
              </a:ext>
            </a:extLst>
          </p:cNvPr>
          <p:cNvSpPr txBox="1"/>
          <p:nvPr/>
        </p:nvSpPr>
        <p:spPr>
          <a:xfrm>
            <a:off x="531686" y="1492487"/>
            <a:ext cx="11128625" cy="2328864"/>
          </a:xfrm>
          <a:prstGeom prst="round2DiagRect">
            <a:avLst/>
          </a:prstGeom>
          <a:noFill/>
          <a:ln w="76200">
            <a:solidFill>
              <a:srgbClr val="00B050"/>
            </a:solidFill>
          </a:ln>
        </p:spPr>
        <p:txBody>
          <a:bodyPr wrap="square">
            <a:spAutoFit/>
          </a:bodyPr>
          <a:lstStyle/>
          <a:p>
            <a:pPr algn="just">
              <a:lnSpc>
                <a:spcPct val="107000"/>
              </a:lnSpc>
              <a:spcAft>
                <a:spcPts val="800"/>
              </a:spcAft>
            </a:pPr>
            <a:r>
              <a:rPr lang="en-US" sz="2000" b="1" i="1" dirty="0">
                <a:solidFill>
                  <a:srgbClr val="00B050"/>
                </a:solidFill>
                <a:effectLst/>
                <a:latin typeface="Calibri Light" panose="020F0302020204030204" pitchFamily="34" charset="0"/>
                <a:ea typeface="Calibri" panose="020F0502020204030204" pitchFamily="34" charset="0"/>
                <a:cs typeface="Comic Sans MS" panose="030F0702030302020204" pitchFamily="66" charset="0"/>
              </a:rPr>
              <a:t>ALGERAC</a:t>
            </a:r>
            <a:r>
              <a:rPr lang="en-US" sz="2000" b="1" dirty="0">
                <a:solidFill>
                  <a:srgbClr val="000000"/>
                </a:solidFill>
                <a:effectLst/>
                <a:latin typeface="Calibri Light" panose="020F0302020204030204" pitchFamily="34" charset="0"/>
                <a:ea typeface="Calibri" panose="020F0502020204030204" pitchFamily="34" charset="0"/>
                <a:cs typeface="Comic Sans MS" panose="030F0702030302020204" pitchFamily="66" charset="0"/>
              </a:rPr>
              <a:t> is the only national body recognized by its peers in charge to issue, after evaluation and on the basis of international standards, accreditations for the benefit of conformity assessment bodies attesting to their technical and organizational skills in providing testing, analysis, calibration, inspection or certification.</a:t>
            </a:r>
          </a:p>
          <a:p>
            <a:pPr algn="just" rtl="1">
              <a:lnSpc>
                <a:spcPct val="107000"/>
              </a:lnSpc>
              <a:spcAft>
                <a:spcPts val="800"/>
              </a:spcAft>
            </a:pPr>
            <a:r>
              <a:rPr lang="fr-FR" b="1" dirty="0">
                <a:solidFill>
                  <a:srgbClr val="00B050"/>
                </a:solidFill>
                <a:effectLst/>
                <a:latin typeface="Amiri" panose="00000500000000000000" pitchFamily="2" charset="-78"/>
                <a:ea typeface="Amiri" panose="00000500000000000000" pitchFamily="2" charset="-78"/>
                <a:cs typeface="Amiri" panose="00000500000000000000" pitchFamily="2" charset="-78"/>
              </a:rPr>
              <a:t>ALGERAC</a:t>
            </a:r>
            <a:r>
              <a:rPr lang="fr-FR" b="1" dirty="0">
                <a:effectLst/>
                <a:latin typeface="Amiri" panose="00000500000000000000" pitchFamily="2" charset="-78"/>
                <a:ea typeface="Amiri" panose="00000500000000000000" pitchFamily="2" charset="-78"/>
                <a:cs typeface="Amiri" panose="00000500000000000000" pitchFamily="2" charset="-78"/>
              </a:rPr>
              <a:t> </a:t>
            </a:r>
            <a:r>
              <a:rPr lang="ar-DZ" b="1" dirty="0">
                <a:effectLst/>
                <a:latin typeface="Amiri" panose="00000500000000000000" pitchFamily="2" charset="-78"/>
                <a:ea typeface="Amiri" panose="00000500000000000000" pitchFamily="2" charset="-78"/>
                <a:cs typeface="Amiri" panose="00000500000000000000" pitchFamily="2" charset="-78"/>
              </a:rPr>
              <a:t>هي الهيئة الوطنية الوحيدة المعترف بها </a:t>
            </a:r>
            <a:r>
              <a:rPr lang="ar-DZ" b="1" dirty="0">
                <a:latin typeface="Amiri" panose="00000500000000000000" pitchFamily="2" charset="-78"/>
                <a:ea typeface="Amiri" panose="00000500000000000000" pitchFamily="2" charset="-78"/>
                <a:cs typeface="Amiri" panose="00000500000000000000" pitchFamily="2" charset="-78"/>
              </a:rPr>
              <a:t>دوليا </a:t>
            </a:r>
            <a:r>
              <a:rPr lang="ar-DZ" b="1" dirty="0">
                <a:effectLst/>
                <a:latin typeface="Amiri" panose="00000500000000000000" pitchFamily="2" charset="-78"/>
                <a:ea typeface="Amiri" panose="00000500000000000000" pitchFamily="2" charset="-78"/>
                <a:cs typeface="Amiri" panose="00000500000000000000" pitchFamily="2" charset="-78"/>
              </a:rPr>
              <a:t>من قبل أقرانها المسؤولة عن إصدار الاعتمادات، بعد التقييم وعلى أساس المعايير الدولية، لصالح هيئات تقييم المطابقة التي تشهد على مهاراتهم الفنية والتنظيمية في تقديم الاختبار أو التحليل أو المعايرة أو التفتيش أو شهادة.</a:t>
            </a:r>
            <a:endParaRPr lang="fr-FR" b="1" dirty="0">
              <a:effectLst/>
              <a:latin typeface="Amiri" panose="00000500000000000000" pitchFamily="2" charset="-78"/>
              <a:ea typeface="Amiri" panose="00000500000000000000" pitchFamily="2" charset="-78"/>
              <a:cs typeface="Amiri" panose="00000500000000000000" pitchFamily="2" charset="-78"/>
            </a:endParaRPr>
          </a:p>
        </p:txBody>
      </p:sp>
      <p:sp>
        <p:nvSpPr>
          <p:cNvPr id="9" name="TextBox 8">
            <a:extLst>
              <a:ext uri="{FF2B5EF4-FFF2-40B4-BE49-F238E27FC236}">
                <a16:creationId xmlns:a16="http://schemas.microsoft.com/office/drawing/2014/main" id="{4B3734D1-C640-6BDD-48B8-0A31CFD9F1B0}"/>
              </a:ext>
            </a:extLst>
          </p:cNvPr>
          <p:cNvSpPr txBox="1"/>
          <p:nvPr/>
        </p:nvSpPr>
        <p:spPr>
          <a:xfrm>
            <a:off x="531685" y="4074160"/>
            <a:ext cx="11128626" cy="2328864"/>
          </a:xfrm>
          <a:prstGeom prst="round2DiagRect">
            <a:avLst/>
          </a:prstGeom>
          <a:noFill/>
          <a:ln w="76200">
            <a:solidFill>
              <a:srgbClr val="00B050"/>
            </a:solidFill>
          </a:ln>
        </p:spPr>
        <p:txBody>
          <a:bodyPr wrap="square">
            <a:spAutoFit/>
          </a:bodyPr>
          <a:lstStyle/>
          <a:p>
            <a:pPr algn="just">
              <a:lnSpc>
                <a:spcPct val="107000"/>
              </a:lnSpc>
              <a:spcAft>
                <a:spcPts val="800"/>
              </a:spcAft>
            </a:pPr>
            <a:r>
              <a:rPr lang="en-US" sz="2000" b="1" dirty="0">
                <a:solidFill>
                  <a:srgbClr val="000000"/>
                </a:solidFill>
                <a:effectLst/>
                <a:latin typeface="Calibri Light" panose="020F0302020204030204" pitchFamily="34" charset="0"/>
                <a:ea typeface="Calibri" panose="020F0502020204030204" pitchFamily="34" charset="0"/>
                <a:cs typeface="Comic Sans MS" panose="030F0702030302020204" pitchFamily="66" charset="0"/>
              </a:rPr>
              <a:t>In turn, ALGERAC is subject to periodic evaluations by its peers “European Accreditation – EA” and operates with a management system based on international requirements in accordance with the ISO/IEC 17011 standard and by which ALGERAC is required to respect the three (03) basic criteria: impartiality, objectivity and independence.</a:t>
            </a:r>
            <a:endParaRPr lang="en-US" sz="1800" b="1" dirty="0">
              <a:solidFill>
                <a:srgbClr val="000000"/>
              </a:solidFill>
              <a:effectLst/>
              <a:latin typeface="Calibri Light" panose="020F0302020204030204" pitchFamily="34" charset="0"/>
              <a:ea typeface="Calibri" panose="020F0502020204030204" pitchFamily="34" charset="0"/>
              <a:cs typeface="Comic Sans MS" panose="030F0702030302020204" pitchFamily="66" charset="0"/>
            </a:endParaRPr>
          </a:p>
          <a:p>
            <a:pPr algn="just" rtl="1">
              <a:lnSpc>
                <a:spcPct val="107000"/>
              </a:lnSpc>
              <a:spcAft>
                <a:spcPts val="800"/>
              </a:spcAft>
            </a:pPr>
            <a:r>
              <a:rPr lang="ar-DZ" b="1" dirty="0">
                <a:latin typeface="Amiri" panose="00000500000000000000" pitchFamily="2" charset="-78"/>
                <a:ea typeface="Amiri" panose="00000500000000000000" pitchFamily="2" charset="-78"/>
                <a:cs typeface="Amiri" panose="00000500000000000000" pitchFamily="2" charset="-78"/>
              </a:rPr>
              <a:t>في المقابل، تخضع</a:t>
            </a:r>
            <a:r>
              <a:rPr lang="fr-FR" b="1" dirty="0">
                <a:latin typeface="Amiri" panose="00000500000000000000" pitchFamily="2" charset="-78"/>
                <a:ea typeface="Amiri" panose="00000500000000000000" pitchFamily="2" charset="-78"/>
                <a:cs typeface="Amiri" panose="00000500000000000000" pitchFamily="2" charset="-78"/>
              </a:rPr>
              <a:t> </a:t>
            </a:r>
            <a:r>
              <a:rPr lang="en-GB" b="1" dirty="0">
                <a:latin typeface="Amiri" panose="00000500000000000000" pitchFamily="2" charset="-78"/>
                <a:ea typeface="Amiri" panose="00000500000000000000" pitchFamily="2" charset="-78"/>
                <a:cs typeface="Amiri" panose="00000500000000000000" pitchFamily="2" charset="-78"/>
              </a:rPr>
              <a:t>ALGERAC </a:t>
            </a:r>
            <a:r>
              <a:rPr lang="ar-DZ" b="1" dirty="0">
                <a:latin typeface="Amiri" panose="00000500000000000000" pitchFamily="2" charset="-78"/>
                <a:ea typeface="Amiri" panose="00000500000000000000" pitchFamily="2" charset="-78"/>
                <a:cs typeface="Amiri" panose="00000500000000000000" pitchFamily="2" charset="-78"/>
              </a:rPr>
              <a:t>لتقييمات دورية من قبل أقرانها “الاعتماد الأوروبي – </a:t>
            </a:r>
            <a:r>
              <a:rPr lang="fr-FR" b="1" dirty="0">
                <a:latin typeface="Amiri" panose="00000500000000000000" pitchFamily="2" charset="-78"/>
                <a:ea typeface="Amiri" panose="00000500000000000000" pitchFamily="2" charset="-78"/>
                <a:cs typeface="Amiri" panose="00000500000000000000" pitchFamily="2" charset="-78"/>
              </a:rPr>
              <a:t> </a:t>
            </a:r>
            <a:r>
              <a:rPr lang="en-GB" b="1" dirty="0">
                <a:latin typeface="Amiri" panose="00000500000000000000" pitchFamily="2" charset="-78"/>
                <a:ea typeface="Amiri" panose="00000500000000000000" pitchFamily="2" charset="-78"/>
                <a:cs typeface="Amiri" panose="00000500000000000000" pitchFamily="2" charset="-78"/>
              </a:rPr>
              <a:t> ”EA</a:t>
            </a:r>
            <a:r>
              <a:rPr lang="ar-DZ" b="1" dirty="0">
                <a:latin typeface="Amiri" panose="00000500000000000000" pitchFamily="2" charset="-78"/>
                <a:ea typeface="Amiri" panose="00000500000000000000" pitchFamily="2" charset="-78"/>
                <a:cs typeface="Amiri" panose="00000500000000000000" pitchFamily="2" charset="-78"/>
              </a:rPr>
              <a:t>وتعمل بنظام إدارة يعتمد على المتطلبات الدولية وفقًا لمعيار </a:t>
            </a:r>
            <a:r>
              <a:rPr lang="fr-FR" b="1" dirty="0">
                <a:latin typeface="Amiri" panose="00000500000000000000" pitchFamily="2" charset="-78"/>
                <a:ea typeface="Amiri" panose="00000500000000000000" pitchFamily="2" charset="-78"/>
                <a:cs typeface="Amiri" panose="00000500000000000000" pitchFamily="2" charset="-78"/>
              </a:rPr>
              <a:t> </a:t>
            </a:r>
            <a:r>
              <a:rPr lang="en-GB" b="1" dirty="0">
                <a:latin typeface="Amiri" panose="00000500000000000000" pitchFamily="2" charset="-78"/>
                <a:ea typeface="Amiri" panose="00000500000000000000" pitchFamily="2" charset="-78"/>
                <a:cs typeface="Amiri" panose="00000500000000000000" pitchFamily="2" charset="-78"/>
              </a:rPr>
              <a:t>ISO/IEC 17011 </a:t>
            </a:r>
            <a:r>
              <a:rPr lang="ar-DZ" b="1" dirty="0">
                <a:latin typeface="Amiri" panose="00000500000000000000" pitchFamily="2" charset="-78"/>
                <a:ea typeface="Amiri" panose="00000500000000000000" pitchFamily="2" charset="-78"/>
                <a:cs typeface="Amiri" panose="00000500000000000000" pitchFamily="2" charset="-78"/>
              </a:rPr>
              <a:t>والذي بموجبه يتعين على </a:t>
            </a:r>
            <a:r>
              <a:rPr lang="fr-FR" b="1" dirty="0">
                <a:latin typeface="Amiri" panose="00000500000000000000" pitchFamily="2" charset="-78"/>
                <a:ea typeface="Amiri" panose="00000500000000000000" pitchFamily="2" charset="-78"/>
                <a:cs typeface="Amiri" panose="00000500000000000000" pitchFamily="2" charset="-78"/>
              </a:rPr>
              <a:t> </a:t>
            </a:r>
            <a:r>
              <a:rPr lang="en-GB" b="1" dirty="0">
                <a:latin typeface="Amiri" panose="00000500000000000000" pitchFamily="2" charset="-78"/>
                <a:ea typeface="Amiri" panose="00000500000000000000" pitchFamily="2" charset="-78"/>
                <a:cs typeface="Amiri" panose="00000500000000000000" pitchFamily="2" charset="-78"/>
              </a:rPr>
              <a:t>ALGERAC </a:t>
            </a:r>
            <a:r>
              <a:rPr lang="ar-DZ" b="1" dirty="0">
                <a:latin typeface="Amiri" panose="00000500000000000000" pitchFamily="2" charset="-78"/>
                <a:ea typeface="Amiri" panose="00000500000000000000" pitchFamily="2" charset="-78"/>
                <a:cs typeface="Amiri" panose="00000500000000000000" pitchFamily="2" charset="-78"/>
              </a:rPr>
              <a:t>احترام الثلاثة (03) المعايير الأساسية: </a:t>
            </a:r>
            <a:r>
              <a:rPr lang="ar-DZ" b="1" dirty="0">
                <a:solidFill>
                  <a:srgbClr val="FF0000"/>
                </a:solidFill>
                <a:latin typeface="Amiri" panose="00000500000000000000" pitchFamily="2" charset="-78"/>
                <a:ea typeface="Amiri" panose="00000500000000000000" pitchFamily="2" charset="-78"/>
                <a:cs typeface="Amiri" panose="00000500000000000000" pitchFamily="2" charset="-78"/>
              </a:rPr>
              <a:t>الحياد والموضوعية والاستقلالية.</a:t>
            </a:r>
            <a:endParaRPr lang="en-GB" b="1" dirty="0">
              <a:solidFill>
                <a:srgbClr val="FF0000"/>
              </a:solidFill>
              <a:latin typeface="Amiri" panose="00000500000000000000" pitchFamily="2" charset="-78"/>
              <a:ea typeface="Amiri" panose="00000500000000000000" pitchFamily="2" charset="-78"/>
              <a:cs typeface="Amiri" panose="00000500000000000000" pitchFamily="2" charset="-78"/>
            </a:endParaRPr>
          </a:p>
        </p:txBody>
      </p:sp>
    </p:spTree>
    <p:extLst>
      <p:ext uri="{BB962C8B-B14F-4D97-AF65-F5344CB8AC3E}">
        <p14:creationId xmlns:p14="http://schemas.microsoft.com/office/powerpoint/2010/main" val="2167044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442F5D-13CC-1C73-6C2A-C6CAA5ACC594}"/>
              </a:ext>
            </a:extLst>
          </p:cNvPr>
          <p:cNvSpPr txBox="1"/>
          <p:nvPr/>
        </p:nvSpPr>
        <p:spPr>
          <a:xfrm>
            <a:off x="531687" y="341961"/>
            <a:ext cx="5417050" cy="784702"/>
          </a:xfrm>
          <a:prstGeom prst="rect">
            <a:avLst/>
          </a:prstGeom>
          <a:noFill/>
        </p:spPr>
        <p:txBody>
          <a:bodyPr wrap="square">
            <a:spAutoFit/>
          </a:bodyPr>
          <a:lstStyle/>
          <a:p>
            <a:pPr algn="ctr">
              <a:lnSpc>
                <a:spcPct val="107000"/>
              </a:lnSpc>
              <a:spcAft>
                <a:spcPts val="800"/>
              </a:spcAft>
            </a:pPr>
            <a:r>
              <a:rPr lang="en-US" sz="4400" dirty="0">
                <a:latin typeface="Calibri Light" panose="020F0302020204030204" pitchFamily="34" charset="0"/>
                <a:ea typeface="Calibri" panose="020F0502020204030204" pitchFamily="34" charset="0"/>
                <a:cs typeface="Arial" panose="020B0604020202020204" pitchFamily="34" charset="0"/>
              </a:rPr>
              <a:t>III.2.3 Accreditation</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A3B4AE13-49DE-023B-5727-F2B87A32423F}"/>
              </a:ext>
            </a:extLst>
          </p:cNvPr>
          <p:cNvSpPr/>
          <p:nvPr/>
        </p:nvSpPr>
        <p:spPr>
          <a:xfrm>
            <a:off x="4974844" y="1244347"/>
            <a:ext cx="2536841" cy="2627671"/>
          </a:xfrm>
          <a:prstGeom prst="roundRect">
            <a:avLst>
              <a:gd name="adj" fmla="val 10000"/>
            </a:avLst>
          </a:prstGeom>
          <a:blipFill rotWithShape="1">
            <a:blip r:embed="rId2"/>
            <a:srcRect/>
            <a:stretch>
              <a:fillRect t="-11000" b="-11000"/>
            </a:stretch>
          </a:blip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Rectangle: Rounded Corners 16">
            <a:extLst>
              <a:ext uri="{FF2B5EF4-FFF2-40B4-BE49-F238E27FC236}">
                <a16:creationId xmlns:a16="http://schemas.microsoft.com/office/drawing/2014/main" id="{4B6F34DA-576B-5174-0284-91A05C49E805}"/>
              </a:ext>
            </a:extLst>
          </p:cNvPr>
          <p:cNvSpPr/>
          <p:nvPr/>
        </p:nvSpPr>
        <p:spPr>
          <a:xfrm>
            <a:off x="9990802" y="586863"/>
            <a:ext cx="1669509" cy="1833992"/>
          </a:xfrm>
          <a:prstGeom prst="roundRect">
            <a:avLst>
              <a:gd name="adj" fmla="val 10000"/>
            </a:avLst>
          </a:prstGeom>
          <a:blipFill rotWithShape="1">
            <a:blip r:embed="rId3"/>
            <a:srcRect/>
            <a:stretch>
              <a:fillRect l="-7000" r="-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Rectangle: Rounded Corners 17">
            <a:extLst>
              <a:ext uri="{FF2B5EF4-FFF2-40B4-BE49-F238E27FC236}">
                <a16:creationId xmlns:a16="http://schemas.microsoft.com/office/drawing/2014/main" id="{AD7074BE-F848-C925-3417-29D81C22C74B}"/>
              </a:ext>
            </a:extLst>
          </p:cNvPr>
          <p:cNvSpPr/>
          <p:nvPr/>
        </p:nvSpPr>
        <p:spPr>
          <a:xfrm>
            <a:off x="956175" y="2616524"/>
            <a:ext cx="1669509" cy="1833992"/>
          </a:xfrm>
          <a:prstGeom prst="roundRect">
            <a:avLst>
              <a:gd name="adj" fmla="val 10000"/>
            </a:avLst>
          </a:prstGeom>
          <a:blipFill rotWithShape="1">
            <a:blip r:embed="rId4"/>
            <a:srcRect/>
            <a:stretch>
              <a:fillRect t="-2000" b="-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TextBox 19">
            <a:extLst>
              <a:ext uri="{FF2B5EF4-FFF2-40B4-BE49-F238E27FC236}">
                <a16:creationId xmlns:a16="http://schemas.microsoft.com/office/drawing/2014/main" id="{AD11A2E6-C08E-5DC3-29CA-605AA780CF83}"/>
              </a:ext>
            </a:extLst>
          </p:cNvPr>
          <p:cNvSpPr txBox="1"/>
          <p:nvPr/>
        </p:nvSpPr>
        <p:spPr>
          <a:xfrm>
            <a:off x="1003444" y="4686094"/>
            <a:ext cx="10479640" cy="1855118"/>
          </a:xfrm>
          <a:prstGeom prst="round2DiagRect">
            <a:avLst/>
          </a:prstGeom>
          <a:noFill/>
          <a:ln w="76200">
            <a:solidFill>
              <a:srgbClr val="00B050"/>
            </a:solidFill>
          </a:ln>
        </p:spPr>
        <p:txBody>
          <a:bodyPr wrap="square">
            <a:spAutoFit/>
          </a:bodyPr>
          <a:lstStyle/>
          <a:p>
            <a:pPr algn="just">
              <a:lnSpc>
                <a:spcPct val="107000"/>
              </a:lnSpc>
              <a:spcAft>
                <a:spcPts val="800"/>
              </a:spcAft>
            </a:pPr>
            <a:r>
              <a:rPr lang="en-US" sz="1800" b="1" dirty="0">
                <a:solidFill>
                  <a:srgbClr val="000000"/>
                </a:solidFill>
                <a:effectLst/>
                <a:latin typeface="+mj-lt"/>
                <a:ea typeface="Amiri" panose="00000500000000000000" pitchFamily="2" charset="-78"/>
                <a:cs typeface="+mj-cs"/>
              </a:rPr>
              <a:t>The ALGRAC have many international cooperations:</a:t>
            </a:r>
            <a:endParaRPr lang="fr-FR" sz="1600" b="1" dirty="0">
              <a:effectLst/>
              <a:latin typeface="+mj-lt"/>
              <a:ea typeface="Amiri" panose="00000500000000000000" pitchFamily="2" charset="-78"/>
              <a:cs typeface="+mj-cs"/>
            </a:endParaRPr>
          </a:p>
          <a:p>
            <a:pPr marL="342900" lvl="0" indent="-342900" algn="just">
              <a:lnSpc>
                <a:spcPct val="107000"/>
              </a:lnSpc>
              <a:buFont typeface="Symbol" panose="05050102010706020507" pitchFamily="18" charset="2"/>
              <a:buChar char=""/>
            </a:pPr>
            <a:r>
              <a:rPr lang="en-US" sz="1800" b="1" dirty="0">
                <a:solidFill>
                  <a:srgbClr val="000000"/>
                </a:solidFill>
                <a:effectLst/>
                <a:latin typeface="+mj-lt"/>
                <a:ea typeface="Amiri" panose="00000500000000000000" pitchFamily="2" charset="-78"/>
                <a:cs typeface="+mj-cs"/>
              </a:rPr>
              <a:t>European Accreditation (EA)</a:t>
            </a:r>
            <a:r>
              <a:rPr lang="ar-DZ" sz="1600" b="1" dirty="0">
                <a:latin typeface="Amiri" panose="00000500000000000000" pitchFamily="2" charset="-78"/>
                <a:ea typeface="Amiri" panose="00000500000000000000" pitchFamily="2" charset="-78"/>
                <a:cs typeface="Amiri" panose="00000500000000000000" pitchFamily="2" charset="-78"/>
              </a:rPr>
              <a:t> الاعتماد الأوروبي </a:t>
            </a:r>
            <a:endParaRPr lang="fr-FR" sz="1600" b="1" dirty="0">
              <a:effectLst/>
              <a:latin typeface="+mj-lt"/>
              <a:ea typeface="Amiri" panose="00000500000000000000" pitchFamily="2" charset="-78"/>
              <a:cs typeface="+mj-cs"/>
            </a:endParaRPr>
          </a:p>
          <a:p>
            <a:pPr marL="342900" lvl="0" indent="-342900" algn="just">
              <a:lnSpc>
                <a:spcPct val="107000"/>
              </a:lnSpc>
              <a:buFont typeface="Symbol" panose="05050102010706020507" pitchFamily="18" charset="2"/>
              <a:buChar char=""/>
            </a:pPr>
            <a:r>
              <a:rPr lang="en-US" sz="1800" b="1" dirty="0">
                <a:solidFill>
                  <a:srgbClr val="000000"/>
                </a:solidFill>
                <a:effectLst/>
                <a:latin typeface="+mj-lt"/>
                <a:ea typeface="Amiri" panose="00000500000000000000" pitchFamily="2" charset="-78"/>
                <a:cs typeface="+mj-cs"/>
              </a:rPr>
              <a:t>International Laboratory Accreditation Cooperation (ILAC)</a:t>
            </a:r>
            <a:r>
              <a:rPr lang="ar-DZ" sz="1600" b="1" dirty="0">
                <a:latin typeface="Amiri" panose="00000500000000000000" pitchFamily="2" charset="-78"/>
                <a:ea typeface="Amiri" panose="00000500000000000000" pitchFamily="2" charset="-78"/>
                <a:cs typeface="Amiri" panose="00000500000000000000" pitchFamily="2" charset="-78"/>
              </a:rPr>
              <a:t> التعاون الدولي لاعتماد المختبرات</a:t>
            </a:r>
            <a:endParaRPr lang="fr-FR" sz="1600" b="1" dirty="0">
              <a:effectLst/>
              <a:latin typeface="+mj-lt"/>
              <a:ea typeface="Amiri" panose="00000500000000000000" pitchFamily="2" charset="-78"/>
              <a:cs typeface="+mj-cs"/>
            </a:endParaRPr>
          </a:p>
          <a:p>
            <a:pPr marL="342900" indent="-342900" algn="just">
              <a:lnSpc>
                <a:spcPct val="107000"/>
              </a:lnSpc>
              <a:buFont typeface="Symbol" panose="05050102010706020507" pitchFamily="18" charset="2"/>
              <a:buChar char=""/>
            </a:pPr>
            <a:r>
              <a:rPr lang="en-US" sz="1800" b="1" dirty="0">
                <a:solidFill>
                  <a:srgbClr val="000000"/>
                </a:solidFill>
                <a:effectLst/>
                <a:latin typeface="+mj-lt"/>
                <a:ea typeface="Amiri" panose="00000500000000000000" pitchFamily="2" charset="-78"/>
                <a:cs typeface="+mj-cs"/>
              </a:rPr>
              <a:t>Arab Accreditation Cooperation (ARAC) Associate Member</a:t>
            </a:r>
            <a:r>
              <a:rPr lang="ar-DZ" sz="1600" b="1" dirty="0">
                <a:latin typeface="Amiri" panose="00000500000000000000" pitchFamily="2" charset="-78"/>
                <a:ea typeface="Amiri" panose="00000500000000000000" pitchFamily="2" charset="-78"/>
                <a:cs typeface="Amiri" panose="00000500000000000000" pitchFamily="2" charset="-78"/>
              </a:rPr>
              <a:t>التعاون العربي للاعتماد </a:t>
            </a:r>
            <a:r>
              <a:rPr lang="fr-FR" sz="1600" b="1" dirty="0">
                <a:latin typeface="Amiri" panose="00000500000000000000" pitchFamily="2" charset="-78"/>
                <a:ea typeface="Amiri" panose="00000500000000000000" pitchFamily="2" charset="-78"/>
                <a:cs typeface="Amiri" panose="00000500000000000000" pitchFamily="2" charset="-78"/>
              </a:rPr>
              <a:t> -</a:t>
            </a:r>
            <a:r>
              <a:rPr lang="ar-DZ" sz="1600" b="1" dirty="0">
                <a:latin typeface="Amiri" panose="00000500000000000000" pitchFamily="2" charset="-78"/>
                <a:ea typeface="Amiri" panose="00000500000000000000" pitchFamily="2" charset="-78"/>
                <a:cs typeface="Amiri" panose="00000500000000000000" pitchFamily="2" charset="-78"/>
              </a:rPr>
              <a:t>عضو مشارك</a:t>
            </a:r>
            <a:endParaRPr lang="fr-FR" sz="1600" b="1" dirty="0">
              <a:effectLst/>
              <a:latin typeface="+mj-lt"/>
              <a:ea typeface="Amiri" panose="00000500000000000000" pitchFamily="2" charset="-78"/>
              <a:cs typeface="+mj-cs"/>
            </a:endParaRPr>
          </a:p>
          <a:p>
            <a:pPr marL="342900" indent="-342900" algn="just">
              <a:lnSpc>
                <a:spcPct val="107000"/>
              </a:lnSpc>
              <a:spcAft>
                <a:spcPts val="800"/>
              </a:spcAft>
              <a:buFont typeface="Symbol" panose="05050102010706020507" pitchFamily="18" charset="2"/>
              <a:buChar char=""/>
            </a:pPr>
            <a:r>
              <a:rPr lang="en-US" sz="1800" b="1" dirty="0">
                <a:solidFill>
                  <a:srgbClr val="000000"/>
                </a:solidFill>
                <a:effectLst/>
                <a:latin typeface="+mj-lt"/>
                <a:ea typeface="Amiri" panose="00000500000000000000" pitchFamily="2" charset="-78"/>
                <a:cs typeface="+mj-cs"/>
              </a:rPr>
              <a:t>African Accreditation Cooperation (AFRAC) Full Member</a:t>
            </a:r>
            <a:r>
              <a:rPr lang="ar-DZ" b="1" dirty="0">
                <a:latin typeface="Amiri" panose="00000500000000000000" pitchFamily="2" charset="-78"/>
                <a:ea typeface="Amiri" panose="00000500000000000000" pitchFamily="2" charset="-78"/>
                <a:cs typeface="Amiri" panose="00000500000000000000" pitchFamily="2" charset="-78"/>
              </a:rPr>
              <a:t>التعاون الأفريقي للاعتماد</a:t>
            </a:r>
            <a:r>
              <a:rPr lang="fr-FR" b="1" dirty="0">
                <a:latin typeface="Amiri" panose="00000500000000000000" pitchFamily="2" charset="-78"/>
                <a:ea typeface="Amiri" panose="00000500000000000000" pitchFamily="2" charset="-78"/>
                <a:cs typeface="Amiri" panose="00000500000000000000" pitchFamily="2" charset="-78"/>
              </a:rPr>
              <a:t> - </a:t>
            </a:r>
            <a:r>
              <a:rPr lang="ar-DZ" b="1" dirty="0">
                <a:latin typeface="Amiri" panose="00000500000000000000" pitchFamily="2" charset="-78"/>
                <a:ea typeface="Amiri" panose="00000500000000000000" pitchFamily="2" charset="-78"/>
                <a:cs typeface="Amiri" panose="00000500000000000000" pitchFamily="2" charset="-78"/>
              </a:rPr>
              <a:t>عضو كامل العضوية</a:t>
            </a:r>
            <a:endParaRPr lang="fr-FR" b="1" dirty="0">
              <a:latin typeface="Amiri" panose="00000500000000000000" pitchFamily="2" charset="-78"/>
              <a:ea typeface="Amiri" panose="00000500000000000000" pitchFamily="2" charset="-78"/>
              <a:cs typeface="Amiri" panose="00000500000000000000" pitchFamily="2" charset="-78"/>
            </a:endParaRPr>
          </a:p>
        </p:txBody>
      </p:sp>
      <p:sp>
        <p:nvSpPr>
          <p:cNvPr id="21" name="Arrow: Left-Right 20">
            <a:extLst>
              <a:ext uri="{FF2B5EF4-FFF2-40B4-BE49-F238E27FC236}">
                <a16:creationId xmlns:a16="http://schemas.microsoft.com/office/drawing/2014/main" id="{487DE1D3-5DC8-715C-0405-69D2D7E51394}"/>
              </a:ext>
            </a:extLst>
          </p:cNvPr>
          <p:cNvSpPr/>
          <p:nvPr/>
        </p:nvSpPr>
        <p:spPr>
          <a:xfrm>
            <a:off x="2920213" y="1836185"/>
            <a:ext cx="1797978" cy="246497"/>
          </a:xfrm>
          <a:prstGeom prst="lef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a:extLst>
              <a:ext uri="{FF2B5EF4-FFF2-40B4-BE49-F238E27FC236}">
                <a16:creationId xmlns:a16="http://schemas.microsoft.com/office/drawing/2014/main" id="{327376E3-17A7-0B74-B53D-CF28605185BB}"/>
              </a:ext>
            </a:extLst>
          </p:cNvPr>
          <p:cNvPicPr>
            <a:picLocks noChangeAspect="1"/>
          </p:cNvPicPr>
          <p:nvPr/>
        </p:nvPicPr>
        <p:blipFill>
          <a:blip r:embed="rId5"/>
          <a:stretch>
            <a:fillRect/>
          </a:stretch>
        </p:blipFill>
        <p:spPr>
          <a:xfrm>
            <a:off x="8324064" y="3193747"/>
            <a:ext cx="2781443" cy="1263715"/>
          </a:xfrm>
          <a:prstGeom prst="rect">
            <a:avLst/>
          </a:prstGeom>
        </p:spPr>
      </p:pic>
      <p:pic>
        <p:nvPicPr>
          <p:cNvPr id="25" name="Picture 24">
            <a:extLst>
              <a:ext uri="{FF2B5EF4-FFF2-40B4-BE49-F238E27FC236}">
                <a16:creationId xmlns:a16="http://schemas.microsoft.com/office/drawing/2014/main" id="{2388713F-9B68-6856-D104-70AFAAD971E8}"/>
              </a:ext>
            </a:extLst>
          </p:cNvPr>
          <p:cNvPicPr>
            <a:picLocks noChangeAspect="1"/>
          </p:cNvPicPr>
          <p:nvPr/>
        </p:nvPicPr>
        <p:blipFill>
          <a:blip r:embed="rId6"/>
          <a:stretch>
            <a:fillRect/>
          </a:stretch>
        </p:blipFill>
        <p:spPr>
          <a:xfrm>
            <a:off x="1118271" y="1175751"/>
            <a:ext cx="1511378" cy="1320868"/>
          </a:xfrm>
          <a:prstGeom prst="rect">
            <a:avLst/>
          </a:prstGeom>
        </p:spPr>
      </p:pic>
      <p:sp>
        <p:nvSpPr>
          <p:cNvPr id="26" name="Arrow: Left-Right 25">
            <a:extLst>
              <a:ext uri="{FF2B5EF4-FFF2-40B4-BE49-F238E27FC236}">
                <a16:creationId xmlns:a16="http://schemas.microsoft.com/office/drawing/2014/main" id="{DFAD1FF3-B75F-9F92-9BFE-03D89EBC8523}"/>
              </a:ext>
            </a:extLst>
          </p:cNvPr>
          <p:cNvSpPr/>
          <p:nvPr/>
        </p:nvSpPr>
        <p:spPr>
          <a:xfrm>
            <a:off x="2966253" y="3287023"/>
            <a:ext cx="1797978" cy="246497"/>
          </a:xfrm>
          <a:prstGeom prst="lef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rrow: Left-Right 26">
            <a:extLst>
              <a:ext uri="{FF2B5EF4-FFF2-40B4-BE49-F238E27FC236}">
                <a16:creationId xmlns:a16="http://schemas.microsoft.com/office/drawing/2014/main" id="{903BBB11-41B1-8802-48D5-AA7C0666F814}"/>
              </a:ext>
            </a:extLst>
          </p:cNvPr>
          <p:cNvSpPr/>
          <p:nvPr/>
        </p:nvSpPr>
        <p:spPr>
          <a:xfrm>
            <a:off x="7789887" y="1706539"/>
            <a:ext cx="1797978" cy="246497"/>
          </a:xfrm>
          <a:prstGeom prst="lef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rrow: Bent 27">
            <a:extLst>
              <a:ext uri="{FF2B5EF4-FFF2-40B4-BE49-F238E27FC236}">
                <a16:creationId xmlns:a16="http://schemas.microsoft.com/office/drawing/2014/main" id="{BDD0DE6F-D7BF-596E-AEB5-BD147F8F5088}"/>
              </a:ext>
            </a:extLst>
          </p:cNvPr>
          <p:cNvSpPr/>
          <p:nvPr/>
        </p:nvSpPr>
        <p:spPr>
          <a:xfrm rot="5400000">
            <a:off x="8493029" y="1989226"/>
            <a:ext cx="413242" cy="1819527"/>
          </a:xfrm>
          <a:prstGeom prst="ben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44859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0B177E-101F-260E-EB05-31DB27552232}"/>
              </a:ext>
            </a:extLst>
          </p:cNvPr>
          <p:cNvSpPr txBox="1"/>
          <p:nvPr/>
        </p:nvSpPr>
        <p:spPr>
          <a:xfrm>
            <a:off x="573640" y="1422154"/>
            <a:ext cx="11044719" cy="4049635"/>
          </a:xfrm>
          <a:prstGeom prst="rect">
            <a:avLst/>
          </a:prstGeom>
          <a:noFill/>
        </p:spPr>
        <p:txBody>
          <a:bodyPr wrap="square">
            <a:spAutoFit/>
          </a:bodyPr>
          <a:lstStyle/>
          <a:p>
            <a:pPr algn="just">
              <a:lnSpc>
                <a:spcPct val="107000"/>
              </a:lnSpc>
              <a:spcAft>
                <a:spcPts val="800"/>
              </a:spcAft>
            </a:pPr>
            <a:r>
              <a:rPr lang="en-US" sz="2400" b="1" i="1" u="sng" dirty="0">
                <a:solidFill>
                  <a:srgbClr val="1F3864"/>
                </a:solidFill>
                <a:effectLst/>
                <a:latin typeface="Amiri" panose="00000500000000000000" pitchFamily="2" charset="-78"/>
                <a:ea typeface="Amiri" panose="00000500000000000000" pitchFamily="2" charset="-78"/>
                <a:cs typeface="Amiri" panose="00000500000000000000" pitchFamily="2" charset="-78"/>
              </a:rPr>
              <a:t>Role of “ALGERAC”</a:t>
            </a:r>
            <a:endParaRPr lang="fr-FR" b="1" dirty="0">
              <a:effectLst/>
              <a:latin typeface="Amiri" panose="00000500000000000000" pitchFamily="2" charset="-78"/>
              <a:ea typeface="Amiri" panose="00000500000000000000" pitchFamily="2" charset="-78"/>
              <a:cs typeface="Amiri" panose="00000500000000000000" pitchFamily="2" charset="-78"/>
            </a:endParaRPr>
          </a:p>
          <a:p>
            <a:pPr marL="342900" lvl="0" indent="-342900" algn="just" rtl="1">
              <a:lnSpc>
                <a:spcPct val="107000"/>
              </a:lnSpc>
              <a:spcAft>
                <a:spcPts val="1800"/>
              </a:spcAft>
              <a:buFont typeface="Symbol" panose="05050102010706020507" pitchFamily="18" charset="2"/>
              <a:buChar char=""/>
            </a:pPr>
            <a:r>
              <a:rPr lang="ar-DZ" b="1" dirty="0">
                <a:effectLst/>
                <a:latin typeface="Amiri" panose="00000500000000000000" pitchFamily="2" charset="-78"/>
                <a:ea typeface="Amiri" panose="00000500000000000000" pitchFamily="2" charset="-78"/>
                <a:cs typeface="Amiri" panose="00000500000000000000" pitchFamily="2" charset="-78"/>
              </a:rPr>
              <a:t>وضع القواعد والإجراءات المتعلقة باعتماد جهات تقييم المطابقة،</a:t>
            </a:r>
          </a:p>
          <a:p>
            <a:pPr marL="342900" lvl="0" indent="-342900" algn="just" rtl="1">
              <a:lnSpc>
                <a:spcPct val="107000"/>
              </a:lnSpc>
              <a:spcAft>
                <a:spcPts val="1800"/>
              </a:spcAft>
              <a:buFont typeface="Symbol" panose="05050102010706020507" pitchFamily="18" charset="2"/>
              <a:buChar char=""/>
            </a:pPr>
            <a:r>
              <a:rPr lang="ar-DZ" b="1" dirty="0">
                <a:effectLst/>
                <a:latin typeface="Amiri" panose="00000500000000000000" pitchFamily="2" charset="-78"/>
                <a:ea typeface="Amiri" panose="00000500000000000000" pitchFamily="2" charset="-78"/>
                <a:cs typeface="Amiri" panose="00000500000000000000" pitchFamily="2" charset="-78"/>
              </a:rPr>
              <a:t>فحص الطلبات وإصدار قرارات الاعتماد لجهات تقييم المطابقة</a:t>
            </a:r>
            <a:r>
              <a:rPr lang="fr-FR" b="1" dirty="0">
                <a:latin typeface="Amiri" panose="00000500000000000000" pitchFamily="2" charset="-78"/>
                <a:ea typeface="Amiri" panose="00000500000000000000" pitchFamily="2" charset="-78"/>
                <a:cs typeface="Amiri" panose="00000500000000000000" pitchFamily="2" charset="-78"/>
              </a:rPr>
              <a:t> </a:t>
            </a:r>
            <a:r>
              <a:rPr lang="ar-DZ" b="1" dirty="0">
                <a:effectLst/>
                <a:latin typeface="Amiri" panose="00000500000000000000" pitchFamily="2" charset="-78"/>
                <a:ea typeface="Amiri" panose="00000500000000000000" pitchFamily="2" charset="-78"/>
                <a:cs typeface="Amiri" panose="00000500000000000000" pitchFamily="2" charset="-78"/>
              </a:rPr>
              <a:t>وفقا للمعايير الوطنية والدولية ذات الصلة،</a:t>
            </a:r>
          </a:p>
          <a:p>
            <a:pPr marL="342900" lvl="0" indent="-342900" algn="just" rtl="1">
              <a:lnSpc>
                <a:spcPct val="107000"/>
              </a:lnSpc>
              <a:spcAft>
                <a:spcPts val="1800"/>
              </a:spcAft>
              <a:buFont typeface="Symbol" panose="05050102010706020507" pitchFamily="18" charset="2"/>
              <a:buChar char=""/>
            </a:pPr>
            <a:r>
              <a:rPr lang="ar-DZ" b="1" dirty="0">
                <a:effectLst/>
                <a:latin typeface="Amiri" panose="00000500000000000000" pitchFamily="2" charset="-78"/>
                <a:ea typeface="Amiri" panose="00000500000000000000" pitchFamily="2" charset="-78"/>
                <a:cs typeface="Amiri" panose="00000500000000000000" pitchFamily="2" charset="-78"/>
              </a:rPr>
              <a:t>المضي قدماً في تجديد قرارات الاعتماد وتعليقها وسحبها.</a:t>
            </a:r>
          </a:p>
          <a:p>
            <a:pPr marL="342900" lvl="0" indent="-342900" algn="just" rtl="1">
              <a:lnSpc>
                <a:spcPct val="107000"/>
              </a:lnSpc>
              <a:spcAft>
                <a:spcPts val="1800"/>
              </a:spcAft>
              <a:buFont typeface="Symbol" panose="05050102010706020507" pitchFamily="18" charset="2"/>
              <a:buChar char=""/>
            </a:pPr>
            <a:r>
              <a:rPr lang="ar-DZ" b="1" dirty="0">
                <a:effectLst/>
                <a:latin typeface="Amiri" panose="00000500000000000000" pitchFamily="2" charset="-78"/>
                <a:ea typeface="Amiri" panose="00000500000000000000" pitchFamily="2" charset="-78"/>
                <a:cs typeface="Amiri" panose="00000500000000000000" pitchFamily="2" charset="-78"/>
              </a:rPr>
              <a:t>وضع البرامج الدورية المتعلقة بتقييم المطابقة،</a:t>
            </a:r>
          </a:p>
          <a:p>
            <a:pPr marL="342900" lvl="0" indent="-342900" algn="just" rtl="1">
              <a:lnSpc>
                <a:spcPct val="107000"/>
              </a:lnSpc>
              <a:spcAft>
                <a:spcPts val="1800"/>
              </a:spcAft>
              <a:buFont typeface="Symbol" panose="05050102010706020507" pitchFamily="18" charset="2"/>
              <a:buChar char=""/>
            </a:pPr>
            <a:r>
              <a:rPr lang="ar-DZ" b="1" dirty="0">
                <a:effectLst/>
                <a:latin typeface="Amiri" panose="00000500000000000000" pitchFamily="2" charset="-78"/>
                <a:ea typeface="Amiri" panose="00000500000000000000" pitchFamily="2" charset="-78"/>
                <a:cs typeface="Amiri" panose="00000500000000000000" pitchFamily="2" charset="-78"/>
              </a:rPr>
              <a:t>إبرام جميع الاتفاقيات المتعلقة ببرامج نشاطها مع المنظمات الأجنبية المماثلة والمساهمة في الجهود الرامية إلى إبرام اتفاقيات الاعتراف المتبادل،</a:t>
            </a:r>
          </a:p>
          <a:p>
            <a:pPr marL="342900" lvl="0" indent="-342900" algn="just" rtl="1">
              <a:lnSpc>
                <a:spcPct val="107000"/>
              </a:lnSpc>
              <a:spcAft>
                <a:spcPts val="1800"/>
              </a:spcAft>
              <a:buFont typeface="Symbol" panose="05050102010706020507" pitchFamily="18" charset="2"/>
              <a:buChar char=""/>
            </a:pPr>
            <a:r>
              <a:rPr lang="ar-DZ" b="1" dirty="0">
                <a:effectLst/>
                <a:latin typeface="Amiri" panose="00000500000000000000" pitchFamily="2" charset="-78"/>
                <a:ea typeface="Amiri" panose="00000500000000000000" pitchFamily="2" charset="-78"/>
                <a:cs typeface="Amiri" panose="00000500000000000000" pitchFamily="2" charset="-78"/>
              </a:rPr>
              <a:t>تمثيل الجزائر لدى المنظمات الدولية والإقليمية المماثلة؛</a:t>
            </a:r>
          </a:p>
          <a:p>
            <a:pPr marL="342900" lvl="0" indent="-342900" algn="just" rtl="1">
              <a:lnSpc>
                <a:spcPct val="107000"/>
              </a:lnSpc>
              <a:spcAft>
                <a:spcPts val="1800"/>
              </a:spcAft>
              <a:buFont typeface="Symbol" panose="05050102010706020507" pitchFamily="18" charset="2"/>
              <a:buChar char=""/>
            </a:pPr>
            <a:r>
              <a:rPr lang="ar-DZ" b="1" dirty="0">
                <a:effectLst/>
                <a:latin typeface="Amiri" panose="00000500000000000000" pitchFamily="2" charset="-78"/>
                <a:ea typeface="Amiri" panose="00000500000000000000" pitchFamily="2" charset="-78"/>
                <a:cs typeface="Amiri" panose="00000500000000000000" pitchFamily="2" charset="-78"/>
              </a:rPr>
              <a:t>تحرير وتوزيع المجلات أو النشرات المتخصصة المتعلقة بموضوعها.</a:t>
            </a:r>
            <a:endParaRPr lang="fr-FR" b="1" dirty="0">
              <a:effectLst/>
              <a:latin typeface="Amiri" panose="00000500000000000000" pitchFamily="2" charset="-78"/>
              <a:ea typeface="Amiri" panose="00000500000000000000" pitchFamily="2" charset="-78"/>
              <a:cs typeface="Amiri" panose="00000500000000000000" pitchFamily="2" charset="-78"/>
            </a:endParaRPr>
          </a:p>
        </p:txBody>
      </p:sp>
      <p:sp>
        <p:nvSpPr>
          <p:cNvPr id="3" name="TextBox 2">
            <a:extLst>
              <a:ext uri="{FF2B5EF4-FFF2-40B4-BE49-F238E27FC236}">
                <a16:creationId xmlns:a16="http://schemas.microsoft.com/office/drawing/2014/main" id="{CF651BE7-49FD-08F6-397D-F7D454D72FF5}"/>
              </a:ext>
            </a:extLst>
          </p:cNvPr>
          <p:cNvSpPr txBox="1"/>
          <p:nvPr/>
        </p:nvSpPr>
        <p:spPr>
          <a:xfrm>
            <a:off x="531687" y="341961"/>
            <a:ext cx="5417050" cy="784702"/>
          </a:xfrm>
          <a:prstGeom prst="rect">
            <a:avLst/>
          </a:prstGeom>
          <a:noFill/>
        </p:spPr>
        <p:txBody>
          <a:bodyPr wrap="square">
            <a:spAutoFit/>
          </a:bodyPr>
          <a:lstStyle/>
          <a:p>
            <a:pPr algn="ctr">
              <a:lnSpc>
                <a:spcPct val="107000"/>
              </a:lnSpc>
              <a:spcAft>
                <a:spcPts val="800"/>
              </a:spcAft>
            </a:pPr>
            <a:r>
              <a:rPr lang="en-US" sz="4400" dirty="0">
                <a:latin typeface="Calibri Light" panose="020F0302020204030204" pitchFamily="34" charset="0"/>
                <a:ea typeface="Calibri" panose="020F0502020204030204" pitchFamily="34" charset="0"/>
                <a:cs typeface="Arial" panose="020B0604020202020204" pitchFamily="34" charset="0"/>
              </a:rPr>
              <a:t>III.2.3 Accreditation</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45187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20">
            <a:extLst>
              <a:ext uri="{FF2B5EF4-FFF2-40B4-BE49-F238E27FC236}">
                <a16:creationId xmlns:a16="http://schemas.microsoft.com/office/drawing/2014/main" id="{03D96F19-134E-2D6A-AFFE-4092667298A5}"/>
              </a:ext>
            </a:extLst>
          </p:cNvPr>
          <p:cNvGraphicFramePr/>
          <p:nvPr>
            <p:extLst>
              <p:ext uri="{D42A27DB-BD31-4B8C-83A1-F6EECF244321}">
                <p14:modId xmlns:p14="http://schemas.microsoft.com/office/powerpoint/2010/main" val="3920349568"/>
              </p:ext>
            </p:extLst>
          </p:nvPr>
        </p:nvGraphicFramePr>
        <p:xfrm>
          <a:off x="1566755" y="1885521"/>
          <a:ext cx="8296436" cy="364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20EE5D8-AF78-7CA8-983F-1D3844CAC736}"/>
              </a:ext>
            </a:extLst>
          </p:cNvPr>
          <p:cNvSpPr txBox="1"/>
          <p:nvPr/>
        </p:nvSpPr>
        <p:spPr>
          <a:xfrm>
            <a:off x="788542" y="1232566"/>
            <a:ext cx="6097712" cy="375552"/>
          </a:xfrm>
          <a:prstGeom prst="rect">
            <a:avLst/>
          </a:prstGeom>
          <a:noFill/>
        </p:spPr>
        <p:txBody>
          <a:bodyPr wrap="square">
            <a:spAutoFit/>
          </a:bodyPr>
          <a:lstStyle/>
          <a:p>
            <a:pPr algn="just">
              <a:lnSpc>
                <a:spcPct val="107000"/>
              </a:lnSpc>
              <a:spcAft>
                <a:spcPts val="800"/>
              </a:spcAft>
            </a:pPr>
            <a:r>
              <a:rPr lang="en-US" sz="1800" b="1" i="1" u="sng" dirty="0">
                <a:solidFill>
                  <a:srgbClr val="1F3864"/>
                </a:solidFill>
                <a:effectLst/>
                <a:latin typeface="Calibri Light" panose="020F0302020204030204" pitchFamily="34" charset="0"/>
                <a:ea typeface="Calibri" panose="020F0502020204030204" pitchFamily="34" charset="0"/>
                <a:cs typeface="Comic Sans MS" panose="030F0702030302020204" pitchFamily="66" charset="0"/>
              </a:rPr>
              <a:t>Steps of accreditation “ALGERAC”</a:t>
            </a:r>
            <a:endParaRPr lang="fr-FR"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D44C649-9132-2292-F6CF-7DFEF3845E8A}"/>
              </a:ext>
            </a:extLst>
          </p:cNvPr>
          <p:cNvSpPr txBox="1"/>
          <p:nvPr/>
        </p:nvSpPr>
        <p:spPr>
          <a:xfrm>
            <a:off x="531687" y="341961"/>
            <a:ext cx="5417050" cy="784702"/>
          </a:xfrm>
          <a:prstGeom prst="rect">
            <a:avLst/>
          </a:prstGeom>
          <a:noFill/>
        </p:spPr>
        <p:txBody>
          <a:bodyPr wrap="square">
            <a:spAutoFit/>
          </a:bodyPr>
          <a:lstStyle/>
          <a:p>
            <a:pPr algn="ctr">
              <a:lnSpc>
                <a:spcPct val="107000"/>
              </a:lnSpc>
              <a:spcAft>
                <a:spcPts val="800"/>
              </a:spcAft>
            </a:pPr>
            <a:r>
              <a:rPr lang="en-US" sz="4400" dirty="0">
                <a:latin typeface="Calibri Light" panose="020F0302020204030204" pitchFamily="34" charset="0"/>
                <a:ea typeface="Calibri" panose="020F0502020204030204" pitchFamily="34" charset="0"/>
                <a:cs typeface="Arial" panose="020B0604020202020204" pitchFamily="34" charset="0"/>
              </a:rPr>
              <a:t>III.2.3 Accreditation</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56873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A89C2D-2B14-E655-5214-73DDB59DE93B}"/>
              </a:ext>
            </a:extLst>
          </p:cNvPr>
          <p:cNvSpPr txBox="1"/>
          <p:nvPr/>
        </p:nvSpPr>
        <p:spPr>
          <a:xfrm>
            <a:off x="6986426" y="5342562"/>
            <a:ext cx="4691156" cy="1200329"/>
          </a:xfrm>
          <a:prstGeom prst="rect">
            <a:avLst/>
          </a:prstGeom>
          <a:noFill/>
        </p:spPr>
        <p:txBody>
          <a:bodyPr wrap="none" rtlCol="0">
            <a:spAutoFit/>
          </a:bodyPr>
          <a:lstStyle/>
          <a:p>
            <a:r>
              <a:rPr lang="en-GB" sz="3600" b="1">
                <a:ln w="12700">
                  <a:solidFill>
                    <a:schemeClr val="accent5"/>
                  </a:solidFill>
                  <a:prstDash val="solid"/>
                </a:ln>
                <a:pattFill prst="ltDnDiag">
                  <a:fgClr>
                    <a:schemeClr val="accent5">
                      <a:lumMod val="60000"/>
                      <a:lumOff val="40000"/>
                    </a:schemeClr>
                  </a:fgClr>
                  <a:bgClr>
                    <a:schemeClr val="bg1"/>
                  </a:bgClr>
                </a:pattFill>
              </a:rPr>
              <a:t>That’s all </a:t>
            </a:r>
          </a:p>
          <a:p>
            <a:r>
              <a:rPr lang="en-GB" sz="3600" b="1" dirty="0">
                <a:ln w="12700">
                  <a:solidFill>
                    <a:schemeClr val="accent5"/>
                  </a:solidFill>
                  <a:prstDash val="solid"/>
                </a:ln>
                <a:pattFill prst="ltDnDiag">
                  <a:fgClr>
                    <a:schemeClr val="accent5">
                      <a:lumMod val="60000"/>
                      <a:lumOff val="40000"/>
                    </a:schemeClr>
                  </a:fgClr>
                  <a:bgClr>
                    <a:schemeClr val="bg1"/>
                  </a:bgClr>
                </a:pattFill>
              </a:rPr>
              <a:t>Thanks, and to the next</a:t>
            </a:r>
          </a:p>
        </p:txBody>
      </p:sp>
    </p:spTree>
    <p:extLst>
      <p:ext uri="{BB962C8B-B14F-4D97-AF65-F5344CB8AC3E}">
        <p14:creationId xmlns:p14="http://schemas.microsoft.com/office/powerpoint/2010/main" val="973964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550B99-7B69-506F-36B7-7689CE550A23}"/>
              </a:ext>
            </a:extLst>
          </p:cNvPr>
          <p:cNvSpPr txBox="1"/>
          <p:nvPr/>
        </p:nvSpPr>
        <p:spPr>
          <a:xfrm>
            <a:off x="283125" y="2532092"/>
            <a:ext cx="11625747" cy="830997"/>
          </a:xfrm>
          <a:prstGeom prst="rect">
            <a:avLst/>
          </a:prstGeom>
          <a:noFill/>
        </p:spPr>
        <p:txBody>
          <a:bodyPr wrap="square">
            <a:spAutoFit/>
          </a:bodyPr>
          <a:lstStyle/>
          <a:p>
            <a:pPr algn="just" rtl="1"/>
            <a:r>
              <a:rPr lang="ar-DZ" sz="2400" dirty="0">
                <a:latin typeface="Calibri" panose="020F0502020204030204" pitchFamily="34" charset="0"/>
                <a:ea typeface="Calibri" panose="020F0502020204030204" pitchFamily="34" charset="0"/>
                <a:cs typeface="Calibri" panose="020F0502020204030204" pitchFamily="34" charset="0"/>
              </a:rPr>
              <a:t>يشكل المعيار </a:t>
            </a:r>
            <a:r>
              <a:rPr lang="ar-DZ" sz="2400" b="1" dirty="0">
                <a:solidFill>
                  <a:srgbClr val="00B050"/>
                </a:solidFill>
                <a:latin typeface="Calibri" panose="020F0502020204030204" pitchFamily="34" charset="0"/>
                <a:ea typeface="Calibri" panose="020F0502020204030204" pitchFamily="34" charset="0"/>
                <a:cs typeface="Calibri" panose="020F0502020204030204" pitchFamily="34" charset="0"/>
              </a:rPr>
              <a:t>أداة للحوار</a:t>
            </a:r>
            <a:r>
              <a:rPr lang="ar-DZ" sz="2400" dirty="0">
                <a:latin typeface="Calibri" panose="020F0502020204030204" pitchFamily="34" charset="0"/>
                <a:ea typeface="Calibri" panose="020F0502020204030204" pitchFamily="34" charset="0"/>
                <a:cs typeface="Calibri" panose="020F0502020204030204" pitchFamily="34" charset="0"/>
              </a:rPr>
              <a:t> بين الشركات المصنعة وعملائها والشركاء الآخرين. ومن الممكن بعد ذلك تحديد المفردات والأبعاد التي تسهل التبادلات وقابلية تبادل المنتجات أو توافقها بالإجماع، وهو مصدر لاقتصاديات الحجم.</a:t>
            </a:r>
          </a:p>
        </p:txBody>
      </p:sp>
      <p:sp>
        <p:nvSpPr>
          <p:cNvPr id="5" name="TextBox 4">
            <a:extLst>
              <a:ext uri="{FF2B5EF4-FFF2-40B4-BE49-F238E27FC236}">
                <a16:creationId xmlns:a16="http://schemas.microsoft.com/office/drawing/2014/main" id="{D584EA40-0DB9-26AA-BDCB-405201DFD1B7}"/>
              </a:ext>
            </a:extLst>
          </p:cNvPr>
          <p:cNvSpPr txBox="1"/>
          <p:nvPr/>
        </p:nvSpPr>
        <p:spPr>
          <a:xfrm>
            <a:off x="461530" y="3854697"/>
            <a:ext cx="7032076" cy="2445862"/>
          </a:xfrm>
          <a:prstGeom prst="rect">
            <a:avLst/>
          </a:prstGeom>
          <a:noFill/>
        </p:spPr>
        <p:txBody>
          <a:bodyPr wrap="square">
            <a:spAutoFit/>
          </a:bodyPr>
          <a:lstStyle/>
          <a:p>
            <a:pPr indent="449580" algn="just">
              <a:lnSpc>
                <a:spcPct val="107000"/>
              </a:lnSpc>
              <a:spcAft>
                <a:spcPts val="800"/>
              </a:spcAft>
            </a:pPr>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the standard constitutes a tool for dialogue between manufacturers, their customers and other partners. it is then possible to define by consensus a vocabulary, dimensions, which facilitate exchanges, the interchangeability of products or their compatibility, a source of economies of scale.</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C214916D-04E6-27C8-630E-15FEE4BAD331}"/>
              </a:ext>
            </a:extLst>
          </p:cNvPr>
          <p:cNvSpPr txBox="1"/>
          <p:nvPr/>
        </p:nvSpPr>
        <p:spPr>
          <a:xfrm>
            <a:off x="1868184" y="188025"/>
            <a:ext cx="8455631" cy="1509196"/>
          </a:xfrm>
          <a:prstGeom prst="rect">
            <a:avLst/>
          </a:prstGeom>
          <a:noFill/>
        </p:spPr>
        <p:txBody>
          <a:bodyPr wrap="square">
            <a:spAutoFit/>
          </a:bodyPr>
          <a:lstStyle/>
          <a:p>
            <a:pPr>
              <a:lnSpc>
                <a:spcPct val="107000"/>
              </a:lnSpc>
              <a:spcAft>
                <a:spcPts val="800"/>
              </a:spcAft>
            </a:pPr>
            <a:r>
              <a:rPr lang="en-US" sz="4400" dirty="0">
                <a:effectLst/>
                <a:latin typeface="Calibri Light" panose="020F0302020204030204" pitchFamily="34" charset="0"/>
                <a:ea typeface="Calibri" panose="020F0502020204030204" pitchFamily="34" charset="0"/>
                <a:cs typeface="Arial" panose="020B0604020202020204" pitchFamily="34" charset="0"/>
              </a:rPr>
              <a:t>III.1 Normative parameters, product interchangeability, tolerance and fit</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185E52BC-427C-91CF-DC65-F226AC29BD2F}"/>
              </a:ext>
            </a:extLst>
          </p:cNvPr>
          <p:cNvSpPr txBox="1"/>
          <p:nvPr/>
        </p:nvSpPr>
        <p:spPr>
          <a:xfrm>
            <a:off x="3047143" y="1697221"/>
            <a:ext cx="6097712" cy="461665"/>
          </a:xfrm>
          <a:prstGeom prst="rect">
            <a:avLst/>
          </a:prstGeom>
          <a:noFill/>
        </p:spPr>
        <p:txBody>
          <a:bodyPr wrap="square">
            <a:spAutoFit/>
          </a:bodyPr>
          <a:lstStyle/>
          <a:p>
            <a:pPr algn="r" rtl="1"/>
            <a:r>
              <a:rPr lang="en-GB" sz="2400" dirty="0" err="1"/>
              <a:t>الم</a:t>
            </a:r>
            <a:r>
              <a:rPr lang="ar-DZ" sz="2400" dirty="0"/>
              <a:t>ؤشرات</a:t>
            </a:r>
            <a:r>
              <a:rPr lang="en-GB" sz="2400" dirty="0"/>
              <a:t> </a:t>
            </a:r>
            <a:r>
              <a:rPr lang="ar-DZ" sz="2400" dirty="0"/>
              <a:t>المعيارية</a:t>
            </a:r>
            <a:r>
              <a:rPr lang="en-GB" sz="2400" dirty="0"/>
              <a:t> </a:t>
            </a:r>
            <a:r>
              <a:rPr lang="ar-DZ" sz="2400" dirty="0"/>
              <a:t>وقابلية</a:t>
            </a:r>
            <a:r>
              <a:rPr lang="en-GB" sz="2400" dirty="0"/>
              <a:t> </a:t>
            </a:r>
            <a:r>
              <a:rPr lang="ar-DZ" sz="2400" dirty="0"/>
              <a:t>تبادل</a:t>
            </a:r>
            <a:r>
              <a:rPr lang="en-GB" sz="2400" dirty="0"/>
              <a:t> </a:t>
            </a:r>
            <a:r>
              <a:rPr lang="ar-DZ" sz="2400" dirty="0"/>
              <a:t>المنتج</a:t>
            </a:r>
            <a:r>
              <a:rPr lang="en-GB" sz="2400" dirty="0"/>
              <a:t> </a:t>
            </a:r>
            <a:r>
              <a:rPr lang="ar-DZ" sz="2400" dirty="0"/>
              <a:t>والتسامح</a:t>
            </a:r>
            <a:r>
              <a:rPr lang="en-GB" sz="2400" dirty="0"/>
              <a:t> </a:t>
            </a:r>
            <a:r>
              <a:rPr lang="ar-DZ" sz="2400" dirty="0"/>
              <a:t>والملاءمة</a:t>
            </a:r>
          </a:p>
        </p:txBody>
      </p:sp>
      <p:pic>
        <p:nvPicPr>
          <p:cNvPr id="9" name="Picture 8">
            <a:extLst>
              <a:ext uri="{FF2B5EF4-FFF2-40B4-BE49-F238E27FC236}">
                <a16:creationId xmlns:a16="http://schemas.microsoft.com/office/drawing/2014/main" id="{77891621-2D58-939F-0F76-CF31622196FB}"/>
              </a:ext>
            </a:extLst>
          </p:cNvPr>
          <p:cNvPicPr>
            <a:picLocks noChangeAspect="1"/>
          </p:cNvPicPr>
          <p:nvPr/>
        </p:nvPicPr>
        <p:blipFill>
          <a:blip r:embed="rId2"/>
          <a:stretch>
            <a:fillRect/>
          </a:stretch>
        </p:blipFill>
        <p:spPr>
          <a:xfrm>
            <a:off x="7694488" y="3605417"/>
            <a:ext cx="4031431" cy="2944422"/>
          </a:xfrm>
          <a:prstGeom prst="rect">
            <a:avLst/>
          </a:prstGeom>
        </p:spPr>
      </p:pic>
    </p:spTree>
    <p:extLst>
      <p:ext uri="{BB962C8B-B14F-4D97-AF65-F5344CB8AC3E}">
        <p14:creationId xmlns:p14="http://schemas.microsoft.com/office/powerpoint/2010/main" val="3652401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3F5DAC-B70B-0073-9D65-0AE513EE125C}"/>
              </a:ext>
            </a:extLst>
          </p:cNvPr>
          <p:cNvSpPr txBox="1"/>
          <p:nvPr/>
        </p:nvSpPr>
        <p:spPr>
          <a:xfrm>
            <a:off x="296238" y="249670"/>
            <a:ext cx="11231366" cy="780342"/>
          </a:xfrm>
          <a:prstGeom prst="rect">
            <a:avLst/>
          </a:prstGeom>
          <a:noFill/>
        </p:spPr>
        <p:txBody>
          <a:bodyPr wrap="square">
            <a:spAutoFit/>
          </a:bodyPr>
          <a:lstStyle/>
          <a:p>
            <a:pPr>
              <a:lnSpc>
                <a:spcPct val="107000"/>
              </a:lnSpc>
              <a:spcAft>
                <a:spcPts val="800"/>
              </a:spcAft>
            </a:pPr>
            <a:r>
              <a:rPr lang="en-US" sz="4400" dirty="0">
                <a:effectLst/>
                <a:latin typeface="Calibri Light" panose="020F0302020204030204" pitchFamily="34" charset="0"/>
                <a:ea typeface="Calibri" panose="020F0502020204030204" pitchFamily="34" charset="0"/>
                <a:cs typeface="Arial" panose="020B0604020202020204" pitchFamily="34" charset="0"/>
              </a:rPr>
              <a:t>III.1.1 Product Interchangeability</a:t>
            </a:r>
            <a:r>
              <a:rPr lang="ar-DZ" sz="4400" dirty="0">
                <a:effectLst/>
                <a:latin typeface="Calibri Light" panose="020F0302020204030204" pitchFamily="34" charset="0"/>
                <a:ea typeface="Calibri" panose="020F0502020204030204" pitchFamily="34" charset="0"/>
                <a:cs typeface="Arial" panose="020B0604020202020204" pitchFamily="34" charset="0"/>
              </a:rPr>
              <a:t> قابلية تبادل المنتج </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EEABF013-BA73-7E4F-206E-C6670C65D688}"/>
              </a:ext>
            </a:extLst>
          </p:cNvPr>
          <p:cNvSpPr txBox="1"/>
          <p:nvPr/>
        </p:nvSpPr>
        <p:spPr>
          <a:xfrm>
            <a:off x="296238" y="1325699"/>
            <a:ext cx="11570414" cy="1260345"/>
          </a:xfrm>
          <a:prstGeom prst="rect">
            <a:avLst/>
          </a:prstGeom>
          <a:noFill/>
        </p:spPr>
        <p:txBody>
          <a:bodyPr wrap="square">
            <a:spAutoFit/>
          </a:bodyPr>
          <a:lstStyle/>
          <a:p>
            <a:pPr indent="449580" algn="just">
              <a:lnSpc>
                <a:spcPct val="107000"/>
              </a:lnSpc>
              <a:spcAft>
                <a:spcPts val="800"/>
              </a:spcAft>
            </a:pPr>
            <a:r>
              <a:rPr lang="en-US" sz="2400" b="1" dirty="0">
                <a:solidFill>
                  <a:srgbClr val="00B050"/>
                </a:solidFill>
                <a:effectLst/>
                <a:latin typeface="Calibri Light" panose="020F0302020204030204" pitchFamily="34" charset="0"/>
                <a:ea typeface="Calibri" panose="020F0502020204030204" pitchFamily="34" charset="0"/>
                <a:cs typeface="Arial" panose="020B0604020202020204" pitchFamily="34" charset="0"/>
              </a:rPr>
              <a:t>Interchangeability</a:t>
            </a:r>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is the possibility of taking any part at random from similar parts, without the need for any adjustment work to ensure its assembly and proper functioning in a given assembly and in the required operating conditions. </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D62DA2C8-3DC3-0B1A-5F57-B52259D7DC48}"/>
              </a:ext>
            </a:extLst>
          </p:cNvPr>
          <p:cNvSpPr txBox="1"/>
          <p:nvPr/>
        </p:nvSpPr>
        <p:spPr>
          <a:xfrm>
            <a:off x="379288" y="2703815"/>
            <a:ext cx="11404314" cy="830997"/>
          </a:xfrm>
          <a:prstGeom prst="rect">
            <a:avLst/>
          </a:prstGeom>
          <a:noFill/>
        </p:spPr>
        <p:txBody>
          <a:bodyPr wrap="square">
            <a:spAutoFit/>
          </a:bodyPr>
          <a:lstStyle/>
          <a:p>
            <a:pPr algn="just" rtl="1"/>
            <a:r>
              <a:rPr lang="ar-DZ" sz="2400" b="1" dirty="0">
                <a:solidFill>
                  <a:srgbClr val="00B050"/>
                </a:solidFill>
                <a:latin typeface="Calibri" panose="020F0502020204030204" pitchFamily="34" charset="0"/>
                <a:ea typeface="Calibri" panose="020F0502020204030204" pitchFamily="34" charset="0"/>
                <a:cs typeface="Calibri" panose="020F0502020204030204" pitchFamily="34" charset="0"/>
              </a:rPr>
              <a:t>قابلية التبادل </a:t>
            </a:r>
            <a:r>
              <a:rPr lang="ar-DZ" sz="2400" dirty="0">
                <a:latin typeface="Calibri" panose="020F0502020204030204" pitchFamily="34" charset="0"/>
                <a:ea typeface="Calibri" panose="020F0502020204030204" pitchFamily="34" charset="0"/>
                <a:cs typeface="Calibri" panose="020F0502020204030204" pitchFamily="34" charset="0"/>
              </a:rPr>
              <a:t>هي إمكانية أخذ أي جزء بشكل عشوائي من أجزاء مماثلة، دون الحاجة إلى أي أعمال ضبط لضمان تجميعه وعمله بشكل سليم في تجميع معين وفي ظروف التشغيل المطلوبة. </a:t>
            </a:r>
          </a:p>
        </p:txBody>
      </p:sp>
      <p:pic>
        <p:nvPicPr>
          <p:cNvPr id="10" name="Picture 9">
            <a:extLst>
              <a:ext uri="{FF2B5EF4-FFF2-40B4-BE49-F238E27FC236}">
                <a16:creationId xmlns:a16="http://schemas.microsoft.com/office/drawing/2014/main" id="{FB4E54F7-4F6B-60DE-69DC-BD879DAF5C20}"/>
              </a:ext>
            </a:extLst>
          </p:cNvPr>
          <p:cNvPicPr>
            <a:picLocks noChangeAspect="1"/>
          </p:cNvPicPr>
          <p:nvPr/>
        </p:nvPicPr>
        <p:blipFill>
          <a:blip r:embed="rId2"/>
          <a:stretch>
            <a:fillRect/>
          </a:stretch>
        </p:blipFill>
        <p:spPr>
          <a:xfrm>
            <a:off x="458771" y="3534812"/>
            <a:ext cx="3478308" cy="2063856"/>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58070469-57C7-CA03-7648-8B0B6E76BA76}"/>
              </a:ext>
            </a:extLst>
          </p:cNvPr>
          <p:cNvPicPr>
            <a:picLocks noChangeAspect="1"/>
          </p:cNvPicPr>
          <p:nvPr/>
        </p:nvPicPr>
        <p:blipFill>
          <a:blip r:embed="rId3"/>
          <a:stretch>
            <a:fillRect/>
          </a:stretch>
        </p:blipFill>
        <p:spPr>
          <a:xfrm>
            <a:off x="3687482" y="4233245"/>
            <a:ext cx="2914800" cy="2063856"/>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EA393294-F027-957D-0798-D96B6294E64A}"/>
              </a:ext>
            </a:extLst>
          </p:cNvPr>
          <p:cNvPicPr>
            <a:picLocks noChangeAspect="1"/>
          </p:cNvPicPr>
          <p:nvPr/>
        </p:nvPicPr>
        <p:blipFill>
          <a:blip r:embed="rId4"/>
          <a:stretch>
            <a:fillRect/>
          </a:stretch>
        </p:blipFill>
        <p:spPr>
          <a:xfrm>
            <a:off x="8511632" y="3811478"/>
            <a:ext cx="3098166" cy="1787190"/>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C2B722D7-1E51-5367-A74A-9252F6ED38B9}"/>
              </a:ext>
            </a:extLst>
          </p:cNvPr>
          <p:cNvPicPr>
            <a:picLocks noChangeAspect="1"/>
          </p:cNvPicPr>
          <p:nvPr/>
        </p:nvPicPr>
        <p:blipFill>
          <a:blip r:embed="rId5"/>
          <a:stretch>
            <a:fillRect/>
          </a:stretch>
        </p:blipFill>
        <p:spPr>
          <a:xfrm>
            <a:off x="6249528" y="5044576"/>
            <a:ext cx="3221624" cy="15637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0470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Snipped 6">
            <a:extLst>
              <a:ext uri="{FF2B5EF4-FFF2-40B4-BE49-F238E27FC236}">
                <a16:creationId xmlns:a16="http://schemas.microsoft.com/office/drawing/2014/main" id="{069B7D5C-7CB7-1C88-90DB-FA8EDAFFDB02}"/>
              </a:ext>
            </a:extLst>
          </p:cNvPr>
          <p:cNvSpPr/>
          <p:nvPr/>
        </p:nvSpPr>
        <p:spPr>
          <a:xfrm>
            <a:off x="428091" y="1076501"/>
            <a:ext cx="11406026" cy="659039"/>
          </a:xfrm>
          <a:prstGeom prst="snip2SameRect">
            <a:avLst/>
          </a:prstGeom>
          <a:solidFill>
            <a:schemeClr val="accent4">
              <a:lumMod val="20000"/>
              <a:lumOff val="80000"/>
            </a:schemeClr>
          </a:solidFill>
          <a:ln w="57150">
            <a:solidFill>
              <a:schemeClr val="accent4">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F481676-0EA5-3A88-024C-8D820C3921BC}"/>
              </a:ext>
            </a:extLst>
          </p:cNvPr>
          <p:cNvSpPr txBox="1"/>
          <p:nvPr/>
        </p:nvSpPr>
        <p:spPr>
          <a:xfrm>
            <a:off x="913546" y="1175187"/>
            <a:ext cx="10874337" cy="461665"/>
          </a:xfrm>
          <a:prstGeom prst="rect">
            <a:avLst/>
          </a:prstGeom>
          <a:noFill/>
        </p:spPr>
        <p:txBody>
          <a:bodyPr wrap="square">
            <a:spAutoFit/>
          </a:bodyPr>
          <a:lstStyle/>
          <a:p>
            <a:r>
              <a:rPr lang="en-US" sz="24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Two types of interchangeability are distinguished: </a:t>
            </a:r>
            <a:r>
              <a:rPr lang="ar-DZ" sz="2400" dirty="0">
                <a:latin typeface="Calibri" panose="020F0502020204030204" pitchFamily="34" charset="0"/>
                <a:ea typeface="Calibri" panose="020F0502020204030204" pitchFamily="34" charset="0"/>
                <a:cs typeface="Calibri" panose="020F0502020204030204" pitchFamily="34" charset="0"/>
              </a:rPr>
              <a:t>في الصناعة، هناك نوعان من التبادلية</a:t>
            </a:r>
            <a:r>
              <a:rPr lang="fr-FR" sz="2400" dirty="0">
                <a:latin typeface="Calibri" panose="020F0502020204030204" pitchFamily="34" charset="0"/>
                <a:ea typeface="Calibri" panose="020F0502020204030204" pitchFamily="34" charset="0"/>
                <a:cs typeface="Calibri" panose="020F0502020204030204" pitchFamily="34" charset="0"/>
              </a:rPr>
              <a:t>:</a:t>
            </a:r>
            <a:endParaRPr lang="en-GB" sz="2400" dirty="0"/>
          </a:p>
        </p:txBody>
      </p:sp>
      <p:sp>
        <p:nvSpPr>
          <p:cNvPr id="9" name="Plaque 8">
            <a:extLst>
              <a:ext uri="{FF2B5EF4-FFF2-40B4-BE49-F238E27FC236}">
                <a16:creationId xmlns:a16="http://schemas.microsoft.com/office/drawing/2014/main" id="{E2D27302-B10B-BF56-651C-CD7544D0E638}"/>
              </a:ext>
            </a:extLst>
          </p:cNvPr>
          <p:cNvSpPr/>
          <p:nvPr/>
        </p:nvSpPr>
        <p:spPr>
          <a:xfrm>
            <a:off x="428091" y="1912881"/>
            <a:ext cx="5657635" cy="4786769"/>
          </a:xfrm>
          <a:prstGeom prst="plaque">
            <a:avLst/>
          </a:prstGeom>
          <a:solidFill>
            <a:schemeClr val="accent6">
              <a:lumMod val="20000"/>
              <a:lumOff val="80000"/>
            </a:scheme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20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0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complete interchangeability:</a:t>
            </a:r>
            <a:endParaRPr lang="fr-FR"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indent="449580" algn="just">
              <a:lnSpc>
                <a:spcPct val="107000"/>
              </a:lnSpc>
              <a:spcAft>
                <a:spcPts val="800"/>
              </a:spcAft>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It is she who ensures the assembly of a machine without choosing or selecting the parts to be assembled and without their retouching (re-machining), it is preferred, but in this case, the parts cost more than in limited interchangeability.</a:t>
            </a:r>
          </a:p>
          <a:p>
            <a:pPr indent="449580" algn="just" rtl="1">
              <a:lnSpc>
                <a:spcPct val="107000"/>
              </a:lnSpc>
              <a:spcAft>
                <a:spcPts val="800"/>
              </a:spcAft>
            </a:pPr>
            <a:r>
              <a:rPr lang="ar-DZ"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أ) القابلية الكاملة للتبادل:</a:t>
            </a:r>
          </a:p>
          <a:p>
            <a:pPr indent="449580" algn="just" rtl="1">
              <a:lnSpc>
                <a:spcPct val="107000"/>
              </a:lnSpc>
              <a:spcAft>
                <a:spcPts val="800"/>
              </a:spcAft>
            </a:pPr>
            <a:r>
              <a:rPr lang="ar-DZ" dirty="0">
                <a:solidFill>
                  <a:schemeClr val="tx1"/>
                </a:solidFill>
                <a:effectLst/>
                <a:latin typeface="Calibri" panose="020F0502020204030204" pitchFamily="34" charset="0"/>
                <a:ea typeface="Calibri" panose="020F0502020204030204" pitchFamily="34" charset="0"/>
                <a:cs typeface="Calibri" panose="020F0502020204030204" pitchFamily="34" charset="0"/>
              </a:rPr>
              <a:t>هي التي تضمن تجميع الآلة دون اختيار الأجزاء المراد تجميعها ودون تنقيحها (إعادة التصنيع)، وهو المفضل، ولكن في هذه الحالة تكون الأجزاء أكثر تكلفة من قابلية التبادل المحدودة.</a:t>
            </a:r>
            <a:endParaRPr lang="fr-FR"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en-GB" dirty="0"/>
          </a:p>
        </p:txBody>
      </p:sp>
      <p:sp>
        <p:nvSpPr>
          <p:cNvPr id="10" name="Plaque 9">
            <a:extLst>
              <a:ext uri="{FF2B5EF4-FFF2-40B4-BE49-F238E27FC236}">
                <a16:creationId xmlns:a16="http://schemas.microsoft.com/office/drawing/2014/main" id="{B9351574-B77B-57F8-3AAA-D01436D45230}"/>
              </a:ext>
            </a:extLst>
          </p:cNvPr>
          <p:cNvSpPr/>
          <p:nvPr/>
        </p:nvSpPr>
        <p:spPr>
          <a:xfrm>
            <a:off x="6130248" y="1912881"/>
            <a:ext cx="5657635" cy="4786769"/>
          </a:xfrm>
          <a:prstGeom prst="plaque">
            <a:avLst/>
          </a:prstGeom>
          <a:solidFill>
            <a:schemeClr val="accent6">
              <a:lumMod val="20000"/>
              <a:lumOff val="80000"/>
            </a:scheme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35D81C08-DA35-7AF7-A27B-BCA0FA9D0F09}"/>
              </a:ext>
            </a:extLst>
          </p:cNvPr>
          <p:cNvSpPr txBox="1"/>
          <p:nvPr/>
        </p:nvSpPr>
        <p:spPr>
          <a:xfrm>
            <a:off x="6616559" y="2055600"/>
            <a:ext cx="4787757" cy="3844707"/>
          </a:xfrm>
          <a:prstGeom prst="rect">
            <a:avLst/>
          </a:prstGeom>
          <a:noFill/>
        </p:spPr>
        <p:txBody>
          <a:bodyPr wrap="square">
            <a:spAutoFit/>
          </a:bodyPr>
          <a:lstStyle/>
          <a:p>
            <a:pPr algn="ctr">
              <a:lnSpc>
                <a:spcPct val="107000"/>
              </a:lnSpc>
              <a:spcAft>
                <a:spcPts val="800"/>
              </a:spcAft>
            </a:pPr>
            <a:r>
              <a:rPr lang="en-US" sz="2000" i="1" u="sng" dirty="0">
                <a:effectLst/>
                <a:latin typeface="Calibri" panose="020F0502020204030204" pitchFamily="34" charset="0"/>
                <a:ea typeface="Calibri" panose="020F0502020204030204" pitchFamily="34" charset="0"/>
                <a:cs typeface="Calibri" panose="020F0502020204030204" pitchFamily="34" charset="0"/>
              </a:rPr>
              <a:t>b) limited interchangeability:</a:t>
            </a:r>
            <a:endParaRPr lang="fr-FR" dirty="0">
              <a:effectLst/>
              <a:latin typeface="Calibri" panose="020F0502020204030204" pitchFamily="34" charset="0"/>
              <a:ea typeface="Calibri" panose="020F0502020204030204" pitchFamily="34" charset="0"/>
              <a:cs typeface="Calibri" panose="020F0502020204030204" pitchFamily="34" charset="0"/>
            </a:endParaRPr>
          </a:p>
          <a:p>
            <a:pPr indent="449580" algn="just">
              <a:lnSpc>
                <a:spcPct val="107000"/>
              </a:lnSpc>
              <a:spcAft>
                <a:spcPts val="800"/>
              </a:spcAft>
            </a:pPr>
            <a:r>
              <a:rPr lang="en-US" sz="2000" dirty="0">
                <a:effectLst/>
                <a:latin typeface="Calibri" panose="020F0502020204030204" pitchFamily="34" charset="0"/>
                <a:ea typeface="Calibri" panose="020F0502020204030204" pitchFamily="34" charset="0"/>
                <a:cs typeface="Calibri" panose="020F0502020204030204" pitchFamily="34" charset="0"/>
              </a:rPr>
              <a:t>It consists of choosing from the batch of machined parts those, which are suitable for assembly. In other words, parts that do not meet the requirements are remade again. Sometimes we use adjustable parts.</a:t>
            </a:r>
          </a:p>
          <a:p>
            <a:pPr indent="449580" algn="just" rtl="1">
              <a:lnSpc>
                <a:spcPct val="107000"/>
              </a:lnSpc>
              <a:spcAft>
                <a:spcPts val="800"/>
              </a:spcAft>
            </a:pPr>
            <a:r>
              <a:rPr lang="ar-DZ" i="1" u="sng" dirty="0">
                <a:effectLst/>
                <a:latin typeface="Calibri" panose="020F0502020204030204" pitchFamily="34" charset="0"/>
                <a:ea typeface="Calibri" panose="020F0502020204030204" pitchFamily="34" charset="0"/>
                <a:cs typeface="Calibri" panose="020F0502020204030204" pitchFamily="34" charset="0"/>
              </a:rPr>
              <a:t>ب) قابلية التبادل المحدودة:</a:t>
            </a:r>
          </a:p>
          <a:p>
            <a:pPr indent="449580" algn="just" rtl="1">
              <a:lnSpc>
                <a:spcPct val="107000"/>
              </a:lnSpc>
              <a:spcAft>
                <a:spcPts val="800"/>
              </a:spcAft>
            </a:pPr>
            <a:r>
              <a:rPr lang="ar-DZ" dirty="0">
                <a:effectLst/>
                <a:latin typeface="Calibri" panose="020F0502020204030204" pitchFamily="34" charset="0"/>
                <a:ea typeface="Calibri" panose="020F0502020204030204" pitchFamily="34" charset="0"/>
                <a:cs typeface="Calibri" panose="020F0502020204030204" pitchFamily="34" charset="0"/>
              </a:rPr>
              <a:t>وهو يتألف من الاختيار من بين مجموعة الأجزاء المُشكَّلة، تلك الأجزاء المناسبة للتجميع. بمعنى آخر، يتم إعادة تصنيع الأجزاء التي لا تستوفي المتطلبات مرة أخرى. في بعض الأحيان نستخدم أجزاء قابلة للتعديل.</a:t>
            </a:r>
            <a:endParaRPr lang="fr-FR"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4E540BE2-9610-0220-3EBD-461E510284FA}"/>
              </a:ext>
            </a:extLst>
          </p:cNvPr>
          <p:cNvSpPr txBox="1"/>
          <p:nvPr/>
        </p:nvSpPr>
        <p:spPr>
          <a:xfrm>
            <a:off x="357883" y="114459"/>
            <a:ext cx="11046433" cy="780342"/>
          </a:xfrm>
          <a:prstGeom prst="rect">
            <a:avLst/>
          </a:prstGeom>
          <a:noFill/>
        </p:spPr>
        <p:txBody>
          <a:bodyPr wrap="square">
            <a:spAutoFit/>
          </a:bodyPr>
          <a:lstStyle/>
          <a:p>
            <a:pPr>
              <a:lnSpc>
                <a:spcPct val="107000"/>
              </a:lnSpc>
              <a:spcAft>
                <a:spcPts val="800"/>
              </a:spcAft>
            </a:pPr>
            <a:r>
              <a:rPr lang="en-US" sz="4400" dirty="0">
                <a:effectLst/>
                <a:latin typeface="Calibri Light" panose="020F0302020204030204" pitchFamily="34" charset="0"/>
                <a:ea typeface="Calibri" panose="020F0502020204030204" pitchFamily="34" charset="0"/>
                <a:cs typeface="Arial" panose="020B0604020202020204" pitchFamily="34" charset="0"/>
              </a:rPr>
              <a:t>III.1.1 Product Interchangeability</a:t>
            </a:r>
            <a:r>
              <a:rPr lang="ar-DZ" sz="4400" dirty="0">
                <a:effectLst/>
                <a:latin typeface="Calibri Light" panose="020F0302020204030204" pitchFamily="34" charset="0"/>
                <a:ea typeface="Calibri" panose="020F0502020204030204" pitchFamily="34" charset="0"/>
                <a:cs typeface="Arial" panose="020B0604020202020204" pitchFamily="34" charset="0"/>
              </a:rPr>
              <a:t> قابلية تبادل المنتج </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26084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C6F94D-A8FD-44BE-E414-DF7528D68A89}"/>
              </a:ext>
            </a:extLst>
          </p:cNvPr>
          <p:cNvSpPr txBox="1"/>
          <p:nvPr/>
        </p:nvSpPr>
        <p:spPr>
          <a:xfrm>
            <a:off x="357883" y="114459"/>
            <a:ext cx="10984787" cy="780342"/>
          </a:xfrm>
          <a:prstGeom prst="rect">
            <a:avLst/>
          </a:prstGeom>
          <a:noFill/>
        </p:spPr>
        <p:txBody>
          <a:bodyPr wrap="square">
            <a:spAutoFit/>
          </a:bodyPr>
          <a:lstStyle/>
          <a:p>
            <a:pPr>
              <a:lnSpc>
                <a:spcPct val="107000"/>
              </a:lnSpc>
              <a:spcAft>
                <a:spcPts val="800"/>
              </a:spcAft>
            </a:pPr>
            <a:r>
              <a:rPr lang="en-US" sz="4400" dirty="0">
                <a:effectLst/>
                <a:latin typeface="Calibri Light" panose="020F0302020204030204" pitchFamily="34" charset="0"/>
                <a:ea typeface="Calibri" panose="020F0502020204030204" pitchFamily="34" charset="0"/>
                <a:cs typeface="Arial" panose="020B0604020202020204" pitchFamily="34" charset="0"/>
              </a:rPr>
              <a:t>III.1.1 Product Interchangeability</a:t>
            </a:r>
            <a:r>
              <a:rPr lang="ar-DZ" sz="4400" dirty="0">
                <a:effectLst/>
                <a:latin typeface="Calibri Light" panose="020F0302020204030204" pitchFamily="34" charset="0"/>
                <a:ea typeface="Calibri" panose="020F0502020204030204" pitchFamily="34" charset="0"/>
                <a:cs typeface="Arial" panose="020B0604020202020204" pitchFamily="34" charset="0"/>
              </a:rPr>
              <a:t> </a:t>
            </a:r>
            <a:r>
              <a:rPr lang="ar-DZ" sz="3600" dirty="0">
                <a:effectLst/>
                <a:latin typeface="Calibri Light" panose="020F0302020204030204" pitchFamily="34" charset="0"/>
                <a:ea typeface="Calibri" panose="020F0502020204030204" pitchFamily="34" charset="0"/>
                <a:cs typeface="Arial" panose="020B0604020202020204" pitchFamily="34" charset="0"/>
              </a:rPr>
              <a:t>قابلية تبادل المنتج </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187E1C-2BC7-E324-E6A8-4AD8AF09AF86}"/>
              </a:ext>
            </a:extLst>
          </p:cNvPr>
          <p:cNvSpPr txBox="1"/>
          <p:nvPr/>
        </p:nvSpPr>
        <p:spPr>
          <a:xfrm>
            <a:off x="357883" y="899161"/>
            <a:ext cx="8960778" cy="904799"/>
          </a:xfrm>
          <a:prstGeom prst="rect">
            <a:avLst/>
          </a:prstGeom>
          <a:noFill/>
        </p:spPr>
        <p:txBody>
          <a:bodyPr wrap="square">
            <a:spAutoFit/>
          </a:bodyPr>
          <a:lstStyle/>
          <a:p>
            <a:pPr algn="just">
              <a:lnSpc>
                <a:spcPct val="107000"/>
              </a:lnSpc>
              <a:spcAft>
                <a:spcPts val="800"/>
              </a:spcAft>
            </a:pPr>
            <a:r>
              <a:rPr lang="en-US" sz="2400" b="1" i="1" u="sng"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libri Light" panose="020F0302020204030204" pitchFamily="34" charset="0"/>
                <a:ea typeface="Calibri" panose="020F0502020204030204" pitchFamily="34" charset="0"/>
                <a:cs typeface="Arial" panose="020B0604020202020204" pitchFamily="34" charset="0"/>
              </a:rPr>
              <a:t>c) The importance of interchangeability in the industry:</a:t>
            </a:r>
          </a:p>
          <a:p>
            <a:pPr algn="just">
              <a:lnSpc>
                <a:spcPct val="107000"/>
              </a:lnSpc>
              <a:spcAft>
                <a:spcPts val="800"/>
              </a:spcAft>
            </a:pPr>
            <a:r>
              <a:rPr lang="en-US" sz="20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The interchangeability allows to:</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Flowchart: Terminator 12">
            <a:extLst>
              <a:ext uri="{FF2B5EF4-FFF2-40B4-BE49-F238E27FC236}">
                <a16:creationId xmlns:a16="http://schemas.microsoft.com/office/drawing/2014/main" id="{F1A585A9-B9A0-F0F3-0A52-78D0A08131E7}"/>
              </a:ext>
            </a:extLst>
          </p:cNvPr>
          <p:cNvSpPr/>
          <p:nvPr/>
        </p:nvSpPr>
        <p:spPr>
          <a:xfrm>
            <a:off x="381080" y="3154166"/>
            <a:ext cx="11420735" cy="358937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849 w 21974"/>
              <a:gd name="connsiteY0" fmla="*/ 0 h 21600"/>
              <a:gd name="connsiteX1" fmla="*/ 18499 w 21974"/>
              <a:gd name="connsiteY1" fmla="*/ 0 h 21600"/>
              <a:gd name="connsiteX2" fmla="*/ 21974 w 21974"/>
              <a:gd name="connsiteY2" fmla="*/ 10800 h 21600"/>
              <a:gd name="connsiteX3" fmla="*/ 18499 w 21974"/>
              <a:gd name="connsiteY3" fmla="*/ 21600 h 21600"/>
              <a:gd name="connsiteX4" fmla="*/ 1394 w 21974"/>
              <a:gd name="connsiteY4" fmla="*/ 20814 h 21600"/>
              <a:gd name="connsiteX5" fmla="*/ 374 w 21974"/>
              <a:gd name="connsiteY5" fmla="*/ 10800 h 21600"/>
              <a:gd name="connsiteX6" fmla="*/ 3849 w 21974"/>
              <a:gd name="connsiteY6" fmla="*/ 0 h 21600"/>
              <a:gd name="connsiteX0" fmla="*/ 3849 w 22367"/>
              <a:gd name="connsiteY0" fmla="*/ 0 h 20814"/>
              <a:gd name="connsiteX1" fmla="*/ 18499 w 22367"/>
              <a:gd name="connsiteY1" fmla="*/ 0 h 20814"/>
              <a:gd name="connsiteX2" fmla="*/ 21974 w 22367"/>
              <a:gd name="connsiteY2" fmla="*/ 10800 h 20814"/>
              <a:gd name="connsiteX3" fmla="*/ 20992 w 22367"/>
              <a:gd name="connsiteY3" fmla="*/ 20028 h 20814"/>
              <a:gd name="connsiteX4" fmla="*/ 1394 w 22367"/>
              <a:gd name="connsiteY4" fmla="*/ 20814 h 20814"/>
              <a:gd name="connsiteX5" fmla="*/ 374 w 22367"/>
              <a:gd name="connsiteY5" fmla="*/ 10800 h 20814"/>
              <a:gd name="connsiteX6" fmla="*/ 3849 w 22367"/>
              <a:gd name="connsiteY6" fmla="*/ 0 h 20814"/>
              <a:gd name="connsiteX0" fmla="*/ 3849 w 21990"/>
              <a:gd name="connsiteY0" fmla="*/ 0 h 20814"/>
              <a:gd name="connsiteX1" fmla="*/ 18499 w 21990"/>
              <a:gd name="connsiteY1" fmla="*/ 0 h 20814"/>
              <a:gd name="connsiteX2" fmla="*/ 21974 w 21990"/>
              <a:gd name="connsiteY2" fmla="*/ 10800 h 20814"/>
              <a:gd name="connsiteX3" fmla="*/ 19381 w 21990"/>
              <a:gd name="connsiteY3" fmla="*/ 17736 h 20814"/>
              <a:gd name="connsiteX4" fmla="*/ 1394 w 21990"/>
              <a:gd name="connsiteY4" fmla="*/ 20814 h 20814"/>
              <a:gd name="connsiteX5" fmla="*/ 374 w 21990"/>
              <a:gd name="connsiteY5" fmla="*/ 10800 h 20814"/>
              <a:gd name="connsiteX6" fmla="*/ 3849 w 21990"/>
              <a:gd name="connsiteY6" fmla="*/ 0 h 20814"/>
              <a:gd name="connsiteX0" fmla="*/ 3849 w 22498"/>
              <a:gd name="connsiteY0" fmla="*/ 0 h 20814"/>
              <a:gd name="connsiteX1" fmla="*/ 18499 w 22498"/>
              <a:gd name="connsiteY1" fmla="*/ 0 h 20814"/>
              <a:gd name="connsiteX2" fmla="*/ 21974 w 22498"/>
              <a:gd name="connsiteY2" fmla="*/ 10800 h 20814"/>
              <a:gd name="connsiteX3" fmla="*/ 21241 w 22498"/>
              <a:gd name="connsiteY3" fmla="*/ 19635 h 20814"/>
              <a:gd name="connsiteX4" fmla="*/ 1394 w 22498"/>
              <a:gd name="connsiteY4" fmla="*/ 20814 h 20814"/>
              <a:gd name="connsiteX5" fmla="*/ 374 w 22498"/>
              <a:gd name="connsiteY5" fmla="*/ 10800 h 20814"/>
              <a:gd name="connsiteX6" fmla="*/ 3849 w 22498"/>
              <a:gd name="connsiteY6" fmla="*/ 0 h 20814"/>
              <a:gd name="connsiteX0" fmla="*/ 3529 w 22178"/>
              <a:gd name="connsiteY0" fmla="*/ 0 h 19635"/>
              <a:gd name="connsiteX1" fmla="*/ 18179 w 22178"/>
              <a:gd name="connsiteY1" fmla="*/ 0 h 19635"/>
              <a:gd name="connsiteX2" fmla="*/ 21654 w 22178"/>
              <a:gd name="connsiteY2" fmla="*/ 10800 h 19635"/>
              <a:gd name="connsiteX3" fmla="*/ 20921 w 22178"/>
              <a:gd name="connsiteY3" fmla="*/ 19635 h 19635"/>
              <a:gd name="connsiteX4" fmla="*/ 2186 w 22178"/>
              <a:gd name="connsiteY4" fmla="*/ 17343 h 19635"/>
              <a:gd name="connsiteX5" fmla="*/ 54 w 22178"/>
              <a:gd name="connsiteY5" fmla="*/ 10800 h 19635"/>
              <a:gd name="connsiteX6" fmla="*/ 3529 w 22178"/>
              <a:gd name="connsiteY6" fmla="*/ 0 h 19635"/>
              <a:gd name="connsiteX0" fmla="*/ 3529 w 21892"/>
              <a:gd name="connsiteY0" fmla="*/ 0 h 19635"/>
              <a:gd name="connsiteX1" fmla="*/ 18179 w 21892"/>
              <a:gd name="connsiteY1" fmla="*/ 0 h 19635"/>
              <a:gd name="connsiteX2" fmla="*/ 20944 w 21892"/>
              <a:gd name="connsiteY2" fmla="*/ 4448 h 19635"/>
              <a:gd name="connsiteX3" fmla="*/ 20921 w 21892"/>
              <a:gd name="connsiteY3" fmla="*/ 19635 h 19635"/>
              <a:gd name="connsiteX4" fmla="*/ 2186 w 21892"/>
              <a:gd name="connsiteY4" fmla="*/ 17343 h 19635"/>
              <a:gd name="connsiteX5" fmla="*/ 54 w 21892"/>
              <a:gd name="connsiteY5" fmla="*/ 10800 h 19635"/>
              <a:gd name="connsiteX6" fmla="*/ 3529 w 21892"/>
              <a:gd name="connsiteY6" fmla="*/ 0 h 19635"/>
              <a:gd name="connsiteX0" fmla="*/ 3529 w 21505"/>
              <a:gd name="connsiteY0" fmla="*/ 0 h 19439"/>
              <a:gd name="connsiteX1" fmla="*/ 18179 w 21505"/>
              <a:gd name="connsiteY1" fmla="*/ 0 h 19439"/>
              <a:gd name="connsiteX2" fmla="*/ 20944 w 21505"/>
              <a:gd name="connsiteY2" fmla="*/ 4448 h 19439"/>
              <a:gd name="connsiteX3" fmla="*/ 20346 w 21505"/>
              <a:gd name="connsiteY3" fmla="*/ 19439 h 19439"/>
              <a:gd name="connsiteX4" fmla="*/ 2186 w 21505"/>
              <a:gd name="connsiteY4" fmla="*/ 17343 h 19439"/>
              <a:gd name="connsiteX5" fmla="*/ 54 w 21505"/>
              <a:gd name="connsiteY5" fmla="*/ 10800 h 19439"/>
              <a:gd name="connsiteX6" fmla="*/ 3529 w 21505"/>
              <a:gd name="connsiteY6" fmla="*/ 0 h 19439"/>
              <a:gd name="connsiteX0" fmla="*/ 3233 w 21209"/>
              <a:gd name="connsiteY0" fmla="*/ 0 h 19439"/>
              <a:gd name="connsiteX1" fmla="*/ 17883 w 21209"/>
              <a:gd name="connsiteY1" fmla="*/ 0 h 19439"/>
              <a:gd name="connsiteX2" fmla="*/ 20648 w 21209"/>
              <a:gd name="connsiteY2" fmla="*/ 4448 h 19439"/>
              <a:gd name="connsiteX3" fmla="*/ 20050 w 21209"/>
              <a:gd name="connsiteY3" fmla="*/ 19439 h 19439"/>
              <a:gd name="connsiteX4" fmla="*/ 1890 w 21209"/>
              <a:gd name="connsiteY4" fmla="*/ 17343 h 19439"/>
              <a:gd name="connsiteX5" fmla="*/ 84 w 21209"/>
              <a:gd name="connsiteY5" fmla="*/ 10800 h 19439"/>
              <a:gd name="connsiteX6" fmla="*/ 3233 w 21209"/>
              <a:gd name="connsiteY6" fmla="*/ 0 h 19439"/>
              <a:gd name="connsiteX0" fmla="*/ 3528 w 21504"/>
              <a:gd name="connsiteY0" fmla="*/ 0 h 19439"/>
              <a:gd name="connsiteX1" fmla="*/ 18178 w 21504"/>
              <a:gd name="connsiteY1" fmla="*/ 0 h 19439"/>
              <a:gd name="connsiteX2" fmla="*/ 20943 w 21504"/>
              <a:gd name="connsiteY2" fmla="*/ 4448 h 19439"/>
              <a:gd name="connsiteX3" fmla="*/ 20345 w 21504"/>
              <a:gd name="connsiteY3" fmla="*/ 19439 h 19439"/>
              <a:gd name="connsiteX4" fmla="*/ 2185 w 21504"/>
              <a:gd name="connsiteY4" fmla="*/ 17343 h 19439"/>
              <a:gd name="connsiteX5" fmla="*/ 53 w 21504"/>
              <a:gd name="connsiteY5" fmla="*/ 10996 h 19439"/>
              <a:gd name="connsiteX6" fmla="*/ 3528 w 21504"/>
              <a:gd name="connsiteY6" fmla="*/ 0 h 1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04" h="19439">
                <a:moveTo>
                  <a:pt x="3528" y="0"/>
                </a:moveTo>
                <a:lnTo>
                  <a:pt x="18178" y="0"/>
                </a:lnTo>
                <a:cubicBezTo>
                  <a:pt x="20097" y="0"/>
                  <a:pt x="20582" y="1208"/>
                  <a:pt x="20943" y="4448"/>
                </a:cubicBezTo>
                <a:cubicBezTo>
                  <a:pt x="21304" y="7688"/>
                  <a:pt x="22264" y="19439"/>
                  <a:pt x="20345" y="19439"/>
                </a:cubicBezTo>
                <a:cubicBezTo>
                  <a:pt x="15462" y="19439"/>
                  <a:pt x="7068" y="17343"/>
                  <a:pt x="2185" y="17343"/>
                </a:cubicBezTo>
                <a:cubicBezTo>
                  <a:pt x="266" y="17343"/>
                  <a:pt x="-171" y="13886"/>
                  <a:pt x="53" y="10996"/>
                </a:cubicBezTo>
                <a:cubicBezTo>
                  <a:pt x="277" y="8106"/>
                  <a:pt x="1609" y="0"/>
                  <a:pt x="3528" y="0"/>
                </a:cubicBezTo>
                <a:close/>
              </a:path>
            </a:pathLst>
          </a:custGeom>
          <a:blipFill>
            <a:blip r:embed="rId2"/>
            <a:tile tx="0" ty="0" sx="100000" sy="100000" flip="none" algn="tl"/>
          </a:blipFill>
          <a:ln w="762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lnSpc>
                <a:spcPct val="107000"/>
              </a:lnSpc>
              <a:buFont typeface="Symbol" panose="05050102010706020507" pitchFamily="18" charset="2"/>
              <a:buChar char=""/>
            </a:pPr>
            <a:endParaRPr lang="ar-DZ" sz="20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endParaRPr>
          </a:p>
          <a:p>
            <a:pPr lvl="0" algn="just">
              <a:lnSpc>
                <a:spcPct val="107000"/>
              </a:lnSpc>
            </a:pPr>
            <a:endParaRPr lang="ar-DZ" sz="2000" b="1" dirty="0">
              <a:solidFill>
                <a:srgbClr val="0D0D0D"/>
              </a:solidFill>
              <a:latin typeface="Calibri Light" panose="020F0302020204030204" pitchFamily="34" charset="0"/>
              <a:ea typeface="Calibri" panose="020F0502020204030204" pitchFamily="34" charset="0"/>
              <a:cs typeface="Arial" panose="020B0604020202020204" pitchFamily="34" charset="0"/>
            </a:endParaRPr>
          </a:p>
          <a:p>
            <a:pPr lvl="0" algn="just">
              <a:lnSpc>
                <a:spcPct val="107000"/>
              </a:lnSpc>
            </a:pPr>
            <a:r>
              <a:rPr lang="ar-DZ" sz="2000" b="1" dirty="0">
                <a:solidFill>
                  <a:schemeClr val="bg1"/>
                </a:solidFill>
                <a:effectLst/>
                <a:latin typeface="Calibri Light" panose="020F0302020204030204" pitchFamily="34" charset="0"/>
                <a:ea typeface="Calibri" panose="020F0502020204030204" pitchFamily="34" charset="0"/>
                <a:cs typeface="Arial" panose="020B0604020202020204" pitchFamily="34" charset="0"/>
              </a:rPr>
              <a:t>      </a:t>
            </a:r>
            <a:r>
              <a:rPr lang="en-US" sz="2400" b="1" dirty="0">
                <a:solidFill>
                  <a:schemeClr val="bg1"/>
                </a:solidFill>
                <a:effectLst/>
                <a:latin typeface="Calibri Light" panose="020F0302020204030204" pitchFamily="34" charset="0"/>
                <a:ea typeface="Calibri" panose="020F0502020204030204" pitchFamily="34" charset="0"/>
                <a:cs typeface="Arial" panose="020B0604020202020204" pitchFamily="34" charset="0"/>
              </a:rPr>
              <a:t>To give a great advantage during the operation of the machines by using </a:t>
            </a:r>
          </a:p>
          <a:p>
            <a:pPr lvl="0" algn="just">
              <a:lnSpc>
                <a:spcPct val="107000"/>
              </a:lnSpc>
            </a:pPr>
            <a:r>
              <a:rPr lang="en-US" sz="2400" b="1" dirty="0">
                <a:solidFill>
                  <a:schemeClr val="bg1"/>
                </a:solidFill>
                <a:effectLst/>
                <a:latin typeface="Calibri Light" panose="020F0302020204030204" pitchFamily="34" charset="0"/>
                <a:ea typeface="Calibri" panose="020F0502020204030204" pitchFamily="34" charset="0"/>
                <a:cs typeface="Arial" panose="020B0604020202020204" pitchFamily="34" charset="0"/>
              </a:rPr>
              <a:t>    Almost</a:t>
            </a:r>
            <a:r>
              <a:rPr lang="en-US" sz="2400" b="1" dirty="0">
                <a:solidFill>
                  <a:schemeClr val="bg1"/>
                </a:solidFill>
                <a:latin typeface="Calibri Light" panose="020F0302020204030204" pitchFamily="34" charset="0"/>
                <a:ea typeface="Calibri" panose="020F0502020204030204" pitchFamily="34" charset="0"/>
                <a:cs typeface="Arial" panose="020B0604020202020204" pitchFamily="34" charset="0"/>
              </a:rPr>
              <a:t> </a:t>
            </a:r>
            <a:r>
              <a:rPr lang="en-US" sz="2400" b="1" dirty="0">
                <a:solidFill>
                  <a:schemeClr val="bg1"/>
                </a:solidFill>
                <a:effectLst/>
                <a:latin typeface="Calibri Light" panose="020F0302020204030204" pitchFamily="34" charset="0"/>
                <a:ea typeface="Calibri" panose="020F0502020204030204" pitchFamily="34" charset="0"/>
                <a:cs typeface="Arial" panose="020B0604020202020204" pitchFamily="34" charset="0"/>
              </a:rPr>
              <a:t>standardized spare parts, which considerably reduces the costs of services </a:t>
            </a:r>
          </a:p>
          <a:p>
            <a:pPr lvl="0" algn="just">
              <a:lnSpc>
                <a:spcPct val="107000"/>
              </a:lnSpc>
            </a:pPr>
            <a:r>
              <a:rPr lang="en-US" sz="2400" b="1" dirty="0">
                <a:solidFill>
                  <a:schemeClr val="bg1"/>
                </a:solidFill>
                <a:latin typeface="Calibri Light" panose="020F0302020204030204" pitchFamily="34" charset="0"/>
                <a:ea typeface="Calibri" panose="020F0502020204030204" pitchFamily="34" charset="0"/>
                <a:cs typeface="Arial" panose="020B0604020202020204" pitchFamily="34" charset="0"/>
              </a:rPr>
              <a:t>    </a:t>
            </a:r>
            <a:r>
              <a:rPr lang="en-US" sz="2400" b="1" dirty="0">
                <a:solidFill>
                  <a:schemeClr val="bg1"/>
                </a:solidFill>
                <a:effectLst/>
                <a:latin typeface="Calibri Light" panose="020F0302020204030204" pitchFamily="34" charset="0"/>
                <a:ea typeface="Calibri" panose="020F0502020204030204" pitchFamily="34" charset="0"/>
                <a:cs typeface="Arial" panose="020B0604020202020204" pitchFamily="34" charset="0"/>
              </a:rPr>
              <a:t>and technical services.</a:t>
            </a:r>
            <a:endParaRPr lang="fr-FR"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pPr>
            <a:r>
              <a:rPr lang="ar-DZ" sz="2400" b="1" dirty="0">
                <a:solidFill>
                  <a:schemeClr val="bg1"/>
                </a:solidFill>
                <a:effectLst/>
                <a:latin typeface="Calibri Light" panose="020F0302020204030204" pitchFamily="34" charset="0"/>
                <a:ea typeface="Calibri" panose="020F0502020204030204" pitchFamily="34" charset="0"/>
                <a:cs typeface="Arial" panose="020B0604020202020204" pitchFamily="34" charset="0"/>
              </a:rPr>
              <a:t>تشغيل الآلات باستخدام قطع غيار موحدة تقريبًا، مما يقلل بشكل كبير من تكاليف الخدمات والتعديلات الفنية.</a:t>
            </a:r>
            <a:endParaRPr lang="en-US" sz="2400" b="1" dirty="0">
              <a:solidFill>
                <a:schemeClr val="bg1"/>
              </a:solidFill>
              <a:effectLst/>
              <a:latin typeface="Calibri Light" panose="020F0302020204030204" pitchFamily="34" charset="0"/>
              <a:ea typeface="Calibri" panose="020F0502020204030204" pitchFamily="34" charset="0"/>
              <a:cs typeface="Arial" panose="020B0604020202020204" pitchFamily="34" charset="0"/>
            </a:endParaRPr>
          </a:p>
        </p:txBody>
      </p:sp>
      <p:sp>
        <p:nvSpPr>
          <p:cNvPr id="12" name="Flowchart: Terminator 11">
            <a:extLst>
              <a:ext uri="{FF2B5EF4-FFF2-40B4-BE49-F238E27FC236}">
                <a16:creationId xmlns:a16="http://schemas.microsoft.com/office/drawing/2014/main" id="{D73FA6E8-F951-A952-5A8D-8640A7B8F269}"/>
              </a:ext>
            </a:extLst>
          </p:cNvPr>
          <p:cNvSpPr/>
          <p:nvPr/>
        </p:nvSpPr>
        <p:spPr>
          <a:xfrm>
            <a:off x="433578" y="2106202"/>
            <a:ext cx="11377342" cy="167592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245 w 21370"/>
              <a:gd name="connsiteY0" fmla="*/ 0 h 21616"/>
              <a:gd name="connsiteX1" fmla="*/ 17895 w 21370"/>
              <a:gd name="connsiteY1" fmla="*/ 0 h 21616"/>
              <a:gd name="connsiteX2" fmla="*/ 21370 w 21370"/>
              <a:gd name="connsiteY2" fmla="*/ 10800 h 21616"/>
              <a:gd name="connsiteX3" fmla="*/ 17895 w 21370"/>
              <a:gd name="connsiteY3" fmla="*/ 21600 h 21616"/>
              <a:gd name="connsiteX4" fmla="*/ 3245 w 21370"/>
              <a:gd name="connsiteY4" fmla="*/ 21600 h 21616"/>
              <a:gd name="connsiteX5" fmla="*/ 0 w 21370"/>
              <a:gd name="connsiteY5" fmla="*/ 16233 h 21616"/>
              <a:gd name="connsiteX6" fmla="*/ 3245 w 21370"/>
              <a:gd name="connsiteY6" fmla="*/ 0 h 21616"/>
              <a:gd name="connsiteX0" fmla="*/ 3245 w 21372"/>
              <a:gd name="connsiteY0" fmla="*/ 0 h 21616"/>
              <a:gd name="connsiteX1" fmla="*/ 17435 w 21372"/>
              <a:gd name="connsiteY1" fmla="*/ 3445 h 21616"/>
              <a:gd name="connsiteX2" fmla="*/ 21370 w 21372"/>
              <a:gd name="connsiteY2" fmla="*/ 10800 h 21616"/>
              <a:gd name="connsiteX3" fmla="*/ 17895 w 21372"/>
              <a:gd name="connsiteY3" fmla="*/ 21600 h 21616"/>
              <a:gd name="connsiteX4" fmla="*/ 3245 w 21372"/>
              <a:gd name="connsiteY4" fmla="*/ 21600 h 21616"/>
              <a:gd name="connsiteX5" fmla="*/ 0 w 21372"/>
              <a:gd name="connsiteY5" fmla="*/ 16233 h 21616"/>
              <a:gd name="connsiteX6" fmla="*/ 3245 w 21372"/>
              <a:gd name="connsiteY6" fmla="*/ 0 h 21616"/>
              <a:gd name="connsiteX0" fmla="*/ 3245 w 21238"/>
              <a:gd name="connsiteY0" fmla="*/ 0 h 21616"/>
              <a:gd name="connsiteX1" fmla="*/ 17435 w 21238"/>
              <a:gd name="connsiteY1" fmla="*/ 3445 h 21616"/>
              <a:gd name="connsiteX2" fmla="*/ 21236 w 21238"/>
              <a:gd name="connsiteY2" fmla="*/ 6692 h 21616"/>
              <a:gd name="connsiteX3" fmla="*/ 17895 w 21238"/>
              <a:gd name="connsiteY3" fmla="*/ 21600 h 21616"/>
              <a:gd name="connsiteX4" fmla="*/ 3245 w 21238"/>
              <a:gd name="connsiteY4" fmla="*/ 21600 h 21616"/>
              <a:gd name="connsiteX5" fmla="*/ 0 w 21238"/>
              <a:gd name="connsiteY5" fmla="*/ 16233 h 21616"/>
              <a:gd name="connsiteX6" fmla="*/ 3245 w 21238"/>
              <a:gd name="connsiteY6" fmla="*/ 0 h 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38" h="21616">
                <a:moveTo>
                  <a:pt x="3245" y="0"/>
                </a:moveTo>
                <a:lnTo>
                  <a:pt x="17435" y="3445"/>
                </a:lnTo>
                <a:cubicBezTo>
                  <a:pt x="19354" y="3445"/>
                  <a:pt x="21159" y="3666"/>
                  <a:pt x="21236" y="6692"/>
                </a:cubicBezTo>
                <a:cubicBezTo>
                  <a:pt x="21313" y="9718"/>
                  <a:pt x="19814" y="21600"/>
                  <a:pt x="17895" y="21600"/>
                </a:cubicBezTo>
                <a:lnTo>
                  <a:pt x="3245" y="21600"/>
                </a:lnTo>
                <a:cubicBezTo>
                  <a:pt x="1326" y="21600"/>
                  <a:pt x="0" y="22198"/>
                  <a:pt x="0" y="16233"/>
                </a:cubicBezTo>
                <a:cubicBezTo>
                  <a:pt x="0" y="10268"/>
                  <a:pt x="1326" y="0"/>
                  <a:pt x="3245" y="0"/>
                </a:cubicBezTo>
                <a:close/>
              </a:path>
            </a:pathLst>
          </a:custGeom>
          <a:blipFill>
            <a:blip r:embed="rId3"/>
            <a:tile tx="0" ty="0" sx="100000" sy="100000" flip="none" algn="tl"/>
          </a:blipFill>
          <a:ln w="762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pPr>
            <a:r>
              <a:rPr lang="ar-DZ" sz="2400" b="1" spc="50" dirty="0">
                <a:ln w="0"/>
                <a:solidFill>
                  <a:schemeClr val="bg1"/>
                </a:solidFill>
                <a:effectLst>
                  <a:innerShdw blurRad="63500" dist="50800" dir="13500000">
                    <a:srgbClr val="000000">
                      <a:alpha val="50000"/>
                    </a:srgbClr>
                  </a:innerShdw>
                </a:effectLst>
                <a:latin typeface="Calibri Light" panose="020F0302020204030204" pitchFamily="34" charset="0"/>
                <a:ea typeface="Calibri" panose="020F0502020204030204" pitchFamily="34" charset="0"/>
                <a:cs typeface="Arial" panose="020B0604020202020204" pitchFamily="34" charset="0"/>
              </a:rPr>
              <a:t>        </a:t>
            </a:r>
            <a:r>
              <a:rPr lang="en-US" sz="2400" b="1" spc="50" dirty="0">
                <a:ln w="0"/>
                <a:solidFill>
                  <a:schemeClr val="bg1"/>
                </a:solidFill>
                <a:effectLst>
                  <a:innerShdw blurRad="63500" dist="50800" dir="13500000">
                    <a:srgbClr val="000000">
                      <a:alpha val="50000"/>
                    </a:srgbClr>
                  </a:innerShdw>
                </a:effectLst>
                <a:latin typeface="Calibri Light" panose="020F0302020204030204" pitchFamily="34" charset="0"/>
                <a:ea typeface="Calibri" panose="020F0502020204030204" pitchFamily="34" charset="0"/>
                <a:cs typeface="Arial" panose="020B0604020202020204" pitchFamily="34" charset="0"/>
              </a:rPr>
              <a:t>To obtain comparable and admissible parts with wide tolerance which </a:t>
            </a:r>
          </a:p>
          <a:p>
            <a:pPr algn="just">
              <a:lnSpc>
                <a:spcPct val="107000"/>
              </a:lnSpc>
            </a:pPr>
            <a:r>
              <a:rPr lang="en-US" sz="2400" b="1" spc="50" dirty="0">
                <a:ln w="0"/>
                <a:solidFill>
                  <a:schemeClr val="bg1"/>
                </a:solidFill>
                <a:effectLst>
                  <a:innerShdw blurRad="63500" dist="50800" dir="13500000">
                    <a:srgbClr val="000000">
                      <a:alpha val="50000"/>
                    </a:srgbClr>
                  </a:innerShdw>
                </a:effectLst>
                <a:latin typeface="Calibri Light" panose="020F0302020204030204" pitchFamily="34" charset="0"/>
                <a:ea typeface="Calibri" panose="020F0502020204030204" pitchFamily="34" charset="0"/>
                <a:cs typeface="Arial" panose="020B0604020202020204" pitchFamily="34" charset="0"/>
              </a:rPr>
              <a:t>        do not require special tools.</a:t>
            </a:r>
          </a:p>
          <a:p>
            <a:pPr algn="just" rtl="1">
              <a:lnSpc>
                <a:spcPct val="107000"/>
              </a:lnSpc>
            </a:pPr>
            <a:r>
              <a:rPr lang="ar-DZ" sz="2400" b="1" spc="50" dirty="0">
                <a:ln w="0"/>
                <a:solidFill>
                  <a:schemeClr val="bg1"/>
                </a:solidFill>
                <a:effectLst>
                  <a:innerShdw blurRad="63500" dist="50800" dir="13500000">
                    <a:srgbClr val="000000">
                      <a:alpha val="50000"/>
                    </a:srgbClr>
                  </a:innerShdw>
                </a:effectLst>
                <a:latin typeface="Calibri Light" panose="020F0302020204030204" pitchFamily="34" charset="0"/>
                <a:ea typeface="Calibri" panose="020F0502020204030204" pitchFamily="34" charset="0"/>
                <a:cs typeface="Arial" panose="020B0604020202020204" pitchFamily="34" charset="0"/>
              </a:rPr>
              <a:t>          الحصول على أجزاء قابلة للمقارنة ومقبولة ذات مميزات متقاربة ولا تتطلب أدوات خاصة.</a:t>
            </a:r>
            <a:endParaRPr lang="en-US" sz="2400" b="1" spc="50" dirty="0">
              <a:ln w="0"/>
              <a:solidFill>
                <a:schemeClr val="bg1"/>
              </a:solidFill>
              <a:effectLst>
                <a:innerShdw blurRad="63500" dist="50800" dir="13500000">
                  <a:srgbClr val="000000">
                    <a:alpha val="50000"/>
                  </a:srgbClr>
                </a:innerShdw>
              </a:effectLst>
              <a:latin typeface="Calibri Light" panose="020F03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6565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Terminator 2">
            <a:extLst>
              <a:ext uri="{FF2B5EF4-FFF2-40B4-BE49-F238E27FC236}">
                <a16:creationId xmlns:a16="http://schemas.microsoft.com/office/drawing/2014/main" id="{2CC2178D-2358-418B-5425-0C9D4E40E3AB}"/>
              </a:ext>
            </a:extLst>
          </p:cNvPr>
          <p:cNvSpPr/>
          <p:nvPr/>
        </p:nvSpPr>
        <p:spPr>
          <a:xfrm>
            <a:off x="250205" y="3429000"/>
            <a:ext cx="11885193" cy="331088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1570 w 21843"/>
              <a:gd name="connsiteY0" fmla="*/ 2905 h 21600"/>
              <a:gd name="connsiteX1" fmla="*/ 18368 w 21843"/>
              <a:gd name="connsiteY1" fmla="*/ 0 h 21600"/>
              <a:gd name="connsiteX2" fmla="*/ 21843 w 21843"/>
              <a:gd name="connsiteY2" fmla="*/ 10800 h 21600"/>
              <a:gd name="connsiteX3" fmla="*/ 18368 w 21843"/>
              <a:gd name="connsiteY3" fmla="*/ 21600 h 21600"/>
              <a:gd name="connsiteX4" fmla="*/ 3718 w 21843"/>
              <a:gd name="connsiteY4" fmla="*/ 21600 h 21600"/>
              <a:gd name="connsiteX5" fmla="*/ 243 w 21843"/>
              <a:gd name="connsiteY5" fmla="*/ 10800 h 21600"/>
              <a:gd name="connsiteX6" fmla="*/ 1570 w 21843"/>
              <a:gd name="connsiteY6" fmla="*/ 2905 h 21600"/>
              <a:gd name="connsiteX0" fmla="*/ 1570 w 22150"/>
              <a:gd name="connsiteY0" fmla="*/ 2905 h 21600"/>
              <a:gd name="connsiteX1" fmla="*/ 18368 w 22150"/>
              <a:gd name="connsiteY1" fmla="*/ 0 h 21600"/>
              <a:gd name="connsiteX2" fmla="*/ 22150 w 22150"/>
              <a:gd name="connsiteY2" fmla="*/ 14328 h 21600"/>
              <a:gd name="connsiteX3" fmla="*/ 18368 w 22150"/>
              <a:gd name="connsiteY3" fmla="*/ 21600 h 21600"/>
              <a:gd name="connsiteX4" fmla="*/ 3718 w 22150"/>
              <a:gd name="connsiteY4" fmla="*/ 21600 h 21600"/>
              <a:gd name="connsiteX5" fmla="*/ 243 w 22150"/>
              <a:gd name="connsiteY5" fmla="*/ 10800 h 21600"/>
              <a:gd name="connsiteX6" fmla="*/ 1570 w 22150"/>
              <a:gd name="connsiteY6" fmla="*/ 2905 h 21600"/>
              <a:gd name="connsiteX0" fmla="*/ 1570 w 22228"/>
              <a:gd name="connsiteY0" fmla="*/ 2905 h 22292"/>
              <a:gd name="connsiteX1" fmla="*/ 18368 w 22228"/>
              <a:gd name="connsiteY1" fmla="*/ 0 h 22292"/>
              <a:gd name="connsiteX2" fmla="*/ 22150 w 22228"/>
              <a:gd name="connsiteY2" fmla="*/ 14328 h 22292"/>
              <a:gd name="connsiteX3" fmla="*/ 20075 w 22228"/>
              <a:gd name="connsiteY3" fmla="*/ 22292 h 22292"/>
              <a:gd name="connsiteX4" fmla="*/ 3718 w 22228"/>
              <a:gd name="connsiteY4" fmla="*/ 21600 h 22292"/>
              <a:gd name="connsiteX5" fmla="*/ 243 w 22228"/>
              <a:gd name="connsiteY5" fmla="*/ 10800 h 22292"/>
              <a:gd name="connsiteX6" fmla="*/ 1570 w 22228"/>
              <a:gd name="connsiteY6" fmla="*/ 2905 h 22292"/>
              <a:gd name="connsiteX0" fmla="*/ 1528 w 22186"/>
              <a:gd name="connsiteY0" fmla="*/ 2905 h 22292"/>
              <a:gd name="connsiteX1" fmla="*/ 18326 w 22186"/>
              <a:gd name="connsiteY1" fmla="*/ 0 h 22292"/>
              <a:gd name="connsiteX2" fmla="*/ 22108 w 22186"/>
              <a:gd name="connsiteY2" fmla="*/ 14328 h 22292"/>
              <a:gd name="connsiteX3" fmla="*/ 20033 w 22186"/>
              <a:gd name="connsiteY3" fmla="*/ 22292 h 22292"/>
              <a:gd name="connsiteX4" fmla="*/ 3081 w 22186"/>
              <a:gd name="connsiteY4" fmla="*/ 19386 h 22292"/>
              <a:gd name="connsiteX5" fmla="*/ 201 w 22186"/>
              <a:gd name="connsiteY5" fmla="*/ 10800 h 22292"/>
              <a:gd name="connsiteX6" fmla="*/ 1528 w 22186"/>
              <a:gd name="connsiteY6" fmla="*/ 2905 h 2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86" h="22292">
                <a:moveTo>
                  <a:pt x="1528" y="2905"/>
                </a:moveTo>
                <a:cubicBezTo>
                  <a:pt x="6411" y="2905"/>
                  <a:pt x="13443" y="0"/>
                  <a:pt x="18326" y="0"/>
                </a:cubicBezTo>
                <a:cubicBezTo>
                  <a:pt x="20245" y="0"/>
                  <a:pt x="21824" y="10613"/>
                  <a:pt x="22108" y="14328"/>
                </a:cubicBezTo>
                <a:cubicBezTo>
                  <a:pt x="22392" y="18043"/>
                  <a:pt x="21952" y="22292"/>
                  <a:pt x="20033" y="22292"/>
                </a:cubicBezTo>
                <a:lnTo>
                  <a:pt x="3081" y="19386"/>
                </a:lnTo>
                <a:cubicBezTo>
                  <a:pt x="1162" y="19386"/>
                  <a:pt x="460" y="13547"/>
                  <a:pt x="201" y="10800"/>
                </a:cubicBezTo>
                <a:cubicBezTo>
                  <a:pt x="-58" y="8053"/>
                  <a:pt x="-391" y="2905"/>
                  <a:pt x="1528" y="2905"/>
                </a:cubicBezTo>
                <a:close/>
              </a:path>
            </a:pathLst>
          </a:custGeom>
          <a:blipFill>
            <a:blip r:embed="rId2"/>
            <a:tile tx="0" ty="0" sx="100000" sy="100000" flip="none" algn="tl"/>
          </a:blipFill>
          <a:ln w="762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lnSpc>
                <a:spcPct val="107000"/>
              </a:lnSpc>
              <a:spcAft>
                <a:spcPts val="800"/>
              </a:spcAft>
              <a:buFont typeface="Symbol" panose="05050102010706020507" pitchFamily="18" charset="2"/>
              <a:buChar char=""/>
            </a:pPr>
            <a:endParaRPr lang="ar-DZ" sz="20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endParaRPr lang="ar-DZ" sz="2000" b="1" dirty="0">
              <a:solidFill>
                <a:srgbClr val="0D0D0D"/>
              </a:solidFill>
              <a:latin typeface="Calibri Light" panose="020F030202020403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ar-DZ" sz="2000" b="1" dirty="0">
                <a:solidFill>
                  <a:srgbClr val="0D0D0D"/>
                </a:solidFill>
                <a:latin typeface="Calibri Light" panose="020F0302020204030204" pitchFamily="34" charset="0"/>
                <a:ea typeface="Calibri" panose="020F0502020204030204" pitchFamily="34" charset="0"/>
                <a:cs typeface="Arial" panose="020B0604020202020204" pitchFamily="34" charset="0"/>
              </a:rPr>
              <a:t>      </a:t>
            </a:r>
            <a:r>
              <a:rPr lang="fr-FR" sz="2400" b="1" dirty="0">
                <a:solidFill>
                  <a:srgbClr val="0D0D0D"/>
                </a:solidFill>
                <a:latin typeface="Calibri Light" panose="020F0302020204030204" pitchFamily="34" charset="0"/>
                <a:ea typeface="Calibri" panose="020F0502020204030204" pitchFamily="34" charset="0"/>
                <a:cs typeface="Arial" panose="020B0604020202020204" pitchFamily="34" charset="0"/>
              </a:rPr>
              <a:t>T</a:t>
            </a:r>
            <a:r>
              <a:rPr lang="en-US" sz="24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o promote the standardization and unification of parts and mechanisms. </a:t>
            </a:r>
            <a:endParaRPr lang="ar-DZ" sz="24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endParaRPr>
          </a:p>
          <a:p>
            <a:pPr lvl="0" algn="just" rtl="1">
              <a:lnSpc>
                <a:spcPct val="107000"/>
              </a:lnSpc>
              <a:spcAft>
                <a:spcPts val="800"/>
              </a:spcAft>
            </a:pPr>
            <a:r>
              <a:rPr lang="fr-FR" sz="24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        </a:t>
            </a:r>
            <a:r>
              <a:rPr lang="ar-DZ" sz="24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تعزيز </a:t>
            </a:r>
            <a:r>
              <a:rPr lang="ar-DZ" sz="2400" b="1" dirty="0">
                <a:solidFill>
                  <a:srgbClr val="0D0D0D"/>
                </a:solidFill>
                <a:latin typeface="Calibri Light" panose="020F0302020204030204" pitchFamily="34" charset="0"/>
                <a:ea typeface="Calibri" panose="020F0502020204030204" pitchFamily="34" charset="0"/>
                <a:cs typeface="Arial" panose="020B0604020202020204" pitchFamily="34" charset="0"/>
              </a:rPr>
              <a:t>و </a:t>
            </a:r>
            <a:r>
              <a:rPr lang="ar-DZ" sz="24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توحيد وتناسق الأجزاء والآليات.</a:t>
            </a:r>
            <a:endParaRPr lang="en-US" sz="24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endParaRPr>
          </a:p>
        </p:txBody>
      </p:sp>
      <p:sp>
        <p:nvSpPr>
          <p:cNvPr id="2" name="Flowchart: Terminator 1">
            <a:extLst>
              <a:ext uri="{FF2B5EF4-FFF2-40B4-BE49-F238E27FC236}">
                <a16:creationId xmlns:a16="http://schemas.microsoft.com/office/drawing/2014/main" id="{452B8236-51D4-0996-296D-FD1AE7D09AC4}"/>
              </a:ext>
            </a:extLst>
          </p:cNvPr>
          <p:cNvSpPr/>
          <p:nvPr/>
        </p:nvSpPr>
        <p:spPr>
          <a:xfrm>
            <a:off x="250205" y="691035"/>
            <a:ext cx="11636624" cy="427138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1767"/>
              <a:gd name="connsiteY0" fmla="*/ 2043 h 23643"/>
              <a:gd name="connsiteX1" fmla="*/ 20043 w 21767"/>
              <a:gd name="connsiteY1" fmla="*/ 0 h 23643"/>
              <a:gd name="connsiteX2" fmla="*/ 21600 w 21767"/>
              <a:gd name="connsiteY2" fmla="*/ 12843 h 23643"/>
              <a:gd name="connsiteX3" fmla="*/ 18125 w 21767"/>
              <a:gd name="connsiteY3" fmla="*/ 23643 h 23643"/>
              <a:gd name="connsiteX4" fmla="*/ 3475 w 21767"/>
              <a:gd name="connsiteY4" fmla="*/ 23643 h 23643"/>
              <a:gd name="connsiteX5" fmla="*/ 0 w 21767"/>
              <a:gd name="connsiteY5" fmla="*/ 12843 h 23643"/>
              <a:gd name="connsiteX6" fmla="*/ 3475 w 21767"/>
              <a:gd name="connsiteY6" fmla="*/ 2043 h 23643"/>
              <a:gd name="connsiteX0" fmla="*/ 3475 w 21722"/>
              <a:gd name="connsiteY0" fmla="*/ 2043 h 23643"/>
              <a:gd name="connsiteX1" fmla="*/ 20043 w 21722"/>
              <a:gd name="connsiteY1" fmla="*/ 0 h 23643"/>
              <a:gd name="connsiteX2" fmla="*/ 21542 w 21722"/>
              <a:gd name="connsiteY2" fmla="*/ 18709 h 23643"/>
              <a:gd name="connsiteX3" fmla="*/ 18125 w 21722"/>
              <a:gd name="connsiteY3" fmla="*/ 23643 h 23643"/>
              <a:gd name="connsiteX4" fmla="*/ 3475 w 21722"/>
              <a:gd name="connsiteY4" fmla="*/ 23643 h 23643"/>
              <a:gd name="connsiteX5" fmla="*/ 0 w 21722"/>
              <a:gd name="connsiteY5" fmla="*/ 12843 h 23643"/>
              <a:gd name="connsiteX6" fmla="*/ 3475 w 21722"/>
              <a:gd name="connsiteY6" fmla="*/ 2043 h 23643"/>
              <a:gd name="connsiteX0" fmla="*/ 3476 w 21723"/>
              <a:gd name="connsiteY0" fmla="*/ 2043 h 23643"/>
              <a:gd name="connsiteX1" fmla="*/ 20044 w 21723"/>
              <a:gd name="connsiteY1" fmla="*/ 0 h 23643"/>
              <a:gd name="connsiteX2" fmla="*/ 21543 w 21723"/>
              <a:gd name="connsiteY2" fmla="*/ 18709 h 23643"/>
              <a:gd name="connsiteX3" fmla="*/ 18126 w 21723"/>
              <a:gd name="connsiteY3" fmla="*/ 23643 h 23643"/>
              <a:gd name="connsiteX4" fmla="*/ 3783 w 21723"/>
              <a:gd name="connsiteY4" fmla="*/ 21073 h 23643"/>
              <a:gd name="connsiteX5" fmla="*/ 1 w 21723"/>
              <a:gd name="connsiteY5" fmla="*/ 12843 h 23643"/>
              <a:gd name="connsiteX6" fmla="*/ 3476 w 21723"/>
              <a:gd name="connsiteY6" fmla="*/ 2043 h 23643"/>
              <a:gd name="connsiteX0" fmla="*/ 3878 w 22125"/>
              <a:gd name="connsiteY0" fmla="*/ 2043 h 23643"/>
              <a:gd name="connsiteX1" fmla="*/ 20446 w 22125"/>
              <a:gd name="connsiteY1" fmla="*/ 0 h 23643"/>
              <a:gd name="connsiteX2" fmla="*/ 21945 w 22125"/>
              <a:gd name="connsiteY2" fmla="*/ 18709 h 23643"/>
              <a:gd name="connsiteX3" fmla="*/ 18528 w 22125"/>
              <a:gd name="connsiteY3" fmla="*/ 23643 h 23643"/>
              <a:gd name="connsiteX4" fmla="*/ 4185 w 22125"/>
              <a:gd name="connsiteY4" fmla="*/ 21073 h 23643"/>
              <a:gd name="connsiteX5" fmla="*/ 0 w 22125"/>
              <a:gd name="connsiteY5" fmla="*/ 17193 h 23643"/>
              <a:gd name="connsiteX6" fmla="*/ 3878 w 22125"/>
              <a:gd name="connsiteY6" fmla="*/ 2043 h 23643"/>
              <a:gd name="connsiteX0" fmla="*/ 1599 w 22435"/>
              <a:gd name="connsiteY0" fmla="*/ 5338 h 23643"/>
              <a:gd name="connsiteX1" fmla="*/ 20756 w 22435"/>
              <a:gd name="connsiteY1" fmla="*/ 0 h 23643"/>
              <a:gd name="connsiteX2" fmla="*/ 22255 w 22435"/>
              <a:gd name="connsiteY2" fmla="*/ 18709 h 23643"/>
              <a:gd name="connsiteX3" fmla="*/ 18838 w 22435"/>
              <a:gd name="connsiteY3" fmla="*/ 23643 h 23643"/>
              <a:gd name="connsiteX4" fmla="*/ 4495 w 22435"/>
              <a:gd name="connsiteY4" fmla="*/ 21073 h 23643"/>
              <a:gd name="connsiteX5" fmla="*/ 310 w 22435"/>
              <a:gd name="connsiteY5" fmla="*/ 17193 h 23643"/>
              <a:gd name="connsiteX6" fmla="*/ 1599 w 22435"/>
              <a:gd name="connsiteY6" fmla="*/ 5338 h 23643"/>
              <a:gd name="connsiteX0" fmla="*/ 1649 w 22408"/>
              <a:gd name="connsiteY0" fmla="*/ 4613 h 23643"/>
              <a:gd name="connsiteX1" fmla="*/ 20729 w 22408"/>
              <a:gd name="connsiteY1" fmla="*/ 0 h 23643"/>
              <a:gd name="connsiteX2" fmla="*/ 22228 w 22408"/>
              <a:gd name="connsiteY2" fmla="*/ 18709 h 23643"/>
              <a:gd name="connsiteX3" fmla="*/ 18811 w 22408"/>
              <a:gd name="connsiteY3" fmla="*/ 23643 h 23643"/>
              <a:gd name="connsiteX4" fmla="*/ 4468 w 22408"/>
              <a:gd name="connsiteY4" fmla="*/ 21073 h 23643"/>
              <a:gd name="connsiteX5" fmla="*/ 283 w 22408"/>
              <a:gd name="connsiteY5" fmla="*/ 17193 h 23643"/>
              <a:gd name="connsiteX6" fmla="*/ 1649 w 22408"/>
              <a:gd name="connsiteY6" fmla="*/ 4613 h 23643"/>
              <a:gd name="connsiteX0" fmla="*/ 1172 w 21931"/>
              <a:gd name="connsiteY0" fmla="*/ 4613 h 23643"/>
              <a:gd name="connsiteX1" fmla="*/ 20252 w 21931"/>
              <a:gd name="connsiteY1" fmla="*/ 0 h 23643"/>
              <a:gd name="connsiteX2" fmla="*/ 21751 w 21931"/>
              <a:gd name="connsiteY2" fmla="*/ 18709 h 23643"/>
              <a:gd name="connsiteX3" fmla="*/ 18334 w 21931"/>
              <a:gd name="connsiteY3" fmla="*/ 23643 h 23643"/>
              <a:gd name="connsiteX4" fmla="*/ 3991 w 21931"/>
              <a:gd name="connsiteY4" fmla="*/ 21073 h 23643"/>
              <a:gd name="connsiteX5" fmla="*/ 631 w 21931"/>
              <a:gd name="connsiteY5" fmla="*/ 17457 h 23643"/>
              <a:gd name="connsiteX6" fmla="*/ 1172 w 21931"/>
              <a:gd name="connsiteY6" fmla="*/ 4613 h 23643"/>
              <a:gd name="connsiteX0" fmla="*/ 1172 w 21931"/>
              <a:gd name="connsiteY0" fmla="*/ 4613 h 23735"/>
              <a:gd name="connsiteX1" fmla="*/ 20252 w 21931"/>
              <a:gd name="connsiteY1" fmla="*/ 0 h 23735"/>
              <a:gd name="connsiteX2" fmla="*/ 21751 w 21931"/>
              <a:gd name="connsiteY2" fmla="*/ 20620 h 23735"/>
              <a:gd name="connsiteX3" fmla="*/ 18334 w 21931"/>
              <a:gd name="connsiteY3" fmla="*/ 23643 h 23735"/>
              <a:gd name="connsiteX4" fmla="*/ 3991 w 21931"/>
              <a:gd name="connsiteY4" fmla="*/ 21073 h 23735"/>
              <a:gd name="connsiteX5" fmla="*/ 631 w 21931"/>
              <a:gd name="connsiteY5" fmla="*/ 17457 h 23735"/>
              <a:gd name="connsiteX6" fmla="*/ 1172 w 21931"/>
              <a:gd name="connsiteY6" fmla="*/ 4613 h 2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31" h="23735">
                <a:moveTo>
                  <a:pt x="1172" y="4613"/>
                </a:moveTo>
                <a:cubicBezTo>
                  <a:pt x="6055" y="4613"/>
                  <a:pt x="15369" y="0"/>
                  <a:pt x="20252" y="0"/>
                </a:cubicBezTo>
                <a:cubicBezTo>
                  <a:pt x="22171" y="0"/>
                  <a:pt x="22071" y="16680"/>
                  <a:pt x="21751" y="20620"/>
                </a:cubicBezTo>
                <a:cubicBezTo>
                  <a:pt x="21431" y="24560"/>
                  <a:pt x="20253" y="23643"/>
                  <a:pt x="18334" y="23643"/>
                </a:cubicBezTo>
                <a:lnTo>
                  <a:pt x="3991" y="21073"/>
                </a:lnTo>
                <a:cubicBezTo>
                  <a:pt x="2072" y="21073"/>
                  <a:pt x="1101" y="20200"/>
                  <a:pt x="631" y="17457"/>
                </a:cubicBezTo>
                <a:cubicBezTo>
                  <a:pt x="161" y="14714"/>
                  <a:pt x="-747" y="4613"/>
                  <a:pt x="1172" y="4613"/>
                </a:cubicBezTo>
                <a:close/>
              </a:path>
            </a:pathLst>
          </a:custGeom>
          <a:blipFill>
            <a:blip r:embed="rId3"/>
            <a:tile tx="0" ty="0" sx="100000" sy="100000" flip="none" algn="tl"/>
          </a:blipFill>
          <a:ln w="762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07000"/>
              </a:lnSpc>
            </a:pPr>
            <a:r>
              <a:rPr lang="ar-DZ" sz="20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  </a:t>
            </a:r>
            <a:r>
              <a:rPr lang="en-US" sz="24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To divide the work between the different workshops and even between the different factories, which leads to the mass production of parts, hence the extension of automation and mechanization of manufacturing, </a:t>
            </a:r>
            <a:r>
              <a:rPr lang="ar-DZ" sz="24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 </a:t>
            </a:r>
            <a:r>
              <a:rPr lang="en-US" sz="24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which</a:t>
            </a:r>
            <a:r>
              <a:rPr lang="ar-DZ" sz="24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 </a:t>
            </a:r>
            <a:r>
              <a:rPr lang="en-US" sz="24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increases productivity, improves quality and reduces    the cost price;</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pPr>
            <a:r>
              <a:rPr lang="ar-DZ" sz="24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   تقسيم العمل بين الورش المختلفة، مما يؤدي إلى إنتاج الأجزاء بكميات كبيرة، ومن ثم توسيع نطاق مكننة</a:t>
            </a:r>
            <a:endParaRPr lang="fr-FR" sz="24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endParaRPr>
          </a:p>
          <a:p>
            <a:pPr algn="just" rtl="1">
              <a:lnSpc>
                <a:spcPct val="107000"/>
              </a:lnSpc>
            </a:pPr>
            <a:r>
              <a:rPr lang="ar-DZ" sz="24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 التصنيع، مما يزيد الإنتاجية ويحسن الجودة ويخفض التكلفة. </a:t>
            </a:r>
            <a:endParaRPr lang="en-US" sz="24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1FE5592D-177F-AC74-1460-596A4487A50F}"/>
              </a:ext>
            </a:extLst>
          </p:cNvPr>
          <p:cNvSpPr txBox="1"/>
          <p:nvPr/>
        </p:nvSpPr>
        <p:spPr>
          <a:xfrm>
            <a:off x="357883" y="114459"/>
            <a:ext cx="8455631" cy="784702"/>
          </a:xfrm>
          <a:prstGeom prst="rect">
            <a:avLst/>
          </a:prstGeom>
          <a:noFill/>
        </p:spPr>
        <p:txBody>
          <a:bodyPr wrap="square">
            <a:spAutoFit/>
          </a:bodyPr>
          <a:lstStyle/>
          <a:p>
            <a:pPr>
              <a:lnSpc>
                <a:spcPct val="107000"/>
              </a:lnSpc>
              <a:spcAft>
                <a:spcPts val="800"/>
              </a:spcAft>
            </a:pPr>
            <a:r>
              <a:rPr lang="en-US" sz="4400" dirty="0">
                <a:effectLst/>
                <a:latin typeface="Calibri Light" panose="020F0302020204030204" pitchFamily="34" charset="0"/>
                <a:ea typeface="Calibri" panose="020F0502020204030204" pitchFamily="34" charset="0"/>
                <a:cs typeface="Arial" panose="020B0604020202020204" pitchFamily="34" charset="0"/>
              </a:rPr>
              <a:t>III.1.1 Product Interchangeability</a:t>
            </a:r>
            <a:endParaRPr lang="fr-FR"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2354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C8850-C04D-2960-A384-BC71A702E136}"/>
              </a:ext>
            </a:extLst>
          </p:cNvPr>
          <p:cNvSpPr txBox="1"/>
          <p:nvPr/>
        </p:nvSpPr>
        <p:spPr>
          <a:xfrm>
            <a:off x="357883" y="199112"/>
            <a:ext cx="10214225" cy="780342"/>
          </a:xfrm>
          <a:prstGeom prst="rect">
            <a:avLst/>
          </a:prstGeom>
          <a:noFill/>
        </p:spPr>
        <p:txBody>
          <a:bodyPr wrap="square">
            <a:spAutoFit/>
          </a:bodyPr>
          <a:lstStyle/>
          <a:p>
            <a:pPr>
              <a:lnSpc>
                <a:spcPct val="107000"/>
              </a:lnSpc>
              <a:spcAft>
                <a:spcPts val="800"/>
              </a:spcAft>
            </a:pPr>
            <a:r>
              <a:rPr lang="en-US" sz="4400" dirty="0">
                <a:effectLst/>
                <a:latin typeface="Calibri Light" panose="020F0302020204030204" pitchFamily="34" charset="0"/>
                <a:ea typeface="Calibri" panose="020F0502020204030204" pitchFamily="34" charset="0"/>
                <a:cs typeface="Arial" panose="020B0604020202020204" pitchFamily="34" charset="0"/>
              </a:rPr>
              <a:t>III.1.2 Tolerance and fit  </a:t>
            </a:r>
            <a:r>
              <a:rPr lang="ar-DZ" sz="4400" dirty="0">
                <a:latin typeface="Calibri Light" panose="020F0302020204030204" pitchFamily="34" charset="0"/>
                <a:ea typeface="Calibri" panose="020F0502020204030204" pitchFamily="34" charset="0"/>
                <a:cs typeface="Arial" panose="020B0604020202020204" pitchFamily="34" charset="0"/>
              </a:rPr>
              <a:t>و الملائمة</a:t>
            </a:r>
            <a:r>
              <a:rPr lang="en-US" sz="4400" dirty="0">
                <a:effectLst/>
                <a:latin typeface="Calibri Light" panose="020F0302020204030204" pitchFamily="34" charset="0"/>
                <a:ea typeface="Calibri" panose="020F0502020204030204" pitchFamily="34" charset="0"/>
                <a:cs typeface="Arial" panose="020B0604020202020204" pitchFamily="34" charset="0"/>
              </a:rPr>
              <a:t> </a:t>
            </a:r>
            <a:r>
              <a:rPr lang="ar-DZ" sz="4400" dirty="0">
                <a:effectLst/>
                <a:ea typeface="Calibri" panose="020F0502020204030204" pitchFamily="34" charset="0"/>
                <a:cs typeface="Arial" panose="020B0604020202020204" pitchFamily="34" charset="0"/>
              </a:rPr>
              <a:t>التسامح</a:t>
            </a:r>
            <a:endParaRPr lang="fr-FR" sz="3600" dirty="0">
              <a:effectLst/>
              <a:ea typeface="Calibri" panose="020F0502020204030204" pitchFamily="34" charset="0"/>
              <a:cs typeface="Arial" panose="020B0604020202020204" pitchFamily="34" charset="0"/>
            </a:endParaRPr>
          </a:p>
        </p:txBody>
      </p:sp>
      <p:sp>
        <p:nvSpPr>
          <p:cNvPr id="7" name="Partial Circle 6">
            <a:extLst>
              <a:ext uri="{FF2B5EF4-FFF2-40B4-BE49-F238E27FC236}">
                <a16:creationId xmlns:a16="http://schemas.microsoft.com/office/drawing/2014/main" id="{4ED4109C-743D-7F7F-73DA-BC97B95EBBEE}"/>
              </a:ext>
            </a:extLst>
          </p:cNvPr>
          <p:cNvSpPr/>
          <p:nvPr/>
        </p:nvSpPr>
        <p:spPr>
          <a:xfrm>
            <a:off x="5566743" y="1590732"/>
            <a:ext cx="2240406" cy="2223423"/>
          </a:xfrm>
          <a:prstGeom prst="pie">
            <a:avLst>
              <a:gd name="adj1" fmla="val 286756"/>
              <a:gd name="adj2" fmla="val 16200000"/>
            </a:avLst>
          </a:prstGeom>
          <a:ln w="76200">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solidFill>
                <a:schemeClr val="tx1"/>
              </a:solidFill>
            </a:endParaRPr>
          </a:p>
        </p:txBody>
      </p:sp>
      <p:sp>
        <p:nvSpPr>
          <p:cNvPr id="8" name="Teardrop 7">
            <a:extLst>
              <a:ext uri="{FF2B5EF4-FFF2-40B4-BE49-F238E27FC236}">
                <a16:creationId xmlns:a16="http://schemas.microsoft.com/office/drawing/2014/main" id="{234D6E94-2D12-64CE-DC33-6D7E94BEC71A}"/>
              </a:ext>
            </a:extLst>
          </p:cNvPr>
          <p:cNvSpPr/>
          <p:nvPr/>
        </p:nvSpPr>
        <p:spPr>
          <a:xfrm rot="338240" flipH="1" flipV="1">
            <a:off x="6845187" y="1072739"/>
            <a:ext cx="1756560" cy="1657001"/>
          </a:xfrm>
          <a:prstGeom prst="teardrop">
            <a:avLst>
              <a:gd name="adj" fmla="val 100000"/>
            </a:avLst>
          </a:prstGeom>
          <a:noFill/>
          <a:ln w="76200">
            <a:solidFill>
              <a:srgbClr val="FF33CC"/>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13" name="Rectangle: Diagonal Corners Rounded 12">
            <a:extLst>
              <a:ext uri="{FF2B5EF4-FFF2-40B4-BE49-F238E27FC236}">
                <a16:creationId xmlns:a16="http://schemas.microsoft.com/office/drawing/2014/main" id="{C2F7E856-E9A7-1264-766D-3C0862435182}"/>
              </a:ext>
            </a:extLst>
          </p:cNvPr>
          <p:cNvSpPr/>
          <p:nvPr/>
        </p:nvSpPr>
        <p:spPr>
          <a:xfrm>
            <a:off x="355846" y="1294541"/>
            <a:ext cx="4327133" cy="5077712"/>
          </a:xfrm>
          <a:prstGeom prst="round2DiagRect">
            <a:avLst/>
          </a:prstGeom>
          <a:ln w="76200">
            <a:solidFill>
              <a:schemeClr val="accent5">
                <a:lumMod val="75000"/>
              </a:schemeClr>
            </a:solidFill>
            <a:prstDash val="lgDashDo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2400" dirty="0"/>
          </a:p>
        </p:txBody>
      </p:sp>
      <p:sp>
        <p:nvSpPr>
          <p:cNvPr id="14" name="TextBox 13">
            <a:extLst>
              <a:ext uri="{FF2B5EF4-FFF2-40B4-BE49-F238E27FC236}">
                <a16:creationId xmlns:a16="http://schemas.microsoft.com/office/drawing/2014/main" id="{1CF40677-97C4-F482-6B75-89F69B888596}"/>
              </a:ext>
            </a:extLst>
          </p:cNvPr>
          <p:cNvSpPr txBox="1"/>
          <p:nvPr/>
        </p:nvSpPr>
        <p:spPr>
          <a:xfrm>
            <a:off x="535808" y="1820121"/>
            <a:ext cx="3906749" cy="4026552"/>
          </a:xfrm>
          <a:prstGeom prst="rect">
            <a:avLst/>
          </a:prstGeom>
          <a:noFill/>
        </p:spPr>
        <p:txBody>
          <a:bodyPr wrap="square">
            <a:spAutoFit/>
          </a:bodyPr>
          <a:lstStyle/>
          <a:p>
            <a:pPr indent="449580" algn="just">
              <a:lnSpc>
                <a:spcPct val="107000"/>
              </a:lnSpc>
              <a:spcAft>
                <a:spcPts val="800"/>
              </a:spcAft>
            </a:pPr>
            <a:r>
              <a:rPr lang="en-US" sz="24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A part can never be made with a rigorously exact shape and dimensions, but for it to fulfill its function in a mechanism, it is sufficient in practice for each functional surface to be between two limits. The difference between these two limits is called tolerance.</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Diagonal Corners Rounded 14">
            <a:extLst>
              <a:ext uri="{FF2B5EF4-FFF2-40B4-BE49-F238E27FC236}">
                <a16:creationId xmlns:a16="http://schemas.microsoft.com/office/drawing/2014/main" id="{CDA955B7-6262-87C7-CCBD-C352E7A5A9A5}"/>
              </a:ext>
            </a:extLst>
          </p:cNvPr>
          <p:cNvSpPr/>
          <p:nvPr/>
        </p:nvSpPr>
        <p:spPr>
          <a:xfrm>
            <a:off x="5024705" y="4364919"/>
            <a:ext cx="6809412" cy="2007334"/>
          </a:xfrm>
          <a:prstGeom prst="round2DiagRect">
            <a:avLst/>
          </a:prstGeom>
          <a:ln w="76200">
            <a:solidFill>
              <a:srgbClr val="FF33CC"/>
            </a:solidFill>
            <a:prstDash val="lgDash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9" name="Partial Circle 18">
            <a:extLst>
              <a:ext uri="{FF2B5EF4-FFF2-40B4-BE49-F238E27FC236}">
                <a16:creationId xmlns:a16="http://schemas.microsoft.com/office/drawing/2014/main" id="{7AF4A557-A24E-B1AE-50FC-8F0F6C662079}"/>
              </a:ext>
            </a:extLst>
          </p:cNvPr>
          <p:cNvSpPr/>
          <p:nvPr/>
        </p:nvSpPr>
        <p:spPr>
          <a:xfrm>
            <a:off x="8885432" y="1593594"/>
            <a:ext cx="2240406" cy="2223423"/>
          </a:xfrm>
          <a:prstGeom prst="pie">
            <a:avLst>
              <a:gd name="adj1" fmla="val 2350"/>
              <a:gd name="adj2" fmla="val 16200000"/>
            </a:avLst>
          </a:prstGeom>
          <a:ln w="76200">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solidFill>
                <a:schemeClr val="tx1"/>
              </a:solidFill>
            </a:endParaRPr>
          </a:p>
        </p:txBody>
      </p:sp>
      <p:sp>
        <p:nvSpPr>
          <p:cNvPr id="20" name="Teardrop 19">
            <a:extLst>
              <a:ext uri="{FF2B5EF4-FFF2-40B4-BE49-F238E27FC236}">
                <a16:creationId xmlns:a16="http://schemas.microsoft.com/office/drawing/2014/main" id="{B584F720-8FEC-2053-0ED1-16716DF43B0E}"/>
              </a:ext>
            </a:extLst>
          </p:cNvPr>
          <p:cNvSpPr/>
          <p:nvPr/>
        </p:nvSpPr>
        <p:spPr>
          <a:xfrm flipH="1" flipV="1">
            <a:off x="10077557" y="979454"/>
            <a:ext cx="1756560" cy="1657001"/>
          </a:xfrm>
          <a:prstGeom prst="teardrop">
            <a:avLst>
              <a:gd name="adj" fmla="val 100000"/>
            </a:avLst>
          </a:prstGeom>
          <a:noFill/>
          <a:ln w="76200">
            <a:solidFill>
              <a:srgbClr val="FF33CC"/>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6C3688B-27DE-2D84-B378-08E91C2BE731}"/>
              </a:ext>
            </a:extLst>
          </p:cNvPr>
          <p:cNvSpPr txBox="1"/>
          <p:nvPr/>
        </p:nvSpPr>
        <p:spPr>
          <a:xfrm>
            <a:off x="5208999" y="4614578"/>
            <a:ext cx="6447194" cy="1569660"/>
          </a:xfrm>
          <a:prstGeom prst="rect">
            <a:avLst/>
          </a:prstGeom>
          <a:noFill/>
        </p:spPr>
        <p:txBody>
          <a:bodyPr wrap="square">
            <a:spAutoFit/>
          </a:bodyPr>
          <a:lstStyle/>
          <a:p>
            <a:pPr algn="just" rtl="1"/>
            <a:r>
              <a:rPr lang="ar-DZ" sz="2400" b="1" dirty="0">
                <a:latin typeface="Calibri" panose="020F0502020204030204" pitchFamily="34" charset="0"/>
                <a:ea typeface="Calibri" panose="020F0502020204030204" pitchFamily="34" charset="0"/>
                <a:cs typeface="Calibri" panose="020F0502020204030204" pitchFamily="34" charset="0"/>
              </a:rPr>
              <a:t>لايمكن أبدا صنع جزء ما بشكل و أبعاد دقيقة 100</a:t>
            </a:r>
            <a:r>
              <a:rPr lang="fr-FR" sz="2400" b="1" dirty="0">
                <a:latin typeface="Calibri" panose="020F0502020204030204" pitchFamily="34" charset="0"/>
                <a:ea typeface="Calibri" panose="020F0502020204030204" pitchFamily="34" charset="0"/>
                <a:cs typeface="Calibri" panose="020F0502020204030204" pitchFamily="34" charset="0"/>
              </a:rPr>
              <a:t>%</a:t>
            </a:r>
            <a:r>
              <a:rPr lang="ar-DZ" sz="2400" b="1" dirty="0">
                <a:latin typeface="Calibri" panose="020F0502020204030204" pitchFamily="34" charset="0"/>
                <a:ea typeface="Calibri" panose="020F0502020204030204" pitchFamily="34" charset="0"/>
                <a:cs typeface="Calibri" panose="020F0502020204030204" pitchFamily="34" charset="0"/>
              </a:rPr>
              <a:t> و لكن لكي يؤدي وظيفته في آلية معينة، يكفي عمليا أن يكون كل سطح وظيفي بين حدين و الفرق بين هذين الحدين يسمى التسامح. </a:t>
            </a:r>
            <a:endParaRPr lang="ar-DZ"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5556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6397DC-9791-D916-8844-644DA5720313}"/>
              </a:ext>
            </a:extLst>
          </p:cNvPr>
          <p:cNvPicPr>
            <a:picLocks noChangeAspect="1"/>
          </p:cNvPicPr>
          <p:nvPr/>
        </p:nvPicPr>
        <p:blipFill>
          <a:blip r:embed="rId2"/>
          <a:stretch>
            <a:fillRect/>
          </a:stretch>
        </p:blipFill>
        <p:spPr>
          <a:xfrm>
            <a:off x="6888280" y="889680"/>
            <a:ext cx="4003516" cy="3599801"/>
          </a:xfrm>
          <a:prstGeom prst="rect">
            <a:avLst/>
          </a:prstGeom>
        </p:spPr>
      </p:pic>
      <p:sp>
        <p:nvSpPr>
          <p:cNvPr id="4" name="TextBox 3">
            <a:extLst>
              <a:ext uri="{FF2B5EF4-FFF2-40B4-BE49-F238E27FC236}">
                <a16:creationId xmlns:a16="http://schemas.microsoft.com/office/drawing/2014/main" id="{4BE16A19-F3FA-F78C-B8C9-1EDF98E0E78D}"/>
              </a:ext>
            </a:extLst>
          </p:cNvPr>
          <p:cNvSpPr txBox="1"/>
          <p:nvPr/>
        </p:nvSpPr>
        <p:spPr>
          <a:xfrm>
            <a:off x="357883" y="199112"/>
            <a:ext cx="9330647" cy="780342"/>
          </a:xfrm>
          <a:prstGeom prst="rect">
            <a:avLst/>
          </a:prstGeom>
          <a:noFill/>
        </p:spPr>
        <p:txBody>
          <a:bodyPr wrap="square">
            <a:spAutoFit/>
          </a:bodyPr>
          <a:lstStyle/>
          <a:p>
            <a:pPr>
              <a:lnSpc>
                <a:spcPct val="107000"/>
              </a:lnSpc>
              <a:spcAft>
                <a:spcPts val="800"/>
              </a:spcAft>
            </a:pPr>
            <a:r>
              <a:rPr lang="en-US" sz="4400" dirty="0">
                <a:effectLst/>
                <a:latin typeface="Calibri Light" panose="020F0302020204030204" pitchFamily="34" charset="0"/>
                <a:ea typeface="Calibri" panose="020F0502020204030204" pitchFamily="34" charset="0"/>
                <a:cs typeface="Arial" panose="020B0604020202020204" pitchFamily="34" charset="0"/>
              </a:rPr>
              <a:t>III.1.2 Tolerance and fit  </a:t>
            </a:r>
            <a:r>
              <a:rPr lang="ar-DZ" sz="4400" dirty="0">
                <a:effectLst/>
                <a:latin typeface="Calibri Light" panose="020F0302020204030204" pitchFamily="34" charset="0"/>
                <a:ea typeface="Calibri" panose="020F0502020204030204" pitchFamily="34" charset="0"/>
                <a:cs typeface="Arial" panose="020B0604020202020204" pitchFamily="34" charset="0"/>
              </a:rPr>
              <a:t>و الملاءمة</a:t>
            </a:r>
            <a:r>
              <a:rPr lang="en-US" sz="4400" dirty="0">
                <a:effectLst/>
                <a:latin typeface="Calibri Light" panose="020F0302020204030204" pitchFamily="34" charset="0"/>
                <a:ea typeface="Calibri" panose="020F0502020204030204" pitchFamily="34" charset="0"/>
                <a:cs typeface="Arial" panose="020B0604020202020204" pitchFamily="34" charset="0"/>
              </a:rPr>
              <a:t> </a:t>
            </a:r>
            <a:r>
              <a:rPr lang="ar-DZ" sz="4400" dirty="0">
                <a:effectLst/>
                <a:ea typeface="Calibri" panose="020F0502020204030204" pitchFamily="34" charset="0"/>
                <a:cs typeface="Arial" panose="020B0604020202020204" pitchFamily="34" charset="0"/>
              </a:rPr>
              <a:t>التسامح</a:t>
            </a:r>
            <a:endParaRPr lang="fr-FR" sz="3600" dirty="0">
              <a:effectLst/>
              <a:ea typeface="Calibri" panose="020F0502020204030204" pitchFamily="34" charset="0"/>
              <a:cs typeface="Arial" panose="020B0604020202020204" pitchFamily="34" charset="0"/>
            </a:endParaRPr>
          </a:p>
        </p:txBody>
      </p:sp>
      <p:sp>
        <p:nvSpPr>
          <p:cNvPr id="5" name="Rectangle: Diagonal Corners Rounded 4">
            <a:extLst>
              <a:ext uri="{FF2B5EF4-FFF2-40B4-BE49-F238E27FC236}">
                <a16:creationId xmlns:a16="http://schemas.microsoft.com/office/drawing/2014/main" id="{748E6EEC-89CA-CA28-F963-D01483AC53A2}"/>
              </a:ext>
            </a:extLst>
          </p:cNvPr>
          <p:cNvSpPr/>
          <p:nvPr/>
        </p:nvSpPr>
        <p:spPr>
          <a:xfrm>
            <a:off x="357883" y="1313022"/>
            <a:ext cx="4275762" cy="5149423"/>
          </a:xfrm>
          <a:prstGeom prst="round2DiagRect">
            <a:avLst/>
          </a:prstGeom>
          <a:ln w="76200">
            <a:solidFill>
              <a:schemeClr val="accent5">
                <a:lumMod val="75000"/>
              </a:schemeClr>
            </a:solidFill>
            <a:prstDash val="lgDashDot"/>
          </a:ln>
        </p:spPr>
        <p:style>
          <a:lnRef idx="2">
            <a:schemeClr val="accent5"/>
          </a:lnRef>
          <a:fillRef idx="1">
            <a:schemeClr val="lt1"/>
          </a:fillRef>
          <a:effectRef idx="0">
            <a:schemeClr val="accent5"/>
          </a:effectRef>
          <a:fontRef idx="minor">
            <a:schemeClr val="dk1"/>
          </a:fontRef>
        </p:style>
        <p:txBody>
          <a:bodyPr rtlCol="0" anchor="ctr"/>
          <a:lstStyle/>
          <a:p>
            <a:pPr indent="449580" algn="just">
              <a:lnSpc>
                <a:spcPct val="107000"/>
              </a:lnSpc>
              <a:spcAft>
                <a:spcPts val="800"/>
              </a:spcAft>
            </a:pPr>
            <a:r>
              <a:rPr lang="en-US" sz="2400" b="1" dirty="0">
                <a:solidFill>
                  <a:srgbClr val="0D0D0D"/>
                </a:solidFill>
                <a:effectLst/>
                <a:latin typeface="Calibri Light" panose="020F0302020204030204" pitchFamily="34" charset="0"/>
                <a:ea typeface="Calibri" panose="020F0502020204030204" pitchFamily="34" charset="0"/>
                <a:cs typeface="Arial" panose="020B0604020202020204" pitchFamily="34" charset="0"/>
              </a:rPr>
              <a:t>Because of the uncertainty due to the imprecision of the manufacturing methods (wear of the tool for example), the indication of a dimension is not enough. We must specify, in addition to the theoretical dimension, the interval within which to vary the actual dimension (after manufacturing).</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Diagonal Corners Rounded 7">
            <a:extLst>
              <a:ext uri="{FF2B5EF4-FFF2-40B4-BE49-F238E27FC236}">
                <a16:creationId xmlns:a16="http://schemas.microsoft.com/office/drawing/2014/main" id="{237897B8-19FA-33F1-EA3E-686E1E534FE9}"/>
              </a:ext>
            </a:extLst>
          </p:cNvPr>
          <p:cNvSpPr/>
          <p:nvPr/>
        </p:nvSpPr>
        <p:spPr>
          <a:xfrm>
            <a:off x="5024705" y="4582274"/>
            <a:ext cx="6809412" cy="1880171"/>
          </a:xfrm>
          <a:prstGeom prst="round2DiagRect">
            <a:avLst/>
          </a:prstGeom>
          <a:ln w="76200">
            <a:solidFill>
              <a:srgbClr val="FF33CC"/>
            </a:solidFill>
            <a:prstDash val="lgDash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3" name="Shape 4">
            <a:extLst>
              <a:ext uri="{FF2B5EF4-FFF2-40B4-BE49-F238E27FC236}">
                <a16:creationId xmlns:a16="http://schemas.microsoft.com/office/drawing/2014/main" id="{C1C970AD-11F4-0F7A-7831-76C067BE68BE}"/>
              </a:ext>
            </a:extLst>
          </p:cNvPr>
          <p:cNvSpPr txBox="1"/>
          <p:nvPr/>
        </p:nvSpPr>
        <p:spPr>
          <a:xfrm>
            <a:off x="10910129" y="3297375"/>
            <a:ext cx="1192106" cy="11921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endParaRPr lang="en-GB" sz="3800" kern="1200"/>
          </a:p>
        </p:txBody>
      </p:sp>
      <p:sp>
        <p:nvSpPr>
          <p:cNvPr id="2" name="TextBox 1">
            <a:extLst>
              <a:ext uri="{FF2B5EF4-FFF2-40B4-BE49-F238E27FC236}">
                <a16:creationId xmlns:a16="http://schemas.microsoft.com/office/drawing/2014/main" id="{102CE614-2576-0D91-ED5B-2BCB99F88F59}"/>
              </a:ext>
            </a:extLst>
          </p:cNvPr>
          <p:cNvSpPr txBox="1"/>
          <p:nvPr/>
        </p:nvSpPr>
        <p:spPr>
          <a:xfrm>
            <a:off x="5116530" y="4737529"/>
            <a:ext cx="6536478" cy="1569660"/>
          </a:xfrm>
          <a:prstGeom prst="rect">
            <a:avLst/>
          </a:prstGeom>
          <a:noFill/>
        </p:spPr>
        <p:txBody>
          <a:bodyPr wrap="square">
            <a:spAutoFit/>
          </a:bodyPr>
          <a:lstStyle/>
          <a:p>
            <a:pPr algn="just" rtl="1"/>
            <a:r>
              <a:rPr lang="ar-DZ" sz="2400" b="1" dirty="0">
                <a:latin typeface="Calibri" panose="020F0502020204030204" pitchFamily="34" charset="0"/>
                <a:ea typeface="Calibri" panose="020F0502020204030204" pitchFamily="34" charset="0"/>
                <a:cs typeface="Calibri" panose="020F0502020204030204" pitchFamily="34" charset="0"/>
              </a:rPr>
              <a:t>بسبب عدم اليقين حول دقة طرق التصنيع </a:t>
            </a:r>
            <a:r>
              <a:rPr lang="fr-FR" sz="2400" b="1" dirty="0">
                <a:latin typeface="Calibri" panose="020F0502020204030204" pitchFamily="34" charset="0"/>
                <a:ea typeface="Calibri" panose="020F0502020204030204" pitchFamily="34" charset="0"/>
                <a:cs typeface="Calibri" panose="020F0502020204030204" pitchFamily="34" charset="0"/>
              </a:rPr>
              <a:t>)</a:t>
            </a:r>
            <a:r>
              <a:rPr lang="ar-DZ" sz="2400" b="1" dirty="0">
                <a:latin typeface="Calibri" panose="020F0502020204030204" pitchFamily="34" charset="0"/>
                <a:ea typeface="Calibri" panose="020F0502020204030204" pitchFamily="34" charset="0"/>
                <a:cs typeface="Calibri" panose="020F0502020204030204" pitchFamily="34" charset="0"/>
              </a:rPr>
              <a:t> تآكل الأداة على سبيل المثال</a:t>
            </a:r>
            <a:r>
              <a:rPr lang="fr-FR" sz="2400" b="1" dirty="0">
                <a:latin typeface="Calibri" panose="020F0502020204030204" pitchFamily="34" charset="0"/>
                <a:ea typeface="Calibri" panose="020F0502020204030204" pitchFamily="34" charset="0"/>
                <a:cs typeface="Calibri" panose="020F0502020204030204" pitchFamily="34" charset="0"/>
              </a:rPr>
              <a:t>( </a:t>
            </a:r>
            <a:r>
              <a:rPr lang="ar-DZ" sz="2400" b="1" dirty="0">
                <a:latin typeface="Calibri" panose="020F0502020204030204" pitchFamily="34" charset="0"/>
                <a:ea typeface="Calibri" panose="020F0502020204030204" pitchFamily="34" charset="0"/>
                <a:cs typeface="Calibri" panose="020F0502020204030204" pitchFamily="34" charset="0"/>
              </a:rPr>
              <a:t> فإن الإشارة إلى البعد ليست كافية، بل يجب أن نحدد، بالإضافة إلى البعد النظري، الفترة التي يمكن خلالها تغيير البعد الفعلي </a:t>
            </a:r>
            <a:r>
              <a:rPr lang="fr-FR" sz="2400" b="1" dirty="0">
                <a:latin typeface="Calibri" panose="020F0502020204030204" pitchFamily="34" charset="0"/>
                <a:ea typeface="Calibri" panose="020F0502020204030204" pitchFamily="34" charset="0"/>
                <a:cs typeface="Calibri" panose="020F0502020204030204" pitchFamily="34" charset="0"/>
              </a:rPr>
              <a:t>)</a:t>
            </a:r>
            <a:r>
              <a:rPr lang="ar-DZ" sz="2400" b="1" dirty="0">
                <a:latin typeface="Calibri" panose="020F0502020204030204" pitchFamily="34" charset="0"/>
                <a:ea typeface="Calibri" panose="020F0502020204030204" pitchFamily="34" charset="0"/>
                <a:cs typeface="Calibri" panose="020F0502020204030204" pitchFamily="34" charset="0"/>
              </a:rPr>
              <a:t>بعد التصنيع</a:t>
            </a:r>
            <a:r>
              <a:rPr lang="fr-FR" sz="2400" b="1" dirty="0">
                <a:latin typeface="Calibri" panose="020F0502020204030204" pitchFamily="34" charset="0"/>
                <a:ea typeface="Calibri" panose="020F0502020204030204" pitchFamily="34" charset="0"/>
                <a:cs typeface="Calibri" panose="020F0502020204030204" pitchFamily="34" charset="0"/>
              </a:rPr>
              <a:t>(</a:t>
            </a:r>
            <a:endParaRPr lang="ar-DZ"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5602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2228</TotalTime>
  <Words>2751</Words>
  <Application>Microsoft Office PowerPoint</Application>
  <PresentationFormat>Widescreen</PresentationFormat>
  <Paragraphs>164</Paragraphs>
  <Slides>28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Agency FB</vt:lpstr>
      <vt:lpstr>Amiri</vt:lpstr>
      <vt:lpstr>Arial</vt:lpstr>
      <vt:lpstr>Calibri</vt:lpstr>
      <vt:lpstr>Calibri Light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ABDELMOUNAIM ZEROUAL</dc:creator>
  <cp:lastModifiedBy>ABDELMOUNAIM ZEROUAL</cp:lastModifiedBy>
  <cp:revision>13</cp:revision>
  <dcterms:created xsi:type="dcterms:W3CDTF">2024-11-18T09:44:42Z</dcterms:created>
  <dcterms:modified xsi:type="dcterms:W3CDTF">2024-12-07T15:50:54Z</dcterms:modified>
</cp:coreProperties>
</file>