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0" r:id="rId3"/>
    <p:sldId id="298" r:id="rId4"/>
    <p:sldId id="305" r:id="rId5"/>
    <p:sldId id="306" r:id="rId6"/>
    <p:sldId id="307" r:id="rId7"/>
    <p:sldId id="308" r:id="rId8"/>
    <p:sldId id="309"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37" autoAdjust="0"/>
  </p:normalViewPr>
  <p:slideViewPr>
    <p:cSldViewPr snapToGrid="0">
      <p:cViewPr varScale="1">
        <p:scale>
          <a:sx n="111" d="100"/>
          <a:sy n="111" d="100"/>
        </p:scale>
        <p:origin x="456"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418BB7-D4A2-4439-86A1-A5D970E6E0DC}" type="datetimeFigureOut">
              <a:rPr lang="fr-FR" smtClean="0"/>
              <a:t>22/04/2024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BF40D-85B8-4C1C-864F-A8892CBE4D29}" type="slidenum">
              <a:rPr lang="fr-FR" smtClean="0"/>
              <a:t>‹N°›</a:t>
            </a:fld>
            <a:endParaRPr lang="fr-FR"/>
          </a:p>
        </p:txBody>
      </p:sp>
    </p:spTree>
    <p:extLst>
      <p:ext uri="{BB962C8B-B14F-4D97-AF65-F5344CB8AC3E}">
        <p14:creationId xmlns:p14="http://schemas.microsoft.com/office/powerpoint/2010/main" val="798027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EABF40D-85B8-4C1C-864F-A8892CBE4D29}" type="slidenum">
              <a:rPr lang="fr-FR" smtClean="0"/>
              <a:t>2</a:t>
            </a:fld>
            <a:endParaRPr lang="fr-FR"/>
          </a:p>
        </p:txBody>
      </p:sp>
    </p:spTree>
    <p:extLst>
      <p:ext uri="{BB962C8B-B14F-4D97-AF65-F5344CB8AC3E}">
        <p14:creationId xmlns:p14="http://schemas.microsoft.com/office/powerpoint/2010/main" val="3741275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22125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32801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0582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427004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822406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22/04/2024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362901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3371ED4-EF16-498B-A65D-FD5337A6D833}" type="datetimeFigureOut">
              <a:rPr lang="fr-FR" smtClean="0"/>
              <a:t>22/04/2024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12601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3371ED4-EF16-498B-A65D-FD5337A6D833}" type="datetimeFigureOut">
              <a:rPr lang="fr-FR" smtClean="0"/>
              <a:t>22/04/2024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222490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371ED4-EF16-498B-A65D-FD5337A6D833}" type="datetimeFigureOut">
              <a:rPr lang="fr-FR" smtClean="0"/>
              <a:t>22/04/2024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36384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22/04/2024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0281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22/04/2024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2437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71ED4-EF16-498B-A65D-FD5337A6D833}" type="datetimeFigureOut">
              <a:rPr lang="fr-FR" smtClean="0"/>
              <a:t>22/04/2024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6BF4F-30F6-47B9-AA19-342ACE581A97}" type="slidenum">
              <a:rPr lang="fr-FR" smtClean="0"/>
              <a:t>‹N°›</a:t>
            </a:fld>
            <a:endParaRPr lang="fr-FR"/>
          </a:p>
        </p:txBody>
      </p:sp>
    </p:spTree>
    <p:extLst>
      <p:ext uri="{BB962C8B-B14F-4D97-AF65-F5344CB8AC3E}">
        <p14:creationId xmlns:p14="http://schemas.microsoft.com/office/powerpoint/2010/main" val="2356134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0.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8.png"/><Relationship Id="rId10"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9.png"/><Relationship Id="rId5" Type="http://schemas.openxmlformats.org/officeDocument/2006/relationships/image" Target="../media/image12.png"/><Relationship Id="rId10"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7.png"/></Relationships>
</file>

<file path=ppt/slides/_rels/slide4.xml.rels><?xml version="1.0" encoding="UTF-8" standalone="yes"?>
<Relationships xmlns="http://schemas.openxmlformats.org/package/2006/relationships"><Relationship Id="rId8" Type="http://schemas.openxmlformats.org/officeDocument/2006/relationships/image" Target="../media/image220.png"/><Relationship Id="rId13" Type="http://schemas.openxmlformats.org/officeDocument/2006/relationships/image" Target="../media/image27.png"/><Relationship Id="rId3" Type="http://schemas.openxmlformats.org/officeDocument/2006/relationships/image" Target="../media/image110.png"/><Relationship Id="rId7" Type="http://schemas.openxmlformats.org/officeDocument/2006/relationships/image" Target="../media/image22.png"/><Relationship Id="rId12" Type="http://schemas.openxmlformats.org/officeDocument/2006/relationships/image" Target="../media/image26.png"/><Relationship Id="rId17" Type="http://schemas.openxmlformats.org/officeDocument/2006/relationships/image" Target="../media/image31.png"/><Relationship Id="rId2" Type="http://schemas.openxmlformats.org/officeDocument/2006/relationships/image" Target="../media/image1.png"/><Relationship Id="rId16"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21.emf"/><Relationship Id="rId11" Type="http://schemas.openxmlformats.org/officeDocument/2006/relationships/image" Target="../media/image25.png"/><Relationship Id="rId5" Type="http://schemas.openxmlformats.org/officeDocument/2006/relationships/image" Target="../media/image20.png"/><Relationship Id="rId15" Type="http://schemas.openxmlformats.org/officeDocument/2006/relationships/image" Target="../media/image29.png"/><Relationship Id="rId10" Type="http://schemas.openxmlformats.org/officeDocument/2006/relationships/image" Target="../media/image24.png"/><Relationship Id="rId4" Type="http://schemas.openxmlformats.org/officeDocument/2006/relationships/image" Target="../media/image180.png"/><Relationship Id="rId9" Type="http://schemas.openxmlformats.org/officeDocument/2006/relationships/image" Target="../media/image23.png"/><Relationship Id="rId14" Type="http://schemas.openxmlformats.org/officeDocument/2006/relationships/image" Target="../media/image28.png"/></Relationships>
</file>

<file path=ppt/slides/_rels/slide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6.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0.png"/><Relationship Id="rId7" Type="http://schemas.openxmlformats.org/officeDocument/2006/relationships/image" Target="../media/image3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50.png"/><Relationship Id="rId5" Type="http://schemas.openxmlformats.org/officeDocument/2006/relationships/image" Target="../media/image340.png"/><Relationship Id="rId4" Type="http://schemas.openxmlformats.org/officeDocument/2006/relationships/image" Target="../media/image330.png"/></Relationships>
</file>

<file path=ppt/slides/_rels/slide7.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8.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6.png"/><Relationship Id="rId7" Type="http://schemas.openxmlformats.org/officeDocument/2006/relationships/image" Target="../media/image5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4" name="Rectangle 3"/>
          <p:cNvSpPr/>
          <p:nvPr/>
        </p:nvSpPr>
        <p:spPr>
          <a:xfrm>
            <a:off x="828367" y="3632033"/>
            <a:ext cx="11047105" cy="769441"/>
          </a:xfrm>
          <a:prstGeom prst="rect">
            <a:avLst/>
          </a:prstGeom>
        </p:spPr>
        <p:txBody>
          <a:bodyPr wrap="square">
            <a:spAutoFit/>
          </a:bodyPr>
          <a:lstStyle/>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Equations générales de l’élasticité linéaire</a:t>
            </a:r>
          </a:p>
        </p:txBody>
      </p:sp>
      <p:sp>
        <p:nvSpPr>
          <p:cNvPr id="5" name="Rectangle 4"/>
          <p:cNvSpPr/>
          <p:nvPr/>
        </p:nvSpPr>
        <p:spPr>
          <a:xfrm>
            <a:off x="828367" y="2875623"/>
            <a:ext cx="3102077" cy="646331"/>
          </a:xfrm>
          <a:prstGeom prst="rect">
            <a:avLst/>
          </a:prstGeom>
        </p:spPr>
        <p:txBody>
          <a:bodyPr wrap="square">
            <a:spAutoFit/>
          </a:bodyPr>
          <a:lstStyle/>
          <a:p>
            <a:pPr algn="ctr"/>
            <a:r>
              <a:rPr lang="fr-FR"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CHAPITRE </a:t>
            </a:r>
            <a:r>
              <a:rPr lang="fr-FR"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V</a:t>
            </a:r>
            <a:endParaRPr lang="fr-FR"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9" name="Image 8"/>
          <p:cNvPicPr/>
          <p:nvPr/>
        </p:nvPicPr>
        <p:blipFill>
          <a:blip r:embed="rId3" cstate="print">
            <a:extLst>
              <a:ext uri="{28A0092B-C50C-407E-A947-70E740481C1C}">
                <a14:useLocalDpi xmlns:a14="http://schemas.microsoft.com/office/drawing/2010/main" val="0"/>
              </a:ext>
            </a:extLst>
          </a:blip>
          <a:stretch>
            <a:fillRect/>
          </a:stretch>
        </p:blipFill>
        <p:spPr>
          <a:xfrm>
            <a:off x="1005347" y="144759"/>
            <a:ext cx="1057531" cy="1020363"/>
          </a:xfrm>
          <a:prstGeom prst="rect">
            <a:avLst/>
          </a:prstGeom>
        </p:spPr>
      </p:pic>
      <p:pic>
        <p:nvPicPr>
          <p:cNvPr id="10" name="Image 9"/>
          <p:cNvPicPr/>
          <p:nvPr/>
        </p:nvPicPr>
        <p:blipFill>
          <a:blip r:embed="rId3" cstate="print">
            <a:extLst>
              <a:ext uri="{28A0092B-C50C-407E-A947-70E740481C1C}">
                <a14:useLocalDpi xmlns:a14="http://schemas.microsoft.com/office/drawing/2010/main" val="0"/>
              </a:ext>
            </a:extLst>
          </a:blip>
          <a:stretch>
            <a:fillRect/>
          </a:stretch>
        </p:blipFill>
        <p:spPr>
          <a:xfrm>
            <a:off x="10817941" y="144758"/>
            <a:ext cx="1057531" cy="1020363"/>
          </a:xfrm>
          <a:prstGeom prst="rect">
            <a:avLst/>
          </a:prstGeom>
        </p:spPr>
      </p:pic>
      <p:sp>
        <p:nvSpPr>
          <p:cNvPr id="7" name="Rectangle 6"/>
          <p:cNvSpPr/>
          <p:nvPr/>
        </p:nvSpPr>
        <p:spPr>
          <a:xfrm>
            <a:off x="3392409" y="0"/>
            <a:ext cx="6096000" cy="923330"/>
          </a:xfrm>
          <a:prstGeom prst="rect">
            <a:avLst/>
          </a:prstGeom>
        </p:spPr>
        <p:txBody>
          <a:bodyPr>
            <a:spAutoFit/>
          </a:bodyPr>
          <a:lstStyle/>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République algérienne démocratique et populaire</a:t>
            </a:r>
          </a:p>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Ministère de l'enseignement supérieur</a:t>
            </a:r>
          </a:p>
          <a:p>
            <a:pPr algn="ctr">
              <a:spcAft>
                <a:spcPts val="0"/>
              </a:spcAft>
              <a:tabLst>
                <a:tab pos="2637155" algn="ctr"/>
                <a:tab pos="5274310" algn="r"/>
                <a:tab pos="2637155" algn="ctr"/>
              </a:tabLst>
            </a:pPr>
            <a:r>
              <a:rPr lang="fr-FR" dirty="0">
                <a:latin typeface="Calibri" panose="020F0502020204030204" pitchFamily="34" charset="0"/>
                <a:ea typeface="Calibri" panose="020F0502020204030204" pitchFamily="34" charset="0"/>
                <a:cs typeface="Arial" panose="020B0604020202020204" pitchFamily="34" charset="0"/>
              </a:rPr>
              <a:t>Université de </a:t>
            </a:r>
            <a:r>
              <a:rPr lang="fr-FR" dirty="0" err="1">
                <a:latin typeface="Calibri" panose="020F0502020204030204" pitchFamily="34" charset="0"/>
                <a:ea typeface="Calibri" panose="020F0502020204030204" pitchFamily="34" charset="0"/>
                <a:cs typeface="Arial" panose="020B0604020202020204" pitchFamily="34" charset="0"/>
              </a:rPr>
              <a:t>Abdelhafid</a:t>
            </a:r>
            <a:r>
              <a:rPr lang="fr-FR" dirty="0">
                <a:latin typeface="Calibri" panose="020F0502020204030204" pitchFamily="34" charset="0"/>
                <a:ea typeface="Calibri" panose="020F0502020204030204" pitchFamily="34" charset="0"/>
                <a:cs typeface="Arial" panose="020B0604020202020204" pitchFamily="34" charset="0"/>
              </a:rPr>
              <a:t> </a:t>
            </a:r>
            <a:r>
              <a:rPr lang="fr-FR" dirty="0" err="1">
                <a:latin typeface="Calibri" panose="020F0502020204030204" pitchFamily="34" charset="0"/>
                <a:ea typeface="Calibri" panose="020F0502020204030204" pitchFamily="34" charset="0"/>
                <a:cs typeface="Arial" panose="020B0604020202020204" pitchFamily="34" charset="0"/>
              </a:rPr>
              <a:t>Boussouf</a:t>
            </a:r>
            <a:r>
              <a:rPr lang="fr-FR" dirty="0">
                <a:latin typeface="Calibri" panose="020F0502020204030204" pitchFamily="34" charset="0"/>
                <a:ea typeface="Calibri" panose="020F0502020204030204" pitchFamily="34" charset="0"/>
                <a:cs typeface="Arial" panose="020B0604020202020204" pitchFamily="34" charset="0"/>
              </a:rPr>
              <a:t>-Mila</a:t>
            </a:r>
          </a:p>
        </p:txBody>
      </p:sp>
      <p:sp>
        <p:nvSpPr>
          <p:cNvPr id="8" name="Rectangle 7"/>
          <p:cNvSpPr/>
          <p:nvPr/>
        </p:nvSpPr>
        <p:spPr>
          <a:xfrm>
            <a:off x="1005347" y="1324830"/>
            <a:ext cx="10574593" cy="981423"/>
          </a:xfrm>
          <a:prstGeom prst="rect">
            <a:avLst/>
          </a:prstGeom>
        </p:spPr>
        <p:txBody>
          <a:bodyPr wrap="square">
            <a:spAutoFit/>
          </a:bodyPr>
          <a:lstStyle/>
          <a:p>
            <a:pPr>
              <a:lnSpc>
                <a:spcPct val="107000"/>
              </a:lnSpc>
              <a:spcAft>
                <a:spcPts val="0"/>
              </a:spcAft>
              <a:tabLst>
                <a:tab pos="1981200" algn="l"/>
                <a:tab pos="4048125" algn="l"/>
              </a:tabLst>
            </a:pPr>
            <a:r>
              <a:rPr lang="fr-FR" i="1" dirty="0">
                <a:latin typeface="Calibri" panose="020F0502020204030204" pitchFamily="34" charset="0"/>
                <a:ea typeface="Calibri" panose="020F0502020204030204" pitchFamily="34" charset="0"/>
                <a:cs typeface="Arial" panose="020B0604020202020204" pitchFamily="34" charset="0"/>
              </a:rPr>
              <a:t>Faculté de sciences et Technologies</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tabLst>
                <a:tab pos="1981200" algn="l"/>
              </a:tabLst>
            </a:pPr>
            <a:r>
              <a:rPr lang="fr-FR" i="1" dirty="0">
                <a:latin typeface="Calibri" panose="020F0502020204030204" pitchFamily="34" charset="0"/>
                <a:ea typeface="Calibri" panose="020F0502020204030204" pitchFamily="34" charset="0"/>
                <a:cs typeface="Arial" panose="020B0604020202020204" pitchFamily="34" charset="0"/>
              </a:rPr>
              <a:t>Département de sciences et techniques	 				</a:t>
            </a:r>
            <a:r>
              <a:rPr lang="fr-FR" i="1">
                <a:latin typeface="Calibri" panose="020F0502020204030204" pitchFamily="34" charset="0"/>
                <a:ea typeface="Calibri" panose="020F0502020204030204" pitchFamily="34" charset="0"/>
                <a:cs typeface="Arial" panose="020B0604020202020204" pitchFamily="34" charset="0"/>
              </a:rPr>
              <a:t>	Présenté </a:t>
            </a:r>
            <a:r>
              <a:rPr lang="fr-FR" i="1" dirty="0">
                <a:latin typeface="Calibri" panose="020F0502020204030204" pitchFamily="34" charset="0"/>
                <a:ea typeface="Calibri" panose="020F0502020204030204" pitchFamily="34" charset="0"/>
                <a:cs typeface="Arial" panose="020B0604020202020204" pitchFamily="34" charset="0"/>
              </a:rPr>
              <a:t>par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tabLst>
                <a:tab pos="1981200" algn="l"/>
              </a:tabLst>
            </a:pPr>
            <a:r>
              <a:rPr lang="fr-FR" i="1" dirty="0">
                <a:latin typeface="Calibri" panose="020F0502020204030204" pitchFamily="34" charset="0"/>
                <a:ea typeface="Calibri" panose="020F0502020204030204" pitchFamily="34" charset="0"/>
                <a:cs typeface="Arial" panose="020B0604020202020204" pitchFamily="34" charset="0"/>
              </a:rPr>
              <a:t>1er année Master-structures                                                                                                         Dr. BELGHIAT </a:t>
            </a:r>
            <a:r>
              <a:rPr lang="fr-FR" i="1" dirty="0" err="1">
                <a:latin typeface="Calibri" panose="020F0502020204030204" pitchFamily="34" charset="0"/>
                <a:ea typeface="Calibri" panose="020F0502020204030204" pitchFamily="34" charset="0"/>
                <a:cs typeface="Arial" panose="020B0604020202020204" pitchFamily="34" charset="0"/>
              </a:rPr>
              <a:t>Choayb</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11" name="Rectangle 10"/>
          <p:cNvSpPr/>
          <p:nvPr/>
        </p:nvSpPr>
        <p:spPr>
          <a:xfrm>
            <a:off x="4906591" y="5987534"/>
            <a:ext cx="3067635" cy="369332"/>
          </a:xfrm>
          <a:prstGeom prst="rect">
            <a:avLst/>
          </a:prstGeom>
        </p:spPr>
        <p:txBody>
          <a:bodyPr wrap="none">
            <a:spAutoFit/>
          </a:bodyPr>
          <a:lstStyle/>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Année universitaire </a:t>
            </a:r>
            <a:r>
              <a:rPr lang="fr-FR" dirty="0" smtClean="0">
                <a:latin typeface="Calibri" panose="020F0502020204030204" pitchFamily="34" charset="0"/>
                <a:ea typeface="Calibri" panose="020F0502020204030204" pitchFamily="34" charset="0"/>
                <a:cs typeface="Arial" panose="020B0604020202020204" pitchFamily="34" charset="0"/>
              </a:rPr>
              <a:t>2023-2024</a:t>
            </a: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1784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r="-3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1396257" y="573698"/>
                <a:ext cx="7143894" cy="1754326"/>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L’élément</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élastique</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isotrope</a:t>
                </a:r>
                <a:r>
                  <a:rPr lang="en-US" dirty="0" smtClean="0">
                    <a:effectLst>
                      <a:outerShdw blurRad="38100" dist="38100" dir="2700000" algn="tl">
                        <a:srgbClr val="000000">
                          <a:alpha val="43137"/>
                        </a:srgbClr>
                      </a:outerShdw>
                    </a:effectLst>
                  </a:rPr>
                  <a:t> de volume </a:t>
                </a:r>
                <a14:m>
                  <m:oMath xmlns:m="http://schemas.openxmlformats.org/officeDocument/2006/math">
                    <m:r>
                      <a:rPr lang="en-US" i="1" dirty="0" smtClean="0">
                        <a:effectLst>
                          <a:outerShdw blurRad="38100" dist="38100" dir="2700000" algn="tl">
                            <a:srgbClr val="000000">
                              <a:alpha val="43137"/>
                            </a:srgbClr>
                          </a:outerShdw>
                        </a:effectLst>
                        <a:latin typeface="Cambria Math" panose="02040503050406030204" pitchFamily="18" charset="0"/>
                      </a:rPr>
                      <m:t>𝑉</m:t>
                    </m:r>
                  </m:oMath>
                </a14:m>
                <a:r>
                  <a:rPr lang="en-US" dirty="0" smtClean="0">
                    <a:effectLst>
                      <a:outerShdw blurRad="38100" dist="38100" dir="2700000" algn="tl">
                        <a:srgbClr val="000000">
                          <a:alpha val="43137"/>
                        </a:srgbClr>
                      </a:outerShdw>
                    </a:effectLst>
                  </a:rPr>
                  <a:t>, comment </a:t>
                </a:r>
                <a:r>
                  <a:rPr lang="fr-FR" dirty="0" smtClean="0">
                    <a:effectLst>
                      <a:outerShdw blurRad="38100" dist="38100" dir="2700000" algn="tl">
                        <a:srgbClr val="000000">
                          <a:alpha val="43137"/>
                        </a:srgbClr>
                      </a:outerShdw>
                    </a:effectLst>
                  </a:rPr>
                  <a:t>montre</a:t>
                </a:r>
                <a:r>
                  <a:rPr lang="en-US" dirty="0" smtClean="0">
                    <a:effectLst>
                      <a:outerShdw blurRad="38100" dist="38100" dir="2700000" algn="tl">
                        <a:srgbClr val="000000">
                          <a:alpha val="43137"/>
                        </a:srgbClr>
                      </a:outerShdw>
                    </a:effectLst>
                  </a:rPr>
                  <a:t> la figure, </a:t>
                </a:r>
                <a:r>
                  <a:rPr lang="fr-FR" dirty="0" smtClean="0">
                    <a:effectLst>
                      <a:outerShdw blurRad="38100" dist="38100" dir="2700000" algn="tl">
                        <a:srgbClr val="000000">
                          <a:alpha val="43137"/>
                        </a:srgbClr>
                      </a:outerShdw>
                    </a:effectLst>
                  </a:rPr>
                  <a:t>est</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sollicité</a:t>
                </a:r>
                <a:r>
                  <a:rPr lang="en-US" dirty="0" smtClean="0">
                    <a:effectLst>
                      <a:outerShdw blurRad="38100" dist="38100" dir="2700000" algn="tl">
                        <a:srgbClr val="000000">
                          <a:alpha val="43137"/>
                        </a:srgbClr>
                      </a:outerShdw>
                    </a:effectLst>
                  </a:rPr>
                  <a:t> par des charges </a:t>
                </a:r>
                <a:r>
                  <a:rPr lang="fr-FR" dirty="0" smtClean="0">
                    <a:effectLst>
                      <a:outerShdw blurRad="38100" dist="38100" dir="2700000" algn="tl">
                        <a:srgbClr val="000000">
                          <a:alpha val="43137"/>
                        </a:srgbClr>
                      </a:outerShdw>
                    </a:effectLst>
                  </a:rPr>
                  <a:t>surfaciques</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représentées</a:t>
                </a:r>
                <a:r>
                  <a:rPr lang="en-US" dirty="0" smtClean="0">
                    <a:effectLst>
                      <a:outerShdw blurRad="38100" dist="38100" dir="2700000" algn="tl">
                        <a:srgbClr val="000000">
                          <a:alpha val="43137"/>
                        </a:srgbClr>
                      </a:outerShdw>
                    </a:effectLst>
                  </a:rPr>
                  <a:t> par la </a:t>
                </a:r>
                <a:r>
                  <a:rPr lang="fr-FR" dirty="0" smtClean="0">
                    <a:effectLst>
                      <a:outerShdw blurRad="38100" dist="38100" dir="2700000" algn="tl">
                        <a:srgbClr val="000000">
                          <a:alpha val="43137"/>
                        </a:srgbClr>
                      </a:outerShdw>
                    </a:effectLst>
                  </a:rPr>
                  <a:t>résultante</a:t>
                </a:r>
                <a:r>
                  <a:rPr lang="en-US" dirty="0" smtClean="0">
                    <a:effectLst>
                      <a:outerShdw blurRad="38100" dist="38100" dir="2700000" algn="tl">
                        <a:srgbClr val="000000">
                          <a:alpha val="43137"/>
                        </a:srgbClr>
                      </a:outerShdw>
                    </a:effectLst>
                  </a:rPr>
                  <a:t> </a:t>
                </a:r>
                <a14:m>
                  <m:oMath xmlns:m="http://schemas.openxmlformats.org/officeDocument/2006/math">
                    <m:r>
                      <a:rPr lang="en-US" i="1" dirty="0" smtClean="0">
                        <a:effectLst>
                          <a:outerShdw blurRad="38100" dist="38100" dir="2700000" algn="tl">
                            <a:srgbClr val="000000">
                              <a:alpha val="43137"/>
                            </a:srgbClr>
                          </a:outerShdw>
                        </a:effectLst>
                        <a:latin typeface="Cambria Math" panose="02040503050406030204" pitchFamily="18" charset="0"/>
                      </a:rPr>
                      <m:t>𝑡</m:t>
                    </m:r>
                    <m:r>
                      <a:rPr lang="en-US" i="1" dirty="0" smtClean="0">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𝑥</m:t>
                    </m:r>
                    <m:r>
                      <a:rPr lang="en-US" i="1">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𝑡</m:t>
                    </m:r>
                    <m:r>
                      <a:rPr lang="en-US" i="1">
                        <a:effectLst>
                          <a:outerShdw blurRad="38100" dist="38100" dir="2700000" algn="tl">
                            <a:srgbClr val="000000">
                              <a:alpha val="43137"/>
                            </a:srgbClr>
                          </a:outerShdw>
                        </a:effectLst>
                        <a:latin typeface="Cambria Math" panose="02040503050406030204" pitchFamily="18" charset="0"/>
                      </a:rPr>
                      <m:t>)</m:t>
                    </m:r>
                  </m:oMath>
                </a14:m>
                <a:r>
                  <a:rPr lang="en-US" dirty="0" smtClean="0">
                    <a:effectLst>
                      <a:outerShdw blurRad="38100" dist="38100" dir="2700000" algn="tl">
                        <a:srgbClr val="000000">
                          <a:alpha val="43137"/>
                        </a:srgbClr>
                      </a:outerShdw>
                    </a:effectLst>
                  </a:rPr>
                  <a:t> et des force </a:t>
                </a:r>
                <a:r>
                  <a:rPr lang="fr-FR" dirty="0" smtClean="0">
                    <a:effectLst>
                      <a:outerShdw blurRad="38100" dist="38100" dir="2700000" algn="tl">
                        <a:srgbClr val="000000">
                          <a:alpha val="43137"/>
                        </a:srgbClr>
                      </a:outerShdw>
                    </a:effectLst>
                  </a:rPr>
                  <a:t>volumiques</a:t>
                </a:r>
                <a:r>
                  <a:rPr lang="en-US" dirty="0" smtClean="0">
                    <a:effectLst>
                      <a:outerShdw blurRad="38100" dist="38100" dir="2700000" algn="tl">
                        <a:srgbClr val="000000">
                          <a:alpha val="43137"/>
                        </a:srgbClr>
                      </a:outerShdw>
                    </a:effectLst>
                  </a:rPr>
                  <a:t> </a:t>
                </a:r>
                <a14:m>
                  <m:oMath xmlns:m="http://schemas.openxmlformats.org/officeDocument/2006/math">
                    <m:r>
                      <a:rPr lang="en-US" b="0" i="1" dirty="0" smtClean="0">
                        <a:effectLst>
                          <a:outerShdw blurRad="38100" dist="38100" dir="2700000" algn="tl">
                            <a:srgbClr val="000000">
                              <a:alpha val="43137"/>
                            </a:srgbClr>
                          </a:outerShdw>
                        </a:effectLst>
                        <a:latin typeface="Cambria Math" panose="02040503050406030204" pitchFamily="18" charset="0"/>
                      </a:rPr>
                      <m:t>𝑓</m:t>
                    </m:r>
                    <m:r>
                      <a:rPr lang="en-US" i="1" dirty="0" smtClean="0">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𝑥</m:t>
                    </m:r>
                    <m:r>
                      <a:rPr lang="en-US" i="1">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𝑡</m:t>
                    </m:r>
                    <m:r>
                      <a:rPr lang="en-US" i="1">
                        <a:effectLst>
                          <a:outerShdw blurRad="38100" dist="38100" dir="2700000" algn="tl">
                            <a:srgbClr val="000000">
                              <a:alpha val="43137"/>
                            </a:srgbClr>
                          </a:outerShdw>
                        </a:effectLst>
                        <a:latin typeface="Cambria Math" panose="02040503050406030204" pitchFamily="18" charset="0"/>
                      </a:rPr>
                      <m:t>)</m:t>
                    </m:r>
                  </m:oMath>
                </a14:m>
                <a:r>
                  <a:rPr lang="fr-FR" dirty="0" smtClean="0">
                    <a:effectLst>
                      <a:outerShdw blurRad="38100" dist="38100" dir="2700000" algn="tl">
                        <a:srgbClr val="000000">
                          <a:alpha val="43137"/>
                        </a:srgbClr>
                      </a:outerShdw>
                    </a:effectLst>
                  </a:rPr>
                  <a:t>. La recherche d’un système d’équations qui produit les champs de déplacement </a:t>
                </a:r>
                <a14:m>
                  <m:oMath xmlns:m="http://schemas.openxmlformats.org/officeDocument/2006/math">
                    <m:r>
                      <a:rPr lang="en-US" b="0" i="1" smtClean="0">
                        <a:effectLst>
                          <a:outerShdw blurRad="38100" dist="38100" dir="2700000" algn="tl">
                            <a:srgbClr val="000000">
                              <a:alpha val="43137"/>
                            </a:srgbClr>
                          </a:outerShdw>
                        </a:effectLst>
                        <a:latin typeface="Cambria Math" panose="02040503050406030204" pitchFamily="18" charset="0"/>
                      </a:rPr>
                      <m:t>𝑢</m:t>
                    </m:r>
                    <m:r>
                      <a:rPr lang="en-US" b="0" i="1" smtClean="0">
                        <a:effectLst>
                          <a:outerShdw blurRad="38100" dist="38100" dir="2700000" algn="tl">
                            <a:srgbClr val="000000">
                              <a:alpha val="43137"/>
                            </a:srgbClr>
                          </a:outerShdw>
                        </a:effectLst>
                        <a:latin typeface="Cambria Math" panose="02040503050406030204" pitchFamily="18" charset="0"/>
                      </a:rPr>
                      <m:t> (</m:t>
                    </m:r>
                    <m:r>
                      <a:rPr lang="en-US" b="0" i="1" smtClean="0">
                        <a:effectLst>
                          <a:outerShdw blurRad="38100" dist="38100" dir="2700000" algn="tl">
                            <a:srgbClr val="000000">
                              <a:alpha val="43137"/>
                            </a:srgbClr>
                          </a:outerShdw>
                        </a:effectLst>
                        <a:latin typeface="Cambria Math" panose="02040503050406030204" pitchFamily="18" charset="0"/>
                      </a:rPr>
                      <m:t>𝑥</m:t>
                    </m:r>
                    <m:r>
                      <a:rPr lang="en-US" b="0" i="1" smtClean="0">
                        <a:effectLst>
                          <a:outerShdw blurRad="38100" dist="38100" dir="2700000" algn="tl">
                            <a:srgbClr val="000000">
                              <a:alpha val="43137"/>
                            </a:srgbClr>
                          </a:outerShdw>
                        </a:effectLst>
                        <a:latin typeface="Cambria Math" panose="02040503050406030204" pitchFamily="18" charset="0"/>
                      </a:rPr>
                      <m:t>, </m:t>
                    </m:r>
                    <m:r>
                      <a:rPr lang="en-US" b="0" i="1" smtClean="0">
                        <a:effectLst>
                          <a:outerShdw blurRad="38100" dist="38100" dir="2700000" algn="tl">
                            <a:srgbClr val="000000">
                              <a:alpha val="43137"/>
                            </a:srgbClr>
                          </a:outerShdw>
                        </a:effectLst>
                        <a:latin typeface="Cambria Math" panose="02040503050406030204" pitchFamily="18" charset="0"/>
                      </a:rPr>
                      <m:t>𝑡</m:t>
                    </m:r>
                    <m:r>
                      <a:rPr lang="en-US" b="0" i="1" smtClean="0">
                        <a:effectLst>
                          <a:outerShdw blurRad="38100" dist="38100" dir="2700000" algn="tl">
                            <a:srgbClr val="000000">
                              <a:alpha val="43137"/>
                            </a:srgbClr>
                          </a:outerShdw>
                        </a:effectLst>
                        <a:latin typeface="Cambria Math" panose="02040503050406030204" pitchFamily="18" charset="0"/>
                      </a:rPr>
                      <m:t>)</m:t>
                    </m:r>
                  </m:oMath>
                </a14:m>
                <a:r>
                  <a:rPr lang="fr-FR" dirty="0" smtClean="0">
                    <a:effectLst>
                      <a:outerShdw blurRad="38100" dist="38100" dir="2700000" algn="tl">
                        <a:srgbClr val="000000">
                          <a:alpha val="43137"/>
                        </a:srgbClr>
                      </a:outerShdw>
                    </a:effectLst>
                  </a:rPr>
                  <a:t>, déformation </a:t>
                </a:r>
                <a14:m>
                  <m:oMath xmlns:m="http://schemas.openxmlformats.org/officeDocument/2006/math">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rPr>
                      <m:t>𝑥</m:t>
                    </m:r>
                    <m:r>
                      <a:rPr lang="en-US" i="1">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𝑡</m:t>
                    </m:r>
                    <m:r>
                      <a:rPr lang="en-US" i="1">
                        <a:effectLst>
                          <a:outerShdw blurRad="38100" dist="38100" dir="2700000" algn="tl">
                            <a:srgbClr val="000000">
                              <a:alpha val="43137"/>
                            </a:srgbClr>
                          </a:outerShdw>
                        </a:effectLst>
                        <a:latin typeface="Cambria Math" panose="02040503050406030204" pitchFamily="18" charset="0"/>
                      </a:rPr>
                      <m:t>)</m:t>
                    </m:r>
                  </m:oMath>
                </a14:m>
                <a:r>
                  <a:rPr lang="fr-FR" dirty="0" smtClean="0">
                    <a:effectLst>
                      <a:outerShdw blurRad="38100" dist="38100" dir="2700000" algn="tl">
                        <a:srgbClr val="000000">
                          <a:alpha val="43137"/>
                        </a:srgbClr>
                      </a:outerShdw>
                    </a:effectLst>
                  </a:rPr>
                  <a:t> et de contrainte </a:t>
                </a:r>
                <a14:m>
                  <m:oMath xmlns:m="http://schemas.openxmlformats.org/officeDocument/2006/math">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d>
                      <m:dPr>
                        <m:ctrlPr>
                          <a:rPr lang="en-US" i="1">
                            <a:effectLst>
                              <a:outerShdw blurRad="38100" dist="38100" dir="2700000" algn="tl">
                                <a:srgbClr val="000000">
                                  <a:alpha val="43137"/>
                                </a:srgbClr>
                              </a:outerShdw>
                            </a:effectLst>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𝑥</m:t>
                        </m:r>
                        <m:r>
                          <a:rPr lang="en-US" i="1">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rPr>
                          <m:t>𝑡</m:t>
                        </m:r>
                      </m:e>
                    </m:d>
                  </m:oMath>
                </a14:m>
                <a:r>
                  <a:rPr lang="fr-FR" dirty="0" smtClean="0">
                    <a:effectLst>
                      <a:outerShdw blurRad="38100" dist="38100" dir="2700000" algn="tl">
                        <a:srgbClr val="000000">
                          <a:alpha val="43137"/>
                        </a:srgbClr>
                      </a:outerShdw>
                    </a:effectLst>
                  </a:rPr>
                  <a:t> à chaque particule et dans chaque instant du temps est appelé le problème d’élasticité linéaire. </a:t>
                </a:r>
                <a:endParaRPr lang="fr-FR" dirty="0">
                  <a:effectLst>
                    <a:outerShdw blurRad="38100" dist="38100" dir="2700000" algn="tl">
                      <a:srgbClr val="000000">
                        <a:alpha val="43137"/>
                      </a:srgbClr>
                    </a:outerShdw>
                  </a:effectLst>
                </a:endParaRPr>
              </a:p>
            </p:txBody>
          </p:sp>
        </mc:Choice>
        <mc:Fallback xmlns="">
          <p:sp>
            <p:nvSpPr>
              <p:cNvPr id="3" name="Rectangle 2"/>
              <p:cNvSpPr>
                <a:spLocks noRot="1" noChangeAspect="1" noMove="1" noResize="1" noEditPoints="1" noAdjustHandles="1" noChangeArrowheads="1" noChangeShapeType="1" noTextEdit="1"/>
              </p:cNvSpPr>
              <p:nvPr/>
            </p:nvSpPr>
            <p:spPr>
              <a:xfrm>
                <a:off x="1396257" y="573698"/>
                <a:ext cx="7143894" cy="1754326"/>
              </a:xfrm>
              <a:prstGeom prst="rect">
                <a:avLst/>
              </a:prstGeom>
              <a:blipFill>
                <a:blip r:embed="rId4"/>
                <a:stretch>
                  <a:fillRect l="-768" t="-2083" r="-1109" b="-5903"/>
                </a:stretch>
              </a:blipFill>
            </p:spPr>
            <p:txBody>
              <a:bodyPr/>
              <a:lstStyle/>
              <a:p>
                <a:r>
                  <a:rPr lang="fr-FR">
                    <a:noFill/>
                  </a:rPr>
                  <a:t> </a:t>
                </a:r>
              </a:p>
            </p:txBody>
          </p:sp>
        </mc:Fallback>
      </mc:AlternateContent>
      <p:sp>
        <p:nvSpPr>
          <p:cNvPr id="11" name="ZoneTexte 10"/>
          <p:cNvSpPr txBox="1"/>
          <p:nvPr/>
        </p:nvSpPr>
        <p:spPr>
          <a:xfrm>
            <a:off x="-13352" y="1259123"/>
            <a:ext cx="615553" cy="2193189"/>
          </a:xfrm>
          <a:prstGeom prst="rect">
            <a:avLst/>
          </a:prstGeom>
          <a:noFill/>
        </p:spPr>
        <p:txBody>
          <a:bodyPr vert="vert270" wrap="square" rtlCol="0">
            <a:spAutoFit/>
          </a:bodyPr>
          <a:lstStyle/>
          <a:p>
            <a:r>
              <a:rPr lang="fr-FR" sz="2800" b="1" u="sng" dirty="0">
                <a:solidFill>
                  <a:schemeClr val="bg1"/>
                </a:solidFill>
                <a:effectLst>
                  <a:outerShdw blurRad="38100" dist="38100" dir="2700000" algn="tl">
                    <a:srgbClr val="000000">
                      <a:alpha val="43137"/>
                    </a:srgbClr>
                  </a:outerShdw>
                </a:effectLst>
              </a:rPr>
              <a:t>Introduction</a:t>
            </a:r>
          </a:p>
        </p:txBody>
      </p:sp>
      <p:sp>
        <p:nvSpPr>
          <p:cNvPr id="24" name="Rectangle à coins arrondis 23"/>
          <p:cNvSpPr/>
          <p:nvPr/>
        </p:nvSpPr>
        <p:spPr>
          <a:xfrm>
            <a:off x="1091377" y="280214"/>
            <a:ext cx="10663084" cy="6344197"/>
          </a:xfrm>
          <a:prstGeom prst="roundRect">
            <a:avLst>
              <a:gd name="adj" fmla="val 1120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 11"/>
          <p:cNvGrpSpPr/>
          <p:nvPr/>
        </p:nvGrpSpPr>
        <p:grpSpPr>
          <a:xfrm>
            <a:off x="1396257" y="2564811"/>
            <a:ext cx="10251533" cy="3947939"/>
            <a:chOff x="1396257" y="2400911"/>
            <a:chExt cx="10251533" cy="3947939"/>
          </a:xfrm>
        </p:grpSpPr>
        <p:sp>
          <p:nvSpPr>
            <p:cNvPr id="43" name="Rectangle 42"/>
            <p:cNvSpPr/>
            <p:nvPr/>
          </p:nvSpPr>
          <p:spPr>
            <a:xfrm>
              <a:off x="6422919" y="5050329"/>
              <a:ext cx="3517309" cy="369332"/>
            </a:xfrm>
            <a:prstGeom prst="rect">
              <a:avLst/>
            </a:prstGeom>
          </p:spPr>
          <p:txBody>
            <a:bodyPr wrap="square">
              <a:spAutoFit/>
            </a:bodyPr>
            <a:lstStyle/>
            <a:p>
              <a:pPr algn="just"/>
              <a:r>
                <a:rPr lang="fr-FR" b="1" dirty="0" smtClean="0">
                  <a:effectLst>
                    <a:outerShdw blurRad="38100" dist="38100" dir="2700000" algn="tl">
                      <a:srgbClr val="000000">
                        <a:alpha val="43137"/>
                      </a:srgbClr>
                    </a:outerShdw>
                  </a:effectLst>
                </a:rPr>
                <a:t>Note:</a:t>
              </a:r>
              <a:endParaRPr lang="fr-FR"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14" name="Rectangle 13"/>
                <p:cNvSpPr/>
                <p:nvPr/>
              </p:nvSpPr>
              <p:spPr>
                <a:xfrm>
                  <a:off x="6668219" y="5339261"/>
                  <a:ext cx="4615131" cy="736997"/>
                </a:xfrm>
                <a:prstGeom prst="rect">
                  <a:avLst/>
                </a:prstGeom>
              </p:spPr>
              <p:txBody>
                <a:bodyPr wrap="square">
                  <a:spAutoFit/>
                </a:bodyPr>
                <a:lstStyle/>
                <a:p>
                  <a:pPr algn="just"/>
                  <a:r>
                    <a:rPr lang="fr-FR" sz="1600" dirty="0">
                      <a:effectLst>
                        <a:outerShdw blurRad="38100" dist="38100" dir="2700000" algn="tl">
                          <a:srgbClr val="000000">
                            <a:alpha val="43137"/>
                          </a:srgbClr>
                        </a:outerShdw>
                      </a:effectLst>
                    </a:rPr>
                    <a:t>En statique </a:t>
                  </a:r>
                  <a:r>
                    <a:rPr lang="fr-FR" sz="1600" dirty="0" smtClean="0">
                      <a:effectLst>
                        <a:outerShdw blurRad="38100" dist="38100" dir="2700000" algn="tl">
                          <a:srgbClr val="000000">
                            <a:alpha val="43137"/>
                          </a:srgbClr>
                        </a:outerShdw>
                      </a:effectLst>
                    </a:rPr>
                    <a:t>le terme (</a:t>
                  </a:r>
                  <a:r>
                    <a:rPr lang="fr-FR" sz="1600" i="1" dirty="0" smtClean="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a:t></a:t>
                  </a:r>
                  <a:r>
                    <a:rPr lang="fr-FR" sz="1600"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a:t>.</a:t>
                  </a:r>
                  <a14:m>
                    <m:oMath xmlns:m="http://schemas.openxmlformats.org/officeDocument/2006/math">
                      <m:f>
                        <m:fPr>
                          <m:ctrlP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𝑖</m:t>
                              </m:r>
                            </m:sub>
                            <m:sup>
                              <m: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fr-FR" sz="16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a14:m>
                  <a:r>
                    <a:rPr lang="fr-FR" sz="1600" dirty="0" smtClean="0">
                      <a:effectLst>
                        <a:outerShdw blurRad="38100" dist="38100" dir="2700000" algn="tl">
                          <a:srgbClr val="000000">
                            <a:alpha val="43137"/>
                          </a:srgbClr>
                        </a:outerShdw>
                      </a:effectLst>
                    </a:rPr>
                    <a:t>) des équations d’équilibre devient nul</a:t>
                  </a:r>
                  <a:endParaRPr lang="fr-FR" sz="1600" dirty="0"/>
                </a:p>
              </p:txBody>
            </p:sp>
          </mc:Choice>
          <mc:Fallback xmlns="">
            <p:sp>
              <p:nvSpPr>
                <p:cNvPr id="14" name="Rectangle 13"/>
                <p:cNvSpPr>
                  <a:spLocks noRot="1" noChangeAspect="1" noMove="1" noResize="1" noEditPoints="1" noAdjustHandles="1" noChangeArrowheads="1" noChangeShapeType="1" noTextEdit="1"/>
                </p:cNvSpPr>
                <p:nvPr/>
              </p:nvSpPr>
              <p:spPr>
                <a:xfrm>
                  <a:off x="6668219" y="5339261"/>
                  <a:ext cx="4615131" cy="736997"/>
                </a:xfrm>
                <a:prstGeom prst="rect">
                  <a:avLst/>
                </a:prstGeom>
                <a:blipFill>
                  <a:blip r:embed="rId6"/>
                  <a:stretch>
                    <a:fillRect l="-925" r="-1453" b="-13223"/>
                  </a:stretch>
                </a:blipFill>
              </p:spPr>
              <p:txBody>
                <a:bodyPr/>
                <a:lstStyle/>
                <a:p>
                  <a:r>
                    <a:rPr lang="fr-FR">
                      <a:noFill/>
                    </a:rPr>
                    <a:t> </a:t>
                  </a:r>
                </a:p>
              </p:txBody>
            </p:sp>
          </mc:Fallback>
        </mc:AlternateContent>
        <p:grpSp>
          <p:nvGrpSpPr>
            <p:cNvPr id="9" name="Groupe 8"/>
            <p:cNvGrpSpPr/>
            <p:nvPr/>
          </p:nvGrpSpPr>
          <p:grpSpPr>
            <a:xfrm>
              <a:off x="1396258" y="2400911"/>
              <a:ext cx="10251532" cy="1955005"/>
              <a:chOff x="1348662" y="2747471"/>
              <a:chExt cx="10251532" cy="1955005"/>
            </a:xfrm>
          </p:grpSpPr>
          <p:grpSp>
            <p:nvGrpSpPr>
              <p:cNvPr id="6" name="Groupe 5"/>
              <p:cNvGrpSpPr/>
              <p:nvPr/>
            </p:nvGrpSpPr>
            <p:grpSpPr>
              <a:xfrm>
                <a:off x="1348662" y="2747471"/>
                <a:ext cx="10251532" cy="1934471"/>
                <a:chOff x="1253428" y="3333742"/>
                <a:chExt cx="10251532" cy="1934471"/>
              </a:xfrm>
            </p:grpSpPr>
            <p:grpSp>
              <p:nvGrpSpPr>
                <p:cNvPr id="23" name="Groupe 22"/>
                <p:cNvGrpSpPr/>
                <p:nvPr/>
              </p:nvGrpSpPr>
              <p:grpSpPr>
                <a:xfrm>
                  <a:off x="1253428" y="3336005"/>
                  <a:ext cx="4184467" cy="1932208"/>
                  <a:chOff x="1393573" y="3118812"/>
                  <a:chExt cx="4184467" cy="1932208"/>
                </a:xfrm>
              </p:grpSpPr>
              <p:sp>
                <p:nvSpPr>
                  <p:cNvPr id="15" name="Rectangle 14"/>
                  <p:cNvSpPr/>
                  <p:nvPr/>
                </p:nvSpPr>
                <p:spPr>
                  <a:xfrm>
                    <a:off x="1393573" y="3118812"/>
                    <a:ext cx="3517309" cy="369332"/>
                  </a:xfrm>
                  <a:prstGeom prst="rect">
                    <a:avLst/>
                  </a:prstGeom>
                </p:spPr>
                <p:txBody>
                  <a:bodyPr wrap="square">
                    <a:spAutoFit/>
                  </a:bodyPr>
                  <a:lstStyle/>
                  <a:p>
                    <a:pPr algn="just"/>
                    <a:r>
                      <a:rPr lang="fr-FR" b="1" dirty="0" smtClean="0">
                        <a:effectLst>
                          <a:outerShdw blurRad="38100" dist="38100" dir="2700000" algn="tl">
                            <a:srgbClr val="000000">
                              <a:alpha val="43137"/>
                            </a:srgbClr>
                          </a:outerShdw>
                        </a:effectLst>
                      </a:rPr>
                      <a:t>Inconnues de problème</a:t>
                    </a:r>
                    <a:endParaRPr lang="fr-FR" b="1" dirty="0">
                      <a:effectLst>
                        <a:outerShdw blurRad="38100" dist="38100" dir="2700000" algn="tl">
                          <a:srgbClr val="000000">
                            <a:alpha val="43137"/>
                          </a:srgbClr>
                        </a:outerShdw>
                      </a:effectLst>
                    </a:endParaRPr>
                  </a:p>
                </p:txBody>
              </p:sp>
              <p:grpSp>
                <p:nvGrpSpPr>
                  <p:cNvPr id="22" name="Groupe 21"/>
                  <p:cNvGrpSpPr/>
                  <p:nvPr/>
                </p:nvGrpSpPr>
                <p:grpSpPr>
                  <a:xfrm>
                    <a:off x="1563511" y="3544605"/>
                    <a:ext cx="2928612" cy="373583"/>
                    <a:chOff x="1554367" y="3324469"/>
                    <a:chExt cx="2928612" cy="373583"/>
                  </a:xfrm>
                </p:grpSpPr>
                <p:sp>
                  <p:nvSpPr>
                    <p:cNvPr id="8" name="Rectangle 7"/>
                    <p:cNvSpPr/>
                    <p:nvPr/>
                  </p:nvSpPr>
                  <p:spPr>
                    <a:xfrm>
                      <a:off x="1554367" y="3324469"/>
                      <a:ext cx="1812804"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3 Déplacements :</a:t>
                      </a:r>
                      <a:endParaRPr lang="fr-FR" dirty="0"/>
                    </a:p>
                  </p:txBody>
                </p:sp>
                <mc:AlternateContent xmlns:mc="http://schemas.openxmlformats.org/markup-compatibility/2006" xmlns:a14="http://schemas.microsoft.com/office/drawing/2010/main">
                  <mc:Choice Requires="a14">
                    <p:sp>
                      <p:nvSpPr>
                        <p:cNvPr id="17" name="Rectangle 16"/>
                        <p:cNvSpPr/>
                        <p:nvPr/>
                      </p:nvSpPr>
                      <p:spPr>
                        <a:xfrm>
                          <a:off x="3291755" y="3328720"/>
                          <a:ext cx="1191224" cy="369332"/>
                        </a:xfrm>
                        <a:prstGeom prst="rect">
                          <a:avLst/>
                        </a:prstGeom>
                      </p:spPr>
                      <p:txBody>
                        <a:bodyPr wrap="none">
                          <a:spAutoFit/>
                        </a:bodyPr>
                        <a:lstStyle/>
                        <a:p>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r>
                                <a:rPr lang="en-US" b="0" i="1" smtClean="0">
                                  <a:effectLst>
                                    <a:outerShdw blurRad="38100" dist="38100" dir="2700000" algn="tl">
                                      <a:srgbClr val="000000">
                                        <a:alpha val="43137"/>
                                      </a:srgbClr>
                                    </a:outerShdw>
                                  </a:effectLst>
                                  <a:latin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oMath>
                          </a14:m>
                          <a:r>
                            <a:rPr lang="fr-FR" dirty="0" smtClean="0"/>
                            <a:t> ,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oMath>
                          </a14:m>
                          <a:endParaRPr lang="fr-FR" dirty="0"/>
                        </a:p>
                      </p:txBody>
                    </p:sp>
                  </mc:Choice>
                  <mc:Fallback xmlns="">
                    <p:sp>
                      <p:nvSpPr>
                        <p:cNvPr id="17" name="Rectangle 16"/>
                        <p:cNvSpPr>
                          <a:spLocks noRot="1" noChangeAspect="1" noMove="1" noResize="1" noEditPoints="1" noAdjustHandles="1" noChangeArrowheads="1" noChangeShapeType="1" noTextEdit="1"/>
                        </p:cNvSpPr>
                        <p:nvPr/>
                      </p:nvSpPr>
                      <p:spPr>
                        <a:xfrm>
                          <a:off x="3291755" y="3328720"/>
                          <a:ext cx="1191224" cy="369332"/>
                        </a:xfrm>
                        <a:prstGeom prst="rect">
                          <a:avLst/>
                        </a:prstGeom>
                        <a:blipFill>
                          <a:blip r:embed="rId7"/>
                          <a:stretch>
                            <a:fillRect t="-10000" b="-26667"/>
                          </a:stretch>
                        </a:blipFill>
                      </p:spPr>
                      <p:txBody>
                        <a:bodyPr/>
                        <a:lstStyle/>
                        <a:p>
                          <a:r>
                            <a:rPr lang="fr-FR">
                              <a:noFill/>
                            </a:rPr>
                            <a:t> </a:t>
                          </a:r>
                        </a:p>
                      </p:txBody>
                    </p:sp>
                  </mc:Fallback>
                </mc:AlternateContent>
              </p:grpSp>
              <p:grpSp>
                <p:nvGrpSpPr>
                  <p:cNvPr id="21" name="Groupe 20"/>
                  <p:cNvGrpSpPr/>
                  <p:nvPr/>
                </p:nvGrpSpPr>
                <p:grpSpPr>
                  <a:xfrm>
                    <a:off x="1569139" y="4679425"/>
                    <a:ext cx="4008901" cy="371595"/>
                    <a:chOff x="1554367" y="3934948"/>
                    <a:chExt cx="4008901" cy="371595"/>
                  </a:xfrm>
                </p:grpSpPr>
                <p:sp>
                  <p:nvSpPr>
                    <p:cNvPr id="16" name="Rectangle 15"/>
                    <p:cNvSpPr/>
                    <p:nvPr/>
                  </p:nvSpPr>
                  <p:spPr>
                    <a:xfrm>
                      <a:off x="1554367" y="3937211"/>
                      <a:ext cx="1603068"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6 Contraintes : </a:t>
                      </a:r>
                      <a:endParaRPr lang="fr-FR" dirty="0"/>
                    </a:p>
                  </p:txBody>
                </p:sp>
                <mc:AlternateContent xmlns:mc="http://schemas.openxmlformats.org/markup-compatibility/2006" xmlns:a14="http://schemas.microsoft.com/office/drawing/2010/main">
                  <mc:Choice Requires="a14">
                    <p:sp>
                      <p:nvSpPr>
                        <p:cNvPr id="19" name="Rectangle 18"/>
                        <p:cNvSpPr/>
                        <p:nvPr/>
                      </p:nvSpPr>
                      <p:spPr>
                        <a:xfrm>
                          <a:off x="3286042" y="3934948"/>
                          <a:ext cx="2277226" cy="369332"/>
                        </a:xfrm>
                        <a:prstGeom prst="rect">
                          <a:avLst/>
                        </a:prstGeom>
                      </p:spPr>
                      <p:txBody>
                        <a:bodyPr wrap="none">
                          <a:spAutoFit/>
                        </a:bodyPr>
                        <a:lstStyle/>
                        <a:p>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r>
                                <a:rPr lang="en-US" b="0" i="1" smtClean="0">
                                  <a:effectLst>
                                    <a:outerShdw blurRad="38100" dist="38100" dir="2700000" algn="tl">
                                      <a:srgbClr val="000000">
                                        <a:alpha val="43137"/>
                                      </a:srgbClr>
                                    </a:outerShdw>
                                  </a:effectLst>
                                  <a:latin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oMath>
                          </a14:m>
                          <a:r>
                            <a:rPr lang="fr-FR" dirty="0" smtClean="0"/>
                            <a:t> ,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 , </m:t>
                                  </m:r>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4</m:t>
                                  </m:r>
                                </m:sub>
                              </m:sSub>
                              <m:r>
                                <a:rPr lang="en-US" i="1">
                                  <a:effectLst>
                                    <a:outerShdw blurRad="38100" dist="38100" dir="2700000" algn="tl">
                                      <a:srgbClr val="000000">
                                        <a:alpha val="43137"/>
                                      </a:srgbClr>
                                    </a:outerShdw>
                                  </a:effectLst>
                                  <a:latin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5</m:t>
                                  </m:r>
                                </m:sub>
                              </m:sSub>
                              <m:r>
                                <m:rPr>
                                  <m:nor/>
                                </m:rPr>
                                <a:rPr lang="fr-FR" dirty="0"/>
                                <m:t> ,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6</m:t>
                                  </m:r>
                                </m:sub>
                              </m:sSub>
                            </m:oMath>
                          </a14:m>
                          <a:endParaRPr lang="fr-FR" dirty="0"/>
                        </a:p>
                      </p:txBody>
                    </p:sp>
                  </mc:Choice>
                  <mc:Fallback xmlns="">
                    <p:sp>
                      <p:nvSpPr>
                        <p:cNvPr id="19" name="Rectangle 18"/>
                        <p:cNvSpPr>
                          <a:spLocks noRot="1" noChangeAspect="1" noMove="1" noResize="1" noEditPoints="1" noAdjustHandles="1" noChangeArrowheads="1" noChangeShapeType="1" noTextEdit="1"/>
                        </p:cNvSpPr>
                        <p:nvPr/>
                      </p:nvSpPr>
                      <p:spPr>
                        <a:xfrm>
                          <a:off x="3286042" y="3934948"/>
                          <a:ext cx="2277226" cy="369332"/>
                        </a:xfrm>
                        <a:prstGeom prst="rect">
                          <a:avLst/>
                        </a:prstGeom>
                        <a:blipFill>
                          <a:blip r:embed="rId8"/>
                          <a:stretch>
                            <a:fillRect t="-8197" b="-24590"/>
                          </a:stretch>
                        </a:blipFill>
                      </p:spPr>
                      <p:txBody>
                        <a:bodyPr/>
                        <a:lstStyle/>
                        <a:p>
                          <a:r>
                            <a:rPr lang="fr-FR">
                              <a:noFill/>
                            </a:rPr>
                            <a:t> </a:t>
                          </a:r>
                        </a:p>
                      </p:txBody>
                    </p:sp>
                  </mc:Fallback>
                </mc:AlternateContent>
              </p:grpSp>
              <p:grpSp>
                <p:nvGrpSpPr>
                  <p:cNvPr id="18" name="Groupe 17"/>
                  <p:cNvGrpSpPr/>
                  <p:nvPr/>
                </p:nvGrpSpPr>
                <p:grpSpPr>
                  <a:xfrm>
                    <a:off x="1563511" y="4106885"/>
                    <a:ext cx="3906181" cy="375340"/>
                    <a:chOff x="1554367" y="4558961"/>
                    <a:chExt cx="3906181" cy="375340"/>
                  </a:xfrm>
                </p:grpSpPr>
                <p:sp>
                  <p:nvSpPr>
                    <p:cNvPr id="10" name="Rectangle 9"/>
                    <p:cNvSpPr/>
                    <p:nvPr/>
                  </p:nvSpPr>
                  <p:spPr>
                    <a:xfrm>
                      <a:off x="1554367" y="4564969"/>
                      <a:ext cx="1749774"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6 Déformations :</a:t>
                      </a:r>
                      <a:endParaRPr lang="fr-FR" dirty="0"/>
                    </a:p>
                  </p:txBody>
                </p:sp>
                <mc:AlternateContent xmlns:mc="http://schemas.openxmlformats.org/markup-compatibility/2006" xmlns:a14="http://schemas.microsoft.com/office/drawing/2010/main">
                  <mc:Choice Requires="a14">
                    <p:sp>
                      <p:nvSpPr>
                        <p:cNvPr id="20" name="Rectangle 19"/>
                        <p:cNvSpPr/>
                        <p:nvPr/>
                      </p:nvSpPr>
                      <p:spPr>
                        <a:xfrm>
                          <a:off x="3286042" y="4558961"/>
                          <a:ext cx="2174506" cy="369332"/>
                        </a:xfrm>
                        <a:prstGeom prst="rect">
                          <a:avLst/>
                        </a:prstGeom>
                      </p:spPr>
                      <p:txBody>
                        <a:bodyPr wrap="none">
                          <a:spAutoFit/>
                        </a:bodyPr>
                        <a:lstStyle/>
                        <a:p>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r>
                                <a:rPr lang="en-US" b="0" i="1" smtClean="0">
                                  <a:effectLst>
                                    <a:outerShdw blurRad="38100" dist="38100" dir="2700000" algn="tl">
                                      <a:srgbClr val="000000">
                                        <a:alpha val="43137"/>
                                      </a:srgbClr>
                                    </a:outerShdw>
                                  </a:effectLst>
                                  <a:latin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oMath>
                          </a14:m>
                          <a:r>
                            <a:rPr lang="fr-FR" dirty="0" smtClean="0"/>
                            <a:t> ,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4</m:t>
                                  </m:r>
                                </m:sub>
                              </m:sSub>
                              <m:r>
                                <a:rPr lang="en-US" i="1">
                                  <a:effectLst>
                                    <a:outerShdw blurRad="38100" dist="38100" dir="2700000" algn="tl">
                                      <a:srgbClr val="000000">
                                        <a:alpha val="43137"/>
                                      </a:srgbClr>
                                    </a:outerShdw>
                                  </a:effectLst>
                                  <a:latin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5</m:t>
                                  </m:r>
                                </m:sub>
                              </m:sSub>
                              <m:r>
                                <m:rPr>
                                  <m:nor/>
                                </m:rPr>
                                <a:rPr lang="fr-FR" dirty="0"/>
                                <m:t> ,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6</m:t>
                                  </m:r>
                                </m:sub>
                              </m:sSub>
                            </m:oMath>
                          </a14:m>
                          <a:endParaRPr lang="fr-FR" dirty="0"/>
                        </a:p>
                      </p:txBody>
                    </p:sp>
                  </mc:Choice>
                  <mc:Fallback xmlns="">
                    <p:sp>
                      <p:nvSpPr>
                        <p:cNvPr id="20" name="Rectangle 19"/>
                        <p:cNvSpPr>
                          <a:spLocks noRot="1" noChangeAspect="1" noMove="1" noResize="1" noEditPoints="1" noAdjustHandles="1" noChangeArrowheads="1" noChangeShapeType="1" noTextEdit="1"/>
                        </p:cNvSpPr>
                        <p:nvPr/>
                      </p:nvSpPr>
                      <p:spPr>
                        <a:xfrm>
                          <a:off x="3286042" y="4558961"/>
                          <a:ext cx="2174506" cy="369332"/>
                        </a:xfrm>
                        <a:prstGeom prst="rect">
                          <a:avLst/>
                        </a:prstGeom>
                        <a:blipFill>
                          <a:blip r:embed="rId9"/>
                          <a:stretch>
                            <a:fillRect t="-8197" b="-24590"/>
                          </a:stretch>
                        </a:blipFill>
                      </p:spPr>
                      <p:txBody>
                        <a:bodyPr/>
                        <a:lstStyle/>
                        <a:p>
                          <a:r>
                            <a:rPr lang="fr-FR">
                              <a:noFill/>
                            </a:rPr>
                            <a:t> </a:t>
                          </a:r>
                        </a:p>
                      </p:txBody>
                    </p:sp>
                  </mc:Fallback>
                </mc:AlternateContent>
              </p:grpSp>
            </p:grpSp>
            <p:grpSp>
              <p:nvGrpSpPr>
                <p:cNvPr id="25" name="Groupe 24"/>
                <p:cNvGrpSpPr/>
                <p:nvPr/>
              </p:nvGrpSpPr>
              <p:grpSpPr>
                <a:xfrm>
                  <a:off x="6002487" y="3333742"/>
                  <a:ext cx="5502473" cy="1932208"/>
                  <a:chOff x="1393573" y="3118812"/>
                  <a:chExt cx="5502473" cy="1932208"/>
                </a:xfrm>
              </p:grpSpPr>
              <p:sp>
                <p:nvSpPr>
                  <p:cNvPr id="26" name="Rectangle 25"/>
                  <p:cNvSpPr/>
                  <p:nvPr/>
                </p:nvSpPr>
                <p:spPr>
                  <a:xfrm>
                    <a:off x="1393573" y="3118812"/>
                    <a:ext cx="3517309" cy="369332"/>
                  </a:xfrm>
                  <a:prstGeom prst="rect">
                    <a:avLst/>
                  </a:prstGeom>
                </p:spPr>
                <p:txBody>
                  <a:bodyPr wrap="square">
                    <a:spAutoFit/>
                  </a:bodyPr>
                  <a:lstStyle/>
                  <a:p>
                    <a:pPr algn="just"/>
                    <a:r>
                      <a:rPr lang="fr-FR" b="1" dirty="0" smtClean="0">
                        <a:effectLst>
                          <a:outerShdw blurRad="38100" dist="38100" dir="2700000" algn="tl">
                            <a:srgbClr val="000000">
                              <a:alpha val="43137"/>
                            </a:srgbClr>
                          </a:outerShdw>
                        </a:effectLst>
                      </a:rPr>
                      <a:t>Equations disponibles</a:t>
                    </a:r>
                    <a:endParaRPr lang="fr-FR" b="1" dirty="0">
                      <a:effectLst>
                        <a:outerShdw blurRad="38100" dist="38100" dir="2700000" algn="tl">
                          <a:srgbClr val="000000">
                            <a:alpha val="43137"/>
                          </a:srgbClr>
                        </a:outerShdw>
                      </a:effectLst>
                    </a:endParaRPr>
                  </a:p>
                </p:txBody>
              </p:sp>
              <p:grpSp>
                <p:nvGrpSpPr>
                  <p:cNvPr id="27" name="Groupe 26"/>
                  <p:cNvGrpSpPr/>
                  <p:nvPr/>
                </p:nvGrpSpPr>
                <p:grpSpPr>
                  <a:xfrm>
                    <a:off x="1563511" y="3459314"/>
                    <a:ext cx="4323856" cy="531749"/>
                    <a:chOff x="1554367" y="3239178"/>
                    <a:chExt cx="4323856" cy="531749"/>
                  </a:xfrm>
                </p:grpSpPr>
                <p:sp>
                  <p:nvSpPr>
                    <p:cNvPr id="34" name="Rectangle 33"/>
                    <p:cNvSpPr/>
                    <p:nvPr/>
                  </p:nvSpPr>
                  <p:spPr>
                    <a:xfrm>
                      <a:off x="1554367" y="3324469"/>
                      <a:ext cx="2449068"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3 Équations d’équilibre :</a:t>
                      </a:r>
                      <a:endParaRPr lang="fr-FR" dirty="0"/>
                    </a:p>
                  </p:txBody>
                </p:sp>
                <mc:AlternateContent xmlns:mc="http://schemas.openxmlformats.org/markup-compatibility/2006" xmlns:a14="http://schemas.microsoft.com/office/drawing/2010/main">
                  <mc:Choice Requires="a14">
                    <p:sp>
                      <p:nvSpPr>
                        <p:cNvPr id="35" name="Rectangle 34"/>
                        <p:cNvSpPr/>
                        <p:nvPr/>
                      </p:nvSpPr>
                      <p:spPr>
                        <a:xfrm>
                          <a:off x="3925252" y="3239178"/>
                          <a:ext cx="1952971" cy="5317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1400" b="0" i="0" smtClean="0">
                                    <a:solidFill>
                                      <a:srgbClr val="0000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Times New Roman" panose="02020603050405020304" pitchFamily="18" charset="0"/>
                                  </a:rPr>
                                  <m:t>div</m:t>
                                </m:r>
                                <m:r>
                                  <a:rPr lang="en-US" sz="1400" b="0" i="1" smtClean="0">
                                    <a:solidFill>
                                      <a:srgbClr val="0000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b="0" i="1" smtClean="0">
                                        <a:effectLst>
                                          <a:outerShdw blurRad="38100" dist="38100" dir="2700000" algn="tl">
                                            <a:srgbClr val="000000">
                                              <a:alpha val="43137"/>
                                            </a:srgbClr>
                                          </a:outerShdw>
                                        </a:effectLst>
                                        <a:latin typeface="Cambria Math" panose="02040503050406030204" pitchFamily="18" charset="0"/>
                                      </a:rPr>
                                      <m:t>(</m:t>
                                    </m:r>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Arial" panose="020B0604020202020204" pitchFamily="34" charset="0"/>
                                        <a:sym typeface="Symbol" panose="05050102010706020507" pitchFamily="18" charset="2"/>
                                      </a:rPr>
                                      <m:t></m:t>
                                    </m:r>
                                  </m:e>
                                  <m:sub>
                                    <m:r>
                                      <a:rPr lang="en-US" sz="1400" i="1">
                                        <a:effectLst>
                                          <a:outerShdw blurRad="38100" dist="38100" dir="2700000" algn="tl">
                                            <a:srgbClr val="000000">
                                              <a:alpha val="43137"/>
                                            </a:srgbClr>
                                          </a:outerShdw>
                                        </a:effectLst>
                                        <a:latin typeface="Cambria Math" panose="02040503050406030204" pitchFamily="18" charset="0"/>
                                      </a:rPr>
                                      <m:t>𝑖𝑗</m:t>
                                    </m:r>
                                  </m:sub>
                                </m:sSub>
                                <m:r>
                                  <a:rPr lang="en-US" sz="1400" b="0" i="1" smtClean="0">
                                    <a:effectLst>
                                      <a:outerShdw blurRad="38100" dist="38100" dir="2700000" algn="tl">
                                        <a:srgbClr val="000000">
                                          <a:alpha val="43137"/>
                                        </a:srgbClr>
                                      </a:outerShdw>
                                    </a:effectLst>
                                    <a:latin typeface="Cambria Math" panose="02040503050406030204" pitchFamily="18" charset="0"/>
                                  </a:rPr>
                                  <m:t>)+</m:t>
                                </m:r>
                                <m:sSub>
                                  <m:sSubPr>
                                    <m:ctrlPr>
                                      <a:rPr lang="en-US" sz="1400" b="0" i="1" smtClean="0">
                                        <a:effectLst>
                                          <a:outerShdw blurRad="38100" dist="38100" dir="2700000" algn="tl">
                                            <a:srgbClr val="000000">
                                              <a:alpha val="43137"/>
                                            </a:srgbClr>
                                          </a:outerShdw>
                                        </a:effectLst>
                                        <a:latin typeface="Cambria Math" panose="02040503050406030204" pitchFamily="18" charset="0"/>
                                      </a:rPr>
                                    </m:ctrlPr>
                                  </m:sSubPr>
                                  <m:e>
                                    <m:r>
                                      <a:rPr lang="en-US" sz="1400" b="0" i="1" smtClean="0">
                                        <a:effectLst>
                                          <a:outerShdw blurRad="38100" dist="38100" dir="2700000" algn="tl">
                                            <a:srgbClr val="000000">
                                              <a:alpha val="43137"/>
                                            </a:srgbClr>
                                          </a:outerShdw>
                                        </a:effectLst>
                                        <a:latin typeface="Cambria Math" panose="02040503050406030204" pitchFamily="18" charset="0"/>
                                      </a:rPr>
                                      <m:t>𝑓</m:t>
                                    </m:r>
                                  </m:e>
                                  <m:sub>
                                    <m:r>
                                      <a:rPr lang="en-US" sz="1400" b="0" i="1" smtClean="0">
                                        <a:effectLst>
                                          <a:outerShdw blurRad="38100" dist="38100" dir="2700000" algn="tl">
                                            <a:srgbClr val="000000">
                                              <a:alpha val="43137"/>
                                            </a:srgbClr>
                                          </a:outerShdw>
                                        </a:effectLst>
                                        <a:latin typeface="Cambria Math" panose="02040503050406030204" pitchFamily="18" charset="0"/>
                                      </a:rPr>
                                      <m:t>𝑖</m:t>
                                    </m:r>
                                  </m:sub>
                                </m:sSub>
                                <m:r>
                                  <a:rPr lang="en-US" sz="1400" b="0" i="1" smtClean="0">
                                    <a:effectLst>
                                      <a:outerShdw blurRad="38100" dist="38100" dir="2700000" algn="tl">
                                        <a:srgbClr val="000000">
                                          <a:alpha val="43137"/>
                                        </a:srgbClr>
                                      </a:outerShdw>
                                    </a:effectLst>
                                    <a:latin typeface="Cambria Math" panose="02040503050406030204" pitchFamily="18" charset="0"/>
                                  </a:rPr>
                                  <m:t>=</m:t>
                                </m:r>
                                <m:r>
                                  <m:rPr>
                                    <m:nor/>
                                  </m:rPr>
                                  <a:rPr lang="fr-FR" sz="1400"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m:t></m:t>
                                </m:r>
                                <m:r>
                                  <m:rPr>
                                    <m:nor/>
                                  </m:rPr>
                                  <a:rPr lang="fr-FR" sz="1400"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m:t>.</m:t>
                                </m:r>
                                <m:f>
                                  <m:fPr>
                                    <m:ctrlP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𝑖</m:t>
                                        </m:r>
                                      </m:sub>
                                      <m:sup>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fr-FR" sz="1400"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m:oMathPara>
                          </a14:m>
                          <a:endParaRPr lang="fr-FR" sz="1400" dirty="0"/>
                        </a:p>
                      </p:txBody>
                    </p:sp>
                  </mc:Choice>
                  <mc:Fallback xmlns="">
                    <p:sp>
                      <p:nvSpPr>
                        <p:cNvPr id="35" name="Rectangle 34"/>
                        <p:cNvSpPr>
                          <a:spLocks noRot="1" noChangeAspect="1" noMove="1" noResize="1" noEditPoints="1" noAdjustHandles="1" noChangeArrowheads="1" noChangeShapeType="1" noTextEdit="1"/>
                        </p:cNvSpPr>
                        <p:nvPr/>
                      </p:nvSpPr>
                      <p:spPr>
                        <a:xfrm>
                          <a:off x="3925252" y="3239178"/>
                          <a:ext cx="1952971" cy="531749"/>
                        </a:xfrm>
                        <a:prstGeom prst="rect">
                          <a:avLst/>
                        </a:prstGeom>
                        <a:blipFill>
                          <a:blip r:embed="rId10"/>
                          <a:stretch>
                            <a:fillRect/>
                          </a:stretch>
                        </a:blipFill>
                      </p:spPr>
                      <p:txBody>
                        <a:bodyPr/>
                        <a:lstStyle/>
                        <a:p>
                          <a:r>
                            <a:rPr lang="fr-FR">
                              <a:noFill/>
                            </a:rPr>
                            <a:t> </a:t>
                          </a:r>
                        </a:p>
                      </p:txBody>
                    </p:sp>
                  </mc:Fallback>
                </mc:AlternateContent>
              </p:grpSp>
              <p:sp>
                <p:nvSpPr>
                  <p:cNvPr id="32" name="Rectangle 31"/>
                  <p:cNvSpPr/>
                  <p:nvPr/>
                </p:nvSpPr>
                <p:spPr>
                  <a:xfrm>
                    <a:off x="1569139" y="4681688"/>
                    <a:ext cx="2748829"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6 Équations géométriques: </a:t>
                    </a:r>
                    <a:endParaRPr lang="fr-FR" dirty="0"/>
                  </a:p>
                </p:txBody>
              </p:sp>
              <p:grpSp>
                <p:nvGrpSpPr>
                  <p:cNvPr id="29" name="Groupe 28"/>
                  <p:cNvGrpSpPr/>
                  <p:nvPr/>
                </p:nvGrpSpPr>
                <p:grpSpPr>
                  <a:xfrm>
                    <a:off x="1563511" y="4025803"/>
                    <a:ext cx="5332535" cy="495649"/>
                    <a:chOff x="1554367" y="4477879"/>
                    <a:chExt cx="5332535" cy="495649"/>
                  </a:xfrm>
                </p:grpSpPr>
                <p:sp>
                  <p:nvSpPr>
                    <p:cNvPr id="30" name="Rectangle 29"/>
                    <p:cNvSpPr/>
                    <p:nvPr/>
                  </p:nvSpPr>
                  <p:spPr>
                    <a:xfrm>
                      <a:off x="1554367" y="4564969"/>
                      <a:ext cx="3016467"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6 Équations </a:t>
                      </a:r>
                      <a:r>
                        <a:rPr lang="fr-FR" dirty="0">
                          <a:effectLst>
                            <a:outerShdw blurRad="38100" dist="38100" dir="2700000" algn="tl">
                              <a:srgbClr val="000000">
                                <a:alpha val="43137"/>
                              </a:srgbClr>
                            </a:outerShdw>
                          </a:effectLst>
                        </a:rPr>
                        <a:t>de </a:t>
                      </a:r>
                      <a:r>
                        <a:rPr lang="fr-FR" dirty="0" smtClean="0">
                          <a:effectLst>
                            <a:outerShdw blurRad="38100" dist="38100" dir="2700000" algn="tl">
                              <a:srgbClr val="000000">
                                <a:alpha val="43137"/>
                              </a:srgbClr>
                            </a:outerShdw>
                          </a:effectLst>
                        </a:rPr>
                        <a:t>la loi de </a:t>
                      </a:r>
                      <a:r>
                        <a:rPr lang="fr-FR" dirty="0" err="1" smtClean="0">
                          <a:effectLst>
                            <a:outerShdw blurRad="38100" dist="38100" dir="2700000" algn="tl">
                              <a:srgbClr val="000000">
                                <a:alpha val="43137"/>
                              </a:srgbClr>
                            </a:outerShdw>
                          </a:effectLst>
                        </a:rPr>
                        <a:t>Hook</a:t>
                      </a:r>
                      <a:r>
                        <a:rPr lang="fr-FR" dirty="0" smtClean="0">
                          <a:effectLst>
                            <a:outerShdw blurRad="38100" dist="38100" dir="2700000" algn="tl">
                              <a:srgbClr val="000000">
                                <a:alpha val="43137"/>
                              </a:srgbClr>
                            </a:outerShdw>
                          </a:effectLst>
                        </a:rPr>
                        <a:t> </a:t>
                      </a:r>
                      <a:r>
                        <a:rPr lang="fr-FR" dirty="0">
                          <a:effectLst>
                            <a:outerShdw blurRad="38100" dist="38100" dir="2700000" algn="tl">
                              <a:srgbClr val="000000">
                                <a:alpha val="43137"/>
                              </a:srgbClr>
                            </a:outerShdw>
                          </a:effectLst>
                        </a:rPr>
                        <a:t>:</a:t>
                      </a:r>
                      <a:endParaRPr lang="fr-FR" dirty="0"/>
                    </a:p>
                  </p:txBody>
                </p:sp>
                <mc:AlternateContent xmlns:mc="http://schemas.openxmlformats.org/markup-compatibility/2006" xmlns:a14="http://schemas.microsoft.com/office/drawing/2010/main">
                  <mc:Choice Requires="a14">
                    <p:sp>
                      <p:nvSpPr>
                        <p:cNvPr id="31" name="Rectangle 30"/>
                        <p:cNvSpPr/>
                        <p:nvPr/>
                      </p:nvSpPr>
                      <p:spPr>
                        <a:xfrm>
                          <a:off x="4450594" y="4477879"/>
                          <a:ext cx="2436308" cy="4956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sz="1400" i="1" smtClean="0">
                                        <a:effectLst>
                                          <a:outerShdw blurRad="38100" dist="38100" dir="2700000" algn="tl">
                                            <a:srgbClr val="000000">
                                              <a:alpha val="43137"/>
                                            </a:srgbClr>
                                          </a:outerShdw>
                                        </a:effectLst>
                                        <a:latin typeface="Cambria Math" panose="02040503050406030204" pitchFamily="18" charset="0"/>
                                      </a:rPr>
                                    </m:ctrlPr>
                                  </m:sSubPr>
                                  <m:e>
                                    <m:r>
                                      <a:rPr lang="fr-F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400" i="1">
                                        <a:effectLst>
                                          <a:outerShdw blurRad="38100" dist="38100" dir="2700000" algn="tl">
                                            <a:srgbClr val="000000">
                                              <a:alpha val="43137"/>
                                            </a:srgbClr>
                                          </a:outerShdw>
                                        </a:effectLst>
                                        <a:latin typeface="Cambria Math" panose="02040503050406030204" pitchFamily="18" charset="0"/>
                                      </a:rPr>
                                      <m:t>𝑖𝑗</m:t>
                                    </m:r>
                                  </m:sub>
                                </m:sSub>
                                <m:r>
                                  <a:rPr lang="en-US" sz="1400" i="1">
                                    <a:effectLst>
                                      <a:outerShdw blurRad="38100" dist="38100" dir="2700000" algn="tl">
                                        <a:srgbClr val="000000">
                                          <a:alpha val="43137"/>
                                        </a:srgbClr>
                                      </a:outerShdw>
                                    </a:effectLst>
                                    <a:latin typeface="Cambria Math" panose="02040503050406030204" pitchFamily="18" charset="0"/>
                                  </a:rPr>
                                  <m:t>=</m:t>
                                </m:r>
                                <m:f>
                                  <m:fPr>
                                    <m:ctrlPr>
                                      <a:rPr lang="en-US" sz="1400" i="1">
                                        <a:effectLst>
                                          <a:outerShdw blurRad="38100" dist="38100" dir="2700000" algn="tl">
                                            <a:srgbClr val="000000">
                                              <a:alpha val="43137"/>
                                            </a:srgbClr>
                                          </a:outerShdw>
                                        </a:effectLst>
                                        <a:latin typeface="Cambria Math" panose="02040503050406030204" pitchFamily="18" charset="0"/>
                                      </a:rPr>
                                    </m:ctrlPr>
                                  </m:fPr>
                                  <m:num>
                                    <m:r>
                                      <a:rPr lang="en-US" sz="1400" i="1">
                                        <a:effectLst>
                                          <a:outerShdw blurRad="38100" dist="38100" dir="2700000" algn="tl">
                                            <a:srgbClr val="000000">
                                              <a:alpha val="43137"/>
                                            </a:srgbClr>
                                          </a:outerShdw>
                                        </a:effectLst>
                                        <a:latin typeface="Cambria Math" panose="02040503050406030204" pitchFamily="18" charset="0"/>
                                      </a:rPr>
                                      <m:t>1+</m:t>
                                    </m:r>
                                    <m:r>
                                      <m:rPr>
                                        <m:sty m:val="p"/>
                                      </m:rPr>
                                      <a:rPr lang="el-G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400" i="1">
                                        <a:effectLst>
                                          <a:outerShdw blurRad="38100" dist="38100" dir="2700000" algn="tl">
                                            <a:srgbClr val="000000">
                                              <a:alpha val="43137"/>
                                            </a:srgbClr>
                                          </a:outerShdw>
                                        </a:effectLst>
                                        <a:latin typeface="Cambria Math" panose="02040503050406030204" pitchFamily="18" charset="0"/>
                                      </a:rPr>
                                      <m:t>𝐸</m:t>
                                    </m:r>
                                  </m:den>
                                </m:f>
                                <m:sSub>
                                  <m:sSubPr>
                                    <m:ctrlPr>
                                      <a:rPr lang="fr-FR" sz="1400" i="1">
                                        <a:effectLst>
                                          <a:outerShdw blurRad="38100" dist="38100" dir="2700000" algn="tl">
                                            <a:srgbClr val="000000">
                                              <a:alpha val="43137"/>
                                            </a:srgbClr>
                                          </a:outerShdw>
                                        </a:effectLst>
                                        <a:latin typeface="Cambria Math" panose="02040503050406030204" pitchFamily="18" charset="0"/>
                                      </a:rPr>
                                    </m:ctrlPr>
                                  </m:sSubPr>
                                  <m:e>
                                    <m:r>
                                      <a:rPr lang="fr-F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400" i="1">
                                        <a:effectLst>
                                          <a:outerShdw blurRad="38100" dist="38100" dir="2700000" algn="tl">
                                            <a:srgbClr val="000000">
                                              <a:alpha val="43137"/>
                                            </a:srgbClr>
                                          </a:outerShdw>
                                        </a:effectLst>
                                        <a:latin typeface="Cambria Math" panose="02040503050406030204" pitchFamily="18" charset="0"/>
                                      </a:rPr>
                                      <m:t>𝑖𝑗</m:t>
                                    </m:r>
                                  </m:sub>
                                </m:sSub>
                                <m:r>
                                  <a:rPr lang="en-US" sz="1400" i="1">
                                    <a:effectLst>
                                      <a:outerShdw blurRad="38100" dist="38100" dir="2700000" algn="tl">
                                        <a:srgbClr val="000000">
                                          <a:alpha val="43137"/>
                                        </a:srgbClr>
                                      </a:outerShdw>
                                    </a:effectLst>
                                    <a:latin typeface="Cambria Math" panose="02040503050406030204" pitchFamily="18" charset="0"/>
                                  </a:rPr>
                                  <m:t>−</m:t>
                                </m:r>
                                <m:f>
                                  <m:fPr>
                                    <m:ctrlPr>
                                      <a:rPr lang="en-US" sz="1400" i="1">
                                        <a:effectLst>
                                          <a:outerShdw blurRad="38100" dist="38100" dir="2700000" algn="tl">
                                            <a:srgbClr val="000000">
                                              <a:alpha val="43137"/>
                                            </a:srgbClr>
                                          </a:outerShdw>
                                        </a:effectLst>
                                        <a:latin typeface="Cambria Math" panose="02040503050406030204" pitchFamily="18" charset="0"/>
                                      </a:rPr>
                                    </m:ctrlPr>
                                  </m:fPr>
                                  <m:num>
                                    <m:r>
                                      <m:rPr>
                                        <m:sty m:val="p"/>
                                      </m:rPr>
                                      <a:rPr lang="el-G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400" i="1">
                                        <a:effectLst>
                                          <a:outerShdw blurRad="38100" dist="38100" dir="2700000" algn="tl">
                                            <a:srgbClr val="000000">
                                              <a:alpha val="43137"/>
                                            </a:srgbClr>
                                          </a:outerShdw>
                                        </a:effectLst>
                                        <a:latin typeface="Cambria Math" panose="02040503050406030204" pitchFamily="18" charset="0"/>
                                      </a:rPr>
                                      <m:t>𝐸</m:t>
                                    </m:r>
                                  </m:den>
                                </m:f>
                                <m:r>
                                  <m:rPr>
                                    <m:sty m:val="p"/>
                                  </m:rPr>
                                  <a:rPr lang="en-US" sz="1400" i="0">
                                    <a:effectLst>
                                      <a:outerShdw blurRad="38100" dist="38100" dir="2700000" algn="tl">
                                        <a:srgbClr val="000000">
                                          <a:alpha val="43137"/>
                                        </a:srgbClr>
                                      </a:outerShdw>
                                    </a:effectLst>
                                    <a:latin typeface="Cambria Math" panose="02040503050406030204" pitchFamily="18" charset="0"/>
                                  </a:rPr>
                                  <m:t>Tr</m:t>
                                </m:r>
                                <m:r>
                                  <a:rPr lang="en-US" sz="1400" b="0" i="0" smtClean="0">
                                    <a:effectLst>
                                      <a:outerShdw blurRad="38100" dist="38100" dir="2700000" algn="tl">
                                        <a:srgbClr val="000000">
                                          <a:alpha val="43137"/>
                                        </a:srgbClr>
                                      </a:outerShdw>
                                    </a:effectLst>
                                    <a:latin typeface="Cambria Math" panose="02040503050406030204" pitchFamily="18" charset="0"/>
                                  </a:rPr>
                                  <m:t>(</m:t>
                                </m:r>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sz="1400" i="1">
                                        <a:effectLst>
                                          <a:outerShdw blurRad="38100" dist="38100" dir="2700000" algn="tl">
                                            <a:srgbClr val="000000">
                                              <a:alpha val="43137"/>
                                            </a:srgbClr>
                                          </a:outerShdw>
                                        </a:effectLst>
                                        <a:latin typeface="Cambria Math" panose="02040503050406030204" pitchFamily="18" charset="0"/>
                                      </a:rPr>
                                      <m:t>𝑖𝑗</m:t>
                                    </m:r>
                                  </m:sub>
                                </m:sSub>
                                <m:r>
                                  <a:rPr lang="en-US" sz="1400" i="1">
                                    <a:effectLst>
                                      <a:outerShdw blurRad="38100" dist="38100" dir="2700000" algn="tl">
                                        <a:srgbClr val="000000">
                                          <a:alpha val="43137"/>
                                        </a:srgbClr>
                                      </a:outerShdw>
                                    </a:effectLst>
                                    <a:latin typeface="Cambria Math" panose="02040503050406030204" pitchFamily="18" charset="0"/>
                                  </a:rPr>
                                  <m:t> </m:t>
                                </m:r>
                              </m:oMath>
                            </m:oMathPara>
                          </a14:m>
                          <a:endParaRPr lang="fr-FR" sz="1400" dirty="0"/>
                        </a:p>
                      </p:txBody>
                    </p:sp>
                  </mc:Choice>
                  <mc:Fallback xmlns="">
                    <p:sp>
                      <p:nvSpPr>
                        <p:cNvPr id="31" name="Rectangle 30"/>
                        <p:cNvSpPr>
                          <a:spLocks noRot="1" noChangeAspect="1" noMove="1" noResize="1" noEditPoints="1" noAdjustHandles="1" noChangeArrowheads="1" noChangeShapeType="1" noTextEdit="1"/>
                        </p:cNvSpPr>
                        <p:nvPr/>
                      </p:nvSpPr>
                      <p:spPr>
                        <a:xfrm>
                          <a:off x="4450594" y="4477879"/>
                          <a:ext cx="2436308" cy="495649"/>
                        </a:xfrm>
                        <a:prstGeom prst="rect">
                          <a:avLst/>
                        </a:prstGeom>
                        <a:blipFill>
                          <a:blip r:embed="rId11"/>
                          <a:stretch>
                            <a:fillRect b="-8642"/>
                          </a:stretch>
                        </a:blipFill>
                      </p:spPr>
                      <p:txBody>
                        <a:bodyPr/>
                        <a:lstStyle/>
                        <a:p>
                          <a:r>
                            <a:rPr lang="fr-FR">
                              <a:noFill/>
                            </a:rPr>
                            <a:t> </a:t>
                          </a:r>
                        </a:p>
                      </p:txBody>
                    </p:sp>
                  </mc:Fallback>
                </mc:AlternateContent>
              </p:grpSp>
            </p:grpSp>
          </p:grpSp>
          <mc:AlternateContent xmlns:mc="http://schemas.openxmlformats.org/markup-compatibility/2006" xmlns:a14="http://schemas.microsoft.com/office/drawing/2010/main">
            <mc:Choice Requires="a14">
              <p:sp>
                <p:nvSpPr>
                  <p:cNvPr id="7" name="ZoneTexte 6"/>
                  <p:cNvSpPr txBox="1"/>
                  <p:nvPr/>
                </p:nvSpPr>
                <p:spPr>
                  <a:xfrm>
                    <a:off x="9163886" y="4299160"/>
                    <a:ext cx="1936749" cy="4033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sz="14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f>
                            <m:fPr>
                              <m:ctrlP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num>
                            <m:den>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den>
                          </m:f>
                          <m:d>
                            <m:dPr>
                              <m:ctrlP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r>
                                <a:rPr lang="fr-F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m:rPr>
                                  <m:nor/>
                                </m:rPr>
                                <a:rPr lang="fr-FR" sz="1400" i="1" dirty="0">
                                  <a:effectLst>
                                    <a:outerShdw blurRad="38100" dist="38100" dir="2700000" algn="tl">
                                      <a:srgbClr val="000000">
                                        <a:alpha val="43137"/>
                                      </a:srgbClr>
                                    </a:outerShdw>
                                  </a:effectLst>
                                </a:rPr>
                                <m:t> </m:t>
                              </m:r>
                              <m:r>
                                <a:rPr lang="en-US" sz="1400" b="0" i="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400" b="0" i="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m:rPr>
                                  <m:nor/>
                                </m:rPr>
                                <a:rPr lang="fr-FR" sz="1400" i="1" dirty="0">
                                  <a:effectLst>
                                    <a:outerShdw blurRad="38100" dist="38100" dir="2700000" algn="tl">
                                      <a:srgbClr val="000000">
                                        <a:alpha val="43137"/>
                                      </a:srgbClr>
                                    </a:outerShdw>
                                  </a:effectLst>
                                </a:rPr>
                                <m:t> </m:t>
                              </m:r>
                              <m:r>
                                <a:rPr lang="en-US" sz="14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d>
                        </m:oMath>
                      </m:oMathPara>
                    </a14:m>
                    <a:endParaRPr lang="fr-FR" sz="1400" i="1" dirty="0">
                      <a:effectLst>
                        <a:outerShdw blurRad="38100" dist="38100" dir="2700000" algn="tl">
                          <a:srgbClr val="000000">
                            <a:alpha val="43137"/>
                          </a:srgbClr>
                        </a:outerShdw>
                      </a:effectLst>
                    </a:endParaRPr>
                  </a:p>
                </p:txBody>
              </p:sp>
            </mc:Choice>
            <mc:Fallback xmlns="">
              <p:sp>
                <p:nvSpPr>
                  <p:cNvPr id="7" name="ZoneTexte 6"/>
                  <p:cNvSpPr txBox="1">
                    <a:spLocks noRot="1" noChangeAspect="1" noMove="1" noResize="1" noEditPoints="1" noAdjustHandles="1" noChangeArrowheads="1" noChangeShapeType="1" noTextEdit="1"/>
                  </p:cNvSpPr>
                  <p:nvPr/>
                </p:nvSpPr>
                <p:spPr>
                  <a:xfrm>
                    <a:off x="9163886" y="4299160"/>
                    <a:ext cx="1936749" cy="403316"/>
                  </a:xfrm>
                  <a:prstGeom prst="rect">
                    <a:avLst/>
                  </a:prstGeom>
                  <a:blipFill>
                    <a:blip r:embed="rId12"/>
                    <a:stretch>
                      <a:fillRect l="-943" t="-1515" b="-24242"/>
                    </a:stretch>
                  </a:blipFill>
                </p:spPr>
                <p:txBody>
                  <a:bodyPr/>
                  <a:lstStyle/>
                  <a:p>
                    <a:r>
                      <a:rPr lang="fr-FR">
                        <a:noFill/>
                      </a:rPr>
                      <a:t> </a:t>
                    </a:r>
                  </a:p>
                </p:txBody>
              </p:sp>
            </mc:Fallback>
          </mc:AlternateContent>
        </p:grpSp>
        <p:sp>
          <p:nvSpPr>
            <p:cNvPr id="33" name="Rectangle 32"/>
            <p:cNvSpPr/>
            <p:nvPr/>
          </p:nvSpPr>
          <p:spPr>
            <a:xfrm>
              <a:off x="1396257" y="4592289"/>
              <a:ext cx="3517309" cy="369332"/>
            </a:xfrm>
            <a:prstGeom prst="rect">
              <a:avLst/>
            </a:prstGeom>
          </p:spPr>
          <p:txBody>
            <a:bodyPr wrap="square">
              <a:spAutoFit/>
            </a:bodyPr>
            <a:lstStyle/>
            <a:p>
              <a:pPr algn="just"/>
              <a:r>
                <a:rPr lang="fr-FR" b="1" dirty="0" smtClean="0">
                  <a:effectLst>
                    <a:outerShdw blurRad="38100" dist="38100" dir="2700000" algn="tl">
                      <a:srgbClr val="000000">
                        <a:alpha val="43137"/>
                      </a:srgbClr>
                    </a:outerShdw>
                  </a:effectLst>
                </a:rPr>
                <a:t>Données de problème</a:t>
              </a:r>
              <a:endParaRPr lang="fr-FR" b="1" dirty="0">
                <a:effectLst>
                  <a:outerShdw blurRad="38100" dist="38100" dir="2700000" algn="tl">
                    <a:srgbClr val="000000">
                      <a:alpha val="43137"/>
                    </a:srgbClr>
                  </a:outerShdw>
                </a:effectLst>
              </a:endParaRPr>
            </a:p>
          </p:txBody>
        </p:sp>
        <p:grpSp>
          <p:nvGrpSpPr>
            <p:cNvPr id="4" name="Groupe 3"/>
            <p:cNvGrpSpPr/>
            <p:nvPr/>
          </p:nvGrpSpPr>
          <p:grpSpPr>
            <a:xfrm>
              <a:off x="1566196" y="5083713"/>
              <a:ext cx="4321376" cy="1265137"/>
              <a:chOff x="1566196" y="4794619"/>
              <a:chExt cx="4321376" cy="1265137"/>
            </a:xfrm>
          </p:grpSpPr>
          <p:sp>
            <p:nvSpPr>
              <p:cNvPr id="36" name="Rectangle 35"/>
              <p:cNvSpPr/>
              <p:nvPr/>
            </p:nvSpPr>
            <p:spPr>
              <a:xfrm>
                <a:off x="1566196" y="4794619"/>
                <a:ext cx="3903633"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Caractéristiques géométriques du corps</a:t>
                </a:r>
                <a:endParaRPr lang="fr-FR" dirty="0"/>
              </a:p>
            </p:txBody>
          </p:sp>
          <p:sp>
            <p:nvSpPr>
              <p:cNvPr id="37" name="Rectangle 36"/>
              <p:cNvSpPr/>
              <p:nvPr/>
            </p:nvSpPr>
            <p:spPr>
              <a:xfrm>
                <a:off x="1566196" y="5239059"/>
                <a:ext cx="4285019"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Les charges surfaciques et leurs répartitions</a:t>
                </a:r>
                <a:endParaRPr lang="fr-FR" dirty="0"/>
              </a:p>
            </p:txBody>
          </p:sp>
          <p:sp>
            <p:nvSpPr>
              <p:cNvPr id="38" name="Rectangle 37"/>
              <p:cNvSpPr/>
              <p:nvPr/>
            </p:nvSpPr>
            <p:spPr>
              <a:xfrm>
                <a:off x="1566196" y="5690424"/>
                <a:ext cx="4321376" cy="369332"/>
              </a:xfrm>
              <a:prstGeom prst="rect">
                <a:avLst/>
              </a:prstGeom>
            </p:spPr>
            <p:txBody>
              <a:bodyPr wrap="none">
                <a:spAutoFit/>
              </a:bodyPr>
              <a:lstStyle/>
              <a:p>
                <a:r>
                  <a:rPr lang="fr-FR" dirty="0" smtClean="0">
                    <a:effectLst>
                      <a:outerShdw blurRad="38100" dist="38100" dir="2700000" algn="tl">
                        <a:srgbClr val="000000">
                          <a:alpha val="43137"/>
                        </a:srgbClr>
                      </a:outerShdw>
                    </a:effectLst>
                  </a:rPr>
                  <a:t>Les charges volumiques appliquées au corps</a:t>
                </a:r>
                <a:endParaRPr lang="fr-FR" dirty="0"/>
              </a:p>
            </p:txBody>
          </p:sp>
        </p:grpSp>
        <p:sp>
          <p:nvSpPr>
            <p:cNvPr id="5" name="Rectangle à coins arrondis 4"/>
            <p:cNvSpPr/>
            <p:nvPr/>
          </p:nvSpPr>
          <p:spPr>
            <a:xfrm>
              <a:off x="6422919" y="5050329"/>
              <a:ext cx="4860431" cy="11733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3" name="Image 12"/>
          <p:cNvPicPr>
            <a:picLocks noChangeAspect="1"/>
          </p:cNvPicPr>
          <p:nvPr/>
        </p:nvPicPr>
        <p:blipFill>
          <a:blip r:embed="rId13"/>
          <a:stretch>
            <a:fillRect/>
          </a:stretch>
        </p:blipFill>
        <p:spPr>
          <a:xfrm>
            <a:off x="8833822" y="460733"/>
            <a:ext cx="2426598" cy="1915802"/>
          </a:xfrm>
          <a:prstGeom prst="rect">
            <a:avLst/>
          </a:prstGeom>
        </p:spPr>
      </p:pic>
    </p:spTree>
    <p:extLst>
      <p:ext uri="{BB962C8B-B14F-4D97-AF65-F5344CB8AC3E}">
        <p14:creationId xmlns:p14="http://schemas.microsoft.com/office/powerpoint/2010/main" val="1256113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 name="Groupe 5"/>
          <p:cNvGrpSpPr/>
          <p:nvPr/>
        </p:nvGrpSpPr>
        <p:grpSpPr>
          <a:xfrm>
            <a:off x="1575031" y="844472"/>
            <a:ext cx="5571766" cy="2296746"/>
            <a:chOff x="1822799" y="661592"/>
            <a:chExt cx="5571766" cy="2296746"/>
          </a:xfrm>
        </p:grpSpPr>
        <mc:AlternateContent xmlns:mc="http://schemas.openxmlformats.org/markup-compatibility/2006" xmlns:a14="http://schemas.microsoft.com/office/drawing/2010/main">
          <mc:Choice Requires="a14">
            <p:sp>
              <p:nvSpPr>
                <p:cNvPr id="25" name="Rectangle 24"/>
                <p:cNvSpPr/>
                <p:nvPr/>
              </p:nvSpPr>
              <p:spPr>
                <a:xfrm>
                  <a:off x="1822799" y="661592"/>
                  <a:ext cx="3385369" cy="1614545"/>
                </a:xfrm>
                <a:prstGeom prst="rect">
                  <a:avLst/>
                </a:prstGeom>
              </p:spPr>
              <p:txBody>
                <a:bodyPr wrap="square">
                  <a:spAutoFit/>
                </a:bodyPr>
                <a:lstStyle/>
                <a:p>
                  <a:pPr lvl="0" algn="ctr">
                    <a:lnSpc>
                      <a:spcPct val="114000"/>
                    </a:lnSpc>
                  </a:pPr>
                  <a14:m>
                    <m:oMath xmlns:m="http://schemas.openxmlformats.org/officeDocument/2006/math">
                      <m:f>
                        <m:fPr>
                          <m:ctrlPr>
                            <a:rPr lang="fr-FR"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11</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12</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2 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13</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3 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sSub>
                        <m:sSubPr>
                          <m:ctrlPr>
                            <a:rPr lang="fr-FR" i="1" dirty="0" smtClean="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ctrlPr>
                        </m:sSubPr>
                        <m:e>
                          <m:r>
                            <a:rPr lang="fr-FR" b="0" i="1" dirty="0" smtClean="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𝑓</m:t>
                          </m:r>
                        </m:e>
                        <m:sub>
                          <m:r>
                            <a:rPr lang="fr-FR" b="0" i="1" dirty="0" smtClean="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1</m:t>
                          </m:r>
                        </m:sub>
                      </m:sSub>
                    </m:oMath>
                  </a14:m>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a:t></a:t>
                  </a:r>
                  <a:r>
                    <a:rPr lang="en-GB"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a:t>.</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a14:m>
                  <a:endParaRPr lang="fr-FR" i="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lvl="0" algn="ctr">
                    <a:lnSpc>
                      <a:spcPct val="114000"/>
                    </a:lnSpc>
                  </a:pP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t>21</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22</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2 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23</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3 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14:m>
                    <m:oMath xmlns:m="http://schemas.openxmlformats.org/officeDocument/2006/math">
                      <m:sSub>
                        <m:sSubPr>
                          <m:ctrlPr>
                            <a:rPr lang="fr-FR" i="1" dirty="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ctrlPr>
                        </m:sSubPr>
                        <m:e>
                          <m:r>
                            <a:rPr lang="fr-FR" i="1" dirty="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𝑓</m:t>
                          </m:r>
                        </m:e>
                        <m:sub>
                          <m:r>
                            <a:rPr lang="fr-FR" b="0" i="1" dirty="0" smtClean="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2</m:t>
                          </m:r>
                        </m:sub>
                      </m:sSub>
                    </m:oMath>
                  </a14:m>
                  <a:r>
                    <a:rPr lang="en-GB"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a:t></a:t>
                  </a:r>
                  <a:r>
                    <a:rPr lang="en-GB"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a:t>.</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b>
                            <m:sup>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en-GB"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a14:m>
                  <a:endParaRPr lang="fr-FR" i="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lvl="0" algn="ctr">
                    <a:lnSpc>
                      <a:spcPct val="114000"/>
                    </a:lnSpc>
                  </a:pP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t>31</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1 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b="0"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32</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2 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t>33</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3 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14:m>
                    <m:oMath xmlns:m="http://schemas.openxmlformats.org/officeDocument/2006/math">
                      <m:sSub>
                        <m:sSubPr>
                          <m:ctrlPr>
                            <a:rPr lang="fr-FR" i="1" dirty="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ctrlPr>
                        </m:sSubPr>
                        <m:e>
                          <m:r>
                            <a:rPr lang="fr-FR" i="1" dirty="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𝑓</m:t>
                          </m:r>
                        </m:e>
                        <m:sub>
                          <m:r>
                            <a:rPr lang="fr-FR" b="0" i="1" dirty="0" smtClean="0">
                              <a:solidFill>
                                <a:srgbClr val="000000"/>
                              </a:solidFill>
                              <a:effectLst>
                                <a:outerShdw blurRad="38100" dist="38100" dir="2700000" algn="tl">
                                  <a:srgbClr val="000000">
                                    <a:alpha val="43137"/>
                                  </a:srgbClr>
                                </a:outerShdw>
                              </a:effectLst>
                              <a:latin typeface="Cambria Math" panose="02040503050406030204" pitchFamily="18" charset="0"/>
                              <a:cs typeface="Times New Roman" panose="02020603050405020304" pitchFamily="18" charset="0"/>
                            </a:rPr>
                            <m:t>3</m:t>
                          </m:r>
                        </m:sub>
                      </m:sSub>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a:t></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a:t>.</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3</m:t>
                              </m:r>
                            </m:sub>
                            <m:sup>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a14:m>
                  <a:endParaRPr lang="fr-FR" i="1" dirty="0">
                    <a:effectLst>
                      <a:outerShdw blurRad="38100" dist="38100" dir="2700000" algn="tl">
                        <a:srgbClr val="000000">
                          <a:alpha val="43137"/>
                        </a:srgbClr>
                      </a:outerShdw>
                    </a:effectLst>
                  </a:endParaRPr>
                </a:p>
              </p:txBody>
            </p:sp>
          </mc:Choice>
          <mc:Fallback xmlns="">
            <p:sp>
              <p:nvSpPr>
                <p:cNvPr id="25" name="Rectangle 24"/>
                <p:cNvSpPr>
                  <a:spLocks noRot="1" noChangeAspect="1" noMove="1" noResize="1" noEditPoints="1" noAdjustHandles="1" noChangeArrowheads="1" noChangeShapeType="1" noTextEdit="1"/>
                </p:cNvSpPr>
                <p:nvPr/>
              </p:nvSpPr>
              <p:spPr>
                <a:xfrm>
                  <a:off x="1822799" y="661592"/>
                  <a:ext cx="3385369" cy="1614545"/>
                </a:xfrm>
                <a:prstGeom prst="rect">
                  <a:avLst/>
                </a:prstGeom>
                <a:blipFill>
                  <a:blip r:embed="rId3"/>
                  <a:stretch>
                    <a:fillRect b="-3409"/>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28" name="Rectangle 27"/>
                <p:cNvSpPr/>
                <p:nvPr/>
              </p:nvSpPr>
              <p:spPr>
                <a:xfrm>
                  <a:off x="3999281" y="2383565"/>
                  <a:ext cx="3395284" cy="574773"/>
                </a:xfrm>
                <a:prstGeom prst="rect">
                  <a:avLst/>
                </a:prstGeom>
              </p:spPr>
              <p:txBody>
                <a:bodyPr wrap="square">
                  <a:spAutoFit/>
                </a:bodyPr>
                <a:lstStyle/>
                <a:p>
                  <a:pPr algn="ctr">
                    <a:spcAft>
                      <a:spcPts val="0"/>
                    </a:spcAft>
                  </a:pPr>
                  <a14:m>
                    <m:oMath xmlns:m="http://schemas.openxmlformats.org/officeDocument/2006/math">
                      <m:f>
                        <m:fPr>
                          <m:ctrlPr>
                            <a:rPr lang="fr-FR" i="1" smtClean="0">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ctrlPr>
                        </m:fPr>
                        <m:num>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𝑖𝑗</m:t>
                          </m:r>
                        </m:num>
                        <m:den>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𝑥𝑗</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rPr>
                            <m:t> </m:t>
                          </m:r>
                        </m:den>
                      </m:f>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14:m>
                    <m:oMath xmlns:m="http://schemas.openxmlformats.org/officeDocument/2006/math">
                      <m:sSub>
                        <m:sSubPr>
                          <m:ctrlP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ctrlPr>
                        </m:sSubPr>
                        <m:e>
                          <m: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t>𝑓</m:t>
                          </m:r>
                        </m:e>
                        <m:sub>
                          <m: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t>𝑖</m:t>
                          </m:r>
                        </m:sub>
                      </m:sSub>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r>
                    <a:rPr lang="fr-FR"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div</a:t>
                  </a:r>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fr-FR"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a:t>
                  </a:r>
                  <a14:m>
                    <m:oMath xmlns:m="http://schemas.openxmlformats.org/officeDocument/2006/math">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Arial" panose="020B0604020202020204" pitchFamily="34" charset="0"/>
                          <a:sym typeface="Symbol" panose="05050102010706020507" pitchFamily="18" charset="2"/>
                        </a:rPr>
                        <m:t></m:t>
                      </m:r>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Calibri" panose="020F0502020204030204" pitchFamily="34" charset="0"/>
                          <a:cs typeface="Cambria Math" panose="02040503050406030204" pitchFamily="18" charset="0"/>
                        </a:rPr>
                        <m:t>𝑖𝑗</m:t>
                      </m:r>
                    </m:oMath>
                  </a14:m>
                  <a:r>
                    <a:rPr lang="fr-FR"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a:t>
                  </a:r>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 </a:t>
                  </a:r>
                  <a14:m>
                    <m:oMath xmlns:m="http://schemas.openxmlformats.org/officeDocument/2006/math">
                      <m:sSub>
                        <m:sSubPr>
                          <m:ctrlP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ctrlPr>
                        </m:sSubPr>
                        <m:e>
                          <m: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t>𝑓</m:t>
                          </m:r>
                        </m:e>
                        <m:sub>
                          <m:r>
                            <a:rPr lang="fr-FR" i="1" dirty="0">
                              <a:effectLst>
                                <a:outerShdw blurRad="38100" dist="38100" dir="2700000" algn="tl">
                                  <a:srgbClr val="000000">
                                    <a:alpha val="43137"/>
                                  </a:srgbClr>
                                </a:outerShdw>
                              </a:effectLst>
                              <a:latin typeface="Cambria Math" panose="02040503050406030204" pitchFamily="18" charset="0"/>
                              <a:cs typeface="Arial" panose="020B0604020202020204" pitchFamily="34" charset="0"/>
                              <a:sym typeface="Symbol" panose="05050102010706020507" pitchFamily="18" charset="2"/>
                            </a:rPr>
                            <m:t>𝑖</m:t>
                          </m:r>
                        </m:sub>
                      </m:sSub>
                    </m:oMath>
                  </a14:m>
                  <a:r>
                    <a:rPr lang="fr-FR" i="1" dirty="0">
                      <a:solidFill>
                        <a:srgbClr val="000000"/>
                      </a:solidFill>
                      <a:effectLst>
                        <a:outerShdw blurRad="38100" dist="38100" dir="2700000" algn="tl">
                          <a:srgbClr val="000000">
                            <a:alpha val="43137"/>
                          </a:srgbClr>
                        </a:outerShdw>
                      </a:effectLst>
                      <a:latin typeface="CambriaMath"/>
                      <a:ea typeface="Times New Roman" panose="02020603050405020304" pitchFamily="18" charset="0"/>
                      <a:cs typeface="Times New Roman" panose="02020603050405020304" pitchFamily="18" charset="0"/>
                    </a:rPr>
                    <a:t> =</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sym typeface="Symbol" panose="05050102010706020507" pitchFamily="18" charset="2"/>
                    </a:rPr>
                    <a:t></a:t>
                  </a:r>
                  <a:r>
                    <a:rPr lang="fr-FR" i="1" dirty="0">
                      <a:solidFill>
                        <a:srgbClr val="000000"/>
                      </a:solidFill>
                      <a:effectLst>
                        <a:outerShdw blurRad="38100" dist="38100" dir="2700000" algn="tl">
                          <a:srgbClr val="000000">
                            <a:alpha val="43137"/>
                          </a:srgbClr>
                        </a:outerShdw>
                      </a:effectLst>
                      <a:latin typeface="SymbolMT"/>
                      <a:ea typeface="Times New Roman" panose="02020603050405020304" pitchFamily="18" charset="0"/>
                      <a:cs typeface="Times New Roman" panose="02020603050405020304" pitchFamily="18" charset="0"/>
                    </a:rPr>
                    <a:t>.</a:t>
                  </a:r>
                  <a14:m>
                    <m:oMath xmlns:m="http://schemas.openxmlformats.org/officeDocument/2006/math">
                      <m:f>
                        <m:f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fPr>
                        <m:num>
                          <m:sSubSup>
                            <m:sSub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𝑑𝑥</m:t>
                              </m:r>
                            </m:e>
                            <m:sub>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𝑖</m:t>
                              </m:r>
                            </m:sub>
                            <m:sup>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bSup>
                        </m:num>
                        <m:den>
                          <m:sSup>
                            <m:sSupPr>
                              <m:ctrlP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𝑑𝑡</m:t>
                              </m:r>
                            </m:e>
                            <m:sup>
                              <m:r>
                                <a:rPr lang="fr-FR" i="1">
                                  <a:solidFill>
                                    <a:srgbClr val="000000"/>
                                  </a:solidFill>
                                  <a:effectLst>
                                    <a:outerShdw blurRad="38100" dist="38100" dir="2700000" algn="tl">
                                      <a:srgbClr val="000000">
                                        <a:alpha val="43137"/>
                                      </a:srgbClr>
                                    </a:outerShdw>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oMath>
                  </a14:m>
                  <a:endParaRPr lang="fr-FR"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28" name="Rectangle 27"/>
                <p:cNvSpPr>
                  <a:spLocks noRot="1" noChangeAspect="1" noMove="1" noResize="1" noEditPoints="1" noAdjustHandles="1" noChangeArrowheads="1" noChangeShapeType="1" noTextEdit="1"/>
                </p:cNvSpPr>
                <p:nvPr/>
              </p:nvSpPr>
              <p:spPr>
                <a:xfrm>
                  <a:off x="3999281" y="2383565"/>
                  <a:ext cx="3395284" cy="574773"/>
                </a:xfrm>
                <a:prstGeom prst="rect">
                  <a:avLst/>
                </a:prstGeom>
                <a:blipFill>
                  <a:blip r:embed="rId4"/>
                  <a:stretch>
                    <a:fillRect b="-6383"/>
                  </a:stretch>
                </a:blipFill>
              </p:spPr>
              <p:txBody>
                <a:bodyPr/>
                <a:lstStyle/>
                <a:p>
                  <a:r>
                    <a:rPr lang="fr-FR">
                      <a:noFill/>
                    </a:rPr>
                    <a:t> </a:t>
                  </a:r>
                </a:p>
              </p:txBody>
            </p:sp>
          </mc:Fallback>
        </mc:AlternateContent>
        <p:sp>
          <p:nvSpPr>
            <p:cNvPr id="29" name="Rectangle 28"/>
            <p:cNvSpPr/>
            <p:nvPr/>
          </p:nvSpPr>
          <p:spPr>
            <a:xfrm>
              <a:off x="1857519" y="2463678"/>
              <a:ext cx="2276457" cy="369332"/>
            </a:xfrm>
            <a:prstGeom prst="rect">
              <a:avLst/>
            </a:prstGeom>
          </p:spPr>
          <p:txBody>
            <a:bodyPr wrap="none">
              <a:spAutoFit/>
            </a:bodyPr>
            <a:lstStyle/>
            <a:p>
              <a:pPr lvl="0"/>
              <a:r>
                <a:rPr lang="fr-FR"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En notation indicielle :</a:t>
              </a:r>
            </a:p>
          </p:txBody>
        </p:sp>
      </p:grpSp>
      <p:sp>
        <p:nvSpPr>
          <p:cNvPr id="5" name="Rectangle 4"/>
          <p:cNvSpPr/>
          <p:nvPr/>
        </p:nvSpPr>
        <p:spPr>
          <a:xfrm>
            <a:off x="1324095" y="327625"/>
            <a:ext cx="2286844" cy="369332"/>
          </a:xfrm>
          <a:prstGeom prst="rect">
            <a:avLst/>
          </a:prstGeom>
        </p:spPr>
        <p:txBody>
          <a:bodyPr wrap="none">
            <a:spAutoFit/>
          </a:bodyPr>
          <a:lstStyle/>
          <a:p>
            <a:r>
              <a:rPr lang="fr-FR" b="1" dirty="0">
                <a:effectLst>
                  <a:outerShdw blurRad="38100" dist="38100" dir="2700000" algn="tl">
                    <a:srgbClr val="000000">
                      <a:alpha val="43137"/>
                    </a:srgbClr>
                  </a:outerShdw>
                </a:effectLst>
              </a:rPr>
              <a:t>Equations d’équilibres</a:t>
            </a:r>
          </a:p>
        </p:txBody>
      </p:sp>
      <mc:AlternateContent xmlns:mc="http://schemas.openxmlformats.org/markup-compatibility/2006">
        <mc:Choice xmlns:a14="http://schemas.microsoft.com/office/drawing/2010/main" Requires="a14">
          <p:sp>
            <p:nvSpPr>
              <p:cNvPr id="30" name="ZoneTexte 29"/>
              <p:cNvSpPr txBox="1"/>
              <p:nvPr/>
            </p:nvSpPr>
            <p:spPr>
              <a:xfrm>
                <a:off x="1769470" y="3806467"/>
                <a:ext cx="2455288" cy="2780761"/>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d>
                        <m:dPr>
                          <m:begChr m:val="{"/>
                          <m:endChr m:val=""/>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m>
                                  <m:mPr>
                                    <m:mcs>
                                      <m:mc>
                                        <m:mcPr>
                                          <m:count m:val="1"/>
                                          <m:mcJc m:val="center"/>
                                        </m:mcPr>
                                      </m:mc>
                                    </m:mcs>
                                    <m:ctrlPr>
                                      <a:rPr lang="fr-FR" sz="1600" i="1">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rPr>
                                            <m:t>11</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11</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22</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33</m:t>
                                          </m:r>
                                        </m:sub>
                                      </m:sSub>
                                      <m:r>
                                        <a:rPr lang="en-US" sz="1600" i="1">
                                          <a:effectLst>
                                            <a:outerShdw blurRad="38100" dist="38100" dir="2700000" algn="tl">
                                              <a:srgbClr val="000000">
                                                <a:alpha val="43137"/>
                                              </a:srgbClr>
                                            </a:outerShdw>
                                          </a:effectLst>
                                          <a:latin typeface="Cambria Math" panose="02040503050406030204" pitchFamily="18" charset="0"/>
                                        </a:rPr>
                                        <m:t>) </m:t>
                                      </m:r>
                                    </m:e>
                                  </m:mr>
                                  <m:mr>
                                    <m:e>
                                      <m:sSub>
                                        <m:sSubPr>
                                          <m:ctrlPr>
                                            <a:rPr lang="fr-FR" sz="1600" i="1" smtClean="0">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22</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22</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11</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33</m:t>
                                          </m:r>
                                        </m:sub>
                                      </m:sSub>
                                      <m:r>
                                        <a:rPr lang="en-US" sz="1600" i="1">
                                          <a:effectLst>
                                            <a:outerShdw blurRad="38100" dist="38100" dir="2700000" algn="tl">
                                              <a:srgbClr val="000000">
                                                <a:alpha val="43137"/>
                                              </a:srgbClr>
                                            </a:outerShdw>
                                          </a:effectLst>
                                          <a:latin typeface="Cambria Math" panose="02040503050406030204" pitchFamily="18" charset="0"/>
                                        </a:rPr>
                                        <m:t>)</m:t>
                                      </m:r>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rPr>
                                            <m:t>33</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33</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11</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rPr>
                                            <m:t>22</m:t>
                                          </m:r>
                                        </m:sub>
                                      </m:sSub>
                                      <m:r>
                                        <a:rPr lang="en-US" sz="1600" i="1">
                                          <a:effectLst>
                                            <a:outerShdw blurRad="38100" dist="38100" dir="2700000" algn="tl">
                                              <a:srgbClr val="000000">
                                                <a:alpha val="43137"/>
                                              </a:srgbClr>
                                            </a:outerShdw>
                                          </a:effectLst>
                                          <a:latin typeface="Cambria Math" panose="02040503050406030204" pitchFamily="18" charset="0"/>
                                        </a:rPr>
                                        <m:t>)</m:t>
                                      </m:r>
                                    </m:e>
                                  </m:mr>
                                </m:m>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b="0" i="1" smtClean="0">
                                        <a:effectLst>
                                          <a:outerShdw blurRad="38100" dist="38100" dir="2700000" algn="tl">
                                            <a:srgbClr val="000000">
                                              <a:alpha val="43137"/>
                                            </a:srgbClr>
                                          </a:outerShdw>
                                        </a:effectLst>
                                        <a:latin typeface="Cambria Math" panose="02040503050406030204" pitchFamily="18" charset="0"/>
                                      </a:rPr>
                                      <m:t>12</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b="0" i="1" smtClean="0">
                                            <a:effectLst>
                                              <a:outerShdw blurRad="38100" dist="38100" dir="2700000" algn="tl">
                                                <a:srgbClr val="000000">
                                                  <a:alpha val="43137"/>
                                                </a:srgbClr>
                                              </a:outerShdw>
                                            </a:effectLst>
                                            <a:latin typeface="Cambria Math" panose="02040503050406030204" pitchFamily="18" charset="0"/>
                                          </a:rPr>
                                          <m:t>12</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smtClean="0">
                                              <a:effectLst>
                                                <a:outerShdw blurRad="38100" dist="38100" dir="2700000" algn="tl">
                                                  <a:srgbClr val="000000">
                                                    <a:alpha val="43137"/>
                                                  </a:srgbClr>
                                                </a:outerShdw>
                                              </a:effectLst>
                                              <a:latin typeface="Cambria Math" panose="02040503050406030204" pitchFamily="18" charset="0"/>
                                            </a:rPr>
                                            <m:t>2</m:t>
                                          </m:r>
                                          <m:r>
                                            <a:rPr lang="en-US" sz="1600" b="0" i="1" smtClean="0">
                                              <a:effectLst>
                                                <a:outerShdw blurRad="38100" dist="38100" dir="2700000" algn="tl">
                                                  <a:srgbClr val="000000">
                                                    <a:alpha val="43137"/>
                                                  </a:srgbClr>
                                                </a:outerShdw>
                                              </a:effectLst>
                                              <a:latin typeface="Cambria Math" panose="02040503050406030204" pitchFamily="18" charset="0"/>
                                            </a:rPr>
                                            <m:t>3</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smtClean="0">
                                                  <a:effectLst>
                                                    <a:outerShdw blurRad="38100" dist="38100" dir="2700000" algn="tl">
                                                      <a:srgbClr val="000000">
                                                        <a:alpha val="43137"/>
                                                      </a:srgbClr>
                                                    </a:outerShdw>
                                                  </a:effectLst>
                                                  <a:latin typeface="Cambria Math" panose="02040503050406030204" pitchFamily="18" charset="0"/>
                                                </a:rPr>
                                                <m:t>2</m:t>
                                              </m:r>
                                              <m:r>
                                                <a:rPr lang="en-US" sz="1600" b="0" i="1" smtClean="0">
                                                  <a:effectLst>
                                                    <a:outerShdw blurRad="38100" dist="38100" dir="2700000" algn="tl">
                                                      <a:srgbClr val="000000">
                                                        <a:alpha val="43137"/>
                                                      </a:srgbClr>
                                                    </a:outerShdw>
                                                  </a:effectLst>
                                                  <a:latin typeface="Cambria Math" panose="02040503050406030204" pitchFamily="18" charset="0"/>
                                                </a:rPr>
                                                <m:t>3</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smtClean="0">
                                              <a:effectLst>
                                                <a:outerShdw blurRad="38100" dist="38100" dir="2700000" algn="tl">
                                                  <a:srgbClr val="000000">
                                                    <a:alpha val="43137"/>
                                                  </a:srgbClr>
                                                </a:outerShdw>
                                              </a:effectLst>
                                              <a:latin typeface="Cambria Math" panose="02040503050406030204" pitchFamily="18" charset="0"/>
                                            </a:rPr>
                                            <m:t>1</m:t>
                                          </m:r>
                                          <m:r>
                                            <a:rPr lang="en-US" sz="1600" b="0" i="1" smtClean="0">
                                              <a:effectLst>
                                                <a:outerShdw blurRad="38100" dist="38100" dir="2700000" algn="tl">
                                                  <a:srgbClr val="000000">
                                                    <a:alpha val="43137"/>
                                                  </a:srgbClr>
                                                </a:outerShdw>
                                              </a:effectLst>
                                              <a:latin typeface="Cambria Math" panose="02040503050406030204" pitchFamily="18" charset="0"/>
                                            </a:rPr>
                                            <m:t>3</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smtClean="0">
                                                  <a:effectLst>
                                                    <a:outerShdw blurRad="38100" dist="38100" dir="2700000" algn="tl">
                                                      <a:srgbClr val="000000">
                                                        <a:alpha val="43137"/>
                                                      </a:srgbClr>
                                                    </a:outerShdw>
                                                  </a:effectLst>
                                                  <a:latin typeface="Cambria Math" panose="02040503050406030204" pitchFamily="18" charset="0"/>
                                                </a:rPr>
                                                <m:t>1</m:t>
                                              </m:r>
                                              <m:r>
                                                <a:rPr lang="en-US" sz="1600" b="0" i="1" smtClean="0">
                                                  <a:effectLst>
                                                    <a:outerShdw blurRad="38100" dist="38100" dir="2700000" algn="tl">
                                                      <a:srgbClr val="000000">
                                                        <a:alpha val="43137"/>
                                                      </a:srgbClr>
                                                    </a:outerShdw>
                                                  </a:effectLst>
                                                  <a:latin typeface="Cambria Math" panose="02040503050406030204" pitchFamily="18" charset="0"/>
                                                </a:rPr>
                                                <m:t>3</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
                              </m:e>
                            </m:mr>
                          </m:m>
                        </m:e>
                      </m:d>
                    </m:oMath>
                  </m:oMathPara>
                </a14:m>
                <a:endParaRPr lang="fr-FR" dirty="0"/>
              </a:p>
            </p:txBody>
          </p:sp>
        </mc:Choice>
        <mc:Fallback>
          <p:sp>
            <p:nvSpPr>
              <p:cNvPr id="30" name="ZoneTexte 29"/>
              <p:cNvSpPr txBox="1">
                <a:spLocks noRot="1" noChangeAspect="1" noMove="1" noResize="1" noEditPoints="1" noAdjustHandles="1" noChangeArrowheads="1" noChangeShapeType="1" noTextEdit="1"/>
              </p:cNvSpPr>
              <p:nvPr/>
            </p:nvSpPr>
            <p:spPr>
              <a:xfrm>
                <a:off x="1769470" y="3806467"/>
                <a:ext cx="2455288" cy="2780761"/>
              </a:xfrm>
              <a:prstGeom prst="rect">
                <a:avLst/>
              </a:prstGeom>
              <a:blipFill>
                <a:blip r:embed="rId5"/>
                <a:stretch>
                  <a:fillRect r="-1241" b="-1969"/>
                </a:stretch>
              </a:blipFill>
            </p:spPr>
            <p:txBody>
              <a:bodyPr/>
              <a:lstStyle/>
              <a:p>
                <a:r>
                  <a:rPr lang="fr-FR">
                    <a:noFill/>
                  </a:rPr>
                  <a:t> </a:t>
                </a:r>
              </a:p>
            </p:txBody>
          </p:sp>
        </mc:Fallback>
      </mc:AlternateContent>
      <p:sp>
        <p:nvSpPr>
          <p:cNvPr id="9" name="Rectangle 8"/>
          <p:cNvSpPr/>
          <p:nvPr/>
        </p:nvSpPr>
        <p:spPr>
          <a:xfrm>
            <a:off x="1332721" y="3249594"/>
            <a:ext cx="2830518" cy="369332"/>
          </a:xfrm>
          <a:prstGeom prst="rect">
            <a:avLst/>
          </a:prstGeom>
        </p:spPr>
        <p:txBody>
          <a:bodyPr wrap="none">
            <a:spAutoFit/>
          </a:bodyPr>
          <a:lstStyle/>
          <a:p>
            <a:r>
              <a:rPr lang="fr-FR" b="1" dirty="0">
                <a:effectLst>
                  <a:outerShdw blurRad="38100" dist="38100" dir="2700000" algn="tl">
                    <a:srgbClr val="000000">
                      <a:alpha val="43137"/>
                    </a:srgbClr>
                  </a:outerShdw>
                </a:effectLst>
              </a:rPr>
              <a:t>Équations de la loi de </a:t>
            </a:r>
            <a:r>
              <a:rPr lang="fr-FR" b="1" dirty="0" err="1">
                <a:effectLst>
                  <a:outerShdw blurRad="38100" dist="38100" dir="2700000" algn="tl">
                    <a:srgbClr val="000000">
                      <a:alpha val="43137"/>
                    </a:srgbClr>
                  </a:outerShdw>
                </a:effectLst>
              </a:rPr>
              <a:t>Hook</a:t>
            </a:r>
            <a:r>
              <a:rPr lang="fr-FR" b="1" dirty="0">
                <a:effectLst>
                  <a:outerShdw blurRad="38100" dist="38100" dir="2700000" algn="tl">
                    <a:srgbClr val="000000">
                      <a:alpha val="43137"/>
                    </a:srgbClr>
                  </a:outerShdw>
                </a:effectLst>
              </a:rPr>
              <a:t> </a:t>
            </a:r>
          </a:p>
        </p:txBody>
      </p:sp>
      <mc:AlternateContent xmlns:mc="http://schemas.openxmlformats.org/markup-compatibility/2006">
        <mc:Choice xmlns:a14="http://schemas.microsoft.com/office/drawing/2010/main" Requires="a14">
          <p:sp>
            <p:nvSpPr>
              <p:cNvPr id="31" name="Rectangle 30"/>
              <p:cNvSpPr/>
              <p:nvPr/>
            </p:nvSpPr>
            <p:spPr>
              <a:xfrm>
                <a:off x="8003369" y="3856963"/>
                <a:ext cx="3234347"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𝐸</m:t>
                          </m:r>
                        </m:den>
                      </m:f>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0" smtClean="0">
                          <a:effectLst>
                            <a:outerShdw blurRad="38100" dist="38100" dir="2700000" algn="tl">
                              <a:srgbClr val="000000">
                                <a:alpha val="43137"/>
                              </a:srgbClr>
                            </a:outerShdw>
                          </a:effectLst>
                          <a:latin typeface="Cambria Math" panose="02040503050406030204" pitchFamily="18" charset="0"/>
                        </a:rPr>
                        <m:t> </m:t>
                      </m:r>
                      <m:r>
                        <m:rPr>
                          <m:sty m:val="p"/>
                        </m:rPr>
                        <a:rPr lang="en-US" b="0" i="0" smtClean="0">
                          <a:effectLst>
                            <a:outerShdw blurRad="38100" dist="38100" dir="2700000" algn="tl">
                              <a:srgbClr val="000000">
                                <a:alpha val="43137"/>
                              </a:srgbClr>
                            </a:outerShdw>
                          </a:effectLst>
                          <a:latin typeface="Cambria Math" panose="02040503050406030204" pitchFamily="18" charset="0"/>
                        </a:rPr>
                        <m:t>Tr</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 </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 </m:t>
                      </m:r>
                    </m:oMath>
                  </m:oMathPara>
                </a14:m>
                <a:endParaRPr lang="fr-FR" dirty="0"/>
              </a:p>
            </p:txBody>
          </p:sp>
        </mc:Choice>
        <mc:Fallback>
          <p:sp>
            <p:nvSpPr>
              <p:cNvPr id="31" name="Rectangle 30"/>
              <p:cNvSpPr>
                <a:spLocks noRot="1" noChangeAspect="1" noMove="1" noResize="1" noEditPoints="1" noAdjustHandles="1" noChangeArrowheads="1" noChangeShapeType="1" noTextEdit="1"/>
              </p:cNvSpPr>
              <p:nvPr/>
            </p:nvSpPr>
            <p:spPr>
              <a:xfrm>
                <a:off x="8003369" y="3856963"/>
                <a:ext cx="3234347" cy="610936"/>
              </a:xfrm>
              <a:prstGeom prst="rect">
                <a:avLst/>
              </a:prstGeom>
              <a:blipFill>
                <a:blip r:embed="rId6"/>
                <a:stretch>
                  <a:fillRect/>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32" name="Rectangle 31"/>
              <p:cNvSpPr/>
              <p:nvPr/>
            </p:nvSpPr>
            <p:spPr>
              <a:xfrm>
                <a:off x="7968960" y="4523136"/>
                <a:ext cx="3915687" cy="61549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𝐸</m:t>
                          </m:r>
                        </m:num>
                        <m:den>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r>
                        <a:rPr lang="fr-FR" b="0" i="1" smtClean="0">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fr-FR"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r>
                            <a:rPr lang="fr-FR" b="0" i="1" smtClean="0">
                              <a:effectLst>
                                <a:outerShdw blurRad="38100" dist="38100" dir="2700000" algn="tl">
                                  <a:srgbClr val="000000">
                                    <a:alpha val="43137"/>
                                  </a:srgbClr>
                                </a:outerShdw>
                              </a:effectLst>
                              <a:latin typeface="Cambria Math" panose="02040503050406030204" pitchFamily="18" charset="0"/>
                            </a:rPr>
                            <m:t>2</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r>
                        <m:rPr>
                          <m:sty m:val="p"/>
                        </m:rPr>
                        <a:rPr lang="en-US" i="0">
                          <a:effectLst>
                            <a:outerShdw blurRad="38100" dist="38100" dir="2700000" algn="tl">
                              <a:srgbClr val="000000">
                                <a:alpha val="43137"/>
                              </a:srgbClr>
                            </a:outerShdw>
                          </a:effectLst>
                          <a:latin typeface="Cambria Math" panose="02040503050406030204" pitchFamily="18" charset="0"/>
                        </a:rPr>
                        <m:t>Tr</m:t>
                      </m:r>
                      <m:r>
                        <a:rPr lang="en-US" b="0" i="1" smtClean="0">
                          <a:effectLst>
                            <a:outerShdw blurRad="38100" dist="38100" dir="2700000" algn="tl">
                              <a:srgbClr val="000000">
                                <a:alpha val="43137"/>
                              </a:srgbClr>
                            </a:outerShdw>
                          </a:effectLst>
                          <a:latin typeface="Cambria Math" panose="02040503050406030204" pitchFamily="18" charset="0"/>
                        </a:rPr>
                        <m:t> </m:t>
                      </m:r>
                      <m:d>
                        <m:dPr>
                          <m:ctrlPr>
                            <a:rPr lang="en-US" i="1">
                              <a:effectLst>
                                <a:outerShdw blurRad="38100" dist="38100" dir="2700000" algn="tl">
                                  <a:srgbClr val="000000">
                                    <a:alpha val="43137"/>
                                  </a:srgbClr>
                                </a:outerShdw>
                              </a:effectLst>
                              <a:latin typeface="Cambria Math" panose="02040503050406030204" pitchFamily="18" charset="0"/>
                            </a:rPr>
                          </m:ctrlPr>
                        </m:dP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𝑖𝑗</m:t>
                              </m:r>
                            </m:sub>
                          </m:sSub>
                        </m:e>
                      </m:d>
                      <m:r>
                        <a:rPr lang="en-US" b="0" i="1" smtClean="0">
                          <a:effectLst>
                            <a:outerShdw blurRad="38100" dist="38100" dir="2700000" algn="tl">
                              <a:srgbClr val="000000">
                                <a:alpha val="43137"/>
                              </a:srgbClr>
                            </a:outerShdw>
                          </a:effectLst>
                          <a:latin typeface="Cambria Math" panose="02040503050406030204" pitchFamily="18" charset="0"/>
                        </a:rPr>
                        <m:t> </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rPr>
                        <m:t> </m:t>
                      </m:r>
                    </m:oMath>
                  </m:oMathPara>
                </a14:m>
                <a:endParaRPr lang="fr-FR" dirty="0"/>
              </a:p>
            </p:txBody>
          </p:sp>
        </mc:Choice>
        <mc:Fallback>
          <p:sp>
            <p:nvSpPr>
              <p:cNvPr id="32" name="Rectangle 31"/>
              <p:cNvSpPr>
                <a:spLocks noRot="1" noChangeAspect="1" noMove="1" noResize="1" noEditPoints="1" noAdjustHandles="1" noChangeArrowheads="1" noChangeShapeType="1" noTextEdit="1"/>
              </p:cNvSpPr>
              <p:nvPr/>
            </p:nvSpPr>
            <p:spPr>
              <a:xfrm>
                <a:off x="7968960" y="4523136"/>
                <a:ext cx="3915687" cy="615490"/>
              </a:xfrm>
              <a:prstGeom prst="rect">
                <a:avLst/>
              </a:prstGeom>
              <a:blipFill>
                <a:blip r:embed="rId7"/>
                <a:stretch>
                  <a:fillRect/>
                </a:stretch>
              </a:blipFill>
            </p:spPr>
            <p:txBody>
              <a:bodyPr/>
              <a:lstStyle/>
              <a:p>
                <a:r>
                  <a:rPr lang="fr-FR">
                    <a:noFill/>
                  </a:rPr>
                  <a:t> </a:t>
                </a:r>
              </a:p>
            </p:txBody>
          </p:sp>
        </mc:Fallback>
      </mc:AlternateContent>
      <p:sp>
        <p:nvSpPr>
          <p:cNvPr id="33" name="Rectangle 32"/>
          <p:cNvSpPr/>
          <p:nvPr/>
        </p:nvSpPr>
        <p:spPr>
          <a:xfrm>
            <a:off x="5244798" y="3980226"/>
            <a:ext cx="2276457" cy="369332"/>
          </a:xfrm>
          <a:prstGeom prst="rect">
            <a:avLst/>
          </a:prstGeom>
        </p:spPr>
        <p:txBody>
          <a:bodyPr wrap="none">
            <a:spAutoFit/>
          </a:bodyPr>
          <a:lstStyle/>
          <a:p>
            <a:pPr lvl="0"/>
            <a:r>
              <a:rPr lang="fr-FR"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En notation indicielle :</a:t>
            </a:r>
          </a:p>
        </p:txBody>
      </p:sp>
      <p:sp>
        <p:nvSpPr>
          <p:cNvPr id="35" name="ZoneTexte 34"/>
          <p:cNvSpPr txBox="1"/>
          <p:nvPr/>
        </p:nvSpPr>
        <p:spPr>
          <a:xfrm>
            <a:off x="-13352" y="327625"/>
            <a:ext cx="615553" cy="5452074"/>
          </a:xfrm>
          <a:prstGeom prst="rect">
            <a:avLst/>
          </a:prstGeom>
          <a:noFill/>
        </p:spPr>
        <p:txBody>
          <a:bodyPr vert="vert270" wrap="square" rtlCol="0">
            <a:spAutoFit/>
          </a:bodyPr>
          <a:lstStyle/>
          <a:p>
            <a:r>
              <a:rPr lang="fr-FR" sz="2800" b="1" u="sng" dirty="0">
                <a:solidFill>
                  <a:schemeClr val="bg1"/>
                </a:solidFill>
                <a:effectLst>
                  <a:outerShdw blurRad="38100" dist="38100" dir="2700000" algn="tl">
                    <a:srgbClr val="000000">
                      <a:alpha val="43137"/>
                    </a:srgbClr>
                  </a:outerShdw>
                </a:effectLst>
              </a:rPr>
              <a:t>Équations d’équilibre </a:t>
            </a:r>
            <a:r>
              <a:rPr lang="fr-FR" sz="2800" b="1" u="sng" dirty="0" smtClean="0">
                <a:solidFill>
                  <a:schemeClr val="bg1"/>
                </a:solidFill>
                <a:effectLst>
                  <a:outerShdw blurRad="38100" dist="38100" dir="2700000" algn="tl">
                    <a:srgbClr val="000000">
                      <a:alpha val="43137"/>
                    </a:srgbClr>
                  </a:outerShdw>
                </a:effectLst>
              </a:rPr>
              <a:t>et loi de </a:t>
            </a:r>
            <a:r>
              <a:rPr lang="fr-FR" sz="2800" b="1" u="sng" dirty="0" err="1" smtClean="0">
                <a:solidFill>
                  <a:schemeClr val="bg1"/>
                </a:solidFill>
                <a:effectLst>
                  <a:outerShdw blurRad="38100" dist="38100" dir="2700000" algn="tl">
                    <a:srgbClr val="000000">
                      <a:alpha val="43137"/>
                    </a:srgbClr>
                  </a:outerShdw>
                </a:effectLst>
              </a:rPr>
              <a:t>Hook</a:t>
            </a:r>
            <a:endParaRPr lang="fr-FR" sz="2800" b="1" u="sng" dirty="0">
              <a:solidFill>
                <a:schemeClr val="bg1"/>
              </a:solidFill>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2" name="Rectangle 1"/>
              <p:cNvSpPr/>
              <p:nvPr/>
            </p:nvSpPr>
            <p:spPr>
              <a:xfrm>
                <a:off x="8003369" y="6195582"/>
                <a:ext cx="2667782" cy="391646"/>
              </a:xfrm>
              <a:prstGeom prst="rect">
                <a:avLst/>
              </a:prstGeom>
            </p:spPr>
            <p:txBody>
              <a:bodyPr wrap="none">
                <a:spAutoFit/>
              </a:bodyPr>
              <a:lstStyle/>
              <a:p>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r>
                      <a:rPr lang="fr-FR" i="1" dirty="0">
                        <a:latin typeface="Cambria Math" panose="02040503050406030204" pitchFamily="18" charset="0"/>
                      </a:rPr>
                      <m:t>𝝀</m:t>
                    </m:r>
                    <m:r>
                      <a:rPr lang="en-US" b="0" i="1" dirty="0" smtClean="0">
                        <a:latin typeface="Cambria Math" panose="02040503050406030204" pitchFamily="18" charset="0"/>
                      </a:rPr>
                      <m:t> </m:t>
                    </m:r>
                    <m:r>
                      <m:rPr>
                        <m:sty m:val="p"/>
                      </m:rPr>
                      <a:rPr lang="en-US" dirty="0">
                        <a:latin typeface="Cambria Math" panose="02040503050406030204" pitchFamily="18" charset="0"/>
                      </a:rPr>
                      <m:t>Tr</m:t>
                    </m:r>
                  </m:oMath>
                </a14:m>
                <a:r>
                  <a:rPr lang="fr-FR" dirty="0"/>
                  <a:t>(</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𝑖𝑗</m:t>
                        </m:r>
                      </m:sub>
                    </m:sSub>
                  </m:oMath>
                </a14:m>
                <a:r>
                  <a:rPr lang="fr-FR" dirty="0"/>
                  <a:t>)</a:t>
                </a:r>
                <a:r>
                  <a:rPr lang="fr-FR" dirty="0">
                    <a:effectLst>
                      <a:outerShdw blurRad="38100" dist="38100" dir="2700000" algn="tl">
                        <a:srgbClr val="000000">
                          <a:alpha val="43137"/>
                        </a:srgbClr>
                      </a:outerShdw>
                    </a:effectLst>
                  </a:rPr>
                  <a:t>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i="1">
                            <a:effectLst>
                              <a:outerShdw blurRad="38100" dist="38100" dir="2700000" algn="tl">
                                <a:srgbClr val="000000">
                                  <a:alpha val="43137"/>
                                </a:srgbClr>
                              </a:outerShdw>
                            </a:effectLst>
                            <a:latin typeface="Cambria Math" panose="02040503050406030204" pitchFamily="18" charset="0"/>
                          </a:rPr>
                          <m:t>𝑖𝑗</m:t>
                        </m:r>
                      </m:sub>
                    </m:sSub>
                  </m:oMath>
                </a14:m>
                <a:r>
                  <a:rPr lang="fr-FR" dirty="0" smtClean="0"/>
                  <a:t> + 2</a:t>
                </a:r>
                <a14:m>
                  <m:oMath xmlns:m="http://schemas.openxmlformats.org/officeDocument/2006/math">
                    <m:r>
                      <a:rPr lang="fr-FR" i="1">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𝑖𝑗</m:t>
                        </m:r>
                      </m:sub>
                    </m:sSub>
                  </m:oMath>
                </a14:m>
                <a:endParaRPr lang="fr-FR" dirty="0"/>
              </a:p>
            </p:txBody>
          </p:sp>
        </mc:Choice>
        <mc:Fallback>
          <p:sp>
            <p:nvSpPr>
              <p:cNvPr id="2" name="Rectangle 1"/>
              <p:cNvSpPr>
                <a:spLocks noRot="1" noChangeAspect="1" noMove="1" noResize="1" noEditPoints="1" noAdjustHandles="1" noChangeArrowheads="1" noChangeShapeType="1" noTextEdit="1"/>
              </p:cNvSpPr>
              <p:nvPr/>
            </p:nvSpPr>
            <p:spPr>
              <a:xfrm>
                <a:off x="8003369" y="6195582"/>
                <a:ext cx="2667782" cy="391646"/>
              </a:xfrm>
              <a:prstGeom prst="rect">
                <a:avLst/>
              </a:prstGeom>
              <a:blipFill>
                <a:blip r:embed="rId8"/>
                <a:stretch>
                  <a:fillRect t="-6154" b="-18462"/>
                </a:stretch>
              </a:blipFill>
            </p:spPr>
            <p:txBody>
              <a:bodyPr/>
              <a:lstStyle/>
              <a:p>
                <a:r>
                  <a:rPr lang="fr-FR">
                    <a:noFill/>
                  </a:rPr>
                  <a:t> </a:t>
                </a:r>
              </a:p>
            </p:txBody>
          </p:sp>
        </mc:Fallback>
      </mc:AlternateContent>
      <p:sp>
        <p:nvSpPr>
          <p:cNvPr id="15" name="Rectangle 14"/>
          <p:cNvSpPr/>
          <p:nvPr/>
        </p:nvSpPr>
        <p:spPr>
          <a:xfrm>
            <a:off x="5244798" y="5452802"/>
            <a:ext cx="2271684" cy="646331"/>
          </a:xfrm>
          <a:prstGeom prst="rect">
            <a:avLst/>
          </a:prstGeom>
        </p:spPr>
        <p:txBody>
          <a:bodyPr wrap="square">
            <a:spAutoFit/>
          </a:bodyPr>
          <a:lstStyle/>
          <a:p>
            <a:pPr lvl="0"/>
            <a:r>
              <a:rPr lang="fr-FR" dirty="0" smtClean="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Avec les coefficients de Lamé :</a:t>
            </a:r>
            <a:endParaRPr lang="fr-FR"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Rectangle 3"/>
              <p:cNvSpPr/>
              <p:nvPr/>
            </p:nvSpPr>
            <p:spPr>
              <a:xfrm>
                <a:off x="7968960" y="5310516"/>
                <a:ext cx="4110421" cy="662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fr-FR" i="1" dirty="0">
                              <a:latin typeface="Cambria Math" panose="02040503050406030204" pitchFamily="18" charset="0"/>
                            </a:rPr>
                            <m:t>𝝀</m:t>
                          </m:r>
                        </m:num>
                        <m:den>
                          <m:r>
                            <m:rPr>
                              <m:nor/>
                            </m:rPr>
                            <a:rPr lang="fr-FR" dirty="0"/>
                            <m:t>2</m:t>
                          </m:r>
                          <m:r>
                            <a:rPr lang="fr-FR" i="1">
                              <a:latin typeface="Cambria Math" panose="02040503050406030204" pitchFamily="18" charset="0"/>
                              <a:ea typeface="Cambria Math" panose="02040503050406030204" pitchFamily="18" charset="0"/>
                            </a:rPr>
                            <m:t>𝜇</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3</m:t>
                              </m:r>
                              <m:r>
                                <a:rPr lang="fr-FR" i="1" dirty="0">
                                  <a:latin typeface="Cambria Math" panose="02040503050406030204" pitchFamily="18" charset="0"/>
                                </a:rPr>
                                <m:t>𝝀</m:t>
                              </m:r>
                              <m:r>
                                <a:rPr lang="en-US" b="0" i="1" smtClean="0">
                                  <a:latin typeface="Cambria Math" panose="02040503050406030204" pitchFamily="18" charset="0"/>
                                  <a:ea typeface="Cambria Math" panose="02040503050406030204" pitchFamily="18" charset="0"/>
                                </a:rPr>
                                <m:t>+</m:t>
                              </m:r>
                              <m:r>
                                <m:rPr>
                                  <m:nor/>
                                </m:rPr>
                                <a:rPr lang="fr-FR" dirty="0"/>
                                <m:t>2</m:t>
                              </m:r>
                              <m:r>
                                <a:rPr lang="fr-FR" i="1">
                                  <a:latin typeface="Cambria Math" panose="02040503050406030204" pitchFamily="18" charset="0"/>
                                  <a:ea typeface="Cambria Math" panose="02040503050406030204" pitchFamily="18" charset="0"/>
                                </a:rPr>
                                <m:t>𝜇</m:t>
                              </m:r>
                            </m:e>
                          </m:d>
                        </m:den>
                      </m:f>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0" smtClean="0">
                              <a:effectLst>
                                <a:outerShdw blurRad="38100" dist="38100" dir="2700000" algn="tl">
                                  <a:srgbClr val="000000">
                                    <a:alpha val="43137"/>
                                  </a:srgbClr>
                                </a:outerShdw>
                              </a:effectLst>
                              <a:latin typeface="Cambria Math" panose="02040503050406030204" pitchFamily="18" charset="0"/>
                            </a:rPr>
                            <m:t> </m:t>
                          </m:r>
                          <m:r>
                            <m:rPr>
                              <m:sty m:val="p"/>
                            </m:rPr>
                            <a:rPr lang="en-US" i="0">
                              <a:effectLst>
                                <a:outerShdw blurRad="38100" dist="38100" dir="2700000" algn="tl">
                                  <a:srgbClr val="000000">
                                    <a:alpha val="43137"/>
                                  </a:srgbClr>
                                </a:outerShdw>
                              </a:effectLst>
                              <a:latin typeface="Cambria Math" panose="02040503050406030204" pitchFamily="18" charset="0"/>
                            </a:rPr>
                            <m:t>Tr</m:t>
                          </m:r>
                          <m:r>
                            <a:rPr lang="en-US" b="0" i="1" smtClean="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 </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num>
                        <m:den>
                          <m:r>
                            <m:rPr>
                              <m:nor/>
                            </m:rPr>
                            <a:rPr lang="fr-FR" dirty="0"/>
                            <m:t>2</m:t>
                          </m:r>
                          <m:r>
                            <a:rPr lang="fr-FR" i="1">
                              <a:latin typeface="Cambria Math" panose="02040503050406030204" pitchFamily="18" charset="0"/>
                              <a:ea typeface="Cambria Math" panose="02040503050406030204" pitchFamily="18" charset="0"/>
                            </a:rPr>
                            <m:t>𝜇</m:t>
                          </m:r>
                        </m:den>
                      </m:f>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𝑖𝑗</m:t>
                          </m:r>
                        </m:sub>
                      </m:sSub>
                    </m:oMath>
                  </m:oMathPara>
                </a14:m>
                <a:endParaRPr lang="fr-FR" dirty="0"/>
              </a:p>
            </p:txBody>
          </p:sp>
        </mc:Choice>
        <mc:Fallback>
          <p:sp>
            <p:nvSpPr>
              <p:cNvPr id="4" name="Rectangle 3"/>
              <p:cNvSpPr>
                <a:spLocks noRot="1" noChangeAspect="1" noMove="1" noResize="1" noEditPoints="1" noAdjustHandles="1" noChangeArrowheads="1" noChangeShapeType="1" noTextEdit="1"/>
              </p:cNvSpPr>
              <p:nvPr/>
            </p:nvSpPr>
            <p:spPr>
              <a:xfrm>
                <a:off x="7968960" y="5310516"/>
                <a:ext cx="4110421" cy="662554"/>
              </a:xfrm>
              <a:prstGeom prst="rect">
                <a:avLst/>
              </a:prstGeom>
              <a:blipFill>
                <a:blip r:embed="rId9"/>
                <a:stretch>
                  <a:fillRect/>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17" name="ZoneTexte 16"/>
              <p:cNvSpPr txBox="1"/>
              <p:nvPr/>
            </p:nvSpPr>
            <p:spPr>
              <a:xfrm>
                <a:off x="7892409" y="1259809"/>
                <a:ext cx="2889702" cy="7838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1"/>
                                    <m:mcJc m:val="center"/>
                                  </m:mcPr>
                                </m:mc>
                              </m:mcs>
                              <m:ctrlPr>
                                <a:rPr lang="fr-FR" i="1" smtClean="0">
                                  <a:effectLst>
                                    <a:outerShdw blurRad="38100" dist="38100" dir="2700000" algn="tl">
                                      <a:srgbClr val="000000">
                                        <a:alpha val="43137"/>
                                      </a:srgbClr>
                                    </a:outerShdw>
                                  </a:effectLst>
                                  <a:latin typeface="Cambria Math" panose="02040503050406030204" pitchFamily="18" charset="0"/>
                                </a:rPr>
                              </m:ctrlPr>
                            </m:mPr>
                            <m:mr>
                              <m:e>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b="0" i="1" smtClean="0">
                                        <a:effectLst>
                                          <a:outerShdw blurRad="38100" dist="38100" dir="2700000" algn="tl">
                                            <a:srgbClr val="000000">
                                              <a:alpha val="43137"/>
                                            </a:srgbClr>
                                          </a:outerShdw>
                                        </a:effectLst>
                                        <a:latin typeface="Cambria Math" panose="02040503050406030204" pitchFamily="18" charset="0"/>
                                      </a:rPr>
                                      <m:t>𝑇</m:t>
                                    </m:r>
                                  </m:e>
                                  <m:sub>
                                    <m:r>
                                      <a:rPr lang="fr-FR" b="0" i="1" smtClean="0">
                                        <a:effectLst>
                                          <a:outerShdw blurRad="38100" dist="38100" dir="2700000" algn="tl">
                                            <a:srgbClr val="000000">
                                              <a:alpha val="43137"/>
                                            </a:srgbClr>
                                          </a:outerShdw>
                                        </a:effectLst>
                                        <a:latin typeface="Cambria Math" panose="02040503050406030204" pitchFamily="18" charset="0"/>
                                      </a:rPr>
                                      <m:t>1</m:t>
                                    </m:r>
                                  </m:sub>
                                </m:sSub>
                              </m:e>
                            </m:mr>
                            <m:mr>
                              <m:e>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b="0" i="1" smtClean="0">
                                        <a:effectLst>
                                          <a:outerShdw blurRad="38100" dist="38100" dir="2700000" algn="tl">
                                            <a:srgbClr val="000000">
                                              <a:alpha val="43137"/>
                                            </a:srgbClr>
                                          </a:outerShdw>
                                        </a:effectLst>
                                        <a:latin typeface="Cambria Math" panose="02040503050406030204" pitchFamily="18" charset="0"/>
                                      </a:rPr>
                                      <m:t>𝑇</m:t>
                                    </m:r>
                                  </m:e>
                                  <m:sub>
                                    <m:r>
                                      <a:rPr lang="fr-FR" b="0" i="1" smtClean="0">
                                        <a:effectLst>
                                          <a:outerShdw blurRad="38100" dist="38100" dir="2700000" algn="tl">
                                            <a:srgbClr val="000000">
                                              <a:alpha val="43137"/>
                                            </a:srgbClr>
                                          </a:outerShdw>
                                        </a:effectLst>
                                        <a:latin typeface="Cambria Math" panose="02040503050406030204" pitchFamily="18" charset="0"/>
                                      </a:rPr>
                                      <m:t>2</m:t>
                                    </m:r>
                                  </m:sub>
                                </m:sSub>
                              </m:e>
                            </m:mr>
                            <m:mr>
                              <m:e>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b="0" i="1" smtClean="0">
                                        <a:effectLst>
                                          <a:outerShdw blurRad="38100" dist="38100" dir="2700000" algn="tl">
                                            <a:srgbClr val="000000">
                                              <a:alpha val="43137"/>
                                            </a:srgbClr>
                                          </a:outerShdw>
                                        </a:effectLst>
                                        <a:latin typeface="Cambria Math" panose="02040503050406030204" pitchFamily="18" charset="0"/>
                                      </a:rPr>
                                      <m:t>𝑇</m:t>
                                    </m:r>
                                  </m:e>
                                  <m:sub>
                                    <m:r>
                                      <a:rPr lang="fr-FR" b="0" i="1" smtClean="0">
                                        <a:effectLst>
                                          <a:outerShdw blurRad="38100" dist="38100" dir="2700000" algn="tl">
                                            <a:srgbClr val="000000">
                                              <a:alpha val="43137"/>
                                            </a:srgbClr>
                                          </a:outerShdw>
                                        </a:effectLst>
                                        <a:latin typeface="Cambria Math" panose="02040503050406030204" pitchFamily="18" charset="0"/>
                                      </a:rPr>
                                      <m:t>3</m:t>
                                    </m:r>
                                  </m:sub>
                                </m:sSub>
                              </m:e>
                            </m:mr>
                          </m:m>
                        </m:e>
                      </m:d>
                      <m:r>
                        <a:rPr lang="fr-FR" b="0" i="1" smtClean="0">
                          <a:effectLst>
                            <a:outerShdw blurRad="38100" dist="38100" dir="2700000" algn="tl">
                              <a:srgbClr val="000000">
                                <a:alpha val="43137"/>
                              </a:srgbClr>
                            </a:outerShdw>
                          </a:effectLst>
                          <a:latin typeface="Cambria Math" panose="02040503050406030204" pitchFamily="18" charset="0"/>
                        </a:rPr>
                        <m:t>=</m:t>
                      </m:r>
                      <m:d>
                        <m:dPr>
                          <m:begChr m:val="["/>
                          <m:endChr m:val="]"/>
                          <m:ctrlPr>
                            <a:rPr lang="fr-FR" b="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rPr>
                                      <m:t>𝜎</m:t>
                                    </m:r>
                                  </m:e>
                                  <m:sub>
                                    <m:r>
                                      <a:rPr lang="fr-FR" i="1">
                                        <a:effectLst>
                                          <a:outerShdw blurRad="38100" dist="38100" dir="2700000" algn="tl">
                                            <a:srgbClr val="000000">
                                              <a:alpha val="43137"/>
                                            </a:srgbClr>
                                          </a:outerShdw>
                                        </a:effectLst>
                                        <a:latin typeface="Cambria Math" panose="02040503050406030204" pitchFamily="18" charset="0"/>
                                      </a:rPr>
                                      <m:t>11</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12</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13</m:t>
                                    </m:r>
                                  </m:sub>
                                </m:sSub>
                              </m:e>
                            </m:m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21</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rPr>
                                      <m:t>𝜎</m:t>
                                    </m:r>
                                  </m:e>
                                  <m:sub>
                                    <m:r>
                                      <a:rPr lang="fr-FR" i="1">
                                        <a:effectLst>
                                          <a:outerShdw blurRad="38100" dist="38100" dir="2700000" algn="tl">
                                            <a:srgbClr val="000000">
                                              <a:alpha val="43137"/>
                                            </a:srgbClr>
                                          </a:outerShdw>
                                        </a:effectLst>
                                        <a:latin typeface="Cambria Math" panose="02040503050406030204" pitchFamily="18" charset="0"/>
                                      </a:rPr>
                                      <m:t>22</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23</m:t>
                                    </m:r>
                                  </m:sub>
                                </m:sSub>
                              </m:e>
                            </m:m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31</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fr-FR" i="1">
                                        <a:effectLst>
                                          <a:outerShdw blurRad="38100" dist="38100" dir="2700000" algn="tl">
                                            <a:srgbClr val="000000">
                                              <a:alpha val="43137"/>
                                            </a:srgbClr>
                                          </a:outerShdw>
                                        </a:effectLst>
                                        <a:latin typeface="Cambria Math" panose="02040503050406030204" pitchFamily="18" charset="0"/>
                                      </a:rPr>
                                      <m:t>32</m:t>
                                    </m:r>
                                  </m:sub>
                                </m:sSub>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rPr>
                                      <m:t>𝜎</m:t>
                                    </m:r>
                                  </m:e>
                                  <m:sub>
                                    <m:r>
                                      <a:rPr lang="fr-FR" i="1">
                                        <a:effectLst>
                                          <a:outerShdw blurRad="38100" dist="38100" dir="2700000" algn="tl">
                                            <a:srgbClr val="000000">
                                              <a:alpha val="43137"/>
                                            </a:srgbClr>
                                          </a:outerShdw>
                                        </a:effectLst>
                                        <a:latin typeface="Cambria Math" panose="02040503050406030204" pitchFamily="18" charset="0"/>
                                      </a:rPr>
                                      <m:t>33</m:t>
                                    </m:r>
                                  </m:sub>
                                </m:sSub>
                              </m:e>
                            </m:mr>
                          </m:m>
                        </m:e>
                      </m:d>
                      <m:d>
                        <m:dPr>
                          <m:begChr m:val="{"/>
                          <m:endChr m:val="}"/>
                          <m:ctrlPr>
                            <a:rPr lang="fr-FR" b="0" i="1" smtClean="0">
                              <a:effectLst>
                                <a:outerShdw blurRad="38100" dist="38100" dir="2700000" algn="tl">
                                  <a:srgbClr val="000000">
                                    <a:alpha val="43137"/>
                                  </a:srgbClr>
                                </a:outerShdw>
                              </a:effectLst>
                              <a:latin typeface="Cambria Math" panose="02040503050406030204" pitchFamily="18" charset="0"/>
                            </a:rPr>
                          </m:ctrlPr>
                        </m:dPr>
                        <m:e>
                          <m:m>
                            <m:mPr>
                              <m:mcs>
                                <m:mc>
                                  <m:mcPr>
                                    <m:count m:val="1"/>
                                    <m:mcJc m:val="center"/>
                                  </m:mcPr>
                                </m:mc>
                              </m:mcs>
                              <m:ctrlPr>
                                <a:rPr lang="fr-FR" b="0" i="1" smtClean="0">
                                  <a:effectLst>
                                    <a:outerShdw blurRad="38100" dist="38100" dir="2700000" algn="tl">
                                      <a:srgbClr val="000000">
                                        <a:alpha val="43137"/>
                                      </a:srgbClr>
                                    </a:outerShdw>
                                  </a:effectLst>
                                  <a:latin typeface="Cambria Math" panose="02040503050406030204" pitchFamily="18" charset="0"/>
                                </a:rPr>
                              </m:ctrlPr>
                            </m:mPr>
                            <m:mr>
                              <m:e>
                                <m:r>
                                  <a:rPr lang="en-US" b="0" i="1" smtClean="0">
                                    <a:effectLst>
                                      <a:outerShdw blurRad="38100" dist="38100" dir="2700000" algn="tl">
                                        <a:srgbClr val="000000">
                                          <a:alpha val="43137"/>
                                        </a:srgbClr>
                                      </a:outerShdw>
                                    </a:effectLst>
                                    <a:latin typeface="Cambria Math" panose="02040503050406030204" pitchFamily="18" charset="0"/>
                                  </a:rPr>
                                  <m:t>𝑙</m:t>
                                </m:r>
                              </m:e>
                            </m:mr>
                            <m:mr>
                              <m:e>
                                <m:r>
                                  <a:rPr lang="en-US" b="0" i="1" smtClean="0">
                                    <a:effectLst>
                                      <a:outerShdw blurRad="38100" dist="38100" dir="2700000" algn="tl">
                                        <a:srgbClr val="000000">
                                          <a:alpha val="43137"/>
                                        </a:srgbClr>
                                      </a:outerShdw>
                                    </a:effectLst>
                                    <a:latin typeface="Cambria Math" panose="02040503050406030204" pitchFamily="18" charset="0"/>
                                  </a:rPr>
                                  <m:t>𝑚</m:t>
                                </m:r>
                              </m:e>
                            </m:mr>
                            <m:mr>
                              <m:e>
                                <m:r>
                                  <a:rPr lang="en-US" b="0" i="1" smtClean="0">
                                    <a:effectLst>
                                      <a:outerShdw blurRad="38100" dist="38100" dir="2700000" algn="tl">
                                        <a:srgbClr val="000000">
                                          <a:alpha val="43137"/>
                                        </a:srgbClr>
                                      </a:outerShdw>
                                    </a:effectLst>
                                    <a:latin typeface="Cambria Math" panose="02040503050406030204" pitchFamily="18" charset="0"/>
                                  </a:rPr>
                                  <m:t>𝑛</m:t>
                                </m:r>
                              </m:e>
                            </m:mr>
                          </m:m>
                        </m:e>
                      </m:d>
                    </m:oMath>
                  </m:oMathPara>
                </a14:m>
                <a:endParaRPr lang="fr-FR" i="1" dirty="0">
                  <a:effectLst>
                    <a:outerShdw blurRad="38100" dist="38100" dir="2700000" algn="tl">
                      <a:srgbClr val="000000">
                        <a:alpha val="43137"/>
                      </a:srgbClr>
                    </a:outerShdw>
                  </a:effectLst>
                </a:endParaRPr>
              </a:p>
            </p:txBody>
          </p:sp>
        </mc:Choice>
        <mc:Fallback>
          <p:sp>
            <p:nvSpPr>
              <p:cNvPr id="17" name="ZoneTexte 16"/>
              <p:cNvSpPr txBox="1">
                <a:spLocks noRot="1" noChangeAspect="1" noMove="1" noResize="1" noEditPoints="1" noAdjustHandles="1" noChangeArrowheads="1" noChangeShapeType="1" noTextEdit="1"/>
              </p:cNvSpPr>
              <p:nvPr/>
            </p:nvSpPr>
            <p:spPr>
              <a:xfrm>
                <a:off x="7892409" y="1259809"/>
                <a:ext cx="2889702" cy="783869"/>
              </a:xfrm>
              <a:prstGeom prst="rect">
                <a:avLst/>
              </a:prstGeom>
              <a:blipFill>
                <a:blip r:embed="rId10"/>
                <a:stretch>
                  <a:fillRect b="-7031"/>
                </a:stretch>
              </a:blipFill>
            </p:spPr>
            <p:txBody>
              <a:bodyPr/>
              <a:lstStyle/>
              <a:p>
                <a:r>
                  <a:rPr lang="fr-FR">
                    <a:noFill/>
                  </a:rPr>
                  <a:t> </a:t>
                </a:r>
              </a:p>
            </p:txBody>
          </p:sp>
        </mc:Fallback>
      </mc:AlternateContent>
      <p:sp>
        <p:nvSpPr>
          <p:cNvPr id="18" name="Rectangle 17"/>
          <p:cNvSpPr/>
          <p:nvPr/>
        </p:nvSpPr>
        <p:spPr>
          <a:xfrm>
            <a:off x="7772921" y="676864"/>
            <a:ext cx="3464795" cy="369332"/>
          </a:xfrm>
          <a:prstGeom prst="rect">
            <a:avLst/>
          </a:prstGeom>
        </p:spPr>
        <p:txBody>
          <a:bodyPr wrap="none">
            <a:spAutoFit/>
          </a:bodyPr>
          <a:lstStyle/>
          <a:p>
            <a:pPr lvl="0"/>
            <a:r>
              <a:rPr lang="fr-FR"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Formule fondamentale de Cauchy </a:t>
            </a:r>
            <a:r>
              <a:rPr lang="fr-FR"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a:t>
            </a:r>
          </a:p>
        </p:txBody>
      </p:sp>
      <mc:AlternateContent xmlns:mc="http://schemas.openxmlformats.org/markup-compatibility/2006">
        <mc:Choice xmlns:a14="http://schemas.microsoft.com/office/drawing/2010/main" Requires="a14">
          <p:sp>
            <p:nvSpPr>
              <p:cNvPr id="19" name="ZoneTexte 18"/>
              <p:cNvSpPr txBox="1"/>
              <p:nvPr/>
            </p:nvSpPr>
            <p:spPr>
              <a:xfrm>
                <a:off x="9138996" y="2704174"/>
                <a:ext cx="866840" cy="299313"/>
              </a:xfrm>
              <a:prstGeom prst="rect">
                <a:avLst/>
              </a:prstGeom>
              <a:noFill/>
            </p:spPr>
            <p:txBody>
              <a:bodyPr wrap="none" lIns="0" tIns="0" rIns="0" bIns="0" rtlCol="0">
                <a:spAutoFit/>
              </a:bodyPr>
              <a:lstStyle/>
              <a:p>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rPr>
                          <m:t>𝑇</m:t>
                        </m:r>
                      </m:e>
                      <m:sub>
                        <m:r>
                          <a:rPr lang="fr-FR" b="0" i="1" smtClean="0">
                            <a:effectLst>
                              <a:outerShdw blurRad="38100" dist="38100" dir="2700000" algn="tl">
                                <a:srgbClr val="000000">
                                  <a:alpha val="43137"/>
                                </a:srgbClr>
                              </a:outerShdw>
                            </a:effectLst>
                            <a:latin typeface="Cambria Math" panose="02040503050406030204" pitchFamily="18" charset="0"/>
                          </a:rPr>
                          <m:t>𝑖</m:t>
                        </m:r>
                      </m:sub>
                    </m:sSub>
                  </m:oMath>
                </a14:m>
                <a:r>
                  <a:rPr lang="fr-FR" dirty="0">
                    <a:effectLst>
                      <a:outerShdw blurRad="38100" dist="38100" dir="2700000" algn="tl">
                        <a:srgbClr val="000000">
                          <a:alpha val="43137"/>
                        </a:srgbClr>
                      </a:outerShdw>
                    </a:effectLst>
                  </a:rPr>
                  <a:t>=</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cs typeface="Arial" panose="020B0604020202020204" pitchFamily="34"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Arial" panose="020B0604020202020204" pitchFamily="34" charset="0"/>
                          </a:rPr>
                          <m:t>𝜎</m:t>
                        </m:r>
                      </m:e>
                      <m:sub>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Arial" panose="020B0604020202020204" pitchFamily="34" charset="0"/>
                          </a:rPr>
                          <m:t>𝑖𝑗</m:t>
                        </m:r>
                      </m:sub>
                    </m:sSub>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cs typeface="Arial" panose="020B0604020202020204" pitchFamily="34" charset="0"/>
                      </a:rPr>
                      <m:t>.</m:t>
                    </m:r>
                    <m:sSub>
                      <m:sSubPr>
                        <m:ctrlPr>
                          <a:rPr lang="fr-FR" altLang="fr-FR" i="1">
                            <a:effectLst>
                              <a:outerShdw blurRad="38100" dist="38100" dir="2700000" algn="tl">
                                <a:srgbClr val="000000">
                                  <a:alpha val="43137"/>
                                </a:srgbClr>
                              </a:outerShdw>
                            </a:effectLst>
                            <a:latin typeface="Cambria Math" panose="02040503050406030204" pitchFamily="18" charset="0"/>
                            <a:cs typeface="Arial" panose="020B0604020202020204" pitchFamily="34" charset="0"/>
                          </a:rPr>
                        </m:ctrlPr>
                      </m:sSubPr>
                      <m:e>
                        <m:r>
                          <a:rPr lang="fr-FR" altLang="fr-FR" i="1">
                            <a:effectLst>
                              <a:outerShdw blurRad="38100" dist="38100" dir="2700000" algn="tl">
                                <a:srgbClr val="000000">
                                  <a:alpha val="43137"/>
                                </a:srgbClr>
                              </a:outerShdw>
                            </a:effectLst>
                            <a:latin typeface="Cambria Math" panose="02040503050406030204" pitchFamily="18" charset="0"/>
                            <a:cs typeface="Arial" panose="020B0604020202020204" pitchFamily="34" charset="0"/>
                          </a:rPr>
                          <m:t>𝑛</m:t>
                        </m:r>
                      </m:e>
                      <m:sub>
                        <m:r>
                          <a:rPr lang="fr-FR" altLang="fr-FR" b="0" i="1" smtClean="0">
                            <a:effectLst>
                              <a:outerShdw blurRad="38100" dist="38100" dir="2700000" algn="tl">
                                <a:srgbClr val="000000">
                                  <a:alpha val="43137"/>
                                </a:srgbClr>
                              </a:outerShdw>
                            </a:effectLst>
                            <a:latin typeface="Cambria Math" panose="02040503050406030204" pitchFamily="18" charset="0"/>
                            <a:cs typeface="Arial" panose="020B0604020202020204" pitchFamily="34" charset="0"/>
                          </a:rPr>
                          <m:t>𝑗</m:t>
                        </m:r>
                      </m:sub>
                    </m:sSub>
                  </m:oMath>
                </a14:m>
                <a:endParaRPr lang="fr-FR" dirty="0">
                  <a:effectLst>
                    <a:outerShdw blurRad="38100" dist="38100" dir="2700000" algn="tl">
                      <a:srgbClr val="000000">
                        <a:alpha val="43137"/>
                      </a:srgbClr>
                    </a:outerShdw>
                  </a:effectLst>
                </a:endParaRPr>
              </a:p>
            </p:txBody>
          </p:sp>
        </mc:Choice>
        <mc:Fallback>
          <p:sp>
            <p:nvSpPr>
              <p:cNvPr id="19" name="ZoneTexte 18"/>
              <p:cNvSpPr txBox="1">
                <a:spLocks noRot="1" noChangeAspect="1" noMove="1" noResize="1" noEditPoints="1" noAdjustHandles="1" noChangeArrowheads="1" noChangeShapeType="1" noTextEdit="1"/>
              </p:cNvSpPr>
              <p:nvPr/>
            </p:nvSpPr>
            <p:spPr>
              <a:xfrm>
                <a:off x="9138996" y="2704174"/>
                <a:ext cx="866840" cy="299313"/>
              </a:xfrm>
              <a:prstGeom prst="rect">
                <a:avLst/>
              </a:prstGeom>
              <a:blipFill>
                <a:blip r:embed="rId11"/>
                <a:stretch>
                  <a:fillRect l="-9859" t="-26531" r="-11268" b="-48980"/>
                </a:stretch>
              </a:blipFill>
            </p:spPr>
            <p:txBody>
              <a:bodyPr/>
              <a:lstStyle/>
              <a:p>
                <a:r>
                  <a:rPr lang="fr-FR">
                    <a:noFill/>
                  </a:rPr>
                  <a:t> </a:t>
                </a:r>
              </a:p>
            </p:txBody>
          </p:sp>
        </mc:Fallback>
      </mc:AlternateContent>
    </p:spTree>
    <p:extLst>
      <p:ext uri="{BB962C8B-B14F-4D97-AF65-F5344CB8AC3E}">
        <p14:creationId xmlns:p14="http://schemas.microsoft.com/office/powerpoint/2010/main" val="355871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0" y="711437"/>
            <a:ext cx="615553" cy="4477443"/>
          </a:xfrm>
          <a:prstGeom prst="rect">
            <a:avLst/>
          </a:prstGeom>
          <a:noFill/>
        </p:spPr>
        <p:txBody>
          <a:bodyPr vert="vert270" wrap="square" rtlCol="0">
            <a:spAutoFit/>
          </a:bodyPr>
          <a:lstStyle/>
          <a:p>
            <a:r>
              <a:rPr lang="fr-FR" sz="2800" b="1" u="sng" dirty="0" smtClean="0">
                <a:solidFill>
                  <a:schemeClr val="bg1"/>
                </a:solidFill>
                <a:effectLst>
                  <a:outerShdw blurRad="38100" dist="38100" dir="2700000" algn="tl">
                    <a:srgbClr val="000000">
                      <a:alpha val="43137"/>
                    </a:srgbClr>
                  </a:outerShdw>
                </a:effectLst>
              </a:rPr>
              <a:t>Equations de compatibilités </a:t>
            </a:r>
            <a:endParaRPr lang="fr-FR" sz="2800" b="1" u="sng" dirty="0">
              <a:solidFill>
                <a:schemeClr val="bg1"/>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14" name="Rectangle 13"/>
              <p:cNvSpPr/>
              <p:nvPr/>
            </p:nvSpPr>
            <p:spPr>
              <a:xfrm>
                <a:off x="3951941" y="210241"/>
                <a:ext cx="2224903" cy="72064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i="1">
                              <a:effectLst>
                                <a:outerShdw blurRad="38100" dist="38100" dir="2700000" algn="tl">
                                  <a:srgbClr val="000000">
                                    <a:alpha val="43137"/>
                                  </a:srgbClr>
                                </a:outerShdw>
                              </a:effectLst>
                              <a:latin typeface="Cambria Math" panose="02040503050406030204" pitchFamily="18" charset="0"/>
                            </a:rPr>
                            <m:t>𝑖𝑗</m:t>
                          </m:r>
                        </m:sub>
                      </m:sSub>
                      <m:r>
                        <a:rPr lang="fr-FR" i="1" dirty="0" smtClean="0">
                          <a:effectLst>
                            <a:outerShdw blurRad="38100" dist="38100" dir="2700000" algn="tl">
                              <a:srgbClr val="000000">
                                <a:alpha val="43137"/>
                              </a:srgbClr>
                            </a:outerShdw>
                          </a:effectLst>
                          <a:latin typeface="Cambria Math" panose="02040503050406030204" pitchFamily="18" charset="0"/>
                        </a:rPr>
                        <m:t>=</m:t>
                      </m:r>
                      <m:f>
                        <m:fPr>
                          <m:ctrlPr>
                            <a:rPr lang="fr-FR" i="1" dirty="0">
                              <a:effectLst>
                                <a:outerShdw blurRad="38100" dist="38100" dir="2700000" algn="tl">
                                  <a:srgbClr val="000000">
                                    <a:alpha val="43137"/>
                                  </a:srgbClr>
                                </a:outerShdw>
                              </a:effectLst>
                              <a:latin typeface="Cambria Math" panose="02040503050406030204" pitchFamily="18" charset="0"/>
                            </a:rPr>
                          </m:ctrlPr>
                        </m:fPr>
                        <m:num>
                          <m:r>
                            <a:rPr lang="fr-FR" i="1" dirty="0">
                              <a:effectLst>
                                <a:outerShdw blurRad="38100" dist="38100" dir="2700000" algn="tl">
                                  <a:srgbClr val="000000">
                                    <a:alpha val="43137"/>
                                  </a:srgbClr>
                                </a:outerShdw>
                              </a:effectLst>
                              <a:latin typeface="Cambria Math" panose="02040503050406030204" pitchFamily="18" charset="0"/>
                            </a:rPr>
                            <m:t>1</m:t>
                          </m:r>
                        </m:num>
                        <m:den>
                          <m:r>
                            <a:rPr lang="fr-FR" i="1" dirty="0">
                              <a:effectLst>
                                <a:outerShdw blurRad="38100" dist="38100" dir="2700000" algn="tl">
                                  <a:srgbClr val="000000">
                                    <a:alpha val="43137"/>
                                  </a:srgbClr>
                                </a:outerShdw>
                              </a:effectLst>
                              <a:latin typeface="Cambria Math" panose="02040503050406030204" pitchFamily="18" charset="0"/>
                            </a:rPr>
                            <m:t>2</m:t>
                          </m:r>
                        </m:den>
                      </m:f>
                      <m:d>
                        <m:dPr>
                          <m:ctrlPr>
                            <a:rPr lang="fr-FR" i="1" dirty="0">
                              <a:effectLst>
                                <a:outerShdw blurRad="38100" dist="38100" dir="2700000" algn="tl">
                                  <a:srgbClr val="000000">
                                    <a:alpha val="43137"/>
                                  </a:srgbClr>
                                </a:outerShdw>
                              </a:effectLst>
                              <a:latin typeface="Cambria Math" panose="02040503050406030204" pitchFamily="18" charset="0"/>
                            </a:rPr>
                          </m:ctrlPr>
                        </m:dPr>
                        <m:e>
                          <m:f>
                            <m:fPr>
                              <m:ctrlPr>
                                <a:rPr lang="fr-FR"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𝑈</m:t>
                                  </m:r>
                                </m:e>
                                <m:sub>
                                  <m:r>
                                    <a:rPr lang="fr-FR" i="1">
                                      <a:effectLst>
                                        <a:outerShdw blurRad="38100" dist="38100" dir="2700000" algn="tl">
                                          <a:srgbClr val="000000">
                                            <a:alpha val="43137"/>
                                          </a:srgbClr>
                                        </a:outerShdw>
                                      </a:effectLst>
                                      <a:latin typeface="Cambria Math" panose="02040503050406030204" pitchFamily="18" charset="0"/>
                                    </a:rPr>
                                    <m:t>𝑖</m:t>
                                  </m:r>
                                </m:sub>
                              </m:sSub>
                            </m:num>
                            <m:den>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𝑋</m:t>
                                  </m:r>
                                </m:e>
                                <m:sub>
                                  <m:r>
                                    <a:rPr lang="fr-FR" i="1">
                                      <a:effectLst>
                                        <a:outerShdw blurRad="38100" dist="38100" dir="2700000" algn="tl">
                                          <a:srgbClr val="000000">
                                            <a:alpha val="43137"/>
                                          </a:srgbClr>
                                        </a:outerShdw>
                                      </a:effectLst>
                                      <a:latin typeface="Cambria Math" panose="02040503050406030204" pitchFamily="18" charset="0"/>
                                    </a:rPr>
                                    <m:t>𝑗</m:t>
                                  </m:r>
                                </m:sub>
                              </m:sSub>
                            </m:den>
                          </m:f>
                          <m:r>
                            <a:rPr lang="fr-FR" b="0" i="1" dirty="0" smtClean="0">
                              <a:effectLst>
                                <a:outerShdw blurRad="38100" dist="38100" dir="2700000" algn="tl">
                                  <a:srgbClr val="000000">
                                    <a:alpha val="43137"/>
                                  </a:srgbClr>
                                </a:outerShdw>
                              </a:effectLst>
                              <a:latin typeface="Cambria Math" panose="02040503050406030204" pitchFamily="18" charset="0"/>
                            </a:rPr>
                            <m:t>+</m:t>
                          </m:r>
                          <m:f>
                            <m:fPr>
                              <m:ctrlPr>
                                <a:rPr lang="fr-FR"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𝑈</m:t>
                                  </m:r>
                                </m:e>
                                <m:sub>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𝑗</m:t>
                                  </m:r>
                                </m:sub>
                              </m:sSub>
                            </m:num>
                            <m:den>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𝑋</m:t>
                                  </m:r>
                                </m:e>
                                <m:sub>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𝑖</m:t>
                                  </m:r>
                                </m:sub>
                              </m:sSub>
                            </m:den>
                          </m:f>
                        </m:e>
                      </m:d>
                    </m:oMath>
                  </m:oMathPara>
                </a14:m>
                <a:endParaRPr lang="fr-FR" dirty="0"/>
              </a:p>
            </p:txBody>
          </p:sp>
        </mc:Choice>
        <mc:Fallback xmlns="">
          <p:sp>
            <p:nvSpPr>
              <p:cNvPr id="14" name="Rectangle 13"/>
              <p:cNvSpPr>
                <a:spLocks noRot="1" noChangeAspect="1" noMove="1" noResize="1" noEditPoints="1" noAdjustHandles="1" noChangeArrowheads="1" noChangeShapeType="1" noTextEdit="1"/>
              </p:cNvSpPr>
              <p:nvPr/>
            </p:nvSpPr>
            <p:spPr>
              <a:xfrm>
                <a:off x="3951941" y="210241"/>
                <a:ext cx="2224903" cy="720647"/>
              </a:xfrm>
              <a:prstGeom prst="rect">
                <a:avLst/>
              </a:prstGeom>
              <a:blipFill>
                <a:blip r:embed="rId3"/>
                <a:stretch>
                  <a:fillRect/>
                </a:stretch>
              </a:blipFill>
            </p:spPr>
            <p:txBody>
              <a:bodyPr/>
              <a:lstStyle/>
              <a:p>
                <a:r>
                  <a:rPr lang="fr-FR">
                    <a:noFill/>
                  </a:rPr>
                  <a:t> </a:t>
                </a:r>
              </a:p>
            </p:txBody>
          </p:sp>
        </mc:Fallback>
      </mc:AlternateContent>
      <p:grpSp>
        <p:nvGrpSpPr>
          <p:cNvPr id="16" name="Groupe 15"/>
          <p:cNvGrpSpPr/>
          <p:nvPr/>
        </p:nvGrpSpPr>
        <p:grpSpPr>
          <a:xfrm>
            <a:off x="1650870" y="5064490"/>
            <a:ext cx="3470693" cy="1369928"/>
            <a:chOff x="5170971" y="2788695"/>
            <a:chExt cx="3470693" cy="1369928"/>
          </a:xfrm>
        </p:grpSpPr>
        <mc:AlternateContent xmlns:mc="http://schemas.openxmlformats.org/markup-compatibility/2006" xmlns:a14="http://schemas.microsoft.com/office/drawing/2010/main">
          <mc:Choice Requires="a14">
            <p:sp>
              <p:nvSpPr>
                <p:cNvPr id="17" name="Rectangle 16"/>
                <p:cNvSpPr/>
                <p:nvPr/>
              </p:nvSpPr>
              <p:spPr>
                <a:xfrm>
                  <a:off x="5170971" y="3017157"/>
                  <a:ext cx="3364319" cy="11414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0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050" i="1">
                                    <a:effectLst>
                                      <a:outerShdw blurRad="38100" dist="38100" dir="2700000" algn="tl">
                                        <a:srgbClr val="000000">
                                          <a:alpha val="43137"/>
                                        </a:srgbClr>
                                      </a:outerShdw>
                                    </a:effectLst>
                                    <a:latin typeface="Cambria Math" panose="02040503050406030204" pitchFamily="18" charset="0"/>
                                  </a:rPr>
                                </m:ctrlPr>
                              </m:mPr>
                              <m:mr>
                                <m:e>
                                  <m:r>
                                    <a:rPr lang="en-US" sz="1050" i="1">
                                      <a:effectLst>
                                        <a:outerShdw blurRad="38100" dist="38100" dir="2700000" algn="tl">
                                          <a:srgbClr val="000000">
                                            <a:alpha val="43137"/>
                                          </a:srgbClr>
                                        </a:outerShdw>
                                      </a:effectLst>
                                      <a:latin typeface="Cambria Math" panose="02040503050406030204" pitchFamily="18" charset="0"/>
                                    </a:rPr>
                                    <m:t>0</m:t>
                                  </m:r>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i="1">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den>
                                  </m:f>
                                </m:e>
                              </m:mr>
                              <m:mr>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e>
                                <m:e>
                                  <m:r>
                                    <a:rPr lang="en-US" sz="1050" i="1">
                                      <a:effectLst>
                                        <a:outerShdw blurRad="38100" dist="38100" dir="2700000" algn="tl">
                                          <a:srgbClr val="000000">
                                            <a:alpha val="43137"/>
                                          </a:srgbClr>
                                        </a:outerShdw>
                                      </a:effectLst>
                                      <a:latin typeface="Cambria Math" panose="02040503050406030204" pitchFamily="18" charset="0"/>
                                    </a:rPr>
                                    <m:t>0</m:t>
                                  </m:r>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i="1">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den>
                                  </m:f>
                                </m:e>
                              </m:mr>
                              <m:mr>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b="0" i="1" smtClean="0">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den>
                                  </m:f>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den>
                                  </m:f>
                                </m:e>
                                <m:e>
                                  <m:r>
                                    <a:rPr lang="en-US" sz="1050" i="1">
                                      <a:effectLst>
                                        <a:outerShdw blurRad="38100" dist="38100" dir="2700000" algn="tl">
                                          <a:srgbClr val="000000">
                                            <a:alpha val="43137"/>
                                          </a:srgbClr>
                                        </a:outerShdw>
                                      </a:effectLst>
                                      <a:latin typeface="Cambria Math" panose="02040503050406030204" pitchFamily="18" charset="0"/>
                                    </a:rPr>
                                    <m:t>0</m:t>
                                  </m:r>
                                </m:e>
                              </m:mr>
                            </m:m>
                          </m:e>
                        </m:d>
                        <m:d>
                          <m:dPr>
                            <m:ctrlPr>
                              <a:rPr lang="en-US" sz="1050" i="1" smtClean="0">
                                <a:effectLst>
                                  <a:outerShdw blurRad="38100" dist="38100" dir="2700000" algn="tl">
                                    <a:srgbClr val="000000">
                                      <a:alpha val="43137"/>
                                    </a:srgbClr>
                                  </a:outerShdw>
                                </a:effectLst>
                                <a:latin typeface="Cambria Math" panose="02040503050406030204" pitchFamily="18" charset="0"/>
                              </a:rPr>
                            </m:ctrlPr>
                          </m:dPr>
                          <m:e>
                            <m:d>
                              <m:dPr>
                                <m:begChr m:val="["/>
                                <m:endChr m:val="]"/>
                                <m:ctrlPr>
                                  <a:rPr lang="fr-FR" sz="1050" i="1">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050" i="1">
                                        <a:effectLst>
                                          <a:outerShdw blurRad="38100" dist="38100" dir="2700000" algn="tl">
                                            <a:srgbClr val="000000">
                                              <a:alpha val="43137"/>
                                            </a:srgbClr>
                                          </a:outerShdw>
                                        </a:effectLst>
                                        <a:latin typeface="Cambria Math" panose="02040503050406030204" pitchFamily="18" charset="0"/>
                                      </a:rPr>
                                    </m:ctrlPr>
                                  </m:mPr>
                                  <m:mr>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11</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12</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13</m:t>
                                          </m:r>
                                        </m:sub>
                                      </m:sSub>
                                    </m:e>
                                  </m:mr>
                                  <m:mr>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21</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effectLst>
                                                <a:outerShdw blurRad="38100" dist="38100" dir="2700000" algn="tl">
                                                  <a:srgbClr val="000000">
                                                    <a:alpha val="43137"/>
                                                  </a:srgbClr>
                                                </a:outerShdw>
                                              </a:effectLst>
                                              <a:latin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22</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23</m:t>
                                          </m:r>
                                        </m:sub>
                                      </m:sSub>
                                    </m:e>
                                  </m:mr>
                                  <m:mr>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31</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solidFill>
                                                <a:prstClr val="black"/>
                                              </a:solidFill>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32</m:t>
                                          </m:r>
                                        </m:sub>
                                      </m:sSub>
                                    </m:e>
                                    <m:e>
                                      <m:sSub>
                                        <m:sSubPr>
                                          <m:ctrlPr>
                                            <a:rPr lang="fr-FR" sz="1050" i="1">
                                              <a:effectLst>
                                                <a:outerShdw blurRad="38100" dist="38100" dir="2700000" algn="tl">
                                                  <a:srgbClr val="000000">
                                                    <a:alpha val="43137"/>
                                                  </a:srgbClr>
                                                </a:outerShdw>
                                              </a:effectLst>
                                              <a:latin typeface="Cambria Math" panose="02040503050406030204" pitchFamily="18" charset="0"/>
                                            </a:rPr>
                                          </m:ctrlPr>
                                        </m:sSubPr>
                                        <m:e>
                                          <m:r>
                                            <a:rPr lang="fr-FR" sz="1050" i="1">
                                              <a:effectLst>
                                                <a:outerShdw blurRad="38100" dist="38100" dir="2700000" algn="tl">
                                                  <a:srgbClr val="000000">
                                                    <a:alpha val="43137"/>
                                                  </a:srgbClr>
                                                </a:outerShdw>
                                              </a:effectLst>
                                              <a:latin typeface="Cambria Math" panose="02040503050406030204" pitchFamily="18" charset="0"/>
                                            </a:rPr>
                                            <m:t>𝜀</m:t>
                                          </m:r>
                                        </m:e>
                                        <m:sub>
                                          <m:r>
                                            <a:rPr lang="fr-FR" sz="1050" i="1">
                                              <a:effectLst>
                                                <a:outerShdw blurRad="38100" dist="38100" dir="2700000" algn="tl">
                                                  <a:srgbClr val="000000">
                                                    <a:alpha val="43137"/>
                                                  </a:srgbClr>
                                                </a:outerShdw>
                                              </a:effectLst>
                                              <a:latin typeface="Cambria Math" panose="02040503050406030204" pitchFamily="18" charset="0"/>
                                            </a:rPr>
                                            <m:t>33</m:t>
                                          </m:r>
                                        </m:sub>
                                      </m:sSub>
                                    </m:e>
                                  </m:mr>
                                </m:m>
                              </m:e>
                            </m:d>
                            <m:d>
                              <m:dPr>
                                <m:begChr m:val="["/>
                                <m:endChr m:val="]"/>
                                <m:ctrlPr>
                                  <a:rPr lang="fr-FR" sz="1050" i="1">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050" i="1">
                                        <a:effectLst>
                                          <a:outerShdw blurRad="38100" dist="38100" dir="2700000" algn="tl">
                                            <a:srgbClr val="000000">
                                              <a:alpha val="43137"/>
                                            </a:srgbClr>
                                          </a:outerShdw>
                                        </a:effectLst>
                                        <a:latin typeface="Cambria Math" panose="02040503050406030204" pitchFamily="18" charset="0"/>
                                      </a:rPr>
                                    </m:ctrlPr>
                                  </m:mPr>
                                  <m:mr>
                                    <m:e>
                                      <m:r>
                                        <a:rPr lang="en-US" sz="1050" i="1">
                                          <a:effectLst>
                                            <a:outerShdw blurRad="38100" dist="38100" dir="2700000" algn="tl">
                                              <a:srgbClr val="000000">
                                                <a:alpha val="43137"/>
                                              </a:srgbClr>
                                            </a:outerShdw>
                                          </a:effectLst>
                                          <a:latin typeface="Cambria Math" panose="02040503050406030204" pitchFamily="18" charset="0"/>
                                        </a:rPr>
                                        <m:t>0</m:t>
                                      </m:r>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i="1">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den>
                                      </m:f>
                                    </m:e>
                                  </m:mr>
                                  <m:mr>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e>
                                    <m:e>
                                      <m:r>
                                        <a:rPr lang="en-US" sz="1050" i="1">
                                          <a:effectLst>
                                            <a:outerShdw blurRad="38100" dist="38100" dir="2700000" algn="tl">
                                              <a:srgbClr val="000000">
                                                <a:alpha val="43137"/>
                                              </a:srgbClr>
                                            </a:outerShdw>
                                          </a:effectLst>
                                          <a:latin typeface="Cambria Math" panose="02040503050406030204" pitchFamily="18" charset="0"/>
                                        </a:rPr>
                                        <m:t>0</m:t>
                                      </m:r>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i="1">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den>
                                      </m:f>
                                    </m:e>
                                  </m:mr>
                                  <m:mr>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en-US" sz="1050" i="1">
                                              <a:effectLst>
                                                <a:outerShdw blurRad="38100" dist="38100" dir="2700000" algn="tl">
                                                  <a:srgbClr val="000000">
                                                    <a:alpha val="43137"/>
                                                  </a:srgbClr>
                                                </a:outerShdw>
                                              </a:effectLst>
                                              <a:latin typeface="Cambria Math" panose="02040503050406030204" pitchFamily="18" charset="0"/>
                                            </a:rPr>
                                            <m:t>−</m:t>
                                          </m:r>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den>
                                      </m:f>
                                    </m:e>
                                    <m:e>
                                      <m:f>
                                        <m:fPr>
                                          <m:ctrlPr>
                                            <a:rPr lang="fr-FR" sz="1050" i="1">
                                              <a:effectLst>
                                                <a:outerShdw blurRad="38100" dist="38100" dir="2700000" algn="tl">
                                                  <a:srgbClr val="000000">
                                                    <a:alpha val="43137"/>
                                                  </a:srgbClr>
                                                </a:outerShdw>
                                              </a:effectLst>
                                              <a:latin typeface="Cambria Math" panose="02040503050406030204" pitchFamily="18" charset="0"/>
                                            </a:rPr>
                                          </m:ctrlPr>
                                        </m:fPr>
                                        <m:num>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0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den>
                                      </m:f>
                                    </m:e>
                                    <m:e>
                                      <m:r>
                                        <a:rPr lang="en-US" sz="1050" i="1">
                                          <a:effectLst>
                                            <a:outerShdw blurRad="38100" dist="38100" dir="2700000" algn="tl">
                                              <a:srgbClr val="000000">
                                                <a:alpha val="43137"/>
                                              </a:srgbClr>
                                            </a:outerShdw>
                                          </a:effectLst>
                                          <a:latin typeface="Cambria Math" panose="02040503050406030204" pitchFamily="18" charset="0"/>
                                        </a:rPr>
                                        <m:t>0</m:t>
                                      </m:r>
                                    </m:e>
                                  </m:mr>
                                </m:m>
                              </m:e>
                            </m:d>
                          </m:e>
                        </m:d>
                      </m:oMath>
                    </m:oMathPara>
                  </a14:m>
                  <a:endParaRPr lang="fr-FR" sz="1600" dirty="0"/>
                </a:p>
              </p:txBody>
            </p:sp>
          </mc:Choice>
          <mc:Fallback xmlns="">
            <p:sp>
              <p:nvSpPr>
                <p:cNvPr id="17" name="Rectangle 16"/>
                <p:cNvSpPr>
                  <a:spLocks noRot="1" noChangeAspect="1" noMove="1" noResize="1" noEditPoints="1" noAdjustHandles="1" noChangeArrowheads="1" noChangeShapeType="1" noTextEdit="1"/>
                </p:cNvSpPr>
                <p:nvPr/>
              </p:nvSpPr>
              <p:spPr>
                <a:xfrm>
                  <a:off x="5170971" y="3017157"/>
                  <a:ext cx="3364319" cy="1141466"/>
                </a:xfrm>
                <a:prstGeom prst="rect">
                  <a:avLst/>
                </a:prstGeom>
                <a:blipFill>
                  <a:blip r:embed="rId4"/>
                  <a:stretch>
                    <a:fillRect b="-1064"/>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18" name="ZoneTexte 17"/>
                <p:cNvSpPr txBox="1"/>
                <p:nvPr/>
              </p:nvSpPr>
              <p:spPr>
                <a:xfrm>
                  <a:off x="6830976" y="2788695"/>
                  <a:ext cx="1810688" cy="276999"/>
                </a:xfrm>
                <a:prstGeom prst="rect">
                  <a:avLst/>
                </a:prstGeom>
                <a:noFill/>
              </p:spPr>
              <p:txBody>
                <a:bodyPr wrap="none" rtlCol="0">
                  <a:spAutoFit/>
                </a:bodyPr>
                <a:lstStyle/>
                <a:p>
                  <a:r>
                    <a:rPr lang="fr-FR" sz="1200" dirty="0" smtClean="0">
                      <a:effectLst>
                        <a:outerShdw blurRad="38100" dist="38100" dir="2700000" algn="tl">
                          <a:srgbClr val="000000">
                            <a:alpha val="43137"/>
                          </a:srgbClr>
                        </a:outerShdw>
                      </a:effectLst>
                    </a:rPr>
                    <a:t>Tenseur antisymétrie de </a:t>
                  </a:r>
                  <a14:m>
                    <m:oMath xmlns:m="http://schemas.openxmlformats.org/officeDocument/2006/math">
                      <m:r>
                        <a:rPr lang="fr-FR" sz="1200" i="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a14:m>
                  <a:endParaRPr lang="fr-FR" sz="1200" dirty="0">
                    <a:effectLst>
                      <a:outerShdw blurRad="38100" dist="38100" dir="2700000" algn="tl">
                        <a:srgbClr val="000000">
                          <a:alpha val="43137"/>
                        </a:srgbClr>
                      </a:outerShdw>
                    </a:effectLst>
                  </a:endParaRPr>
                </a:p>
              </p:txBody>
            </p:sp>
          </mc:Choice>
          <mc:Fallback>
            <p:sp>
              <p:nvSpPr>
                <p:cNvPr id="18" name="ZoneTexte 17"/>
                <p:cNvSpPr txBox="1">
                  <a:spLocks noRot="1" noChangeAspect="1" noMove="1" noResize="1" noEditPoints="1" noAdjustHandles="1" noChangeArrowheads="1" noChangeShapeType="1" noTextEdit="1"/>
                </p:cNvSpPr>
                <p:nvPr/>
              </p:nvSpPr>
              <p:spPr>
                <a:xfrm>
                  <a:off x="6830976" y="2788695"/>
                  <a:ext cx="1810688" cy="276999"/>
                </a:xfrm>
                <a:prstGeom prst="rect">
                  <a:avLst/>
                </a:prstGeom>
                <a:blipFill>
                  <a:blip r:embed="rId5"/>
                  <a:stretch>
                    <a:fillRect l="-337" t="-2222" b="-24444"/>
                  </a:stretch>
                </a:blipFill>
              </p:spPr>
              <p:txBody>
                <a:bodyPr/>
                <a:lstStyle/>
                <a:p>
                  <a:r>
                    <a:rPr lang="fr-FR">
                      <a:noFill/>
                    </a:rPr>
                    <a:t> </a:t>
                  </a:r>
                </a:p>
              </p:txBody>
            </p:sp>
          </mc:Fallback>
        </mc:AlternateContent>
      </p:grpSp>
      <p:sp>
        <p:nvSpPr>
          <p:cNvPr id="2" name="Rectangle 1"/>
          <p:cNvSpPr/>
          <p:nvPr/>
        </p:nvSpPr>
        <p:spPr>
          <a:xfrm>
            <a:off x="1215278" y="391473"/>
            <a:ext cx="2497800" cy="369332"/>
          </a:xfrm>
          <a:prstGeom prst="rect">
            <a:avLst/>
          </a:prstGeom>
        </p:spPr>
        <p:txBody>
          <a:bodyPr wrap="none">
            <a:spAutoFit/>
          </a:bodyPr>
          <a:lstStyle/>
          <a:p>
            <a:r>
              <a:rPr lang="fr-FR" b="1" dirty="0">
                <a:effectLst>
                  <a:outerShdw blurRad="38100" dist="38100" dir="2700000" algn="tl">
                    <a:srgbClr val="000000">
                      <a:alpha val="43137"/>
                    </a:srgbClr>
                  </a:outerShdw>
                </a:effectLst>
              </a:rPr>
              <a:t>Équations géométriques</a:t>
            </a:r>
            <a:endParaRPr lang="fr-FR" b="1" dirty="0"/>
          </a:p>
        </p:txBody>
      </p:sp>
      <p:sp>
        <p:nvSpPr>
          <p:cNvPr id="20" name="Rectangle 19"/>
          <p:cNvSpPr/>
          <p:nvPr/>
        </p:nvSpPr>
        <p:spPr>
          <a:xfrm>
            <a:off x="1215278" y="961019"/>
            <a:ext cx="7719234" cy="1569660"/>
          </a:xfrm>
          <a:prstGeom prst="rect">
            <a:avLst/>
          </a:prstGeom>
        </p:spPr>
        <p:txBody>
          <a:bodyPr wrap="square">
            <a:spAutoFit/>
          </a:bodyPr>
          <a:lstStyle/>
          <a:p>
            <a:pPr lvl="0" algn="just"/>
            <a:r>
              <a:rPr lang="fr-FR" sz="1600" dirty="0" smtClean="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Les déformations peuvent être obtenus par la dérivation du champs de déplacement mais dans le cas contraire pas tout tenseur de déformation possède un champs de déplacement correspondant. Afin de garantie l’existence de ce champs de déplacements le tenseur de déformation doit satisfaire les conditions appelées les conditions de compatibilité (continuité). Ces équations peuvent être obtenu la dérivation seconde de chaque composante par rapport a tout les composantes possibles. </a:t>
            </a:r>
            <a:endParaRPr lang="fr-FR" sz="1600" dirty="0">
              <a:solidFill>
                <a:srgbClr val="000000"/>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p:txBody>
      </p:sp>
      <p:pic>
        <p:nvPicPr>
          <p:cNvPr id="3" name="Image 2"/>
          <p:cNvPicPr>
            <a:picLocks noChangeAspect="1"/>
          </p:cNvPicPr>
          <p:nvPr/>
        </p:nvPicPr>
        <p:blipFill>
          <a:blip r:embed="rId6"/>
          <a:stretch>
            <a:fillRect/>
          </a:stretch>
        </p:blipFill>
        <p:spPr>
          <a:xfrm>
            <a:off x="8966910" y="1061292"/>
            <a:ext cx="2907862" cy="888188"/>
          </a:xfrm>
          <a:prstGeom prst="rect">
            <a:avLst/>
          </a:prstGeom>
        </p:spPr>
      </p:pic>
      <p:sp>
        <p:nvSpPr>
          <p:cNvPr id="8" name="Rectangle à coins arrondis 7"/>
          <p:cNvSpPr/>
          <p:nvPr/>
        </p:nvSpPr>
        <p:spPr>
          <a:xfrm>
            <a:off x="1388977" y="5064490"/>
            <a:ext cx="3947954" cy="13441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e 9"/>
          <p:cNvGrpSpPr/>
          <p:nvPr/>
        </p:nvGrpSpPr>
        <p:grpSpPr>
          <a:xfrm>
            <a:off x="5809620" y="6232031"/>
            <a:ext cx="2865931" cy="338554"/>
            <a:chOff x="7736273" y="6139055"/>
            <a:chExt cx="2865931" cy="338554"/>
          </a:xfrm>
        </p:grpSpPr>
        <mc:AlternateContent xmlns:mc="http://schemas.openxmlformats.org/markup-compatibility/2006">
          <mc:Choice xmlns:a14="http://schemas.microsoft.com/office/drawing/2010/main" Requires="a14">
            <p:sp>
              <p:nvSpPr>
                <p:cNvPr id="15" name="ZoneTexte 14"/>
                <p:cNvSpPr txBox="1"/>
                <p:nvPr/>
              </p:nvSpPr>
              <p:spPr>
                <a:xfrm>
                  <a:off x="9343718" y="6233720"/>
                  <a:ext cx="125848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sz="1400" i="0" smtClean="0">
                            <a:latin typeface="Cambria Math" panose="02040503050406030204" pitchFamily="18" charset="0"/>
                            <a:ea typeface="Cambria Math" panose="02040503050406030204" pitchFamily="18" charset="0"/>
                          </a:rPr>
                          <m:t>∇</m:t>
                        </m:r>
                        <m:r>
                          <a:rPr lang="fr-FR" sz="1400" i="1" smtClean="0">
                            <a:latin typeface="Cambria Math" panose="02040503050406030204" pitchFamily="18" charset="0"/>
                            <a:ea typeface="Cambria Math" panose="02040503050406030204" pitchFamily="18" charset="0"/>
                          </a:rPr>
                          <m:t>×</m:t>
                        </m:r>
                        <m:d>
                          <m:dPr>
                            <m:ctrlPr>
                              <a:rPr lang="en-US" sz="1400" b="0" i="1" smtClean="0">
                                <a:latin typeface="Cambria Math" panose="02040503050406030204" pitchFamily="18" charset="0"/>
                                <a:ea typeface="Cambria Math" panose="02040503050406030204" pitchFamily="18" charset="0"/>
                              </a:rPr>
                            </m:ctrlPr>
                          </m:dPr>
                          <m:e>
                            <m:r>
                              <a:rPr lang="en-US" sz="1400" b="0" i="1" smtClean="0">
                                <a:latin typeface="Cambria Math" panose="02040503050406030204" pitchFamily="18" charset="0"/>
                                <a:ea typeface="Cambria Math" panose="02040503050406030204" pitchFamily="18" charset="0"/>
                              </a:rPr>
                              <m:t>𝜀</m:t>
                            </m:r>
                            <m:r>
                              <a:rPr lang="en-US" sz="1400" b="0" i="1" smtClean="0">
                                <a:latin typeface="Cambria Math" panose="02040503050406030204" pitchFamily="18" charset="0"/>
                                <a:ea typeface="Cambria Math" panose="02040503050406030204" pitchFamily="18" charset="0"/>
                              </a:rPr>
                              <m:t>×</m:t>
                            </m:r>
                            <m:r>
                              <a:rPr lang="en-US" sz="1400" b="0" i="0" smtClean="0">
                                <a:latin typeface="Cambria Math" panose="02040503050406030204" pitchFamily="18" charset="0"/>
                                <a:ea typeface="Cambria Math" panose="02040503050406030204" pitchFamily="18" charset="0"/>
                              </a:rPr>
                              <m:t>∇</m:t>
                            </m:r>
                          </m:e>
                        </m:d>
                        <m:r>
                          <a:rPr lang="en-US" sz="1400" b="0" i="1" smtClean="0">
                            <a:latin typeface="Cambria Math" panose="02040503050406030204" pitchFamily="18" charset="0"/>
                            <a:ea typeface="Cambria Math" panose="02040503050406030204" pitchFamily="18" charset="0"/>
                          </a:rPr>
                          <m:t>=0</m:t>
                        </m:r>
                      </m:oMath>
                    </m:oMathPara>
                  </a14:m>
                  <a:endParaRPr lang="fr-FR" sz="1600" i="1" dirty="0"/>
                </a:p>
              </p:txBody>
            </p:sp>
          </mc:Choice>
          <mc:Fallback>
            <p:sp>
              <p:nvSpPr>
                <p:cNvPr id="15" name="ZoneTexte 14"/>
                <p:cNvSpPr txBox="1">
                  <a:spLocks noRot="1" noChangeAspect="1" noMove="1" noResize="1" noEditPoints="1" noAdjustHandles="1" noChangeArrowheads="1" noChangeShapeType="1" noTextEdit="1"/>
                </p:cNvSpPr>
                <p:nvPr/>
              </p:nvSpPr>
              <p:spPr>
                <a:xfrm>
                  <a:off x="9343718" y="6233720"/>
                  <a:ext cx="1258486" cy="215444"/>
                </a:xfrm>
                <a:prstGeom prst="rect">
                  <a:avLst/>
                </a:prstGeom>
                <a:blipFill>
                  <a:blip r:embed="rId7"/>
                  <a:stretch>
                    <a:fillRect l="-1942" r="-2427" b="-5714"/>
                  </a:stretch>
                </a:blipFill>
              </p:spPr>
              <p:txBody>
                <a:bodyPr/>
                <a:lstStyle/>
                <a:p>
                  <a:r>
                    <a:rPr lang="fr-FR">
                      <a:noFill/>
                    </a:rPr>
                    <a:t> </a:t>
                  </a:r>
                </a:p>
              </p:txBody>
            </p:sp>
          </mc:Fallback>
        </mc:AlternateContent>
        <p:sp>
          <p:nvSpPr>
            <p:cNvPr id="26" name="Rectangle 25"/>
            <p:cNvSpPr/>
            <p:nvPr/>
          </p:nvSpPr>
          <p:spPr>
            <a:xfrm>
              <a:off x="7736273" y="6139055"/>
              <a:ext cx="1643079" cy="338554"/>
            </a:xfrm>
            <a:prstGeom prst="rect">
              <a:avLst/>
            </a:prstGeom>
          </p:spPr>
          <p:txBody>
            <a:bodyPr wrap="none">
              <a:spAutoFit/>
            </a:bodyPr>
            <a:lstStyle/>
            <a:p>
              <a:r>
                <a:rPr lang="fr-FR" sz="1600" dirty="0" smtClean="0">
                  <a:effectLst>
                    <a:outerShdw blurRad="38100" dist="38100" dir="2700000" algn="tl">
                      <a:srgbClr val="000000">
                        <a:alpha val="43137"/>
                      </a:srgbClr>
                    </a:outerShdw>
                  </a:effectLst>
                </a:rPr>
                <a:t>Forme compacte:</a:t>
              </a:r>
              <a:endParaRPr lang="fr-FR" sz="1600" dirty="0"/>
            </a:p>
          </p:txBody>
        </p:sp>
      </p:grpSp>
      <p:sp>
        <p:nvSpPr>
          <p:cNvPr id="27" name="Rectangle 26"/>
          <p:cNvSpPr/>
          <p:nvPr/>
        </p:nvSpPr>
        <p:spPr>
          <a:xfrm>
            <a:off x="5805442" y="2761579"/>
            <a:ext cx="1990279" cy="2308324"/>
          </a:xfrm>
          <a:prstGeom prst="rect">
            <a:avLst/>
          </a:prstGeom>
        </p:spPr>
        <p:txBody>
          <a:bodyPr wrap="square">
            <a:spAutoFit/>
          </a:bodyPr>
          <a:lstStyle/>
          <a:p>
            <a:pPr algn="just"/>
            <a:r>
              <a:rPr lang="fr-FR" sz="1600" dirty="0" smtClean="0">
                <a:effectLst>
                  <a:outerShdw blurRad="38100" dist="38100" dir="2700000" algn="tl">
                    <a:srgbClr val="000000">
                      <a:alpha val="43137"/>
                    </a:srgbClr>
                  </a:outerShdw>
                </a:effectLst>
              </a:rPr>
              <a:t>Apres réarrangement et remplacement en éliminant les 30 inconnus des troisième dérivée des déplacement on obtient 6 équations de compatibilité comme suit:</a:t>
            </a:r>
            <a:endParaRPr lang="fr-FR" sz="1600" dirty="0"/>
          </a:p>
        </p:txBody>
      </p:sp>
      <mc:AlternateContent xmlns:mc="http://schemas.openxmlformats.org/markup-compatibility/2006" xmlns:a14="http://schemas.microsoft.com/office/drawing/2010/main">
        <mc:Choice Requires="a14">
          <p:sp>
            <p:nvSpPr>
              <p:cNvPr id="5" name="ZoneTexte 4"/>
              <p:cNvSpPr txBox="1"/>
              <p:nvPr/>
            </p:nvSpPr>
            <p:spPr>
              <a:xfrm>
                <a:off x="1184375" y="2691486"/>
                <a:ext cx="3299172" cy="7307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d>
                            <m:dPr>
                              <m:ctrlPr>
                                <a:rPr lang="fr-FR" sz="1600" i="1" smtClean="0">
                                  <a:latin typeface="Cambria Math" panose="02040503050406030204" pitchFamily="18" charset="0"/>
                                </a:rPr>
                              </m:ctrlPr>
                            </m:dPr>
                            <m:e>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11</m:t>
                                  </m:r>
                                </m:sub>
                              </m:sSub>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sz="1600" b="0" i="1" smtClean="0">
                                          <a:latin typeface="Cambria Math" panose="02040503050406030204" pitchFamily="18" charset="0"/>
                                        </a:rPr>
                                        <m:t>1</m:t>
                                      </m:r>
                                    </m:sub>
                                  </m:sSub>
                                </m:num>
                                <m:den>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den>
                              </m:f>
                            </m:e>
                          </m:d>
                        </m:num>
                        <m:den>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up>
                              <m:r>
                                <a:rPr lang="en-US" sz="1600" i="1">
                                  <a:latin typeface="Cambria Math" panose="02040503050406030204" pitchFamily="18" charset="0"/>
                                </a:rPr>
                                <m:t>2</m:t>
                              </m:r>
                            </m:sup>
                          </m:sSubSup>
                          <m:r>
                            <a:rPr lang="en-US" sz="1600" b="0" i="1" smtClean="0">
                              <a:latin typeface="Cambria Math" panose="02040503050406030204" pitchFamily="18" charset="0"/>
                            </a:rPr>
                            <m:t>,</m:t>
                          </m:r>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up>
                              <m:r>
                                <a:rPr lang="en-US" sz="1600" i="1">
                                  <a:latin typeface="Cambria Math" panose="02040503050406030204" pitchFamily="18" charset="0"/>
                                </a:rPr>
                                <m:t>2</m:t>
                              </m:r>
                            </m:sup>
                          </m:sSubSup>
                          <m:r>
                            <a:rPr lang="en-US" sz="1600" b="0" i="1" smtClean="0">
                              <a:latin typeface="Cambria Math" panose="02040503050406030204" pitchFamily="18" charset="0"/>
                            </a:rPr>
                            <m:t>,</m:t>
                          </m:r>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up>
                              <m:r>
                                <a:rPr lang="en-US" sz="1600" i="1">
                                  <a:latin typeface="Cambria Math" panose="02040503050406030204" pitchFamily="18" charset="0"/>
                                </a:rPr>
                                <m:t>2</m:t>
                              </m:r>
                            </m:sup>
                          </m:sSubSup>
                          <m:r>
                            <a:rPr lang="en-US" sz="1600" b="0" i="1" smtClean="0">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r>
                            <a:rPr lang="en-US" sz="1600" b="0" i="1" smtClean="0">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r>
                            <a:rPr lang="en-US" sz="1600" b="0" i="1" smtClean="0">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oMath>
                  </m:oMathPara>
                </a14:m>
                <a:endParaRPr lang="fr-FR" sz="1600" dirty="0"/>
              </a:p>
            </p:txBody>
          </p:sp>
        </mc:Choice>
        <mc:Fallback xmlns="">
          <p:sp>
            <p:nvSpPr>
              <p:cNvPr id="5" name="ZoneTexte 4"/>
              <p:cNvSpPr txBox="1">
                <a:spLocks noRot="1" noChangeAspect="1" noMove="1" noResize="1" noEditPoints="1" noAdjustHandles="1" noChangeArrowheads="1" noChangeShapeType="1" noTextEdit="1"/>
              </p:cNvSpPr>
              <p:nvPr/>
            </p:nvSpPr>
            <p:spPr>
              <a:xfrm>
                <a:off x="1184375" y="2691486"/>
                <a:ext cx="3299172" cy="730713"/>
              </a:xfrm>
              <a:prstGeom prst="rect">
                <a:avLst/>
              </a:prstGeom>
              <a:blipFill>
                <a:blip r:embed="rId8"/>
                <a:stretch>
                  <a:fillRect b="-6723"/>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 name="ZoneTexte 18"/>
              <p:cNvSpPr txBox="1"/>
              <p:nvPr/>
            </p:nvSpPr>
            <p:spPr>
              <a:xfrm>
                <a:off x="1215278" y="3891010"/>
                <a:ext cx="3299173" cy="842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d>
                            <m:dPr>
                              <m:ctrlPr>
                                <a:rPr lang="fr-FR" sz="1600" i="1" smtClean="0">
                                  <a:latin typeface="Cambria Math" panose="02040503050406030204" pitchFamily="18" charset="0"/>
                                </a:rPr>
                              </m:ctrlPr>
                            </m:dPr>
                            <m:e>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23</m:t>
                                  </m:r>
                                </m:sub>
                              </m:sSub>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d>
                                <m:dPr>
                                  <m:ctrlPr>
                                    <a:rPr lang="en-US" sz="1600" b="0" i="1" smtClean="0">
                                      <a:latin typeface="Cambria Math" panose="02040503050406030204" pitchFamily="18" charset="0"/>
                                    </a:rPr>
                                  </m:ctrlPr>
                                </m:dPr>
                                <m:e>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sz="1600" b="0" i="1" smtClean="0">
                                              <a:latin typeface="Cambria Math" panose="02040503050406030204" pitchFamily="18" charset="0"/>
                                            </a:rPr>
                                            <m:t>2</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sz="1600" b="0" i="1" smtClean="0">
                                              <a:latin typeface="Cambria Math" panose="02040503050406030204" pitchFamily="18" charset="0"/>
                                            </a:rPr>
                                            <m:t>3</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e>
                              </m:d>
                            </m:e>
                          </m:d>
                        </m:num>
                        <m:den>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up>
                              <m:r>
                                <a:rPr lang="en-US" sz="1600" i="1">
                                  <a:latin typeface="Cambria Math" panose="02040503050406030204" pitchFamily="18" charset="0"/>
                                </a:rPr>
                                <m:t>2</m:t>
                              </m:r>
                            </m:sup>
                          </m:sSubSup>
                          <m:r>
                            <a:rPr lang="en-US" sz="1600" i="1">
                              <a:latin typeface="Cambria Math" panose="02040503050406030204" pitchFamily="18" charset="0"/>
                            </a:rPr>
                            <m:t>,</m:t>
                          </m:r>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up>
                              <m:r>
                                <a:rPr lang="en-US" sz="1600" i="1">
                                  <a:latin typeface="Cambria Math" panose="02040503050406030204" pitchFamily="18" charset="0"/>
                                </a:rPr>
                                <m:t>2</m:t>
                              </m:r>
                            </m:sup>
                          </m:sSubSup>
                          <m:r>
                            <a:rPr lang="en-US" sz="1600" i="1">
                              <a:latin typeface="Cambria Math" panose="02040503050406030204" pitchFamily="18" charset="0"/>
                            </a:rPr>
                            <m:t>,</m:t>
                          </m:r>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up>
                              <m:r>
                                <a:rPr lang="en-US" sz="1600" i="1">
                                  <a:latin typeface="Cambria Math" panose="02040503050406030204" pitchFamily="18" charset="0"/>
                                </a:rPr>
                                <m:t>2</m:t>
                              </m:r>
                            </m:sup>
                          </m:sSubSup>
                          <m:r>
                            <a:rPr lang="en-US" sz="1600" i="1">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2</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oMath>
                  </m:oMathPara>
                </a14:m>
                <a:endParaRPr lang="fr-FR" dirty="0"/>
              </a:p>
            </p:txBody>
          </p:sp>
        </mc:Choice>
        <mc:Fallback xmlns="">
          <p:sp>
            <p:nvSpPr>
              <p:cNvPr id="19" name="ZoneTexte 18"/>
              <p:cNvSpPr txBox="1">
                <a:spLocks noRot="1" noChangeAspect="1" noMove="1" noResize="1" noEditPoints="1" noAdjustHandles="1" noChangeArrowheads="1" noChangeShapeType="1" noTextEdit="1"/>
              </p:cNvSpPr>
              <p:nvPr/>
            </p:nvSpPr>
            <p:spPr>
              <a:xfrm>
                <a:off x="1215278" y="3891010"/>
                <a:ext cx="3299173" cy="842218"/>
              </a:xfrm>
              <a:prstGeom prst="rect">
                <a:avLst/>
              </a:prstGeom>
              <a:blipFill>
                <a:blip r:embed="rId9"/>
                <a:stretch>
                  <a:fillRect b="-6522"/>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 name="ZoneTexte 5"/>
              <p:cNvSpPr txBox="1"/>
              <p:nvPr/>
            </p:nvSpPr>
            <p:spPr>
              <a:xfrm>
                <a:off x="2077028" y="3614146"/>
                <a:ext cx="12503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i="1" smtClean="0">
                          <a:latin typeface="Cambria Math" panose="02040503050406030204" pitchFamily="18" charset="0"/>
                        </a:rPr>
                        <m:t>⋮</m:t>
                      </m:r>
                    </m:oMath>
                  </m:oMathPara>
                </a14:m>
                <a:endParaRPr lang="fr-FR" dirty="0"/>
              </a:p>
            </p:txBody>
          </p:sp>
        </mc:Choice>
        <mc:Fallback xmlns="">
          <p:sp>
            <p:nvSpPr>
              <p:cNvPr id="6" name="ZoneTexte 5"/>
              <p:cNvSpPr txBox="1">
                <a:spLocks noRot="1" noChangeAspect="1" noMove="1" noResize="1" noEditPoints="1" noAdjustHandles="1" noChangeArrowheads="1" noChangeShapeType="1" noTextEdit="1"/>
              </p:cNvSpPr>
              <p:nvPr/>
            </p:nvSpPr>
            <p:spPr>
              <a:xfrm>
                <a:off x="2077028" y="3614146"/>
                <a:ext cx="125034" cy="276999"/>
              </a:xfrm>
              <a:prstGeom prst="rect">
                <a:avLst/>
              </a:prstGeom>
              <a:blipFill>
                <a:blip r:embed="rId10"/>
                <a:stretch>
                  <a:fillRect l="-45000" r="-45000" b="-66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1" name="ZoneTexte 20"/>
              <p:cNvSpPr txBox="1"/>
              <p:nvPr/>
            </p:nvSpPr>
            <p:spPr>
              <a:xfrm>
                <a:off x="3408462" y="3612634"/>
                <a:ext cx="12503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i="1" smtClean="0">
                          <a:latin typeface="Cambria Math" panose="02040503050406030204" pitchFamily="18" charset="0"/>
                        </a:rPr>
                        <m:t>⋮</m:t>
                      </m:r>
                    </m:oMath>
                  </m:oMathPara>
                </a14:m>
                <a:endParaRPr lang="fr-FR" dirty="0"/>
              </a:p>
            </p:txBody>
          </p:sp>
        </mc:Choice>
        <mc:Fallback xmlns="">
          <p:sp>
            <p:nvSpPr>
              <p:cNvPr id="21" name="ZoneTexte 20"/>
              <p:cNvSpPr txBox="1">
                <a:spLocks noRot="1" noChangeAspect="1" noMove="1" noResize="1" noEditPoints="1" noAdjustHandles="1" noChangeArrowheads="1" noChangeShapeType="1" noTextEdit="1"/>
              </p:cNvSpPr>
              <p:nvPr/>
            </p:nvSpPr>
            <p:spPr>
              <a:xfrm>
                <a:off x="3408462" y="3612634"/>
                <a:ext cx="125034" cy="276999"/>
              </a:xfrm>
              <a:prstGeom prst="rect">
                <a:avLst/>
              </a:prstGeom>
              <a:blipFill>
                <a:blip r:embed="rId11"/>
                <a:stretch>
                  <a:fillRect l="-42857" r="-38095" b="-6667"/>
                </a:stretch>
              </a:blipFill>
            </p:spPr>
            <p:txBody>
              <a:bodyPr/>
              <a:lstStyle/>
              <a:p>
                <a:r>
                  <a:rPr lang="fr-FR">
                    <a:noFill/>
                  </a:rPr>
                  <a:t> </a:t>
                </a:r>
              </a:p>
            </p:txBody>
          </p:sp>
        </mc:Fallback>
      </mc:AlternateContent>
      <p:sp>
        <p:nvSpPr>
          <p:cNvPr id="22" name="Rectangle 21"/>
          <p:cNvSpPr/>
          <p:nvPr/>
        </p:nvSpPr>
        <p:spPr>
          <a:xfrm>
            <a:off x="4483547" y="2979056"/>
            <a:ext cx="1160574" cy="338554"/>
          </a:xfrm>
          <a:prstGeom prst="rect">
            <a:avLst/>
          </a:prstGeom>
        </p:spPr>
        <p:txBody>
          <a:bodyPr wrap="none">
            <a:spAutoFit/>
          </a:bodyPr>
          <a:lstStyle/>
          <a:p>
            <a:r>
              <a:rPr lang="fr-FR" sz="1600" dirty="0" smtClean="0">
                <a:effectLst>
                  <a:outerShdw blurRad="38100" dist="38100" dir="2700000" algn="tl">
                    <a:srgbClr val="000000">
                      <a:alpha val="43137"/>
                    </a:srgbClr>
                  </a:outerShdw>
                </a:effectLst>
              </a:rPr>
              <a:t>6 équations</a:t>
            </a:r>
            <a:endParaRPr lang="fr-FR" sz="1600" dirty="0"/>
          </a:p>
        </p:txBody>
      </p:sp>
      <p:sp>
        <p:nvSpPr>
          <p:cNvPr id="23" name="Rectangle 22"/>
          <p:cNvSpPr/>
          <p:nvPr/>
        </p:nvSpPr>
        <p:spPr>
          <a:xfrm>
            <a:off x="4481590" y="4278983"/>
            <a:ext cx="1160574" cy="338554"/>
          </a:xfrm>
          <a:prstGeom prst="rect">
            <a:avLst/>
          </a:prstGeom>
        </p:spPr>
        <p:txBody>
          <a:bodyPr wrap="none">
            <a:spAutoFit/>
          </a:bodyPr>
          <a:lstStyle/>
          <a:p>
            <a:r>
              <a:rPr lang="fr-FR" sz="1600" dirty="0" smtClean="0">
                <a:effectLst>
                  <a:outerShdw blurRad="38100" dist="38100" dir="2700000" algn="tl">
                    <a:srgbClr val="000000">
                      <a:alpha val="43137"/>
                    </a:srgbClr>
                  </a:outerShdw>
                </a:effectLst>
              </a:rPr>
              <a:t>6 équations</a:t>
            </a:r>
            <a:endParaRPr lang="fr-FR" sz="1600" dirty="0"/>
          </a:p>
        </p:txBody>
      </p:sp>
      <p:grpSp>
        <p:nvGrpSpPr>
          <p:cNvPr id="11" name="Groupe 10"/>
          <p:cNvGrpSpPr/>
          <p:nvPr/>
        </p:nvGrpSpPr>
        <p:grpSpPr>
          <a:xfrm>
            <a:off x="8024863" y="2414552"/>
            <a:ext cx="3849909" cy="3853289"/>
            <a:chOff x="7985533" y="2280646"/>
            <a:chExt cx="3902415" cy="3853289"/>
          </a:xfrm>
        </p:grpSpPr>
        <mc:AlternateContent xmlns:mc="http://schemas.openxmlformats.org/markup-compatibility/2006" xmlns:a14="http://schemas.microsoft.com/office/drawing/2010/main">
          <mc:Choice Requires="a14">
            <p:sp>
              <p:nvSpPr>
                <p:cNvPr id="9" name="ZoneTexte 8"/>
                <p:cNvSpPr txBox="1"/>
                <p:nvPr/>
              </p:nvSpPr>
              <p:spPr>
                <a:xfrm>
                  <a:off x="8070015" y="2280646"/>
                  <a:ext cx="2676502" cy="5544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22</m:t>
                                </m:r>
                              </m:sub>
                            </m:sSub>
                          </m:num>
                          <m:den>
                            <m:sSubSup>
                              <m:sSubSupPr>
                                <m:ctrlPr>
                                  <a:rPr lang="fr-FR" sz="1600" i="1" smtClean="0">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up>
                                <m:r>
                                  <a:rPr lang="en-US" sz="1600" b="0" i="1" smtClean="0">
                                    <a:latin typeface="Cambria Math" panose="02040503050406030204" pitchFamily="18" charset="0"/>
                                  </a:rPr>
                                  <m:t>2</m:t>
                                </m:r>
                              </m:sup>
                            </m:sSubSup>
                          </m:den>
                        </m:f>
                        <m:r>
                          <a:rPr lang="en-US" sz="1600" b="0" i="1" smtClean="0">
                            <a:latin typeface="Cambria Math" panose="02040503050406030204" pitchFamily="18" charset="0"/>
                          </a:rPr>
                          <m:t>+</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33</m:t>
                                </m:r>
                              </m:sub>
                            </m:sSub>
                          </m:num>
                          <m:den>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up>
                                <m:r>
                                  <a:rPr lang="en-US" sz="1600" i="1">
                                    <a:latin typeface="Cambria Math" panose="02040503050406030204" pitchFamily="18" charset="0"/>
                                  </a:rPr>
                                  <m:t>2</m:t>
                                </m:r>
                              </m:sup>
                            </m:sSubSup>
                          </m:den>
                        </m:f>
                        <m:r>
                          <a:rPr lang="en-US" sz="1600" b="0" i="1" smtClean="0">
                            <a:latin typeface="Cambria Math" panose="02040503050406030204" pitchFamily="18" charset="0"/>
                          </a:rPr>
                          <m:t>−2</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i="1">
                                    <a:latin typeface="Cambria Math" panose="02040503050406030204" pitchFamily="18" charset="0"/>
                                  </a:rPr>
                                  <m:t>2</m:t>
                                </m:r>
                                <m:r>
                                  <a:rPr lang="en-US" sz="1600" b="0" i="1" smtClean="0">
                                    <a:latin typeface="Cambria Math" panose="02040503050406030204" pitchFamily="18" charset="0"/>
                                  </a:rPr>
                                  <m:t>3</m:t>
                                </m:r>
                              </m:sub>
                            </m:sSub>
                          </m:num>
                          <m:den>
                            <m:sSub>
                              <m:sSubPr>
                                <m:ctrlPr>
                                  <a:rPr lang="en-US" sz="160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r>
                          <a:rPr lang="en-US" sz="1600" b="0" i="1" smtClean="0">
                            <a:latin typeface="Cambria Math" panose="02040503050406030204" pitchFamily="18" charset="0"/>
                          </a:rPr>
                          <m:t>=0</m:t>
                        </m:r>
                      </m:oMath>
                    </m:oMathPara>
                  </a14:m>
                  <a:endParaRPr lang="fr-FR" sz="1600" dirty="0"/>
                </a:p>
              </p:txBody>
            </p:sp>
          </mc:Choice>
          <mc:Fallback xmlns="">
            <p:sp>
              <p:nvSpPr>
                <p:cNvPr id="9" name="ZoneTexte 8"/>
                <p:cNvSpPr txBox="1">
                  <a:spLocks noRot="1" noChangeAspect="1" noMove="1" noResize="1" noEditPoints="1" noAdjustHandles="1" noChangeArrowheads="1" noChangeShapeType="1" noTextEdit="1"/>
                </p:cNvSpPr>
                <p:nvPr/>
              </p:nvSpPr>
              <p:spPr>
                <a:xfrm>
                  <a:off x="8070015" y="2280646"/>
                  <a:ext cx="2676502" cy="554447"/>
                </a:xfrm>
                <a:prstGeom prst="rect">
                  <a:avLst/>
                </a:prstGeom>
                <a:blipFill>
                  <a:blip r:embed="rId12"/>
                  <a:stretch>
                    <a:fillRect b="-109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5" name="ZoneTexte 24"/>
                <p:cNvSpPr txBox="1"/>
                <p:nvPr/>
              </p:nvSpPr>
              <p:spPr>
                <a:xfrm>
                  <a:off x="8064138" y="2968035"/>
                  <a:ext cx="2667012" cy="5544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33</m:t>
                                </m:r>
                              </m:sub>
                            </m:sSub>
                          </m:num>
                          <m:den>
                            <m:sSubSup>
                              <m:sSubSupPr>
                                <m:ctrlPr>
                                  <a:rPr lang="fr-FR" sz="1600" i="1" smtClean="0">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up>
                                <m:r>
                                  <a:rPr lang="en-US" sz="1600" b="0" i="1" smtClean="0">
                                    <a:latin typeface="Cambria Math" panose="02040503050406030204" pitchFamily="18" charset="0"/>
                                  </a:rPr>
                                  <m:t>2</m:t>
                                </m:r>
                              </m:sup>
                            </m:sSubSup>
                          </m:den>
                        </m:f>
                        <m:r>
                          <a:rPr lang="en-US" sz="1600" b="0" i="1" smtClean="0">
                            <a:latin typeface="Cambria Math" panose="02040503050406030204" pitchFamily="18" charset="0"/>
                          </a:rPr>
                          <m:t>+</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11</m:t>
                                </m:r>
                              </m:sub>
                            </m:sSub>
                          </m:num>
                          <m:den>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up>
                                <m:r>
                                  <a:rPr lang="en-US" sz="1600" i="1">
                                    <a:latin typeface="Cambria Math" panose="02040503050406030204" pitchFamily="18" charset="0"/>
                                  </a:rPr>
                                  <m:t>2</m:t>
                                </m:r>
                              </m:sup>
                            </m:sSubSup>
                          </m:den>
                        </m:f>
                        <m:r>
                          <a:rPr lang="en-US" sz="1600" b="0" i="1" smtClean="0">
                            <a:latin typeface="Cambria Math" panose="02040503050406030204" pitchFamily="18" charset="0"/>
                          </a:rPr>
                          <m:t>−2</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13</m:t>
                                </m:r>
                              </m:sub>
                            </m:sSub>
                          </m:num>
                          <m:den>
                            <m:sSub>
                              <m:sSubPr>
                                <m:ctrlPr>
                                  <a:rPr lang="en-US" sz="160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r>
                          <a:rPr lang="en-US" sz="1600" b="0" i="1" smtClean="0">
                            <a:latin typeface="Cambria Math" panose="02040503050406030204" pitchFamily="18" charset="0"/>
                          </a:rPr>
                          <m:t>=0</m:t>
                        </m:r>
                      </m:oMath>
                    </m:oMathPara>
                  </a14:m>
                  <a:endParaRPr lang="fr-FR" sz="1600" dirty="0"/>
                </a:p>
              </p:txBody>
            </p:sp>
          </mc:Choice>
          <mc:Fallback xmlns="">
            <p:sp>
              <p:nvSpPr>
                <p:cNvPr id="25" name="ZoneTexte 24"/>
                <p:cNvSpPr txBox="1">
                  <a:spLocks noRot="1" noChangeAspect="1" noMove="1" noResize="1" noEditPoints="1" noAdjustHandles="1" noChangeArrowheads="1" noChangeShapeType="1" noTextEdit="1"/>
                </p:cNvSpPr>
                <p:nvPr/>
              </p:nvSpPr>
              <p:spPr>
                <a:xfrm>
                  <a:off x="8064138" y="2968035"/>
                  <a:ext cx="2667012" cy="554447"/>
                </a:xfrm>
                <a:prstGeom prst="rect">
                  <a:avLst/>
                </a:prstGeom>
                <a:blipFill>
                  <a:blip r:embed="rId13"/>
                  <a:stretch>
                    <a:fillRect b="-109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8" name="ZoneTexte 27"/>
                <p:cNvSpPr txBox="1"/>
                <p:nvPr/>
              </p:nvSpPr>
              <p:spPr>
                <a:xfrm>
                  <a:off x="8064137" y="3610131"/>
                  <a:ext cx="2667012" cy="5531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11</m:t>
                                </m:r>
                              </m:sub>
                            </m:sSub>
                          </m:num>
                          <m:den>
                            <m:sSubSup>
                              <m:sSubSupPr>
                                <m:ctrlPr>
                                  <a:rPr lang="fr-FR" sz="1600" i="1" smtClean="0">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up>
                                <m:r>
                                  <a:rPr lang="en-US" sz="1600" b="0" i="1" smtClean="0">
                                    <a:latin typeface="Cambria Math" panose="02040503050406030204" pitchFamily="18" charset="0"/>
                                  </a:rPr>
                                  <m:t>2</m:t>
                                </m:r>
                              </m:sup>
                            </m:sSubSup>
                          </m:den>
                        </m:f>
                        <m:r>
                          <a:rPr lang="en-US" sz="1600" b="0" i="1" smtClean="0">
                            <a:latin typeface="Cambria Math" panose="02040503050406030204" pitchFamily="18" charset="0"/>
                          </a:rPr>
                          <m:t>+</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22</m:t>
                                </m:r>
                              </m:sub>
                            </m:sSub>
                          </m:num>
                          <m:den>
                            <m:sSubSup>
                              <m:sSubSupPr>
                                <m:ctrlPr>
                                  <a:rPr lang="fr-FR" sz="1600" i="1">
                                    <a:latin typeface="Cambria Math" panose="02040503050406030204" pitchFamily="18" charset="0"/>
                                  </a:rPr>
                                </m:ctrlPr>
                              </m:sSub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up>
                                <m:r>
                                  <a:rPr lang="en-US" sz="1600" i="1">
                                    <a:latin typeface="Cambria Math" panose="02040503050406030204" pitchFamily="18" charset="0"/>
                                  </a:rPr>
                                  <m:t>2</m:t>
                                </m:r>
                              </m:sup>
                            </m:sSubSup>
                          </m:den>
                        </m:f>
                        <m:r>
                          <a:rPr lang="en-US" sz="1600" b="0" i="1" smtClean="0">
                            <a:latin typeface="Cambria Math" panose="02040503050406030204" pitchFamily="18" charset="0"/>
                          </a:rPr>
                          <m:t>−2</m:t>
                        </m:r>
                        <m:f>
                          <m:fPr>
                            <m:ctrlPr>
                              <a:rPr lang="fr-FR" sz="1600" i="1">
                                <a:latin typeface="Cambria Math" panose="02040503050406030204" pitchFamily="18" charset="0"/>
                              </a:rPr>
                            </m:ctrlPr>
                          </m:fPr>
                          <m:num>
                            <m:sSup>
                              <m:sSupPr>
                                <m:ctrlPr>
                                  <a:rPr lang="fr-FR" sz="1600" i="1">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rPr>
                                  <m:t>2</m:t>
                                </m:r>
                              </m:sup>
                            </m:sSup>
                            <m:sSub>
                              <m:sSubPr>
                                <m:ctrlPr>
                                  <a:rPr lang="fr-FR" sz="1600" i="1">
                                    <a:latin typeface="Cambria Math" panose="02040503050406030204" pitchFamily="18" charset="0"/>
                                  </a:rPr>
                                </m:ctrlPr>
                              </m:sSubPr>
                              <m:e>
                                <m:r>
                                  <a:rPr lang="fr-FR" sz="1600" i="1">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12</m:t>
                                </m:r>
                              </m:sub>
                            </m:sSub>
                          </m:num>
                          <m:den>
                            <m:sSub>
                              <m:sSubPr>
                                <m:ctrlPr>
                                  <a:rPr lang="en-US" sz="160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r>
                          <a:rPr lang="en-US" sz="1600" b="0" i="1" smtClean="0">
                            <a:latin typeface="Cambria Math" panose="02040503050406030204" pitchFamily="18" charset="0"/>
                          </a:rPr>
                          <m:t>=0</m:t>
                        </m:r>
                      </m:oMath>
                    </m:oMathPara>
                  </a14:m>
                  <a:endParaRPr lang="fr-FR" sz="1600" dirty="0"/>
                </a:p>
              </p:txBody>
            </p:sp>
          </mc:Choice>
          <mc:Fallback xmlns="">
            <p:sp>
              <p:nvSpPr>
                <p:cNvPr id="28" name="ZoneTexte 27"/>
                <p:cNvSpPr txBox="1">
                  <a:spLocks noRot="1" noChangeAspect="1" noMove="1" noResize="1" noEditPoints="1" noAdjustHandles="1" noChangeArrowheads="1" noChangeShapeType="1" noTextEdit="1"/>
                </p:cNvSpPr>
                <p:nvPr/>
              </p:nvSpPr>
              <p:spPr>
                <a:xfrm>
                  <a:off x="8064137" y="3610131"/>
                  <a:ext cx="2667012" cy="553165"/>
                </a:xfrm>
                <a:prstGeom prst="rect">
                  <a:avLst/>
                </a:prstGeom>
                <a:blipFill>
                  <a:blip r:embed="rId14"/>
                  <a:stretch>
                    <a:fillRect b="-109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9" name="ZoneTexte 28"/>
                <p:cNvSpPr txBox="1"/>
                <p:nvPr/>
              </p:nvSpPr>
              <p:spPr>
                <a:xfrm>
                  <a:off x="7988686" y="4251828"/>
                  <a:ext cx="371435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m:t>
                        </m:r>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33</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den>
                        </m:f>
                        <m:d>
                          <m:dPr>
                            <m:ctrlPr>
                              <a:rPr lang="en-US" sz="1600" b="0" i="1" smtClean="0">
                                <a:latin typeface="Cambria Math" panose="02040503050406030204" pitchFamily="18" charset="0"/>
                              </a:rPr>
                            </m:ctrlPr>
                          </m:dPr>
                          <m:e>
                            <m:f>
                              <m:fPr>
                                <m:ctrlPr>
                                  <a:rPr lang="en-US" sz="1600" b="0" i="1" smtClean="0">
                                    <a:latin typeface="Cambria Math" panose="02040503050406030204" pitchFamily="18" charset="0"/>
                                  </a:rPr>
                                </m:ctrlPr>
                              </m:fPr>
                              <m:num>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23</m:t>
                                    </m:r>
                                  </m:sub>
                                </m:sSub>
                              </m:num>
                              <m:den>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m:t>
                                    </m:r>
                                    <m:r>
                                      <a:rPr lang="en-US" sz="1600" i="1">
                                        <a:latin typeface="Cambria Math" panose="02040503050406030204" pitchFamily="18" charset="0"/>
                                      </a:rPr>
                                      <m:t>3</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r>
                                      <a:rPr lang="en-US" sz="1600" i="1">
                                        <a:latin typeface="Cambria Math" panose="02040503050406030204" pitchFamily="18" charset="0"/>
                                      </a:rPr>
                                      <m:t>2</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e>
                        </m:d>
                        <m:r>
                          <a:rPr lang="en-US" sz="1600" b="0" i="1" smtClean="0">
                            <a:latin typeface="Cambria Math" panose="02040503050406030204" pitchFamily="18" charset="0"/>
                          </a:rPr>
                          <m:t>=0</m:t>
                        </m:r>
                      </m:oMath>
                    </m:oMathPara>
                  </a14:m>
                  <a:endParaRPr lang="fr-FR" sz="1600" dirty="0"/>
                </a:p>
              </p:txBody>
            </p:sp>
          </mc:Choice>
          <mc:Fallback xmlns="">
            <p:sp>
              <p:nvSpPr>
                <p:cNvPr id="29" name="ZoneTexte 28"/>
                <p:cNvSpPr txBox="1">
                  <a:spLocks noRot="1" noChangeAspect="1" noMove="1" noResize="1" noEditPoints="1" noAdjustHandles="1" noChangeArrowheads="1" noChangeShapeType="1" noTextEdit="1"/>
                </p:cNvSpPr>
                <p:nvPr/>
              </p:nvSpPr>
              <p:spPr>
                <a:xfrm>
                  <a:off x="7988686" y="4251828"/>
                  <a:ext cx="3714350" cy="558230"/>
                </a:xfrm>
                <a:prstGeom prst="rect">
                  <a:avLst/>
                </a:prstGeom>
                <a:blipFill>
                  <a:blip r:embed="rId15"/>
                  <a:stretch>
                    <a:fillRect b="-4348"/>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0" name="ZoneTexte 29"/>
                <p:cNvSpPr txBox="1"/>
                <p:nvPr/>
              </p:nvSpPr>
              <p:spPr>
                <a:xfrm>
                  <a:off x="7985533" y="4914606"/>
                  <a:ext cx="3714350"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m:t>
                        </m:r>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22</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i="1">
                                    <a:latin typeface="Cambria Math" panose="02040503050406030204" pitchFamily="18" charset="0"/>
                                  </a:rPr>
                                  <m:t>1</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den>
                        </m:f>
                        <m:d>
                          <m:dPr>
                            <m:ctrlPr>
                              <a:rPr lang="en-US" sz="1600" b="0" i="1" smtClean="0">
                                <a:latin typeface="Cambria Math" panose="02040503050406030204" pitchFamily="18" charset="0"/>
                              </a:rPr>
                            </m:ctrlPr>
                          </m:dPr>
                          <m:e>
                            <m:f>
                              <m:fPr>
                                <m:ctrlPr>
                                  <a:rPr lang="en-US" sz="1600" b="0" i="1" smtClean="0">
                                    <a:latin typeface="Cambria Math" panose="02040503050406030204" pitchFamily="18" charset="0"/>
                                  </a:rPr>
                                </m:ctrlPr>
                              </m:fPr>
                              <m:num>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23</m:t>
                                    </m:r>
                                  </m:sub>
                                </m:sSub>
                              </m:num>
                              <m:den>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m:t>
                                    </m:r>
                                    <m:r>
                                      <a:rPr lang="en-US" sz="1600" i="1">
                                        <a:latin typeface="Cambria Math" panose="02040503050406030204" pitchFamily="18" charset="0"/>
                                      </a:rPr>
                                      <m:t>3</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r>
                                      <a:rPr lang="en-US" sz="1600" i="1">
                                        <a:latin typeface="Cambria Math" panose="02040503050406030204" pitchFamily="18" charset="0"/>
                                      </a:rPr>
                                      <m:t>2</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e>
                        </m:d>
                        <m:r>
                          <a:rPr lang="en-US" sz="1600" b="0" i="1" smtClean="0">
                            <a:latin typeface="Cambria Math" panose="02040503050406030204" pitchFamily="18" charset="0"/>
                          </a:rPr>
                          <m:t>=0</m:t>
                        </m:r>
                      </m:oMath>
                    </m:oMathPara>
                  </a14:m>
                  <a:endParaRPr lang="fr-FR" sz="1600" dirty="0"/>
                </a:p>
              </p:txBody>
            </p:sp>
          </mc:Choice>
          <mc:Fallback xmlns="">
            <p:sp>
              <p:nvSpPr>
                <p:cNvPr id="30" name="ZoneTexte 29"/>
                <p:cNvSpPr txBox="1">
                  <a:spLocks noRot="1" noChangeAspect="1" noMove="1" noResize="1" noEditPoints="1" noAdjustHandles="1" noChangeArrowheads="1" noChangeShapeType="1" noTextEdit="1"/>
                </p:cNvSpPr>
                <p:nvPr/>
              </p:nvSpPr>
              <p:spPr>
                <a:xfrm>
                  <a:off x="7985533" y="4914606"/>
                  <a:ext cx="3714350" cy="558230"/>
                </a:xfrm>
                <a:prstGeom prst="rect">
                  <a:avLst/>
                </a:prstGeom>
                <a:blipFill>
                  <a:blip r:embed="rId16"/>
                  <a:stretch>
                    <a:fillRect b="-326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1" name="ZoneTexte 30"/>
                <p:cNvSpPr txBox="1"/>
                <p:nvPr/>
              </p:nvSpPr>
              <p:spPr>
                <a:xfrm>
                  <a:off x="7985533" y="5575705"/>
                  <a:ext cx="3902415" cy="5582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m:t>
                        </m:r>
                        <m:f>
                          <m:fPr>
                            <m:ctrlPr>
                              <a:rPr lang="fr-FR" sz="1600" i="1" smtClean="0">
                                <a:latin typeface="Cambria Math" panose="02040503050406030204" pitchFamily="18" charset="0"/>
                              </a:rPr>
                            </m:ctrlPr>
                          </m:fPr>
                          <m:num>
                            <m:sSup>
                              <m:sSupPr>
                                <m:ctrlPr>
                                  <a:rPr lang="fr-FR" sz="1600" i="1" smtClean="0">
                                    <a:latin typeface="Cambria Math" panose="02040503050406030204" pitchFamily="18" charset="0"/>
                                  </a:rPr>
                                </m:ctrlPr>
                              </m:sSup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sz="1600" b="0" i="1" smtClean="0">
                                    <a:latin typeface="Cambria Math" panose="02040503050406030204" pitchFamily="18" charset="0"/>
                                  </a:rPr>
                                  <m:t>2</m:t>
                                </m:r>
                              </m:sup>
                            </m:sSup>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11</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den>
                        </m:f>
                        <m:d>
                          <m:dPr>
                            <m:ctrlPr>
                              <a:rPr lang="en-US" sz="1600" b="0" i="1" smtClean="0">
                                <a:latin typeface="Cambria Math" panose="02040503050406030204" pitchFamily="18" charset="0"/>
                              </a:rPr>
                            </m:ctrlPr>
                          </m:dPr>
                          <m:e>
                            <m:r>
                              <a:rPr lang="en-US" sz="1600" b="0" i="1" smtClean="0">
                                <a:latin typeface="Cambria Math" panose="02040503050406030204" pitchFamily="18" charset="0"/>
                              </a:rPr>
                              <m:t>−</m:t>
                            </m:r>
                            <m:f>
                              <m:fPr>
                                <m:ctrlPr>
                                  <a:rPr lang="en-US" sz="1600" b="0" i="1" smtClean="0">
                                    <a:latin typeface="Cambria Math" panose="02040503050406030204" pitchFamily="18" charset="0"/>
                                  </a:rPr>
                                </m:ctrlPr>
                              </m:fPr>
                              <m:num>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sz="16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23</m:t>
                                    </m:r>
                                  </m:sub>
                                </m:sSub>
                              </m:num>
                              <m:den>
                                <m:sSub>
                                  <m:sSubPr>
                                    <m:ctrlPr>
                                      <a:rPr lang="en-US" sz="1600" b="0" i="1" smtClean="0">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1</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latin typeface="Cambria Math" panose="02040503050406030204" pitchFamily="18" charset="0"/>
                                      </a:rPr>
                                      <m:t>1</m:t>
                                    </m:r>
                                    <m:r>
                                      <a:rPr lang="en-US" sz="1600" i="1">
                                        <a:latin typeface="Cambria Math" panose="02040503050406030204" pitchFamily="18" charset="0"/>
                                      </a:rPr>
                                      <m:t>3</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2</m:t>
                                    </m:r>
                                  </m:sub>
                                </m:sSub>
                              </m:den>
                            </m:f>
                            <m:r>
                              <a:rPr lang="en-US" sz="1600" b="0" i="1" smtClean="0">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r>
                                      <a:rPr lang="en-US" sz="1600" i="1">
                                        <a:latin typeface="Cambria Math" panose="02040503050406030204" pitchFamily="18" charset="0"/>
                                      </a:rPr>
                                      <m:t>2</m:t>
                                    </m:r>
                                  </m:sub>
                                </m:sSub>
                              </m:num>
                              <m:den>
                                <m:sSub>
                                  <m:sSubPr>
                                    <m:ctrlPr>
                                      <a:rPr lang="en-US" sz="1600" i="1">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sz="1600" b="0" i="1" smtClean="0">
                                        <a:latin typeface="Cambria Math" panose="02040503050406030204" pitchFamily="18" charset="0"/>
                                      </a:rPr>
                                      <m:t>3</m:t>
                                    </m:r>
                                  </m:sub>
                                </m:sSub>
                              </m:den>
                            </m:f>
                          </m:e>
                        </m:d>
                        <m:r>
                          <a:rPr lang="en-US" sz="1600" b="0" i="1" smtClean="0">
                            <a:latin typeface="Cambria Math" panose="02040503050406030204" pitchFamily="18" charset="0"/>
                          </a:rPr>
                          <m:t>=0</m:t>
                        </m:r>
                      </m:oMath>
                    </m:oMathPara>
                  </a14:m>
                  <a:endParaRPr lang="fr-FR" sz="1600" dirty="0"/>
                </a:p>
              </p:txBody>
            </p:sp>
          </mc:Choice>
          <mc:Fallback xmlns="">
            <p:sp>
              <p:nvSpPr>
                <p:cNvPr id="31" name="ZoneTexte 30"/>
                <p:cNvSpPr txBox="1">
                  <a:spLocks noRot="1" noChangeAspect="1" noMove="1" noResize="1" noEditPoints="1" noAdjustHandles="1" noChangeArrowheads="1" noChangeShapeType="1" noTextEdit="1"/>
                </p:cNvSpPr>
                <p:nvPr/>
              </p:nvSpPr>
              <p:spPr>
                <a:xfrm>
                  <a:off x="7985533" y="5575705"/>
                  <a:ext cx="3902415" cy="558230"/>
                </a:xfrm>
                <a:prstGeom prst="rect">
                  <a:avLst/>
                </a:prstGeom>
                <a:blipFill>
                  <a:blip r:embed="rId17"/>
                  <a:stretch>
                    <a:fillRect b="-4396"/>
                  </a:stretch>
                </a:blipFill>
              </p:spPr>
              <p:txBody>
                <a:bodyPr/>
                <a:lstStyle/>
                <a:p>
                  <a:r>
                    <a:rPr lang="fr-FR">
                      <a:noFill/>
                    </a:rPr>
                    <a:t> </a:t>
                  </a:r>
                </a:p>
              </p:txBody>
            </p:sp>
          </mc:Fallback>
        </mc:AlternateContent>
      </p:grpSp>
    </p:spTree>
    <p:extLst>
      <p:ext uri="{BB962C8B-B14F-4D97-AF65-F5344CB8AC3E}">
        <p14:creationId xmlns:p14="http://schemas.microsoft.com/office/powerpoint/2010/main" val="559507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4247" y="75289"/>
            <a:ext cx="800219" cy="4961440"/>
          </a:xfrm>
          <a:prstGeom prst="rect">
            <a:avLst/>
          </a:prstGeom>
          <a:noFill/>
        </p:spPr>
        <p:txBody>
          <a:bodyPr vert="vert270" wrap="square" rtlCol="0">
            <a:spAutoFit/>
          </a:bodyPr>
          <a:lstStyle/>
          <a:p>
            <a:r>
              <a:rPr lang="fr-FR" sz="2000" b="1" u="sng" dirty="0" smtClean="0">
                <a:solidFill>
                  <a:schemeClr val="bg1"/>
                </a:solidFill>
                <a:effectLst>
                  <a:outerShdw blurRad="38100" dist="38100" dir="2700000" algn="tl">
                    <a:srgbClr val="000000">
                      <a:alpha val="43137"/>
                    </a:srgbClr>
                  </a:outerShdw>
                </a:effectLst>
              </a:rPr>
              <a:t>Cheminement de la </a:t>
            </a:r>
            <a:r>
              <a:rPr lang="fr-FR" sz="2000" b="1" u="sng" dirty="0">
                <a:solidFill>
                  <a:schemeClr val="bg1"/>
                </a:solidFill>
                <a:effectLst>
                  <a:outerShdw blurRad="38100" dist="38100" dir="2700000" algn="tl">
                    <a:srgbClr val="000000">
                      <a:alpha val="43137"/>
                    </a:srgbClr>
                  </a:outerShdw>
                </a:effectLst>
              </a:rPr>
              <a:t>résolution problème d’élasticité linéaire</a:t>
            </a:r>
          </a:p>
        </p:txBody>
      </p:sp>
      <p:grpSp>
        <p:nvGrpSpPr>
          <p:cNvPr id="39" name="Groupe 38"/>
          <p:cNvGrpSpPr/>
          <p:nvPr/>
        </p:nvGrpSpPr>
        <p:grpSpPr>
          <a:xfrm>
            <a:off x="1564796" y="573955"/>
            <a:ext cx="9813179" cy="4925259"/>
            <a:chOff x="1117121" y="859705"/>
            <a:chExt cx="9813179" cy="4925259"/>
          </a:xfrm>
        </p:grpSpPr>
        <p:sp>
          <p:nvSpPr>
            <p:cNvPr id="19" name="Flèche droite 18"/>
            <p:cNvSpPr/>
            <p:nvPr/>
          </p:nvSpPr>
          <p:spPr>
            <a:xfrm rot="7903784">
              <a:off x="8803298" y="4891843"/>
              <a:ext cx="152847" cy="186820"/>
            </a:xfrm>
            <a:prstGeom prst="rightArrow">
              <a:avLst>
                <a:gd name="adj1" fmla="val 0"/>
                <a:gd name="adj2" fmla="val 146086"/>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8" name="Groupe 37"/>
            <p:cNvGrpSpPr/>
            <p:nvPr/>
          </p:nvGrpSpPr>
          <p:grpSpPr>
            <a:xfrm>
              <a:off x="1117121" y="859705"/>
              <a:ext cx="9813179" cy="4925259"/>
              <a:chOff x="1117121" y="859705"/>
              <a:chExt cx="9813179" cy="4925259"/>
            </a:xfrm>
          </p:grpSpPr>
          <p:sp>
            <p:nvSpPr>
              <p:cNvPr id="6" name="Ellipse 5"/>
              <p:cNvSpPr/>
              <p:nvPr/>
            </p:nvSpPr>
            <p:spPr>
              <a:xfrm>
                <a:off x="4114800" y="859705"/>
                <a:ext cx="3778370" cy="8671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Loi de </a:t>
                </a:r>
                <a:r>
                  <a:rPr lang="fr-FR" dirty="0" err="1" smtClean="0"/>
                  <a:t>Hook</a:t>
                </a:r>
                <a:r>
                  <a:rPr lang="fr-FR" dirty="0" smtClean="0"/>
                  <a:t> et son inverse</a:t>
                </a:r>
              </a:p>
              <a:p>
                <a:pPr algn="ctr"/>
                <a:r>
                  <a:rPr lang="fr-FR" dirty="0" smtClean="0"/>
                  <a:t>(Loi de comportement)</a:t>
                </a:r>
                <a:endParaRPr lang="fr-FR" dirty="0"/>
              </a:p>
            </p:txBody>
          </p:sp>
          <mc:AlternateContent xmlns:mc="http://schemas.openxmlformats.org/markup-compatibility/2006">
            <mc:Choice xmlns:a14="http://schemas.microsoft.com/office/drawing/2010/main" Requires="a14">
              <p:sp>
                <p:nvSpPr>
                  <p:cNvPr id="9" name="Rectangle à coins arrondis 8"/>
                  <p:cNvSpPr/>
                  <p:nvPr/>
                </p:nvSpPr>
                <p:spPr>
                  <a:xfrm>
                    <a:off x="2061713" y="1930044"/>
                    <a:ext cx="1526876" cy="738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Contraintes</a:t>
                    </a:r>
                  </a:p>
                  <a:p>
                    <a:pPr algn="ctr"/>
                    <a14:m>
                      <m:oMathPara xmlns:m="http://schemas.openxmlformats.org/officeDocument/2006/math">
                        <m:oMathParaPr>
                          <m:jc m:val="centerGroup"/>
                        </m:oMathParaPr>
                        <m:oMath xmlns:m="http://schemas.openxmlformats.org/officeDocument/2006/math">
                          <m:sSub>
                            <m:sSubPr>
                              <m:ctrlPr>
                                <a:rPr lang="fr-FR" i="1" smtClean="0">
                                  <a:latin typeface="Cambria Math" panose="02040503050406030204" pitchFamily="18" charset="0"/>
                                </a:rPr>
                              </m:ctrlPr>
                            </m:sSubPr>
                            <m:e>
                              <m:r>
                                <a:rPr lang="fr-FR"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rPr>
                                <m:t>𝑖𝑗</m:t>
                              </m:r>
                            </m:sub>
                          </m:sSub>
                        </m:oMath>
                      </m:oMathPara>
                    </a14:m>
                    <a:endParaRPr lang="fr-FR" dirty="0"/>
                  </a:p>
                </p:txBody>
              </p:sp>
            </mc:Choice>
            <mc:Fallback>
              <p:sp>
                <p:nvSpPr>
                  <p:cNvPr id="9" name="Rectangle à coins arrondis 8"/>
                  <p:cNvSpPr>
                    <a:spLocks noRot="1" noChangeAspect="1" noMove="1" noResize="1" noEditPoints="1" noAdjustHandles="1" noChangeArrowheads="1" noChangeShapeType="1" noTextEdit="1"/>
                  </p:cNvSpPr>
                  <p:nvPr/>
                </p:nvSpPr>
                <p:spPr>
                  <a:xfrm>
                    <a:off x="2061713" y="1930044"/>
                    <a:ext cx="1526876" cy="738633"/>
                  </a:xfrm>
                  <a:prstGeom prst="roundRect">
                    <a:avLst/>
                  </a:prstGeom>
                  <a:blipFill>
                    <a:blip r:embed="rId3"/>
                    <a:stretch>
                      <a:fillRect/>
                    </a:stretch>
                  </a:blipFill>
                </p:spPr>
                <p:txBody>
                  <a:bodyPr/>
                  <a:lstStyle/>
                  <a:p>
                    <a:r>
                      <a:rPr lang="fr-FR">
                        <a:noFill/>
                      </a:rPr>
                      <a:t> </a:t>
                    </a:r>
                  </a:p>
                </p:txBody>
              </p:sp>
            </mc:Fallback>
          </mc:AlternateContent>
          <p:sp>
            <p:nvSpPr>
              <p:cNvPr id="21" name="Ellipse 20"/>
              <p:cNvSpPr/>
              <p:nvPr/>
            </p:nvSpPr>
            <p:spPr>
              <a:xfrm>
                <a:off x="1117121" y="3334248"/>
                <a:ext cx="3416060" cy="8671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Equations d’équilibre</a:t>
                </a:r>
              </a:p>
              <a:p>
                <a:pPr algn="ctr"/>
                <a:r>
                  <a:rPr lang="fr-FR" dirty="0" smtClean="0"/>
                  <a:t>(Formules de Cauchy)</a:t>
                </a:r>
                <a:endParaRPr lang="fr-FR" dirty="0"/>
              </a:p>
            </p:txBody>
          </p:sp>
          <p:sp>
            <p:nvSpPr>
              <p:cNvPr id="22" name="Ellipse 21"/>
              <p:cNvSpPr/>
              <p:nvPr/>
            </p:nvSpPr>
            <p:spPr>
              <a:xfrm>
                <a:off x="7514240" y="3334248"/>
                <a:ext cx="3416060" cy="8671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Equation géométriques </a:t>
                </a:r>
              </a:p>
              <a:p>
                <a:pPr algn="ctr"/>
                <a:r>
                  <a:rPr lang="fr-FR" dirty="0" smtClean="0"/>
                  <a:t>(Compatibilité)</a:t>
                </a:r>
                <a:endParaRPr lang="fr-FR" dirty="0"/>
              </a:p>
            </p:txBody>
          </p:sp>
          <mc:AlternateContent xmlns:mc="http://schemas.openxmlformats.org/markup-compatibility/2006">
            <mc:Choice xmlns:a14="http://schemas.microsoft.com/office/drawing/2010/main" Requires="a14">
              <p:sp>
                <p:nvSpPr>
                  <p:cNvPr id="23" name="Rectangle à coins arrondis 22"/>
                  <p:cNvSpPr/>
                  <p:nvPr/>
                </p:nvSpPr>
                <p:spPr>
                  <a:xfrm>
                    <a:off x="8458832" y="1930044"/>
                    <a:ext cx="1526876" cy="738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Déformations</a:t>
                    </a:r>
                    <a14:m>
                      <m:oMath xmlns:m="http://schemas.openxmlformats.org/officeDocument/2006/math">
                        <m:sSub>
                          <m:sSubPr>
                            <m:ctrlPr>
                              <a:rPr lang="fr-FR" i="1">
                                <a:latin typeface="Cambria Math" panose="02040503050406030204" pitchFamily="18" charset="0"/>
                              </a:rPr>
                            </m:ctrlPr>
                          </m:sSubPr>
                          <m:e>
                            <m:r>
                              <a:rPr lang="fr-FR" i="1" smtClean="0">
                                <a:latin typeface="Cambria Math" panose="02040503050406030204" pitchFamily="18" charset="0"/>
                                <a:ea typeface="Cambria Math" panose="02040503050406030204" pitchFamily="18" charset="0"/>
                              </a:rPr>
                              <m:t>𝜀</m:t>
                            </m:r>
                          </m:e>
                          <m:sub>
                            <m:r>
                              <a:rPr lang="en-US" i="1">
                                <a:latin typeface="Cambria Math" panose="02040503050406030204" pitchFamily="18" charset="0"/>
                              </a:rPr>
                              <m:t>𝑖𝑗</m:t>
                            </m:r>
                          </m:sub>
                        </m:sSub>
                      </m:oMath>
                    </a14:m>
                    <a:endParaRPr lang="fr-FR" dirty="0"/>
                  </a:p>
                </p:txBody>
              </p:sp>
            </mc:Choice>
            <mc:Fallback>
              <p:sp>
                <p:nvSpPr>
                  <p:cNvPr id="23" name="Rectangle à coins arrondis 22"/>
                  <p:cNvSpPr>
                    <a:spLocks noRot="1" noChangeAspect="1" noMove="1" noResize="1" noEditPoints="1" noAdjustHandles="1" noChangeArrowheads="1" noChangeShapeType="1" noTextEdit="1"/>
                  </p:cNvSpPr>
                  <p:nvPr/>
                </p:nvSpPr>
                <p:spPr>
                  <a:xfrm>
                    <a:off x="8458832" y="1930044"/>
                    <a:ext cx="1526876" cy="738633"/>
                  </a:xfrm>
                  <a:prstGeom prst="roundRect">
                    <a:avLst/>
                  </a:prstGeom>
                  <a:blipFill>
                    <a:blip r:embed="rId4"/>
                    <a:stretch>
                      <a:fillRect l="-791" r="-395"/>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25" name="Rectangle à coins arrondis 24"/>
                  <p:cNvSpPr/>
                  <p:nvPr/>
                </p:nvSpPr>
                <p:spPr>
                  <a:xfrm>
                    <a:off x="2252082" y="5046331"/>
                    <a:ext cx="1936631" cy="738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Efforts extérieurs</a:t>
                    </a:r>
                  </a:p>
                  <a:p>
                    <a:pPr algn="ctr"/>
                    <a14:m>
                      <m:oMath xmlns:m="http://schemas.openxmlformats.org/officeDocument/2006/math">
                        <m:sSub>
                          <m:sSubPr>
                            <m:ctrlPr>
                              <a:rPr lang="fr-FR" i="1">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𝑡</m:t>
                            </m:r>
                          </m:e>
                          <m:sub>
                            <m:r>
                              <a:rPr lang="en-US" i="1">
                                <a:latin typeface="Cambria Math" panose="02040503050406030204" pitchFamily="18" charset="0"/>
                              </a:rPr>
                              <m:t>𝑖</m:t>
                            </m:r>
                          </m:sub>
                        </m:sSub>
                      </m:oMath>
                    </a14:m>
                    <a:r>
                      <a:rPr lang="fr-FR" dirty="0" smtClean="0"/>
                      <a:t> et </a:t>
                    </a:r>
                    <a14:m>
                      <m:oMath xmlns:m="http://schemas.openxmlformats.org/officeDocument/2006/math">
                        <m:sSub>
                          <m:sSubPr>
                            <m:ctrlPr>
                              <a:rPr lang="fr-FR" i="1">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𝑏</m:t>
                            </m:r>
                          </m:e>
                          <m:sub>
                            <m:r>
                              <a:rPr lang="en-US" b="0" i="1" smtClean="0">
                                <a:latin typeface="Cambria Math" panose="02040503050406030204" pitchFamily="18" charset="0"/>
                                <a:ea typeface="Cambria Math" panose="02040503050406030204" pitchFamily="18" charset="0"/>
                              </a:rPr>
                              <m:t>𝑖</m:t>
                            </m:r>
                          </m:sub>
                        </m:sSub>
                      </m:oMath>
                    </a14:m>
                    <a:endParaRPr lang="fr-FR" dirty="0"/>
                  </a:p>
                </p:txBody>
              </p:sp>
            </mc:Choice>
            <mc:Fallback>
              <p:sp>
                <p:nvSpPr>
                  <p:cNvPr id="25" name="Rectangle à coins arrondis 24"/>
                  <p:cNvSpPr>
                    <a:spLocks noRot="1" noChangeAspect="1" noMove="1" noResize="1" noEditPoints="1" noAdjustHandles="1" noChangeArrowheads="1" noChangeShapeType="1" noTextEdit="1"/>
                  </p:cNvSpPr>
                  <p:nvPr/>
                </p:nvSpPr>
                <p:spPr>
                  <a:xfrm>
                    <a:off x="2252082" y="5046331"/>
                    <a:ext cx="1936631" cy="738633"/>
                  </a:xfrm>
                  <a:prstGeom prst="roundRect">
                    <a:avLst/>
                  </a:prstGeom>
                  <a:blipFill>
                    <a:blip r:embed="rId5"/>
                    <a:stretch>
                      <a:fillRect b="-5691"/>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28" name="Rectangle à coins arrondis 27"/>
                  <p:cNvSpPr/>
                  <p:nvPr/>
                </p:nvSpPr>
                <p:spPr>
                  <a:xfrm>
                    <a:off x="7834217" y="5043612"/>
                    <a:ext cx="1854047" cy="738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Déplacements</a:t>
                    </a:r>
                  </a:p>
                  <a:p>
                    <a:pPr algn="ctr"/>
                    <a14:m>
                      <m:oMathPara xmlns:m="http://schemas.openxmlformats.org/officeDocument/2006/math">
                        <m:oMathParaPr>
                          <m:jc m:val="centerGroup"/>
                        </m:oMathParaPr>
                        <m:oMath xmlns:m="http://schemas.openxmlformats.org/officeDocument/2006/math">
                          <m:sSub>
                            <m:sSubPr>
                              <m:ctrlPr>
                                <a:rPr lang="fr-FR" i="1">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𝑢</m:t>
                              </m:r>
                            </m:e>
                            <m:sub>
                              <m:r>
                                <a:rPr lang="en-US" i="1">
                                  <a:latin typeface="Cambria Math" panose="02040503050406030204" pitchFamily="18" charset="0"/>
                                </a:rPr>
                                <m:t>𝑖</m:t>
                              </m:r>
                            </m:sub>
                          </m:sSub>
                        </m:oMath>
                      </m:oMathPara>
                    </a14:m>
                    <a:endParaRPr lang="fr-FR" dirty="0"/>
                  </a:p>
                </p:txBody>
              </p:sp>
            </mc:Choice>
            <mc:Fallback>
              <p:sp>
                <p:nvSpPr>
                  <p:cNvPr id="28" name="Rectangle à coins arrondis 27"/>
                  <p:cNvSpPr>
                    <a:spLocks noRot="1" noChangeAspect="1" noMove="1" noResize="1" noEditPoints="1" noAdjustHandles="1" noChangeArrowheads="1" noChangeShapeType="1" noTextEdit="1"/>
                  </p:cNvSpPr>
                  <p:nvPr/>
                </p:nvSpPr>
                <p:spPr>
                  <a:xfrm>
                    <a:off x="7834217" y="5043612"/>
                    <a:ext cx="1854047" cy="738633"/>
                  </a:xfrm>
                  <a:prstGeom prst="roundRect">
                    <a:avLst/>
                  </a:prstGeom>
                  <a:blipFill>
                    <a:blip r:embed="rId6"/>
                    <a:stretch>
                      <a:fillRect/>
                    </a:stretch>
                  </a:blipFill>
                </p:spPr>
                <p:txBody>
                  <a:bodyPr/>
                  <a:lstStyle/>
                  <a:p>
                    <a:r>
                      <a:rPr lang="fr-FR">
                        <a:noFill/>
                      </a:rPr>
                      <a:t> </a:t>
                    </a:r>
                  </a:p>
                </p:txBody>
              </p:sp>
            </mc:Fallback>
          </mc:AlternateContent>
          <p:sp>
            <p:nvSpPr>
              <p:cNvPr id="11" name="Arc 10"/>
              <p:cNvSpPr/>
              <p:nvPr/>
            </p:nvSpPr>
            <p:spPr>
              <a:xfrm>
                <a:off x="6305910" y="1250830"/>
                <a:ext cx="2952000" cy="1368000"/>
              </a:xfrm>
              <a:prstGeom prst="arc">
                <a:avLst>
                  <a:gd name="adj1" fmla="val 16339361"/>
                  <a:gd name="adj2" fmla="val 21423254"/>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Arc 29"/>
              <p:cNvSpPr/>
              <p:nvPr/>
            </p:nvSpPr>
            <p:spPr>
              <a:xfrm flipV="1">
                <a:off x="6273292" y="3000528"/>
                <a:ext cx="2952000" cy="2419883"/>
              </a:xfrm>
              <a:prstGeom prst="arc">
                <a:avLst>
                  <a:gd name="adj1" fmla="val 19480030"/>
                  <a:gd name="adj2" fmla="val 75751"/>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Arc 30"/>
              <p:cNvSpPr/>
              <p:nvPr/>
            </p:nvSpPr>
            <p:spPr>
              <a:xfrm flipH="1" flipV="1">
                <a:off x="2821979" y="3021904"/>
                <a:ext cx="2733468" cy="2419883"/>
              </a:xfrm>
              <a:prstGeom prst="arc">
                <a:avLst>
                  <a:gd name="adj1" fmla="val 19372766"/>
                  <a:gd name="adj2" fmla="val 75751"/>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3" name="Connecteur droit avec flèche 12"/>
              <p:cNvCxnSpPr/>
              <p:nvPr/>
            </p:nvCxnSpPr>
            <p:spPr>
              <a:xfrm flipV="1">
                <a:off x="9250551" y="2668677"/>
                <a:ext cx="0" cy="6655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V="1">
                <a:off x="2813616" y="2668677"/>
                <a:ext cx="0" cy="6655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4" name="Flèche droite 33"/>
              <p:cNvSpPr/>
              <p:nvPr/>
            </p:nvSpPr>
            <p:spPr>
              <a:xfrm rot="3090526">
                <a:off x="3065948" y="4903978"/>
                <a:ext cx="136790" cy="186820"/>
              </a:xfrm>
              <a:prstGeom prst="rightArrow">
                <a:avLst>
                  <a:gd name="adj1" fmla="val 0"/>
                  <a:gd name="adj2" fmla="val 146086"/>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lèche droite 35"/>
              <p:cNvSpPr/>
              <p:nvPr/>
            </p:nvSpPr>
            <p:spPr>
              <a:xfrm rot="5400000">
                <a:off x="9161389" y="1774028"/>
                <a:ext cx="135790" cy="186820"/>
              </a:xfrm>
              <a:prstGeom prst="rightArrow">
                <a:avLst>
                  <a:gd name="adj1" fmla="val 0"/>
                  <a:gd name="adj2" fmla="val 146086"/>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3" name="Groupe 32"/>
              <p:cNvGrpSpPr/>
              <p:nvPr/>
            </p:nvGrpSpPr>
            <p:grpSpPr>
              <a:xfrm>
                <a:off x="2755226" y="1246044"/>
                <a:ext cx="2891331" cy="1368000"/>
                <a:chOff x="2764751" y="1246044"/>
                <a:chExt cx="2891331" cy="1368000"/>
              </a:xfrm>
            </p:grpSpPr>
            <p:sp>
              <p:nvSpPr>
                <p:cNvPr id="29" name="Arc 28"/>
                <p:cNvSpPr/>
                <p:nvPr/>
              </p:nvSpPr>
              <p:spPr>
                <a:xfrm flipH="1">
                  <a:off x="2834901" y="1246044"/>
                  <a:ext cx="2821181" cy="1368000"/>
                </a:xfrm>
                <a:prstGeom prst="arc">
                  <a:avLst>
                    <a:gd name="adj1" fmla="val 16339361"/>
                    <a:gd name="adj2" fmla="val 21411414"/>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7" name="Flèche droite 36"/>
                <p:cNvSpPr/>
                <p:nvPr/>
              </p:nvSpPr>
              <p:spPr>
                <a:xfrm rot="5400000">
                  <a:off x="2791332" y="1772962"/>
                  <a:ext cx="135790" cy="188951"/>
                </a:xfrm>
                <a:prstGeom prst="rightArrow">
                  <a:avLst>
                    <a:gd name="adj1" fmla="val 0"/>
                    <a:gd name="adj2" fmla="val 146086"/>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grpSp>
      <p:sp>
        <p:nvSpPr>
          <p:cNvPr id="41" name="Flèche en arc 40"/>
          <p:cNvSpPr/>
          <p:nvPr/>
        </p:nvSpPr>
        <p:spPr>
          <a:xfrm>
            <a:off x="5278576" y="1455872"/>
            <a:ext cx="2278762" cy="2200275"/>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3" name="Flèche en arc 42"/>
          <p:cNvSpPr/>
          <p:nvPr/>
        </p:nvSpPr>
        <p:spPr>
          <a:xfrm flipH="1">
            <a:off x="5233779" y="3599365"/>
            <a:ext cx="2268029" cy="2200275"/>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4" name="ZoneTexte 43"/>
          <p:cNvSpPr txBox="1"/>
          <p:nvPr/>
        </p:nvSpPr>
        <p:spPr>
          <a:xfrm>
            <a:off x="5284160" y="1865969"/>
            <a:ext cx="3557563" cy="369332"/>
          </a:xfrm>
          <a:prstGeom prst="rect">
            <a:avLst/>
          </a:prstGeom>
          <a:noFill/>
        </p:spPr>
        <p:txBody>
          <a:bodyPr wrap="square" rtlCol="0">
            <a:spAutoFit/>
          </a:bodyPr>
          <a:lstStyle/>
          <a:p>
            <a:r>
              <a:rPr lang="fr-FR" dirty="0" smtClean="0"/>
              <a:t>Méthode en contraintes</a:t>
            </a:r>
            <a:endParaRPr lang="fr-FR" dirty="0"/>
          </a:p>
        </p:txBody>
      </p:sp>
      <p:sp>
        <p:nvSpPr>
          <p:cNvPr id="45" name="ZoneTexte 44"/>
          <p:cNvSpPr txBox="1"/>
          <p:nvPr/>
        </p:nvSpPr>
        <p:spPr>
          <a:xfrm>
            <a:off x="5222361" y="4009374"/>
            <a:ext cx="3557563" cy="369332"/>
          </a:xfrm>
          <a:prstGeom prst="rect">
            <a:avLst/>
          </a:prstGeom>
          <a:noFill/>
        </p:spPr>
        <p:txBody>
          <a:bodyPr wrap="square" rtlCol="0">
            <a:spAutoFit/>
          </a:bodyPr>
          <a:lstStyle/>
          <a:p>
            <a:r>
              <a:rPr lang="fr-FR" dirty="0" smtClean="0"/>
              <a:t>Méthode en déplacements</a:t>
            </a:r>
            <a:endParaRPr lang="fr-FR" dirty="0"/>
          </a:p>
        </p:txBody>
      </p:sp>
    </p:spTree>
    <p:extLst>
      <p:ext uri="{BB962C8B-B14F-4D97-AF65-F5344CB8AC3E}">
        <p14:creationId xmlns:p14="http://schemas.microsoft.com/office/powerpoint/2010/main" val="3591369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52073" y="732830"/>
            <a:ext cx="800219" cy="4372570"/>
          </a:xfrm>
          <a:prstGeom prst="rect">
            <a:avLst/>
          </a:prstGeom>
          <a:noFill/>
        </p:spPr>
        <p:txBody>
          <a:bodyPr vert="vert270" wrap="square" rtlCol="0">
            <a:spAutoFit/>
          </a:bodyPr>
          <a:lstStyle/>
          <a:p>
            <a:r>
              <a:rPr lang="fr-FR" sz="2000" b="1" u="sng" dirty="0" smtClean="0">
                <a:solidFill>
                  <a:schemeClr val="bg1"/>
                </a:solidFill>
                <a:effectLst>
                  <a:outerShdw blurRad="38100" dist="38100" dir="2700000" algn="tl">
                    <a:srgbClr val="000000">
                      <a:alpha val="43137"/>
                    </a:srgbClr>
                  </a:outerShdw>
                </a:effectLst>
              </a:rPr>
              <a:t>Formulation en déplacement (Equations de Navier-Lami)</a:t>
            </a:r>
            <a:endParaRPr lang="fr-FR" sz="2000" b="1" u="sng" dirty="0">
              <a:solidFill>
                <a:schemeClr val="bg1"/>
              </a:solidFill>
              <a:effectLst>
                <a:outerShdw blurRad="38100" dist="38100" dir="2700000" algn="tl">
                  <a:srgbClr val="000000">
                    <a:alpha val="43137"/>
                  </a:srgbClr>
                </a:outerShdw>
              </a:effectLst>
            </a:endParaRPr>
          </a:p>
        </p:txBody>
      </p:sp>
      <p:sp>
        <p:nvSpPr>
          <p:cNvPr id="2" name="ZoneTexte 1"/>
          <p:cNvSpPr txBox="1"/>
          <p:nvPr/>
        </p:nvSpPr>
        <p:spPr>
          <a:xfrm>
            <a:off x="1136069" y="401369"/>
            <a:ext cx="10667999" cy="923330"/>
          </a:xfrm>
          <a:prstGeom prst="rect">
            <a:avLst/>
          </a:prstGeom>
          <a:noFill/>
        </p:spPr>
        <p:txBody>
          <a:bodyPr wrap="square" rtlCol="0">
            <a:spAutoFit/>
          </a:bodyPr>
          <a:lstStyle/>
          <a:p>
            <a:pPr algn="just"/>
            <a:r>
              <a:rPr lang="fr-FR" dirty="0" smtClean="0"/>
              <a:t>L’objectif de cette méthode est de réduire le système en trois équations différentielles partielles juste avec les trois déplacements comme inconnus.  La première étape consiste à remplacer la loi de comportement dans l’équations d’équilibre pour obtenir les équations de Navier comme rapporté par la suite:</a:t>
            </a:r>
            <a:endParaRPr lang="fr-FR" dirty="0"/>
          </a:p>
        </p:txBody>
      </p:sp>
      <p:sp>
        <p:nvSpPr>
          <p:cNvPr id="40" name="ZoneTexte 39"/>
          <p:cNvSpPr txBox="1"/>
          <p:nvPr/>
        </p:nvSpPr>
        <p:spPr>
          <a:xfrm>
            <a:off x="1136070" y="5311189"/>
            <a:ext cx="10667999" cy="923330"/>
          </a:xfrm>
          <a:prstGeom prst="rect">
            <a:avLst/>
          </a:prstGeom>
          <a:noFill/>
        </p:spPr>
        <p:txBody>
          <a:bodyPr wrap="square" rtlCol="0">
            <a:spAutoFit/>
          </a:bodyPr>
          <a:lstStyle/>
          <a:p>
            <a:pPr algn="just"/>
            <a:r>
              <a:rPr lang="fr-FR" dirty="0" smtClean="0"/>
              <a:t>Après la résolution de ces trois équations on obtient le champs de déplacement. La dérivé de ce champs et le remplacement dans les équations géométriques produire le champs de déformations qui de son tour conduit au champs de contrainte par l’intermédiaire de loi de comportement (Loi de </a:t>
            </a:r>
            <a:r>
              <a:rPr lang="fr-FR" dirty="0" err="1" smtClean="0"/>
              <a:t>Hook</a:t>
            </a:r>
            <a:r>
              <a:rPr lang="fr-FR" dirty="0" smtClean="0"/>
              <a:t>). </a:t>
            </a:r>
            <a:endParaRPr lang="fr-FR" dirty="0"/>
          </a:p>
        </p:txBody>
      </p:sp>
      <mc:AlternateContent xmlns:mc="http://schemas.openxmlformats.org/markup-compatibility/2006" xmlns:a14="http://schemas.microsoft.com/office/drawing/2010/main">
        <mc:Choice Requires="a14">
          <p:sp>
            <p:nvSpPr>
              <p:cNvPr id="8" name="ZoneTexte 7"/>
              <p:cNvSpPr txBox="1"/>
              <p:nvPr/>
            </p:nvSpPr>
            <p:spPr>
              <a:xfrm>
                <a:off x="4206149" y="1448154"/>
                <a:ext cx="4023345" cy="431849"/>
              </a:xfrm>
              <a:prstGeom prst="rect">
                <a:avLst/>
              </a:prstGeom>
              <a:noFill/>
            </p:spPr>
            <p:txBody>
              <a:bodyPr wrap="none" lIns="0" tIns="0" rIns="0" bIns="0" rtlCol="0">
                <a:spAutoFit/>
              </a:bodyPr>
              <a:lstStyle/>
              <a:p>
                <a14:m>
                  <m:oMath xmlns:m="http://schemas.openxmlformats.org/officeDocument/2006/math">
                    <m:r>
                      <a:rPr lang="fr-FR" i="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i="1">
                            <a:effectLst>
                              <a:outerShdw blurRad="38100" dist="38100" dir="2700000" algn="tl">
                                <a:srgbClr val="000000">
                                  <a:alpha val="43137"/>
                                </a:srgbClr>
                              </a:outerShdw>
                            </a:effectLst>
                            <a:latin typeface="Cambria Math" panose="02040503050406030204" pitchFamily="18" charset="0"/>
                          </a:rPr>
                          <m:t>𝑖</m:t>
                        </m:r>
                      </m:sub>
                    </m:sSub>
                  </m:oMath>
                </a14:m>
                <a:r>
                  <a:rPr lang="fr-FR" dirty="0" smtClean="0"/>
                  <a:t> = (</a:t>
                </a:r>
                <a14:m>
                  <m:oMath xmlns:m="http://schemas.openxmlformats.org/officeDocument/2006/math">
                    <m:r>
                      <a:rPr lang="fr-FR" i="1" dirty="0" smtClean="0">
                        <a:latin typeface="Cambria Math" panose="02040503050406030204" pitchFamily="18" charset="0"/>
                      </a:rPr>
                      <m:t>𝝀</m:t>
                    </m:r>
                    <m:r>
                      <a:rPr lang="en-US" b="0" i="1" dirty="0" smtClean="0">
                        <a:latin typeface="Cambria Math" panose="02040503050406030204" pitchFamily="18" charset="0"/>
                      </a:rPr>
                      <m:t> </m:t>
                    </m:r>
                    <m:r>
                      <m:rPr>
                        <m:sty m:val="p"/>
                      </m:rPr>
                      <a:rPr lang="en-US" b="0" i="0" dirty="0" smtClean="0">
                        <a:latin typeface="Cambria Math" panose="02040503050406030204" pitchFamily="18" charset="0"/>
                      </a:rPr>
                      <m:t>Tr</m:t>
                    </m:r>
                  </m:oMath>
                </a14:m>
                <a:r>
                  <a:rPr lang="fr-FR" dirty="0" smtClean="0"/>
                  <a:t> (</a:t>
                </a:r>
                <a14:m>
                  <m:oMath xmlns:m="http://schemas.openxmlformats.org/officeDocument/2006/math">
                    <m:r>
                      <a:rPr lang="fr-FR" i="1" dirty="0" smtClean="0">
                        <a:latin typeface="Cambria Math" panose="02040503050406030204" pitchFamily="18" charset="0"/>
                        <a:ea typeface="Cambria Math" panose="02040503050406030204" pitchFamily="18" charset="0"/>
                      </a:rPr>
                      <m:t>𝜀</m:t>
                    </m:r>
                  </m:oMath>
                </a14:m>
                <a:r>
                  <a:rPr lang="fr-FR" dirty="0" smtClean="0"/>
                  <a:t>) </a:t>
                </a:r>
                <a14:m>
                  <m:oMath xmlns:m="http://schemas.openxmlformats.org/officeDocument/2006/math">
                    <m:r>
                      <a:rPr lang="fr-FR" i="1" smtClean="0">
                        <a:latin typeface="Cambria Math" panose="02040503050406030204" pitchFamily="18" charset="0"/>
                        <a:ea typeface="Cambria Math" panose="02040503050406030204" pitchFamily="18" charset="0"/>
                      </a:rPr>
                      <m:t>𝛿</m:t>
                    </m:r>
                  </m:oMath>
                </a14:m>
                <a:r>
                  <a:rPr lang="fr-FR" dirty="0" smtClean="0"/>
                  <a:t> + 2</a:t>
                </a:r>
                <a14:m>
                  <m:oMath xmlns:m="http://schemas.openxmlformats.org/officeDocument/2006/math">
                    <m:r>
                      <a:rPr lang="fr-FR"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 </m:t>
                    </m:r>
                    <m:r>
                      <a:rPr lang="fr-FR" i="1" smtClean="0">
                        <a:latin typeface="Cambria Math" panose="02040503050406030204" pitchFamily="18" charset="0"/>
                        <a:ea typeface="Cambria Math" panose="02040503050406030204" pitchFamily="18" charset="0"/>
                      </a:rPr>
                      <m:t>𝜀</m:t>
                    </m:r>
                  </m:oMath>
                </a14:m>
                <a:r>
                  <a:rPr lang="fr-FR" dirty="0" smtClean="0"/>
                  <a:t>)</a:t>
                </a:r>
                <a14:m>
                  <m:oMath xmlns:m="http://schemas.openxmlformats.org/officeDocument/2006/math">
                    <m:r>
                      <a:rPr lang="en-US" b="0" i="0"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i="1">
                            <a:effectLst>
                              <a:outerShdw blurRad="38100" dist="38100" dir="2700000" algn="tl">
                                <a:srgbClr val="000000">
                                  <a:alpha val="43137"/>
                                </a:srgbClr>
                              </a:outerShdw>
                            </a:effectLst>
                            <a:latin typeface="Cambria Math" panose="02040503050406030204" pitchFamily="18" charset="0"/>
                          </a:rPr>
                          <m:t>𝑖</m:t>
                        </m:r>
                      </m:sub>
                    </m:sSub>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en-US" b="0"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𝜌</m:t>
                        </m:r>
                      </m:e>
                      <m:sub>
                        <m:r>
                          <a:rPr lang="en-US" b="0" i="1" smtClean="0">
                            <a:effectLst>
                              <a:outerShdw blurRad="38100" dist="38100" dir="2700000" algn="tl">
                                <a:srgbClr val="000000">
                                  <a:alpha val="43137"/>
                                </a:srgbClr>
                              </a:outerShdw>
                            </a:effectLst>
                            <a:latin typeface="Cambria Math" panose="02040503050406030204" pitchFamily="18" charset="0"/>
                          </a:rPr>
                          <m:t>0</m:t>
                        </m:r>
                      </m:sub>
                    </m:sSub>
                    <m:f>
                      <m:fPr>
                        <m:ctrlPr>
                          <a:rPr lang="en-US" b="0"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0" i="1" smtClean="0">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m:t>
                            </m:r>
                          </m:e>
                          <m:sup>
                            <m:r>
                              <a:rPr lang="en-US" b="0" i="1" smtClean="0">
                                <a:effectLst>
                                  <a:outerShdw blurRad="38100" dist="38100" dir="2700000" algn="tl">
                                    <a:srgbClr val="000000">
                                      <a:alpha val="43137"/>
                                    </a:srgbClr>
                                  </a:outerShdw>
                                </a:effectLst>
                                <a:latin typeface="Cambria Math" panose="02040503050406030204" pitchFamily="18" charset="0"/>
                              </a:rPr>
                              <m:t>2</m:t>
                            </m:r>
                          </m:sup>
                        </m:sSup>
                        <m:r>
                          <a:rPr lang="en-US" b="0" i="1" smtClean="0">
                            <a:effectLst>
                              <a:outerShdw blurRad="38100" dist="38100" dir="2700000" algn="tl">
                                <a:srgbClr val="000000">
                                  <a:alpha val="43137"/>
                                </a:srgbClr>
                              </a:outerShdw>
                            </a:effectLst>
                            <a:latin typeface="Cambria Math" panose="02040503050406030204" pitchFamily="18" charset="0"/>
                          </a:rPr>
                          <m:t>𝑢</m:t>
                        </m:r>
                      </m:num>
                      <m:den>
                        <m:r>
                          <a:rPr lang="en-US" i="1">
                            <a:effectLst>
                              <a:outerShdw blurRad="38100" dist="38100" dir="2700000" algn="tl">
                                <a:srgbClr val="000000">
                                  <a:alpha val="43137"/>
                                </a:srgbClr>
                              </a:outerShdw>
                            </a:effectLst>
                            <a:latin typeface="Cambria Math" panose="02040503050406030204" pitchFamily="18" charset="0"/>
                          </a:rPr>
                          <m:t>𝝏</m:t>
                        </m:r>
                        <m:sSup>
                          <m:sSupPr>
                            <m:ctrlPr>
                              <a:rPr lang="en-US" i="1" smtClean="0">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𝑡</m:t>
                            </m:r>
                          </m:e>
                          <m:sup>
                            <m:r>
                              <a:rPr lang="en-US" b="0" i="1" smtClean="0">
                                <a:effectLst>
                                  <a:outerShdw blurRad="38100" dist="38100" dir="2700000" algn="tl">
                                    <a:srgbClr val="000000">
                                      <a:alpha val="43137"/>
                                    </a:srgbClr>
                                  </a:outerShdw>
                                </a:effectLst>
                                <a:latin typeface="Cambria Math" panose="02040503050406030204" pitchFamily="18" charset="0"/>
                              </a:rPr>
                              <m:t>2</m:t>
                            </m:r>
                          </m:sup>
                        </m:sSup>
                      </m:den>
                    </m:f>
                  </m:oMath>
                </a14:m>
                <a:endParaRPr lang="fr-FR" dirty="0"/>
              </a:p>
            </p:txBody>
          </p:sp>
        </mc:Choice>
        <mc:Fallback xmlns="">
          <p:sp>
            <p:nvSpPr>
              <p:cNvPr id="8" name="ZoneTexte 7"/>
              <p:cNvSpPr txBox="1">
                <a:spLocks noRot="1" noChangeAspect="1" noMove="1" noResize="1" noEditPoints="1" noAdjustHandles="1" noChangeArrowheads="1" noChangeShapeType="1" noTextEdit="1"/>
              </p:cNvSpPr>
              <p:nvPr/>
            </p:nvSpPr>
            <p:spPr>
              <a:xfrm>
                <a:off x="4206149" y="1448154"/>
                <a:ext cx="4023345" cy="431849"/>
              </a:xfrm>
              <a:prstGeom prst="rect">
                <a:avLst/>
              </a:prstGeom>
              <a:blipFill>
                <a:blip r:embed="rId3"/>
                <a:stretch>
                  <a:fillRect b="-200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1" name="ZoneTexte 10"/>
              <p:cNvSpPr txBox="1"/>
              <p:nvPr/>
            </p:nvSpPr>
            <p:spPr>
              <a:xfrm>
                <a:off x="4123819" y="2484722"/>
                <a:ext cx="3731406" cy="431849"/>
              </a:xfrm>
              <a:prstGeom prst="rect">
                <a:avLst/>
              </a:prstGeom>
              <a:noFill/>
            </p:spPr>
            <p:txBody>
              <a:bodyPr wrap="none" lIns="0" tIns="0" rIns="0" bIns="0" rtlCol="0">
                <a:spAutoFit/>
              </a:bodyPr>
              <a:lstStyle/>
              <a:p>
                <a:r>
                  <a:rPr lang="fr-FR" dirty="0" smtClean="0"/>
                  <a:t>(</a:t>
                </a:r>
                <a14:m>
                  <m:oMath xmlns:m="http://schemas.openxmlformats.org/officeDocument/2006/math">
                    <m:r>
                      <a:rPr lang="fr-FR" i="1" dirty="0" smtClean="0">
                        <a:latin typeface="Cambria Math" panose="02040503050406030204" pitchFamily="18" charset="0"/>
                      </a:rPr>
                      <m:t>𝝀</m:t>
                    </m:r>
                    <m:r>
                      <a:rPr lang="en-US" b="0" i="0" dirty="0" smtClean="0">
                        <a:latin typeface="Cambria Math" panose="02040503050406030204" pitchFamily="18" charset="0"/>
                      </a:rPr>
                      <m:t>+</m:t>
                    </m:r>
                    <m:r>
                      <a:rPr lang="fr-FR" i="1">
                        <a:latin typeface="Cambria Math" panose="02040503050406030204" pitchFamily="18" charset="0"/>
                        <a:ea typeface="Cambria Math" panose="02040503050406030204" pitchFamily="18" charset="0"/>
                      </a:rPr>
                      <m:t>𝜇</m:t>
                    </m:r>
                    <m:r>
                      <m:rPr>
                        <m:nor/>
                      </m:rPr>
                      <a:rPr lang="fr-FR" dirty="0"/>
                      <m:t>)</m:t>
                    </m:r>
                    <m:r>
                      <a:rPr lang="en-US" b="0" i="0" dirty="0" smtClean="0">
                        <a:latin typeface="Cambria Math" panose="02040503050406030204" pitchFamily="18" charset="0"/>
                      </a:rPr>
                      <m:t> </m:t>
                    </m:r>
                    <m:r>
                      <a:rPr lang="fr-FR" i="0">
                        <a:latin typeface="Cambria Math" panose="02040503050406030204" pitchFamily="18" charset="0"/>
                        <a:ea typeface="Cambria Math" panose="02040503050406030204" pitchFamily="18" charset="0"/>
                      </a:rPr>
                      <m:t>𝛻</m:t>
                    </m:r>
                    <m:r>
                      <a:rPr lang="en-US" b="0" i="0" smtClean="0">
                        <a:latin typeface="Cambria Math" panose="02040503050406030204" pitchFamily="18" charset="0"/>
                        <a:ea typeface="Cambria Math" panose="02040503050406030204" pitchFamily="18" charset="0"/>
                      </a:rPr>
                      <m:t> </m:t>
                    </m:r>
                    <m:r>
                      <m:rPr>
                        <m:nor/>
                      </m:rPr>
                      <a:rPr lang="fr-FR" dirty="0"/>
                      <m:t>(</m:t>
                    </m:r>
                    <m:r>
                      <m:rPr>
                        <m:nor/>
                      </m:rPr>
                      <a:rPr lang="en-US" b="0" i="0" dirty="0" smtClean="0"/>
                      <m:t> </m:t>
                    </m:r>
                    <m:r>
                      <a:rPr lang="fr-FR" i="0">
                        <a:latin typeface="Cambria Math" panose="02040503050406030204" pitchFamily="18" charset="0"/>
                        <a:ea typeface="Cambria Math" panose="02040503050406030204" pitchFamily="18" charset="0"/>
                      </a:rPr>
                      <m:t>𝛻</m:t>
                    </m:r>
                    <m:r>
                      <a:rPr lang="en-US" b="0" i="0" dirty="0"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m:t>
                    </m:r>
                    <m:r>
                      <a:rPr lang="en-US" b="0" i="1" smtClean="0">
                        <a:latin typeface="Cambria Math" panose="02040503050406030204" pitchFamily="18" charset="0"/>
                        <a:ea typeface="Cambria Math" panose="02040503050406030204" pitchFamily="18" charset="0"/>
                      </a:rPr>
                      <m:t> </m:t>
                    </m:r>
                    <m:r>
                      <m:rPr>
                        <m:nor/>
                      </m:rPr>
                      <a:rPr lang="fr-FR" dirty="0"/>
                      <m:t>)</m:t>
                    </m:r>
                    <m:r>
                      <a:rPr lang="en-US" b="0" i="0" dirty="0" smtClean="0">
                        <a:latin typeface="Cambria Math" panose="02040503050406030204" pitchFamily="18" charset="0"/>
                      </a:rPr>
                      <m:t>+</m:t>
                    </m:r>
                    <m:r>
                      <a:rPr lang="fr-FR" i="1">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r>
                      <a:rPr lang="en-US" b="0" i="1" smtClean="0">
                        <a:effectLst>
                          <a:outerShdw blurRad="38100" dist="38100" dir="2700000" algn="tl">
                            <a:srgbClr val="000000">
                              <a:alpha val="43137"/>
                            </a:srgbClr>
                          </a:outerShdw>
                        </a:effectLst>
                        <a:latin typeface="Cambria Math" panose="02040503050406030204" pitchFamily="18" charset="0"/>
                      </a:rPr>
                      <m:t> </m:t>
                    </m:r>
                    <m:r>
                      <a:rPr lang="en-US" i="1">
                        <a:latin typeface="Cambria Math" panose="02040503050406030204" pitchFamily="18" charset="0"/>
                        <a:ea typeface="Cambria Math" panose="02040503050406030204" pitchFamily="18" charset="0"/>
                      </a:rPr>
                      <m:t>𝑢</m:t>
                    </m:r>
                    <m:r>
                      <a:rPr lang="en-US" b="0" i="0" smtClean="0">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i="1">
                            <a:effectLst>
                              <a:outerShdw blurRad="38100" dist="38100" dir="2700000" algn="tl">
                                <a:srgbClr val="000000">
                                  <a:alpha val="43137"/>
                                </a:srgbClr>
                              </a:outerShdw>
                            </a:effectLst>
                            <a:latin typeface="Cambria Math" panose="02040503050406030204" pitchFamily="18" charset="0"/>
                          </a:rPr>
                          <m:t>𝑖</m:t>
                        </m:r>
                      </m:sub>
                    </m:sSub>
                    <m:r>
                      <a:rPr lang="en-US" b="0" i="0" smtClean="0">
                        <a:effectLst>
                          <a:outerShdw blurRad="38100" dist="38100" dir="2700000" algn="tl">
                            <a:srgbClr val="000000">
                              <a:alpha val="43137"/>
                            </a:srgbClr>
                          </a:outerShdw>
                        </a:effectLst>
                        <a:latin typeface="Cambria Math" panose="02040503050406030204" pitchFamily="18" charset="0"/>
                      </a:rPr>
                      <m:t>=</m:t>
                    </m:r>
                    <m:sSub>
                      <m:sSubPr>
                        <m:ctrlPr>
                          <a:rPr lang="en-US" b="0"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𝜌</m:t>
                        </m:r>
                      </m:e>
                      <m:sub>
                        <m:r>
                          <a:rPr lang="en-US" b="0" i="1" smtClean="0">
                            <a:effectLst>
                              <a:outerShdw blurRad="38100" dist="38100" dir="2700000" algn="tl">
                                <a:srgbClr val="000000">
                                  <a:alpha val="43137"/>
                                </a:srgbClr>
                              </a:outerShdw>
                            </a:effectLst>
                            <a:latin typeface="Cambria Math" panose="02040503050406030204" pitchFamily="18" charset="0"/>
                          </a:rPr>
                          <m:t>0</m:t>
                        </m:r>
                      </m:sub>
                    </m:sSub>
                    <m:f>
                      <m:fPr>
                        <m:ctrlPr>
                          <a:rPr lang="en-US" b="0"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b="0" i="1" smtClean="0">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m:t>
                            </m:r>
                          </m:e>
                          <m:sup>
                            <m:r>
                              <a:rPr lang="en-US" b="0" i="1" smtClean="0">
                                <a:effectLst>
                                  <a:outerShdw blurRad="38100" dist="38100" dir="2700000" algn="tl">
                                    <a:srgbClr val="000000">
                                      <a:alpha val="43137"/>
                                    </a:srgbClr>
                                  </a:outerShdw>
                                </a:effectLst>
                                <a:latin typeface="Cambria Math" panose="02040503050406030204" pitchFamily="18" charset="0"/>
                              </a:rPr>
                              <m:t>2</m:t>
                            </m:r>
                          </m:sup>
                        </m:sSup>
                        <m:r>
                          <a:rPr lang="en-US" b="0" i="1" smtClean="0">
                            <a:effectLst>
                              <a:outerShdw blurRad="38100" dist="38100" dir="2700000" algn="tl">
                                <a:srgbClr val="000000">
                                  <a:alpha val="43137"/>
                                </a:srgbClr>
                              </a:outerShdw>
                            </a:effectLst>
                            <a:latin typeface="Cambria Math" panose="02040503050406030204" pitchFamily="18" charset="0"/>
                          </a:rPr>
                          <m:t>𝑢</m:t>
                        </m:r>
                      </m:num>
                      <m:den>
                        <m:r>
                          <a:rPr lang="en-US" i="1">
                            <a:effectLst>
                              <a:outerShdw blurRad="38100" dist="38100" dir="2700000" algn="tl">
                                <a:srgbClr val="000000">
                                  <a:alpha val="43137"/>
                                </a:srgbClr>
                              </a:outerShdw>
                            </a:effectLst>
                            <a:latin typeface="Cambria Math" panose="02040503050406030204" pitchFamily="18" charset="0"/>
                          </a:rPr>
                          <m:t>𝝏</m:t>
                        </m:r>
                        <m:sSup>
                          <m:sSupPr>
                            <m:ctrlPr>
                              <a:rPr lang="en-US" i="1" smtClean="0">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𝑡</m:t>
                            </m:r>
                          </m:e>
                          <m:sup>
                            <m:r>
                              <a:rPr lang="en-US" b="0" i="1" smtClean="0">
                                <a:effectLst>
                                  <a:outerShdw blurRad="38100" dist="38100" dir="2700000" algn="tl">
                                    <a:srgbClr val="000000">
                                      <a:alpha val="43137"/>
                                    </a:srgbClr>
                                  </a:outerShdw>
                                </a:effectLst>
                                <a:latin typeface="Cambria Math" panose="02040503050406030204" pitchFamily="18" charset="0"/>
                              </a:rPr>
                              <m:t>2</m:t>
                            </m:r>
                          </m:sup>
                        </m:sSup>
                      </m:den>
                    </m:f>
                  </m:oMath>
                </a14:m>
                <a:endParaRPr lang="fr-FR" dirty="0"/>
              </a:p>
            </p:txBody>
          </p:sp>
        </mc:Choice>
        <mc:Fallback xmlns="">
          <p:sp>
            <p:nvSpPr>
              <p:cNvPr id="11" name="ZoneTexte 10"/>
              <p:cNvSpPr txBox="1">
                <a:spLocks noRot="1" noChangeAspect="1" noMove="1" noResize="1" noEditPoints="1" noAdjustHandles="1" noChangeArrowheads="1" noChangeShapeType="1" noTextEdit="1"/>
              </p:cNvSpPr>
              <p:nvPr/>
            </p:nvSpPr>
            <p:spPr>
              <a:xfrm>
                <a:off x="4123819" y="2484722"/>
                <a:ext cx="3731406" cy="431849"/>
              </a:xfrm>
              <a:prstGeom prst="rect">
                <a:avLst/>
              </a:prstGeom>
              <a:blipFill>
                <a:blip r:embed="rId4"/>
                <a:stretch>
                  <a:fillRect l="-3752" r="-163" b="-20000"/>
                </a:stretch>
              </a:blipFill>
            </p:spPr>
            <p:txBody>
              <a:bodyPr/>
              <a:lstStyle/>
              <a:p>
                <a:r>
                  <a:rPr lang="fr-FR">
                    <a:noFill/>
                  </a:rPr>
                  <a:t> </a:t>
                </a:r>
              </a:p>
            </p:txBody>
          </p:sp>
        </mc:Fallback>
      </mc:AlternateContent>
      <p:grpSp>
        <p:nvGrpSpPr>
          <p:cNvPr id="9" name="Groupe 8"/>
          <p:cNvGrpSpPr/>
          <p:nvPr/>
        </p:nvGrpSpPr>
        <p:grpSpPr>
          <a:xfrm>
            <a:off x="4485071" y="3470592"/>
            <a:ext cx="3175934" cy="1721162"/>
            <a:chOff x="5558295" y="2971800"/>
            <a:chExt cx="3175934" cy="1721162"/>
          </a:xfrm>
        </p:grpSpPr>
        <mc:AlternateContent xmlns:mc="http://schemas.openxmlformats.org/markup-compatibility/2006" xmlns:a14="http://schemas.microsoft.com/office/drawing/2010/main">
          <mc:Choice Requires="a14">
            <p:sp>
              <p:nvSpPr>
                <p:cNvPr id="6" name="ZoneTexte 5"/>
                <p:cNvSpPr txBox="1"/>
                <p:nvPr/>
              </p:nvSpPr>
              <p:spPr>
                <a:xfrm>
                  <a:off x="5611483" y="2971800"/>
                  <a:ext cx="3069558" cy="5720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fr-FR" dirty="0" smtClean="0">
                            <a:effectLst>
                              <a:outerShdw blurRad="38100" dist="38100" dir="2700000" algn="tl">
                                <a:srgbClr val="000000">
                                  <a:alpha val="43137"/>
                                </a:srgbClr>
                              </a:outerShdw>
                            </a:effectLst>
                          </a:rPr>
                          <m:t>(</m:t>
                        </m:r>
                        <m:r>
                          <a:rPr lang="fr-FR" i="1" dirty="0">
                            <a:effectLst>
                              <a:outerShdw blurRad="38100" dist="38100" dir="2700000" algn="tl">
                                <a:srgbClr val="000000">
                                  <a:alpha val="43137"/>
                                </a:srgbClr>
                              </a:outerShdw>
                            </a:effectLst>
                            <a:latin typeface="Cambria Math" panose="02040503050406030204" pitchFamily="18" charset="0"/>
                          </a:rPr>
                          <m:t>𝝀</m:t>
                        </m:r>
                        <m:r>
                          <a:rPr lang="en-US" dirty="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m:rPr>
                            <m:nor/>
                          </m:rPr>
                          <a:rPr lang="fr-FR" dirty="0">
                            <a:effectLst>
                              <a:outerShdw blurRad="38100" dist="38100" dir="2700000" algn="tl">
                                <a:srgbClr val="000000">
                                  <a:alpha val="43137"/>
                                </a:srgbClr>
                              </a:outerShdw>
                            </a:effectLst>
                          </a:rPr>
                          <m:t>)</m:t>
                        </m:r>
                        <m:r>
                          <a:rPr lang="en-US" dirty="0">
                            <a:effectLst>
                              <a:outerShdw blurRad="38100" dist="38100" dir="2700000" algn="tl">
                                <a:srgbClr val="000000">
                                  <a:alpha val="43137"/>
                                </a:srgbClr>
                              </a:outerShdw>
                            </a:effectLst>
                            <a:latin typeface="Cambria Math" panose="02040503050406030204" pitchFamily="18" charset="0"/>
                          </a:rPr>
                          <m:t> </m:t>
                        </m:r>
                        <m:f>
                          <m:fPr>
                            <m:ctrlPr>
                              <a:rPr lang="en-US" i="1" dirty="0" smtClean="0">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𝑣</m:t>
                                </m:r>
                              </m:sub>
                            </m:sSub>
                          </m:num>
                          <m:den>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𝑥</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den>
                        </m:f>
                        <m:r>
                          <a:rPr lang="en-US" b="0" i="1" dirty="0" smtClean="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r>
                          <a:rPr lang="en-US" i="1">
                            <a:effectLst>
                              <a:outerShdw blurRad="38100" dist="38100" dir="2700000" algn="tl">
                                <a:srgbClr val="000000">
                                  <a:alpha val="43137"/>
                                </a:srgbClr>
                              </a:outerShdw>
                            </a:effectLst>
                            <a:latin typeface="Cambria Math" panose="02040503050406030204" pitchFamily="18" charset="0"/>
                          </a:rPr>
                          <m:t> </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dirty="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r>
                          <a:rPr lang="en-US" i="1">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0</m:t>
                        </m:r>
                      </m:oMath>
                    </m:oMathPara>
                  </a14:m>
                  <a:endParaRPr lang="fr-FR" dirty="0">
                    <a:effectLst>
                      <a:outerShdw blurRad="38100" dist="38100" dir="2700000" algn="tl">
                        <a:srgbClr val="000000">
                          <a:alpha val="43137"/>
                        </a:srgbClr>
                      </a:outerShdw>
                    </a:effectLst>
                  </a:endParaRPr>
                </a:p>
              </p:txBody>
            </p:sp>
          </mc:Choice>
          <mc:Fallback xmlns="">
            <p:sp>
              <p:nvSpPr>
                <p:cNvPr id="6" name="ZoneTexte 5"/>
                <p:cNvSpPr txBox="1">
                  <a:spLocks noRot="1" noChangeAspect="1" noMove="1" noResize="1" noEditPoints="1" noAdjustHandles="1" noChangeArrowheads="1" noChangeShapeType="1" noTextEdit="1"/>
                </p:cNvSpPr>
                <p:nvPr/>
              </p:nvSpPr>
              <p:spPr>
                <a:xfrm>
                  <a:off x="5611483" y="2971800"/>
                  <a:ext cx="3069558" cy="572016"/>
                </a:xfrm>
                <a:prstGeom prst="rect">
                  <a:avLst/>
                </a:prstGeom>
                <a:blipFill>
                  <a:blip r:embed="rId5"/>
                  <a:stretch>
                    <a:fillRect b="-851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3" name="ZoneTexte 12"/>
                <p:cNvSpPr txBox="1"/>
                <p:nvPr/>
              </p:nvSpPr>
              <p:spPr>
                <a:xfrm>
                  <a:off x="5611483" y="3532982"/>
                  <a:ext cx="3085525" cy="5720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fr-FR" dirty="0" smtClean="0">
                            <a:effectLst>
                              <a:outerShdw blurRad="38100" dist="38100" dir="2700000" algn="tl">
                                <a:srgbClr val="000000">
                                  <a:alpha val="43137"/>
                                </a:srgbClr>
                              </a:outerShdw>
                            </a:effectLst>
                          </a:rPr>
                          <m:t>(</m:t>
                        </m:r>
                        <m:r>
                          <a:rPr lang="fr-FR" i="1" dirty="0">
                            <a:effectLst>
                              <a:outerShdw blurRad="38100" dist="38100" dir="2700000" algn="tl">
                                <a:srgbClr val="000000">
                                  <a:alpha val="43137"/>
                                </a:srgbClr>
                              </a:outerShdw>
                            </a:effectLst>
                            <a:latin typeface="Cambria Math" panose="02040503050406030204" pitchFamily="18" charset="0"/>
                          </a:rPr>
                          <m:t>𝝀</m:t>
                        </m:r>
                        <m:r>
                          <a:rPr lang="en-US" dirty="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m:rPr>
                            <m:nor/>
                          </m:rPr>
                          <a:rPr lang="fr-FR" dirty="0">
                            <a:effectLst>
                              <a:outerShdw blurRad="38100" dist="38100" dir="2700000" algn="tl">
                                <a:srgbClr val="000000">
                                  <a:alpha val="43137"/>
                                </a:srgbClr>
                              </a:outerShdw>
                            </a:effectLst>
                          </a:rPr>
                          <m:t>)</m:t>
                        </m:r>
                        <m:r>
                          <a:rPr lang="en-US" dirty="0">
                            <a:effectLst>
                              <a:outerShdw blurRad="38100" dist="38100" dir="2700000" algn="tl">
                                <a:srgbClr val="000000">
                                  <a:alpha val="43137"/>
                                </a:srgbClr>
                              </a:outerShdw>
                            </a:effectLst>
                            <a:latin typeface="Cambria Math" panose="02040503050406030204" pitchFamily="18" charset="0"/>
                          </a:rPr>
                          <m:t> </m:t>
                        </m:r>
                        <m:f>
                          <m:fPr>
                            <m:ctrlPr>
                              <a:rPr lang="en-US" i="1" dirty="0" smtClean="0">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𝑣</m:t>
                                </m:r>
                              </m:sub>
                            </m:sSub>
                          </m:num>
                          <m:den>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𝑥</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den>
                        </m:f>
                        <m:r>
                          <a:rPr lang="en-US" b="0" i="1" dirty="0" smtClean="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r>
                          <a:rPr lang="en-US" i="1">
                            <a:effectLst>
                              <a:outerShdw blurRad="38100" dist="38100" dir="2700000" algn="tl">
                                <a:srgbClr val="000000">
                                  <a:alpha val="43137"/>
                                </a:srgbClr>
                              </a:outerShdw>
                            </a:effectLst>
                            <a:latin typeface="Cambria Math" panose="02040503050406030204" pitchFamily="18" charset="0"/>
                          </a:rPr>
                          <m:t> </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dirty="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r>
                          <a:rPr lang="en-US" i="1">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0</m:t>
                        </m:r>
                      </m:oMath>
                    </m:oMathPara>
                  </a14:m>
                  <a:endParaRPr lang="fr-FR" dirty="0">
                    <a:effectLst>
                      <a:outerShdw blurRad="38100" dist="38100" dir="2700000" algn="tl">
                        <a:srgbClr val="000000">
                          <a:alpha val="43137"/>
                        </a:srgbClr>
                      </a:outerShdw>
                    </a:effectLst>
                  </a:endParaRPr>
                </a:p>
              </p:txBody>
            </p:sp>
          </mc:Choice>
          <mc:Fallback xmlns="">
            <p:sp>
              <p:nvSpPr>
                <p:cNvPr id="13" name="ZoneTexte 12"/>
                <p:cNvSpPr txBox="1">
                  <a:spLocks noRot="1" noChangeAspect="1" noMove="1" noResize="1" noEditPoints="1" noAdjustHandles="1" noChangeArrowheads="1" noChangeShapeType="1" noTextEdit="1"/>
                </p:cNvSpPr>
                <p:nvPr/>
              </p:nvSpPr>
              <p:spPr>
                <a:xfrm>
                  <a:off x="5611483" y="3532982"/>
                  <a:ext cx="3085525" cy="572016"/>
                </a:xfrm>
                <a:prstGeom prst="rect">
                  <a:avLst/>
                </a:prstGeom>
                <a:blipFill>
                  <a:blip r:embed="rId6"/>
                  <a:stretch>
                    <a:fillRect b="-851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4" name="ZoneTexte 13"/>
                <p:cNvSpPr txBox="1"/>
                <p:nvPr/>
              </p:nvSpPr>
              <p:spPr>
                <a:xfrm>
                  <a:off x="5558295" y="4119535"/>
                  <a:ext cx="3175934" cy="573427"/>
                </a:xfrm>
                <a:prstGeom prst="rect">
                  <a:avLst/>
                </a:prstGeom>
                <a:noFill/>
              </p:spPr>
              <p:txBody>
                <a:bodyPr wrap="square" lIns="0" tIns="0" rIns="0" bIns="0" rtlCol="0">
                  <a:spAutoFit/>
                </a:bodyPr>
                <a:lstStyle/>
                <a:p>
                  <a:pPr algn="just"/>
                  <a14:m>
                    <m:oMathPara xmlns:m="http://schemas.openxmlformats.org/officeDocument/2006/math">
                      <m:oMathParaPr>
                        <m:jc m:val="centerGroup"/>
                      </m:oMathParaPr>
                      <m:oMath xmlns:m="http://schemas.openxmlformats.org/officeDocument/2006/math">
                        <m:r>
                          <m:rPr>
                            <m:nor/>
                          </m:rPr>
                          <a:rPr lang="fr-FR" dirty="0" smtClean="0">
                            <a:effectLst>
                              <a:outerShdw blurRad="38100" dist="38100" dir="2700000" algn="tl">
                                <a:srgbClr val="000000">
                                  <a:alpha val="43137"/>
                                </a:srgbClr>
                              </a:outerShdw>
                            </a:effectLst>
                          </a:rPr>
                          <m:t>(</m:t>
                        </m:r>
                        <m:r>
                          <a:rPr lang="fr-FR" i="1" dirty="0">
                            <a:effectLst>
                              <a:outerShdw blurRad="38100" dist="38100" dir="2700000" algn="tl">
                                <a:srgbClr val="000000">
                                  <a:alpha val="43137"/>
                                </a:srgbClr>
                              </a:outerShdw>
                            </a:effectLst>
                            <a:latin typeface="Cambria Math" panose="02040503050406030204" pitchFamily="18" charset="0"/>
                          </a:rPr>
                          <m:t>𝝀</m:t>
                        </m:r>
                        <m:r>
                          <a:rPr lang="en-US" dirty="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m:rPr>
                            <m:nor/>
                          </m:rPr>
                          <a:rPr lang="fr-FR" dirty="0">
                            <a:effectLst>
                              <a:outerShdw blurRad="38100" dist="38100" dir="2700000" algn="tl">
                                <a:srgbClr val="000000">
                                  <a:alpha val="43137"/>
                                </a:srgbClr>
                              </a:outerShdw>
                            </a:effectLst>
                          </a:rPr>
                          <m:t>)</m:t>
                        </m:r>
                        <m:r>
                          <a:rPr lang="en-US" dirty="0">
                            <a:effectLst>
                              <a:outerShdw blurRad="38100" dist="38100" dir="2700000" algn="tl">
                                <a:srgbClr val="000000">
                                  <a:alpha val="43137"/>
                                </a:srgbClr>
                              </a:outerShdw>
                            </a:effectLst>
                            <a:latin typeface="Cambria Math" panose="02040503050406030204" pitchFamily="18" charset="0"/>
                          </a:rPr>
                          <m:t> </m:t>
                        </m:r>
                        <m:f>
                          <m:fPr>
                            <m:ctrlPr>
                              <a:rPr lang="en-US" i="1" dirty="0" smtClean="0">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𝑣</m:t>
                                </m:r>
                              </m:sub>
                            </m:sSub>
                          </m:num>
                          <m:den>
                            <m:r>
                              <a:rPr lang="en-US" i="1">
                                <a:effectLst>
                                  <a:outerShdw blurRad="38100" dist="38100" dir="2700000" algn="tl">
                                    <a:srgbClr val="000000">
                                      <a:alpha val="43137"/>
                                    </a:srgbClr>
                                  </a:outerShdw>
                                </a:effectLst>
                                <a:latin typeface="Cambria Math" panose="02040503050406030204" pitchFamily="18" charset="0"/>
                              </a:rPr>
                              <m:t>𝝏</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𝑥</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den>
                        </m:f>
                        <m:r>
                          <a:rPr lang="en-US" b="0" i="1" dirty="0" smtClean="0">
                            <a:effectLst>
                              <a:outerShdw blurRad="38100" dist="38100" dir="2700000" algn="tl">
                                <a:srgbClr val="000000">
                                  <a:alpha val="43137"/>
                                </a:srgbClr>
                              </a:outerShdw>
                            </a:effectLst>
                            <a:latin typeface="Cambria Math" panose="02040503050406030204" pitchFamily="18" charset="0"/>
                          </a:rPr>
                          <m:t>+</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r>
                          <a:rPr lang="en-US" i="1">
                            <a:effectLst>
                              <a:outerShdw blurRad="38100" dist="38100" dir="2700000" algn="tl">
                                <a:srgbClr val="000000">
                                  <a:alpha val="43137"/>
                                </a:srgbClr>
                              </a:outerShdw>
                            </a:effectLst>
                            <a:latin typeface="Cambria Math" panose="02040503050406030204" pitchFamily="18" charset="0"/>
                          </a:rPr>
                          <m:t> </m:t>
                        </m:r>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dirty="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𝑢</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r>
                          <a:rPr lang="en-US" i="1">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0</m:t>
                        </m:r>
                      </m:oMath>
                    </m:oMathPara>
                  </a14:m>
                  <a:endParaRPr lang="fr-FR" dirty="0">
                    <a:effectLst>
                      <a:outerShdw blurRad="38100" dist="38100" dir="2700000" algn="tl">
                        <a:srgbClr val="000000">
                          <a:alpha val="43137"/>
                        </a:srgbClr>
                      </a:outerShdw>
                    </a:effectLst>
                  </a:endParaRPr>
                </a:p>
              </p:txBody>
            </p:sp>
          </mc:Choice>
          <mc:Fallback xmlns="">
            <p:sp>
              <p:nvSpPr>
                <p:cNvPr id="14" name="ZoneTexte 13"/>
                <p:cNvSpPr txBox="1">
                  <a:spLocks noRot="1" noChangeAspect="1" noMove="1" noResize="1" noEditPoints="1" noAdjustHandles="1" noChangeArrowheads="1" noChangeShapeType="1" noTextEdit="1"/>
                </p:cNvSpPr>
                <p:nvPr/>
              </p:nvSpPr>
              <p:spPr>
                <a:xfrm>
                  <a:off x="5558295" y="4119535"/>
                  <a:ext cx="3175934" cy="573427"/>
                </a:xfrm>
                <a:prstGeom prst="rect">
                  <a:avLst/>
                </a:prstGeom>
                <a:blipFill>
                  <a:blip r:embed="rId7"/>
                  <a:stretch>
                    <a:fillRect b="-7447"/>
                  </a:stretch>
                </a:blipFill>
              </p:spPr>
              <p:txBody>
                <a:bodyPr/>
                <a:lstStyle/>
                <a:p>
                  <a:r>
                    <a:rPr lang="fr-FR">
                      <a:noFill/>
                    </a:rPr>
                    <a:t> </a:t>
                  </a:r>
                </a:p>
              </p:txBody>
            </p:sp>
          </mc:Fallback>
        </mc:AlternateContent>
      </p:grpSp>
      <p:sp>
        <p:nvSpPr>
          <p:cNvPr id="16" name="ZoneTexte 15"/>
          <p:cNvSpPr txBox="1"/>
          <p:nvPr/>
        </p:nvSpPr>
        <p:spPr>
          <a:xfrm>
            <a:off x="1136069" y="1991935"/>
            <a:ext cx="10667999" cy="369332"/>
          </a:xfrm>
          <a:prstGeom prst="rect">
            <a:avLst/>
          </a:prstGeom>
          <a:noFill/>
        </p:spPr>
        <p:txBody>
          <a:bodyPr wrap="square" rtlCol="0">
            <a:spAutoFit/>
          </a:bodyPr>
          <a:lstStyle/>
          <a:p>
            <a:pPr algn="just"/>
            <a:r>
              <a:rPr lang="fr-FR" dirty="0" smtClean="0"/>
              <a:t>Après un réarrangement on obtient les équations de Navier-Lamé sous forme compacte comme suit:</a:t>
            </a:r>
            <a:endParaRPr lang="fr-FR" dirty="0"/>
          </a:p>
        </p:txBody>
      </p:sp>
      <p:sp>
        <p:nvSpPr>
          <p:cNvPr id="17" name="ZoneTexte 16"/>
          <p:cNvSpPr txBox="1"/>
          <p:nvPr/>
        </p:nvSpPr>
        <p:spPr>
          <a:xfrm>
            <a:off x="1136069" y="2970364"/>
            <a:ext cx="10667999" cy="369332"/>
          </a:xfrm>
          <a:prstGeom prst="rect">
            <a:avLst/>
          </a:prstGeom>
          <a:noFill/>
        </p:spPr>
        <p:txBody>
          <a:bodyPr wrap="square" rtlCol="0">
            <a:spAutoFit/>
          </a:bodyPr>
          <a:lstStyle/>
          <a:p>
            <a:pPr algn="just"/>
            <a:r>
              <a:rPr lang="fr-FR" dirty="0" smtClean="0"/>
              <a:t>Dans les condition statique et sous forme explicité ces équations peuvent être s’écrives comme:</a:t>
            </a:r>
            <a:endParaRPr lang="fr-FR" dirty="0"/>
          </a:p>
        </p:txBody>
      </p:sp>
      <mc:AlternateContent xmlns:mc="http://schemas.openxmlformats.org/markup-compatibility/2006" xmlns:a14="http://schemas.microsoft.com/office/drawing/2010/main">
        <mc:Choice Requires="a14">
          <p:sp>
            <p:nvSpPr>
              <p:cNvPr id="10" name="Rectangle 9"/>
              <p:cNvSpPr/>
              <p:nvPr/>
            </p:nvSpPr>
            <p:spPr>
              <a:xfrm>
                <a:off x="9949823" y="4741199"/>
                <a:ext cx="1842364" cy="369332"/>
              </a:xfrm>
              <a:prstGeom prst="rect">
                <a:avLst/>
              </a:prstGeom>
            </p:spPr>
            <p:txBody>
              <a:bodyPr wrap="none">
                <a:spAutoFit/>
              </a:bodyPr>
              <a:lstStyle/>
              <a:p>
                <a14:m>
                  <m:oMath xmlns:m="http://schemas.openxmlformats.org/officeDocument/2006/math">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𝑣</m:t>
                        </m:r>
                      </m:sub>
                    </m:sSub>
                    <m:r>
                      <a:rPr lang="en-US" b="0" i="0" smtClean="0">
                        <a:effectLst>
                          <a:outerShdw blurRad="38100" dist="38100" dir="2700000" algn="tl">
                            <a:srgbClr val="000000">
                              <a:alpha val="43137"/>
                            </a:srgbClr>
                          </a:outerShdw>
                        </a:effectLst>
                        <a:latin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11</m:t>
                        </m:r>
                      </m:sub>
                    </m:sSub>
                  </m:oMath>
                </a14:m>
                <a:r>
                  <a:rPr lang="fr-FR" dirty="0" smtClean="0"/>
                  <a:t>+</a:t>
                </a:r>
                <a14:m>
                  <m:oMath xmlns:m="http://schemas.openxmlformats.org/officeDocument/2006/math">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22</m:t>
                        </m:r>
                      </m:sub>
                    </m:sSub>
                  </m:oMath>
                </a14:m>
                <a:r>
                  <a:rPr lang="fr-FR" dirty="0" smtClean="0"/>
                  <a:t>+</a:t>
                </a:r>
                <a14:m>
                  <m:oMath xmlns:m="http://schemas.openxmlformats.org/officeDocument/2006/math">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33</m:t>
                        </m:r>
                      </m:sub>
                    </m:sSub>
                  </m:oMath>
                </a14:m>
                <a:endParaRPr lang="fr-FR" dirty="0"/>
              </a:p>
            </p:txBody>
          </p:sp>
        </mc:Choice>
        <mc:Fallback xmlns="">
          <p:sp>
            <p:nvSpPr>
              <p:cNvPr id="10" name="Rectangle 9"/>
              <p:cNvSpPr>
                <a:spLocks noRot="1" noChangeAspect="1" noMove="1" noResize="1" noEditPoints="1" noAdjustHandles="1" noChangeArrowheads="1" noChangeShapeType="1" noTextEdit="1"/>
              </p:cNvSpPr>
              <p:nvPr/>
            </p:nvSpPr>
            <p:spPr>
              <a:xfrm>
                <a:off x="9949823" y="4741199"/>
                <a:ext cx="1842364" cy="369332"/>
              </a:xfrm>
              <a:prstGeom prst="rect">
                <a:avLst/>
              </a:prstGeom>
              <a:blipFill>
                <a:blip r:embed="rId8"/>
                <a:stretch>
                  <a:fillRect t="-10000" b="-26667"/>
                </a:stretch>
              </a:blipFill>
            </p:spPr>
            <p:txBody>
              <a:bodyPr/>
              <a:lstStyle/>
              <a:p>
                <a:r>
                  <a:rPr lang="fr-FR">
                    <a:noFill/>
                  </a:rPr>
                  <a:t> </a:t>
                </a:r>
              </a:p>
            </p:txBody>
          </p:sp>
        </mc:Fallback>
      </mc:AlternateContent>
      <p:sp>
        <p:nvSpPr>
          <p:cNvPr id="19" name="ZoneTexte 18"/>
          <p:cNvSpPr txBox="1"/>
          <p:nvPr/>
        </p:nvSpPr>
        <p:spPr>
          <a:xfrm>
            <a:off x="8612294" y="4763128"/>
            <a:ext cx="1437479" cy="369332"/>
          </a:xfrm>
          <a:prstGeom prst="rect">
            <a:avLst/>
          </a:prstGeom>
          <a:noFill/>
        </p:spPr>
        <p:txBody>
          <a:bodyPr wrap="square" rtlCol="0">
            <a:spAutoFit/>
          </a:bodyPr>
          <a:lstStyle/>
          <a:p>
            <a:pPr algn="just"/>
            <a:r>
              <a:rPr lang="fr-FR" dirty="0" smtClean="0"/>
              <a:t>Sachant que:</a:t>
            </a:r>
            <a:endParaRPr lang="fr-FR" dirty="0"/>
          </a:p>
        </p:txBody>
      </p:sp>
    </p:spTree>
    <p:extLst>
      <p:ext uri="{BB962C8B-B14F-4D97-AF65-F5344CB8AC3E}">
        <p14:creationId xmlns:p14="http://schemas.microsoft.com/office/powerpoint/2010/main" val="1342115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52073" y="732830"/>
            <a:ext cx="800219" cy="4372570"/>
          </a:xfrm>
          <a:prstGeom prst="rect">
            <a:avLst/>
          </a:prstGeom>
          <a:noFill/>
        </p:spPr>
        <p:txBody>
          <a:bodyPr vert="vert270" wrap="square" rtlCol="0">
            <a:spAutoFit/>
          </a:bodyPr>
          <a:lstStyle/>
          <a:p>
            <a:r>
              <a:rPr lang="fr-FR" sz="2000" b="1" u="sng" dirty="0" smtClean="0">
                <a:solidFill>
                  <a:schemeClr val="bg1"/>
                </a:solidFill>
                <a:effectLst>
                  <a:outerShdw blurRad="38100" dist="38100" dir="2700000" algn="tl">
                    <a:srgbClr val="000000">
                      <a:alpha val="43137"/>
                    </a:srgbClr>
                  </a:outerShdw>
                </a:effectLst>
              </a:rPr>
              <a:t>Formulation en contraintes (Equations de Beltrami-</a:t>
            </a:r>
            <a:r>
              <a:rPr lang="fr-FR" sz="2000" b="1" u="sng" dirty="0" err="1" smtClean="0">
                <a:solidFill>
                  <a:schemeClr val="bg1"/>
                </a:solidFill>
                <a:effectLst>
                  <a:outerShdw blurRad="38100" dist="38100" dir="2700000" algn="tl">
                    <a:srgbClr val="000000">
                      <a:alpha val="43137"/>
                    </a:srgbClr>
                  </a:outerShdw>
                </a:effectLst>
              </a:rPr>
              <a:t>Michell</a:t>
            </a:r>
            <a:r>
              <a:rPr lang="fr-FR" sz="2000" b="1" u="sng" dirty="0" smtClean="0">
                <a:solidFill>
                  <a:schemeClr val="bg1"/>
                </a:solidFill>
                <a:effectLst>
                  <a:outerShdw blurRad="38100" dist="38100" dir="2700000" algn="tl">
                    <a:srgbClr val="000000">
                      <a:alpha val="43137"/>
                    </a:srgbClr>
                  </a:outerShdw>
                </a:effectLst>
              </a:rPr>
              <a:t>)</a:t>
            </a:r>
            <a:endParaRPr lang="fr-FR" sz="2000" b="1" u="sng" dirty="0">
              <a:solidFill>
                <a:schemeClr val="bg1"/>
              </a:solidFill>
              <a:effectLst>
                <a:outerShdw blurRad="38100" dist="38100" dir="2700000" algn="tl">
                  <a:srgbClr val="000000">
                    <a:alpha val="43137"/>
                  </a:srgbClr>
                </a:outerShdw>
              </a:effectLst>
            </a:endParaRPr>
          </a:p>
        </p:txBody>
      </p:sp>
      <p:sp>
        <p:nvSpPr>
          <p:cNvPr id="2" name="ZoneTexte 1"/>
          <p:cNvSpPr txBox="1"/>
          <p:nvPr/>
        </p:nvSpPr>
        <p:spPr>
          <a:xfrm>
            <a:off x="1136069" y="401369"/>
            <a:ext cx="10667999" cy="1200329"/>
          </a:xfrm>
          <a:prstGeom prst="rect">
            <a:avLst/>
          </a:prstGeom>
          <a:noFill/>
        </p:spPr>
        <p:txBody>
          <a:bodyPr wrap="square" rtlCol="0">
            <a:spAutoFit/>
          </a:bodyPr>
          <a:lstStyle/>
          <a:p>
            <a:pPr algn="just"/>
            <a:r>
              <a:rPr lang="fr-FR" dirty="0" smtClean="0"/>
              <a:t>Cette méthode est exclusif au cas statique, elle s’initie par l’intégration des équations géométriques pour obtenir les six équations de compatibilité, dans lesquelles, en remplace l’inverse de la loi de comportement. Par la suite, les résultats sont a remplacés dans les équations d’équilibre. Le résultat final est appelé les </a:t>
            </a:r>
            <a:r>
              <a:rPr lang="fr-FR" dirty="0"/>
              <a:t>équations </a:t>
            </a:r>
            <a:r>
              <a:rPr lang="fr-FR" dirty="0" smtClean="0"/>
              <a:t>de Beltrami-</a:t>
            </a:r>
            <a:r>
              <a:rPr lang="fr-FR" dirty="0" err="1" smtClean="0"/>
              <a:t>Michell</a:t>
            </a:r>
            <a:r>
              <a:rPr lang="fr-FR" dirty="0" smtClean="0"/>
              <a:t> sous forme compacte elle s’écrivent comme:</a:t>
            </a:r>
          </a:p>
        </p:txBody>
      </p:sp>
      <p:sp>
        <p:nvSpPr>
          <p:cNvPr id="40" name="ZoneTexte 39"/>
          <p:cNvSpPr txBox="1"/>
          <p:nvPr/>
        </p:nvSpPr>
        <p:spPr>
          <a:xfrm>
            <a:off x="1136069" y="5227199"/>
            <a:ext cx="10667999" cy="1200329"/>
          </a:xfrm>
          <a:prstGeom prst="rect">
            <a:avLst/>
          </a:prstGeom>
          <a:noFill/>
        </p:spPr>
        <p:txBody>
          <a:bodyPr wrap="square" rtlCol="0">
            <a:spAutoFit/>
          </a:bodyPr>
          <a:lstStyle/>
          <a:p>
            <a:pPr algn="just"/>
            <a:r>
              <a:rPr lang="fr-FR" dirty="0" smtClean="0"/>
              <a:t>Après la résolution de ces six équations on obtient le champs de contrainte. Le remplacement des contraintes dans l’inverse de la loi de comportement produire le champs de déformations qui de son tour conduit au champs de déplacement par l’intermédiaire de l’inverse des équations géométriques mais par l’intégral de ces derniers (Inconvénient de la méthode des contraintes) . </a:t>
            </a:r>
            <a:endParaRPr lang="fr-FR" dirty="0"/>
          </a:p>
        </p:txBody>
      </p:sp>
      <mc:AlternateContent xmlns:mc="http://schemas.openxmlformats.org/markup-compatibility/2006" xmlns:a14="http://schemas.microsoft.com/office/drawing/2010/main">
        <mc:Choice Requires="a14">
          <p:sp>
            <p:nvSpPr>
              <p:cNvPr id="19" name="ZoneTexte 18"/>
              <p:cNvSpPr txBox="1"/>
              <p:nvPr/>
            </p:nvSpPr>
            <p:spPr>
              <a:xfrm>
                <a:off x="1136069" y="2349985"/>
                <a:ext cx="10667999" cy="369332"/>
              </a:xfrm>
              <a:prstGeom prst="rect">
                <a:avLst/>
              </a:prstGeom>
              <a:noFill/>
            </p:spPr>
            <p:txBody>
              <a:bodyPr wrap="square" rtlCol="0">
                <a:spAutoFit/>
              </a:bodyPr>
              <a:lstStyle/>
              <a:p>
                <a:pPr algn="just"/>
                <a:r>
                  <a:rPr lang="fr-FR" dirty="0" smtClean="0"/>
                  <a:t>Sous forme explicite et sachant que </a:t>
                </a:r>
                <a14:m>
                  <m:oMath xmlns:m="http://schemas.openxmlformats.org/officeDocument/2006/math">
                    <m:r>
                      <a:rPr lang="en-US" b="0" i="0" smtClean="0">
                        <a:latin typeface="Cambria Math" panose="02040503050406030204" pitchFamily="18" charset="0"/>
                        <a:ea typeface="Cambria Math" panose="02040503050406030204" pitchFamily="18" charset="0"/>
                      </a:rPr>
                      <m:t>(</m:t>
                    </m:r>
                    <m:r>
                      <m:rPr>
                        <m:sty m:val="p"/>
                      </m:rPr>
                      <a:rPr lang="el-GR" i="1">
                        <a:latin typeface="Cambria Math" panose="02040503050406030204" pitchFamily="18" charset="0"/>
                        <a:ea typeface="Cambria Math" panose="02040503050406030204" pitchFamily="18" charset="0"/>
                      </a:rPr>
                      <m:t>θ</m:t>
                    </m:r>
                    <m:r>
                      <a:rPr lang="en-US">
                        <a:effectLst>
                          <a:outerShdw blurRad="38100" dist="38100" dir="2700000" algn="tl">
                            <a:srgbClr val="000000">
                              <a:alpha val="43137"/>
                            </a:srgbClr>
                          </a:outerShdw>
                        </a:effectLst>
                        <a:latin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11</m:t>
                        </m:r>
                      </m:sub>
                    </m:sSub>
                  </m:oMath>
                </a14:m>
                <a:r>
                  <a:rPr lang="fr-FR" dirty="0"/>
                  <a:t>+</a:t>
                </a:r>
                <a14:m>
                  <m:oMath xmlns:m="http://schemas.openxmlformats.org/officeDocument/2006/math">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22</m:t>
                        </m:r>
                      </m:sub>
                    </m:sSub>
                  </m:oMath>
                </a14:m>
                <a:r>
                  <a:rPr lang="fr-FR" dirty="0"/>
                  <a:t>+</a:t>
                </a:r>
                <a14:m>
                  <m:oMath xmlns:m="http://schemas.openxmlformats.org/officeDocument/2006/math">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33</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m:rPr>
                        <m:nor/>
                      </m:rPr>
                      <a:rPr lang="fr-FR" dirty="0"/>
                      <m:t>les</m:t>
                    </m:r>
                    <m:r>
                      <m:rPr>
                        <m:nor/>
                      </m:rPr>
                      <a:rPr lang="fr-FR" dirty="0"/>
                      <m:t> é</m:t>
                    </m:r>
                    <m:r>
                      <m:rPr>
                        <m:nor/>
                      </m:rPr>
                      <a:rPr lang="fr-FR" dirty="0"/>
                      <m:t>quations</m:t>
                    </m:r>
                    <m:r>
                      <m:rPr>
                        <m:nor/>
                      </m:rPr>
                      <a:rPr lang="fr-FR" dirty="0"/>
                      <m:t> </m:t>
                    </m:r>
                    <m:r>
                      <m:rPr>
                        <m:nor/>
                      </m:rPr>
                      <a:rPr lang="fr-FR" dirty="0"/>
                      <m:t>de</m:t>
                    </m:r>
                    <m:r>
                      <m:rPr>
                        <m:nor/>
                      </m:rPr>
                      <a:rPr lang="fr-FR" dirty="0"/>
                      <m:t> </m:t>
                    </m:r>
                    <m:r>
                      <m:rPr>
                        <m:nor/>
                      </m:rPr>
                      <a:rPr lang="fr-FR" dirty="0"/>
                      <m:t>Beltrami</m:t>
                    </m:r>
                    <m:r>
                      <m:rPr>
                        <m:nor/>
                      </m:rPr>
                      <a:rPr lang="fr-FR" dirty="0"/>
                      <m:t>−</m:t>
                    </m:r>
                    <m:r>
                      <m:rPr>
                        <m:nor/>
                      </m:rPr>
                      <a:rPr lang="fr-FR" dirty="0"/>
                      <m:t>Michell</m:t>
                    </m:r>
                  </m:oMath>
                </a14:m>
                <a:r>
                  <a:rPr lang="fr-FR" dirty="0" smtClean="0"/>
                  <a:t> sont :</a:t>
                </a:r>
                <a:endParaRPr lang="fr-FR" dirty="0"/>
              </a:p>
            </p:txBody>
          </p:sp>
        </mc:Choice>
        <mc:Fallback xmlns="">
          <p:sp>
            <p:nvSpPr>
              <p:cNvPr id="19" name="ZoneTexte 18"/>
              <p:cNvSpPr txBox="1">
                <a:spLocks noRot="1" noChangeAspect="1" noMove="1" noResize="1" noEditPoints="1" noAdjustHandles="1" noChangeArrowheads="1" noChangeShapeType="1" noTextEdit="1"/>
              </p:cNvSpPr>
              <p:nvPr/>
            </p:nvSpPr>
            <p:spPr>
              <a:xfrm>
                <a:off x="1136069" y="2349985"/>
                <a:ext cx="10667999" cy="369332"/>
              </a:xfrm>
              <a:prstGeom prst="rect">
                <a:avLst/>
              </a:prstGeom>
              <a:blipFill>
                <a:blip r:embed="rId3"/>
                <a:stretch>
                  <a:fillRect l="-457" t="-8197" b="-2459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3624705" y="1597761"/>
                <a:ext cx="5690725" cy="6173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i="1" smtClean="0">
                              <a:effectLst>
                                <a:outerShdw blurRad="38100" dist="38100" dir="2700000" algn="tl">
                                  <a:srgbClr val="000000">
                                    <a:alpha val="43137"/>
                                  </a:srgbClr>
                                </a:outerShdw>
                              </a:effectLst>
                              <a:latin typeface="Cambria Math" panose="02040503050406030204" pitchFamily="18" charset="0"/>
                            </a:rPr>
                          </m:ctrlPr>
                        </m:sSupPr>
                        <m:e>
                          <m:r>
                            <a:rPr lang="fr-FR" i="0">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𝑘𝑘</m:t>
                          </m:r>
                          <m:r>
                            <a:rPr lang="en-US" b="0" i="1" smtClean="0">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sSub>
                        <m:sSubPr>
                          <m:ctrlPr>
                            <a:rPr lang="el-G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l-G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𝑖𝑗</m:t>
                          </m:r>
                        </m:sub>
                      </m:sSub>
                      <m:d>
                        <m:dPr>
                          <m:ctrlPr>
                            <a:rPr lang="el-G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sSub>
                            <m:sSubPr>
                              <m:ctrlPr>
                                <a:rPr lang="el-G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𝑘</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𝑘</m:t>
                              </m:r>
                            </m:sub>
                          </m:sSub>
                        </m:e>
                      </m:d>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ctrl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sSub>
                            <m:sSubPr>
                              <m:ctrl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𝑖</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𝑗</m:t>
                              </m:r>
                            </m:sub>
                          </m:sSub>
                        </m:e>
                      </m:d>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ctrl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sSub>
                            <m:sSubPr>
                              <m:ctrl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𝑓</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𝑗</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𝑖</m:t>
                              </m:r>
                            </m:sub>
                          </m:sSub>
                        </m:e>
                      </m:d>
                    </m:oMath>
                  </m:oMathPara>
                </a14:m>
                <a:endParaRPr lang="fr-FR" dirty="0"/>
              </a:p>
            </p:txBody>
          </p:sp>
        </mc:Choice>
        <mc:Fallback xmlns="">
          <p:sp>
            <p:nvSpPr>
              <p:cNvPr id="4" name="Rectangle 3"/>
              <p:cNvSpPr>
                <a:spLocks noRot="1" noChangeAspect="1" noMove="1" noResize="1" noEditPoints="1" noAdjustHandles="1" noChangeArrowheads="1" noChangeShapeType="1" noTextEdit="1"/>
              </p:cNvSpPr>
              <p:nvPr/>
            </p:nvSpPr>
            <p:spPr>
              <a:xfrm>
                <a:off x="3624705" y="1597761"/>
                <a:ext cx="5690725" cy="617348"/>
              </a:xfrm>
              <a:prstGeom prst="rect">
                <a:avLst/>
              </a:prstGeom>
              <a:blipFill>
                <a:blip r:embed="rId4"/>
                <a:stretch>
                  <a:fillRect/>
                </a:stretch>
              </a:blipFill>
            </p:spPr>
            <p:txBody>
              <a:bodyPr/>
              <a:lstStyle/>
              <a:p>
                <a:r>
                  <a:rPr lang="fr-FR">
                    <a:noFill/>
                  </a:rPr>
                  <a:t> </a:t>
                </a:r>
              </a:p>
            </p:txBody>
          </p:sp>
        </mc:Fallback>
      </mc:AlternateContent>
      <p:grpSp>
        <p:nvGrpSpPr>
          <p:cNvPr id="15" name="Groupe 14"/>
          <p:cNvGrpSpPr/>
          <p:nvPr/>
        </p:nvGrpSpPr>
        <p:grpSpPr>
          <a:xfrm>
            <a:off x="2895009" y="3021156"/>
            <a:ext cx="7150116" cy="1988194"/>
            <a:chOff x="2376578" y="2911480"/>
            <a:chExt cx="7150116" cy="1988194"/>
          </a:xfrm>
        </p:grpSpPr>
        <p:grpSp>
          <p:nvGrpSpPr>
            <p:cNvPr id="12" name="Groupe 11"/>
            <p:cNvGrpSpPr/>
            <p:nvPr/>
          </p:nvGrpSpPr>
          <p:grpSpPr>
            <a:xfrm>
              <a:off x="2376578" y="2911480"/>
              <a:ext cx="2744662" cy="1988194"/>
              <a:chOff x="5611483" y="2971800"/>
              <a:chExt cx="2744662" cy="1988194"/>
            </a:xfrm>
          </p:grpSpPr>
          <mc:AlternateContent xmlns:mc="http://schemas.openxmlformats.org/markup-compatibility/2006" xmlns:a14="http://schemas.microsoft.com/office/drawing/2010/main">
            <mc:Choice Requires="a14">
              <p:sp>
                <p:nvSpPr>
                  <p:cNvPr id="7" name="ZoneTexte 6"/>
                  <p:cNvSpPr txBox="1"/>
                  <p:nvPr/>
                </p:nvSpPr>
                <p:spPr>
                  <a:xfrm>
                    <a:off x="5611483" y="2971800"/>
                    <a:ext cx="2744662" cy="6220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11</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Sup>
                                <m:sSubSupPr>
                                  <m:ctrlPr>
                                    <a:rPr lang="fr-FR" i="1">
                                      <a:latin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1</m:t>
                                  </m:r>
                                </m:sub>
                                <m:sup>
                                  <m:r>
                                    <a:rPr lang="en-US" i="1">
                                      <a:latin typeface="Cambria Math" panose="02040503050406030204" pitchFamily="18" charset="0"/>
                                    </a:rPr>
                                    <m:t>2</m:t>
                                  </m:r>
                                </m:sup>
                              </m:sSubSup>
                            </m:den>
                          </m:f>
                          <m:r>
                            <a:rPr lang="en-US" b="0" i="1" smtClean="0">
                              <a:latin typeface="Cambria Math" panose="02040503050406030204" pitchFamily="18" charset="0"/>
                            </a:rPr>
                            <m:t>=0</m:t>
                          </m:r>
                        </m:oMath>
                      </m:oMathPara>
                    </a14:m>
                    <a:endParaRPr lang="fr-FR" dirty="0"/>
                  </a:p>
                </p:txBody>
              </p:sp>
            </mc:Choice>
            <mc:Fallback xmlns="">
              <p:sp>
                <p:nvSpPr>
                  <p:cNvPr id="7" name="ZoneTexte 6"/>
                  <p:cNvSpPr txBox="1">
                    <a:spLocks noRot="1" noChangeAspect="1" noMove="1" noResize="1" noEditPoints="1" noAdjustHandles="1" noChangeArrowheads="1" noChangeShapeType="1" noTextEdit="1"/>
                  </p:cNvSpPr>
                  <p:nvPr/>
                </p:nvSpPr>
                <p:spPr>
                  <a:xfrm>
                    <a:off x="5611483" y="2971800"/>
                    <a:ext cx="2744662" cy="622093"/>
                  </a:xfrm>
                  <a:prstGeom prst="rect">
                    <a:avLst/>
                  </a:prstGeom>
                  <a:blipFill>
                    <a:blip r:embed="rId5"/>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0" name="ZoneTexte 19"/>
                  <p:cNvSpPr txBox="1"/>
                  <p:nvPr/>
                </p:nvSpPr>
                <p:spPr>
                  <a:xfrm>
                    <a:off x="5611483" y="3668170"/>
                    <a:ext cx="2744662" cy="6220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22</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Sup>
                                <m:sSubSupPr>
                                  <m:ctrlPr>
                                    <a:rPr lang="fr-FR" i="1">
                                      <a:latin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2</m:t>
                                  </m:r>
                                </m:sub>
                                <m:sup>
                                  <m:r>
                                    <a:rPr lang="en-US" i="1">
                                      <a:latin typeface="Cambria Math" panose="02040503050406030204" pitchFamily="18" charset="0"/>
                                    </a:rPr>
                                    <m:t>2</m:t>
                                  </m:r>
                                </m:sup>
                              </m:sSubSup>
                            </m:den>
                          </m:f>
                          <m:r>
                            <a:rPr lang="en-US" b="0" i="1" smtClean="0">
                              <a:latin typeface="Cambria Math" panose="02040503050406030204" pitchFamily="18" charset="0"/>
                            </a:rPr>
                            <m:t>=0</m:t>
                          </m:r>
                        </m:oMath>
                      </m:oMathPara>
                    </a14:m>
                    <a:endParaRPr lang="fr-FR" dirty="0"/>
                  </a:p>
                </p:txBody>
              </p:sp>
            </mc:Choice>
            <mc:Fallback xmlns="">
              <p:sp>
                <p:nvSpPr>
                  <p:cNvPr id="20" name="ZoneTexte 19"/>
                  <p:cNvSpPr txBox="1">
                    <a:spLocks noRot="1" noChangeAspect="1" noMove="1" noResize="1" noEditPoints="1" noAdjustHandles="1" noChangeArrowheads="1" noChangeShapeType="1" noTextEdit="1"/>
                  </p:cNvSpPr>
                  <p:nvPr/>
                </p:nvSpPr>
                <p:spPr>
                  <a:xfrm>
                    <a:off x="5611483" y="3668170"/>
                    <a:ext cx="2744662" cy="622093"/>
                  </a:xfrm>
                  <a:prstGeom prst="rect">
                    <a:avLst/>
                  </a:prstGeom>
                  <a:blipFill>
                    <a:blip r:embed="rId6"/>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1" name="ZoneTexte 20"/>
                  <p:cNvSpPr txBox="1"/>
                  <p:nvPr/>
                </p:nvSpPr>
                <p:spPr>
                  <a:xfrm>
                    <a:off x="5611483" y="4337901"/>
                    <a:ext cx="2744662" cy="6220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33</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Sup>
                                <m:sSubSupPr>
                                  <m:ctrlPr>
                                    <a:rPr lang="fr-FR" i="1">
                                      <a:latin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3</m:t>
                                  </m:r>
                                </m:sub>
                                <m:sup>
                                  <m:r>
                                    <a:rPr lang="en-US" i="1">
                                      <a:latin typeface="Cambria Math" panose="02040503050406030204" pitchFamily="18" charset="0"/>
                                    </a:rPr>
                                    <m:t>2</m:t>
                                  </m:r>
                                </m:sup>
                              </m:sSubSup>
                            </m:den>
                          </m:f>
                          <m:r>
                            <a:rPr lang="en-US" b="0" i="1" smtClean="0">
                              <a:latin typeface="Cambria Math" panose="02040503050406030204" pitchFamily="18" charset="0"/>
                            </a:rPr>
                            <m:t>=0</m:t>
                          </m:r>
                        </m:oMath>
                      </m:oMathPara>
                    </a14:m>
                    <a:endParaRPr lang="fr-FR" dirty="0"/>
                  </a:p>
                </p:txBody>
              </p:sp>
            </mc:Choice>
            <mc:Fallback xmlns="">
              <p:sp>
                <p:nvSpPr>
                  <p:cNvPr id="21" name="ZoneTexte 20"/>
                  <p:cNvSpPr txBox="1">
                    <a:spLocks noRot="1" noChangeAspect="1" noMove="1" noResize="1" noEditPoints="1" noAdjustHandles="1" noChangeArrowheads="1" noChangeShapeType="1" noTextEdit="1"/>
                  </p:cNvSpPr>
                  <p:nvPr/>
                </p:nvSpPr>
                <p:spPr>
                  <a:xfrm>
                    <a:off x="5611483" y="4337901"/>
                    <a:ext cx="2744662" cy="622093"/>
                  </a:xfrm>
                  <a:prstGeom prst="rect">
                    <a:avLst/>
                  </a:prstGeom>
                  <a:blipFill>
                    <a:blip r:embed="rId7"/>
                    <a:stretch>
                      <a:fillRect/>
                    </a:stretch>
                  </a:blipFill>
                </p:spPr>
                <p:txBody>
                  <a:bodyPr/>
                  <a:lstStyle/>
                  <a:p>
                    <a:r>
                      <a:rPr lang="fr-FR">
                        <a:noFill/>
                      </a:rPr>
                      <a:t> </a:t>
                    </a:r>
                  </a:p>
                </p:txBody>
              </p:sp>
            </mc:Fallback>
          </mc:AlternateContent>
        </p:grpSp>
        <p:grpSp>
          <p:nvGrpSpPr>
            <p:cNvPr id="23" name="Groupe 22"/>
            <p:cNvGrpSpPr/>
            <p:nvPr/>
          </p:nvGrpSpPr>
          <p:grpSpPr>
            <a:xfrm>
              <a:off x="6386412" y="2911480"/>
              <a:ext cx="3140282" cy="1967228"/>
              <a:chOff x="5611483" y="2971800"/>
              <a:chExt cx="3140282" cy="1967228"/>
            </a:xfrm>
          </p:grpSpPr>
          <mc:AlternateContent xmlns:mc="http://schemas.openxmlformats.org/markup-compatibility/2006" xmlns:a14="http://schemas.microsoft.com/office/drawing/2010/main">
            <mc:Choice Requires="a14">
              <p:sp>
                <p:nvSpPr>
                  <p:cNvPr id="25" name="ZoneTexte 24"/>
                  <p:cNvSpPr txBox="1"/>
                  <p:nvPr/>
                </p:nvSpPr>
                <p:spPr>
                  <a:xfrm>
                    <a:off x="5611483" y="2971800"/>
                    <a:ext cx="3140282" cy="6011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12</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
                                <m:sSubPr>
                                  <m:ctrlPr>
                                    <a:rPr lang="en-US" i="1" smtClean="0">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1</m:t>
                                  </m:r>
                                </m:sub>
                              </m:sSub>
                              <m:sSub>
                                <m:sSubPr>
                                  <m:ctrlPr>
                                    <a:rPr lang="en-US" i="1" smtClean="0">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2</m:t>
                                  </m:r>
                                </m:sub>
                              </m:sSub>
                            </m:den>
                          </m:f>
                          <m:r>
                            <a:rPr lang="en-US" b="0" i="1" smtClean="0">
                              <a:latin typeface="Cambria Math" panose="02040503050406030204" pitchFamily="18" charset="0"/>
                            </a:rPr>
                            <m:t>=0</m:t>
                          </m:r>
                        </m:oMath>
                      </m:oMathPara>
                    </a14:m>
                    <a:endParaRPr lang="fr-FR" dirty="0"/>
                  </a:p>
                </p:txBody>
              </p:sp>
            </mc:Choice>
            <mc:Fallback xmlns="">
              <p:sp>
                <p:nvSpPr>
                  <p:cNvPr id="25" name="ZoneTexte 24"/>
                  <p:cNvSpPr txBox="1">
                    <a:spLocks noRot="1" noChangeAspect="1" noMove="1" noResize="1" noEditPoints="1" noAdjustHandles="1" noChangeArrowheads="1" noChangeShapeType="1" noTextEdit="1"/>
                  </p:cNvSpPr>
                  <p:nvPr/>
                </p:nvSpPr>
                <p:spPr>
                  <a:xfrm>
                    <a:off x="5611483" y="2971800"/>
                    <a:ext cx="3140282" cy="601127"/>
                  </a:xfrm>
                  <a:prstGeom prst="rect">
                    <a:avLst/>
                  </a:prstGeom>
                  <a:blipFill>
                    <a:blip r:embed="rId8"/>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6" name="ZoneTexte 25"/>
                  <p:cNvSpPr txBox="1"/>
                  <p:nvPr/>
                </p:nvSpPr>
                <p:spPr>
                  <a:xfrm>
                    <a:off x="5611483" y="3668170"/>
                    <a:ext cx="3085653" cy="6011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13</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
                                <m:sSubPr>
                                  <m:ctrlPr>
                                    <a:rPr lang="en-US" i="1">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1</m:t>
                                  </m:r>
                                </m:sub>
                              </m:sSub>
                              <m:sSub>
                                <m:sSubPr>
                                  <m:ctrlPr>
                                    <a:rPr lang="en-US" i="1">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3</m:t>
                                  </m:r>
                                </m:sub>
                              </m:sSub>
                            </m:den>
                          </m:f>
                          <m:r>
                            <a:rPr lang="en-US" b="0" i="1" smtClean="0">
                              <a:latin typeface="Cambria Math" panose="02040503050406030204" pitchFamily="18" charset="0"/>
                            </a:rPr>
                            <m:t>=0</m:t>
                          </m:r>
                        </m:oMath>
                      </m:oMathPara>
                    </a14:m>
                    <a:endParaRPr lang="fr-FR" dirty="0"/>
                  </a:p>
                </p:txBody>
              </p:sp>
            </mc:Choice>
            <mc:Fallback xmlns="">
              <p:sp>
                <p:nvSpPr>
                  <p:cNvPr id="26" name="ZoneTexte 25"/>
                  <p:cNvSpPr txBox="1">
                    <a:spLocks noRot="1" noChangeAspect="1" noMove="1" noResize="1" noEditPoints="1" noAdjustHandles="1" noChangeArrowheads="1" noChangeShapeType="1" noTextEdit="1"/>
                  </p:cNvSpPr>
                  <p:nvPr/>
                </p:nvSpPr>
                <p:spPr>
                  <a:xfrm>
                    <a:off x="5611483" y="3668170"/>
                    <a:ext cx="3085653" cy="601127"/>
                  </a:xfrm>
                  <a:prstGeom prst="rect">
                    <a:avLst/>
                  </a:prstGeom>
                  <a:blipFill>
                    <a:blip r:embed="rId9"/>
                    <a:stretch>
                      <a:fillRect b="-102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7" name="ZoneTexte 26"/>
                  <p:cNvSpPr txBox="1"/>
                  <p:nvPr/>
                </p:nvSpPr>
                <p:spPr>
                  <a:xfrm>
                    <a:off x="5611483" y="4337901"/>
                    <a:ext cx="3085653" cy="6011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i="1" smtClean="0">
                                  <a:latin typeface="Cambria Math" panose="02040503050406030204" pitchFamily="18" charset="0"/>
                                </a:rPr>
                              </m:ctrlPr>
                            </m:dPr>
                            <m:e>
                              <m:r>
                                <a:rPr lang="en-US" i="1">
                                  <a:effectLst>
                                    <a:outerShdw blurRad="38100" dist="38100" dir="2700000" algn="tl">
                                      <a:srgbClr val="000000">
                                        <a:alpha val="43137"/>
                                      </a:srgbClr>
                                    </a:outerShdw>
                                  </a:effectLst>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d>
                          <m:r>
                            <a:rPr lang="en-US" b="0" i="1" smtClean="0">
                              <a:latin typeface="Cambria Math" panose="02040503050406030204" pitchFamily="18" charset="0"/>
                            </a:rPr>
                            <m:t> .</m:t>
                          </m:r>
                          <m:sSup>
                            <m:sSupPr>
                              <m:ctrlPr>
                                <a:rPr lang="en-US" i="1">
                                  <a:effectLst>
                                    <a:outerShdw blurRad="38100" dist="38100" dir="2700000" algn="tl">
                                      <a:srgbClr val="000000">
                                        <a:alpha val="43137"/>
                                      </a:srgbClr>
                                    </a:outerShdw>
                                  </a:effectLst>
                                  <a:latin typeface="Cambria Math" panose="02040503050406030204" pitchFamily="18" charset="0"/>
                                </a:rPr>
                              </m:ctrlPr>
                            </m:sSupPr>
                            <m:e>
                              <m:r>
                                <a:rPr lang="fr-FR" i="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effectLst>
                                    <a:outerShdw blurRad="38100" dist="38100" dir="2700000" algn="tl">
                                      <a:srgbClr val="000000">
                                        <a:alpha val="43137"/>
                                      </a:srgbClr>
                                    </a:outerShdw>
                                  </a:effectLst>
                                  <a:latin typeface="Cambria Math" panose="02040503050406030204" pitchFamily="18" charset="0"/>
                                </a:rPr>
                                <m:t>2</m:t>
                              </m:r>
                            </m:sup>
                          </m:sSup>
                          <m:d>
                            <m:dPr>
                              <m:ctrlPr>
                                <a:rPr lang="en-US" b="0" i="1" smtClean="0">
                                  <a:effectLst>
                                    <a:outerShdw blurRad="38100" dist="38100" dir="2700000" algn="tl">
                                      <a:srgbClr val="000000">
                                        <a:alpha val="43137"/>
                                      </a:srgbClr>
                                    </a:outerShdw>
                                  </a:effectLst>
                                  <a:latin typeface="Cambria Math" panose="02040503050406030204" pitchFamily="18" charset="0"/>
                                </a:rPr>
                              </m:ctrlPr>
                            </m:dPr>
                            <m:e>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23</m:t>
                                  </m:r>
                                </m:sub>
                              </m:sSub>
                            </m:e>
                          </m:d>
                          <m:r>
                            <a:rPr lang="en-US" b="0" i="1" smtClean="0">
                              <a:effectLst>
                                <a:outerShdw blurRad="38100" dist="38100" dir="2700000" algn="tl">
                                  <a:srgbClr val="000000">
                                    <a:alpha val="43137"/>
                                  </a:srgbClr>
                                </a:outerShdw>
                              </a:effectLst>
                              <a:latin typeface="Cambria Math" panose="02040503050406030204" pitchFamily="18" charset="0"/>
                            </a:rPr>
                            <m:t>+</m:t>
                          </m:r>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e>
                                <m:sup>
                                  <m:r>
                                    <a:rPr lang="en-US" i="1">
                                      <a:latin typeface="Cambria Math" panose="02040503050406030204" pitchFamily="18" charset="0"/>
                                    </a:rPr>
                                    <m:t>2</m:t>
                                  </m:r>
                                </m:sup>
                              </m:sSup>
                              <m:r>
                                <m:rPr>
                                  <m:sty m:val="p"/>
                                </m:rPr>
                                <a:rPr lang="el-GR" i="1" smtClean="0">
                                  <a:latin typeface="Cambria Math" panose="02040503050406030204" pitchFamily="18" charset="0"/>
                                  <a:ea typeface="Cambria Math" panose="02040503050406030204" pitchFamily="18" charset="0"/>
                                </a:rPr>
                                <m:t>θ</m:t>
                              </m:r>
                            </m:num>
                            <m:den>
                              <m:sSub>
                                <m:sSubPr>
                                  <m:ctrlPr>
                                    <a:rPr lang="en-US" i="1">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2</m:t>
                                  </m:r>
                                </m:sub>
                              </m:sSub>
                              <m:sSub>
                                <m:sSubPr>
                                  <m:ctrlPr>
                                    <a:rPr lang="en-US" i="1">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rPr>
                                    <m:t>2</m:t>
                                  </m:r>
                                </m:sub>
                              </m:sSub>
                            </m:den>
                          </m:f>
                          <m:r>
                            <a:rPr lang="en-US" b="0" i="1" smtClean="0">
                              <a:latin typeface="Cambria Math" panose="02040503050406030204" pitchFamily="18" charset="0"/>
                            </a:rPr>
                            <m:t>=0</m:t>
                          </m:r>
                        </m:oMath>
                      </m:oMathPara>
                    </a14:m>
                    <a:endParaRPr lang="fr-FR" dirty="0"/>
                  </a:p>
                </p:txBody>
              </p:sp>
            </mc:Choice>
            <mc:Fallback xmlns="">
              <p:sp>
                <p:nvSpPr>
                  <p:cNvPr id="27" name="ZoneTexte 26"/>
                  <p:cNvSpPr txBox="1">
                    <a:spLocks noRot="1" noChangeAspect="1" noMove="1" noResize="1" noEditPoints="1" noAdjustHandles="1" noChangeArrowheads="1" noChangeShapeType="1" noTextEdit="1"/>
                  </p:cNvSpPr>
                  <p:nvPr/>
                </p:nvSpPr>
                <p:spPr>
                  <a:xfrm>
                    <a:off x="5611483" y="4337901"/>
                    <a:ext cx="3085653" cy="601127"/>
                  </a:xfrm>
                  <a:prstGeom prst="rect">
                    <a:avLst/>
                  </a:prstGeom>
                  <a:blipFill>
                    <a:blip r:embed="rId10"/>
                    <a:stretch>
                      <a:fillRect b="-1020"/>
                    </a:stretch>
                  </a:blipFill>
                </p:spPr>
                <p:txBody>
                  <a:bodyPr/>
                  <a:lstStyle/>
                  <a:p>
                    <a:r>
                      <a:rPr lang="fr-FR">
                        <a:noFill/>
                      </a:rPr>
                      <a:t> </a:t>
                    </a:r>
                  </a:p>
                </p:txBody>
              </p:sp>
            </mc:Fallback>
          </mc:AlternateContent>
        </p:grpSp>
      </p:grpSp>
    </p:spTree>
    <p:extLst>
      <p:ext uri="{BB962C8B-B14F-4D97-AF65-F5344CB8AC3E}">
        <p14:creationId xmlns:p14="http://schemas.microsoft.com/office/powerpoint/2010/main" val="2624065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0" y="94475"/>
            <a:ext cx="492443" cy="4372570"/>
          </a:xfrm>
          <a:prstGeom prst="rect">
            <a:avLst/>
          </a:prstGeom>
          <a:noFill/>
        </p:spPr>
        <p:txBody>
          <a:bodyPr vert="vert270" wrap="square" rtlCol="0">
            <a:spAutoFit/>
          </a:bodyPr>
          <a:lstStyle/>
          <a:p>
            <a:r>
              <a:rPr lang="fr-FR" sz="2000" b="1" u="sng" dirty="0">
                <a:solidFill>
                  <a:schemeClr val="bg1"/>
                </a:solidFill>
                <a:effectLst>
                  <a:outerShdw blurRad="38100" dist="38100" dir="2700000" algn="tl">
                    <a:srgbClr val="000000">
                      <a:alpha val="43137"/>
                    </a:srgbClr>
                  </a:outerShdw>
                </a:effectLst>
              </a:rPr>
              <a:t>Principe de Saint Venant</a:t>
            </a:r>
          </a:p>
        </p:txBody>
      </p:sp>
      <p:pic>
        <p:nvPicPr>
          <p:cNvPr id="3" name="Image 2"/>
          <p:cNvPicPr>
            <a:picLocks noChangeAspect="1"/>
          </p:cNvPicPr>
          <p:nvPr/>
        </p:nvPicPr>
        <p:blipFill>
          <a:blip r:embed="rId3"/>
          <a:stretch>
            <a:fillRect/>
          </a:stretch>
        </p:blipFill>
        <p:spPr>
          <a:xfrm>
            <a:off x="5298063" y="589935"/>
            <a:ext cx="6421018" cy="3234330"/>
          </a:xfrm>
          <a:prstGeom prst="rect">
            <a:avLst/>
          </a:prstGeom>
        </p:spPr>
      </p:pic>
      <p:grpSp>
        <p:nvGrpSpPr>
          <p:cNvPr id="10" name="Groupe 9"/>
          <p:cNvGrpSpPr/>
          <p:nvPr/>
        </p:nvGrpSpPr>
        <p:grpSpPr>
          <a:xfrm>
            <a:off x="1468768" y="3364844"/>
            <a:ext cx="3604462" cy="884281"/>
            <a:chOff x="4327500" y="4150520"/>
            <a:chExt cx="3604462" cy="884281"/>
          </a:xfrm>
        </p:grpSpPr>
        <mc:AlternateContent xmlns:mc="http://schemas.openxmlformats.org/markup-compatibility/2006" xmlns:a14="http://schemas.microsoft.com/office/drawing/2010/main">
          <mc:Choice Requires="a14">
            <p:sp>
              <p:nvSpPr>
                <p:cNvPr id="8" name="ZoneTexte 7"/>
                <p:cNvSpPr txBox="1"/>
                <p:nvPr/>
              </p:nvSpPr>
              <p:spPr>
                <a:xfrm>
                  <a:off x="4327500" y="4150520"/>
                  <a:ext cx="2142573" cy="8842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latin typeface="Cambria Math" panose="02040503050406030204" pitchFamily="18" charset="0"/>
                              </a:rPr>
                            </m:ctrlPr>
                          </m:dPr>
                          <m:e>
                            <m:m>
                              <m:mPr>
                                <m:mcs>
                                  <m:mc>
                                    <m:mcPr>
                                      <m:count m:val="1"/>
                                      <m:mcJc m:val="center"/>
                                    </m:mcPr>
                                  </m:mc>
                                </m:mcs>
                                <m:ctrlPr>
                                  <a:rPr lang="fr-FR" i="1" smtClean="0">
                                    <a:latin typeface="Cambria Math" panose="02040503050406030204" pitchFamily="18" charset="0"/>
                                  </a:rPr>
                                </m:ctrlPr>
                              </m:mPr>
                              <m:mr>
                                <m:e>
                                  <m:sSup>
                                    <m:sSupPr>
                                      <m:ctrlPr>
                                        <a:rPr lang="fr-FR" i="1">
                                          <a:latin typeface="Cambria Math" panose="02040503050406030204" pitchFamily="18" charset="0"/>
                                        </a:rPr>
                                      </m:ctrlPr>
                                    </m:sSupPr>
                                    <m:e>
                                      <m:r>
                                        <a:rPr lang="en-US" i="1">
                                          <a:latin typeface="Cambria Math" panose="02040503050406030204" pitchFamily="18" charset="0"/>
                                        </a:rPr>
                                        <m:t>𝑢</m:t>
                                      </m:r>
                                    </m:e>
                                    <m:sup>
                                      <m:r>
                                        <a:rPr lang="en-US" i="1">
                                          <a:latin typeface="Cambria Math" panose="02040503050406030204" pitchFamily="18" charset="0"/>
                                        </a:rPr>
                                        <m:t>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r>
                                    <a:rPr lang="en-US" i="1">
                                      <a:latin typeface="Cambria Math" panose="02040503050406030204" pitchFamily="18" charset="0"/>
                                      <a:ea typeface="Cambria Math" panose="02040503050406030204" pitchFamily="18" charset="0"/>
                                    </a:rPr>
                                    <m:t>≈</m:t>
                                  </m:r>
                                  <m:sSup>
                                    <m:sSupPr>
                                      <m:ctrlPr>
                                        <a:rPr lang="fr-FR" i="1">
                                          <a:latin typeface="Cambria Math" panose="02040503050406030204" pitchFamily="18" charset="0"/>
                                        </a:rPr>
                                      </m:ctrlPr>
                                    </m:sSupPr>
                                    <m:e>
                                      <m:r>
                                        <a:rPr lang="en-US" i="1">
                                          <a:latin typeface="Cambria Math" panose="02040503050406030204" pitchFamily="18" charset="0"/>
                                        </a:rPr>
                                        <m:t>𝑢</m:t>
                                      </m:r>
                                    </m:e>
                                    <m:sup>
                                      <m:r>
                                        <a:rPr lang="en-US" i="1">
                                          <a:latin typeface="Cambria Math" panose="02040503050406030204" pitchFamily="18" charset="0"/>
                                        </a:rPr>
                                        <m:t>𝐼𝐼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e>
                              </m:mr>
                              <m:mr>
                                <m:e>
                                  <m:sSup>
                                    <m:sSupPr>
                                      <m:ctrlPr>
                                        <a:rPr lang="fr-FR" i="1">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𝜀</m:t>
                                      </m:r>
                                    </m:e>
                                    <m:sup>
                                      <m:r>
                                        <a:rPr lang="en-US" i="1">
                                          <a:latin typeface="Cambria Math" panose="02040503050406030204" pitchFamily="18" charset="0"/>
                                        </a:rPr>
                                        <m:t>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r>
                                    <a:rPr lang="en-US" i="1">
                                      <a:latin typeface="Cambria Math" panose="02040503050406030204" pitchFamily="18" charset="0"/>
                                      <a:ea typeface="Cambria Math" panose="02040503050406030204" pitchFamily="18" charset="0"/>
                                    </a:rPr>
                                    <m:t>≈</m:t>
                                  </m:r>
                                  <m:sSup>
                                    <m:sSupPr>
                                      <m:ctrlPr>
                                        <a:rPr lang="fr-FR" i="1">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𝜀</m:t>
                                      </m:r>
                                    </m:e>
                                    <m:sup>
                                      <m:r>
                                        <a:rPr lang="en-US" i="1">
                                          <a:latin typeface="Cambria Math" panose="02040503050406030204" pitchFamily="18" charset="0"/>
                                        </a:rPr>
                                        <m:t>𝐼𝐼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e>
                              </m:mr>
                              <m:mr>
                                <m:e>
                                  <m:sSup>
                                    <m:sSupPr>
                                      <m:ctrlPr>
                                        <a:rPr lang="fr-FR" i="1">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𝜎</m:t>
                                      </m:r>
                                    </m:e>
                                    <m:sup>
                                      <m:r>
                                        <a:rPr lang="en-US" i="1">
                                          <a:latin typeface="Cambria Math" panose="02040503050406030204" pitchFamily="18" charset="0"/>
                                        </a:rPr>
                                        <m:t>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r>
                                    <a:rPr lang="en-US" i="1">
                                      <a:latin typeface="Cambria Math" panose="02040503050406030204" pitchFamily="18" charset="0"/>
                                      <a:ea typeface="Cambria Math" panose="02040503050406030204" pitchFamily="18" charset="0"/>
                                    </a:rPr>
                                    <m:t>≈</m:t>
                                  </m:r>
                                  <m:sSup>
                                    <m:sSupPr>
                                      <m:ctrlPr>
                                        <a:rPr lang="fr-FR" i="1">
                                          <a:latin typeface="Cambria Math" panose="02040503050406030204" pitchFamily="18" charset="0"/>
                                        </a:rPr>
                                      </m:ctrlPr>
                                    </m:sSupPr>
                                    <m:e>
                                      <m:r>
                                        <a:rPr lang="fr-FR" i="1">
                                          <a:latin typeface="Cambria Math" panose="02040503050406030204" pitchFamily="18" charset="0"/>
                                          <a:ea typeface="Cambria Math" panose="02040503050406030204" pitchFamily="18" charset="0"/>
                                        </a:rPr>
                                        <m:t>𝜎</m:t>
                                      </m:r>
                                    </m:e>
                                    <m:sup>
                                      <m:r>
                                        <a:rPr lang="en-US" i="1">
                                          <a:latin typeface="Cambria Math" panose="02040503050406030204" pitchFamily="18" charset="0"/>
                                        </a:rPr>
                                        <m:t>𝐼𝐼</m:t>
                                      </m:r>
                                    </m:sup>
                                  </m:sSup>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𝑃</m:t>
                                      </m:r>
                                      <m:r>
                                        <a:rPr lang="en-US" i="1">
                                          <a:latin typeface="Cambria Math" panose="02040503050406030204" pitchFamily="18" charset="0"/>
                                        </a:rPr>
                                        <m:t>, </m:t>
                                      </m:r>
                                      <m:r>
                                        <a:rPr lang="en-US" i="1">
                                          <a:latin typeface="Cambria Math" panose="02040503050406030204" pitchFamily="18" charset="0"/>
                                        </a:rPr>
                                        <m:t>𝑡</m:t>
                                      </m:r>
                                    </m:e>
                                  </m:d>
                                </m:e>
                              </m:mr>
                            </m:m>
                          </m:e>
                        </m:d>
                      </m:oMath>
                    </m:oMathPara>
                  </a14:m>
                  <a:endParaRPr lang="fr-FR" dirty="0"/>
                </a:p>
              </p:txBody>
            </p:sp>
          </mc:Choice>
          <mc:Fallback xmlns="">
            <p:sp>
              <p:nvSpPr>
                <p:cNvPr id="8" name="ZoneTexte 7"/>
                <p:cNvSpPr txBox="1">
                  <a:spLocks noRot="1" noChangeAspect="1" noMove="1" noResize="1" noEditPoints="1" noAdjustHandles="1" noChangeArrowheads="1" noChangeShapeType="1" noTextEdit="1"/>
                </p:cNvSpPr>
                <p:nvPr/>
              </p:nvSpPr>
              <p:spPr>
                <a:xfrm>
                  <a:off x="4327500" y="4150520"/>
                  <a:ext cx="2142573" cy="884281"/>
                </a:xfrm>
                <a:prstGeom prst="rect">
                  <a:avLst/>
                </a:prstGeom>
                <a:blipFill>
                  <a:blip r:embed="rId4"/>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9" name="ZoneTexte 8"/>
                <p:cNvSpPr txBox="1"/>
                <p:nvPr/>
              </p:nvSpPr>
              <p:spPr>
                <a:xfrm>
                  <a:off x="6603521" y="4467045"/>
                  <a:ext cx="132844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  ∎  </m:t>
                        </m:r>
                        <m:r>
                          <a:rPr lang="en-US" b="0" i="1" smtClean="0">
                            <a:latin typeface="Cambria Math" panose="02040503050406030204" pitchFamily="18" charset="0"/>
                            <a:ea typeface="Cambria Math" panose="02040503050406030204" pitchFamily="18" charset="0"/>
                          </a:rPr>
                          <m:t>𝛿</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𝑙</m:t>
                        </m:r>
                        <m:r>
                          <a:rPr lang="en-US" b="0" i="1" smtClean="0">
                            <a:latin typeface="Cambria Math" panose="02040503050406030204" pitchFamily="18" charset="0"/>
                            <a:ea typeface="Cambria Math" panose="02040503050406030204" pitchFamily="18" charset="0"/>
                          </a:rPr>
                          <m:t> </m:t>
                        </m:r>
                      </m:oMath>
                    </m:oMathPara>
                  </a14:m>
                  <a:endParaRPr lang="fr-FR" dirty="0"/>
                </a:p>
              </p:txBody>
            </p:sp>
          </mc:Choice>
          <mc:Fallback xmlns="">
            <p:sp>
              <p:nvSpPr>
                <p:cNvPr id="9" name="ZoneTexte 8"/>
                <p:cNvSpPr txBox="1">
                  <a:spLocks noRot="1" noChangeAspect="1" noMove="1" noResize="1" noEditPoints="1" noAdjustHandles="1" noChangeArrowheads="1" noChangeShapeType="1" noTextEdit="1"/>
                </p:cNvSpPr>
                <p:nvPr/>
              </p:nvSpPr>
              <p:spPr>
                <a:xfrm>
                  <a:off x="6603521" y="4467045"/>
                  <a:ext cx="1328441" cy="276999"/>
                </a:xfrm>
                <a:prstGeom prst="rect">
                  <a:avLst/>
                </a:prstGeom>
                <a:blipFill>
                  <a:blip r:embed="rId5"/>
                  <a:stretch>
                    <a:fillRect l="-3211" b="-11111"/>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11" name="ZoneTexte 10"/>
              <p:cNvSpPr txBox="1"/>
              <p:nvPr/>
            </p:nvSpPr>
            <p:spPr>
              <a:xfrm>
                <a:off x="1047093" y="680042"/>
                <a:ext cx="4145987" cy="2308324"/>
              </a:xfrm>
              <a:prstGeom prst="rect">
                <a:avLst/>
              </a:prstGeom>
              <a:noFill/>
            </p:spPr>
            <p:txBody>
              <a:bodyPr wrap="square" rtlCol="0">
                <a:spAutoFit/>
              </a:bodyPr>
              <a:lstStyle/>
              <a:p>
                <a:pPr algn="just"/>
                <a:r>
                  <a:rPr lang="fr-FR" dirty="0" smtClean="0"/>
                  <a:t>Le principe de Saint Venant consiste dans le cas où la distance </a:t>
                </a:r>
                <a:r>
                  <a:rPr lang="fr-FR" dirty="0"/>
                  <a:t>(</a:t>
                </a:r>
                <a14:m>
                  <m:oMath xmlns:m="http://schemas.openxmlformats.org/officeDocument/2006/math">
                    <m:r>
                      <a:rPr lang="en-US" i="1">
                        <a:latin typeface="Cambria Math" panose="02040503050406030204" pitchFamily="18" charset="0"/>
                        <a:ea typeface="Cambria Math" panose="02040503050406030204" pitchFamily="18" charset="0"/>
                      </a:rPr>
                      <m:t>𝛿</m:t>
                    </m:r>
                  </m:oMath>
                </a14:m>
                <a:r>
                  <a:rPr lang="fr-FR" dirty="0"/>
                  <a:t>)</a:t>
                </a:r>
                <a:r>
                  <a:rPr lang="fr-FR" dirty="0" smtClean="0"/>
                  <a:t> entre le point considéré et le conteur sur le quel les condition de charge sont changé, est suffisamment grande par rapport à la dimension (</a:t>
                </a:r>
                <a14:m>
                  <m:oMath xmlns:m="http://schemas.openxmlformats.org/officeDocument/2006/math">
                    <m:r>
                      <a:rPr lang="en-US" i="1">
                        <a:latin typeface="Cambria Math" panose="02040503050406030204" pitchFamily="18" charset="0"/>
                        <a:ea typeface="Cambria Math" panose="02040503050406030204" pitchFamily="18" charset="0"/>
                      </a:rPr>
                      <m:t>𝑙</m:t>
                    </m:r>
                  </m:oMath>
                </a14:m>
                <a:r>
                  <a:rPr lang="fr-FR" dirty="0" smtClean="0"/>
                  <a:t>) de ce conteur, la réponse des deux système est pratiquement équivalente. </a:t>
                </a:r>
                <a:endParaRPr lang="fr-FR" dirty="0"/>
              </a:p>
            </p:txBody>
          </p:sp>
        </mc:Choice>
        <mc:Fallback xmlns="">
          <p:sp>
            <p:nvSpPr>
              <p:cNvPr id="11" name="ZoneTexte 10"/>
              <p:cNvSpPr txBox="1">
                <a:spLocks noRot="1" noChangeAspect="1" noMove="1" noResize="1" noEditPoints="1" noAdjustHandles="1" noChangeArrowheads="1" noChangeShapeType="1" noTextEdit="1"/>
              </p:cNvSpPr>
              <p:nvPr/>
            </p:nvSpPr>
            <p:spPr>
              <a:xfrm>
                <a:off x="1047093" y="680042"/>
                <a:ext cx="4145987" cy="2308324"/>
              </a:xfrm>
              <a:prstGeom prst="rect">
                <a:avLst/>
              </a:prstGeom>
              <a:blipFill>
                <a:blip r:embed="rId6"/>
                <a:stretch>
                  <a:fillRect l="-1324" t="-1587" r="-1176" b="-3439"/>
                </a:stretch>
              </a:blipFill>
            </p:spPr>
            <p:txBody>
              <a:bodyPr/>
              <a:lstStyle/>
              <a:p>
                <a:r>
                  <a:rPr lang="fr-FR">
                    <a:noFill/>
                  </a:rPr>
                  <a:t> </a:t>
                </a:r>
              </a:p>
            </p:txBody>
          </p:sp>
        </mc:Fallback>
      </mc:AlternateContent>
      <p:grpSp>
        <p:nvGrpSpPr>
          <p:cNvPr id="16" name="Groupe 15"/>
          <p:cNvGrpSpPr/>
          <p:nvPr/>
        </p:nvGrpSpPr>
        <p:grpSpPr>
          <a:xfrm>
            <a:off x="3744789" y="4845180"/>
            <a:ext cx="5419725" cy="1594216"/>
            <a:chOff x="4080731" y="4415722"/>
            <a:chExt cx="5419725" cy="1594216"/>
          </a:xfrm>
        </p:grpSpPr>
        <p:pic>
          <p:nvPicPr>
            <p:cNvPr id="13" name="Image 12"/>
            <p:cNvPicPr>
              <a:picLocks noChangeAspect="1"/>
            </p:cNvPicPr>
            <p:nvPr/>
          </p:nvPicPr>
          <p:blipFill>
            <a:blip r:embed="rId7"/>
            <a:stretch>
              <a:fillRect/>
            </a:stretch>
          </p:blipFill>
          <p:spPr>
            <a:xfrm>
              <a:off x="4682637" y="4415722"/>
              <a:ext cx="4286250" cy="838200"/>
            </a:xfrm>
            <a:prstGeom prst="rect">
              <a:avLst/>
            </a:prstGeom>
          </p:spPr>
        </p:pic>
        <p:pic>
          <p:nvPicPr>
            <p:cNvPr id="14" name="Image 13"/>
            <p:cNvPicPr>
              <a:picLocks noChangeAspect="1"/>
            </p:cNvPicPr>
            <p:nvPr/>
          </p:nvPicPr>
          <p:blipFill>
            <a:blip r:embed="rId8"/>
            <a:stretch>
              <a:fillRect/>
            </a:stretch>
          </p:blipFill>
          <p:spPr>
            <a:xfrm>
              <a:off x="4080731" y="5419388"/>
              <a:ext cx="5419725" cy="590550"/>
            </a:xfrm>
            <a:prstGeom prst="rect">
              <a:avLst/>
            </a:prstGeom>
          </p:spPr>
        </p:pic>
      </p:grpSp>
    </p:spTree>
    <p:extLst>
      <p:ext uri="{BB962C8B-B14F-4D97-AF65-F5344CB8AC3E}">
        <p14:creationId xmlns:p14="http://schemas.microsoft.com/office/powerpoint/2010/main" val="170962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9834</TotalTime>
  <Words>742</Words>
  <Application>Microsoft Office PowerPoint</Application>
  <PresentationFormat>Grand écran</PresentationFormat>
  <Paragraphs>114</Paragraphs>
  <Slides>8</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Arial</vt:lpstr>
      <vt:lpstr>Calibri</vt:lpstr>
      <vt:lpstr>Calibri Light</vt:lpstr>
      <vt:lpstr>Cambria Math</vt:lpstr>
      <vt:lpstr>CambriaMath</vt:lpstr>
      <vt:lpstr>Symbol</vt:lpstr>
      <vt:lpstr>SymbolMT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Hossem</dc:creator>
  <cp:lastModifiedBy>Windows User</cp:lastModifiedBy>
  <cp:revision>488</cp:revision>
  <dcterms:created xsi:type="dcterms:W3CDTF">2019-12-28T14:14:41Z</dcterms:created>
  <dcterms:modified xsi:type="dcterms:W3CDTF">2024-04-22T16:47:36Z</dcterms:modified>
</cp:coreProperties>
</file>