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2FDDD9-AAC4-4A70-AC7D-DA32E604F8CC}">
          <p14:sldIdLst>
            <p14:sldId id="256"/>
          </p14:sldIdLst>
        </p14:section>
        <p14:section name="Section sans titre" id="{4EC62CDA-4A2F-4877-804D-C99068B01861}">
          <p14:sldIdLst>
            <p14:sldId id="323"/>
            <p14:sldId id="324"/>
            <p14:sldId id="325"/>
            <p14:sldId id="326"/>
            <p14:sldId id="327"/>
            <p14:sldId id="328"/>
            <p14:sldId id="329"/>
            <p14:sldId id="330"/>
            <p14:sldId id="331"/>
            <p14:sldId id="332"/>
            <p14:sldId id="333"/>
            <p14:sldId id="334"/>
            <p14:sldId id="335"/>
            <p14:sldId id="336"/>
            <p14:sldId id="337"/>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0244" autoAdjust="0"/>
  </p:normalViewPr>
  <p:slideViewPr>
    <p:cSldViewPr>
      <p:cViewPr varScale="1">
        <p:scale>
          <a:sx n="59" d="100"/>
          <a:sy n="59" d="100"/>
        </p:scale>
        <p:origin x="1236" y="40"/>
      </p:cViewPr>
      <p:guideLst>
        <p:guide orient="horz" pos="2160"/>
        <p:guide pos="2880"/>
      </p:guideLst>
    </p:cSldViewPr>
  </p:slideViewPr>
  <p:outlineViewPr>
    <p:cViewPr>
      <p:scale>
        <a:sx n="33" d="100"/>
        <a:sy n="33" d="100"/>
      </p:scale>
      <p:origin x="0" y="-50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BD6260-8EFB-4796-8D1E-903A69EE4839}" type="datetimeFigureOut">
              <a:rPr lang="fr-FR" smtClean="0"/>
              <a:t>06/12/2023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85CE25-3DC7-4025-B05D-6E908B10DEB2}" type="slidenum">
              <a:rPr lang="fr-FR" smtClean="0"/>
              <a:t>‹N°›</a:t>
            </a:fld>
            <a:endParaRPr lang="fr-FR"/>
          </a:p>
        </p:txBody>
      </p:sp>
    </p:spTree>
    <p:extLst>
      <p:ext uri="{BB962C8B-B14F-4D97-AF65-F5344CB8AC3E}">
        <p14:creationId xmlns:p14="http://schemas.microsoft.com/office/powerpoint/2010/main" val="194442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6B53E-A352-4ABE-97A0-BE58DCA686DB}" type="datetimeFigureOut">
              <a:rPr lang="fr-FR" smtClean="0"/>
              <a:t>06/12/2023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DADD-2991-4223-B2AA-7D7920E2A6F4}" type="slidenum">
              <a:rPr lang="fr-FR" smtClean="0"/>
              <a:t>‹N°›</a:t>
            </a:fld>
            <a:endParaRPr lang="fr-FR"/>
          </a:p>
        </p:txBody>
      </p:sp>
    </p:spTree>
    <p:extLst>
      <p:ext uri="{BB962C8B-B14F-4D97-AF65-F5344CB8AC3E}">
        <p14:creationId xmlns:p14="http://schemas.microsoft.com/office/powerpoint/2010/main" val="1866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4</a:t>
            </a:fld>
            <a:endParaRPr lang="fr-FR" dirty="0"/>
          </a:p>
        </p:txBody>
      </p:sp>
    </p:spTree>
    <p:extLst>
      <p:ext uri="{BB962C8B-B14F-4D97-AF65-F5344CB8AC3E}">
        <p14:creationId xmlns:p14="http://schemas.microsoft.com/office/powerpoint/2010/main" val="102593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14</a:t>
            </a:fld>
            <a:endParaRPr lang="fr-FR" dirty="0"/>
          </a:p>
        </p:txBody>
      </p:sp>
    </p:spTree>
    <p:extLst>
      <p:ext uri="{BB962C8B-B14F-4D97-AF65-F5344CB8AC3E}">
        <p14:creationId xmlns:p14="http://schemas.microsoft.com/office/powerpoint/2010/main" val="20713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15</a:t>
            </a:fld>
            <a:endParaRPr lang="fr-FR" dirty="0"/>
          </a:p>
        </p:txBody>
      </p:sp>
    </p:spTree>
    <p:extLst>
      <p:ext uri="{BB962C8B-B14F-4D97-AF65-F5344CB8AC3E}">
        <p14:creationId xmlns:p14="http://schemas.microsoft.com/office/powerpoint/2010/main" val="73386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16</a:t>
            </a:fld>
            <a:endParaRPr lang="fr-FR" dirty="0"/>
          </a:p>
        </p:txBody>
      </p:sp>
    </p:spTree>
    <p:extLst>
      <p:ext uri="{BB962C8B-B14F-4D97-AF65-F5344CB8AC3E}">
        <p14:creationId xmlns:p14="http://schemas.microsoft.com/office/powerpoint/2010/main" val="421522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17</a:t>
            </a:fld>
            <a:endParaRPr lang="fr-FR" dirty="0"/>
          </a:p>
        </p:txBody>
      </p:sp>
    </p:spTree>
    <p:extLst>
      <p:ext uri="{BB962C8B-B14F-4D97-AF65-F5344CB8AC3E}">
        <p14:creationId xmlns:p14="http://schemas.microsoft.com/office/powerpoint/2010/main" val="99543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dirty="0" err="1"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21</a:t>
            </a:fld>
            <a:endParaRPr lang="fr-FR"/>
          </a:p>
        </p:txBody>
      </p:sp>
    </p:spTree>
    <p:extLst>
      <p:ext uri="{BB962C8B-B14F-4D97-AF65-F5344CB8AC3E}">
        <p14:creationId xmlns:p14="http://schemas.microsoft.com/office/powerpoint/2010/main" val="80632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22</a:t>
            </a:fld>
            <a:endParaRPr lang="fr-FR"/>
          </a:p>
        </p:txBody>
      </p:sp>
    </p:spTree>
    <p:extLst>
      <p:ext uri="{BB962C8B-B14F-4D97-AF65-F5344CB8AC3E}">
        <p14:creationId xmlns:p14="http://schemas.microsoft.com/office/powerpoint/2010/main" val="328874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23</a:t>
            </a:fld>
            <a:endParaRPr lang="fr-FR"/>
          </a:p>
        </p:txBody>
      </p:sp>
    </p:spTree>
    <p:extLst>
      <p:ext uri="{BB962C8B-B14F-4D97-AF65-F5344CB8AC3E}">
        <p14:creationId xmlns:p14="http://schemas.microsoft.com/office/powerpoint/2010/main" val="315552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24</a:t>
            </a:fld>
            <a:endParaRPr lang="fr-FR"/>
          </a:p>
        </p:txBody>
      </p:sp>
    </p:spTree>
    <p:extLst>
      <p:ext uri="{BB962C8B-B14F-4D97-AF65-F5344CB8AC3E}">
        <p14:creationId xmlns:p14="http://schemas.microsoft.com/office/powerpoint/2010/main" val="16635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25</a:t>
            </a:fld>
            <a:endParaRPr lang="fr-FR"/>
          </a:p>
        </p:txBody>
      </p:sp>
    </p:spTree>
    <p:extLst>
      <p:ext uri="{BB962C8B-B14F-4D97-AF65-F5344CB8AC3E}">
        <p14:creationId xmlns:p14="http://schemas.microsoft.com/office/powerpoint/2010/main" val="387714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26</a:t>
            </a:fld>
            <a:endParaRPr lang="fr-FR"/>
          </a:p>
        </p:txBody>
      </p:sp>
    </p:spTree>
    <p:extLst>
      <p:ext uri="{BB962C8B-B14F-4D97-AF65-F5344CB8AC3E}">
        <p14:creationId xmlns:p14="http://schemas.microsoft.com/office/powerpoint/2010/main" val="225647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5</a:t>
            </a:fld>
            <a:endParaRPr lang="fr-FR" dirty="0"/>
          </a:p>
        </p:txBody>
      </p:sp>
    </p:spTree>
    <p:extLst>
      <p:ext uri="{BB962C8B-B14F-4D97-AF65-F5344CB8AC3E}">
        <p14:creationId xmlns:p14="http://schemas.microsoft.com/office/powerpoint/2010/main" val="943874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voici les différents services qui peuvent être déployés pour fournir de telles ressources aux utilisateurs finaux du </a:t>
            </a:r>
            <a:r>
              <a:rPr lang="fr-FR" sz="1200" smtClean="0">
                <a:latin typeface="Times New Roman" panose="02020603050405020304" pitchFamily="18" charset="0"/>
                <a:cs typeface="Times New Roman" panose="02020603050405020304" pitchFamily="18" charset="0"/>
              </a:rPr>
              <a:t>cloud</a:t>
            </a: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27</a:t>
            </a:fld>
            <a:endParaRPr lang="fr-FR"/>
          </a:p>
        </p:txBody>
      </p:sp>
    </p:spTree>
    <p:extLst>
      <p:ext uri="{BB962C8B-B14F-4D97-AF65-F5344CB8AC3E}">
        <p14:creationId xmlns:p14="http://schemas.microsoft.com/office/powerpoint/2010/main" val="26719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6</a:t>
            </a:fld>
            <a:endParaRPr lang="fr-FR" dirty="0"/>
          </a:p>
        </p:txBody>
      </p:sp>
    </p:spTree>
    <p:extLst>
      <p:ext uri="{BB962C8B-B14F-4D97-AF65-F5344CB8AC3E}">
        <p14:creationId xmlns:p14="http://schemas.microsoft.com/office/powerpoint/2010/main" val="382957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7</a:t>
            </a:fld>
            <a:endParaRPr lang="fr-FR" dirty="0"/>
          </a:p>
        </p:txBody>
      </p:sp>
    </p:spTree>
    <p:extLst>
      <p:ext uri="{BB962C8B-B14F-4D97-AF65-F5344CB8AC3E}">
        <p14:creationId xmlns:p14="http://schemas.microsoft.com/office/powerpoint/2010/main" val="351519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8</a:t>
            </a:fld>
            <a:endParaRPr lang="fr-FR" dirty="0"/>
          </a:p>
        </p:txBody>
      </p:sp>
    </p:spTree>
    <p:extLst>
      <p:ext uri="{BB962C8B-B14F-4D97-AF65-F5344CB8AC3E}">
        <p14:creationId xmlns:p14="http://schemas.microsoft.com/office/powerpoint/2010/main" val="258718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9</a:t>
            </a:fld>
            <a:endParaRPr lang="fr-FR" dirty="0"/>
          </a:p>
        </p:txBody>
      </p:sp>
    </p:spTree>
    <p:extLst>
      <p:ext uri="{BB962C8B-B14F-4D97-AF65-F5344CB8AC3E}">
        <p14:creationId xmlns:p14="http://schemas.microsoft.com/office/powerpoint/2010/main" val="320648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10</a:t>
            </a:fld>
            <a:endParaRPr lang="fr-FR" dirty="0"/>
          </a:p>
        </p:txBody>
      </p:sp>
    </p:spTree>
    <p:extLst>
      <p:ext uri="{BB962C8B-B14F-4D97-AF65-F5344CB8AC3E}">
        <p14:creationId xmlns:p14="http://schemas.microsoft.com/office/powerpoint/2010/main" val="332810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12</a:t>
            </a:fld>
            <a:endParaRPr lang="fr-FR" dirty="0"/>
          </a:p>
        </p:txBody>
      </p:sp>
    </p:spTree>
    <p:extLst>
      <p:ext uri="{BB962C8B-B14F-4D97-AF65-F5344CB8AC3E}">
        <p14:creationId xmlns:p14="http://schemas.microsoft.com/office/powerpoint/2010/main" val="4126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478DADD-2991-4223-B2AA-7D7920E2A6F4}" type="slidenum">
              <a:rPr lang="fr-FR" smtClean="0"/>
              <a:t>13</a:t>
            </a:fld>
            <a:endParaRPr lang="fr-FR" dirty="0"/>
          </a:p>
        </p:txBody>
      </p:sp>
    </p:spTree>
    <p:extLst>
      <p:ext uri="{BB962C8B-B14F-4D97-AF65-F5344CB8AC3E}">
        <p14:creationId xmlns:p14="http://schemas.microsoft.com/office/powerpoint/2010/main" val="166970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2368176-88A9-437F-98D0-9E1CD59A522D}" type="datetime1">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80564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B71AB-7A97-44DC-9858-0046BE7E3835}" type="datetime1">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8665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BC1C23-F29D-4FD3-984C-91B0D33C9A16}" type="datetime1">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068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6770D4-F805-41B1-9809-BC9CA7E96447}" type="datetime1">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81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0A0EF1-13CE-4BCD-8FEA-C5179DF84DC8}" type="datetime1">
              <a:rPr lang="fr-FR" smtClean="0"/>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5202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81E4AA-22AE-4F64-9020-A012935DB9A1}" type="datetime1">
              <a:rPr lang="fr-FR" smtClean="0"/>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6617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0BAE82-4591-47F8-BE44-2B44E1D46ED5}" type="datetime1">
              <a:rPr lang="fr-FR" smtClean="0"/>
              <a:t>06/12/2023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3391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381E06-542C-4CB4-9219-DC3FE1BB4AF9}" type="datetime1">
              <a:rPr lang="fr-FR" smtClean="0"/>
              <a:t>06/12/2023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940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F4B9A-596C-451D-8A1A-E22CD7190732}" type="datetime1">
              <a:rPr lang="fr-FR" smtClean="0"/>
              <a:t>06/12/2023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4752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64C461-FB23-4C62-81CC-DE39FF94CD55}" type="datetime1">
              <a:rPr lang="fr-FR" smtClean="0"/>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0830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A8D5B0-0509-4AFA-8A42-AE94FC24CA42}" type="datetime1">
              <a:rPr lang="fr-FR" smtClean="0"/>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9543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539D1-767B-4BFD-A516-BD4092BE54F7}" type="datetime1">
              <a:rPr lang="fr-FR" smtClean="0"/>
              <a:t>06/12/2023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37F2F-74FD-41D5-826B-60D32829677C}" type="slidenum">
              <a:rPr lang="fr-FR" smtClean="0"/>
              <a:t>‹N°›</a:t>
            </a:fld>
            <a:endParaRPr lang="fr-FR"/>
          </a:p>
        </p:txBody>
      </p:sp>
    </p:spTree>
    <p:extLst>
      <p:ext uri="{BB962C8B-B14F-4D97-AF65-F5344CB8AC3E}">
        <p14:creationId xmlns:p14="http://schemas.microsoft.com/office/powerpoint/2010/main" val="186442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stack.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es documents\AA_mes documents\Cloud\Icono\cloud-comput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179512" y="2444751"/>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dirty="0" smtClean="0"/>
              <a:t>Cloud Computing</a:t>
            </a:r>
            <a:endParaRPr lang="en-US" dirty="0"/>
          </a:p>
        </p:txBody>
      </p:sp>
      <p:sp>
        <p:nvSpPr>
          <p:cNvPr id="6" name="ZoneTexte 5"/>
          <p:cNvSpPr txBox="1"/>
          <p:nvPr/>
        </p:nvSpPr>
        <p:spPr>
          <a:xfrm>
            <a:off x="5940152" y="5301208"/>
            <a:ext cx="3096344" cy="954107"/>
          </a:xfrm>
          <a:prstGeom prst="rect">
            <a:avLst/>
          </a:prstGeom>
          <a:noFill/>
          <a:ln>
            <a:noFill/>
          </a:ln>
        </p:spPr>
        <p:txBody>
          <a:bodyPr wrap="square" rtlCol="0">
            <a:spAutoFit/>
          </a:bodyPr>
          <a:lstStyle/>
          <a:p>
            <a:r>
              <a:rPr lang="fr-FR" sz="2800" dirty="0" smtClean="0">
                <a:solidFill>
                  <a:schemeClr val="accent1">
                    <a:lumMod val="75000"/>
                  </a:schemeClr>
                </a:solidFill>
              </a:rPr>
              <a:t>Préparé par:</a:t>
            </a:r>
          </a:p>
          <a:p>
            <a:r>
              <a:rPr lang="fr-FR" sz="2800" dirty="0">
                <a:solidFill>
                  <a:schemeClr val="accent1">
                    <a:lumMod val="75000"/>
                  </a:schemeClr>
                </a:solidFill>
              </a:rPr>
              <a:t> </a:t>
            </a:r>
            <a:r>
              <a:rPr lang="fr-FR" sz="2800" dirty="0" smtClean="0">
                <a:solidFill>
                  <a:schemeClr val="accent1">
                    <a:lumMod val="75000"/>
                  </a:schemeClr>
                </a:solidFill>
              </a:rPr>
              <a:t>      H. BOUFAGHES</a:t>
            </a:r>
            <a:endParaRPr lang="fr-FR" sz="2800" dirty="0">
              <a:solidFill>
                <a:schemeClr val="accent1">
                  <a:lumMod val="75000"/>
                </a:schemeClr>
              </a:solidFill>
            </a:endParaRPr>
          </a:p>
        </p:txBody>
      </p:sp>
      <p:sp>
        <p:nvSpPr>
          <p:cNvPr id="7" name="ZoneTexte 6"/>
          <p:cNvSpPr txBox="1"/>
          <p:nvPr/>
        </p:nvSpPr>
        <p:spPr>
          <a:xfrm>
            <a:off x="3023828" y="5930661"/>
            <a:ext cx="3096344" cy="523220"/>
          </a:xfrm>
          <a:prstGeom prst="rect">
            <a:avLst/>
          </a:prstGeom>
          <a:noFill/>
          <a:ln>
            <a:noFill/>
          </a:ln>
        </p:spPr>
        <p:txBody>
          <a:bodyPr wrap="square" rtlCol="0">
            <a:spAutoFit/>
          </a:bodyPr>
          <a:lstStyle/>
          <a:p>
            <a:r>
              <a:rPr lang="fr-FR" sz="2800" dirty="0" smtClean="0">
                <a:solidFill>
                  <a:schemeClr val="accent1">
                    <a:lumMod val="75000"/>
                  </a:schemeClr>
                </a:solidFill>
              </a:rPr>
              <a:t>     </a:t>
            </a:r>
            <a:r>
              <a:rPr lang="fr-FR" sz="2800" dirty="0" smtClean="0">
                <a:solidFill>
                  <a:schemeClr val="accent1">
                    <a:lumMod val="75000"/>
                  </a:schemeClr>
                </a:solidFill>
              </a:rPr>
              <a:t>2023-2024</a:t>
            </a:r>
            <a:endParaRPr lang="fr-FR" sz="2800" dirty="0">
              <a:solidFill>
                <a:schemeClr val="accent1">
                  <a:lumMod val="75000"/>
                </a:schemeClr>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1</a:t>
            </a:fld>
            <a:endParaRPr lang="fr-FR"/>
          </a:p>
        </p:txBody>
      </p:sp>
    </p:spTree>
    <p:extLst>
      <p:ext uri="{BB962C8B-B14F-4D97-AF65-F5344CB8AC3E}">
        <p14:creationId xmlns:p14="http://schemas.microsoft.com/office/powerpoint/2010/main" val="384215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229600" cy="584775"/>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6 : Prix du Cloud Computing</a:t>
            </a:r>
            <a:endParaRPr lang="fr-FR"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Espace réservé du contenu 4">
            <a:extLst>
              <a:ext uri="{FF2B5EF4-FFF2-40B4-BE49-F238E27FC236}">
                <a16:creationId xmlns:a16="http://schemas.microsoft.com/office/drawing/2014/main" xmlns="" id="{8B90B0B6-946A-4F42-8E16-E28F93227C9A}"/>
              </a:ext>
            </a:extLst>
          </p:cNvPr>
          <p:cNvSpPr txBox="1">
            <a:spLocks/>
          </p:cNvSpPr>
          <p:nvPr/>
        </p:nvSpPr>
        <p:spPr>
          <a:xfrm>
            <a:off x="611560" y="1535998"/>
            <a:ext cx="8352928" cy="304698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prix diffèrent en fonction de plusieurs critères. </a:t>
            </a:r>
            <a:endParaRPr lang="fr-FR"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faire un choix parmi les différentes solutions de </a:t>
            </a:r>
            <a:r>
              <a:rPr lang="fr-FR" sz="2400" dirty="0" smtClean="0">
                <a:latin typeface="Times New Roman" panose="02020603050405020304" pitchFamily="18" charset="0"/>
                <a:cs typeface="Times New Roman" panose="02020603050405020304" pitchFamily="18" charset="0"/>
              </a:rPr>
              <a:t>Cloud, les </a:t>
            </a:r>
            <a:r>
              <a:rPr lang="fr-FR" sz="2400" dirty="0">
                <a:latin typeface="Times New Roman" panose="02020603050405020304" pitchFamily="18" charset="0"/>
                <a:cs typeface="Times New Roman" panose="02020603050405020304" pitchFamily="18" charset="0"/>
              </a:rPr>
              <a:t>principaux paramètres à prendre en compte sont :</a:t>
            </a:r>
          </a:p>
          <a:p>
            <a:pPr marL="347663" indent="-347663"/>
            <a:r>
              <a:rPr lang="fr-FR" sz="2400" dirty="0">
                <a:latin typeface="Times New Roman" panose="02020603050405020304" pitchFamily="18" charset="0"/>
                <a:cs typeface="Times New Roman" panose="02020603050405020304" pitchFamily="18" charset="0"/>
              </a:rPr>
              <a:t>la capacité de Stockage ;</a:t>
            </a:r>
          </a:p>
          <a:p>
            <a:pPr marL="347663" indent="-347663"/>
            <a:r>
              <a:rPr lang="fr-FR" sz="2400" dirty="0">
                <a:latin typeface="Times New Roman" panose="02020603050405020304" pitchFamily="18" charset="0"/>
                <a:cs typeface="Times New Roman" panose="02020603050405020304" pitchFamily="18" charset="0"/>
              </a:rPr>
              <a:t>la plate-forme : Windows, Mac ou Linux ;</a:t>
            </a:r>
          </a:p>
          <a:p>
            <a:pPr marL="347663" indent="-347663">
              <a:tabLst>
                <a:tab pos="119063" algn="l"/>
              </a:tabLst>
            </a:pPr>
            <a:r>
              <a:rPr lang="fr-FR" sz="2400" dirty="0">
                <a:latin typeface="Times New Roman" panose="02020603050405020304" pitchFamily="18" charset="0"/>
                <a:cs typeface="Times New Roman" panose="02020603050405020304" pitchFamily="18" charset="0"/>
              </a:rPr>
              <a:t>le besoin de Mobilité </a:t>
            </a:r>
            <a:endParaRPr lang="fr-FR" sz="2400" dirty="0" smtClean="0">
              <a:latin typeface="Times New Roman" panose="02020603050405020304" pitchFamily="18" charset="0"/>
              <a:cs typeface="Times New Roman" panose="02020603050405020304" pitchFamily="18" charset="0"/>
            </a:endParaRPr>
          </a:p>
          <a:p>
            <a:pPr marL="347663" indent="-347663"/>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fonctionnalités de partage.</a:t>
            </a:r>
          </a:p>
        </p:txBody>
      </p:sp>
      <p:sp>
        <p:nvSpPr>
          <p:cNvPr id="11" name="Rectangle 10">
            <a:extLst>
              <a:ext uri="{FF2B5EF4-FFF2-40B4-BE49-F238E27FC236}">
                <a16:creationId xmlns:a16="http://schemas.microsoft.com/office/drawing/2014/main" xmlns="" id="{5868E29C-EB75-4688-9758-F85E925E9D5C}"/>
              </a:ext>
            </a:extLst>
          </p:cNvPr>
          <p:cNvSpPr/>
          <p:nvPr/>
        </p:nvSpPr>
        <p:spPr bwMode="auto">
          <a:xfrm>
            <a:off x="3491880" y="3048515"/>
            <a:ext cx="1871634" cy="174934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r>
              <a:rPr lang="en-US" sz="8800" b="1" dirty="0">
                <a:gradFill>
                  <a:gsLst>
                    <a:gs pos="0">
                      <a:srgbClr val="FFFFFF"/>
                    </a:gs>
                    <a:gs pos="100000">
                      <a:srgbClr val="FFFFFF"/>
                    </a:gs>
                  </a:gsLst>
                  <a:lin ang="5400000" scaled="0"/>
                </a:gradFill>
              </a:rPr>
              <a:t>$</a:t>
            </a:r>
          </a:p>
        </p:txBody>
      </p:sp>
      <p:sp>
        <p:nvSpPr>
          <p:cNvPr id="12" name="Rectangle 11">
            <a:extLst>
              <a:ext uri="{FF2B5EF4-FFF2-40B4-BE49-F238E27FC236}">
                <a16:creationId xmlns:a16="http://schemas.microsoft.com/office/drawing/2014/main" xmlns="" id="{1331C955-0095-400A-8A5F-6E60AFDA284C}"/>
              </a:ext>
            </a:extLst>
          </p:cNvPr>
          <p:cNvSpPr/>
          <p:nvPr/>
        </p:nvSpPr>
        <p:spPr bwMode="auto">
          <a:xfrm>
            <a:off x="7906181" y="1157976"/>
            <a:ext cx="539994" cy="5760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2400" b="1" dirty="0">
              <a:gradFill>
                <a:gsLst>
                  <a:gs pos="0">
                    <a:srgbClr val="FFFFFF"/>
                  </a:gs>
                  <a:gs pos="100000">
                    <a:srgbClr val="FFFFFF"/>
                  </a:gs>
                </a:gsLst>
                <a:lin ang="5400000" scaled="0"/>
              </a:gradFill>
            </a:endParaRPr>
          </a:p>
          <a:p>
            <a:pPr algn="ctr" defTabSz="914099" fontAlgn="base">
              <a:spcBef>
                <a:spcPct val="0"/>
              </a:spcBef>
              <a:spcAft>
                <a:spcPct val="0"/>
              </a:spcAft>
            </a:pPr>
            <a:r>
              <a:rPr lang="en-US" sz="2000" b="1" dirty="0">
                <a:gradFill>
                  <a:gsLst>
                    <a:gs pos="0">
                      <a:srgbClr val="FFFFFF"/>
                    </a:gs>
                    <a:gs pos="100000">
                      <a:srgbClr val="FFFFFF"/>
                    </a:gs>
                  </a:gsLst>
                  <a:lin ang="5400000" scaled="0"/>
                </a:gradFill>
              </a:rPr>
              <a:t>$</a:t>
            </a:r>
          </a:p>
        </p:txBody>
      </p:sp>
      <p:sp>
        <p:nvSpPr>
          <p:cNvPr id="13" name="Espace réservé du contenu 2">
            <a:extLst>
              <a:ext uri="{FF2B5EF4-FFF2-40B4-BE49-F238E27FC236}">
                <a16:creationId xmlns:a16="http://schemas.microsoft.com/office/drawing/2014/main" xmlns="" id="{B9793FA5-CE06-4F22-9F53-488F59CF0AA5}"/>
              </a:ext>
            </a:extLst>
          </p:cNvPr>
          <p:cNvSpPr txBox="1">
            <a:spLocks/>
          </p:cNvSpPr>
          <p:nvPr/>
        </p:nvSpPr>
        <p:spPr>
          <a:xfrm>
            <a:off x="518864" y="4670947"/>
            <a:ext cx="8229600" cy="2214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Si le prix peut être avantageux, il ne faut pas oublier les "coûts cachés" : la formation des utilisateurs en entreprise, le paramétrage, l'installation des modules... Le Cloud n'est donc pas une diminution des coûts mais plutôt un lissage des coûts informatiques</a:t>
            </a:r>
            <a:r>
              <a:rPr lang="fr-FR" dirty="0"/>
              <a:t>.</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10</a:t>
            </a:fld>
            <a:endParaRPr lang="fr-FR"/>
          </a:p>
        </p:txBody>
      </p:sp>
    </p:spTree>
    <p:extLst>
      <p:ext uri="{BB962C8B-B14F-4D97-AF65-F5344CB8AC3E}">
        <p14:creationId xmlns:p14="http://schemas.microsoft.com/office/powerpoint/2010/main" val="33303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34 2.22222E-6 L -0.00885 -0.06528 C -0.01145 -0.0794 -0.0092 -0.0963 -0.00347 -0.11158 C 0.00348 -0.12871 0.01372 -0.13889 0.02292 -0.14352 L 0.07066 -0.16806 " pathEditMode="relative" rAng="17940000" ptsTypes="AAAAA">
                                      <p:cBhvr>
                                        <p:cTn id="6" dur="2000" fill="hold"/>
                                        <p:tgtEl>
                                          <p:spTgt spid="5">
                                            <p:txEl>
                                              <p:pRg st="0" end="0"/>
                                            </p:txEl>
                                          </p:spTgt>
                                        </p:tgtEl>
                                        <p:attrNameLst>
                                          <p:attrName>ppt_x</p:attrName>
                                          <p:attrName>ppt_y</p:attrName>
                                        </p:attrNameLst>
                                      </p:cBhvr>
                                      <p:rCtr x="1649" y="-9792"/>
                                    </p:animMotion>
                                  </p:childTnLst>
                                </p:cTn>
                              </p:par>
                              <p:par>
                                <p:cTn id="7" presetID="37" presetClass="path" presetSubtype="0" accel="50000" decel="50000" fill="hold" grpId="0" nodeType="withEffect">
                                  <p:stCondLst>
                                    <p:cond delay="0"/>
                                  </p:stCondLst>
                                  <p:childTnLst>
                                    <p:animMotion origin="layout" path="M -0.02378 -0.08264 L 0.13316 -0.03403 C 0.16615 -0.02245 0.20955 -0.02824 0.25035 -0.04954 C 0.2967 -0.07292 0.32986 -0.10555 0.34844 -0.14421 L 0.44115 -0.32014 " pathEditMode="relative" rAng="20340000" ptsTypes="AAAAA">
                                      <p:cBhvr>
                                        <p:cTn id="8" dur="2000" fill="hold"/>
                                        <p:tgtEl>
                                          <p:spTgt spid="11"/>
                                        </p:tgtEl>
                                        <p:attrNameLst>
                                          <p:attrName>ppt_x</p:attrName>
                                          <p:attrName>ppt_y</p:attrName>
                                        </p:attrNameLst>
                                      </p:cBhvr>
                                      <p:rCtr x="25417" y="-4352"/>
                                    </p:animMotion>
                                  </p:childTnLst>
                                </p:cTn>
                              </p:par>
                              <p:par>
                                <p:cTn id="9" presetID="1" presetClass="exit"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1" grpId="0" animBg="1"/>
      <p:bldP spid="11" grpId="1"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9835"/>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les acteurs du cloud</a:t>
            </a:r>
            <a:endParaRPr lang="fr-FR" sz="2700" b="1" dirty="0">
              <a:solidFill>
                <a:schemeClr val="tx2"/>
              </a:solidFill>
            </a:endParaRPr>
          </a:p>
        </p:txBody>
      </p:sp>
      <p:grpSp>
        <p:nvGrpSpPr>
          <p:cNvPr id="22" name="Group 21">
            <a:extLst>
              <a:ext uri="{FF2B5EF4-FFF2-40B4-BE49-F238E27FC236}">
                <a16:creationId xmlns:a16="http://schemas.microsoft.com/office/drawing/2014/main" xmlns="" id="{6F51AAB1-F89B-4CAE-BAF0-717364273D27}"/>
              </a:ext>
            </a:extLst>
          </p:cNvPr>
          <p:cNvGrpSpPr/>
          <p:nvPr/>
        </p:nvGrpSpPr>
        <p:grpSpPr>
          <a:xfrm>
            <a:off x="539414" y="1750418"/>
            <a:ext cx="7704994" cy="4091080"/>
            <a:chOff x="1041404" y="1730736"/>
            <a:chExt cx="10882012" cy="4111991"/>
          </a:xfrm>
        </p:grpSpPr>
        <p:graphicFrame>
          <p:nvGraphicFramePr>
            <p:cNvPr id="12" name="Espace réservé du contenu 5">
              <a:extLst>
                <a:ext uri="{FF2B5EF4-FFF2-40B4-BE49-F238E27FC236}">
                  <a16:creationId xmlns:a16="http://schemas.microsoft.com/office/drawing/2014/main" xmlns="" id="{18E8D16D-DAC5-47EE-976B-F6CA7899D567}"/>
                </a:ext>
              </a:extLst>
            </p:cNvPr>
            <p:cNvGraphicFramePr>
              <a:graphicFrameLocks/>
            </p:cNvGraphicFramePr>
            <p:nvPr>
              <p:extLst>
                <p:ext uri="{D42A27DB-BD31-4B8C-83A1-F6EECF244321}">
                  <p14:modId xmlns:p14="http://schemas.microsoft.com/office/powerpoint/2010/main" val="2508975466"/>
                </p:ext>
              </p:extLst>
            </p:nvPr>
          </p:nvGraphicFramePr>
          <p:xfrm>
            <a:off x="1041404" y="1730736"/>
            <a:ext cx="10882012" cy="4111991"/>
          </p:xfrm>
          <a:graphic>
            <a:graphicData uri="http://schemas.openxmlformats.org/drawingml/2006/table">
              <a:tbl>
                <a:tblPr firstRow="1" bandRow="1">
                  <a:tableStyleId>{ED083AE6-46FA-4A59-8FB0-9F97EB10719F}</a:tableStyleId>
                </a:tblPr>
                <a:tblGrid>
                  <a:gridCol w="1584314">
                    <a:extLst>
                      <a:ext uri="{9D8B030D-6E8A-4147-A177-3AD203B41FA5}">
                        <a16:colId xmlns:a16="http://schemas.microsoft.com/office/drawing/2014/main" xmlns="" val="182577778"/>
                      </a:ext>
                    </a:extLst>
                  </a:gridCol>
                  <a:gridCol w="1872208">
                    <a:extLst>
                      <a:ext uri="{9D8B030D-6E8A-4147-A177-3AD203B41FA5}">
                        <a16:colId xmlns:a16="http://schemas.microsoft.com/office/drawing/2014/main" xmlns="" val="3347490076"/>
                      </a:ext>
                    </a:extLst>
                  </a:gridCol>
                  <a:gridCol w="2016224">
                    <a:extLst>
                      <a:ext uri="{9D8B030D-6E8A-4147-A177-3AD203B41FA5}">
                        <a16:colId xmlns:a16="http://schemas.microsoft.com/office/drawing/2014/main" xmlns="" val="2327547782"/>
                      </a:ext>
                    </a:extLst>
                  </a:gridCol>
                  <a:gridCol w="2232248">
                    <a:extLst>
                      <a:ext uri="{9D8B030D-6E8A-4147-A177-3AD203B41FA5}">
                        <a16:colId xmlns:a16="http://schemas.microsoft.com/office/drawing/2014/main" xmlns="" val="3353010860"/>
                      </a:ext>
                    </a:extLst>
                  </a:gridCol>
                </a:tblGrid>
                <a:tr h="1022770">
                  <a:tc>
                    <a:txBody>
                      <a:bodyPr/>
                      <a:lstStyle/>
                      <a:p>
                        <a:pPr algn="ctr"/>
                        <a:endParaRPr lang="fr-FR" sz="4400" b="0" dirty="0">
                          <a:solidFill>
                            <a:schemeClr val="bg1"/>
                          </a:solidFill>
                          <a:latin typeface="Segoe UI Light" panose="020B0502040204020203" pitchFamily="34" charset="0"/>
                        </a:endParaRPr>
                      </a:p>
                    </a:txBody>
                    <a:tcPr anchor="ctr"/>
                  </a:tc>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xmlns="" val="2805785725"/>
                    </a:ext>
                  </a:extLst>
                </a:tr>
                <a:tr h="1022770">
                  <a:tc>
                    <a:txBody>
                      <a:bodyPr/>
                      <a:lstStyle/>
                      <a:p>
                        <a:pPr algn="ctr"/>
                        <a:r>
                          <a:rPr lang="fr-FR" sz="4400" b="1" i="1" dirty="0" err="1">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rPr>
                          <a:t>SaaS</a:t>
                        </a:r>
                        <a:endParaRPr lang="fr-FR" sz="4400" b="1" i="1" dirty="0">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endParaRPr>
                      </a:p>
                    </a:txBody>
                    <a:tcPr anchor="ctr"/>
                  </a:tc>
                  <a:tc rowSpan="2">
                    <a:txBody>
                      <a:bodyPr/>
                      <a:lstStyle/>
                      <a:p>
                        <a:endParaRPr lang="fr-FR" dirty="0"/>
                      </a:p>
                    </a:txBody>
                    <a:tcPr/>
                  </a:tc>
                  <a:tc>
                    <a:txBody>
                      <a:bodyPr/>
                      <a:lstStyle/>
                      <a:p>
                        <a:pPr algn="ctr"/>
                        <a:r>
                          <a:rPr lang="fr-FR" b="1" dirty="0">
                            <a:solidFill>
                              <a:schemeClr val="bg1"/>
                            </a:solidFill>
                          </a:rPr>
                          <a:t>Office 365</a:t>
                        </a:r>
                      </a:p>
                    </a:txBody>
                    <a:tcPr/>
                  </a:tc>
                  <a:tc>
                    <a:txBody>
                      <a:bodyPr/>
                      <a:lstStyle/>
                      <a:p>
                        <a:endParaRPr lang="fr-FR" dirty="0"/>
                      </a:p>
                    </a:txBody>
                    <a:tcPr/>
                  </a:tc>
                  <a:extLst>
                    <a:ext uri="{0D108BD9-81ED-4DB2-BD59-A6C34878D82A}">
                      <a16:rowId xmlns:a16="http://schemas.microsoft.com/office/drawing/2014/main" xmlns="" val="588474164"/>
                    </a:ext>
                  </a:extLst>
                </a:tr>
                <a:tr h="1022770">
                  <a:tc>
                    <a:txBody>
                      <a:bodyPr/>
                      <a:lstStyle/>
                      <a:p>
                        <a:pPr algn="ctr"/>
                        <a:r>
                          <a:rPr lang="fr-FR" sz="4400" b="1" i="1" u="none" dirty="0" err="1">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rPr>
                          <a:t>PaaS</a:t>
                        </a:r>
                        <a:endParaRPr lang="fr-FR" sz="4400" b="1" i="1" u="none" dirty="0">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endParaRPr>
                      </a:p>
                    </a:txBody>
                    <a:tcPr anchor="ctr"/>
                  </a:tc>
                  <a:tc vMerge="1">
                    <a:txBody>
                      <a:bodyPr/>
                      <a:lstStyle/>
                      <a:p>
                        <a:endParaRPr lang="fr-FR" dirty="0"/>
                      </a:p>
                    </a:txBody>
                    <a:tcPr/>
                  </a:tc>
                  <a:tc rowSpan="2">
                    <a:txBody>
                      <a:bodyPr/>
                      <a:lstStyle/>
                      <a:p>
                        <a:endParaRPr lang="fr-FR" dirty="0"/>
                      </a:p>
                    </a:txBody>
                    <a:tcPr/>
                  </a:tc>
                  <a:tc rowSpan="2">
                    <a:txBody>
                      <a:bodyPr/>
                      <a:lstStyle/>
                      <a:p>
                        <a:endParaRPr lang="fr-FR" dirty="0"/>
                      </a:p>
                    </a:txBody>
                    <a:tcPr/>
                  </a:tc>
                  <a:extLst>
                    <a:ext uri="{0D108BD9-81ED-4DB2-BD59-A6C34878D82A}">
                      <a16:rowId xmlns:a16="http://schemas.microsoft.com/office/drawing/2014/main" xmlns="" val="3713390130"/>
                    </a:ext>
                  </a:extLst>
                </a:tr>
                <a:tr h="1022770">
                  <a:tc>
                    <a:txBody>
                      <a:bodyPr/>
                      <a:lstStyle/>
                      <a:p>
                        <a:pPr algn="ctr"/>
                        <a:r>
                          <a:rPr lang="fr-FR" sz="4400" b="1" i="1" dirty="0" err="1">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rPr>
                          <a:t>IaaS</a:t>
                        </a:r>
                        <a:endParaRPr lang="fr-FR" sz="4400" b="1" i="1" dirty="0">
                          <a:solidFill>
                            <a:schemeClr val="accent6">
                              <a:lumMod val="50000"/>
                            </a:schemeClr>
                          </a:solidFill>
                          <a:effectLst>
                            <a:outerShdw blurRad="38100" dist="38100" dir="2700000" algn="tl">
                              <a:srgbClr val="000000">
                                <a:alpha val="43137"/>
                              </a:srgbClr>
                            </a:outerShdw>
                          </a:effectLst>
                          <a:latin typeface="Segoe UI Light" panose="020B0502040204020203" pitchFamily="34" charset="0"/>
                        </a:endParaRPr>
                      </a:p>
                    </a:txBody>
                    <a:tcPr anchor="ctr"/>
                  </a:tc>
                  <a:tc>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xmlns="" val="453477198"/>
                    </a:ext>
                  </a:extLst>
                </a:tr>
              </a:tbl>
            </a:graphicData>
          </a:graphic>
        </p:graphicFrame>
        <p:pic>
          <p:nvPicPr>
            <p:cNvPr id="13" name="Image 7">
              <a:extLst>
                <a:ext uri="{FF2B5EF4-FFF2-40B4-BE49-F238E27FC236}">
                  <a16:creationId xmlns:a16="http://schemas.microsoft.com/office/drawing/2014/main" xmlns="" id="{573691BF-25C5-497F-92F0-5B1C894F0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742" y="2055348"/>
              <a:ext cx="2205317" cy="783261"/>
            </a:xfrm>
            <a:prstGeom prst="rect">
              <a:avLst/>
            </a:prstGeom>
          </p:spPr>
        </p:pic>
        <p:pic>
          <p:nvPicPr>
            <p:cNvPr id="14" name="Image 8">
              <a:extLst>
                <a:ext uri="{FF2B5EF4-FFF2-40B4-BE49-F238E27FC236}">
                  <a16:creationId xmlns:a16="http://schemas.microsoft.com/office/drawing/2014/main" xmlns="" id="{2373545F-BB0B-45CF-B712-AF4567443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364" y="2055348"/>
              <a:ext cx="2209800" cy="471792"/>
            </a:xfrm>
            <a:prstGeom prst="rect">
              <a:avLst/>
            </a:prstGeom>
          </p:spPr>
        </p:pic>
        <p:pic>
          <p:nvPicPr>
            <p:cNvPr id="15" name="Image 9">
              <a:extLst>
                <a:ext uri="{FF2B5EF4-FFF2-40B4-BE49-F238E27FC236}">
                  <a16:creationId xmlns:a16="http://schemas.microsoft.com/office/drawing/2014/main" xmlns="" id="{E48D802E-25B5-4DA3-9CDD-A0EDCAC17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700" y="1969075"/>
              <a:ext cx="1905000" cy="644338"/>
            </a:xfrm>
            <a:prstGeom prst="rect">
              <a:avLst/>
            </a:prstGeom>
          </p:spPr>
        </p:pic>
        <p:pic>
          <p:nvPicPr>
            <p:cNvPr id="16" name="Image 10">
              <a:extLst>
                <a:ext uri="{FF2B5EF4-FFF2-40B4-BE49-F238E27FC236}">
                  <a16:creationId xmlns:a16="http://schemas.microsoft.com/office/drawing/2014/main" xmlns="" id="{36CF3A96-CCBE-4A8B-BFF1-F8209BFF7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3301" y="4995209"/>
              <a:ext cx="1902198" cy="760879"/>
            </a:xfrm>
            <a:prstGeom prst="rect">
              <a:avLst/>
            </a:prstGeom>
          </p:spPr>
        </p:pic>
        <p:pic>
          <p:nvPicPr>
            <p:cNvPr id="17" name="Image 11">
              <a:extLst>
                <a:ext uri="{FF2B5EF4-FFF2-40B4-BE49-F238E27FC236}">
                  <a16:creationId xmlns:a16="http://schemas.microsoft.com/office/drawing/2014/main" xmlns="" id="{FB1DDB73-9B86-44ED-9ADF-1AE6C2D81F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508" y="3199363"/>
              <a:ext cx="587369" cy="587369"/>
            </a:xfrm>
            <a:prstGeom prst="rect">
              <a:avLst/>
            </a:prstGeom>
          </p:spPr>
        </p:pic>
        <p:pic>
          <p:nvPicPr>
            <p:cNvPr id="18" name="Image 12">
              <a:extLst>
                <a:ext uri="{FF2B5EF4-FFF2-40B4-BE49-F238E27FC236}">
                  <a16:creationId xmlns:a16="http://schemas.microsoft.com/office/drawing/2014/main" xmlns="" id="{72D94BF0-4F6F-44A4-B8AC-C11A95BD4C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1140" y="4546378"/>
              <a:ext cx="2026024" cy="610681"/>
            </a:xfrm>
            <a:prstGeom prst="rect">
              <a:avLst/>
            </a:prstGeom>
          </p:spPr>
        </p:pic>
        <p:pic>
          <p:nvPicPr>
            <p:cNvPr id="19" name="Image 14">
              <a:extLst>
                <a:ext uri="{FF2B5EF4-FFF2-40B4-BE49-F238E27FC236}">
                  <a16:creationId xmlns:a16="http://schemas.microsoft.com/office/drawing/2014/main" xmlns="" id="{321C45A6-EB48-46A7-A262-AEF40F5B70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0027" y="3087015"/>
              <a:ext cx="1951812" cy="683968"/>
            </a:xfrm>
            <a:prstGeom prst="rect">
              <a:avLst/>
            </a:prstGeom>
          </p:spPr>
        </p:pic>
        <p:pic>
          <p:nvPicPr>
            <p:cNvPr id="20" name="Image 15">
              <a:extLst>
                <a:ext uri="{FF2B5EF4-FFF2-40B4-BE49-F238E27FC236}">
                  <a16:creationId xmlns:a16="http://schemas.microsoft.com/office/drawing/2014/main" xmlns="" id="{406026DB-6A40-4E02-B045-5BA3988C34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8543" y="3937319"/>
              <a:ext cx="2427314" cy="1828798"/>
            </a:xfrm>
            <a:prstGeom prst="rect">
              <a:avLst/>
            </a:prstGeom>
          </p:spPr>
        </p:pic>
      </p:grpSp>
      <p:sp>
        <p:nvSpPr>
          <p:cNvPr id="3" name="Espace réservé du numéro de diapositive 2"/>
          <p:cNvSpPr>
            <a:spLocks noGrp="1"/>
          </p:cNvSpPr>
          <p:nvPr>
            <p:ph type="sldNum" sz="quarter" idx="12"/>
          </p:nvPr>
        </p:nvSpPr>
        <p:spPr/>
        <p:txBody>
          <a:bodyPr/>
          <a:lstStyle/>
          <a:p>
            <a:fld id="{32937F2F-74FD-41D5-826B-60D32829677C}" type="slidenum">
              <a:rPr lang="fr-FR" smtClean="0"/>
              <a:t>11</a:t>
            </a:fld>
            <a:endParaRPr lang="fr-FR"/>
          </a:p>
        </p:txBody>
      </p:sp>
    </p:spTree>
    <p:extLst>
      <p:ext uri="{BB962C8B-B14F-4D97-AF65-F5344CB8AC3E}">
        <p14:creationId xmlns:p14="http://schemas.microsoft.com/office/powerpoint/2010/main" val="225650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lumMod val="75000"/>
                  </a:schemeClr>
                </a:solidFill>
              </a:rPr>
              <a:t>Exemple</a:t>
            </a:r>
            <a:r>
              <a:rPr lang="fr-FR" sz="2200" b="1" dirty="0">
                <a:solidFill>
                  <a:schemeClr val="tx2">
                    <a:lumMod val="75000"/>
                  </a:schemeClr>
                </a:solidFill>
              </a:rPr>
              <a:t>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a16="http://schemas.microsoft.com/office/drawing/2014/main" xmlns="" id="{C7063817-9CBF-4544-86B4-D282EA0D09F2}"/>
              </a:ext>
            </a:extLst>
          </p:cNvPr>
          <p:cNvSpPr>
            <a:spLocks noGrp="1"/>
          </p:cNvSpPr>
          <p:nvPr>
            <p:ph idx="1"/>
          </p:nvPr>
        </p:nvSpPr>
        <p:spPr>
          <a:xfrm>
            <a:off x="457200" y="1093234"/>
            <a:ext cx="8229600" cy="5764766"/>
          </a:xfrm>
        </p:spPr>
        <p:txBody>
          <a:bodyPr>
            <a:normAutofit/>
          </a:bodyPr>
          <a:lstStyle/>
          <a:p>
            <a:pPr>
              <a:lnSpc>
                <a:spcPct val="150000"/>
              </a:lnSpc>
            </a:pPr>
            <a:r>
              <a:rPr lang="fr-FR" sz="2400" dirty="0">
                <a:latin typeface="Times New Roman" panose="02020603050405020304" pitchFamily="18" charset="0"/>
                <a:cs typeface="Times New Roman" panose="02020603050405020304" pitchFamily="18" charset="0"/>
              </a:rPr>
              <a:t>Pour mettre en place un cloud au sein de l’université, nous devons poser la question «quels sont les besoins de </a:t>
            </a:r>
            <a:r>
              <a:rPr lang="fr-FR" sz="2400" dirty="0" err="1">
                <a:latin typeface="Times New Roman" panose="02020603050405020304" pitchFamily="18" charset="0"/>
                <a:cs typeface="Times New Roman" panose="02020603050405020304" pitchFamily="18" charset="0"/>
              </a:rPr>
              <a:t>l’univ</a:t>
            </a:r>
            <a:r>
              <a:rPr lang="fr-FR" sz="2400" dirty="0">
                <a:latin typeface="Times New Roman" panose="02020603050405020304" pitchFamily="18" charset="0"/>
                <a:cs typeface="Times New Roman" panose="02020603050405020304" pitchFamily="18" charset="0"/>
              </a:rPr>
              <a:t> en termes de Cloud ? »;</a:t>
            </a:r>
          </a:p>
          <a:p>
            <a:pPr>
              <a:lnSpc>
                <a:spcPct val="150000"/>
              </a:lnSpc>
            </a:pPr>
            <a:r>
              <a:rPr lang="fr-FR" sz="2400" dirty="0">
                <a:latin typeface="Times New Roman" panose="02020603050405020304" pitchFamily="18" charset="0"/>
                <a:cs typeface="Times New Roman" panose="02020603050405020304" pitchFamily="18" charset="0"/>
              </a:rPr>
              <a:t>Pour répondre à ça, on procède à l’analyse des besoins, des différents scénarios possibles et des coûts qui y sont associés;</a:t>
            </a:r>
          </a:p>
          <a:p>
            <a:pPr>
              <a:lnSpc>
                <a:spcPct val="150000"/>
              </a:lnSpc>
            </a:pPr>
            <a:r>
              <a:rPr lang="fr-FR" sz="2400" dirty="0">
                <a:latin typeface="Times New Roman" panose="02020603050405020304" pitchFamily="18" charset="0"/>
                <a:cs typeface="Times New Roman" panose="02020603050405020304" pitchFamily="18" charset="0"/>
              </a:rPr>
              <a:t> cela est effecteur suivant la démarche présentée auparavant(Les 6 étapes).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12</a:t>
            </a:fld>
            <a:endParaRPr lang="fr-FR"/>
          </a:p>
        </p:txBody>
      </p:sp>
    </p:spTree>
    <p:extLst>
      <p:ext uri="{BB962C8B-B14F-4D97-AF65-F5344CB8AC3E}">
        <p14:creationId xmlns:p14="http://schemas.microsoft.com/office/powerpoint/2010/main" val="286204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a16="http://schemas.microsoft.com/office/drawing/2014/main" xmlns="" id="{C7063817-9CBF-4544-86B4-D282EA0D09F2}"/>
              </a:ext>
            </a:extLst>
          </p:cNvPr>
          <p:cNvSpPr>
            <a:spLocks noGrp="1"/>
          </p:cNvSpPr>
          <p:nvPr>
            <p:ph idx="1"/>
          </p:nvPr>
        </p:nvSpPr>
        <p:spPr>
          <a:xfrm>
            <a:off x="467544" y="1494653"/>
            <a:ext cx="8542497" cy="5760640"/>
          </a:xfrm>
        </p:spPr>
        <p:txBody>
          <a:bodyPr>
            <a:noAutofit/>
          </a:bodyPr>
          <a:lstStyle/>
          <a:p>
            <a:pPr marL="0" indent="0" algn="ctr">
              <a:buNone/>
              <a:tabLst>
                <a:tab pos="182563" algn="l"/>
                <a:tab pos="268288" algn="l"/>
                <a:tab pos="361950" algn="l"/>
              </a:tabLst>
            </a:pPr>
            <a:endParaRPr lang="fr-FR" dirty="0"/>
          </a:p>
          <a:p>
            <a:pPr>
              <a:lnSpc>
                <a:spcPct val="150000"/>
              </a:lnSpc>
              <a:spcBef>
                <a:spcPts val="0"/>
              </a:spcBef>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En tant que université moderne à la pointe de la technologie, l’université cherche toujours à fournir à ces employés et étudiants des meilleures conditions pour accomplir leurs taches. ces ambitions ne pourront être atteintes qu'avec les nouvelles technologies de la communication. </a:t>
            </a:r>
          </a:p>
        </p:txBody>
      </p:sp>
      <p:sp>
        <p:nvSpPr>
          <p:cNvPr id="5" name="TextBox 4">
            <a:extLst>
              <a:ext uri="{FF2B5EF4-FFF2-40B4-BE49-F238E27FC236}">
                <a16:creationId xmlns:a16="http://schemas.microsoft.com/office/drawing/2014/main" xmlns="" id="{83BCA187-9D51-453D-9926-0DFE6DC4D938}"/>
              </a:ext>
            </a:extLst>
          </p:cNvPr>
          <p:cNvSpPr txBox="1"/>
          <p:nvPr/>
        </p:nvSpPr>
        <p:spPr>
          <a:xfrm>
            <a:off x="477601" y="1956318"/>
            <a:ext cx="8064896" cy="425481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L’université développe régulièrement des applications pour utilisation en interne. Mais chaque application nécessite un support, et une manière d'accéder </a:t>
            </a:r>
            <a:r>
              <a:rPr lang="fr-FR" sz="2400" dirty="0" smtClean="0">
                <a:latin typeface="Times New Roman" panose="02020603050405020304" pitchFamily="18" charset="0"/>
                <a:cs typeface="Times New Roman" panose="02020603050405020304" pitchFamily="18" charset="0"/>
              </a:rPr>
              <a:t>différente.</a:t>
            </a:r>
          </a:p>
          <a:p>
            <a:pPr marL="342900" indent="-342900">
              <a:lnSpc>
                <a:spcPct val="15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serait très utile et très pratique d'avoir des solutions technologiques pour rendre le travail en université plus conviviale, plus accessible et plus collaboratif.</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a:p>
            <a:pPr>
              <a:lnSpc>
                <a:spcPct val="150000"/>
              </a:lnSpc>
            </a:pPr>
            <a:endParaRPr lang="fr-FR"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0DBE910-4FEE-474A-B3B0-74EDDEA86DDB}"/>
              </a:ext>
            </a:extLst>
          </p:cNvPr>
          <p:cNvSpPr txBox="1"/>
          <p:nvPr/>
        </p:nvSpPr>
        <p:spPr>
          <a:xfrm>
            <a:off x="1403648" y="1196752"/>
            <a:ext cx="5904656" cy="461665"/>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1 : Définition du besoin</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13</a:t>
            </a:fld>
            <a:endParaRPr lang="fr-FR"/>
          </a:p>
        </p:txBody>
      </p:sp>
    </p:spTree>
    <p:extLst>
      <p:ext uri="{BB962C8B-B14F-4D97-AF65-F5344CB8AC3E}">
        <p14:creationId xmlns:p14="http://schemas.microsoft.com/office/powerpoint/2010/main" val="1485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lumMod val="75000"/>
                  </a:schemeClr>
                </a:solidFill>
              </a:rPr>
              <a:t>Exemple</a:t>
            </a:r>
            <a:r>
              <a:rPr lang="fr-FR" sz="2200" b="1" dirty="0">
                <a:solidFill>
                  <a:schemeClr val="tx2">
                    <a:lumMod val="75000"/>
                  </a:schemeClr>
                </a:solidFill>
              </a:rPr>
              <a:t>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a16="http://schemas.microsoft.com/office/drawing/2014/main" xmlns="" id="{C7063817-9CBF-4544-86B4-D282EA0D09F2}"/>
              </a:ext>
            </a:extLst>
          </p:cNvPr>
          <p:cNvSpPr>
            <a:spLocks noGrp="1"/>
          </p:cNvSpPr>
          <p:nvPr>
            <p:ph idx="1"/>
          </p:nvPr>
        </p:nvSpPr>
        <p:spPr>
          <a:xfrm>
            <a:off x="457200" y="1093234"/>
            <a:ext cx="8229600" cy="5764766"/>
          </a:xfrm>
        </p:spPr>
        <p:txBody>
          <a:bodyPr>
            <a:normAutofit/>
          </a:bodyPr>
          <a:lstStyle/>
          <a:p>
            <a:pPr marL="0" indent="0">
              <a:lnSpc>
                <a:spcPct val="150000"/>
              </a:lnSpc>
              <a:buNone/>
            </a:pPr>
            <a:r>
              <a:rPr lang="fr-FR" sz="2400" dirty="0">
                <a:latin typeface="Times New Roman" panose="02020603050405020304" pitchFamily="18" charset="0"/>
                <a:cs typeface="Times New Roman" panose="02020603050405020304" pitchFamily="18" charset="0"/>
              </a:rPr>
              <a:t>Ces technologies doivent être capables </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D'unifier les moyens d'accès à des applications développées;</a:t>
            </a:r>
          </a:p>
          <a:p>
            <a:pPr>
              <a:lnSpc>
                <a:spcPct val="150000"/>
              </a:lnSpc>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De </a:t>
            </a:r>
            <a:r>
              <a:rPr lang="fr-FR" sz="2400" dirty="0">
                <a:latin typeface="Times New Roman" panose="02020603050405020304" pitchFamily="18" charset="0"/>
                <a:cs typeface="Times New Roman" panose="02020603050405020304" pitchFamily="18" charset="0"/>
              </a:rPr>
              <a:t>faciliter le travail collaboratif;</a:t>
            </a:r>
          </a:p>
          <a:p>
            <a:pPr>
              <a:lnSpc>
                <a:spcPct val="1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De simplifier l'utilisation des technologies existantes;</a:t>
            </a:r>
          </a:p>
          <a:p>
            <a:pPr>
              <a:lnSpc>
                <a:spcPct val="1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De permettre le partage des ressources entre les services et personnes autorisées;</a:t>
            </a:r>
          </a:p>
          <a:p>
            <a:pPr>
              <a:lnSpc>
                <a:spcPct val="150000"/>
              </a:lnSpc>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Créer des machines virtuelles en fonction des besoins.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14</a:t>
            </a:fld>
            <a:endParaRPr lang="fr-FR"/>
          </a:p>
        </p:txBody>
      </p:sp>
    </p:spTree>
    <p:extLst>
      <p:ext uri="{BB962C8B-B14F-4D97-AF65-F5344CB8AC3E}">
        <p14:creationId xmlns:p14="http://schemas.microsoft.com/office/powerpoint/2010/main" val="4050584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a16="http://schemas.microsoft.com/office/drawing/2014/main" xmlns="" id="{C7063817-9CBF-4544-86B4-D282EA0D09F2}"/>
              </a:ext>
            </a:extLst>
          </p:cNvPr>
          <p:cNvSpPr>
            <a:spLocks noGrp="1"/>
          </p:cNvSpPr>
          <p:nvPr>
            <p:ph idx="1"/>
          </p:nvPr>
        </p:nvSpPr>
        <p:spPr>
          <a:xfrm>
            <a:off x="449796" y="1036367"/>
            <a:ext cx="8542497" cy="5760640"/>
          </a:xfrm>
        </p:spPr>
        <p:txBody>
          <a:bodyPr>
            <a:noAutofit/>
          </a:bodyPr>
          <a:lstStyle/>
          <a:p>
            <a:pPr marL="0" indent="0" algn="ctr">
              <a:buNone/>
              <a:tabLst>
                <a:tab pos="182563" algn="l"/>
                <a:tab pos="268288" algn="l"/>
                <a:tab pos="361950" algn="l"/>
              </a:tabLst>
            </a:pPr>
            <a:endParaRPr lang="fr-FR" dirty="0"/>
          </a:p>
          <a:p>
            <a:pPr>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Dans cette étape, le projet sera découpé en </a:t>
            </a:r>
            <a:r>
              <a:rPr lang="fr-FR" sz="2400" dirty="0" smtClean="0">
                <a:latin typeface="Times New Roman" panose="02020603050405020304" pitchFamily="18" charset="0"/>
                <a:cs typeface="Times New Roman" panose="02020603050405020304" pitchFamily="18" charset="0"/>
              </a:rPr>
              <a:t>ensemble </a:t>
            </a:r>
            <a:r>
              <a:rPr lang="fr-FR" sz="2400" dirty="0">
                <a:latin typeface="Times New Roman" panose="02020603050405020304" pitchFamily="18" charset="0"/>
                <a:cs typeface="Times New Roman" panose="02020603050405020304" pitchFamily="18" charset="0"/>
              </a:rPr>
              <a:t>de taches comme suit(par exemple) : </a:t>
            </a:r>
          </a:p>
          <a:p>
            <a:pPr marL="0" indent="0">
              <a:buNone/>
              <a:tabLst>
                <a:tab pos="182563" algn="l"/>
                <a:tab pos="268288" algn="l"/>
                <a:tab pos="361950" algn="l"/>
              </a:tabLst>
            </a:pPr>
            <a:r>
              <a:rPr lang="fr-FR" dirty="0"/>
              <a:t> </a:t>
            </a:r>
          </a:p>
        </p:txBody>
      </p:sp>
      <p:sp>
        <p:nvSpPr>
          <p:cNvPr id="6" name="TextBox 5">
            <a:extLst>
              <a:ext uri="{FF2B5EF4-FFF2-40B4-BE49-F238E27FC236}">
                <a16:creationId xmlns:a16="http://schemas.microsoft.com/office/drawing/2014/main" xmlns="" id="{E0DBE910-4FEE-474A-B3B0-74EDDEA86DDB}"/>
              </a:ext>
            </a:extLst>
          </p:cNvPr>
          <p:cNvSpPr txBox="1"/>
          <p:nvPr/>
        </p:nvSpPr>
        <p:spPr>
          <a:xfrm>
            <a:off x="1403648" y="1032988"/>
            <a:ext cx="5904656" cy="461665"/>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2 : Planification</a:t>
            </a:r>
          </a:p>
        </p:txBody>
      </p:sp>
      <p:graphicFrame>
        <p:nvGraphicFramePr>
          <p:cNvPr id="3" name="Table 2">
            <a:extLst>
              <a:ext uri="{FF2B5EF4-FFF2-40B4-BE49-F238E27FC236}">
                <a16:creationId xmlns:a16="http://schemas.microsoft.com/office/drawing/2014/main" xmlns="" id="{0F9E14F5-A8EE-4AC3-BAD5-58F52E828365}"/>
              </a:ext>
            </a:extLst>
          </p:cNvPr>
          <p:cNvGraphicFramePr>
            <a:graphicFrameLocks noGrp="1"/>
          </p:cNvGraphicFramePr>
          <p:nvPr>
            <p:extLst>
              <p:ext uri="{D42A27DB-BD31-4B8C-83A1-F6EECF244321}">
                <p14:modId xmlns:p14="http://schemas.microsoft.com/office/powerpoint/2010/main" val="971753684"/>
              </p:ext>
            </p:extLst>
          </p:nvPr>
        </p:nvGraphicFramePr>
        <p:xfrm>
          <a:off x="539553" y="2468594"/>
          <a:ext cx="6768752" cy="2788726"/>
        </p:xfrm>
        <a:graphic>
          <a:graphicData uri="http://schemas.openxmlformats.org/drawingml/2006/table">
            <a:tbl>
              <a:tblPr firstRow="1" bandRow="1">
                <a:tableStyleId>{5C22544A-7EE6-4342-B048-85BDC9FD1C3A}</a:tableStyleId>
              </a:tblPr>
              <a:tblGrid>
                <a:gridCol w="5112567">
                  <a:extLst>
                    <a:ext uri="{9D8B030D-6E8A-4147-A177-3AD203B41FA5}">
                      <a16:colId xmlns:a16="http://schemas.microsoft.com/office/drawing/2014/main" xmlns="" val="1219863057"/>
                    </a:ext>
                  </a:extLst>
                </a:gridCol>
                <a:gridCol w="1656185">
                  <a:extLst>
                    <a:ext uri="{9D8B030D-6E8A-4147-A177-3AD203B41FA5}">
                      <a16:colId xmlns:a16="http://schemas.microsoft.com/office/drawing/2014/main" xmlns="" val="3919397319"/>
                    </a:ext>
                  </a:extLst>
                </a:gridCol>
              </a:tblGrid>
              <a:tr h="254056">
                <a:tc>
                  <a:txBody>
                    <a:bodyPr/>
                    <a:lstStyle/>
                    <a:p>
                      <a:pPr algn="ctr"/>
                      <a:r>
                        <a:rPr lang="fr-FR" sz="2000" dirty="0"/>
                        <a:t>tache</a:t>
                      </a:r>
                    </a:p>
                  </a:txBody>
                  <a:tcPr/>
                </a:tc>
                <a:tc>
                  <a:txBody>
                    <a:bodyPr/>
                    <a:lstStyle/>
                    <a:p>
                      <a:pPr algn="ctr"/>
                      <a:r>
                        <a:rPr lang="fr-FR" sz="2000" dirty="0"/>
                        <a:t>Durée</a:t>
                      </a:r>
                    </a:p>
                  </a:txBody>
                  <a:tcPr/>
                </a:tc>
                <a:extLst>
                  <a:ext uri="{0D108BD9-81ED-4DB2-BD59-A6C34878D82A}">
                    <a16:rowId xmlns:a16="http://schemas.microsoft.com/office/drawing/2014/main" xmlns="" val="3105858271"/>
                  </a:ext>
                </a:extLst>
              </a:tr>
              <a:tr h="276568">
                <a:tc>
                  <a:txBody>
                    <a:bodyPr/>
                    <a:lstStyle/>
                    <a:p>
                      <a:r>
                        <a:rPr lang="fr-FR" sz="2000" b="0" i="0" dirty="0">
                          <a:solidFill>
                            <a:srgbClr val="000000"/>
                          </a:solidFill>
                          <a:effectLst/>
                          <a:latin typeface="Times-Roman"/>
                        </a:rPr>
                        <a:t>Interview avec les employés </a:t>
                      </a:r>
                      <a:endParaRPr lang="fr-FR" sz="2000" dirty="0">
                        <a:effectLst/>
                      </a:endParaRPr>
                    </a:p>
                  </a:txBody>
                  <a:tcPr anchor="ctr"/>
                </a:tc>
                <a:tc>
                  <a:txBody>
                    <a:bodyPr/>
                    <a:lstStyle/>
                    <a:p>
                      <a:r>
                        <a:rPr lang="fr-FR" sz="2000" b="0" i="0" dirty="0">
                          <a:solidFill>
                            <a:srgbClr val="000000"/>
                          </a:solidFill>
                          <a:effectLst/>
                          <a:latin typeface="Times-Roman"/>
                        </a:rPr>
                        <a:t>X Semaines</a:t>
                      </a:r>
                      <a:endParaRPr lang="fr-FR" sz="2000" dirty="0">
                        <a:effectLst/>
                      </a:endParaRPr>
                    </a:p>
                  </a:txBody>
                  <a:tcPr anchor="ctr"/>
                </a:tc>
                <a:extLst>
                  <a:ext uri="{0D108BD9-81ED-4DB2-BD59-A6C34878D82A}">
                    <a16:rowId xmlns:a16="http://schemas.microsoft.com/office/drawing/2014/main" xmlns="" val="1247967517"/>
                  </a:ext>
                </a:extLst>
              </a:tr>
              <a:tr h="254056">
                <a:tc>
                  <a:txBody>
                    <a:bodyPr/>
                    <a:lstStyle/>
                    <a:p>
                      <a:r>
                        <a:rPr lang="fr-FR" sz="2000" b="0" i="0" dirty="0">
                          <a:solidFill>
                            <a:srgbClr val="000000"/>
                          </a:solidFill>
                          <a:effectLst/>
                          <a:latin typeface="Times-Roman"/>
                        </a:rPr>
                        <a:t>Analyse du problème </a:t>
                      </a:r>
                      <a:endParaRPr lang="fr-FR" sz="2000" dirty="0">
                        <a:effectLst/>
                      </a:endParaRPr>
                    </a:p>
                  </a:txBody>
                  <a:tcPr anchor="ctr"/>
                </a:tc>
                <a:tc>
                  <a:txBody>
                    <a:bodyPr/>
                    <a:lstStyle/>
                    <a:p>
                      <a:r>
                        <a:rPr lang="fr-FR" sz="2000" b="0" i="0" dirty="0">
                          <a:solidFill>
                            <a:srgbClr val="000000"/>
                          </a:solidFill>
                          <a:effectLst/>
                          <a:latin typeface="Times-Roman"/>
                        </a:rPr>
                        <a:t> Y Semaines</a:t>
                      </a:r>
                      <a:endParaRPr lang="fr-FR" sz="2000" dirty="0">
                        <a:effectLst/>
                      </a:endParaRPr>
                    </a:p>
                  </a:txBody>
                  <a:tcPr anchor="ctr"/>
                </a:tc>
                <a:extLst>
                  <a:ext uri="{0D108BD9-81ED-4DB2-BD59-A6C34878D82A}">
                    <a16:rowId xmlns:a16="http://schemas.microsoft.com/office/drawing/2014/main" xmlns="" val="3424697451"/>
                  </a:ext>
                </a:extLst>
              </a:tr>
              <a:tr h="644911">
                <a:tc>
                  <a:txBody>
                    <a:bodyPr/>
                    <a:lstStyle/>
                    <a:p>
                      <a:r>
                        <a:rPr lang="fr-FR" sz="2000" b="0" i="0" dirty="0">
                          <a:solidFill>
                            <a:srgbClr val="000000"/>
                          </a:solidFill>
                          <a:effectLst/>
                          <a:latin typeface="Times-Roman"/>
                        </a:rPr>
                        <a:t>Recherche sur les technologies du Cloud Computing </a:t>
                      </a:r>
                      <a:endParaRPr lang="fr-FR" sz="2000" dirty="0">
                        <a:effectLst/>
                      </a:endParaRPr>
                    </a:p>
                  </a:txBody>
                  <a:tcPr anchor="ctr"/>
                </a:tc>
                <a:tc>
                  <a:txBody>
                    <a:bodyPr/>
                    <a:lstStyle/>
                    <a:p>
                      <a:r>
                        <a:rPr lang="fr-FR" sz="2000" b="0" i="0" dirty="0">
                          <a:solidFill>
                            <a:srgbClr val="000000"/>
                          </a:solidFill>
                          <a:effectLst/>
                          <a:latin typeface="Times-Roman"/>
                        </a:rPr>
                        <a:t>Z Semaines</a:t>
                      </a:r>
                      <a:endParaRPr lang="fr-FR" sz="2000" dirty="0">
                        <a:effectLst/>
                      </a:endParaRPr>
                    </a:p>
                  </a:txBody>
                  <a:tcPr anchor="ctr"/>
                </a:tc>
                <a:extLst>
                  <a:ext uri="{0D108BD9-81ED-4DB2-BD59-A6C34878D82A}">
                    <a16:rowId xmlns:a16="http://schemas.microsoft.com/office/drawing/2014/main" xmlns="" val="2343808452"/>
                  </a:ext>
                </a:extLst>
              </a:tr>
              <a:tr h="449483">
                <a:tc>
                  <a:txBody>
                    <a:bodyPr/>
                    <a:lstStyle/>
                    <a:p>
                      <a:r>
                        <a:rPr lang="fr-FR" sz="2000" b="0" i="0" dirty="0">
                          <a:solidFill>
                            <a:srgbClr val="000000"/>
                          </a:solidFill>
                          <a:effectLst/>
                          <a:latin typeface="Times-Roman"/>
                        </a:rPr>
                        <a:t>Prépare de matériel nécessaire </a:t>
                      </a:r>
                      <a:endParaRPr lang="fr-FR" sz="2000" dirty="0">
                        <a:effectLst/>
                      </a:endParaRPr>
                    </a:p>
                  </a:txBody>
                  <a:tcPr anchor="ctr"/>
                </a:tc>
                <a:tc>
                  <a:txBody>
                    <a:bodyPr/>
                    <a:lstStyle/>
                    <a:p>
                      <a:r>
                        <a:rPr lang="fr-FR" sz="2000" b="0" i="0" dirty="0">
                          <a:solidFill>
                            <a:srgbClr val="000000"/>
                          </a:solidFill>
                          <a:effectLst/>
                          <a:latin typeface="Times-Roman"/>
                        </a:rPr>
                        <a:t>T Semaines</a:t>
                      </a:r>
                      <a:endParaRPr lang="fr-FR" sz="2000" dirty="0">
                        <a:effectLst/>
                      </a:endParaRPr>
                    </a:p>
                  </a:txBody>
                  <a:tcPr anchor="ctr"/>
                </a:tc>
                <a:extLst>
                  <a:ext uri="{0D108BD9-81ED-4DB2-BD59-A6C34878D82A}">
                    <a16:rowId xmlns:a16="http://schemas.microsoft.com/office/drawing/2014/main" xmlns="" val="648624490"/>
                  </a:ext>
                </a:extLst>
              </a:tr>
              <a:tr h="449483">
                <a:tc>
                  <a:txBody>
                    <a:bodyPr/>
                    <a:lstStyle/>
                    <a:p>
                      <a:r>
                        <a:rPr lang="fr-FR" sz="2000" b="0" i="0" dirty="0">
                          <a:solidFill>
                            <a:srgbClr val="000000"/>
                          </a:solidFill>
                          <a:effectLst/>
                          <a:latin typeface="Times-Roman"/>
                        </a:rPr>
                        <a:t>Déploiement et test de la solution </a:t>
                      </a:r>
                      <a:endParaRPr lang="fr-FR" sz="2000" dirty="0">
                        <a:effectLst/>
                      </a:endParaRPr>
                    </a:p>
                  </a:txBody>
                  <a:tcPr anchor="ctr"/>
                </a:tc>
                <a:tc>
                  <a:txBody>
                    <a:bodyPr/>
                    <a:lstStyle/>
                    <a:p>
                      <a:r>
                        <a:rPr lang="fr-FR" sz="2000" b="0" i="0" dirty="0">
                          <a:solidFill>
                            <a:srgbClr val="000000"/>
                          </a:solidFill>
                          <a:effectLst/>
                          <a:latin typeface="Times-Roman"/>
                        </a:rPr>
                        <a:t>H Semaines</a:t>
                      </a:r>
                      <a:endParaRPr lang="fr-FR" sz="2000" dirty="0">
                        <a:effectLst/>
                      </a:endParaRPr>
                    </a:p>
                  </a:txBody>
                  <a:tcPr anchor="ctr"/>
                </a:tc>
                <a:extLst>
                  <a:ext uri="{0D108BD9-81ED-4DB2-BD59-A6C34878D82A}">
                    <a16:rowId xmlns:a16="http://schemas.microsoft.com/office/drawing/2014/main" xmlns="" val="1285547743"/>
                  </a:ext>
                </a:extLst>
              </a:tr>
            </a:tbl>
          </a:graphicData>
        </a:graphic>
      </p:graphicFrame>
      <p:sp>
        <p:nvSpPr>
          <p:cNvPr id="7" name="TextBox 6">
            <a:extLst>
              <a:ext uri="{FF2B5EF4-FFF2-40B4-BE49-F238E27FC236}">
                <a16:creationId xmlns:a16="http://schemas.microsoft.com/office/drawing/2014/main" xmlns="" id="{E9BCF0EF-E0FE-4883-9B18-2FF37DEC9A5C}"/>
              </a:ext>
            </a:extLst>
          </p:cNvPr>
          <p:cNvSpPr txBox="1"/>
          <p:nvPr/>
        </p:nvSpPr>
        <p:spPr>
          <a:xfrm>
            <a:off x="426604" y="5589240"/>
            <a:ext cx="7668343" cy="830997"/>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Ce produit est destiné aux étudiants, enseignants et employés de l’université</a:t>
            </a: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15</a:t>
            </a:fld>
            <a:endParaRPr lang="fr-FR"/>
          </a:p>
        </p:txBody>
      </p:sp>
    </p:spTree>
    <p:extLst>
      <p:ext uri="{BB962C8B-B14F-4D97-AF65-F5344CB8AC3E}">
        <p14:creationId xmlns:p14="http://schemas.microsoft.com/office/powerpoint/2010/main" val="5711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a16="http://schemas.microsoft.com/office/drawing/2014/main" xmlns="" id="{C7063817-9CBF-4544-86B4-D282EA0D09F2}"/>
              </a:ext>
            </a:extLst>
          </p:cNvPr>
          <p:cNvSpPr>
            <a:spLocks noGrp="1"/>
          </p:cNvSpPr>
          <p:nvPr>
            <p:ph idx="1"/>
          </p:nvPr>
        </p:nvSpPr>
        <p:spPr>
          <a:xfrm>
            <a:off x="449796" y="1036367"/>
            <a:ext cx="8542497" cy="5760640"/>
          </a:xfrm>
        </p:spPr>
        <p:txBody>
          <a:bodyPr>
            <a:noAutofit/>
          </a:bodyPr>
          <a:lstStyle/>
          <a:p>
            <a:pPr marL="0" indent="0" algn="ctr">
              <a:buNone/>
              <a:tabLst>
                <a:tab pos="182563" algn="l"/>
                <a:tab pos="268288" algn="l"/>
                <a:tab pos="361950" algn="l"/>
              </a:tabLst>
            </a:pPr>
            <a:endParaRPr lang="fr-FR" dirty="0"/>
          </a:p>
          <a:p>
            <a:pPr>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Dans cette étape, il faut choisir le matériel et les fournisseurs de Cloud;</a:t>
            </a:r>
          </a:p>
          <a:p>
            <a:pPr>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Dans ce cas, par exemple le choix est un cloud privé pour </a:t>
            </a:r>
            <a:r>
              <a:rPr lang="fr-FR" sz="2400" dirty="0" smtClean="0">
                <a:latin typeface="Times New Roman" panose="02020603050405020304" pitchFamily="18" charset="0"/>
                <a:cs typeface="Times New Roman" panose="02020603050405020304" pitchFamily="18" charset="0"/>
              </a:rPr>
              <a:t>gérer </a:t>
            </a:r>
            <a:r>
              <a:rPr lang="fr-FR" sz="2400" dirty="0">
                <a:latin typeface="Times New Roman" panose="02020603050405020304" pitchFamily="18" charset="0"/>
                <a:cs typeface="Times New Roman" panose="02020603050405020304" pitchFamily="18" charset="0"/>
              </a:rPr>
              <a:t>le réseau de </a:t>
            </a:r>
            <a:r>
              <a:rPr lang="fr-FR" sz="2400" dirty="0" smtClean="0">
                <a:latin typeface="Times New Roman" panose="02020603050405020304" pitchFamily="18" charset="0"/>
                <a:cs typeface="Times New Roman" panose="02020603050405020304" pitchFamily="18" charset="0"/>
              </a:rPr>
              <a:t>l'université; les </a:t>
            </a:r>
            <a:r>
              <a:rPr lang="fr-FR" sz="2400" dirty="0">
                <a:latin typeface="Times New Roman" panose="02020603050405020304" pitchFamily="18" charset="0"/>
                <a:cs typeface="Times New Roman" panose="02020603050405020304" pitchFamily="18" charset="0"/>
              </a:rPr>
              <a:t>administrateurs consolident les ressources informatiques distribuées et les virtualisent dans le data center</a:t>
            </a:r>
            <a:r>
              <a:rPr lang="fr-FR" sz="2400" dirty="0" smtClean="0">
                <a:latin typeface="Times New Roman" panose="02020603050405020304" pitchFamily="18" charset="0"/>
                <a:cs typeface="Times New Roman" panose="02020603050405020304" pitchFamily="18" charset="0"/>
              </a:rPr>
              <a:t>.</a:t>
            </a:r>
          </a:p>
          <a:p>
            <a:pPr>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Pour cette tache il faut :</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Mettre en place des data centres (espace de stockage suffisant);</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Installer de réseau;</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Avoir Les experts de Cloud;</a:t>
            </a:r>
          </a:p>
          <a:p>
            <a:pPr indent="173038">
              <a:buFont typeface="Wingdings" panose="05000000000000000000" pitchFamily="2" charset="2"/>
              <a:buChar char="ü"/>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Avoir une solution Cloud.</a:t>
            </a:r>
            <a:r>
              <a:rPr lang="fr-FR" sz="2400" dirty="0"/>
              <a:t/>
            </a:r>
            <a:br>
              <a:rPr lang="fr-FR" sz="2400" dirty="0"/>
            </a:br>
            <a:endParaRPr lang="fr-FR" sz="2400" dirty="0"/>
          </a:p>
          <a:p>
            <a:pPr>
              <a:buFont typeface="Wingdings" panose="05000000000000000000" pitchFamily="2" charset="2"/>
              <a:buChar char="Ø"/>
              <a:tabLst>
                <a:tab pos="182563" algn="l"/>
                <a:tab pos="268288" algn="l"/>
                <a:tab pos="361950" algn="l"/>
              </a:tabLst>
            </a:pPr>
            <a:endParaRPr lang="fr-FR" sz="2400" dirty="0">
              <a:latin typeface="Times New Roman" panose="02020603050405020304" pitchFamily="18" charset="0"/>
              <a:cs typeface="Times New Roman" panose="02020603050405020304" pitchFamily="18" charset="0"/>
            </a:endParaRPr>
          </a:p>
          <a:p>
            <a:pPr>
              <a:tabLst>
                <a:tab pos="182563" algn="l"/>
                <a:tab pos="268288" algn="l"/>
                <a:tab pos="361950" algn="l"/>
              </a:tabLst>
            </a:pPr>
            <a:endParaRPr lang="fr-FR" dirty="0"/>
          </a:p>
        </p:txBody>
      </p:sp>
      <p:sp>
        <p:nvSpPr>
          <p:cNvPr id="6" name="TextBox 5">
            <a:extLst>
              <a:ext uri="{FF2B5EF4-FFF2-40B4-BE49-F238E27FC236}">
                <a16:creationId xmlns:a16="http://schemas.microsoft.com/office/drawing/2014/main" xmlns="" id="{E0DBE910-4FEE-474A-B3B0-74EDDEA86DDB}"/>
              </a:ext>
            </a:extLst>
          </p:cNvPr>
          <p:cNvSpPr txBox="1"/>
          <p:nvPr/>
        </p:nvSpPr>
        <p:spPr>
          <a:xfrm>
            <a:off x="1403648" y="1032988"/>
            <a:ext cx="5904656" cy="461665"/>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3 : cahier des charges</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16</a:t>
            </a:fld>
            <a:endParaRPr lang="fr-FR"/>
          </a:p>
        </p:txBody>
      </p:sp>
    </p:spTree>
    <p:extLst>
      <p:ext uri="{BB962C8B-B14F-4D97-AF65-F5344CB8AC3E}">
        <p14:creationId xmlns:p14="http://schemas.microsoft.com/office/powerpoint/2010/main" val="1812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Exemple sur la mise en place d’un cloud</a:t>
            </a:r>
            <a:endParaRPr lang="fr-FR" sz="2700" b="1" dirty="0">
              <a:solidFill>
                <a:schemeClr val="tx2">
                  <a:lumMod val="75000"/>
                </a:schemeClr>
              </a:solidFill>
            </a:endParaRPr>
          </a:p>
        </p:txBody>
      </p:sp>
      <p:sp>
        <p:nvSpPr>
          <p:cNvPr id="4" name="Content Placeholder 3">
            <a:extLst>
              <a:ext uri="{FF2B5EF4-FFF2-40B4-BE49-F238E27FC236}">
                <a16:creationId xmlns:a16="http://schemas.microsoft.com/office/drawing/2014/main" xmlns="" id="{C7063817-9CBF-4544-86B4-D282EA0D09F2}"/>
              </a:ext>
            </a:extLst>
          </p:cNvPr>
          <p:cNvSpPr>
            <a:spLocks noGrp="1"/>
          </p:cNvSpPr>
          <p:nvPr>
            <p:ph idx="1"/>
          </p:nvPr>
        </p:nvSpPr>
        <p:spPr>
          <a:xfrm>
            <a:off x="449796" y="1036367"/>
            <a:ext cx="8542497" cy="5760640"/>
          </a:xfrm>
        </p:spPr>
        <p:txBody>
          <a:bodyPr>
            <a:noAutofit/>
          </a:bodyPr>
          <a:lstStyle/>
          <a:p>
            <a:pPr marL="0" indent="0" algn="ctr">
              <a:buNone/>
              <a:tabLst>
                <a:tab pos="182563" algn="l"/>
                <a:tab pos="268288" algn="l"/>
                <a:tab pos="361950" algn="l"/>
              </a:tabLst>
            </a:pPr>
            <a:endParaRPr lang="fr-FR" dirty="0"/>
          </a:p>
          <a:p>
            <a:pPr marL="685800" indent="-287338">
              <a:buFont typeface="Wingdings" panose="05000000000000000000" pitchFamily="2" charset="2"/>
              <a:buChar char="Ø"/>
              <a:tabLst>
                <a:tab pos="627063" algn="l"/>
                <a:tab pos="685800" algn="l"/>
                <a:tab pos="744538" algn="l"/>
              </a:tabLst>
            </a:pPr>
            <a:r>
              <a:rPr lang="fr-FR" sz="2400" dirty="0">
                <a:latin typeface="Times New Roman" panose="02020603050405020304" pitchFamily="18" charset="0"/>
                <a:cs typeface="Times New Roman" panose="02020603050405020304" pitchFamily="18" charset="0"/>
              </a:rPr>
              <a:t>L’étape 4 correspond au paramétrage des applications et </a:t>
            </a:r>
            <a:r>
              <a:rPr lang="fr-FR" sz="2400" dirty="0" smtClean="0">
                <a:latin typeface="Times New Roman" panose="02020603050405020304" pitchFamily="18" charset="0"/>
                <a:cs typeface="Times New Roman" panose="02020603050405020304" pitchFamily="18" charset="0"/>
              </a:rPr>
              <a:t>   outils </a:t>
            </a:r>
            <a:r>
              <a:rPr lang="fr-FR" sz="2400" dirty="0">
                <a:latin typeface="Times New Roman" panose="02020603050405020304" pitchFamily="18" charset="0"/>
                <a:cs typeface="Times New Roman" panose="02020603050405020304" pitchFamily="18" charset="0"/>
              </a:rPr>
              <a:t>de cloud qui ont </a:t>
            </a:r>
            <a:r>
              <a:rPr lang="fr-FR" sz="2400" dirty="0" smtClean="0">
                <a:latin typeface="Times New Roman" panose="02020603050405020304" pitchFamily="18" charset="0"/>
                <a:cs typeface="Times New Roman" panose="02020603050405020304" pitchFamily="18" charset="0"/>
              </a:rPr>
              <a:t>été décidés </a:t>
            </a:r>
            <a:r>
              <a:rPr lang="fr-FR" sz="2400" dirty="0">
                <a:latin typeface="Times New Roman" panose="02020603050405020304" pitchFamily="18" charset="0"/>
                <a:cs typeface="Times New Roman" panose="02020603050405020304" pitchFamily="18" charset="0"/>
              </a:rPr>
              <a:t>dans le cahier des </a:t>
            </a:r>
            <a:r>
              <a:rPr lang="fr-FR" sz="2400" dirty="0" smtClean="0">
                <a:latin typeface="Times New Roman" panose="02020603050405020304" pitchFamily="18" charset="0"/>
                <a:cs typeface="Times New Roman" panose="02020603050405020304" pitchFamily="18" charset="0"/>
              </a:rPr>
              <a:t>charges; </a:t>
            </a:r>
            <a:endParaRPr lang="fr-FR" sz="2400" dirty="0">
              <a:latin typeface="Times New Roman" panose="02020603050405020304" pitchFamily="18" charset="0"/>
              <a:cs typeface="Times New Roman" panose="02020603050405020304" pitchFamily="18" charset="0"/>
            </a:endParaRPr>
          </a:p>
          <a:p>
            <a:pPr indent="284163">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Par exemple </a:t>
            </a:r>
            <a:r>
              <a:rPr lang="fr-FR" sz="2400" b="1" dirty="0">
                <a:latin typeface="Times New Roman" panose="02020603050405020304" pitchFamily="18" charset="0"/>
                <a:cs typeface="Times New Roman" panose="02020603050405020304" pitchFamily="18" charset="0"/>
              </a:rPr>
              <a:t>Qualités des data </a:t>
            </a:r>
            <a:r>
              <a:rPr lang="fr-FR" sz="2400" b="1" dirty="0" smtClean="0">
                <a:latin typeface="Times New Roman" panose="02020603050405020304" pitchFamily="18" charset="0"/>
                <a:cs typeface="Times New Roman" panose="02020603050405020304" pitchFamily="18" charset="0"/>
              </a:rPr>
              <a:t>centres </a:t>
            </a:r>
            <a:r>
              <a:rPr lang="fr-FR" sz="2400" dirty="0" smtClean="0">
                <a:latin typeface="Times New Roman" panose="02020603050405020304" pitchFamily="18" charset="0"/>
                <a:cs typeface="Times New Roman" panose="02020603050405020304" pitchFamily="18" charset="0"/>
              </a:rPr>
              <a:t>et </a:t>
            </a:r>
            <a:r>
              <a:rPr lang="fr-FR" sz="2400" b="1" dirty="0">
                <a:latin typeface="Times New Roman" panose="02020603050405020304" pitchFamily="18" charset="0"/>
                <a:cs typeface="Times New Roman" panose="02020603050405020304" pitchFamily="18" charset="0"/>
              </a:rPr>
              <a:t>Un réseau intelligent en cloud</a:t>
            </a:r>
            <a:r>
              <a:rPr lang="fr-FR" sz="2400" dirty="0">
                <a:latin typeface="Times New Roman" panose="02020603050405020304" pitchFamily="18" charset="0"/>
                <a:cs typeface="Times New Roman" panose="02020603050405020304" pitchFamily="18" charset="0"/>
              </a:rPr>
              <a:t> </a:t>
            </a:r>
          </a:p>
          <a:p>
            <a:pPr indent="284163">
              <a:buFont typeface="Wingdings" panose="05000000000000000000" pitchFamily="2" charset="2"/>
              <a:buChar char="Ø"/>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Avant de le lancement de la solution, des tests </a:t>
            </a:r>
            <a:r>
              <a:rPr lang="fr-FR" sz="2400" dirty="0" smtClean="0">
                <a:latin typeface="Times New Roman" panose="02020603050405020304" pitchFamily="18" charset="0"/>
                <a:cs typeface="Times New Roman" panose="02020603050405020304" pitchFamily="18" charset="0"/>
              </a:rPr>
              <a:t>sont indispensables</a:t>
            </a:r>
            <a:r>
              <a:rPr lang="fr-FR" sz="2400" dirty="0">
                <a:latin typeface="Times New Roman" panose="02020603050405020304" pitchFamily="18" charset="0"/>
                <a:cs typeface="Times New Roman" panose="02020603050405020304" pitchFamily="18" charset="0"/>
              </a:rPr>
              <a:t>.</a:t>
            </a:r>
          </a:p>
          <a:p>
            <a:pPr indent="0">
              <a:buNone/>
              <a:tabLst>
                <a:tab pos="182563" algn="l"/>
                <a:tab pos="268288" algn="l"/>
                <a:tab pos="361950" algn="l"/>
              </a:tabLst>
            </a:pPr>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r>
              <a:rPr lang="fr-FR" dirty="0"/>
              <a:t/>
            </a:r>
            <a:br>
              <a:rPr lang="fr-FR" dirty="0"/>
            </a:br>
            <a:r>
              <a:rPr lang="fr-FR" dirty="0"/>
              <a:t/>
            </a:r>
            <a:br>
              <a:rPr lang="fr-FR" dirty="0"/>
            </a:br>
            <a:r>
              <a:rPr lang="fr-FR" dirty="0"/>
              <a:t/>
            </a:r>
            <a:br>
              <a:rPr lang="fr-FR" dirty="0"/>
            </a:br>
            <a:endParaRPr lang="fr-FR" dirty="0"/>
          </a:p>
        </p:txBody>
      </p:sp>
      <p:sp>
        <p:nvSpPr>
          <p:cNvPr id="6" name="TextBox 5">
            <a:extLst>
              <a:ext uri="{FF2B5EF4-FFF2-40B4-BE49-F238E27FC236}">
                <a16:creationId xmlns:a16="http://schemas.microsoft.com/office/drawing/2014/main" xmlns="" id="{E0DBE910-4FEE-474A-B3B0-74EDDEA86DDB}"/>
              </a:ext>
            </a:extLst>
          </p:cNvPr>
          <p:cNvSpPr txBox="1"/>
          <p:nvPr/>
        </p:nvSpPr>
        <p:spPr>
          <a:xfrm>
            <a:off x="449797" y="1032988"/>
            <a:ext cx="8381306" cy="461665"/>
          </a:xfrm>
          <a:prstGeom prst="rect">
            <a:avLst/>
          </a:prstGeom>
          <a:noFill/>
        </p:spPr>
        <p:txBody>
          <a:bodyPr wrap="square" rtlCol="0">
            <a:spAutoFit/>
          </a:bodyPr>
          <a:lstStyle/>
          <a:p>
            <a:pPr marL="457200" indent="-457200" algn="ctr">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Etape 4 : Développement et paramétrage</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17</a:t>
            </a:fld>
            <a:endParaRPr lang="fr-FR"/>
          </a:p>
        </p:txBody>
      </p:sp>
    </p:spTree>
    <p:extLst>
      <p:ext uri="{BB962C8B-B14F-4D97-AF65-F5344CB8AC3E}">
        <p14:creationId xmlns:p14="http://schemas.microsoft.com/office/powerpoint/2010/main" val="486351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738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a:solidFill>
                  <a:schemeClr val="tx2"/>
                </a:solidFill>
              </a:rPr>
              <a:t>O</a:t>
            </a:r>
            <a:r>
              <a:rPr lang="fr-FR" sz="2200" b="1" i="1" dirty="0" err="1" smtClean="0">
                <a:solidFill>
                  <a:schemeClr val="tx2"/>
                </a:solidFill>
              </a:rPr>
              <a:t>penStack</a:t>
            </a:r>
            <a:r>
              <a:rPr lang="fr-FR" sz="2200" b="1" i="1" dirty="0" smtClean="0">
                <a:solidFill>
                  <a:schemeClr val="tx2"/>
                </a:solidFill>
              </a:rPr>
              <a:t>.</a:t>
            </a:r>
            <a:endParaRPr lang="fr-FR" sz="2700" b="1" dirty="0">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42216"/>
            <a:ext cx="7925906" cy="5125165"/>
          </a:xfrm>
          <a:prstGeom prst="rect">
            <a:avLst/>
          </a:prstGeom>
        </p:spPr>
      </p:pic>
    </p:spTree>
    <p:extLst>
      <p:ext uri="{BB962C8B-B14F-4D97-AF65-F5344CB8AC3E}">
        <p14:creationId xmlns:p14="http://schemas.microsoft.com/office/powerpoint/2010/main" val="1588417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738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a:solidFill>
                  <a:schemeClr val="tx2"/>
                </a:solidFill>
              </a:rPr>
              <a:t>O</a:t>
            </a:r>
            <a:r>
              <a:rPr lang="fr-FR" sz="2200" b="1" i="1" dirty="0" err="1" smtClean="0">
                <a:solidFill>
                  <a:schemeClr val="tx2"/>
                </a:solidFill>
              </a:rPr>
              <a:t>penStack</a:t>
            </a:r>
            <a:r>
              <a:rPr lang="fr-FR" sz="2200" b="1" i="1" dirty="0" smtClean="0">
                <a:solidFill>
                  <a:schemeClr val="tx2"/>
                </a:solidFill>
              </a:rPr>
              <a:t>.</a:t>
            </a:r>
            <a:endParaRPr lang="fr-FR" sz="2700" b="1" dirty="0">
              <a:solidFill>
                <a:schemeClr val="tx2"/>
              </a:solidFill>
            </a:endParaRPr>
          </a:p>
        </p:txBody>
      </p:sp>
      <p:sp>
        <p:nvSpPr>
          <p:cNvPr id="3" name="ZoneTexte 2"/>
          <p:cNvSpPr txBox="1"/>
          <p:nvPr/>
        </p:nvSpPr>
        <p:spPr>
          <a:xfrm>
            <a:off x="35496" y="1340768"/>
            <a:ext cx="9036496" cy="501194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fr-FR" sz="2400" dirty="0" smtClean="0">
                <a:solidFill>
                  <a:prstClr val="black"/>
                </a:solidFill>
                <a:latin typeface="Times New Roman" panose="02020603050405020304" pitchFamily="18" charset="0"/>
                <a:cs typeface="Times New Roman" panose="02020603050405020304" pitchFamily="18" charset="0"/>
              </a:rPr>
              <a:t> Middleware open source qui permet de créer </a:t>
            </a:r>
            <a:r>
              <a:rPr lang="fr-FR" sz="2400" dirty="0" err="1" smtClean="0">
                <a:solidFill>
                  <a:prstClr val="black"/>
                </a:solidFill>
                <a:latin typeface="Times New Roman" panose="02020603050405020304" pitchFamily="18" charset="0"/>
                <a:cs typeface="Times New Roman" panose="02020603050405020304" pitchFamily="18" charset="0"/>
              </a:rPr>
              <a:t>cloud</a:t>
            </a:r>
            <a:r>
              <a:rPr lang="fr-FR" sz="2400" dirty="0" smtClean="0">
                <a:solidFill>
                  <a:prstClr val="black"/>
                </a:solidFill>
                <a:latin typeface="Times New Roman" panose="02020603050405020304" pitchFamily="18" charset="0"/>
                <a:cs typeface="Times New Roman" panose="02020603050405020304" pitchFamily="18" charset="0"/>
              </a:rPr>
              <a:t> privé et publique;</a:t>
            </a:r>
          </a:p>
          <a:p>
            <a:pPr marL="285750" indent="-285750" algn="just">
              <a:lnSpc>
                <a:spcPct val="150000"/>
              </a:lnSpc>
              <a:buFont typeface="Wingdings" panose="05000000000000000000" pitchFamily="2" charset="2"/>
              <a:buChar char="Ø"/>
            </a:pPr>
            <a:r>
              <a:rPr lang="fr-FR" sz="2400" dirty="0" err="1" smtClean="0">
                <a:solidFill>
                  <a:prstClr val="black"/>
                </a:solidFill>
                <a:latin typeface="Times New Roman" panose="02020603050405020304" pitchFamily="18" charset="0"/>
                <a:cs typeface="Times New Roman" panose="02020603050405020304" pitchFamily="18" charset="0"/>
              </a:rPr>
              <a:t>OpenStack</a:t>
            </a:r>
            <a:r>
              <a:rPr lang="fr-FR" sz="2400" dirty="0" smtClean="0">
                <a:solidFill>
                  <a:prstClr val="black"/>
                </a:solidFill>
                <a:latin typeface="Times New Roman" panose="02020603050405020304" pitchFamily="18" charset="0"/>
                <a:cs typeface="Times New Roman" panose="02020603050405020304" pitchFamily="18" charset="0"/>
              </a:rPr>
              <a:t> permet de gérer  une grande infrastructure repartie distribuée de ressources de calcule, espace de stockage et réseau dans un centre de données, via un tableau de bord (</a:t>
            </a:r>
            <a:r>
              <a:rPr lang="fr-FR" sz="2400" dirty="0" err="1" smtClean="0">
                <a:solidFill>
                  <a:prstClr val="black"/>
                </a:solidFill>
                <a:latin typeface="Times New Roman" panose="02020603050405020304" pitchFamily="18" charset="0"/>
                <a:cs typeface="Times New Roman" panose="02020603050405020304" pitchFamily="18" charset="0"/>
              </a:rPr>
              <a:t>dashboard</a:t>
            </a:r>
            <a:r>
              <a:rPr lang="fr-FR" sz="2400" dirty="0" smtClean="0">
                <a:solidFill>
                  <a:prstClr val="black"/>
                </a:solidFill>
                <a:latin typeface="Times New Roman" panose="02020603050405020304" pitchFamily="18" charset="0"/>
                <a:cs typeface="Times New Roman" panose="02020603050405020304" pitchFamily="18" charset="0"/>
              </a:rPr>
              <a:t>) ou via </a:t>
            </a:r>
            <a:r>
              <a:rPr lang="fr-FR" sz="2400" dirty="0" err="1" smtClean="0">
                <a:solidFill>
                  <a:prstClr val="black"/>
                </a:solidFill>
                <a:latin typeface="Times New Roman" panose="02020603050405020304" pitchFamily="18" charset="0"/>
                <a:cs typeface="Times New Roman" panose="02020603050405020304" pitchFamily="18" charset="0"/>
              </a:rPr>
              <a:t>OpenStack</a:t>
            </a:r>
            <a:r>
              <a:rPr lang="fr-FR" sz="2400" dirty="0" smtClean="0">
                <a:solidFill>
                  <a:prstClr val="black"/>
                </a:solidFill>
                <a:latin typeface="Times New Roman" panose="02020603050405020304" pitchFamily="18" charset="0"/>
                <a:cs typeface="Times New Roman" panose="02020603050405020304" pitchFamily="18" charset="0"/>
              </a:rPr>
              <a:t> API.</a:t>
            </a:r>
          </a:p>
          <a:p>
            <a:pPr marL="285750" indent="-285750" algn="just">
              <a:lnSpc>
                <a:spcPct val="150000"/>
              </a:lnSpc>
              <a:buFont typeface="Wingdings" panose="05000000000000000000" pitchFamily="2" charset="2"/>
              <a:buChar char="Ø"/>
            </a:pPr>
            <a:r>
              <a:rPr lang="fr-FR" sz="2400" dirty="0" smtClean="0">
                <a:solidFill>
                  <a:prstClr val="black"/>
                </a:solidFill>
                <a:latin typeface="Times New Roman" panose="02020603050405020304" pitchFamily="18" charset="0"/>
                <a:cs typeface="Times New Roman" panose="02020603050405020304" pitchFamily="18" charset="0"/>
              </a:rPr>
              <a:t>Les entreprises les populaires utilisent </a:t>
            </a:r>
            <a:r>
              <a:rPr lang="fr-FR" sz="2400" dirty="0" err="1" smtClean="0">
                <a:solidFill>
                  <a:prstClr val="black"/>
                </a:solidFill>
                <a:latin typeface="Times New Roman" panose="02020603050405020304" pitchFamily="18" charset="0"/>
                <a:cs typeface="Times New Roman" panose="02020603050405020304" pitchFamily="18" charset="0"/>
              </a:rPr>
              <a:t>openStack</a:t>
            </a:r>
            <a:r>
              <a:rPr lang="fr-FR" sz="2400" dirty="0" smtClean="0">
                <a:solidFill>
                  <a:prstClr val="black"/>
                </a:solidFill>
                <a:latin typeface="Times New Roman" panose="02020603050405020304" pitchFamily="18" charset="0"/>
                <a:cs typeface="Times New Roman" panose="02020603050405020304" pitchFamily="18" charset="0"/>
              </a:rPr>
              <a:t>, cela permet d’augmenter leurs chiffres d’affaires et d’améliorer leurs services</a:t>
            </a:r>
          </a:p>
          <a:p>
            <a:pPr marL="285750" indent="-285750" algn="just">
              <a:lnSpc>
                <a:spcPct val="150000"/>
              </a:lnSpc>
              <a:buFont typeface="Wingdings" panose="05000000000000000000" pitchFamily="2" charset="2"/>
              <a:buChar char="Ø"/>
            </a:pPr>
            <a:endParaRPr lang="fr-FR" sz="2400" dirty="0" smtClean="0">
              <a:solidFill>
                <a:prstClr val="black"/>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fr-FR" sz="2400" dirty="0" smtClean="0">
                <a:solidFill>
                  <a:prstClr val="black"/>
                </a:solidFill>
                <a:latin typeface="Times New Roman" panose="02020603050405020304" pitchFamily="18" charset="0"/>
                <a:cs typeface="Times New Roman" panose="02020603050405020304" pitchFamily="18" charset="0"/>
              </a:rPr>
              <a:t> La première version d’</a:t>
            </a:r>
            <a:r>
              <a:rPr lang="fr-FR" sz="2400" dirty="0" err="1" smtClean="0">
                <a:solidFill>
                  <a:prstClr val="black"/>
                </a:solidFill>
                <a:latin typeface="Times New Roman" panose="02020603050405020304" pitchFamily="18" charset="0"/>
                <a:cs typeface="Times New Roman" panose="02020603050405020304" pitchFamily="18" charset="0"/>
              </a:rPr>
              <a:t>OoenStack</a:t>
            </a:r>
            <a:r>
              <a:rPr lang="fr-FR" sz="2400" dirty="0" smtClean="0">
                <a:solidFill>
                  <a:prstClr val="black"/>
                </a:solidFill>
                <a:latin typeface="Times New Roman" panose="02020603050405020304" pitchFamily="18" charset="0"/>
                <a:cs typeface="Times New Roman" panose="02020603050405020304" pitchFamily="18" charset="0"/>
              </a:rPr>
              <a:t> (</a:t>
            </a:r>
            <a:r>
              <a:rPr lang="fr-FR" sz="2400" dirty="0" err="1" smtClean="0">
                <a:solidFill>
                  <a:prstClr val="black"/>
                </a:solidFill>
                <a:latin typeface="Times New Roman" panose="02020603050405020304" pitchFamily="18" charset="0"/>
                <a:cs typeface="Times New Roman" panose="02020603050405020304" pitchFamily="18" charset="0"/>
              </a:rPr>
              <a:t>austin</a:t>
            </a:r>
            <a:r>
              <a:rPr lang="fr-FR" sz="2400" dirty="0" smtClean="0">
                <a:solidFill>
                  <a:prstClr val="black"/>
                </a:solidFill>
                <a:latin typeface="Times New Roman" panose="02020603050405020304" pitchFamily="18" charset="0"/>
                <a:cs typeface="Times New Roman" panose="02020603050405020304" pitchFamily="18" charset="0"/>
              </a:rPr>
              <a:t>) en 21 </a:t>
            </a:r>
            <a:r>
              <a:rPr lang="fr-FR" sz="2400" dirty="0" err="1" smtClean="0">
                <a:solidFill>
                  <a:prstClr val="black"/>
                </a:solidFill>
                <a:latin typeface="Times New Roman" panose="02020603050405020304" pitchFamily="18" charset="0"/>
                <a:cs typeface="Times New Roman" panose="02020603050405020304" pitchFamily="18" charset="0"/>
              </a:rPr>
              <a:t>October</a:t>
            </a:r>
            <a:r>
              <a:rPr lang="fr-FR" sz="2400" dirty="0">
                <a:solidFill>
                  <a:prstClr val="black"/>
                </a:solidFill>
                <a:latin typeface="Times New Roman" panose="02020603050405020304" pitchFamily="18" charset="0"/>
                <a:cs typeface="Times New Roman" panose="02020603050405020304" pitchFamily="18" charset="0"/>
              </a:rPr>
              <a:t> </a:t>
            </a:r>
            <a:r>
              <a:rPr lang="fr-FR" sz="2400" dirty="0" smtClean="0">
                <a:solidFill>
                  <a:prstClr val="black"/>
                </a:solidFill>
                <a:latin typeface="Times New Roman" panose="02020603050405020304" pitchFamily="18" charset="0"/>
                <a:cs typeface="Times New Roman" panose="02020603050405020304" pitchFamily="18" charset="0"/>
              </a:rPr>
              <a:t>2010</a:t>
            </a:r>
            <a:endParaRPr lang="fr-F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08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79A83-CC61-4F89-A061-5B78C85A29EB}"/>
              </a:ext>
            </a:extLst>
          </p:cNvPr>
          <p:cNvSpPr>
            <a:spLocks noGrp="1"/>
          </p:cNvSpPr>
          <p:nvPr>
            <p:ph type="title"/>
          </p:nvPr>
        </p:nvSpPr>
        <p:spPr/>
        <p:txBody>
          <a:bodyPr/>
          <a:lstStyle/>
          <a:p>
            <a:r>
              <a:rPr lang="fr-FR" b="1" i="1" u="sng" dirty="0">
                <a:solidFill>
                  <a:schemeClr val="tx2">
                    <a:lumMod val="75000"/>
                  </a:schemeClr>
                </a:solidFill>
                <a:effectLst>
                  <a:outerShdw blurRad="38100" dist="38100" dir="2700000" algn="tl">
                    <a:srgbClr val="000000">
                      <a:alpha val="43137"/>
                    </a:srgbClr>
                  </a:outerShdw>
                </a:effectLst>
              </a:rPr>
              <a:t>3</a:t>
            </a:r>
            <a:r>
              <a:rPr lang="fr-FR" sz="4800" b="1" i="1" u="sng" baseline="30000" dirty="0" smtClean="0">
                <a:solidFill>
                  <a:schemeClr val="tx2">
                    <a:lumMod val="75000"/>
                  </a:schemeClr>
                </a:solidFill>
                <a:effectLst>
                  <a:outerShdw blurRad="38100" dist="38100" dir="2700000" algn="tl">
                    <a:srgbClr val="000000">
                      <a:alpha val="43137"/>
                    </a:srgbClr>
                  </a:outerShdw>
                </a:effectLst>
              </a:rPr>
              <a:t>eme</a:t>
            </a:r>
            <a:r>
              <a:rPr lang="fr-FR" b="1" i="1" u="sng" dirty="0" smtClean="0">
                <a:solidFill>
                  <a:schemeClr val="tx2">
                    <a:lumMod val="75000"/>
                  </a:schemeClr>
                </a:solidFill>
                <a:effectLst>
                  <a:outerShdw blurRad="38100" dist="38100" dir="2700000" algn="tl">
                    <a:srgbClr val="000000">
                      <a:alpha val="43137"/>
                    </a:srgbClr>
                  </a:outerShdw>
                </a:effectLst>
              </a:rPr>
              <a:t> </a:t>
            </a:r>
            <a:r>
              <a:rPr lang="fr-FR" b="1" i="1" u="sng" dirty="0">
                <a:solidFill>
                  <a:schemeClr val="tx2">
                    <a:lumMod val="75000"/>
                  </a:schemeClr>
                </a:solidFill>
                <a:effectLst>
                  <a:outerShdw blurRad="38100" dist="38100" dir="2700000" algn="tl">
                    <a:srgbClr val="000000">
                      <a:alpha val="43137"/>
                    </a:srgbClr>
                  </a:outerShdw>
                </a:effectLst>
              </a:rPr>
              <a:t>partie </a:t>
            </a:r>
          </a:p>
        </p:txBody>
      </p:sp>
      <p:sp>
        <p:nvSpPr>
          <p:cNvPr id="3" name="Content Placeholder 2">
            <a:extLst>
              <a:ext uri="{FF2B5EF4-FFF2-40B4-BE49-F238E27FC236}">
                <a16:creationId xmlns:a16="http://schemas.microsoft.com/office/drawing/2014/main" xmlns="" id="{9B9285B9-8D47-479E-A09B-338F59C4113A}"/>
              </a:ext>
            </a:extLst>
          </p:cNvPr>
          <p:cNvSpPr>
            <a:spLocks noGrp="1"/>
          </p:cNvSpPr>
          <p:nvPr>
            <p:ph idx="1"/>
          </p:nvPr>
        </p:nvSpPr>
        <p:spPr>
          <a:xfrm>
            <a:off x="445203" y="1417638"/>
            <a:ext cx="8229600" cy="4525963"/>
          </a:xfrm>
        </p:spPr>
        <p:txBody>
          <a:bodyPr/>
          <a:lstStyle/>
          <a:p>
            <a:pPr algn="ctr"/>
            <a:endParaRPr lang="fr-FR" dirty="0"/>
          </a:p>
          <a:p>
            <a:pPr algn="ctr"/>
            <a:endParaRPr lang="fr-FR" dirty="0"/>
          </a:p>
          <a:p>
            <a:pPr marL="0" indent="0" algn="ctr">
              <a:buNone/>
            </a:pPr>
            <a:r>
              <a:rPr lang="fr-FR" sz="4000" b="1" i="1" dirty="0">
                <a:solidFill>
                  <a:schemeClr val="tx2">
                    <a:lumMod val="75000"/>
                  </a:schemeClr>
                </a:solidFill>
                <a:effectLst>
                  <a:outerShdw blurRad="38100" dist="38100" dir="2700000" algn="tl">
                    <a:srgbClr val="000000">
                      <a:alpha val="43137"/>
                    </a:srgbClr>
                  </a:outerShdw>
                </a:effectLst>
              </a:rPr>
              <a:t>Cloud computing et l’entreprise</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a:t>
            </a:fld>
            <a:endParaRPr lang="fr-FR"/>
          </a:p>
        </p:txBody>
      </p:sp>
    </p:spTree>
    <p:extLst>
      <p:ext uri="{BB962C8B-B14F-4D97-AF65-F5344CB8AC3E}">
        <p14:creationId xmlns:p14="http://schemas.microsoft.com/office/powerpoint/2010/main" val="100190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a:solidFill>
                  <a:schemeClr val="tx2"/>
                </a:solidFill>
              </a:rPr>
              <a:t>O</a:t>
            </a:r>
            <a:r>
              <a:rPr lang="fr-FR" sz="2200" b="1" i="1" dirty="0" err="1" smtClean="0">
                <a:solidFill>
                  <a:schemeClr val="tx2"/>
                </a:solidFill>
              </a:rPr>
              <a:t>penStack</a:t>
            </a:r>
            <a:r>
              <a:rPr lang="fr-FR" sz="2200" b="1" i="1" dirty="0" smtClean="0">
                <a:solidFill>
                  <a:schemeClr val="tx2"/>
                </a:solidFill>
              </a:rPr>
              <a:t>.</a:t>
            </a:r>
            <a:endParaRPr lang="fr-FR" sz="2700" b="1" dirty="0">
              <a:solidFill>
                <a:schemeClr val="tx2"/>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52" y="1061706"/>
            <a:ext cx="8045836" cy="5031589"/>
          </a:xfrm>
          <a:prstGeom prst="rect">
            <a:avLst/>
          </a:prstGeom>
        </p:spPr>
      </p:pic>
      <p:sp>
        <p:nvSpPr>
          <p:cNvPr id="6" name="ZoneTexte 5"/>
          <p:cNvSpPr txBox="1"/>
          <p:nvPr/>
        </p:nvSpPr>
        <p:spPr>
          <a:xfrm>
            <a:off x="1259632" y="6237312"/>
            <a:ext cx="7704856" cy="369332"/>
          </a:xfrm>
          <a:prstGeom prst="rect">
            <a:avLst/>
          </a:prstGeom>
          <a:noFill/>
        </p:spPr>
        <p:txBody>
          <a:bodyPr wrap="square" rtlCol="0">
            <a:spAutoFit/>
          </a:bodyPr>
          <a:lstStyle/>
          <a:p>
            <a:r>
              <a:rPr lang="fr-FR" dirty="0" smtClean="0"/>
              <a:t>Source</a:t>
            </a:r>
            <a:r>
              <a:rPr lang="fr-FR" dirty="0"/>
              <a:t>: </a:t>
            </a:r>
            <a:r>
              <a:rPr lang="fr-FR" dirty="0">
                <a:hlinkClick r:id="rId3"/>
              </a:rPr>
              <a:t>https://www.openstack.org</a:t>
            </a:r>
            <a:r>
              <a:rPr lang="fr-FR" dirty="0" smtClean="0">
                <a:hlinkClick r:id="rId3"/>
              </a:rPr>
              <a:t>/</a:t>
            </a:r>
            <a:r>
              <a:rPr lang="fr-FR" dirty="0" smtClean="0"/>
              <a:t>  Mai 2020</a:t>
            </a:r>
            <a:endParaRPr lang="fr-FR" dirty="0"/>
          </a:p>
        </p:txBody>
      </p:sp>
    </p:spTree>
    <p:extLst>
      <p:ext uri="{BB962C8B-B14F-4D97-AF65-F5344CB8AC3E}">
        <p14:creationId xmlns:p14="http://schemas.microsoft.com/office/powerpoint/2010/main" val="106048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sp>
        <p:nvSpPr>
          <p:cNvPr id="6" name="ZoneTexte 5"/>
          <p:cNvSpPr txBox="1"/>
          <p:nvPr/>
        </p:nvSpPr>
        <p:spPr>
          <a:xfrm>
            <a:off x="249175" y="1196752"/>
            <a:ext cx="8643305" cy="1107996"/>
          </a:xfrm>
          <a:prstGeom prst="rect">
            <a:avLst/>
          </a:prstGeom>
          <a:noFill/>
        </p:spPr>
        <p:txBody>
          <a:bodyPr wrap="square" rtlCol="0">
            <a:spAutoFit/>
          </a:bodyPr>
          <a:lstStyle/>
          <a:p>
            <a:pPr marL="342900" indent="-342900" algn="just">
              <a:buFont typeface="Wingdings" panose="05000000000000000000" pitchFamily="2" charset="2"/>
              <a:buChar char="Ø"/>
            </a:pPr>
            <a:r>
              <a:rPr lang="fr-FR" sz="2400" dirty="0" err="1" smtClean="0">
                <a:latin typeface="Times New Roman" panose="02020603050405020304" pitchFamily="18" charset="0"/>
                <a:cs typeface="Times New Roman" panose="02020603050405020304" pitchFamily="18" charset="0"/>
              </a:rPr>
              <a:t>OpenStack</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contient un certain nombre de composants fournissant des API pour accéder aux ressources de l’infrastructure</a:t>
            </a:r>
            <a:r>
              <a:rPr lang="fr-FR" sz="2400" dirty="0" smtClean="0">
                <a:latin typeface="Times New Roman" panose="02020603050405020304" pitchFamily="18" charset="0"/>
                <a:cs typeface="Times New Roman" panose="02020603050405020304" pitchFamily="18" charset="0"/>
              </a:rPr>
              <a:t>.</a:t>
            </a:r>
            <a:r>
              <a:rPr lang="fr-FR" dirty="0"/>
              <a:t/>
            </a:r>
            <a:br>
              <a:rPr lang="fr-FR" dirty="0"/>
            </a:b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144000" cy="4464496"/>
          </a:xfrm>
          <a:prstGeom prst="rect">
            <a:avLst/>
          </a:prstGeom>
        </p:spPr>
      </p:pic>
    </p:spTree>
    <p:extLst>
      <p:ext uri="{BB962C8B-B14F-4D97-AF65-F5344CB8AC3E}">
        <p14:creationId xmlns:p14="http://schemas.microsoft.com/office/powerpoint/2010/main" val="3630099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7"/>
            <a:ext cx="9144000" cy="5040559"/>
          </a:xfrm>
          <a:prstGeom prst="rect">
            <a:avLst/>
          </a:prstGeom>
        </p:spPr>
      </p:pic>
    </p:spTree>
    <p:extLst>
      <p:ext uri="{BB962C8B-B14F-4D97-AF65-F5344CB8AC3E}">
        <p14:creationId xmlns:p14="http://schemas.microsoft.com/office/powerpoint/2010/main" val="1963281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2791"/>
            <a:ext cx="9144000" cy="5738577"/>
          </a:xfrm>
          <a:prstGeom prst="rect">
            <a:avLst/>
          </a:prstGeom>
        </p:spPr>
      </p:pic>
    </p:spTree>
    <p:extLst>
      <p:ext uri="{BB962C8B-B14F-4D97-AF65-F5344CB8AC3E}">
        <p14:creationId xmlns:p14="http://schemas.microsoft.com/office/powerpoint/2010/main" val="4287256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3958"/>
            <a:ext cx="9144000" cy="4977369"/>
          </a:xfrm>
          <a:prstGeom prst="rect">
            <a:avLst/>
          </a:prstGeom>
        </p:spPr>
      </p:pic>
    </p:spTree>
    <p:extLst>
      <p:ext uri="{BB962C8B-B14F-4D97-AF65-F5344CB8AC3E}">
        <p14:creationId xmlns:p14="http://schemas.microsoft.com/office/powerpoint/2010/main" val="3203128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services.</a:t>
            </a:r>
            <a:endParaRPr lang="fr-FR" sz="2700" b="1" dirty="0">
              <a:solidFill>
                <a:schemeClr val="tx2"/>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423345"/>
            <a:ext cx="9144000" cy="5174007"/>
          </a:xfrm>
          <a:prstGeom prst="rect">
            <a:avLst/>
          </a:prstGeom>
        </p:spPr>
      </p:pic>
    </p:spTree>
    <p:extLst>
      <p:ext uri="{BB962C8B-B14F-4D97-AF65-F5344CB8AC3E}">
        <p14:creationId xmlns:p14="http://schemas.microsoft.com/office/powerpoint/2010/main" val="1697521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hyperviseurs.</a:t>
            </a:r>
            <a:endParaRPr lang="fr-FR" sz="2700" b="1" dirty="0">
              <a:solidFill>
                <a:schemeClr val="tx2"/>
              </a:solidFill>
            </a:endParaRPr>
          </a:p>
        </p:txBody>
      </p:sp>
      <p:sp>
        <p:nvSpPr>
          <p:cNvPr id="4" name="ZoneTexte 3"/>
          <p:cNvSpPr txBox="1"/>
          <p:nvPr/>
        </p:nvSpPr>
        <p:spPr>
          <a:xfrm>
            <a:off x="251520" y="1484784"/>
            <a:ext cx="8928992" cy="2800767"/>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 </a:t>
            </a:r>
            <a:r>
              <a:rPr lang="fr-FR" sz="2800" dirty="0" smtClean="0">
                <a:latin typeface="Times New Roman" panose="02020603050405020304" pitchFamily="18" charset="0"/>
                <a:cs typeface="Times New Roman" panose="02020603050405020304" pitchFamily="18" charset="0"/>
              </a:rPr>
              <a:t>Plusieurs hyperviseurs:</a:t>
            </a:r>
          </a:p>
          <a:p>
            <a:endParaRPr lang="fr-FR" sz="2800" dirty="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KVM ( </a:t>
            </a:r>
            <a:r>
              <a:rPr lang="fr-FR" sz="2800" dirty="0" err="1">
                <a:latin typeface="Times New Roman" panose="02020603050405020304" pitchFamily="18" charset="0"/>
                <a:cs typeface="Times New Roman" panose="02020603050405020304" pitchFamily="18" charset="0"/>
              </a:rPr>
              <a:t>K</a:t>
            </a:r>
            <a:r>
              <a:rPr lang="fr-FR" sz="2800" dirty="0" err="1" smtClean="0">
                <a:latin typeface="Times New Roman" panose="02020603050405020304" pitchFamily="18" charset="0"/>
                <a:cs typeface="Times New Roman" panose="02020603050405020304" pitchFamily="18" charset="0"/>
              </a:rPr>
              <a:t>ernel-based</a:t>
            </a:r>
            <a:r>
              <a:rPr lang="fr-FR" sz="2800" dirty="0" smtClean="0">
                <a:latin typeface="Times New Roman" panose="02020603050405020304" pitchFamily="18" charset="0"/>
                <a:cs typeface="Times New Roman" panose="02020603050405020304" pitchFamily="18" charset="0"/>
              </a:rPr>
              <a:t> Virtual </a:t>
            </a:r>
            <a:r>
              <a:rPr lang="fr-FR" sz="2800" dirty="0">
                <a:latin typeface="Times New Roman" panose="02020603050405020304" pitchFamily="18" charset="0"/>
                <a:cs typeface="Times New Roman" panose="02020603050405020304" pitchFamily="18" charset="0"/>
              </a:rPr>
              <a:t>M</a:t>
            </a:r>
            <a:r>
              <a:rPr lang="fr-FR" sz="2800" dirty="0" smtClean="0">
                <a:latin typeface="Times New Roman" panose="02020603050405020304" pitchFamily="18" charset="0"/>
                <a:cs typeface="Times New Roman" panose="02020603050405020304" pitchFamily="18" charset="0"/>
              </a:rPr>
              <a:t>achine); LXC (</a:t>
            </a:r>
            <a:r>
              <a:rPr lang="fr-FR" sz="2800" dirty="0">
                <a:latin typeface="Times New Roman" panose="02020603050405020304" pitchFamily="18" charset="0"/>
                <a:cs typeface="Times New Roman" panose="02020603050405020304" pitchFamily="18" charset="0"/>
              </a:rPr>
              <a:t>L</a:t>
            </a:r>
            <a:r>
              <a:rPr lang="fr-FR" sz="2800" dirty="0" smtClean="0">
                <a:latin typeface="Times New Roman" panose="02020603050405020304" pitchFamily="18" charset="0"/>
                <a:cs typeface="Times New Roman" panose="02020603050405020304" pitchFamily="18" charset="0"/>
              </a:rPr>
              <a:t>inux Containers); QEMU (Quick </a:t>
            </a:r>
            <a:r>
              <a:rPr lang="fr-FR" sz="2800" dirty="0" err="1" smtClean="0">
                <a:latin typeface="Times New Roman" panose="02020603050405020304" pitchFamily="18" charset="0"/>
                <a:cs typeface="Times New Roman" panose="02020603050405020304" pitchFamily="18" charset="0"/>
              </a:rPr>
              <a:t>EMUlator</a:t>
            </a:r>
            <a:r>
              <a:rPr lang="fr-FR" sz="2800" dirty="0" smtClean="0">
                <a:latin typeface="Times New Roman" panose="02020603050405020304" pitchFamily="18" charset="0"/>
                <a:cs typeface="Times New Roman" panose="02020603050405020304" pitchFamily="18" charset="0"/>
              </a:rPr>
              <a:t>); VMWARE </a:t>
            </a:r>
            <a:r>
              <a:rPr lang="fr-FR" sz="2800" dirty="0" err="1" smtClean="0">
                <a:latin typeface="Times New Roman" panose="02020603050405020304" pitchFamily="18" charset="0"/>
                <a:cs typeface="Times New Roman" panose="02020603050405020304" pitchFamily="18" charset="0"/>
              </a:rPr>
              <a:t>vSpher</a:t>
            </a:r>
            <a:endParaRPr lang="fr-FR" sz="2800" dirty="0" smtClean="0">
              <a:latin typeface="Times New Roman" panose="02020603050405020304" pitchFamily="18" charset="0"/>
              <a:cs typeface="Times New Roman" panose="02020603050405020304" pitchFamily="18" charset="0"/>
            </a:endParaRPr>
          </a:p>
          <a:p>
            <a:r>
              <a:rPr lang="fr-FR" sz="2800" dirty="0" smtClean="0">
                <a:latin typeface="Times New Roman" panose="02020603050405020304" pitchFamily="18" charset="0"/>
                <a:cs typeface="Times New Roman" panose="02020603050405020304" pitchFamily="18" charset="0"/>
              </a:rPr>
              <a:t>XEN…</a:t>
            </a:r>
            <a:r>
              <a:rPr lang="fr-FR" sz="2800" dirty="0" err="1" smtClean="0">
                <a:latin typeface="Times New Roman" panose="02020603050405020304" pitchFamily="18" charset="0"/>
                <a:cs typeface="Times New Roman" panose="02020603050405020304" pitchFamily="18" charset="0"/>
              </a:rPr>
              <a:t>etc</a:t>
            </a:r>
            <a:endParaRPr lang="fr-FR" sz="2800" dirty="0" smtClean="0">
              <a:latin typeface="Times New Roman" panose="02020603050405020304" pitchFamily="18"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250137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51447"/>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err="1" smtClean="0">
                <a:solidFill>
                  <a:schemeClr val="tx2"/>
                </a:solidFill>
              </a:rPr>
              <a:t>OpenStack</a:t>
            </a:r>
            <a:r>
              <a:rPr lang="fr-FR" sz="2200" b="1" i="1" dirty="0" smtClean="0">
                <a:solidFill>
                  <a:schemeClr val="tx2"/>
                </a:solidFill>
              </a:rPr>
              <a:t>: installation.</a:t>
            </a:r>
            <a:endParaRPr lang="fr-FR" sz="2700" b="1" dirty="0">
              <a:solidFill>
                <a:schemeClr val="tx2"/>
              </a:solidFill>
            </a:endParaRPr>
          </a:p>
        </p:txBody>
      </p:sp>
      <p:sp>
        <p:nvSpPr>
          <p:cNvPr id="4" name="ZoneTexte 3"/>
          <p:cNvSpPr txBox="1"/>
          <p:nvPr/>
        </p:nvSpPr>
        <p:spPr>
          <a:xfrm>
            <a:off x="179512" y="1484784"/>
            <a:ext cx="8928992" cy="4524315"/>
          </a:xfrm>
          <a:prstGeom prst="rect">
            <a:avLst/>
          </a:prstGeom>
          <a:noFill/>
        </p:spPr>
        <p:txBody>
          <a:bodyPr wrap="square" rtlCol="0">
            <a:spAutoFit/>
          </a:bodyPr>
          <a:lstStyle/>
          <a:p>
            <a:pPr marL="285750" indent="-28575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Avec des scriptes: </a:t>
            </a:r>
            <a:r>
              <a:rPr lang="fr-FR" sz="2400" b="1" dirty="0" err="1" smtClean="0">
                <a:latin typeface="Times New Roman" panose="02020603050405020304" pitchFamily="18" charset="0"/>
                <a:cs typeface="Times New Roman" panose="02020603050405020304" pitchFamily="18" charset="0"/>
              </a:rPr>
              <a:t>DevStack</a:t>
            </a:r>
            <a:r>
              <a:rPr lang="fr-FR" sz="2400"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Packstack</a:t>
            </a:r>
            <a:endParaRPr lang="fr-FR" sz="24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fr-FR" sz="2400" b="1" dirty="0" err="1" smtClean="0">
                <a:latin typeface="Times New Roman" panose="02020603050405020304" pitchFamily="18" charset="0"/>
                <a:cs typeface="Times New Roman" panose="02020603050405020304" pitchFamily="18" charset="0"/>
              </a:rPr>
              <a:t>devstack</a:t>
            </a:r>
            <a:r>
              <a:rPr lang="fr-FR" sz="2400" dirty="0" smtClean="0">
                <a:latin typeface="Times New Roman" panose="02020603050405020304" pitchFamily="18" charset="0"/>
                <a:cs typeface="Times New Roman" panose="02020603050405020304" pitchFamily="18" charset="0"/>
              </a:rPr>
              <a:t> installe </a:t>
            </a:r>
            <a:r>
              <a:rPr lang="fr-FR" sz="2400" dirty="0" err="1" smtClean="0">
                <a:latin typeface="Times New Roman" panose="02020603050405020304" pitchFamily="18" charset="0"/>
                <a:cs typeface="Times New Roman" panose="02020603050405020304" pitchFamily="18" charset="0"/>
              </a:rPr>
              <a:t>keyston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glance,nova,cinder,neutron</a:t>
            </a:r>
            <a:r>
              <a:rPr lang="fr-FR" sz="2400" dirty="0" smtClean="0">
                <a:latin typeface="Times New Roman" panose="02020603050405020304" pitchFamily="18" charset="0"/>
                <a:cs typeface="Times New Roman" panose="02020603050405020304" pitchFamily="18" charset="0"/>
              </a:rPr>
              <a:t> et horizon;</a:t>
            </a:r>
          </a:p>
          <a:p>
            <a:pPr marL="342900" indent="-342900">
              <a:lnSpc>
                <a:spcPct val="200000"/>
              </a:lnSpc>
              <a:buFont typeface="Arial" panose="020B0604020202020204" pitchFamily="34" charset="0"/>
              <a:buChar char="•"/>
            </a:pPr>
            <a:r>
              <a:rPr lang="fr-FR" sz="2400" b="1" dirty="0" err="1" smtClean="0">
                <a:latin typeface="Times New Roman" panose="02020603050405020304" pitchFamily="18" charset="0"/>
                <a:cs typeface="Times New Roman" panose="02020603050405020304" pitchFamily="18" charset="0"/>
              </a:rPr>
              <a:t>Packstack</a:t>
            </a:r>
            <a:r>
              <a:rPr lang="fr-FR" sz="2400" b="1"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utilise  </a:t>
            </a:r>
            <a:r>
              <a:rPr lang="fr-FR" sz="2400" dirty="0" err="1" smtClean="0">
                <a:latin typeface="Times New Roman" panose="02020603050405020304" pitchFamily="18" charset="0"/>
                <a:cs typeface="Times New Roman" panose="02020603050405020304" pitchFamily="18" charset="0"/>
              </a:rPr>
              <a:t>Puppet</a:t>
            </a:r>
            <a:r>
              <a:rPr lang="fr-FR" sz="2400" dirty="0" smtClean="0">
                <a:latin typeface="Times New Roman" panose="02020603050405020304" pitchFamily="18" charset="0"/>
                <a:cs typeface="Times New Roman" panose="02020603050405020304" pitchFamily="18" charset="0"/>
              </a:rPr>
              <a:t> module pour déployer les différents  parties d’</a:t>
            </a:r>
            <a:r>
              <a:rPr lang="fr-FR" sz="2400" dirty="0" err="1" smtClean="0">
                <a:latin typeface="Times New Roman" panose="02020603050405020304" pitchFamily="18" charset="0"/>
                <a:cs typeface="Times New Roman" panose="02020603050405020304" pitchFamily="18" charset="0"/>
              </a:rPr>
              <a:t>openstack</a:t>
            </a:r>
            <a:r>
              <a:rPr lang="fr-FR" sz="2400" dirty="0" smtClean="0">
                <a:latin typeface="Times New Roman" panose="02020603050405020304" pitchFamily="18" charset="0"/>
                <a:cs typeface="Times New Roman" panose="02020603050405020304" pitchFamily="18" charset="0"/>
              </a:rPr>
              <a:t> en multiple serveurs via SSH;</a:t>
            </a:r>
          </a:p>
          <a:p>
            <a:pPr marL="342900" indent="-342900">
              <a:lnSpc>
                <a:spcPct val="20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Installer </a:t>
            </a:r>
            <a:r>
              <a:rPr lang="fr-FR" sz="2400" dirty="0" err="1" smtClean="0">
                <a:latin typeface="Times New Roman" panose="02020603050405020304" pitchFamily="18" charset="0"/>
                <a:cs typeface="Times New Roman" panose="02020603050405020304" pitchFamily="18" charset="0"/>
              </a:rPr>
              <a:t>openstack</a:t>
            </a:r>
            <a:r>
              <a:rPr lang="fr-FR" sz="2400" dirty="0" smtClean="0">
                <a:latin typeface="Times New Roman" panose="02020603050405020304" pitchFamily="18" charset="0"/>
                <a:cs typeface="Times New Roman" panose="02020603050405020304" pitchFamily="18" charset="0"/>
              </a:rPr>
              <a:t>: installer chaque service séparément </a:t>
            </a:r>
          </a:p>
          <a:p>
            <a:pPr>
              <a:lnSpc>
                <a:spcPct val="200000"/>
              </a:lnSpc>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6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738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création de l’environnement cloud.</a:t>
            </a:r>
            <a:endParaRPr lang="fr-FR" sz="2700" b="1" dirty="0">
              <a:solidFill>
                <a:schemeClr val="tx2"/>
              </a:solidFill>
            </a:endParaRPr>
          </a:p>
        </p:txBody>
      </p:sp>
      <p:sp>
        <p:nvSpPr>
          <p:cNvPr id="3" name="TextBox 2">
            <a:extLst>
              <a:ext uri="{FF2B5EF4-FFF2-40B4-BE49-F238E27FC236}">
                <a16:creationId xmlns:a16="http://schemas.microsoft.com/office/drawing/2014/main" xmlns="" id="{72A2E13E-0D6A-4B53-95C3-1DB067583A00}"/>
              </a:ext>
            </a:extLst>
          </p:cNvPr>
          <p:cNvSpPr txBox="1"/>
          <p:nvPr/>
        </p:nvSpPr>
        <p:spPr>
          <a:xfrm>
            <a:off x="374848" y="1052736"/>
            <a:ext cx="8769152" cy="830997"/>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Selon la documentation </a:t>
            </a:r>
            <a:r>
              <a:rPr lang="fr-FR" sz="2400" dirty="0" err="1">
                <a:latin typeface="Times New Roman" panose="02020603050405020304" pitchFamily="18" charset="0"/>
                <a:cs typeface="Times New Roman" panose="02020603050405020304" pitchFamily="18" charset="0"/>
              </a:rPr>
              <a:t>Openstack</a:t>
            </a:r>
            <a:r>
              <a:rPr lang="fr-FR" sz="2400" dirty="0">
                <a:latin typeface="Times New Roman" panose="02020603050405020304" pitchFamily="18" charset="0"/>
                <a:cs typeface="Times New Roman" panose="02020603050405020304" pitchFamily="18" charset="0"/>
              </a:rPr>
              <a:t> il y a plusieurs architectures possibles. La figure suivante montre ces derniers. </a:t>
            </a:r>
            <a:endParaRPr lang="fr-FR"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46347003-215E-4EC3-8346-CA6AC2940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83" y="2132856"/>
            <a:ext cx="7488832" cy="4048690"/>
          </a:xfrm>
          <a:prstGeom prst="rect">
            <a:avLst/>
          </a:prstGeom>
        </p:spPr>
      </p:pic>
    </p:spTree>
    <p:extLst>
      <p:ext uri="{BB962C8B-B14F-4D97-AF65-F5344CB8AC3E}">
        <p14:creationId xmlns:p14="http://schemas.microsoft.com/office/powerpoint/2010/main" val="263507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251520" y="1393213"/>
            <a:ext cx="8671164" cy="2308324"/>
          </a:xfrm>
          <a:prstGeom prst="rect">
            <a:avLst/>
          </a:prstGeom>
          <a:noFill/>
        </p:spPr>
        <p:txBody>
          <a:bodyPr wrap="square" rtlCol="0">
            <a:spAutoFit/>
          </a:bodyPr>
          <a:lstStyle/>
          <a:p>
            <a:pPr marL="457200" indent="-457200" algn="just">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On va décrire comment réaliser un cloud privé au sein </a:t>
            </a:r>
            <a:r>
              <a:rPr lang="fr-FR" sz="2400" dirty="0" smtClean="0">
                <a:latin typeface="Times New Roman" panose="02020603050405020304" pitchFamily="18" charset="0"/>
                <a:cs typeface="Times New Roman" panose="02020603050405020304" pitchFamily="18" charset="0"/>
              </a:rPr>
              <a:t>d’une </a:t>
            </a:r>
            <a:r>
              <a:rPr lang="fr-FR" sz="2400" dirty="0">
                <a:latin typeface="Times New Roman" panose="02020603050405020304" pitchFamily="18" charset="0"/>
                <a:cs typeface="Times New Roman" panose="02020603050405020304" pitchFamily="18" charset="0"/>
              </a:rPr>
              <a:t>entreprise , en  utilisant la solution </a:t>
            </a:r>
            <a:r>
              <a:rPr lang="fr-FR" sz="2400" dirty="0" err="1">
                <a:latin typeface="Times New Roman" panose="02020603050405020304" pitchFamily="18" charset="0"/>
                <a:cs typeface="Times New Roman" panose="02020603050405020304" pitchFamily="18" charset="0"/>
              </a:rPr>
              <a:t>openstack</a:t>
            </a:r>
            <a:r>
              <a:rPr lang="fr-FR" sz="2400" dirty="0">
                <a:latin typeface="Times New Roman" panose="02020603050405020304" pitchFamily="18" charset="0"/>
                <a:cs typeface="Times New Roman" panose="02020603050405020304" pitchFamily="18" charset="0"/>
              </a:rPr>
              <a:t> , suivant le processus </a:t>
            </a:r>
            <a:r>
              <a:rPr lang="fr-FR" sz="2400" dirty="0" smtClean="0">
                <a:latin typeface="Times New Roman" panose="02020603050405020304" pitchFamily="18" charset="0"/>
                <a:cs typeface="Times New Roman" panose="02020603050405020304" pitchFamily="18" charset="0"/>
              </a:rPr>
              <a:t>de développement </a:t>
            </a:r>
            <a:r>
              <a:rPr lang="fr-FR" sz="2400" dirty="0">
                <a:latin typeface="Times New Roman" panose="02020603050405020304" pitchFamily="18" charset="0"/>
                <a:cs typeface="Times New Roman" panose="02020603050405020304" pitchFamily="18" charset="0"/>
              </a:rPr>
              <a:t>2TUP;</a:t>
            </a:r>
          </a:p>
          <a:p>
            <a:pPr marL="571500" indent="-173038">
              <a:buFont typeface="+mj-lt"/>
              <a:buAutoNum type="romanUcPeriod"/>
            </a:pPr>
            <a:r>
              <a:rPr lang="fr-FR" sz="2400" b="1" i="1" dirty="0" smtClean="0">
                <a:solidFill>
                  <a:schemeClr val="tx2"/>
                </a:solidFill>
                <a:latin typeface="Times New Roman" panose="02020603050405020304" pitchFamily="18" charset="0"/>
                <a:cs typeface="Times New Roman" panose="02020603050405020304" pitchFamily="18" charset="0"/>
              </a:rPr>
              <a:t> La </a:t>
            </a:r>
            <a:r>
              <a:rPr lang="fr-FR" sz="2400" b="1" i="1" dirty="0">
                <a:solidFill>
                  <a:schemeClr val="tx2"/>
                </a:solidFill>
                <a:latin typeface="Times New Roman" panose="02020603050405020304" pitchFamily="18" charset="0"/>
                <a:cs typeface="Times New Roman" panose="02020603050405020304" pitchFamily="18" charset="0"/>
              </a:rPr>
              <a:t>branche fonctionnelle: </a:t>
            </a:r>
            <a:r>
              <a:rPr lang="fr-FR" sz="2400" dirty="0">
                <a:latin typeface="Times New Roman" panose="02020603050405020304" pitchFamily="18" charset="0"/>
                <a:cs typeface="Times New Roman" panose="02020603050405020304" pitchFamily="18" charset="0"/>
              </a:rPr>
              <a:t>le  cloud privé s’adresse essentiellement à deux types d’utilisateurs : l’administrateur et les membres des projets du « X ». </a:t>
            </a:r>
          </a:p>
        </p:txBody>
      </p:sp>
    </p:spTree>
    <p:extLst>
      <p:ext uri="{BB962C8B-B14F-4D97-AF65-F5344CB8AC3E}">
        <p14:creationId xmlns:p14="http://schemas.microsoft.com/office/powerpoint/2010/main" val="81757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90264"/>
            <a:ext cx="8229600" cy="1143000"/>
          </a:xfrm>
        </p:spPr>
        <p:txBody>
          <a:bodyPr>
            <a:normAutofit/>
          </a:bodyPr>
          <a:lstStyle/>
          <a:p>
            <a:pPr marL="514350" indent="-514350" algn="r"/>
            <a:r>
              <a:rPr lang="fr-FR" sz="4000" b="1" i="1" dirty="0">
                <a:solidFill>
                  <a:schemeClr val="tx2"/>
                </a:solidFill>
              </a:rPr>
              <a:t>Mise en œuvre et gestion du cloud</a:t>
            </a:r>
            <a:endParaRPr lang="fr-FR" sz="2000" b="1" dirty="0">
              <a:solidFill>
                <a:schemeClr val="tx2"/>
              </a:solidFill>
            </a:endParaRPr>
          </a:p>
        </p:txBody>
      </p:sp>
      <p:sp>
        <p:nvSpPr>
          <p:cNvPr id="5" name="ZoneTexte 4"/>
          <p:cNvSpPr txBox="1"/>
          <p:nvPr/>
        </p:nvSpPr>
        <p:spPr>
          <a:xfrm>
            <a:off x="611560" y="1628800"/>
            <a:ext cx="8064896" cy="4893647"/>
          </a:xfrm>
          <a:prstGeom prst="rect">
            <a:avLst/>
          </a:prstGeom>
          <a:noFill/>
        </p:spPr>
        <p:txBody>
          <a:bodyPr wrap="square" rtlCol="0">
            <a:spAutoFit/>
          </a:bodyPr>
          <a:lstStyle/>
          <a:p>
            <a:pPr marL="704850" indent="-342900" algn="just">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Aujourd’hui quasiment toutes les entreprises, de la petite PME à la grande </a:t>
            </a:r>
            <a:r>
              <a:rPr lang="fr-FR" sz="2400" dirty="0" smtClean="0">
                <a:latin typeface="Times New Roman" panose="02020603050405020304" pitchFamily="18" charset="0"/>
                <a:cs typeface="Times New Roman" panose="02020603050405020304" pitchFamily="18" charset="0"/>
              </a:rPr>
              <a:t>multinationale, ont </a:t>
            </a:r>
            <a:r>
              <a:rPr lang="fr-FR" sz="2400" dirty="0">
                <a:latin typeface="Times New Roman" panose="02020603050405020304" pitchFamily="18" charset="0"/>
                <a:cs typeface="Times New Roman" panose="02020603050405020304" pitchFamily="18" charset="0"/>
              </a:rPr>
              <a:t>recours à l’informatique pour gérer leurs </a:t>
            </a:r>
            <a:r>
              <a:rPr lang="fr-FR" sz="2400" dirty="0" smtClean="0">
                <a:latin typeface="Times New Roman" panose="02020603050405020304" pitchFamily="18" charset="0"/>
                <a:cs typeface="Times New Roman" panose="02020603050405020304" pitchFamily="18" charset="0"/>
              </a:rPr>
              <a:t>activités.</a:t>
            </a:r>
          </a:p>
          <a:p>
            <a:pPr marL="704850" indent="-342900" algn="just">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Jusqu’à </a:t>
            </a:r>
            <a:r>
              <a:rPr lang="fr-FR" sz="2400" dirty="0">
                <a:latin typeface="Times New Roman" panose="02020603050405020304" pitchFamily="18" charset="0"/>
                <a:cs typeface="Times New Roman" panose="02020603050405020304" pitchFamily="18" charset="0"/>
              </a:rPr>
              <a:t>maintenant la solution </a:t>
            </a:r>
            <a:r>
              <a:rPr lang="fr-FR" sz="2400" dirty="0" smtClean="0">
                <a:latin typeface="Times New Roman" panose="02020603050405020304" pitchFamily="18" charset="0"/>
                <a:cs typeface="Times New Roman" panose="02020603050405020304" pitchFamily="18" charset="0"/>
              </a:rPr>
              <a:t>qui prédominait </a:t>
            </a:r>
            <a:r>
              <a:rPr lang="fr-FR" sz="2400" dirty="0">
                <a:latin typeface="Times New Roman" panose="02020603050405020304" pitchFamily="18" charset="0"/>
                <a:cs typeface="Times New Roman" panose="02020603050405020304" pitchFamily="18" charset="0"/>
              </a:rPr>
              <a:t>était de </a:t>
            </a:r>
            <a:r>
              <a:rPr lang="fr-FR" sz="2400" b="1" dirty="0">
                <a:solidFill>
                  <a:schemeClr val="accent6">
                    <a:lumMod val="50000"/>
                  </a:schemeClr>
                </a:solidFill>
                <a:latin typeface="Times New Roman" panose="02020603050405020304" pitchFamily="18" charset="0"/>
                <a:cs typeface="Times New Roman" panose="02020603050405020304" pitchFamily="18" charset="0"/>
              </a:rPr>
              <a:t>disposer de ressources locales</a:t>
            </a:r>
            <a:r>
              <a:rPr lang="fr-FR" sz="2400" dirty="0">
                <a:latin typeface="Times New Roman" panose="02020603050405020304" pitchFamily="18" charset="0"/>
                <a:cs typeface="Times New Roman" panose="02020603050405020304" pitchFamily="18" charset="0"/>
              </a:rPr>
              <a:t> avec un grand nombre de paramètres </a:t>
            </a:r>
            <a:r>
              <a:rPr lang="fr-FR" sz="2400" dirty="0" smtClean="0">
                <a:latin typeface="Times New Roman" panose="02020603050405020304" pitchFamily="18" charset="0"/>
                <a:cs typeface="Times New Roman" panose="02020603050405020304" pitchFamily="18" charset="0"/>
              </a:rPr>
              <a:t>à gérer</a:t>
            </a:r>
            <a:r>
              <a:rPr lang="fr-FR" sz="2400" dirty="0">
                <a:latin typeface="Times New Roman" panose="02020603050405020304" pitchFamily="18" charset="0"/>
                <a:cs typeface="Times New Roman" panose="02020603050405020304" pitchFamily="18" charset="0"/>
              </a:rPr>
              <a:t>, maintenance, mises à jours, refroidissement, sécurité, sauvegardes, interface logicielle etc</a:t>
            </a:r>
            <a:r>
              <a:rPr lang="fr-FR" sz="2400" dirty="0" smtClean="0">
                <a:latin typeface="Times New Roman" panose="02020603050405020304" pitchFamily="18" charset="0"/>
                <a:cs typeface="Times New Roman" panose="02020603050405020304" pitchFamily="18" charset="0"/>
              </a:rPr>
              <a:t>.</a:t>
            </a:r>
          </a:p>
          <a:p>
            <a:pPr marL="704850" indent="-342900" algn="just">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Désormais un nouveau moyen est mis à disposition : le </a:t>
            </a:r>
            <a:r>
              <a:rPr lang="fr-FR" sz="2400" b="1" dirty="0" err="1" smtClean="0">
                <a:solidFill>
                  <a:schemeClr val="accent6">
                    <a:lumMod val="50000"/>
                  </a:schemeClr>
                </a:solidFill>
                <a:latin typeface="Times New Roman" panose="02020603050405020304" pitchFamily="18" charset="0"/>
                <a:cs typeface="Times New Roman" panose="02020603050405020304" pitchFamily="18" charset="0"/>
              </a:rPr>
              <a:t>cloud</a:t>
            </a:r>
            <a:r>
              <a:rPr lang="fr-FR"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fr-FR" sz="2400" b="1" dirty="0" err="1" smtClean="0">
                <a:solidFill>
                  <a:schemeClr val="accent6">
                    <a:lumMod val="50000"/>
                  </a:schemeClr>
                </a:solidFill>
                <a:latin typeface="Times New Roman" panose="02020603050405020304" pitchFamily="18" charset="0"/>
                <a:cs typeface="Times New Roman" panose="02020603050405020304" pitchFamily="18" charset="0"/>
              </a:rPr>
              <a:t>computing</a:t>
            </a:r>
            <a:r>
              <a:rPr lang="fr-FR" sz="2400" dirty="0">
                <a:latin typeface="Times New Roman" panose="02020603050405020304" pitchFamily="18" charset="0"/>
                <a:cs typeface="Times New Roman" panose="02020603050405020304" pitchFamily="18" charset="0"/>
              </a:rPr>
              <a:t>, qui permet de</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délocaliser ces ressources afin de les confiés à des fournisseurs professionnels.</a:t>
            </a:r>
          </a:p>
          <a:p>
            <a:pPr marL="704850" indent="-342900" algn="just">
              <a:buFont typeface="Wingdings" panose="05000000000000000000" pitchFamily="2" charset="2"/>
              <a:buChar char="Ø"/>
            </a:pP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a:t>
            </a:fld>
            <a:endParaRPr lang="fr-FR"/>
          </a:p>
        </p:txBody>
      </p:sp>
    </p:spTree>
    <p:extLst>
      <p:ext uri="{BB962C8B-B14F-4D97-AF65-F5344CB8AC3E}">
        <p14:creationId xmlns:p14="http://schemas.microsoft.com/office/powerpoint/2010/main" val="2975473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251520" y="1393213"/>
            <a:ext cx="8537732" cy="3908762"/>
          </a:xfrm>
          <a:prstGeom prst="rect">
            <a:avLst/>
          </a:prstGeom>
          <a:noFill/>
        </p:spPr>
        <p:txBody>
          <a:bodyPr wrap="square" rtlCol="0">
            <a:spAutoFit/>
          </a:bodyPr>
          <a:lstStyle/>
          <a:p>
            <a:pPr lvl="0"/>
            <a:r>
              <a:rPr lang="fr-FR" sz="3200" b="1" dirty="0"/>
              <a:t>I.1.  </a:t>
            </a:r>
            <a:r>
              <a:rPr lang="fr-FR" sz="2400" b="1" dirty="0">
                <a:latin typeface="Times New Roman" panose="02020603050405020304" pitchFamily="18" charset="0"/>
                <a:cs typeface="Times New Roman" panose="02020603050405020304" pitchFamily="18" charset="0"/>
              </a:rPr>
              <a:t>Besoins fonctionnels</a:t>
            </a:r>
            <a:br>
              <a:rPr lang="fr-FR" sz="2400" b="1"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Cette partie, est pour détailler l’ensemble des fonctionnalités que le cloud, à travers son</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portail, doit offrir aux utilisateurs. En effet, le système à réaliser doit répondre aux besoins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fonctionnels suivants :</a:t>
            </a:r>
          </a:p>
          <a:p>
            <a:pPr marL="457200" lvl="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Gestion d’images:</a:t>
            </a:r>
          </a:p>
          <a:p>
            <a:pPr lvl="0">
              <a:tabLst>
                <a:tab pos="1082675" algn="l"/>
              </a:tabLst>
            </a:pP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On parle d’images disques stockées par le service </a:t>
            </a:r>
            <a:r>
              <a:rPr lang="fr-FR" sz="2400" dirty="0" err="1">
                <a:solidFill>
                  <a:srgbClr val="FF0000"/>
                </a:solidFill>
                <a:latin typeface="Times New Roman" panose="02020603050405020304" pitchFamily="18" charset="0"/>
                <a:cs typeface="Times New Roman" panose="02020603050405020304" pitchFamily="18" charset="0"/>
              </a:rPr>
              <a:t>Glance</a:t>
            </a:r>
            <a:r>
              <a:rPr lang="fr-FR" sz="2400" dirty="0">
                <a:latin typeface="Times New Roman" panose="02020603050405020304" pitchFamily="18" charset="0"/>
                <a:cs typeface="Times New Roman" panose="02020603050405020304" pitchFamily="18" charset="0"/>
              </a:rPr>
              <a:t>. L’utilisateur pourrait consulter la liste des images autorisées pour les projets, les éditer.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202EAF0C-BAEE-4D65-9831-EB54F7FDD95B}"/>
              </a:ext>
            </a:extLst>
          </p:cNvPr>
          <p:cNvSpPr txBox="1"/>
          <p:nvPr/>
        </p:nvSpPr>
        <p:spPr>
          <a:xfrm>
            <a:off x="332333" y="5262299"/>
            <a:ext cx="7632848" cy="830997"/>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il sera possible de lancer des nouvelles instances de cette image, créer une nouvelle ou supprimer une existante.</a:t>
            </a:r>
          </a:p>
        </p:txBody>
      </p:sp>
    </p:spTree>
    <p:extLst>
      <p:ext uri="{BB962C8B-B14F-4D97-AF65-F5344CB8AC3E}">
        <p14:creationId xmlns:p14="http://schemas.microsoft.com/office/powerpoint/2010/main" val="400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338982" y="1380815"/>
            <a:ext cx="8450270" cy="3539430"/>
          </a:xfrm>
          <a:prstGeom prst="rect">
            <a:avLst/>
          </a:prstGeom>
          <a:noFill/>
        </p:spPr>
        <p:txBody>
          <a:bodyPr wrap="square" rtlCol="0">
            <a:spAutoFit/>
          </a:bodyPr>
          <a:lstStyle/>
          <a:p>
            <a:pPr marL="457200" lvl="0" indent="-457200">
              <a:buFont typeface="Wingdings" panose="05000000000000000000" pitchFamily="2" charset="2"/>
              <a:buChar char="Ø"/>
            </a:pPr>
            <a:r>
              <a:rPr lang="fr-FR" sz="3200" b="1" dirty="0"/>
              <a:t> Gestion d’instances:</a:t>
            </a:r>
          </a:p>
          <a:p>
            <a:pPr marL="342900" lvl="0" indent="-342900">
              <a:buFont typeface="Wingdings" panose="05000000000000000000" pitchFamily="2" charset="2"/>
              <a:buChar char="ü"/>
            </a:pPr>
            <a:endParaRPr lang="fr-FR" sz="2400" b="1"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Une </a:t>
            </a:r>
            <a:r>
              <a:rPr lang="fr-FR" sz="2400" dirty="0">
                <a:latin typeface="Times New Roman" panose="02020603050405020304" pitchFamily="18" charset="0"/>
                <a:cs typeface="Times New Roman" panose="02020603050405020304" pitchFamily="18" charset="0"/>
              </a:rPr>
              <a:t>instance est une machine virtuelle en cours d’exécution ou dans un état connu comme «suspendue» qui peut être utilisé comme un serveur matériel. L’utilisateur pourrait consulter</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la liste d’instances des machines virtuelles actuelles plus quelques informations </a:t>
            </a:r>
            <a:r>
              <a:rPr lang="fr-FR" sz="2400" dirty="0" smtClean="0">
                <a:latin typeface="Times New Roman" panose="02020603050405020304" pitchFamily="18" charset="0"/>
                <a:cs typeface="Times New Roman" panose="02020603050405020304" pitchFamily="18" charset="0"/>
              </a:rPr>
              <a:t>globales comme </a:t>
            </a:r>
            <a:r>
              <a:rPr lang="fr-FR" sz="2400" dirty="0">
                <a:latin typeface="Times New Roman" panose="02020603050405020304" pitchFamily="18" charset="0"/>
                <a:cs typeface="Times New Roman" panose="02020603050405020304" pitchFamily="18" charset="0"/>
              </a:rPr>
              <a:t>le projet auquel elles appartiennent, le serveur hôte, l’adresse IP, la taille, le statut et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les actions en cours.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B019D01-FB64-49CB-968A-529DB8610CD5}"/>
              </a:ext>
            </a:extLst>
          </p:cNvPr>
          <p:cNvSpPr txBox="1"/>
          <p:nvPr/>
        </p:nvSpPr>
        <p:spPr>
          <a:xfrm>
            <a:off x="366217" y="5072896"/>
            <a:ext cx="8040655" cy="1569660"/>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solidFill>
                  <a:prstClr val="black"/>
                </a:solidFill>
                <a:latin typeface="Times New Roman" panose="02020603050405020304" pitchFamily="18" charset="0"/>
                <a:cs typeface="Times New Roman" panose="02020603050405020304" pitchFamily="18" charset="0"/>
              </a:rPr>
              <a:t>Il aurait aussi les possibilités d’éditer, mettre fin, pause, redémarrer ou supprimer une instance. Aussi Il pourrait se connecter à la console VNC de l’instance ou créer une nouvelle </a:t>
            </a:r>
            <a:r>
              <a:rPr lang="fr-FR" sz="2400" dirty="0" smtClean="0">
                <a:solidFill>
                  <a:prstClr val="black"/>
                </a:solidFill>
                <a:latin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5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4624"/>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179512" y="1196752"/>
            <a:ext cx="8928992" cy="3539430"/>
          </a:xfrm>
          <a:prstGeom prst="rect">
            <a:avLst/>
          </a:prstGeom>
          <a:noFill/>
        </p:spPr>
        <p:txBody>
          <a:bodyPr wrap="square" rtlCol="0">
            <a:spAutoFit/>
          </a:bodyPr>
          <a:lstStyle/>
          <a:p>
            <a:pPr marL="457200" lvl="0" indent="-457200">
              <a:buFont typeface="Wingdings" panose="05000000000000000000" pitchFamily="2" charset="2"/>
              <a:buChar char="Ø"/>
            </a:pPr>
            <a:r>
              <a:rPr lang="fr-FR" sz="3200" b="1" dirty="0">
                <a:solidFill>
                  <a:srgbClr val="000000"/>
                </a:solidFill>
              </a:rPr>
              <a:t> </a:t>
            </a:r>
            <a:r>
              <a:rPr lang="fr-FR" sz="2400" b="1" dirty="0">
                <a:solidFill>
                  <a:srgbClr val="000000"/>
                </a:solidFill>
                <a:latin typeface="Times New Roman" panose="02020603050405020304" pitchFamily="18" charset="0"/>
                <a:cs typeface="Times New Roman" panose="02020603050405020304" pitchFamily="18" charset="0"/>
              </a:rPr>
              <a:t>Gestion des volumes</a:t>
            </a:r>
            <a:br>
              <a:rPr lang="fr-FR" sz="2400" b="1" dirty="0">
                <a:solidFill>
                  <a:srgbClr val="000000"/>
                </a:solidFill>
                <a:latin typeface="Times New Roman" panose="02020603050405020304" pitchFamily="18" charset="0"/>
                <a:cs typeface="Times New Roman" panose="02020603050405020304" pitchFamily="18" charset="0"/>
              </a:rPr>
            </a:br>
            <a:r>
              <a:rPr lang="fr-FR" sz="2400" dirty="0">
                <a:solidFill>
                  <a:srgbClr val="000000"/>
                </a:solidFill>
                <a:latin typeface="Times New Roman" panose="02020603050405020304" pitchFamily="18" charset="0"/>
                <a:cs typeface="Times New Roman" panose="02020603050405020304" pitchFamily="18" charset="0"/>
              </a:rPr>
              <a:t>Le cloud permettrait à l’utilisateur de consulter la liste des volumes disques virtuels </a:t>
            </a:r>
            <a:r>
              <a:rPr lang="fr-FR" sz="2400" dirty="0" smtClean="0">
                <a:solidFill>
                  <a:srgbClr val="000000"/>
                </a:solidFill>
                <a:latin typeface="Times New Roman" panose="02020603050405020304" pitchFamily="18" charset="0"/>
                <a:cs typeface="Times New Roman" panose="02020603050405020304" pitchFamily="18" charset="0"/>
              </a:rPr>
              <a:t>existants, la </a:t>
            </a:r>
            <a:r>
              <a:rPr lang="fr-FR" sz="2400" dirty="0">
                <a:solidFill>
                  <a:srgbClr val="000000"/>
                </a:solidFill>
                <a:latin typeface="Times New Roman" panose="02020603050405020304" pitchFamily="18" charset="0"/>
                <a:cs typeface="Times New Roman" panose="02020603050405020304" pitchFamily="18" charset="0"/>
              </a:rPr>
              <a:t>création d’un nouveau volume et la modification d’un ancien</a:t>
            </a:r>
            <a:r>
              <a:rPr lang="fr-FR" sz="2400" dirty="0" smtClean="0">
                <a:solidFill>
                  <a:srgbClr val="000000"/>
                </a:solidFill>
                <a:latin typeface="Times New Roman" panose="02020603050405020304" pitchFamily="18" charset="0"/>
                <a:cs typeface="Times New Roman" panose="02020603050405020304" pitchFamily="18" charset="0"/>
              </a:rPr>
              <a:t>.</a:t>
            </a:r>
          </a:p>
          <a:p>
            <a:pPr lvl="0"/>
            <a:endParaRPr lang="fr-FR" sz="2400" dirty="0">
              <a:solidFill>
                <a:srgbClr val="000000"/>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Ø"/>
            </a:pPr>
            <a:r>
              <a:rPr lang="fr-FR" sz="2400" b="1" dirty="0">
                <a:solidFill>
                  <a:srgbClr val="000000"/>
                </a:solidFill>
                <a:latin typeface="Times New Roman" panose="02020603050405020304" pitchFamily="18" charset="0"/>
                <a:cs typeface="Times New Roman" panose="02020603050405020304" pitchFamily="18" charset="0"/>
              </a:rPr>
              <a:t>Gestion des </a:t>
            </a:r>
            <a:r>
              <a:rPr lang="fr-FR" sz="2400" b="1" dirty="0" err="1">
                <a:solidFill>
                  <a:srgbClr val="000000"/>
                </a:solidFill>
                <a:latin typeface="Times New Roman" panose="02020603050405020304" pitchFamily="18" charset="0"/>
                <a:cs typeface="Times New Roman" panose="02020603050405020304" pitchFamily="18" charset="0"/>
              </a:rPr>
              <a:t>flavors</a:t>
            </a:r>
            <a:endParaRPr lang="fr-FR" sz="2400" b="1" dirty="0">
              <a:solidFill>
                <a:srgbClr val="000000"/>
              </a:solidFill>
              <a:latin typeface="Times New Roman" panose="02020603050405020304" pitchFamily="18" charset="0"/>
              <a:cs typeface="Times New Roman" panose="02020603050405020304" pitchFamily="18" charset="0"/>
            </a:endParaRPr>
          </a:p>
          <a:p>
            <a:pPr marL="461963" lvl="0" indent="-57150"/>
            <a:r>
              <a:rPr lang="fr-FR" sz="2400" dirty="0">
                <a:solidFill>
                  <a:srgbClr val="000000"/>
                </a:solidFill>
                <a:latin typeface="Times New Roman" panose="02020603050405020304" pitchFamily="18" charset="0"/>
                <a:cs typeface="Times New Roman" panose="02020603050405020304" pitchFamily="18" charset="0"/>
              </a:rPr>
              <a:t>Un </a:t>
            </a:r>
            <a:r>
              <a:rPr lang="fr-FR" sz="2400" dirty="0" err="1">
                <a:solidFill>
                  <a:srgbClr val="000000"/>
                </a:solidFill>
                <a:latin typeface="Times New Roman" panose="02020603050405020304" pitchFamily="18" charset="0"/>
                <a:cs typeface="Times New Roman" panose="02020603050405020304" pitchFamily="18" charset="0"/>
              </a:rPr>
              <a:t>flavors</a:t>
            </a:r>
            <a:r>
              <a:rPr lang="fr-FR" sz="2400" dirty="0">
                <a:solidFill>
                  <a:srgbClr val="000000"/>
                </a:solidFill>
                <a:latin typeface="Times New Roman" panose="02020603050405020304" pitchFamily="18" charset="0"/>
                <a:cs typeface="Times New Roman" panose="02020603050405020304" pitchFamily="18" charset="0"/>
              </a:rPr>
              <a:t> est une configuration de matériel disponible dans un serveur. Chaque </a:t>
            </a:r>
            <a:r>
              <a:rPr lang="fr-FR" sz="2400" dirty="0" err="1">
                <a:solidFill>
                  <a:srgbClr val="000000"/>
                </a:solidFill>
                <a:latin typeface="Times New Roman" panose="02020603050405020304" pitchFamily="18" charset="0"/>
                <a:cs typeface="Times New Roman" panose="02020603050405020304" pitchFamily="18" charset="0"/>
              </a:rPr>
              <a:t>Flavor</a:t>
            </a:r>
            <a:r>
              <a:rPr lang="fr-FR" sz="2400" dirty="0">
                <a:solidFill>
                  <a:srgbClr val="000000"/>
                </a:solidFill>
                <a:latin typeface="Times New Roman" panose="02020603050405020304" pitchFamily="18" charset="0"/>
                <a:cs typeface="Times New Roman" panose="02020603050405020304" pitchFamily="18" charset="0"/>
              </a:rPr>
              <a:t> possède une combinaison unique d’espace disque et la capacité de mémoire.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C8680F3-7585-4A4E-B903-1FE2A9481646}"/>
              </a:ext>
            </a:extLst>
          </p:cNvPr>
          <p:cNvSpPr txBox="1"/>
          <p:nvPr/>
        </p:nvSpPr>
        <p:spPr>
          <a:xfrm>
            <a:off x="467544" y="4820959"/>
            <a:ext cx="8712968" cy="1200329"/>
          </a:xfrm>
          <a:prstGeom prst="rect">
            <a:avLst/>
          </a:prstGeom>
          <a:noFill/>
        </p:spPr>
        <p:txBody>
          <a:bodyPr wrap="square" rtlCol="0">
            <a:spAutoFit/>
          </a:bodyPr>
          <a:lstStyle/>
          <a:p>
            <a:r>
              <a:rPr lang="fr-FR" sz="2400" dirty="0">
                <a:solidFill>
                  <a:srgbClr val="000000"/>
                </a:solidFill>
                <a:latin typeface="Times New Roman" panose="02020603050405020304" pitchFamily="18" charset="0"/>
                <a:cs typeface="Times New Roman" panose="02020603050405020304" pitchFamily="18" charset="0"/>
              </a:rPr>
              <a:t>L’utilisateur pourrait consulter la liste des types d’instances disponibles, leurs spécifications en nombre de </a:t>
            </a:r>
            <a:r>
              <a:rPr lang="fr-FR" sz="2400" dirty="0" err="1">
                <a:solidFill>
                  <a:srgbClr val="000000"/>
                </a:solidFill>
                <a:latin typeface="Times New Roman" panose="02020603050405020304" pitchFamily="18" charset="0"/>
                <a:cs typeface="Times New Roman" panose="02020603050405020304" pitchFamily="18" charset="0"/>
              </a:rPr>
              <a:t>CPUs</a:t>
            </a:r>
            <a:r>
              <a:rPr lang="fr-FR" sz="2400" dirty="0">
                <a:solidFill>
                  <a:srgbClr val="000000"/>
                </a:solidFill>
                <a:latin typeface="Times New Roman" panose="02020603050405020304" pitchFamily="18" charset="0"/>
                <a:cs typeface="Times New Roman" panose="02020603050405020304" pitchFamily="18" charset="0"/>
              </a:rPr>
              <a:t>, mémoire, espace disque et créer des nouvelles définitions d’instance.</a:t>
            </a: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251520" y="1393213"/>
            <a:ext cx="8537732" cy="3046988"/>
          </a:xfrm>
          <a:prstGeom prst="rect">
            <a:avLst/>
          </a:prstGeom>
          <a:noFill/>
        </p:spPr>
        <p:txBody>
          <a:bodyPr wrap="square" rtlCol="0">
            <a:spAutoFit/>
          </a:bodyPr>
          <a:lstStyle/>
          <a:p>
            <a:pPr marL="457200" lvl="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Gestion des projets</a:t>
            </a:r>
            <a:br>
              <a:rPr lang="fr-FR" sz="2400" b="1"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Un projet est un groupement logique des utilisateurs au sein de Nova, utilisé pour définir </a:t>
            </a:r>
            <a:r>
              <a:rPr lang="fr-FR" sz="2400" dirty="0" smtClean="0">
                <a:latin typeface="Times New Roman" panose="02020603050405020304" pitchFamily="18" charset="0"/>
                <a:cs typeface="Times New Roman" panose="02020603050405020304" pitchFamily="18" charset="0"/>
              </a:rPr>
              <a:t>les limites </a:t>
            </a:r>
            <a:r>
              <a:rPr lang="fr-FR" sz="2400" dirty="0">
                <a:latin typeface="Times New Roman" panose="02020603050405020304" pitchFamily="18" charset="0"/>
                <a:cs typeface="Times New Roman" panose="02020603050405020304" pitchFamily="18" charset="0"/>
              </a:rPr>
              <a:t>des ressources pour ce projet et l’accès aux images des machines virtuelles .Il seraient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possible de consulter les projets existants et leur statut et de créer des nouveaux projets.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DF777B7-25CF-446A-A4C1-FAA0CB5F72F7}"/>
              </a:ext>
            </a:extLst>
          </p:cNvPr>
          <p:cNvSpPr txBox="1"/>
          <p:nvPr/>
        </p:nvSpPr>
        <p:spPr>
          <a:xfrm>
            <a:off x="251520" y="1393213"/>
            <a:ext cx="8064896" cy="2308324"/>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solidFill>
                  <a:prstClr val="black"/>
                </a:solidFill>
                <a:latin typeface="Times New Roman" panose="02020603050405020304" pitchFamily="18" charset="0"/>
                <a:cs typeface="Times New Roman" panose="02020603050405020304" pitchFamily="18" charset="0"/>
              </a:rPr>
              <a:t>Gestion de la sécurité et de l’accès</a:t>
            </a:r>
            <a:br>
              <a:rPr lang="fr-FR" sz="2400" b="1"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L’utilisateur pourrait consulter les adresses IP disponibles pour connecter les instances </a:t>
            </a:r>
            <a:r>
              <a:rPr lang="fr-FR" sz="2400" dirty="0" smtClean="0">
                <a:solidFill>
                  <a:prstClr val="black"/>
                </a:solidFill>
                <a:latin typeface="Times New Roman" panose="02020603050405020304" pitchFamily="18" charset="0"/>
                <a:cs typeface="Times New Roman" panose="02020603050405020304" pitchFamily="18" charset="0"/>
              </a:rPr>
              <a:t>au réseau </a:t>
            </a:r>
            <a:r>
              <a:rPr lang="fr-FR" sz="2400" dirty="0">
                <a:solidFill>
                  <a:prstClr val="black"/>
                </a:solidFill>
                <a:latin typeface="Times New Roman" panose="02020603050405020304" pitchFamily="18" charset="0"/>
                <a:cs typeface="Times New Roman" panose="02020603050405020304" pitchFamily="18" charset="0"/>
              </a:rPr>
              <a:t>public avec la possibilité de création, les groupes de règles de pare-feu et leur </a:t>
            </a:r>
            <a:r>
              <a:rPr lang="fr-FR" sz="2400" dirty="0" smtClean="0">
                <a:solidFill>
                  <a:prstClr val="black"/>
                </a:solidFill>
                <a:latin typeface="Times New Roman" panose="02020603050405020304" pitchFamily="18" charset="0"/>
                <a:cs typeface="Times New Roman" panose="02020603050405020304" pitchFamily="18" charset="0"/>
              </a:rPr>
              <a:t>interface d’édition </a:t>
            </a:r>
            <a:r>
              <a:rPr lang="fr-FR" sz="2400" dirty="0">
                <a:solidFill>
                  <a:prstClr val="black"/>
                </a:solidFill>
                <a:latin typeface="Times New Roman" panose="02020603050405020304" pitchFamily="18" charset="0"/>
                <a:cs typeface="Times New Roman" panose="02020603050405020304" pitchFamily="18" charset="0"/>
              </a:rPr>
              <a:t>et enfin la liste des clés SSH avec l’import ou la création de </a:t>
            </a:r>
            <a:r>
              <a:rPr lang="fr-FR" sz="2400" dirty="0" smtClean="0">
                <a:solidFill>
                  <a:prstClr val="black"/>
                </a:solidFill>
                <a:latin typeface="Times New Roman" panose="02020603050405020304" pitchFamily="18" charset="0"/>
                <a:cs typeface="Times New Roman" panose="02020603050405020304" pitchFamily="18" charset="0"/>
              </a:rPr>
              <a:t>certificat.</a:t>
            </a:r>
            <a:endParaRPr lang="fr-FR"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A670CEEF-46C6-44D0-9360-A72E78755DC0}"/>
              </a:ext>
            </a:extLst>
          </p:cNvPr>
          <p:cNvSpPr txBox="1"/>
          <p:nvPr/>
        </p:nvSpPr>
        <p:spPr>
          <a:xfrm>
            <a:off x="351700" y="4413819"/>
            <a:ext cx="8645504" cy="1938992"/>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solidFill>
                  <a:srgbClr val="000000"/>
                </a:solidFill>
                <a:latin typeface="Times New Roman" panose="02020603050405020304" pitchFamily="18" charset="0"/>
                <a:cs typeface="Times New Roman" panose="02020603050405020304" pitchFamily="18" charset="0"/>
              </a:rPr>
              <a:t>Gestion des </a:t>
            </a:r>
            <a:r>
              <a:rPr lang="fr-FR" sz="2400" b="1" dirty="0" err="1" smtClean="0">
                <a:solidFill>
                  <a:srgbClr val="000000"/>
                </a:solidFill>
                <a:latin typeface="Times New Roman" panose="02020603050405020304" pitchFamily="18" charset="0"/>
                <a:cs typeface="Times New Roman" panose="02020603050405020304" pitchFamily="18" charset="0"/>
              </a:rPr>
              <a:t>utilisateurs:</a:t>
            </a:r>
            <a:r>
              <a:rPr lang="fr-FR" sz="2400" dirty="0" err="1" smtClean="0">
                <a:solidFill>
                  <a:srgbClr val="000000"/>
                </a:solidFill>
                <a:latin typeface="Times New Roman" panose="02020603050405020304" pitchFamily="18" charset="0"/>
                <a:cs typeface="Times New Roman" panose="02020603050405020304" pitchFamily="18" charset="0"/>
              </a:rPr>
              <a:t>L’utilisateur</a:t>
            </a: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aurait la possibilité de consulter la liste d’utilisateurs enregistrés, avec </a:t>
            </a:r>
            <a:r>
              <a:rPr lang="fr-FR" sz="2400" dirty="0" smtClean="0">
                <a:solidFill>
                  <a:srgbClr val="000000"/>
                </a:solidFill>
                <a:latin typeface="Times New Roman" panose="02020603050405020304" pitchFamily="18" charset="0"/>
                <a:cs typeface="Times New Roman" panose="02020603050405020304" pitchFamily="18" charset="0"/>
              </a:rPr>
              <a:t>la possibilité </a:t>
            </a:r>
            <a:r>
              <a:rPr lang="fr-FR" sz="2400" dirty="0">
                <a:solidFill>
                  <a:srgbClr val="000000"/>
                </a:solidFill>
                <a:latin typeface="Times New Roman" panose="02020603050405020304" pitchFamily="18" charset="0"/>
                <a:cs typeface="Times New Roman" panose="02020603050405020304" pitchFamily="18" charset="0"/>
              </a:rPr>
              <a:t>d’ajouter ou d’éditer les détails mais pas d’ajouter l’utilisateur à plusieurs projets.</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5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5" name="ZoneTexte 4"/>
          <p:cNvSpPr txBox="1"/>
          <p:nvPr/>
        </p:nvSpPr>
        <p:spPr>
          <a:xfrm>
            <a:off x="827584" y="2060848"/>
            <a:ext cx="7961668" cy="2677656"/>
          </a:xfrm>
          <a:prstGeom prst="rect">
            <a:avLst/>
          </a:prstGeom>
          <a:noFill/>
        </p:spPr>
        <p:txBody>
          <a:bodyPr wrap="square" rtlCol="0">
            <a:spAutoFit/>
          </a:bodyPr>
          <a:lstStyle/>
          <a:p>
            <a:pPr marL="342900" lvl="0" indent="-34290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Afin de représenter les différentes fonctionnalités et utilisations </a:t>
            </a:r>
            <a:r>
              <a:rPr lang="fr-FR" sz="2400" dirty="0" smtClean="0">
                <a:latin typeface="Times New Roman" panose="02020603050405020304" pitchFamily="18" charset="0"/>
                <a:cs typeface="Times New Roman" panose="02020603050405020304" pitchFamily="18" charset="0"/>
              </a:rPr>
              <a:t>possibles </a:t>
            </a:r>
            <a:r>
              <a:rPr lang="fr-FR" sz="2400" dirty="0">
                <a:latin typeface="Times New Roman" panose="02020603050405020304" pitchFamily="18" charset="0"/>
                <a:cs typeface="Times New Roman" panose="02020603050405020304" pitchFamily="18" charset="0"/>
              </a:rPr>
              <a:t>du système, nous allons présenter une série de </a:t>
            </a:r>
            <a:r>
              <a:rPr lang="fr-FR" sz="2400" dirty="0" smtClean="0">
                <a:latin typeface="Times New Roman" panose="02020603050405020304" pitchFamily="18" charset="0"/>
                <a:cs typeface="Times New Roman" panose="02020603050405020304" pitchFamily="18" charset="0"/>
              </a:rPr>
              <a:t>diagrammes, </a:t>
            </a:r>
            <a:r>
              <a:rPr lang="fr-FR" sz="2400" dirty="0">
                <a:latin typeface="Times New Roman" panose="02020603050405020304" pitchFamily="18" charset="0"/>
                <a:cs typeface="Times New Roman" panose="02020603050405020304" pitchFamily="18" charset="0"/>
              </a:rPr>
              <a:t>en l’occurrence un diagramme des cas d'utilisation et des diagrammes de </a:t>
            </a:r>
            <a:r>
              <a:rPr lang="fr-FR" sz="2400" dirty="0" smtClean="0">
                <a:latin typeface="Times New Roman" panose="02020603050405020304" pitchFamily="18" charset="0"/>
                <a:cs typeface="Times New Roman" panose="02020603050405020304" pitchFamily="18" charset="0"/>
              </a:rPr>
              <a:t>séquence.</a:t>
            </a:r>
          </a:p>
          <a:p>
            <a:pPr marL="342900" lvl="0" indent="-342900">
              <a:buFont typeface="Wingdings" panose="05000000000000000000" pitchFamily="2" charset="2"/>
              <a:buChar char="Ø"/>
            </a:pPr>
            <a:endParaRPr lang="fr-FR" sz="2400" dirty="0" smtClean="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notre solution, il existe deux types </a:t>
            </a:r>
            <a:r>
              <a:rPr lang="fr-FR" sz="2400" dirty="0" smtClean="0">
                <a:latin typeface="Times New Roman" panose="02020603050405020304" pitchFamily="18" charset="0"/>
                <a:cs typeface="Times New Roman" panose="02020603050405020304" pitchFamily="18" charset="0"/>
              </a:rPr>
              <a:t>d'utilisateurs: </a:t>
            </a:r>
            <a:r>
              <a:rPr lang="fr-FR" sz="2400" dirty="0">
                <a:latin typeface="Times New Roman" panose="02020603050405020304" pitchFamily="18" charset="0"/>
                <a:cs typeface="Times New Roman" panose="02020603050405020304" pitchFamily="18" charset="0"/>
              </a:rPr>
              <a:t>L'administrateur du système et </a:t>
            </a:r>
            <a:r>
              <a:rPr lang="fr-FR" sz="2400" dirty="0" smtClean="0">
                <a:latin typeface="Times New Roman" panose="02020603050405020304" pitchFamily="18" charset="0"/>
                <a:cs typeface="Times New Roman" panose="02020603050405020304" pitchFamily="18" charset="0"/>
              </a:rPr>
              <a:t>les utilisateurs</a:t>
            </a:r>
            <a:r>
              <a:rPr lang="fr-FR" sz="2400" dirty="0">
                <a:latin typeface="Times New Roman" panose="02020603050405020304" pitchFamily="18" charset="0"/>
                <a:cs typeface="Times New Roman" panose="02020603050405020304" pitchFamily="18" charset="0"/>
              </a:rPr>
              <a:t>.</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D747159F-E74D-4DC2-9F90-FDDF20C819D2}"/>
              </a:ext>
            </a:extLst>
          </p:cNvPr>
          <p:cNvSpPr txBox="1"/>
          <p:nvPr/>
        </p:nvSpPr>
        <p:spPr>
          <a:xfrm>
            <a:off x="559652" y="1382198"/>
            <a:ext cx="5164476"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I.2.  Identification des acteurs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435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a:solidFill>
                  <a:schemeClr val="tx2"/>
                </a:solidFill>
              </a:rPr>
              <a:t>spécification des besoins et conception de cloud computing.</a:t>
            </a:r>
            <a:endParaRPr lang="fr-FR" sz="2700" b="1" dirty="0">
              <a:solidFill>
                <a:schemeClr val="tx2"/>
              </a:solidFill>
            </a:endParaRPr>
          </a:p>
        </p:txBody>
      </p:sp>
      <p:sp>
        <p:nvSpPr>
          <p:cNvPr id="4" name="TextBox 3">
            <a:extLst>
              <a:ext uri="{FF2B5EF4-FFF2-40B4-BE49-F238E27FC236}">
                <a16:creationId xmlns:a16="http://schemas.microsoft.com/office/drawing/2014/main" xmlns="" id="{39F3B11C-8EB8-4E8E-BDB9-18540D586625}"/>
              </a:ext>
            </a:extLst>
          </p:cNvPr>
          <p:cNvSpPr txBox="1"/>
          <p:nvPr/>
        </p:nvSpPr>
        <p:spPr>
          <a:xfrm>
            <a:off x="559652" y="1382198"/>
            <a:ext cx="8229600" cy="5262979"/>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L’administrateur</a:t>
            </a:r>
            <a:br>
              <a:rPr lang="fr-FR" sz="2400" b="1"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L’administrateur est toute personne physique ayant reçu les droits d'administration. Il peut:</a:t>
            </a: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Ajouter, Supprimer de </a:t>
            </a:r>
            <a:r>
              <a:rPr lang="fr-FR" sz="2400" dirty="0" smtClean="0">
                <a:latin typeface="Times New Roman" panose="02020603050405020304" pitchFamily="18" charset="0"/>
                <a:cs typeface="Times New Roman" panose="02020603050405020304" pitchFamily="18" charset="0"/>
              </a:rPr>
              <a:t>administrateurs;</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Ajouter de nouveaux </a:t>
            </a:r>
            <a:r>
              <a:rPr lang="fr-FR" sz="2400" dirty="0" smtClean="0">
                <a:latin typeface="Times New Roman" panose="02020603050405020304" pitchFamily="18" charset="0"/>
                <a:cs typeface="Times New Roman" panose="02020603050405020304" pitchFamily="18" charset="0"/>
              </a:rPr>
              <a:t>utilisateurs;</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Créer un </a:t>
            </a:r>
            <a:r>
              <a:rPr lang="fr-FR" sz="2400" dirty="0" smtClean="0">
                <a:latin typeface="Times New Roman" panose="02020603050405020304" pitchFamily="18" charset="0"/>
                <a:cs typeface="Times New Roman" panose="02020603050405020304" pitchFamily="18" charset="0"/>
              </a:rPr>
              <a:t>projet;</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Créer de nouvelles machines </a:t>
            </a:r>
            <a:r>
              <a:rPr lang="fr-FR" sz="2400" dirty="0" smtClean="0">
                <a:latin typeface="Times New Roman" panose="02020603050405020304" pitchFamily="18" charset="0"/>
                <a:cs typeface="Times New Roman" panose="02020603050405020304" pitchFamily="18" charset="0"/>
              </a:rPr>
              <a:t>virtuelles;</a:t>
            </a:r>
            <a:endParaRPr lang="fr-FR" sz="2400" dirty="0">
              <a:latin typeface="Times New Roman" panose="02020603050405020304" pitchFamily="18" charset="0"/>
              <a:cs typeface="Times New Roman" panose="02020603050405020304" pitchFamily="18" charset="0"/>
            </a:endParaRPr>
          </a:p>
          <a:p>
            <a:pPr marL="798513" indent="-263525">
              <a:buFont typeface="Wingdings" panose="05000000000000000000" pitchFamily="2" charset="2"/>
              <a:buChar char="ü"/>
              <a:tabLst>
                <a:tab pos="801688" algn="l"/>
              </a:tabLst>
            </a:pPr>
            <a:r>
              <a:rPr lang="fr-FR" sz="2400" dirty="0">
                <a:latin typeface="Times New Roman" panose="02020603050405020304" pitchFamily="18" charset="0"/>
                <a:cs typeface="Times New Roman" panose="02020603050405020304" pitchFamily="18" charset="0"/>
              </a:rPr>
              <a:t>Gérer et créer un </a:t>
            </a:r>
            <a:r>
              <a:rPr lang="fr-FR" sz="2400" dirty="0" smtClean="0">
                <a:latin typeface="Times New Roman" panose="02020603050405020304" pitchFamily="18" charset="0"/>
                <a:cs typeface="Times New Roman" panose="02020603050405020304" pitchFamily="18" charset="0"/>
              </a:rPr>
              <a:t>réseau;</a:t>
            </a:r>
          </a:p>
          <a:p>
            <a:pPr marL="457200" indent="-457200">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L’utilisateur</a:t>
            </a:r>
          </a:p>
          <a:p>
            <a:pPr marL="457200" indent="111125"/>
            <a:r>
              <a:rPr lang="fr-FR" sz="2400" dirty="0" smtClean="0">
                <a:latin typeface="Times New Roman" panose="02020603050405020304" pitchFamily="18" charset="0"/>
                <a:cs typeface="Times New Roman" panose="02020603050405020304" pitchFamily="18" charset="0"/>
              </a:rPr>
              <a:t>Est </a:t>
            </a:r>
            <a:r>
              <a:rPr lang="fr-FR" sz="2400" dirty="0">
                <a:latin typeface="Times New Roman" panose="02020603050405020304" pitchFamily="18" charset="0"/>
                <a:cs typeface="Times New Roman" panose="02020603050405020304" pitchFamily="18" charset="0"/>
              </a:rPr>
              <a:t>toute personne physique de l'entreprise ayant reçu un compte </a:t>
            </a:r>
            <a:r>
              <a:rPr lang="fr-FR" sz="2400" dirty="0" smtClean="0">
                <a:latin typeface="Times New Roman" panose="02020603050405020304" pitchFamily="18" charset="0"/>
                <a:cs typeface="Times New Roman" panose="02020603050405020304" pitchFamily="18" charset="0"/>
              </a:rPr>
              <a:t>d'accès. il </a:t>
            </a:r>
            <a:r>
              <a:rPr lang="fr-FR" sz="2400" dirty="0">
                <a:latin typeface="Times New Roman" panose="02020603050405020304" pitchFamily="18" charset="0"/>
                <a:cs typeface="Times New Roman" panose="02020603050405020304" pitchFamily="18" charset="0"/>
              </a:rPr>
              <a:t>peut :</a:t>
            </a:r>
          </a:p>
          <a:p>
            <a:pPr marL="457200" indent="111125">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Stocker des données dans la limite de ses possibilités</a:t>
            </a:r>
          </a:p>
          <a:p>
            <a:pPr marL="457200" indent="111125">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Instancier des machines virtuelles.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271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99392"/>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smtClean="0">
                <a:solidFill>
                  <a:schemeClr val="tx2"/>
                </a:solidFill>
              </a:rPr>
              <a:t>Les diagrammes  UML</a:t>
            </a:r>
            <a:endParaRPr lang="fr-FR" sz="2700" b="1" dirty="0">
              <a:solidFill>
                <a:schemeClr val="tx2"/>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80728"/>
            <a:ext cx="7704856" cy="5688632"/>
          </a:xfrm>
          <a:prstGeom prst="rect">
            <a:avLst/>
          </a:prstGeom>
        </p:spPr>
      </p:pic>
    </p:spTree>
    <p:extLst>
      <p:ext uri="{BB962C8B-B14F-4D97-AF65-F5344CB8AC3E}">
        <p14:creationId xmlns:p14="http://schemas.microsoft.com/office/powerpoint/2010/main" val="380689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smtClean="0">
                <a:solidFill>
                  <a:schemeClr val="tx2"/>
                </a:solidFill>
              </a:rPr>
              <a:t>Les diagrammes UML</a:t>
            </a:r>
            <a:endParaRPr lang="fr-FR" sz="2700" b="1" dirty="0">
              <a:solidFill>
                <a:schemeClr val="tx2"/>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8795926" cy="4464496"/>
          </a:xfrm>
          <a:prstGeom prst="rect">
            <a:avLst/>
          </a:prstGeom>
        </p:spPr>
      </p:pic>
    </p:spTree>
    <p:extLst>
      <p:ext uri="{BB962C8B-B14F-4D97-AF65-F5344CB8AC3E}">
        <p14:creationId xmlns:p14="http://schemas.microsoft.com/office/powerpoint/2010/main" val="4082912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i="1" dirty="0" smtClean="0">
                <a:solidFill>
                  <a:schemeClr val="tx2"/>
                </a:solidFill>
              </a:rPr>
              <a:t>Les diagrammes UML</a:t>
            </a:r>
            <a:endParaRPr lang="fr-FR" sz="2700" b="1" dirty="0">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8424936" cy="4608511"/>
          </a:xfrm>
          <a:prstGeom prst="rect">
            <a:avLst/>
          </a:prstGeom>
        </p:spPr>
      </p:pic>
    </p:spTree>
    <p:extLst>
      <p:ext uri="{BB962C8B-B14F-4D97-AF65-F5344CB8AC3E}">
        <p14:creationId xmlns:p14="http://schemas.microsoft.com/office/powerpoint/2010/main" val="394590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6648"/>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233772" y="1377533"/>
            <a:ext cx="8676456" cy="4901150"/>
          </a:xfrm>
          <a:prstGeom prst="rect">
            <a:avLst/>
          </a:prstGeom>
        </p:spPr>
        <p:txBody>
          <a:bodyPr wrap="square">
            <a:spAutoFit/>
          </a:bodyPr>
          <a:lstStyle/>
          <a:p>
            <a:pPr>
              <a:lnSpc>
                <a:spcPct val="150000"/>
              </a:lnSpc>
            </a:pPr>
            <a:r>
              <a:rPr lang="fr-FR" sz="2400" dirty="0">
                <a:latin typeface="Times New Roman" panose="02020603050405020304" pitchFamily="18" charset="0"/>
                <a:cs typeface="Times New Roman" panose="02020603050405020304" pitchFamily="18" charset="0"/>
              </a:rPr>
              <a:t>Pour mettre en place un cloud en entreprise, il faut suivre la démarche suivante, composée de 6 étapes:</a:t>
            </a:r>
          </a:p>
          <a:p>
            <a:pPr marL="803275" indent="-77788">
              <a:lnSpc>
                <a:spcPct val="150000"/>
              </a:lnSpc>
              <a:buFont typeface="Wingdings" panose="05000000000000000000" pitchFamily="2" charset="2"/>
              <a:buChar char="Ø"/>
              <a:tabLst>
                <a:tab pos="268288" algn="l"/>
                <a:tab pos="361950" algn="l"/>
                <a:tab pos="725488" algn="l"/>
              </a:tabLst>
            </a:pP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Etape 1 : Définition du besoin</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2 : Planification</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3 : Cahier des charges</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4: Développement et paramétrage</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5 : Lancement de la solution Cloud</a:t>
            </a:r>
          </a:p>
          <a:p>
            <a:pPr marL="803275" indent="-77788">
              <a:lnSpc>
                <a:spcPct val="150000"/>
              </a:lnSpc>
              <a:buFont typeface="Wingdings" panose="05000000000000000000" pitchFamily="2" charset="2"/>
              <a:buChar char="Ø"/>
              <a:tabLst>
                <a:tab pos="268288" algn="l"/>
                <a:tab pos="361950" algn="l"/>
                <a:tab pos="725488" algn="l"/>
              </a:tabLst>
            </a:pPr>
            <a:r>
              <a:rPr lang="fr-FR" sz="2400" dirty="0">
                <a:latin typeface="Times New Roman" panose="02020603050405020304" pitchFamily="18" charset="0"/>
                <a:cs typeface="Times New Roman" panose="02020603050405020304" pitchFamily="18" charset="0"/>
              </a:rPr>
              <a:t>Etape 6 : Prix du Cloud Computing</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a:t>
            </a:fld>
            <a:endParaRPr lang="fr-FR"/>
          </a:p>
        </p:txBody>
      </p:sp>
    </p:spTree>
    <p:extLst>
      <p:ext uri="{BB962C8B-B14F-4D97-AF65-F5344CB8AC3E}">
        <p14:creationId xmlns:p14="http://schemas.microsoft.com/office/powerpoint/2010/main" val="193803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527166" cy="1175706"/>
          </a:xfrm>
          <a:prstGeom prst="rect">
            <a:avLst/>
          </a:prstGeom>
        </p:spPr>
        <p:txBody>
          <a:bodyPr wrap="square">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1 : Définition du besoin de l’entreprise</a:t>
            </a:r>
          </a:p>
          <a:p>
            <a:endParaRPr lang="fr-FR" dirty="0"/>
          </a:p>
        </p:txBody>
      </p:sp>
      <p:grpSp>
        <p:nvGrpSpPr>
          <p:cNvPr id="13" name="Group 12">
            <a:extLst>
              <a:ext uri="{FF2B5EF4-FFF2-40B4-BE49-F238E27FC236}">
                <a16:creationId xmlns:a16="http://schemas.microsoft.com/office/drawing/2014/main" xmlns="" id="{3A3ED63C-678F-4CBF-B340-F9A5BE996E10}"/>
              </a:ext>
            </a:extLst>
          </p:cNvPr>
          <p:cNvGrpSpPr/>
          <p:nvPr/>
        </p:nvGrpSpPr>
        <p:grpSpPr>
          <a:xfrm>
            <a:off x="3491880" y="3569794"/>
            <a:ext cx="1871634" cy="1749348"/>
            <a:chOff x="3491880" y="3569794"/>
            <a:chExt cx="1871634" cy="1749348"/>
          </a:xfrm>
        </p:grpSpPr>
        <p:sp>
          <p:nvSpPr>
            <p:cNvPr id="6" name="Rectangle 5">
              <a:extLst>
                <a:ext uri="{FF2B5EF4-FFF2-40B4-BE49-F238E27FC236}">
                  <a16:creationId xmlns:a16="http://schemas.microsoft.com/office/drawing/2014/main" xmlns="" id="{D28ED549-D265-4406-8E27-23496193522A}"/>
                </a:ext>
              </a:extLst>
            </p:cNvPr>
            <p:cNvSpPr/>
            <p:nvPr/>
          </p:nvSpPr>
          <p:spPr bwMode="auto">
            <a:xfrm>
              <a:off x="3491880" y="3569794"/>
              <a:ext cx="1871634" cy="17493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7" name="Image 6">
              <a:extLst>
                <a:ext uri="{FF2B5EF4-FFF2-40B4-BE49-F238E27FC236}">
                  <a16:creationId xmlns:a16="http://schemas.microsoft.com/office/drawing/2014/main" xmlns="" id="{9B86688B-4281-4643-8A66-6E40DB089306}"/>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050904" y="4054323"/>
              <a:ext cx="780290" cy="780290"/>
            </a:xfrm>
            <a:prstGeom prst="rect">
              <a:avLst/>
            </a:prstGeom>
          </p:spPr>
        </p:pic>
      </p:grpSp>
      <p:sp>
        <p:nvSpPr>
          <p:cNvPr id="9" name="Espace réservé du contenu 4">
            <a:extLst>
              <a:ext uri="{FF2B5EF4-FFF2-40B4-BE49-F238E27FC236}">
                <a16:creationId xmlns:a16="http://schemas.microsoft.com/office/drawing/2014/main" xmlns="" id="{8B90B0B6-946A-4F42-8E16-E28F93227C9A}"/>
              </a:ext>
            </a:extLst>
          </p:cNvPr>
          <p:cNvSpPr txBox="1">
            <a:spLocks/>
          </p:cNvSpPr>
          <p:nvPr/>
        </p:nvSpPr>
        <p:spPr>
          <a:xfrm>
            <a:off x="452933" y="1628800"/>
            <a:ext cx="8424936" cy="400725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fr-FR" sz="2400" dirty="0">
                <a:latin typeface="Times New Roman" panose="02020603050405020304" pitchFamily="18" charset="0"/>
                <a:cs typeface="Times New Roman" panose="02020603050405020304" pitchFamily="18" charset="0"/>
              </a:rPr>
              <a:t>Dans cette étape la question qui se pose est :  </a:t>
            </a:r>
          </a:p>
          <a:p>
            <a:pPr>
              <a:lnSpc>
                <a:spcPct val="150000"/>
              </a:lnSpc>
              <a:spcBef>
                <a:spcPts val="0"/>
              </a:spcBef>
              <a:defRPr/>
            </a:pPr>
            <a:r>
              <a:rPr lang="fr-FR" sz="2400" dirty="0">
                <a:latin typeface="Times New Roman" panose="02020603050405020304" pitchFamily="18" charset="0"/>
                <a:cs typeface="Times New Roman" panose="02020603050405020304" pitchFamily="18" charset="0"/>
              </a:rPr>
              <a:t>Quels sont les besoins de l’entreprise en termes de Cloud </a:t>
            </a:r>
            <a:r>
              <a:rPr lang="fr-FR" sz="2400" dirty="0" smtClean="0">
                <a:latin typeface="Times New Roman" panose="02020603050405020304" pitchFamily="18" charset="0"/>
                <a:cs typeface="Times New Roman" panose="02020603050405020304" pitchFamily="18" charset="0"/>
              </a:rPr>
              <a:t>?</a:t>
            </a:r>
          </a:p>
          <a:p>
            <a:pPr>
              <a:lnSpc>
                <a:spcPct val="150000"/>
              </a:lnSpc>
              <a:spcBef>
                <a:spcPts val="0"/>
              </a:spcBef>
              <a:defRPr/>
            </a:pPr>
            <a:r>
              <a:rPr lang="fr-FR" sz="2400" dirty="0" smtClean="0">
                <a:latin typeface="Times New Roman" panose="02020603050405020304" pitchFamily="18" charset="0"/>
                <a:cs typeface="Times New Roman" panose="02020603050405020304" pitchFamily="18" charset="0"/>
              </a:rPr>
              <a:t>Tous </a:t>
            </a:r>
            <a:r>
              <a:rPr lang="fr-FR" sz="2400" dirty="0">
                <a:latin typeface="Times New Roman" panose="02020603050405020304" pitchFamily="18" charset="0"/>
                <a:cs typeface="Times New Roman" panose="02020603050405020304" pitchFamily="18" charset="0"/>
              </a:rPr>
              <a:t>les Cloud ne sont pas pareils et l’entreprise doit donc comparer les services fournis par les fournisseurs de Cloud qui correspondent à sa demande, ainsi que la technologie Cloud qui répond au mieux à ses besoins.</a:t>
            </a:r>
          </a:p>
          <a:p>
            <a:pPr marL="0" indent="0">
              <a:buFont typeface="Arial" pitchFamily="34" charset="0"/>
              <a:buNone/>
            </a:pPr>
            <a:endParaRPr lang="fr-FR" dirty="0"/>
          </a:p>
        </p:txBody>
      </p:sp>
      <p:grpSp>
        <p:nvGrpSpPr>
          <p:cNvPr id="14" name="Group 13">
            <a:extLst>
              <a:ext uri="{FF2B5EF4-FFF2-40B4-BE49-F238E27FC236}">
                <a16:creationId xmlns:a16="http://schemas.microsoft.com/office/drawing/2014/main" xmlns="" id="{2F93875C-FFE3-405C-BE46-7DFDF32F1A37}"/>
              </a:ext>
            </a:extLst>
          </p:cNvPr>
          <p:cNvGrpSpPr/>
          <p:nvPr/>
        </p:nvGrpSpPr>
        <p:grpSpPr>
          <a:xfrm>
            <a:off x="8218461" y="1749240"/>
            <a:ext cx="648072" cy="466584"/>
            <a:chOff x="6804248" y="4054323"/>
            <a:chExt cx="648072" cy="466584"/>
          </a:xfrm>
        </p:grpSpPr>
        <p:sp>
          <p:nvSpPr>
            <p:cNvPr id="11" name="Rectangle 10">
              <a:extLst>
                <a:ext uri="{FF2B5EF4-FFF2-40B4-BE49-F238E27FC236}">
                  <a16:creationId xmlns:a16="http://schemas.microsoft.com/office/drawing/2014/main" xmlns="" id="{5D9422BA-7A40-49E3-8DB4-4978B928048C}"/>
                </a:ext>
              </a:extLst>
            </p:cNvPr>
            <p:cNvSpPr/>
            <p:nvPr/>
          </p:nvSpPr>
          <p:spPr bwMode="auto">
            <a:xfrm>
              <a:off x="6804248" y="4054323"/>
              <a:ext cx="648072" cy="45479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2" name="Image 6">
              <a:extLst>
                <a:ext uri="{FF2B5EF4-FFF2-40B4-BE49-F238E27FC236}">
                  <a16:creationId xmlns:a16="http://schemas.microsoft.com/office/drawing/2014/main" xmlns="" id="{81E1CDDE-A082-4872-8E12-200A3C59F150}"/>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943396" y="4092672"/>
              <a:ext cx="270183" cy="428235"/>
            </a:xfrm>
            <a:prstGeom prst="rect">
              <a:avLst/>
            </a:prstGeom>
          </p:spPr>
        </p:pic>
      </p:grpSp>
      <p:sp>
        <p:nvSpPr>
          <p:cNvPr id="3" name="Espace réservé du numéro de diapositive 2"/>
          <p:cNvSpPr>
            <a:spLocks noGrp="1"/>
          </p:cNvSpPr>
          <p:nvPr>
            <p:ph type="sldNum" sz="quarter" idx="12"/>
          </p:nvPr>
        </p:nvSpPr>
        <p:spPr/>
        <p:txBody>
          <a:bodyPr/>
          <a:lstStyle/>
          <a:p>
            <a:fld id="{32937F2F-74FD-41D5-826B-60D32829677C}" type="slidenum">
              <a:rPr lang="fr-FR" smtClean="0"/>
              <a:t>5</a:t>
            </a:fld>
            <a:endParaRPr lang="fr-FR"/>
          </a:p>
        </p:txBody>
      </p:sp>
    </p:spTree>
    <p:extLst>
      <p:ext uri="{BB962C8B-B14F-4D97-AF65-F5344CB8AC3E}">
        <p14:creationId xmlns:p14="http://schemas.microsoft.com/office/powerpoint/2010/main" val="8902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518 -0.04167 L 0.03715 -0.01829 C 0.05052 -0.01227 0.06423 -0.01435 0.07413 -0.02361 C 0.08559 -0.03588 0.08871 -0.05371 0.08767 -0.07176 L 0.08194 -0.16088 " pathEditMode="relative" rAng="19260000" ptsTypes="AAAAA">
                                      <p:cBhvr>
                                        <p:cTn id="6" dur="2000" fill="hold"/>
                                        <p:tgtEl>
                                          <p:spTgt spid="5">
                                            <p:txEl>
                                              <p:pRg st="0" end="0"/>
                                            </p:txEl>
                                          </p:spTgt>
                                        </p:tgtEl>
                                        <p:attrNameLst>
                                          <p:attrName>ppt_x</p:attrName>
                                          <p:attrName>ppt_y</p:attrName>
                                        </p:attrNameLst>
                                      </p:cBhvr>
                                      <p:rCtr x="7656" y="-2176"/>
                                    </p:animMotion>
                                  </p:childTnLst>
                                </p:cTn>
                              </p:par>
                              <p:par>
                                <p:cTn id="7" presetID="37" presetClass="path" presetSubtype="0" accel="50000" decel="50000" fill="hold" nodeType="withEffect">
                                  <p:stCondLst>
                                    <p:cond delay="0"/>
                                  </p:stCondLst>
                                  <p:childTnLst>
                                    <p:animMotion origin="layout" path="M 0.10521 0.00926 L 0.22726 -0.02084 C 0.25365 -0.02639 0.28455 -0.04746 0.31094 -0.07801 C 0.34132 -0.11343 0.36024 -0.14908 0.36771 -0.18334 L 0.40747 -0.34097 " pathEditMode="relative" rAng="19140000" ptsTypes="AAAAA">
                                      <p:cBhvr>
                                        <p:cTn id="8" dur="2000" fill="hold"/>
                                        <p:tgtEl>
                                          <p:spTgt spid="13"/>
                                        </p:tgtEl>
                                        <p:attrNameLst>
                                          <p:attrName>ppt_x</p:attrName>
                                          <p:attrName>ppt_y</p:attrName>
                                        </p:attrNameLst>
                                      </p:cBhvr>
                                      <p:rCtr x="17917" y="-13218"/>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229600" cy="1175706"/>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2 : Planification</a:t>
            </a:r>
          </a:p>
          <a:p>
            <a:endParaRPr lang="fr-FR" dirty="0"/>
          </a:p>
        </p:txBody>
      </p:sp>
      <p:sp>
        <p:nvSpPr>
          <p:cNvPr id="9" name="Espace réservé du contenu 4">
            <a:extLst>
              <a:ext uri="{FF2B5EF4-FFF2-40B4-BE49-F238E27FC236}">
                <a16:creationId xmlns:a16="http://schemas.microsoft.com/office/drawing/2014/main" xmlns="" id="{8B90B0B6-946A-4F42-8E16-E28F93227C9A}"/>
              </a:ext>
            </a:extLst>
          </p:cNvPr>
          <p:cNvSpPr txBox="1">
            <a:spLocks/>
          </p:cNvSpPr>
          <p:nvPr/>
        </p:nvSpPr>
        <p:spPr>
          <a:xfrm>
            <a:off x="312897" y="1440012"/>
            <a:ext cx="8579583" cy="529991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r-FR" sz="2400" dirty="0" smtClean="0">
                <a:latin typeface="Times New Roman" panose="02020603050405020304" pitchFamily="18" charset="0"/>
                <a:cs typeface="Times New Roman" panose="02020603050405020304" pitchFamily="18" charset="0"/>
              </a:rPr>
              <a:t>La </a:t>
            </a:r>
            <a:r>
              <a:rPr lang="fr-FR" sz="2400" dirty="0">
                <a:latin typeface="Times New Roman" panose="02020603050405020304" pitchFamily="18" charset="0"/>
                <a:cs typeface="Times New Roman" panose="02020603050405020304" pitchFamily="18" charset="0"/>
              </a:rPr>
              <a:t>mise en place d’un cloud n’est pas rapide</a:t>
            </a:r>
          </a:p>
          <a:p>
            <a:pPr algn="just">
              <a:lnSpc>
                <a:spcPct val="150000"/>
              </a:lnSpc>
            </a:pPr>
            <a:r>
              <a:rPr lang="fr-FR" sz="2400" dirty="0">
                <a:latin typeface="Times New Roman" panose="02020603050405020304" pitchFamily="18" charset="0"/>
                <a:cs typeface="Times New Roman" panose="02020603050405020304" pitchFamily="18" charset="0"/>
              </a:rPr>
              <a:t>La planification permet de découper le projet en différentes phases à atteindre aux dates qui sont choisies par l’entreprise en prévoyant une utilisation plus efficace des ressources des </a:t>
            </a:r>
            <a:r>
              <a:rPr lang="fr-FR" sz="2400" dirty="0" smtClean="0">
                <a:latin typeface="Times New Roman" panose="02020603050405020304" pitchFamily="18" charset="0"/>
                <a:cs typeface="Times New Roman" panose="02020603050405020304" pitchFamily="18" charset="0"/>
              </a:rPr>
              <a:t>serveurs; </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Il faut également prévoir quels seront les ressources humaines nécessaires et </a:t>
            </a:r>
            <a:r>
              <a:rPr lang="fr-FR" sz="2400" dirty="0" smtClean="0">
                <a:latin typeface="Times New Roman" panose="02020603050405020304" pitchFamily="18" charset="0"/>
                <a:cs typeface="Times New Roman" panose="02020603050405020304" pitchFamily="18" charset="0"/>
              </a:rPr>
              <a:t>disponibles;</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Enfin, il faut définir vers quel type d'utilisateur sera tourné le service Cloud : employés, </a:t>
            </a:r>
            <a:r>
              <a:rPr lang="fr-FR" sz="2400" dirty="0" smtClean="0">
                <a:latin typeface="Times New Roman" panose="02020603050405020304" pitchFamily="18" charset="0"/>
                <a:cs typeface="Times New Roman" panose="02020603050405020304" pitchFamily="18" charset="0"/>
              </a:rPr>
              <a:t>clients.</a:t>
            </a:r>
            <a:endParaRPr lang="fr-FR" dirty="0"/>
          </a:p>
        </p:txBody>
      </p:sp>
      <p:grpSp>
        <p:nvGrpSpPr>
          <p:cNvPr id="3" name="Group 2">
            <a:extLst>
              <a:ext uri="{FF2B5EF4-FFF2-40B4-BE49-F238E27FC236}">
                <a16:creationId xmlns:a16="http://schemas.microsoft.com/office/drawing/2014/main" xmlns="" id="{6544A226-4DF7-4F06-B35E-A0AEC31F3A5E}"/>
              </a:ext>
            </a:extLst>
          </p:cNvPr>
          <p:cNvGrpSpPr/>
          <p:nvPr/>
        </p:nvGrpSpPr>
        <p:grpSpPr>
          <a:xfrm>
            <a:off x="3491880" y="3508408"/>
            <a:ext cx="1871634" cy="1749348"/>
            <a:chOff x="3279609" y="3045269"/>
            <a:chExt cx="1871634" cy="1749348"/>
          </a:xfrm>
        </p:grpSpPr>
        <p:sp>
          <p:nvSpPr>
            <p:cNvPr id="15" name="Rectangle 14">
              <a:extLst>
                <a:ext uri="{FF2B5EF4-FFF2-40B4-BE49-F238E27FC236}">
                  <a16:creationId xmlns:a16="http://schemas.microsoft.com/office/drawing/2014/main" xmlns="" id="{5C39BBDB-5338-4841-83C5-31E589C04337}"/>
                </a:ext>
              </a:extLst>
            </p:cNvPr>
            <p:cNvSpPr/>
            <p:nvPr/>
          </p:nvSpPr>
          <p:spPr bwMode="auto">
            <a:xfrm>
              <a:off x="3279609" y="3045269"/>
              <a:ext cx="1871634" cy="174934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6" name="Image 6">
              <a:extLst>
                <a:ext uri="{FF2B5EF4-FFF2-40B4-BE49-F238E27FC236}">
                  <a16:creationId xmlns:a16="http://schemas.microsoft.com/office/drawing/2014/main" xmlns="" id="{0738CCDF-1577-423B-8DBE-E74E1EC22BC5}"/>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5281" y="3529798"/>
              <a:ext cx="780290" cy="780290"/>
            </a:xfrm>
            <a:prstGeom prst="rect">
              <a:avLst/>
            </a:prstGeom>
          </p:spPr>
        </p:pic>
      </p:grpSp>
      <p:grpSp>
        <p:nvGrpSpPr>
          <p:cNvPr id="17" name="Group 16">
            <a:extLst>
              <a:ext uri="{FF2B5EF4-FFF2-40B4-BE49-F238E27FC236}">
                <a16:creationId xmlns:a16="http://schemas.microsoft.com/office/drawing/2014/main" xmlns="" id="{258D4C2E-F35F-4A8B-9D9D-032FAA299BB5}"/>
              </a:ext>
            </a:extLst>
          </p:cNvPr>
          <p:cNvGrpSpPr/>
          <p:nvPr/>
        </p:nvGrpSpPr>
        <p:grpSpPr>
          <a:xfrm>
            <a:off x="6300192" y="1008137"/>
            <a:ext cx="661882" cy="511163"/>
            <a:chOff x="3279609" y="3045269"/>
            <a:chExt cx="1871634" cy="1749348"/>
          </a:xfrm>
        </p:grpSpPr>
        <p:sp>
          <p:nvSpPr>
            <p:cNvPr id="18" name="Rectangle 17">
              <a:extLst>
                <a:ext uri="{FF2B5EF4-FFF2-40B4-BE49-F238E27FC236}">
                  <a16:creationId xmlns:a16="http://schemas.microsoft.com/office/drawing/2014/main" xmlns="" id="{42FF0007-CB9B-4D7D-93F1-3F2F8B10F2A4}"/>
                </a:ext>
              </a:extLst>
            </p:cNvPr>
            <p:cNvSpPr/>
            <p:nvPr/>
          </p:nvSpPr>
          <p:spPr bwMode="auto">
            <a:xfrm>
              <a:off x="3279609" y="3045269"/>
              <a:ext cx="1871634" cy="174934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9" name="Image 6">
              <a:extLst>
                <a:ext uri="{FF2B5EF4-FFF2-40B4-BE49-F238E27FC236}">
                  <a16:creationId xmlns:a16="http://schemas.microsoft.com/office/drawing/2014/main" xmlns="" id="{0B770FAE-05C1-42F4-BD8C-94E4A4203062}"/>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25281" y="3529798"/>
              <a:ext cx="780290" cy="780290"/>
            </a:xfrm>
            <a:prstGeom prst="rect">
              <a:avLst/>
            </a:prstGeom>
          </p:spPr>
        </p:pic>
      </p:grpSp>
      <p:sp>
        <p:nvSpPr>
          <p:cNvPr id="4" name="Espace réservé du numéro de diapositive 3"/>
          <p:cNvSpPr>
            <a:spLocks noGrp="1"/>
          </p:cNvSpPr>
          <p:nvPr>
            <p:ph type="sldNum" sz="quarter" idx="12"/>
          </p:nvPr>
        </p:nvSpPr>
        <p:spPr/>
        <p:txBody>
          <a:bodyPr/>
          <a:lstStyle/>
          <a:p>
            <a:fld id="{32937F2F-74FD-41D5-826B-60D32829677C}" type="slidenum">
              <a:rPr lang="fr-FR" smtClean="0"/>
              <a:t>6</a:t>
            </a:fld>
            <a:endParaRPr lang="fr-FR"/>
          </a:p>
        </p:txBody>
      </p:sp>
    </p:spTree>
    <p:extLst>
      <p:ext uri="{BB962C8B-B14F-4D97-AF65-F5344CB8AC3E}">
        <p14:creationId xmlns:p14="http://schemas.microsoft.com/office/powerpoint/2010/main" val="42841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11806 -0.02917 L 0.17622 -0.02384 C 0.18837 -0.02176 0.20139 -0.02755 0.21111 -0.03866 C 0.22188 -0.05209 0.22483 -0.06945 0.22431 -0.08542 L 0.22153 -0.16459 " pathEditMode="relative" rAng="18960000" ptsTypes="AAAAA">
                                      <p:cBhvr>
                                        <p:cTn id="6" dur="2000" fill="hold"/>
                                        <p:tgtEl>
                                          <p:spTgt spid="5">
                                            <p:txEl>
                                              <p:pRg st="0" end="0"/>
                                            </p:txEl>
                                          </p:spTgt>
                                        </p:tgtEl>
                                        <p:attrNameLst>
                                          <p:attrName>ppt_x</p:attrName>
                                          <p:attrName>ppt_y</p:attrName>
                                        </p:attrNameLst>
                                      </p:cBhvr>
                                      <p:rCtr x="7240" y="-3912"/>
                                    </p:animMotion>
                                  </p:childTnLst>
                                </p:cTn>
                              </p:par>
                              <p:par>
                                <p:cTn id="7" presetID="37" presetClass="path" presetSubtype="0" accel="50000" decel="50000" fill="hold" nodeType="withEffect">
                                  <p:stCondLst>
                                    <p:cond delay="0"/>
                                  </p:stCondLst>
                                  <p:childTnLst>
                                    <p:animMotion origin="layout" path="M 0.01389 -0.09375 L 0.09375 -0.08333 C 0.11111 -0.08032 0.13386 -0.08542 0.15573 -0.09653 C 0.18108 -0.10926 0.19913 -0.12523 0.21059 -0.14282 L 0.26528 -0.22245 " pathEditMode="relative" rAng="20340000" ptsTypes="AAAAA">
                                      <p:cBhvr>
                                        <p:cTn id="8" dur="2000" fill="hold"/>
                                        <p:tgtEl>
                                          <p:spTgt spid="3"/>
                                        </p:tgtEl>
                                        <p:attrNameLst>
                                          <p:attrName>ppt_x</p:attrName>
                                          <p:attrName>ppt_y</p:attrName>
                                        </p:attrNameLst>
                                      </p:cBhvr>
                                      <p:rCtr x="13438" y="-338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312897" y="2269608"/>
            <a:ext cx="8229600" cy="1668149"/>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3 : Identification des applications et des processus voulus (Cahier des charges</a:t>
            </a:r>
            <a:r>
              <a:rPr lang="fr-FR" dirty="0">
                <a:solidFill>
                  <a:schemeClr val="accent6">
                    <a:lumMod val="50000"/>
                  </a:schemeClr>
                </a:solidFill>
                <a:latin typeface="Times New Roman" panose="02020603050405020304" pitchFamily="18" charset="0"/>
                <a:cs typeface="Times New Roman" panose="02020603050405020304" pitchFamily="18" charset="0"/>
              </a:rPr>
              <a:t>)</a:t>
            </a:r>
            <a:endParaRPr lang="fr-FR" b="1" dirty="0">
              <a:solidFill>
                <a:schemeClr val="accent6">
                  <a:lumMod val="50000"/>
                </a:schemeClr>
              </a:solidFill>
              <a:latin typeface="Times New Roman" panose="02020603050405020304" pitchFamily="18" charset="0"/>
              <a:cs typeface="Times New Roman" panose="02020603050405020304" pitchFamily="18" charset="0"/>
            </a:endParaRPr>
          </a:p>
          <a:p>
            <a:endParaRPr lang="fr-FR" dirty="0"/>
          </a:p>
        </p:txBody>
      </p:sp>
      <p:sp>
        <p:nvSpPr>
          <p:cNvPr id="9" name="Espace réservé du contenu 4">
            <a:extLst>
              <a:ext uri="{FF2B5EF4-FFF2-40B4-BE49-F238E27FC236}">
                <a16:creationId xmlns:a16="http://schemas.microsoft.com/office/drawing/2014/main" xmlns="" id="{8B90B0B6-946A-4F42-8E16-E28F93227C9A}"/>
              </a:ext>
            </a:extLst>
          </p:cNvPr>
          <p:cNvSpPr txBox="1">
            <a:spLocks/>
          </p:cNvSpPr>
          <p:nvPr/>
        </p:nvSpPr>
        <p:spPr>
          <a:xfrm>
            <a:off x="210266" y="1923585"/>
            <a:ext cx="8749259" cy="39778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fr-FR" sz="2400" dirty="0">
                <a:latin typeface="Times New Roman" panose="02020603050405020304" pitchFamily="18" charset="0"/>
                <a:cs typeface="Times New Roman" panose="02020603050405020304" pitchFamily="18" charset="0"/>
              </a:rPr>
              <a:t>L’entreprise doit définir l’architecture du Cloud qu’elle souhaite puis elle doit choisir le matériel et les fournisseurs de Cloud qui correspondent à ses besoins</a:t>
            </a:r>
          </a:p>
          <a:p>
            <a:pPr>
              <a:lnSpc>
                <a:spcPct val="150000"/>
              </a:lnSpc>
            </a:pPr>
            <a:r>
              <a:rPr lang="fr-FR" sz="2400" dirty="0">
                <a:latin typeface="Times New Roman" panose="02020603050405020304" pitchFamily="18" charset="0"/>
                <a:cs typeface="Times New Roman" panose="02020603050405020304" pitchFamily="18" charset="0"/>
              </a:rPr>
              <a:t>Après que l’entreprise ait fait la technologie Cloud, il faut que l’entreprise choisisse les applications qu’elle souhaite utiliser, et définir le processus de développement et les permissions de chacun des utilisateurs.</a:t>
            </a:r>
            <a:r>
              <a:rPr lang="fr-FR" sz="2400" baseline="30000"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709E9C53-2E1D-4AEA-B503-3CED7F21CAA0}"/>
              </a:ext>
            </a:extLst>
          </p:cNvPr>
          <p:cNvGrpSpPr/>
          <p:nvPr/>
        </p:nvGrpSpPr>
        <p:grpSpPr>
          <a:xfrm>
            <a:off x="3153488" y="3546058"/>
            <a:ext cx="1871634" cy="1749348"/>
            <a:chOff x="3254135" y="3705823"/>
            <a:chExt cx="1871634" cy="1749348"/>
          </a:xfrm>
        </p:grpSpPr>
        <p:sp>
          <p:nvSpPr>
            <p:cNvPr id="14" name="Rectangle 13">
              <a:extLst>
                <a:ext uri="{FF2B5EF4-FFF2-40B4-BE49-F238E27FC236}">
                  <a16:creationId xmlns:a16="http://schemas.microsoft.com/office/drawing/2014/main" xmlns="" id="{BB38D9D4-3ADB-401B-B872-A3A6E608D273}"/>
                </a:ext>
              </a:extLst>
            </p:cNvPr>
            <p:cNvSpPr/>
            <p:nvPr/>
          </p:nvSpPr>
          <p:spPr bwMode="auto">
            <a:xfrm>
              <a:off x="3254135" y="3705823"/>
              <a:ext cx="1871634" cy="1749348"/>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0" name="Image 5">
              <a:extLst>
                <a:ext uri="{FF2B5EF4-FFF2-40B4-BE49-F238E27FC236}">
                  <a16:creationId xmlns:a16="http://schemas.microsoft.com/office/drawing/2014/main" xmlns="" id="{B1BAE1CF-3F92-4D90-9496-219D3F3CCB1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799807" y="4190352"/>
              <a:ext cx="780290" cy="780290"/>
            </a:xfrm>
            <a:prstGeom prst="rect">
              <a:avLst/>
            </a:prstGeom>
          </p:spPr>
        </p:pic>
      </p:grpSp>
      <p:grpSp>
        <p:nvGrpSpPr>
          <p:cNvPr id="21" name="Group 20">
            <a:extLst>
              <a:ext uri="{FF2B5EF4-FFF2-40B4-BE49-F238E27FC236}">
                <a16:creationId xmlns:a16="http://schemas.microsoft.com/office/drawing/2014/main" xmlns="" id="{E0D0EEDA-9813-48CE-B84F-386F72988E8A}"/>
              </a:ext>
            </a:extLst>
          </p:cNvPr>
          <p:cNvGrpSpPr/>
          <p:nvPr/>
        </p:nvGrpSpPr>
        <p:grpSpPr>
          <a:xfrm>
            <a:off x="8495928" y="1231677"/>
            <a:ext cx="648072" cy="691908"/>
            <a:chOff x="3254135" y="3705823"/>
            <a:chExt cx="1871634" cy="1749348"/>
          </a:xfrm>
        </p:grpSpPr>
        <p:sp>
          <p:nvSpPr>
            <p:cNvPr id="22" name="Rectangle 21">
              <a:extLst>
                <a:ext uri="{FF2B5EF4-FFF2-40B4-BE49-F238E27FC236}">
                  <a16:creationId xmlns:a16="http://schemas.microsoft.com/office/drawing/2014/main" xmlns="" id="{8E41EB6A-47F5-4FE1-BC81-317B3DB45B31}"/>
                </a:ext>
              </a:extLst>
            </p:cNvPr>
            <p:cNvSpPr/>
            <p:nvPr/>
          </p:nvSpPr>
          <p:spPr bwMode="auto">
            <a:xfrm>
              <a:off x="3254135" y="3705823"/>
              <a:ext cx="1871634" cy="1749348"/>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3" name="Image 5">
              <a:extLst>
                <a:ext uri="{FF2B5EF4-FFF2-40B4-BE49-F238E27FC236}">
                  <a16:creationId xmlns:a16="http://schemas.microsoft.com/office/drawing/2014/main" xmlns="" id="{99DFE939-2436-4B19-AD83-B3B56F4D2726}"/>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799807" y="4190352"/>
              <a:ext cx="780290" cy="780290"/>
            </a:xfrm>
            <a:prstGeom prst="rect">
              <a:avLst/>
            </a:prstGeom>
          </p:spPr>
        </p:pic>
      </p:grpSp>
      <p:sp>
        <p:nvSpPr>
          <p:cNvPr id="24" name="Espace réservé du contenu 4">
            <a:extLst>
              <a:ext uri="{FF2B5EF4-FFF2-40B4-BE49-F238E27FC236}">
                <a16:creationId xmlns:a16="http://schemas.microsoft.com/office/drawing/2014/main" xmlns="" id="{64A8888B-C564-444B-B1F8-8FEA9A2E5D1C}"/>
              </a:ext>
            </a:extLst>
          </p:cNvPr>
          <p:cNvSpPr txBox="1">
            <a:spLocks/>
          </p:cNvSpPr>
          <p:nvPr/>
        </p:nvSpPr>
        <p:spPr>
          <a:xfrm>
            <a:off x="177805" y="1923585"/>
            <a:ext cx="8229600" cy="286232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Le but de cette étape est de bien définir les règles qui seront utilisées lorsque le cloud sera mis en place afin ne pas « gâcher » des ressources par une perte de </a:t>
            </a:r>
            <a:r>
              <a:rPr lang="fr-FR" sz="2400" dirty="0" smtClean="0">
                <a:latin typeface="Times New Roman" panose="02020603050405020304" pitchFamily="18" charset="0"/>
                <a:cs typeface="Times New Roman" panose="02020603050405020304" pitchFamily="18" charset="0"/>
              </a:rPr>
              <a:t>productivité</a:t>
            </a:r>
          </a:p>
          <a:p>
            <a:pPr>
              <a:lnSpc>
                <a:spcPct val="15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provenant </a:t>
            </a:r>
            <a:r>
              <a:rPr lang="fr-FR" sz="2400" dirty="0">
                <a:latin typeface="Times New Roman" panose="02020603050405020304" pitchFamily="18" charset="0"/>
                <a:cs typeface="Times New Roman" panose="02020603050405020304" pitchFamily="18" charset="0"/>
              </a:rPr>
              <a:t>d’une mauvaise préparation mais également de définir des règles de sécurité..</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7</a:t>
            </a:fld>
            <a:endParaRPr lang="fr-FR"/>
          </a:p>
        </p:txBody>
      </p:sp>
    </p:spTree>
    <p:extLst>
      <p:ext uri="{BB962C8B-B14F-4D97-AF65-F5344CB8AC3E}">
        <p14:creationId xmlns:p14="http://schemas.microsoft.com/office/powerpoint/2010/main" val="15991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21979 -0.18195 L 0.17153 -0.12361 C 0.16163 -0.10973 0.14653 -0.09861 0.13055 -0.10139 C 0.11215 -0.10417 0.09791 -0.10695 0.08871 -0.12361 L 0.03941 -0.18496 " pathEditMode="relative" rAng="10800000" ptsTypes="AAAAA">
                                      <p:cBhvr>
                                        <p:cTn id="6" dur="2000" fill="hold"/>
                                        <p:tgtEl>
                                          <p:spTgt spid="5">
                                            <p:txEl>
                                              <p:pRg st="0" end="0"/>
                                            </p:txEl>
                                          </p:spTgt>
                                        </p:tgtEl>
                                        <p:attrNameLst>
                                          <p:attrName>ppt_x</p:attrName>
                                          <p:attrName>ppt_y</p:attrName>
                                        </p:attrNameLst>
                                      </p:cBhvr>
                                      <p:rCtr x="-9010" y="3912"/>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17778 0.1125 L 0.22309 -0.07454 C 0.23489 -0.11065 0.25781 -0.15973 0.2868 -0.20417 C 0.31858 -0.25718 0.35139 -0.28959 0.37882 -0.3088 L 0.50972 -0.39676 " pathEditMode="relative" rAng="18660000" ptsTypes="AAAAA">
                                      <p:cBhvr>
                                        <p:cTn id="10" dur="2000" fill="hold"/>
                                        <p:tgtEl>
                                          <p:spTgt spid="4"/>
                                        </p:tgtEl>
                                        <p:attrNameLst>
                                          <p:attrName>ppt_x</p:attrName>
                                          <p:attrName>ppt_y</p:attrName>
                                        </p:attrNameLst>
                                      </p:cBhvr>
                                      <p:rCtr x="13733" y="-28773"/>
                                    </p:animMotion>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9" grpId="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273"/>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312897" y="2209777"/>
            <a:ext cx="8229600" cy="584775"/>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4: Développement et paramétrage</a:t>
            </a:r>
          </a:p>
        </p:txBody>
      </p:sp>
      <p:grpSp>
        <p:nvGrpSpPr>
          <p:cNvPr id="3" name="Group 2">
            <a:extLst>
              <a:ext uri="{FF2B5EF4-FFF2-40B4-BE49-F238E27FC236}">
                <a16:creationId xmlns:a16="http://schemas.microsoft.com/office/drawing/2014/main" xmlns="" id="{00722650-95DE-49AA-8115-11932BD112DA}"/>
              </a:ext>
            </a:extLst>
          </p:cNvPr>
          <p:cNvGrpSpPr/>
          <p:nvPr/>
        </p:nvGrpSpPr>
        <p:grpSpPr>
          <a:xfrm>
            <a:off x="3059832" y="3384285"/>
            <a:ext cx="1871634" cy="1749348"/>
            <a:chOff x="3347864" y="3573016"/>
            <a:chExt cx="1871634" cy="1749348"/>
          </a:xfrm>
        </p:grpSpPr>
        <p:sp>
          <p:nvSpPr>
            <p:cNvPr id="11" name="Rectangle 10">
              <a:extLst>
                <a:ext uri="{FF2B5EF4-FFF2-40B4-BE49-F238E27FC236}">
                  <a16:creationId xmlns:a16="http://schemas.microsoft.com/office/drawing/2014/main" xmlns="" id="{03969754-3244-460D-B35C-8F67DCE2C601}"/>
                </a:ext>
              </a:extLst>
            </p:cNvPr>
            <p:cNvSpPr/>
            <p:nvPr/>
          </p:nvSpPr>
          <p:spPr bwMode="auto">
            <a:xfrm>
              <a:off x="3347864" y="3573016"/>
              <a:ext cx="1871634" cy="1749348"/>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2" name="Image 5">
              <a:extLst>
                <a:ext uri="{FF2B5EF4-FFF2-40B4-BE49-F238E27FC236}">
                  <a16:creationId xmlns:a16="http://schemas.microsoft.com/office/drawing/2014/main" xmlns="" id="{767BE818-A903-4A9F-AD5D-096CDCD3406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779912" y="4016862"/>
              <a:ext cx="780290" cy="780290"/>
            </a:xfrm>
            <a:prstGeom prst="rect">
              <a:avLst/>
            </a:prstGeom>
          </p:spPr>
        </p:pic>
      </p:grpSp>
      <p:grpSp>
        <p:nvGrpSpPr>
          <p:cNvPr id="14" name="Group 13">
            <a:extLst>
              <a:ext uri="{FF2B5EF4-FFF2-40B4-BE49-F238E27FC236}">
                <a16:creationId xmlns:a16="http://schemas.microsoft.com/office/drawing/2014/main" xmlns="" id="{6659D7CC-B71B-4885-BF3E-77A02FB0CD82}"/>
              </a:ext>
            </a:extLst>
          </p:cNvPr>
          <p:cNvGrpSpPr/>
          <p:nvPr/>
        </p:nvGrpSpPr>
        <p:grpSpPr>
          <a:xfrm>
            <a:off x="8254756" y="1081557"/>
            <a:ext cx="560835" cy="584775"/>
            <a:chOff x="3347864" y="3573016"/>
            <a:chExt cx="1871634" cy="1749348"/>
          </a:xfrm>
        </p:grpSpPr>
        <p:sp>
          <p:nvSpPr>
            <p:cNvPr id="15" name="Rectangle 14">
              <a:extLst>
                <a:ext uri="{FF2B5EF4-FFF2-40B4-BE49-F238E27FC236}">
                  <a16:creationId xmlns:a16="http://schemas.microsoft.com/office/drawing/2014/main" xmlns="" id="{82220B3E-5825-4CC6-BDD1-6CE75CAC3C41}"/>
                </a:ext>
              </a:extLst>
            </p:cNvPr>
            <p:cNvSpPr/>
            <p:nvPr/>
          </p:nvSpPr>
          <p:spPr bwMode="auto">
            <a:xfrm>
              <a:off x="3347864" y="3573016"/>
              <a:ext cx="1871634" cy="1749348"/>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16" name="Image 5">
              <a:extLst>
                <a:ext uri="{FF2B5EF4-FFF2-40B4-BE49-F238E27FC236}">
                  <a16:creationId xmlns:a16="http://schemas.microsoft.com/office/drawing/2014/main" xmlns="" id="{AF6061D6-0792-4370-AADA-25305714B7C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779912" y="4016862"/>
              <a:ext cx="780290" cy="780290"/>
            </a:xfrm>
            <a:prstGeom prst="rect">
              <a:avLst/>
            </a:prstGeom>
          </p:spPr>
        </p:pic>
      </p:grpSp>
      <p:sp>
        <p:nvSpPr>
          <p:cNvPr id="4" name="TextBox 3">
            <a:extLst>
              <a:ext uri="{FF2B5EF4-FFF2-40B4-BE49-F238E27FC236}">
                <a16:creationId xmlns:a16="http://schemas.microsoft.com/office/drawing/2014/main" xmlns="" id="{25CF6D2C-55D7-4569-8BB9-0EF844E4E0EF}"/>
              </a:ext>
            </a:extLst>
          </p:cNvPr>
          <p:cNvSpPr txBox="1"/>
          <p:nvPr/>
        </p:nvSpPr>
        <p:spPr>
          <a:xfrm>
            <a:off x="312897" y="1647993"/>
            <a:ext cx="8450504" cy="4457952"/>
          </a:xfrm>
          <a:prstGeom prst="rect">
            <a:avLst/>
          </a:prstGeom>
          <a:noFill/>
        </p:spPr>
        <p:txBody>
          <a:bodyPr wrap="square" rtlCol="0">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L’étape 4 correspond au paramétrage des applications et outils de Cloud qui ont été décidés dans le cahier des charges. La mise en place d'un système de contrôle permettant de tester et assurer la protection des données personnelles tient une place prédominante.</a:t>
            </a:r>
          </a:p>
          <a:p>
            <a:pPr algn="just">
              <a:lnSpc>
                <a:spcPct val="150000"/>
              </a:lnSpc>
            </a:pPr>
            <a:r>
              <a:rPr lang="fr-FR" sz="2400" dirty="0">
                <a:latin typeface="Times New Roman" panose="02020603050405020304" pitchFamily="18" charset="0"/>
                <a:cs typeface="Times New Roman" panose="02020603050405020304" pitchFamily="18" charset="0"/>
              </a:rPr>
              <a:t>Il faut également dans la gestion du projet, faire la recette des infrastructures du cloud, c’est-à-dire la réalisation de test informatique il faut également faire la rédaction du manuel des utilisateurs.</a:t>
            </a: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8</a:t>
            </a:fld>
            <a:endParaRPr lang="fr-FR"/>
          </a:p>
        </p:txBody>
      </p:sp>
    </p:spTree>
    <p:extLst>
      <p:ext uri="{BB962C8B-B14F-4D97-AF65-F5344CB8AC3E}">
        <p14:creationId xmlns:p14="http://schemas.microsoft.com/office/powerpoint/2010/main" val="26923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4132 -0.03009 L -0.03073 -0.07616 C -0.02848 -0.08634 -0.02414 -0.09977 -0.01858 -0.11319 C -0.01198 -0.1294 -0.00608 -0.14051 -0.00122 -0.14768 L 0.02343 -0.18495 " pathEditMode="relative" rAng="17940000" ptsTypes="AAAAA">
                                      <p:cBhvr>
                                        <p:cTn id="6" dur="2000" fill="hold"/>
                                        <p:tgtEl>
                                          <p:spTgt spid="5">
                                            <p:txEl>
                                              <p:pRg st="0" end="0"/>
                                            </p:txEl>
                                          </p:spTgt>
                                        </p:tgtEl>
                                        <p:attrNameLst>
                                          <p:attrName>ppt_x</p:attrName>
                                          <p:attrName>ppt_y</p:attrName>
                                        </p:attrNameLst>
                                      </p:cBhvr>
                                      <p:rCtr x="2778" y="-8079"/>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10156 -0.00046 L 0.22048 -0.07013 C 0.24635 -0.08402 0.27743 -0.11435 0.30538 -0.15162 C 0.33732 -0.19467 0.35868 -0.23425 0.36927 -0.26805 C 0.3868 -0.32106 0.375 -0.35763 0.39253 -0.41087 " pathEditMode="relative" rAng="18900000" ptsTypes="AAAAA">
                                      <p:cBhvr>
                                        <p:cTn id="10" dur="2000" fill="hold"/>
                                        <p:tgtEl>
                                          <p:spTgt spid="3"/>
                                        </p:tgtEl>
                                        <p:attrNameLst>
                                          <p:attrName>ppt_x</p:attrName>
                                          <p:attrName>ppt_y</p:attrName>
                                        </p:attrNameLst>
                                      </p:cBhvr>
                                      <p:rCtr x="16806" y="-1750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897" y="-49766"/>
            <a:ext cx="8229600" cy="1143000"/>
          </a:xfrm>
        </p:spPr>
        <p:txBody>
          <a:bodyPr>
            <a:normAutofit/>
          </a:bodyPr>
          <a:lstStyle/>
          <a:p>
            <a:pPr algn="r"/>
            <a:r>
              <a:rPr lang="fr-FR" sz="4000" b="1" i="1" dirty="0">
                <a:solidFill>
                  <a:schemeClr val="tx2"/>
                </a:solidFill>
              </a:rPr>
              <a:t>Mise en œuvre et gestion du cloud</a:t>
            </a:r>
            <a:r>
              <a:rPr lang="fr-FR" b="1" i="1" dirty="0">
                <a:solidFill>
                  <a:schemeClr val="tx2"/>
                </a:solidFill>
              </a:rPr>
              <a:t/>
            </a:r>
            <a:br>
              <a:rPr lang="fr-FR" b="1" i="1" dirty="0">
                <a:solidFill>
                  <a:schemeClr val="tx2"/>
                </a:solidFill>
              </a:rPr>
            </a:br>
            <a:r>
              <a:rPr lang="fr-FR" sz="2200" b="1" dirty="0">
                <a:solidFill>
                  <a:schemeClr val="tx2">
                    <a:lumMod val="75000"/>
                  </a:schemeClr>
                </a:solidFill>
              </a:rPr>
              <a:t>mise en place d’un cloud</a:t>
            </a:r>
            <a:endParaRPr lang="fr-FR" sz="2700" b="1" dirty="0">
              <a:solidFill>
                <a:schemeClr val="tx2">
                  <a:lumMod val="75000"/>
                </a:schemeClr>
              </a:solidFill>
            </a:endParaRPr>
          </a:p>
        </p:txBody>
      </p:sp>
      <p:sp>
        <p:nvSpPr>
          <p:cNvPr id="5" name="Espace réservé du contenu 4"/>
          <p:cNvSpPr>
            <a:spLocks noGrp="1"/>
          </p:cNvSpPr>
          <p:nvPr>
            <p:ph idx="1"/>
          </p:nvPr>
        </p:nvSpPr>
        <p:spPr>
          <a:xfrm>
            <a:off x="100626" y="2215824"/>
            <a:ext cx="8229600" cy="584775"/>
          </a:xfrm>
          <a:prstGeom prst="rect">
            <a:avLst/>
          </a:prstGeom>
        </p:spPr>
        <p:txBody>
          <a:bodyPr>
            <a:spAutoFit/>
          </a:bodyPr>
          <a:lstStyle/>
          <a:p>
            <a:r>
              <a:rPr lang="fr-FR" b="1" dirty="0">
                <a:solidFill>
                  <a:schemeClr val="accent6">
                    <a:lumMod val="50000"/>
                  </a:schemeClr>
                </a:solidFill>
                <a:latin typeface="Times New Roman" panose="02020603050405020304" pitchFamily="18" charset="0"/>
                <a:cs typeface="Times New Roman" panose="02020603050405020304" pitchFamily="18" charset="0"/>
              </a:rPr>
              <a:t>Étape 5 : Lancement de la solution Cloud</a:t>
            </a:r>
            <a:endParaRPr lang="fr-FR"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Espace réservé du contenu 4">
            <a:extLst>
              <a:ext uri="{FF2B5EF4-FFF2-40B4-BE49-F238E27FC236}">
                <a16:creationId xmlns:a16="http://schemas.microsoft.com/office/drawing/2014/main" xmlns="" id="{8B90B0B6-946A-4F42-8E16-E28F93227C9A}"/>
              </a:ext>
            </a:extLst>
          </p:cNvPr>
          <p:cNvSpPr txBox="1">
            <a:spLocks/>
          </p:cNvSpPr>
          <p:nvPr/>
        </p:nvSpPr>
        <p:spPr>
          <a:xfrm>
            <a:off x="227188" y="1688327"/>
            <a:ext cx="8749259" cy="397031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Lorsque le cloud est implanté, il faut que toutes les </a:t>
            </a:r>
            <a:r>
              <a:rPr lang="fr-FR" sz="2400" dirty="0" err="1" smtClean="0">
                <a:latin typeface="Times New Roman" panose="02020603050405020304" pitchFamily="18" charset="0"/>
                <a:cs typeface="Times New Roman" panose="02020603050405020304" pitchFamily="18" charset="0"/>
              </a:rPr>
              <a:t>fomations</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pour les utilisateurs aient été préparées en amont dans le planning. La solution doit permettre d'optimiser la gestion opérationnelle des entreprise grâce à un accès en temps réel à leurs données. Il y a également besoin de faire un suivi concernant la fiabilité des datas envoyés (pas de perte de données) ainsi que sur leur sécurité (par exemple contre les attaques de hackers ou le phishing).</a:t>
            </a:r>
          </a:p>
        </p:txBody>
      </p:sp>
      <p:grpSp>
        <p:nvGrpSpPr>
          <p:cNvPr id="6" name="Group 5">
            <a:extLst>
              <a:ext uri="{FF2B5EF4-FFF2-40B4-BE49-F238E27FC236}">
                <a16:creationId xmlns:a16="http://schemas.microsoft.com/office/drawing/2014/main" xmlns="" id="{628EA89D-F42C-412E-9C92-D1EB0F92E77F}"/>
              </a:ext>
            </a:extLst>
          </p:cNvPr>
          <p:cNvGrpSpPr/>
          <p:nvPr/>
        </p:nvGrpSpPr>
        <p:grpSpPr>
          <a:xfrm>
            <a:off x="3275856" y="3479852"/>
            <a:ext cx="1871634" cy="1749348"/>
            <a:chOff x="3275856" y="3479852"/>
            <a:chExt cx="1871634" cy="1749348"/>
          </a:xfrm>
        </p:grpSpPr>
        <p:sp>
          <p:nvSpPr>
            <p:cNvPr id="24" name="Rectangle 23">
              <a:extLst>
                <a:ext uri="{FF2B5EF4-FFF2-40B4-BE49-F238E27FC236}">
                  <a16:creationId xmlns:a16="http://schemas.microsoft.com/office/drawing/2014/main" xmlns="" id="{1ACF6EB2-1137-4992-B2DE-CD584AE4B31E}"/>
                </a:ext>
              </a:extLst>
            </p:cNvPr>
            <p:cNvSpPr/>
            <p:nvPr/>
          </p:nvSpPr>
          <p:spPr bwMode="auto">
            <a:xfrm>
              <a:off x="3275856" y="3479852"/>
              <a:ext cx="1871634" cy="1749348"/>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5" name="Image 5">
              <a:extLst>
                <a:ext uri="{FF2B5EF4-FFF2-40B4-BE49-F238E27FC236}">
                  <a16:creationId xmlns:a16="http://schemas.microsoft.com/office/drawing/2014/main" xmlns="" id="{4BB6C2B7-188D-4FE5-80C2-16EBCBAD60C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1528" y="3964381"/>
              <a:ext cx="780290" cy="780290"/>
            </a:xfrm>
            <a:prstGeom prst="rect">
              <a:avLst/>
            </a:prstGeom>
          </p:spPr>
        </p:pic>
      </p:grpSp>
      <p:grpSp>
        <p:nvGrpSpPr>
          <p:cNvPr id="26" name="Group 25">
            <a:extLst>
              <a:ext uri="{FF2B5EF4-FFF2-40B4-BE49-F238E27FC236}">
                <a16:creationId xmlns:a16="http://schemas.microsoft.com/office/drawing/2014/main" xmlns="" id="{8F5F2BA4-9A0F-4264-BC4F-9F29FB6A7433}"/>
              </a:ext>
            </a:extLst>
          </p:cNvPr>
          <p:cNvGrpSpPr/>
          <p:nvPr/>
        </p:nvGrpSpPr>
        <p:grpSpPr>
          <a:xfrm>
            <a:off x="8330226" y="1140473"/>
            <a:ext cx="576064" cy="584775"/>
            <a:chOff x="3275856" y="3479852"/>
            <a:chExt cx="1871634" cy="1749348"/>
          </a:xfrm>
        </p:grpSpPr>
        <p:sp>
          <p:nvSpPr>
            <p:cNvPr id="27" name="Rectangle 26">
              <a:extLst>
                <a:ext uri="{FF2B5EF4-FFF2-40B4-BE49-F238E27FC236}">
                  <a16:creationId xmlns:a16="http://schemas.microsoft.com/office/drawing/2014/main" xmlns="" id="{04CA9ECE-854F-4E57-B836-D8525DCAE9E4}"/>
                </a:ext>
              </a:extLst>
            </p:cNvPr>
            <p:cNvSpPr/>
            <p:nvPr/>
          </p:nvSpPr>
          <p:spPr bwMode="auto">
            <a:xfrm>
              <a:off x="3275856" y="3479852"/>
              <a:ext cx="1871634" cy="1749348"/>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274320" numCol="1" rtlCol="0" anchor="b" anchorCtr="0" compatLnSpc="1">
              <a:prstTxWarp prst="textNoShape">
                <a:avLst/>
              </a:prstTxWarp>
            </a:bodyPr>
            <a:lstStyle/>
            <a:p>
              <a:pPr algn="ctr" defTabSz="914099" fontAlgn="base">
                <a:spcBef>
                  <a:spcPct val="0"/>
                </a:spcBef>
                <a:spcAft>
                  <a:spcPct val="0"/>
                </a:spcAft>
              </a:pPr>
              <a:endParaRPr lang="en-US" sz="3200" dirty="0">
                <a:gradFill>
                  <a:gsLst>
                    <a:gs pos="0">
                      <a:srgbClr val="FFFFFF"/>
                    </a:gs>
                    <a:gs pos="100000">
                      <a:srgbClr val="FFFFFF"/>
                    </a:gs>
                  </a:gsLst>
                  <a:lin ang="5400000" scaled="0"/>
                </a:gradFill>
              </a:endParaRPr>
            </a:p>
          </p:txBody>
        </p:sp>
        <p:pic>
          <p:nvPicPr>
            <p:cNvPr id="28" name="Image 5">
              <a:extLst>
                <a:ext uri="{FF2B5EF4-FFF2-40B4-BE49-F238E27FC236}">
                  <a16:creationId xmlns:a16="http://schemas.microsoft.com/office/drawing/2014/main" xmlns="" id="{E9708C6C-7EFE-4496-80E4-4486CEAC895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21528" y="3964381"/>
              <a:ext cx="780290" cy="780290"/>
            </a:xfrm>
            <a:prstGeom prst="rect">
              <a:avLst/>
            </a:prstGeom>
          </p:spPr>
        </p:pic>
      </p:grpSp>
      <p:sp>
        <p:nvSpPr>
          <p:cNvPr id="3" name="Espace réservé du numéro de diapositive 2"/>
          <p:cNvSpPr>
            <a:spLocks noGrp="1"/>
          </p:cNvSpPr>
          <p:nvPr>
            <p:ph type="sldNum" sz="quarter" idx="12"/>
          </p:nvPr>
        </p:nvSpPr>
        <p:spPr/>
        <p:txBody>
          <a:bodyPr/>
          <a:lstStyle/>
          <a:p>
            <a:fld id="{32937F2F-74FD-41D5-826B-60D32829677C}" type="slidenum">
              <a:rPr lang="fr-FR" smtClean="0"/>
              <a:t>9</a:t>
            </a:fld>
            <a:endParaRPr lang="fr-FR"/>
          </a:p>
        </p:txBody>
      </p:sp>
    </p:spTree>
    <p:extLst>
      <p:ext uri="{BB962C8B-B14F-4D97-AF65-F5344CB8AC3E}">
        <p14:creationId xmlns:p14="http://schemas.microsoft.com/office/powerpoint/2010/main" val="29218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1 -0.01297 L -0.0158 -0.06528 C -0.01475 -0.07616 -0.01111 -0.09097 -0.00555 -0.10602 C 0.00104 -0.12199 0.00868 -0.1331 0.01476 -0.13935 L 0.04618 -0.17361 " pathEditMode="relative" rAng="17940000" ptsTypes="AAAAA">
                                      <p:cBhvr>
                                        <p:cTn id="6" dur="2000" fill="hold"/>
                                        <p:tgtEl>
                                          <p:spTgt spid="5">
                                            <p:txEl>
                                              <p:pRg st="0" end="0"/>
                                            </p:txEl>
                                          </p:spTgt>
                                        </p:tgtEl>
                                        <p:attrNameLst>
                                          <p:attrName>ppt_x</p:attrName>
                                          <p:attrName>ppt_y</p:attrName>
                                        </p:attrNameLst>
                                      </p:cBhvr>
                                      <p:rCtr x="2465" y="-8681"/>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25 -0.15879 L 0.19722 -0.02662 C 0.23351 0.00301 0.27778 0.00764 0.31684 -0.01134 C 0.36233 -0.03217 0.39184 -0.07268 0.40469 -0.12847 L 0.47396 -0.37546 " pathEditMode="relative" rAng="20400000" ptsTypes="AAAAA">
                                      <p:cBhvr>
                                        <p:cTn id="10" dur="2000" fill="hold"/>
                                        <p:tgtEl>
                                          <p:spTgt spid="6"/>
                                        </p:tgtEl>
                                        <p:attrNameLst>
                                          <p:attrName>ppt_x</p:attrName>
                                          <p:attrName>ppt_y</p:attrName>
                                        </p:attrNameLst>
                                      </p:cBhvr>
                                      <p:rCtr x="25920" y="1875"/>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9" grpId="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40050</TotalTime>
  <Words>1760</Words>
  <Application>Microsoft Office PowerPoint</Application>
  <PresentationFormat>Affichage à l'écran (4:3)</PresentationFormat>
  <Paragraphs>233</Paragraphs>
  <Slides>38</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Segoe UI Light</vt:lpstr>
      <vt:lpstr>Times New Roman</vt:lpstr>
      <vt:lpstr>Times-Roman</vt:lpstr>
      <vt:lpstr>Wingdings</vt:lpstr>
      <vt:lpstr>Thème Office</vt:lpstr>
      <vt:lpstr>Présentation PowerPoint</vt:lpstr>
      <vt:lpstr>3eme partie </vt:lpstr>
      <vt:lpstr>Mise en œuvre et gestion du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mise en place d’un cloud</vt:lpstr>
      <vt:lpstr>Mise en œuvre et gestion du cloud les acteurs du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Exemple sur la mise en place d’un cloud</vt:lpstr>
      <vt:lpstr>Mise en œuvre et gestion du cloud OpenStack.</vt:lpstr>
      <vt:lpstr>Mise en œuvre et gestion du cloud OpenStack.</vt:lpstr>
      <vt:lpstr>Mise en œuvre et gestion du cloud OpenStack.</vt:lpstr>
      <vt:lpstr>Mise en œuvre et gestion du cloud OpenStack: services.</vt:lpstr>
      <vt:lpstr>Mise en œuvre et gestion du cloud OpenStack: services.</vt:lpstr>
      <vt:lpstr>Mise en œuvre et gestion du cloud OpenStack: services.</vt:lpstr>
      <vt:lpstr>Mise en œuvre et gestion du cloud OpenStack: services.</vt:lpstr>
      <vt:lpstr>Mise en œuvre et gestion du cloud OpenStack: services.</vt:lpstr>
      <vt:lpstr>Mise en œuvre et gestion du cloud OpenStack: hyperviseurs.</vt:lpstr>
      <vt:lpstr>Mise en œuvre et gestion du cloud OpenStack: installation.</vt:lpstr>
      <vt:lpstr>Mise en œuvre et gestion du cloud création de l’environnement cloud.</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spécification des besoins et conception de cloud computing.</vt:lpstr>
      <vt:lpstr>Mise en œuvre et gestion du cloud Les diagrammes  UML</vt:lpstr>
      <vt:lpstr>Mise en œuvre et gestion du cloud Les diagrammes UML</vt:lpstr>
      <vt:lpstr>Mise en œuvre et gestion du cloud Les diagrammes UML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HB-7Starter</dc:creator>
  <cp:lastModifiedBy>MicroTech</cp:lastModifiedBy>
  <cp:revision>119</cp:revision>
  <dcterms:created xsi:type="dcterms:W3CDTF">2017-09-08T18:22:00Z</dcterms:created>
  <dcterms:modified xsi:type="dcterms:W3CDTF">2023-12-06T00:00:05Z</dcterms:modified>
</cp:coreProperties>
</file>