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48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19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0858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530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6837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643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0280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5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98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778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93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008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036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234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02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26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34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804C246-1CB1-4AB1-89C3-16009958E3C6}" type="datetimeFigureOut">
              <a:rPr lang="en-GB" smtClean="0"/>
              <a:t>03/02/2025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091A5B82-305B-44CF-ABC8-2D32E89EEF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8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What is a collocation?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b="1" dirty="0"/>
              <a:t>collocation </a:t>
            </a:r>
            <a:r>
              <a:rPr lang="en-US" dirty="0"/>
              <a:t>is a pair or group of words that are often </a:t>
            </a:r>
            <a:r>
              <a:rPr lang="en-US" dirty="0" smtClean="0"/>
              <a:t>used together.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These </a:t>
            </a:r>
            <a:r>
              <a:rPr lang="en-US" dirty="0"/>
              <a:t>combinations sound natural to </a:t>
            </a:r>
            <a:r>
              <a:rPr lang="en-US" dirty="0" smtClean="0"/>
              <a:t>native </a:t>
            </a:r>
            <a:r>
              <a:rPr lang="en-US" dirty="0"/>
              <a:t>speakers, but students of English have to make </a:t>
            </a:r>
            <a:r>
              <a:rPr lang="en-US" dirty="0" smtClean="0"/>
              <a:t>a </a:t>
            </a:r>
            <a:r>
              <a:rPr lang="en-US" dirty="0"/>
              <a:t>special effort to learn them because they are often </a:t>
            </a:r>
            <a:r>
              <a:rPr lang="en-US" dirty="0" smtClean="0"/>
              <a:t>difficult </a:t>
            </a:r>
            <a:r>
              <a:rPr lang="en-US" dirty="0"/>
              <a:t>to guess.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combinations just sound ‘wrong’ </a:t>
            </a:r>
            <a:r>
              <a:rPr lang="en-US" dirty="0" smtClean="0"/>
              <a:t>to </a:t>
            </a:r>
            <a:r>
              <a:rPr lang="en-US" dirty="0"/>
              <a:t>native speakers of English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For example, the adjective </a:t>
            </a:r>
            <a:r>
              <a:rPr lang="en-US" b="1" dirty="0" smtClean="0">
                <a:solidFill>
                  <a:srgbClr val="FF0000"/>
                </a:solidFill>
              </a:rPr>
              <a:t>fast</a:t>
            </a:r>
            <a:r>
              <a:rPr lang="en-US" dirty="0" smtClean="0"/>
              <a:t> </a:t>
            </a:r>
            <a:r>
              <a:rPr lang="en-US" dirty="0"/>
              <a:t>collocates with </a:t>
            </a:r>
            <a:r>
              <a:rPr lang="en-US" b="1" dirty="0"/>
              <a:t>cars</a:t>
            </a:r>
            <a:r>
              <a:rPr lang="en-US" dirty="0"/>
              <a:t>, but not with a </a:t>
            </a:r>
            <a:r>
              <a:rPr lang="en-US" b="1" dirty="0">
                <a:solidFill>
                  <a:srgbClr val="FF0000"/>
                </a:solidFill>
              </a:rPr>
              <a:t>glance</a:t>
            </a:r>
            <a:r>
              <a:rPr lang="en-US" dirty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100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96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Importance of Learning Collocations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collocations is an important part of learning the vocabulary of a language.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collocations are fixed, or very strong, for example </a:t>
            </a:r>
            <a:r>
              <a:rPr lang="en-US" b="1" dirty="0">
                <a:solidFill>
                  <a:srgbClr val="FF0000"/>
                </a:solidFill>
              </a:rPr>
              <a:t>take a photo</a:t>
            </a:r>
            <a:r>
              <a:rPr lang="en-US" dirty="0"/>
              <a:t>, where no word other than </a:t>
            </a:r>
            <a:r>
              <a:rPr lang="en-US" b="1" dirty="0"/>
              <a:t>take </a:t>
            </a:r>
            <a:r>
              <a:rPr lang="en-US" dirty="0"/>
              <a:t>collocates with </a:t>
            </a:r>
            <a:r>
              <a:rPr lang="en-US" b="1" dirty="0"/>
              <a:t>photo</a:t>
            </a:r>
            <a:r>
              <a:rPr lang="en-US" dirty="0"/>
              <a:t> to give the same meaning.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collocations are more open, where several different words may be used to give a similar meaning, for example </a:t>
            </a:r>
            <a:r>
              <a:rPr lang="en-US" b="1" dirty="0">
                <a:solidFill>
                  <a:srgbClr val="FF0000"/>
                </a:solidFill>
              </a:rPr>
              <a:t>keep to </a:t>
            </a:r>
            <a:r>
              <a:rPr lang="en-US" dirty="0"/>
              <a:t>/ </a:t>
            </a:r>
            <a:r>
              <a:rPr lang="en-US" b="1" dirty="0">
                <a:solidFill>
                  <a:srgbClr val="FF0000"/>
                </a:solidFill>
              </a:rPr>
              <a:t>stick to </a:t>
            </a:r>
            <a:r>
              <a:rPr lang="en-US" b="1" dirty="0">
                <a:solidFill>
                  <a:srgbClr val="00B050"/>
                </a:solidFill>
              </a:rPr>
              <a:t>the rules</a:t>
            </a:r>
            <a:r>
              <a:rPr lang="en-US" dirty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98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Here are some more examples of </a:t>
            </a:r>
            <a:r>
              <a:rPr lang="en-US" b="1" dirty="0" smtClean="0"/>
              <a:t>collocations: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make an effort and study for your exams (</a:t>
            </a:r>
            <a:r>
              <a:rPr lang="en-US" b="1" dirty="0">
                <a:solidFill>
                  <a:srgbClr val="7030A0"/>
                </a:solidFill>
              </a:rPr>
              <a:t>NOT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do an effort</a:t>
            </a:r>
            <a:r>
              <a:rPr lang="en-US" dirty="0" smtClean="0"/>
              <a:t>).</a:t>
            </a:r>
          </a:p>
          <a:p>
            <a:r>
              <a:rPr lang="en-US" dirty="0" smtClean="0"/>
              <a:t> </a:t>
            </a:r>
            <a:r>
              <a:rPr lang="en-US" dirty="0"/>
              <a:t>Did you watch TV last night? (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NOT </a:t>
            </a:r>
            <a:r>
              <a:rPr lang="en-US" b="1" dirty="0" smtClean="0">
                <a:solidFill>
                  <a:srgbClr val="FF0000"/>
                </a:solidFill>
              </a:rPr>
              <a:t>look at TV</a:t>
            </a:r>
            <a:r>
              <a:rPr lang="en-US" dirty="0" smtClean="0"/>
              <a:t>) .</a:t>
            </a:r>
          </a:p>
          <a:p>
            <a:r>
              <a:rPr lang="en-US" dirty="0" smtClean="0"/>
              <a:t>This </a:t>
            </a:r>
            <a:r>
              <a:rPr lang="en-US" dirty="0"/>
              <a:t>car has a very powerful engine. It can do 200 km an hour. (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NOT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strong engine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There </a:t>
            </a:r>
            <a:r>
              <a:rPr lang="en-US" dirty="0"/>
              <a:t>are some ancient monuments nearby. (</a:t>
            </a:r>
            <a:r>
              <a:rPr lang="en-US" b="1" dirty="0">
                <a:solidFill>
                  <a:srgbClr val="7030A0"/>
                </a:solidFill>
              </a:rPr>
              <a:t>NOT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antique monuments</a:t>
            </a:r>
            <a:r>
              <a:rPr lang="en-US" dirty="0"/>
              <a:t>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575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347" y="1001377"/>
            <a:ext cx="9324266" cy="706964"/>
          </a:xfrm>
        </p:spPr>
        <p:txBody>
          <a:bodyPr/>
          <a:lstStyle/>
          <a:p>
            <a:r>
              <a:rPr lang="en-US" b="1" dirty="0"/>
              <a:t>Learning collocations is beneficial because they: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6348" y="2603500"/>
            <a:ext cx="10551980" cy="3908136"/>
          </a:xfrm>
        </p:spPr>
        <p:txBody>
          <a:bodyPr/>
          <a:lstStyle/>
          <a:p>
            <a:r>
              <a:rPr lang="en-US" dirty="0"/>
              <a:t>a) </a:t>
            </a:r>
            <a:r>
              <a:rPr lang="en-US" b="1" dirty="0"/>
              <a:t>Provide</a:t>
            </a:r>
            <a:r>
              <a:rPr lang="en-US" dirty="0"/>
              <a:t> a more </a:t>
            </a:r>
            <a:r>
              <a:rPr lang="en-US" b="1" dirty="0">
                <a:solidFill>
                  <a:srgbClr val="FF0000"/>
                </a:solidFill>
              </a:rPr>
              <a:t>natural way </a:t>
            </a:r>
            <a:r>
              <a:rPr lang="en-US" dirty="0"/>
              <a:t>to </a:t>
            </a:r>
            <a:r>
              <a:rPr lang="en-US" b="1" dirty="0"/>
              <a:t>express ideas</a:t>
            </a:r>
            <a:r>
              <a:rPr lang="en-US" dirty="0"/>
              <a:t>, such as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"smoking is strictly forbidden" </a:t>
            </a:r>
            <a:r>
              <a:rPr lang="en-US" dirty="0"/>
              <a:t>being more natural than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"smoking is strongly forbidden." </a:t>
            </a:r>
            <a:endParaRPr 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dirty="0" smtClean="0"/>
              <a:t>b</a:t>
            </a:r>
            <a:r>
              <a:rPr lang="en-US" dirty="0"/>
              <a:t>) </a:t>
            </a:r>
            <a:r>
              <a:rPr lang="en-US" b="1" dirty="0"/>
              <a:t>Offer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alternative</a:t>
            </a:r>
            <a:r>
              <a:rPr lang="en-US" dirty="0"/>
              <a:t>, more expressive or precise ways to say things, like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"bitterly cold"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"pitch dark" </a:t>
            </a:r>
            <a:r>
              <a:rPr lang="en-US" u="sng" dirty="0"/>
              <a:t>instead of repeating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"very cold"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"very dark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.“</a:t>
            </a:r>
          </a:p>
          <a:p>
            <a:r>
              <a:rPr lang="en-US" dirty="0" smtClean="0"/>
              <a:t> </a:t>
            </a:r>
            <a:r>
              <a:rPr lang="en-US" dirty="0"/>
              <a:t>c) </a:t>
            </a:r>
            <a:r>
              <a:rPr lang="en-US" b="1" dirty="0"/>
              <a:t>Enhance </a:t>
            </a:r>
            <a:r>
              <a:rPr lang="en-US" b="1" dirty="0">
                <a:solidFill>
                  <a:srgbClr val="FF0000"/>
                </a:solidFill>
              </a:rPr>
              <a:t>writing style </a:t>
            </a:r>
            <a:r>
              <a:rPr lang="en-US" dirty="0"/>
              <a:t>by introducing variety and improving readability. For example,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"poverty breeds crime" </a:t>
            </a:r>
            <a:r>
              <a:rPr lang="en-US" dirty="0"/>
              <a:t>sounds </a:t>
            </a:r>
            <a:r>
              <a:rPr lang="en-US" b="1" u="sng" dirty="0"/>
              <a:t>more impactful </a:t>
            </a:r>
            <a:r>
              <a:rPr lang="en-US" dirty="0"/>
              <a:t>than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"poverty causes crime,"</a:t>
            </a:r>
            <a:r>
              <a:rPr lang="en-US" dirty="0"/>
              <a:t>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"a substantial meal" </a:t>
            </a:r>
            <a:r>
              <a:rPr lang="en-US" dirty="0"/>
              <a:t>is </a:t>
            </a:r>
            <a:r>
              <a:rPr lang="en-US" b="1" u="sng" dirty="0"/>
              <a:t>more descriptive </a:t>
            </a:r>
            <a:r>
              <a:rPr lang="en-US" dirty="0"/>
              <a:t>than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"a big meal." </a:t>
            </a:r>
            <a:r>
              <a:rPr lang="en-US" dirty="0"/>
              <a:t>These changes can make writing more </a:t>
            </a:r>
            <a:r>
              <a:rPr lang="en-US" b="1" u="sng" dirty="0"/>
              <a:t>engaging</a:t>
            </a:r>
            <a:r>
              <a:rPr lang="en-US" dirty="0"/>
              <a:t>, with awareness of formality levels where </a:t>
            </a:r>
            <a:r>
              <a:rPr lang="en-US" dirty="0" smtClean="0"/>
              <a:t>needed.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059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Compounds</a:t>
            </a:r>
            <a:r>
              <a:rPr lang="en-GB" dirty="0"/>
              <a:t> and idioms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874" y="2603500"/>
            <a:ext cx="10848108" cy="3991264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Compounds</a:t>
            </a:r>
            <a:r>
              <a:rPr lang="en-US" dirty="0"/>
              <a:t> are units of meaning formed with two or more words. </a:t>
            </a:r>
            <a:endParaRPr lang="en-US" dirty="0" smtClean="0"/>
          </a:p>
          <a:p>
            <a:r>
              <a:rPr lang="en-US" dirty="0" smtClean="0"/>
              <a:t>Sometimes </a:t>
            </a:r>
            <a:r>
              <a:rPr lang="en-US" dirty="0"/>
              <a:t>the words are written separately, sometimes they have a hyphen and sometimes they are written as one word. </a:t>
            </a:r>
            <a:endParaRPr lang="en-US" dirty="0" smtClean="0"/>
          </a:p>
          <a:p>
            <a:r>
              <a:rPr lang="en-US" dirty="0" smtClean="0"/>
              <a:t>Usually </a:t>
            </a:r>
            <a:r>
              <a:rPr lang="en-US" dirty="0"/>
              <a:t>the meaning of the compound can be guessed by knowing the meaning of the individual words. </a:t>
            </a:r>
            <a:endParaRPr lang="en-US" dirty="0" smtClean="0"/>
          </a:p>
          <a:p>
            <a:r>
              <a:rPr lang="en-US" dirty="0" smtClean="0"/>
              <a:t>Some </a:t>
            </a:r>
            <a:r>
              <a:rPr lang="en-US" dirty="0"/>
              <a:t>examples of compounds </a:t>
            </a:r>
            <a:r>
              <a:rPr lang="en-US" dirty="0" smtClean="0"/>
              <a:t>are: </a:t>
            </a:r>
            <a:r>
              <a:rPr lang="en-US" b="1" dirty="0"/>
              <a:t>car park</a:t>
            </a:r>
            <a:r>
              <a:rPr lang="en-US" dirty="0"/>
              <a:t>, </a:t>
            </a:r>
            <a:r>
              <a:rPr lang="en-US" b="1" dirty="0"/>
              <a:t>post office</a:t>
            </a:r>
            <a:r>
              <a:rPr lang="en-US" dirty="0"/>
              <a:t>, </a:t>
            </a:r>
            <a:r>
              <a:rPr lang="en-US" b="1" dirty="0"/>
              <a:t>narrow-minded</a:t>
            </a:r>
            <a:r>
              <a:rPr lang="en-US" dirty="0"/>
              <a:t>, </a:t>
            </a:r>
            <a:r>
              <a:rPr lang="en-US" b="1" dirty="0"/>
              <a:t>shoelaces</a:t>
            </a:r>
            <a:r>
              <a:rPr lang="en-US" dirty="0"/>
              <a:t>, </a:t>
            </a:r>
            <a:r>
              <a:rPr lang="en-US" b="1" dirty="0"/>
              <a:t>teapot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is not always easy to separate collocations and compounds and, where they are useful for </a:t>
            </a:r>
            <a:r>
              <a:rPr lang="en-US" dirty="0" smtClean="0"/>
              <a:t>learners. </a:t>
            </a:r>
          </a:p>
          <a:p>
            <a:r>
              <a:rPr lang="en-US" b="1" dirty="0" smtClean="0"/>
              <a:t>Idioms</a:t>
            </a:r>
            <a:r>
              <a:rPr lang="en-US" dirty="0" smtClean="0"/>
              <a:t> </a:t>
            </a:r>
            <a:r>
              <a:rPr lang="en-US" dirty="0"/>
              <a:t>are groups of words in a fixed order that have a meaning that cannot be guessed by knowing the meaning of the individual words. </a:t>
            </a:r>
            <a:endParaRPr lang="en-US" dirty="0" smtClean="0"/>
          </a:p>
          <a:p>
            <a:r>
              <a:rPr lang="en-US" b="1" dirty="0" smtClean="0"/>
              <a:t>For </a:t>
            </a:r>
            <a:r>
              <a:rPr lang="en-US" b="1" dirty="0"/>
              <a:t>example</a:t>
            </a:r>
            <a:r>
              <a:rPr lang="en-US" dirty="0"/>
              <a:t>, pass the buck is an idiom meaning ‘to pass responsibility for a problem to another person to avoid dealing with it oneself’.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3384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Types </a:t>
            </a:r>
            <a:r>
              <a:rPr lang="en-GB" b="1" dirty="0"/>
              <a:t>of collocation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891" y="2603499"/>
            <a:ext cx="11222182" cy="3880427"/>
          </a:xfrm>
        </p:spPr>
        <p:txBody>
          <a:bodyPr/>
          <a:lstStyle/>
          <a:p>
            <a:r>
              <a:rPr lang="en-US" dirty="0"/>
              <a:t>There are many different types of collocation. Here are some </a:t>
            </a:r>
            <a:r>
              <a:rPr lang="en-US" dirty="0" smtClean="0"/>
              <a:t>examples:</a:t>
            </a:r>
          </a:p>
          <a:p>
            <a:pPr>
              <a:buFont typeface="+mj-lt"/>
              <a:buAutoNum type="arabicPeriod"/>
            </a:pPr>
            <a:r>
              <a:rPr lang="en-US" b="1" dirty="0" smtClean="0"/>
              <a:t>Adjectives </a:t>
            </a:r>
            <a:r>
              <a:rPr lang="en-US" b="1" dirty="0"/>
              <a:t>and </a:t>
            </a:r>
            <a:r>
              <a:rPr lang="en-US" b="1" dirty="0" smtClean="0"/>
              <a:t>nouns: </a:t>
            </a:r>
            <a:r>
              <a:rPr lang="en-US" dirty="0"/>
              <a:t>Notice adjectives that are typically used with particular nouns.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Examples: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Emma </a:t>
            </a:r>
            <a:r>
              <a:rPr lang="en-US" dirty="0"/>
              <a:t>always wears red or yellow or some other </a:t>
            </a:r>
            <a:r>
              <a:rPr lang="en-US" b="1" dirty="0"/>
              <a:t>bright </a:t>
            </a:r>
            <a:r>
              <a:rPr lang="en-US" b="1" dirty="0" err="1"/>
              <a:t>colour</a:t>
            </a:r>
            <a:r>
              <a:rPr lang="en-US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had a </a:t>
            </a:r>
            <a:r>
              <a:rPr lang="en-US" b="1" dirty="0"/>
              <a:t>brief chat </a:t>
            </a:r>
            <a:r>
              <a:rPr lang="en-US" dirty="0"/>
              <a:t>about the exams but didn’t have time to discuss them properly.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Unemployment </a:t>
            </a:r>
            <a:r>
              <a:rPr lang="en-US" dirty="0"/>
              <a:t>is a </a:t>
            </a:r>
            <a:r>
              <a:rPr lang="en-US" b="1" dirty="0"/>
              <a:t>major problem </a:t>
            </a:r>
            <a:r>
              <a:rPr lang="en-US" dirty="0"/>
              <a:t>for the government at the </a:t>
            </a:r>
            <a:r>
              <a:rPr lang="en-US" dirty="0" smtClean="0"/>
              <a:t>moment.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Improving </a:t>
            </a:r>
            <a:r>
              <a:rPr lang="en-US" dirty="0"/>
              <a:t>the health service is another </a:t>
            </a:r>
            <a:r>
              <a:rPr lang="en-US" b="1" dirty="0"/>
              <a:t>key issue </a:t>
            </a:r>
            <a:r>
              <a:rPr lang="en-US" dirty="0"/>
              <a:t>for government.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1769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2. Nouns and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436" y="2451099"/>
            <a:ext cx="10460182" cy="3963555"/>
          </a:xfrm>
        </p:spPr>
        <p:txBody>
          <a:bodyPr>
            <a:normAutofit/>
          </a:bodyPr>
          <a:lstStyle/>
          <a:p>
            <a:r>
              <a:rPr lang="en-US" dirty="0"/>
              <a:t>Notice how nouns and verbs often go together. The examples below are all to do with economics and </a:t>
            </a:r>
            <a:r>
              <a:rPr lang="en-US" dirty="0" smtClean="0"/>
              <a:t>business:</a:t>
            </a:r>
          </a:p>
          <a:p>
            <a:pPr marL="0" indent="0">
              <a:buNone/>
            </a:pPr>
            <a:r>
              <a:rPr lang="en-US" b="1" dirty="0" smtClean="0"/>
              <a:t>Examples: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b="1" dirty="0"/>
              <a:t>economy boomed </a:t>
            </a:r>
            <a:r>
              <a:rPr lang="en-US" dirty="0"/>
              <a:t>in the 1990s. [the economy was very strong</a:t>
            </a:r>
            <a:r>
              <a:rPr lang="en-US" dirty="0" smtClean="0"/>
              <a:t>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dirty="0" smtClean="0"/>
              <a:t>The </a:t>
            </a:r>
            <a:r>
              <a:rPr lang="en-US" b="1" dirty="0"/>
              <a:t>company </a:t>
            </a:r>
            <a:r>
              <a:rPr lang="en-US" dirty="0"/>
              <a:t>has </a:t>
            </a:r>
            <a:r>
              <a:rPr lang="en-US" b="1" dirty="0"/>
              <a:t>grown</a:t>
            </a:r>
            <a:r>
              <a:rPr lang="en-US" dirty="0"/>
              <a:t> and now employs 50 more people than last </a:t>
            </a:r>
            <a:r>
              <a:rPr lang="en-US" dirty="0" smtClean="0"/>
              <a:t>year.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b="1" dirty="0" smtClean="0"/>
              <a:t>The </a:t>
            </a:r>
            <a:r>
              <a:rPr lang="en-US" b="1" dirty="0"/>
              <a:t>company </a:t>
            </a:r>
            <a:r>
              <a:rPr lang="en-US" dirty="0"/>
              <a:t>has </a:t>
            </a:r>
            <a:r>
              <a:rPr lang="en-US" b="1" dirty="0"/>
              <a:t>expanded</a:t>
            </a:r>
            <a:r>
              <a:rPr lang="en-US" dirty="0"/>
              <a:t> and now has branches in most major </a:t>
            </a:r>
            <a:r>
              <a:rPr lang="en-US" dirty="0" smtClean="0"/>
              <a:t>cities.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two </a:t>
            </a:r>
            <a:r>
              <a:rPr lang="en-US" b="1" dirty="0"/>
              <a:t>companies merged </a:t>
            </a:r>
            <a:r>
              <a:rPr lang="en-US" dirty="0"/>
              <a:t>in 2013 and now form one very large corporation. </a:t>
            </a:r>
            <a:endParaRPr lang="en-US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company </a:t>
            </a:r>
            <a:r>
              <a:rPr lang="en-US" b="1" dirty="0"/>
              <a:t>launched the product </a:t>
            </a:r>
            <a:r>
              <a:rPr lang="en-US" dirty="0"/>
              <a:t>in 2012. [introduced the product</a:t>
            </a:r>
            <a:r>
              <a:rPr lang="en-US" dirty="0" smtClean="0"/>
              <a:t>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price increase </a:t>
            </a:r>
            <a:r>
              <a:rPr lang="en-US" b="1" dirty="0"/>
              <a:t>poses a problem </a:t>
            </a:r>
            <a:r>
              <a:rPr lang="en-US" dirty="0"/>
              <a:t>for us. [is a problem</a:t>
            </a:r>
            <a:r>
              <a:rPr lang="en-US" dirty="0" smtClean="0"/>
              <a:t>].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internet has </a:t>
            </a:r>
            <a:r>
              <a:rPr lang="en-US" b="1" dirty="0"/>
              <a:t>created opportunities </a:t>
            </a:r>
            <a:r>
              <a:rPr lang="en-US" dirty="0"/>
              <a:t>for</a:t>
            </a:r>
            <a:r>
              <a:rPr lang="en-US" b="1" dirty="0"/>
              <a:t> </a:t>
            </a:r>
            <a:r>
              <a:rPr lang="en-US" dirty="0"/>
              <a:t>our business. [brought new opportunities</a:t>
            </a:r>
            <a:r>
              <a:rPr lang="en-US" dirty="0" smtClean="0"/>
              <a:t>].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4604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3. Noun + noun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a lot of collocations with the pattern a … of … 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Examples:</a:t>
            </a:r>
            <a:endParaRPr lang="en-US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As Max read the lies about him, he felt a </a:t>
            </a:r>
            <a:r>
              <a:rPr lang="en-US" b="1" dirty="0"/>
              <a:t>surge of anger</a:t>
            </a:r>
            <a:r>
              <a:rPr lang="en-US" dirty="0"/>
              <a:t>. [literary: a sudden angry feeling]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Every parent feels </a:t>
            </a:r>
            <a:r>
              <a:rPr lang="en-US" b="1" dirty="0"/>
              <a:t>a sense of pride </a:t>
            </a:r>
            <a:r>
              <a:rPr lang="en-US" dirty="0"/>
              <a:t>when their child does well or wins something.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 felt </a:t>
            </a:r>
            <a:r>
              <a:rPr lang="en-US" b="1" dirty="0"/>
              <a:t>a pang of nostalgia </a:t>
            </a:r>
            <a:r>
              <a:rPr lang="en-US" dirty="0"/>
              <a:t>when I saw the old photos of the village where I grew up.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500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332" y="835122"/>
            <a:ext cx="9526901" cy="706964"/>
          </a:xfrm>
        </p:spPr>
        <p:txBody>
          <a:bodyPr/>
          <a:lstStyle/>
          <a:p>
            <a:r>
              <a:rPr lang="en-GB" b="1" dirty="0" smtClean="0"/>
              <a:t>4.</a:t>
            </a:r>
            <a:r>
              <a:rPr lang="en-US" b="1" dirty="0"/>
              <a:t> Verbs and expressions with prepositions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2603499"/>
            <a:ext cx="11388436" cy="4018973"/>
          </a:xfrm>
        </p:spPr>
        <p:txBody>
          <a:bodyPr/>
          <a:lstStyle/>
          <a:p>
            <a:pPr algn="just"/>
            <a:r>
              <a:rPr lang="en-US" dirty="0" smtClean="0"/>
              <a:t>Some </a:t>
            </a:r>
            <a:r>
              <a:rPr lang="en-US" dirty="0"/>
              <a:t>verbs collocate with particular prepositional expressions. </a:t>
            </a:r>
            <a:endParaRPr lang="en-US" dirty="0" smtClean="0"/>
          </a:p>
          <a:p>
            <a:pPr marL="0" indent="0" algn="just">
              <a:buNone/>
            </a:pPr>
            <a:r>
              <a:rPr lang="en-US" b="1" dirty="0" smtClean="0"/>
              <a:t>Examples: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As </a:t>
            </a:r>
            <a:r>
              <a:rPr lang="en-US" dirty="0"/>
              <a:t>Jack went on stage to receive his gold medal for the judo competition you could see his parents </a:t>
            </a:r>
            <a:r>
              <a:rPr lang="en-US" b="1" dirty="0"/>
              <a:t>swelling with pride</a:t>
            </a:r>
            <a:r>
              <a:rPr lang="en-US" dirty="0"/>
              <a:t>. [looking extremely proud</a:t>
            </a:r>
            <a:r>
              <a:rPr lang="en-US" dirty="0" smtClean="0"/>
              <a:t>].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en-US" dirty="0"/>
              <a:t>I was </a:t>
            </a:r>
            <a:r>
              <a:rPr lang="en-US" b="1" dirty="0"/>
              <a:t>filled with horror </a:t>
            </a:r>
            <a:r>
              <a:rPr lang="en-US" dirty="0"/>
              <a:t>when I read the newspaper report of the </a:t>
            </a:r>
            <a:r>
              <a:rPr lang="en-US" dirty="0" smtClean="0"/>
              <a:t>explosion.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dirty="0" smtClean="0"/>
              <a:t>When </a:t>
            </a:r>
            <a:r>
              <a:rPr lang="en-US" dirty="0"/>
              <a:t>she spilt juice on her new skirt the little girl </a:t>
            </a:r>
            <a:r>
              <a:rPr lang="en-US" b="1" dirty="0"/>
              <a:t>burst into tears</a:t>
            </a:r>
            <a:r>
              <a:rPr lang="en-US" dirty="0"/>
              <a:t>. [suddenly started crying]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54799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1990</TotalTime>
  <Words>876</Words>
  <Application>Microsoft Office PowerPoint</Application>
  <PresentationFormat>Widescreen</PresentationFormat>
  <Paragraphs>59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 Boardroom</vt:lpstr>
      <vt:lpstr>What is a collocation?</vt:lpstr>
      <vt:lpstr>Importance of Learning Collocations</vt:lpstr>
      <vt:lpstr>Here are some more examples of collocations:</vt:lpstr>
      <vt:lpstr>Learning collocations is beneficial because they:</vt:lpstr>
      <vt:lpstr>Compounds and idioms</vt:lpstr>
      <vt:lpstr>Types of collocation</vt:lpstr>
      <vt:lpstr>2. Nouns and verbs</vt:lpstr>
      <vt:lpstr>3. Noun + noun </vt:lpstr>
      <vt:lpstr>4. Verbs and expressions with prepositions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collocation?</dc:title>
  <dc:creator>RANIA</dc:creator>
  <cp:lastModifiedBy>RANIA</cp:lastModifiedBy>
  <cp:revision>8</cp:revision>
  <dcterms:created xsi:type="dcterms:W3CDTF">2025-02-03T09:18:49Z</dcterms:created>
  <dcterms:modified xsi:type="dcterms:W3CDTF">2025-02-05T02:40:14Z</dcterms:modified>
</cp:coreProperties>
</file>