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3"/>
  </p:notesMasterIdLst>
  <p:handoutMasterIdLst>
    <p:handoutMasterId r:id="rId34"/>
  </p:handoutMasterIdLst>
  <p:sldIdLst>
    <p:sldId id="261" r:id="rId2"/>
    <p:sldId id="324" r:id="rId3"/>
    <p:sldId id="275" r:id="rId4"/>
    <p:sldId id="349" r:id="rId5"/>
    <p:sldId id="350" r:id="rId6"/>
    <p:sldId id="351" r:id="rId7"/>
    <p:sldId id="325" r:id="rId8"/>
    <p:sldId id="332" r:id="rId9"/>
    <p:sldId id="362" r:id="rId10"/>
    <p:sldId id="361" r:id="rId11"/>
    <p:sldId id="334" r:id="rId12"/>
    <p:sldId id="348" r:id="rId13"/>
    <p:sldId id="335" r:id="rId14"/>
    <p:sldId id="336" r:id="rId15"/>
    <p:sldId id="338" r:id="rId16"/>
    <p:sldId id="339" r:id="rId17"/>
    <p:sldId id="340" r:id="rId18"/>
    <p:sldId id="341" r:id="rId19"/>
    <p:sldId id="352" r:id="rId20"/>
    <p:sldId id="345" r:id="rId21"/>
    <p:sldId id="342" r:id="rId22"/>
    <p:sldId id="343" r:id="rId23"/>
    <p:sldId id="353" r:id="rId24"/>
    <p:sldId id="363" r:id="rId25"/>
    <p:sldId id="354" r:id="rId26"/>
    <p:sldId id="355" r:id="rId27"/>
    <p:sldId id="356" r:id="rId28"/>
    <p:sldId id="357" r:id="rId29"/>
    <p:sldId id="358" r:id="rId30"/>
    <p:sldId id="359" r:id="rId31"/>
    <p:sldId id="360" r:id="rId32"/>
  </p:sldIdLst>
  <p:sldSz cx="9144000" cy="6858000" type="screen4x3"/>
  <p:notesSz cx="10234613" cy="7104063"/>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51" autoAdjust="0"/>
    <p:restoredTop sz="98746" autoAdjust="0"/>
  </p:normalViewPr>
  <p:slideViewPr>
    <p:cSldViewPr>
      <p:cViewPr>
        <p:scale>
          <a:sx n="70" d="100"/>
          <a:sy n="70" d="100"/>
        </p:scale>
        <p:origin x="-1152" y="-168"/>
      </p:cViewPr>
      <p:guideLst>
        <p:guide orient="horz" pos="2160"/>
        <p:guide pos="2880"/>
      </p:guideLst>
    </p:cSldViewPr>
  </p:slideViewPr>
  <p:outlineViewPr>
    <p:cViewPr>
      <p:scale>
        <a:sx n="33" d="100"/>
        <a:sy n="33" d="100"/>
      </p:scale>
      <p:origin x="0" y="3274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4434999" cy="355203"/>
          </a:xfrm>
          <a:prstGeom prst="rect">
            <a:avLst/>
          </a:prstGeom>
        </p:spPr>
        <p:txBody>
          <a:bodyPr vert="horz" lIns="99075" tIns="49538" rIns="99075" bIns="49538" rtlCol="0"/>
          <a:lstStyle>
            <a:lvl1pPr algn="l">
              <a:defRPr sz="1300"/>
            </a:lvl1pPr>
          </a:lstStyle>
          <a:p>
            <a:endParaRPr lang="fr-FR" dirty="0"/>
          </a:p>
        </p:txBody>
      </p:sp>
      <p:sp>
        <p:nvSpPr>
          <p:cNvPr id="3" name="Espace réservé de la date 2"/>
          <p:cNvSpPr>
            <a:spLocks noGrp="1"/>
          </p:cNvSpPr>
          <p:nvPr>
            <p:ph type="dt" sz="quarter" idx="1"/>
          </p:nvPr>
        </p:nvSpPr>
        <p:spPr>
          <a:xfrm>
            <a:off x="5797246" y="1"/>
            <a:ext cx="4434999" cy="355203"/>
          </a:xfrm>
          <a:prstGeom prst="rect">
            <a:avLst/>
          </a:prstGeom>
        </p:spPr>
        <p:txBody>
          <a:bodyPr vert="horz" lIns="99075" tIns="49538" rIns="99075" bIns="49538" rtlCol="0"/>
          <a:lstStyle>
            <a:lvl1pPr algn="r">
              <a:defRPr sz="1300"/>
            </a:lvl1pPr>
          </a:lstStyle>
          <a:p>
            <a:fld id="{31763B9A-F10A-4831-BD6C-8919FA204B9F}" type="datetimeFigureOut">
              <a:rPr lang="fr-FR" smtClean="0"/>
              <a:pPr/>
              <a:t>31/10/2024</a:t>
            </a:fld>
            <a:endParaRPr lang="fr-FR" dirty="0"/>
          </a:p>
        </p:txBody>
      </p:sp>
      <p:sp>
        <p:nvSpPr>
          <p:cNvPr id="4" name="Espace réservé du pied de page 3"/>
          <p:cNvSpPr>
            <a:spLocks noGrp="1"/>
          </p:cNvSpPr>
          <p:nvPr>
            <p:ph type="ftr" sz="quarter" idx="2"/>
          </p:nvPr>
        </p:nvSpPr>
        <p:spPr>
          <a:xfrm>
            <a:off x="0" y="6747627"/>
            <a:ext cx="4434999" cy="355203"/>
          </a:xfrm>
          <a:prstGeom prst="rect">
            <a:avLst/>
          </a:prstGeom>
        </p:spPr>
        <p:txBody>
          <a:bodyPr vert="horz" lIns="99075" tIns="49538" rIns="99075" bIns="49538" rtlCol="0" anchor="b"/>
          <a:lstStyle>
            <a:lvl1pPr algn="l">
              <a:defRPr sz="1300"/>
            </a:lvl1pPr>
          </a:lstStyle>
          <a:p>
            <a:endParaRPr lang="fr-FR" dirty="0"/>
          </a:p>
        </p:txBody>
      </p:sp>
      <p:sp>
        <p:nvSpPr>
          <p:cNvPr id="5" name="Espace réservé du numéro de diapositive 4"/>
          <p:cNvSpPr>
            <a:spLocks noGrp="1"/>
          </p:cNvSpPr>
          <p:nvPr>
            <p:ph type="sldNum" sz="quarter" idx="3"/>
          </p:nvPr>
        </p:nvSpPr>
        <p:spPr>
          <a:xfrm>
            <a:off x="5797246" y="6747627"/>
            <a:ext cx="4434999" cy="355203"/>
          </a:xfrm>
          <a:prstGeom prst="rect">
            <a:avLst/>
          </a:prstGeom>
        </p:spPr>
        <p:txBody>
          <a:bodyPr vert="horz" lIns="99075" tIns="49538" rIns="99075" bIns="49538" rtlCol="0" anchor="b"/>
          <a:lstStyle>
            <a:lvl1pPr algn="r">
              <a:defRPr sz="1300"/>
            </a:lvl1pPr>
          </a:lstStyle>
          <a:p>
            <a:fld id="{64C9AA1B-E7CB-4EAE-B908-06A2530E5B24}" type="slidenum">
              <a:rPr lang="fr-FR" smtClean="0"/>
              <a:pPr/>
              <a:t>‹N°›</a:t>
            </a:fld>
            <a:endParaRPr lang="fr-FR" dirty="0"/>
          </a:p>
        </p:txBody>
      </p:sp>
    </p:spTree>
    <p:extLst>
      <p:ext uri="{BB962C8B-B14F-4D97-AF65-F5344CB8AC3E}">
        <p14:creationId xmlns:p14="http://schemas.microsoft.com/office/powerpoint/2010/main" val="2039447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4434618" cy="354817"/>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5797708" y="1"/>
            <a:ext cx="4434617" cy="354817"/>
          </a:xfrm>
          <a:prstGeom prst="rect">
            <a:avLst/>
          </a:prstGeom>
        </p:spPr>
        <p:txBody>
          <a:bodyPr vert="horz" lIns="91440" tIns="45720" rIns="91440" bIns="45720" rtlCol="0"/>
          <a:lstStyle>
            <a:lvl1pPr algn="r">
              <a:defRPr sz="1200"/>
            </a:lvl1pPr>
          </a:lstStyle>
          <a:p>
            <a:fld id="{4889FB79-87B8-4CB5-9048-1FFFA39FCF39}" type="datetimeFigureOut">
              <a:rPr lang="fr-FR" smtClean="0"/>
              <a:pPr/>
              <a:t>31/10/2024</a:t>
            </a:fld>
            <a:endParaRPr lang="fr-FR" dirty="0"/>
          </a:p>
        </p:txBody>
      </p:sp>
      <p:sp>
        <p:nvSpPr>
          <p:cNvPr id="4" name="Espace réservé de l'image des diapositives 3"/>
          <p:cNvSpPr>
            <a:spLocks noGrp="1" noRot="1" noChangeAspect="1"/>
          </p:cNvSpPr>
          <p:nvPr>
            <p:ph type="sldImg" idx="2"/>
          </p:nvPr>
        </p:nvSpPr>
        <p:spPr>
          <a:xfrm>
            <a:off x="3341688" y="533400"/>
            <a:ext cx="3551237" cy="26638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1024605" y="3374072"/>
            <a:ext cx="8187690" cy="31966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6748144"/>
            <a:ext cx="4434618" cy="35481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5797708" y="6748144"/>
            <a:ext cx="4434617" cy="354817"/>
          </a:xfrm>
          <a:prstGeom prst="rect">
            <a:avLst/>
          </a:prstGeom>
        </p:spPr>
        <p:txBody>
          <a:bodyPr vert="horz" lIns="91440" tIns="45720" rIns="91440" bIns="45720" rtlCol="0" anchor="b"/>
          <a:lstStyle>
            <a:lvl1pPr algn="r">
              <a:defRPr sz="1200"/>
            </a:lvl1pPr>
          </a:lstStyle>
          <a:p>
            <a:fld id="{E6F6DD41-7E52-43FE-92AD-B903A66A5E19}" type="slidenum">
              <a:rPr lang="fr-FR" smtClean="0"/>
              <a:pPr/>
              <a:t>‹N°›</a:t>
            </a:fld>
            <a:endParaRPr lang="fr-FR" dirty="0"/>
          </a:p>
        </p:txBody>
      </p:sp>
    </p:spTree>
    <p:extLst>
      <p:ext uri="{BB962C8B-B14F-4D97-AF65-F5344CB8AC3E}">
        <p14:creationId xmlns:p14="http://schemas.microsoft.com/office/powerpoint/2010/main" val="113025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13</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14</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15</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16</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17</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18</a:t>
            </a:fld>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19</a:t>
            </a:fld>
            <a:endParaRPr 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20</a:t>
            </a:fld>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21</a:t>
            </a:fld>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22</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3</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23</a:t>
            </a:fld>
            <a:endParaRPr 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24</a:t>
            </a:fld>
            <a:endParaRPr 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25</a:t>
            </a:fld>
            <a:endParaRPr lang="fr-F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27</a:t>
            </a:fld>
            <a:endParaRPr lang="fr-F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28</a:t>
            </a:fld>
            <a:endParaRPr lang="fr-F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29</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30</a:t>
            </a:fld>
            <a:endParaRPr lang="fr-F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31</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4</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5</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6</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7</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8</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11</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6F6DD41-7E52-43FE-92AD-B903A66A5E19}" type="slidenum">
              <a:rPr lang="fr-FR" smtClean="0"/>
              <a:pPr/>
              <a:t>12</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5F8ED5-D4AD-4F32-9105-04B9A2414454}" type="datetime1">
              <a:rPr lang="fr-FR" smtClean="0"/>
              <a:pPr/>
              <a:t>31/10/2024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4078E5-5732-4DDB-8BE6-EC27F1C2C1F8}" type="datetime1">
              <a:rPr lang="fr-FR" smtClean="0"/>
              <a:pPr/>
              <a:t>31/10/2024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CE8379-4B88-4C32-B43F-E413D2186146}" type="datetime1">
              <a:rPr lang="fr-FR" smtClean="0"/>
              <a:pPr/>
              <a:t>31/10/2024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2190E3-5AEC-4308-9592-D1DE41E385E1}" type="datetime1">
              <a:rPr lang="fr-FR" smtClean="0"/>
              <a:pPr/>
              <a:t>31/10/2024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DD171F9-E4CE-48E5-B74E-935A2F18E18E}" type="datetime1">
              <a:rPr lang="fr-FR" smtClean="0"/>
              <a:pPr/>
              <a:t>31/10/2024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F27E6AF-6FCA-47D3-9243-1EFB1F865B57}" type="datetime1">
              <a:rPr lang="fr-FR" smtClean="0"/>
              <a:pPr/>
              <a:t>31/10/2024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CD0CCD3-F965-4BFD-A702-0F2E3C50B4C5}" type="datetime1">
              <a:rPr lang="fr-FR" smtClean="0"/>
              <a:pPr/>
              <a:t>31/10/2024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51CA685-0AA5-4611-8CB1-4C2A4F57CF40}" type="datetime1">
              <a:rPr lang="fr-FR" smtClean="0"/>
              <a:pPr/>
              <a:t>31/10/2024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A5AB1A-2C9A-4948-B09F-7B8F459274E3}" type="datetime1">
              <a:rPr lang="fr-FR" smtClean="0"/>
              <a:pPr/>
              <a:t>31/10/2024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64693C-DE00-4297-8008-0EBB251EBD9A}" type="datetime1">
              <a:rPr lang="fr-FR" smtClean="0"/>
              <a:pPr/>
              <a:t>31/10/2024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987EA2A-CA48-41D6-ADE8-9E36F0A364E7}" type="datetime1">
              <a:rPr lang="fr-FR" smtClean="0"/>
              <a:pPr/>
              <a:t>31/10/2024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3275D-4F94-49DB-959D-83E289761ADD}" type="datetime1">
              <a:rPr lang="fr-FR" smtClean="0"/>
              <a:pPr/>
              <a:t>31/10/2024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D65BF-4369-4B21-B7D3-3C1B1F8F5F58}"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a:t>
            </a:fld>
            <a:endParaRPr lang="fr-FR" dirty="0"/>
          </a:p>
        </p:txBody>
      </p:sp>
      <p:sp>
        <p:nvSpPr>
          <p:cNvPr id="6" name="Rectangle 5"/>
          <p:cNvSpPr/>
          <p:nvPr/>
        </p:nvSpPr>
        <p:spPr>
          <a:xfrm>
            <a:off x="785786" y="2357430"/>
            <a:ext cx="7143800" cy="2308324"/>
          </a:xfrm>
          <a:prstGeom prst="rect">
            <a:avLst/>
          </a:prstGeom>
          <a:noFill/>
        </p:spPr>
        <p:txBody>
          <a:bodyPr wrap="square" lIns="91440" tIns="45720" rIns="91440" bIns="45720">
            <a:spAutoFit/>
          </a:bodyPr>
          <a:lstStyle/>
          <a:p>
            <a:pPr algn="ctr"/>
            <a:r>
              <a:rPr lang="en" sz="7200" b="1"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Chapter 3: </a:t>
            </a:r>
          </a:p>
          <a:p>
            <a:pPr algn="ctr"/>
            <a:r>
              <a:rPr lang="en" sz="7200" b="1"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Stacks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15" y="836712"/>
            <a:ext cx="8286808" cy="5429288"/>
          </a:xfrm>
        </p:spPr>
        <p:txBody>
          <a:bodyPr>
            <a:normAutofit fontScale="92500" lnSpcReduction="10000"/>
          </a:bodyPr>
          <a:lstStyle/>
          <a:p>
            <a:pPr algn="just">
              <a:spcBef>
                <a:spcPts val="1800"/>
              </a:spcBef>
              <a:buNone/>
            </a:pPr>
            <a:r>
              <a:rPr lang="en" sz="2400" b="1" dirty="0" smtClean="0">
                <a:solidFill>
                  <a:srgbClr val="00B050"/>
                </a:solidFill>
              </a:rPr>
              <a:t>1. </a:t>
            </a:r>
            <a:r>
              <a:rPr lang="en" sz="2800" b="1" dirty="0" smtClean="0">
                <a:solidFill>
                  <a:srgbClr val="00B050"/>
                </a:solidFill>
              </a:rPr>
              <a:t>Create_node </a:t>
            </a:r>
            <a:r>
              <a:rPr lang="en" sz="2400" b="1" dirty="0" smtClean="0"/>
              <a:t>: </a:t>
            </a:r>
            <a:r>
              <a:rPr lang="en" sz="2400" dirty="0" smtClean="0"/>
              <a:t>creates a new </a:t>
            </a:r>
            <a:r>
              <a:rPr lang="fr-FR" sz="2400" dirty="0" err="1" smtClean="0"/>
              <a:t>Node</a:t>
            </a:r>
            <a:r>
              <a:rPr lang="en" sz="2400" dirty="0" smtClean="0"/>
              <a:t>, with dynamic memory reservation (Allocate), containing the value </a:t>
            </a:r>
            <a:r>
              <a:rPr lang="en" sz="2800" b="1" dirty="0" smtClean="0">
                <a:solidFill>
                  <a:srgbClr val="00B050"/>
                </a:solidFill>
              </a:rPr>
              <a:t>x</a:t>
            </a:r>
            <a:r>
              <a:rPr lang="en" sz="2400" dirty="0" smtClean="0">
                <a:solidFill>
                  <a:srgbClr val="00B050"/>
                </a:solidFill>
              </a:rPr>
              <a:t> </a:t>
            </a:r>
            <a:r>
              <a:rPr lang="en" sz="2400" dirty="0" smtClean="0"/>
              <a:t>in the </a:t>
            </a:r>
            <a:r>
              <a:rPr lang="en" sz="2400" dirty="0"/>
              <a:t>field </a:t>
            </a:r>
            <a:r>
              <a:rPr lang="en" sz="2400" dirty="0" smtClean="0"/>
              <a:t>element </a:t>
            </a:r>
            <a:r>
              <a:rPr lang="en" sz="2400" dirty="0"/>
              <a:t>and </a:t>
            </a:r>
            <a:r>
              <a:rPr lang="fr-FR" sz="2800" b="1" dirty="0" err="1" smtClean="0">
                <a:solidFill>
                  <a:srgbClr val="00B050"/>
                </a:solidFill>
              </a:rPr>
              <a:t>Null</a:t>
            </a:r>
            <a:r>
              <a:rPr lang="en" sz="2800" b="1" dirty="0" smtClean="0">
                <a:solidFill>
                  <a:srgbClr val="00B050"/>
                </a:solidFill>
              </a:rPr>
              <a:t> </a:t>
            </a:r>
            <a:r>
              <a:rPr lang="en" sz="2400" dirty="0" smtClean="0"/>
              <a:t>in the Next field. This function returns the address of the created </a:t>
            </a:r>
            <a:r>
              <a:rPr lang="fr-FR" sz="2400" dirty="0" err="1" smtClean="0"/>
              <a:t>Node</a:t>
            </a:r>
            <a:r>
              <a:rPr lang="en" sz="2400" dirty="0" smtClean="0"/>
              <a:t>.</a:t>
            </a:r>
          </a:p>
          <a:p>
            <a:pPr>
              <a:spcBef>
                <a:spcPts val="1800"/>
              </a:spcBef>
              <a:buNone/>
            </a:pPr>
            <a:r>
              <a:rPr lang="en" sz="2400" b="1" dirty="0" smtClean="0"/>
              <a:t>Function Create_</a:t>
            </a:r>
            <a:r>
              <a:rPr lang="fr-FR" sz="2400" b="1" dirty="0" err="1" smtClean="0"/>
              <a:t>Node</a:t>
            </a:r>
            <a:r>
              <a:rPr lang="en" sz="2400" b="1" dirty="0" smtClean="0"/>
              <a:t> (x: </a:t>
            </a:r>
            <a:r>
              <a:rPr lang="en" sz="2400" b="1" dirty="0"/>
              <a:t>typeq </a:t>
            </a:r>
            <a:r>
              <a:rPr lang="en" sz="2400" b="1" dirty="0" smtClean="0"/>
              <a:t>) : </a:t>
            </a:r>
            <a:r>
              <a:rPr lang="fr-FR" sz="2400" dirty="0" err="1"/>
              <a:t>Stack</a:t>
            </a:r>
            <a:endParaRPr lang="en" sz="2400" b="1" dirty="0" smtClean="0"/>
          </a:p>
          <a:p>
            <a:pPr>
              <a:spcBef>
                <a:spcPts val="1800"/>
              </a:spcBef>
              <a:buNone/>
            </a:pPr>
            <a:r>
              <a:rPr lang="en" sz="2600" dirty="0" smtClean="0"/>
              <a:t>	P: </a:t>
            </a:r>
            <a:r>
              <a:rPr lang="fr-FR" sz="2600" dirty="0" err="1" smtClean="0"/>
              <a:t>Stack</a:t>
            </a:r>
            <a:r>
              <a:rPr lang="en" sz="2600" dirty="0" smtClean="0"/>
              <a:t>// or </a:t>
            </a:r>
            <a:r>
              <a:rPr lang="en" sz="2600" dirty="0" smtClean="0">
                <a:solidFill>
                  <a:srgbClr val="FF0000"/>
                </a:solidFill>
              </a:rPr>
              <a:t>P: * </a:t>
            </a:r>
            <a:r>
              <a:rPr lang="fr-FR" sz="2600" dirty="0" err="1" smtClean="0">
                <a:solidFill>
                  <a:srgbClr val="FF0000"/>
                </a:solidFill>
              </a:rPr>
              <a:t>Node</a:t>
            </a:r>
            <a:r>
              <a:rPr lang="en" sz="2600" dirty="0" smtClean="0">
                <a:solidFill>
                  <a:srgbClr val="FF0000"/>
                </a:solidFill>
              </a:rPr>
              <a:t> </a:t>
            </a:r>
          </a:p>
          <a:p>
            <a:pPr>
              <a:spcBef>
                <a:spcPts val="1800"/>
              </a:spcBef>
              <a:buNone/>
            </a:pPr>
            <a:r>
              <a:rPr lang="fr-FR" sz="2600" b="1" dirty="0" smtClean="0"/>
              <a:t>Begin</a:t>
            </a:r>
            <a:endParaRPr lang="en" sz="2600" b="1" dirty="0" smtClean="0"/>
          </a:p>
          <a:p>
            <a:pPr>
              <a:buNone/>
            </a:pPr>
            <a:r>
              <a:rPr lang="en" sz="2600" dirty="0" smtClean="0"/>
              <a:t>      P </a:t>
            </a:r>
            <a:r>
              <a:rPr lang="en" sz="2600" dirty="0" smtClean="0">
                <a:sym typeface="Wingdings" pitchFamily="2" charset="2"/>
              </a:rPr>
              <a:t> </a:t>
            </a:r>
            <a:r>
              <a:rPr lang="en" sz="2600" b="1" dirty="0" smtClean="0">
                <a:solidFill>
                  <a:srgbClr val="7030A0"/>
                </a:solidFill>
              </a:rPr>
              <a:t>Allocate</a:t>
            </a:r>
            <a:r>
              <a:rPr lang="en" sz="2600" dirty="0" smtClean="0"/>
              <a:t> </a:t>
            </a:r>
            <a:r>
              <a:rPr lang="en" sz="2600" b="1" dirty="0" smtClean="0"/>
              <a:t>(</a:t>
            </a:r>
            <a:r>
              <a:rPr lang="fr-FR" sz="2600" b="1" dirty="0" err="1" smtClean="0"/>
              <a:t>Node</a:t>
            </a:r>
            <a:r>
              <a:rPr lang="en" sz="2600" b="1" dirty="0" smtClean="0"/>
              <a:t>)</a:t>
            </a:r>
          </a:p>
          <a:p>
            <a:pPr>
              <a:buNone/>
            </a:pPr>
            <a:r>
              <a:rPr lang="en" sz="2600" dirty="0" smtClean="0"/>
              <a:t>	 P - &gt; Ele </a:t>
            </a:r>
            <a:r>
              <a:rPr lang="en" sz="2600" dirty="0" smtClean="0">
                <a:sym typeface="Wingdings" pitchFamily="2" charset="2"/>
              </a:rPr>
              <a:t>x;</a:t>
            </a:r>
          </a:p>
          <a:p>
            <a:pPr>
              <a:buNone/>
            </a:pPr>
            <a:r>
              <a:rPr lang="en" sz="2600" dirty="0" smtClean="0">
                <a:sym typeface="Wingdings" pitchFamily="2" charset="2"/>
              </a:rPr>
              <a:t>	 P -&gt; next  </a:t>
            </a:r>
            <a:r>
              <a:rPr lang="fr-FR" sz="2600" dirty="0" err="1" smtClean="0">
                <a:sym typeface="Wingdings" pitchFamily="2" charset="2"/>
              </a:rPr>
              <a:t>Null</a:t>
            </a:r>
            <a:r>
              <a:rPr lang="en" sz="2600" dirty="0" smtClean="0">
                <a:sym typeface="Wingdings" pitchFamily="2" charset="2"/>
              </a:rPr>
              <a:t>;</a:t>
            </a:r>
            <a:r>
              <a:rPr lang="en" sz="2600" dirty="0" smtClean="0"/>
              <a:t>       </a:t>
            </a:r>
          </a:p>
          <a:p>
            <a:pPr>
              <a:buNone/>
            </a:pPr>
            <a:r>
              <a:rPr lang="en" sz="2600" dirty="0" smtClean="0"/>
              <a:t>	 Return (P);</a:t>
            </a:r>
          </a:p>
          <a:p>
            <a:pPr>
              <a:buNone/>
            </a:pPr>
            <a:r>
              <a:rPr lang="en" sz="2600" b="1" dirty="0" smtClean="0"/>
              <a:t>END</a:t>
            </a:r>
          </a:p>
          <a:p>
            <a:pPr>
              <a:buNone/>
            </a:pPr>
            <a:endParaRPr lang="fr-FR" sz="2600" dirty="0" smtClean="0"/>
          </a:p>
          <a:p>
            <a:pPr>
              <a:buNone/>
            </a:pPr>
            <a:endParaRPr lang="fr-FR" sz="2600" dirty="0" smtClean="0"/>
          </a:p>
          <a:p>
            <a:pPr>
              <a:buNone/>
            </a:pPr>
            <a:endParaRPr lang="fr-FR" sz="2600" dirty="0" smtClean="0"/>
          </a:p>
          <a:p>
            <a:pPr>
              <a:buNone/>
            </a:pPr>
            <a:endParaRPr lang="fr-FR" sz="2600" dirty="0" smtClean="0"/>
          </a:p>
        </p:txBody>
      </p:sp>
      <p:sp>
        <p:nvSpPr>
          <p:cNvPr id="5"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4000" b="1" dirty="0" smtClean="0">
                <a:solidFill>
                  <a:schemeClr val="accent1">
                    <a:lumMod val="50000"/>
                  </a:schemeClr>
                </a:solidFill>
              </a:rPr>
              <a:t>Dynamic Stack </a:t>
            </a:r>
            <a:r>
              <a:rPr lang="en" sz="3600" b="1" dirty="0" smtClean="0">
                <a:solidFill>
                  <a:srgbClr val="00B050"/>
                </a:solidFill>
              </a:rPr>
              <a:t>(Primitive Operations)</a:t>
            </a:r>
            <a:endParaRPr lang="fr-FR" sz="4000" b="1" dirty="0">
              <a:solidFill>
                <a:srgbClr val="00B050"/>
              </a:solidFill>
            </a:endParaRPr>
          </a:p>
        </p:txBody>
      </p:sp>
      <p:grpSp>
        <p:nvGrpSpPr>
          <p:cNvPr id="14" name="Groupe 13"/>
          <p:cNvGrpSpPr/>
          <p:nvPr/>
        </p:nvGrpSpPr>
        <p:grpSpPr>
          <a:xfrm>
            <a:off x="4139952" y="4437112"/>
            <a:ext cx="4248472" cy="1440160"/>
            <a:chOff x="4139952" y="4437112"/>
            <a:chExt cx="4248472" cy="1440160"/>
          </a:xfrm>
        </p:grpSpPr>
        <p:sp>
          <p:nvSpPr>
            <p:cNvPr id="2" name="Rectangle 1"/>
            <p:cNvSpPr/>
            <p:nvPr/>
          </p:nvSpPr>
          <p:spPr>
            <a:xfrm>
              <a:off x="5940152" y="5157192"/>
              <a:ext cx="244827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 name="Connecteur droit 5"/>
            <p:cNvCxnSpPr>
              <a:endCxn id="2" idx="2"/>
            </p:cNvCxnSpPr>
            <p:nvPr/>
          </p:nvCxnSpPr>
          <p:spPr>
            <a:xfrm>
              <a:off x="7164288" y="5157192"/>
              <a:ext cx="0" cy="720080"/>
            </a:xfrm>
            <a:prstGeom prst="line">
              <a:avLst/>
            </a:prstGeom>
          </p:spPr>
          <p:style>
            <a:lnRef idx="2">
              <a:schemeClr val="dk1"/>
            </a:lnRef>
            <a:fillRef idx="0">
              <a:schemeClr val="dk1"/>
            </a:fillRef>
            <a:effectRef idx="1">
              <a:schemeClr val="dk1"/>
            </a:effectRef>
            <a:fontRef idx="minor">
              <a:schemeClr val="tx1"/>
            </a:fontRef>
          </p:style>
        </p:cxnSp>
        <p:sp>
          <p:nvSpPr>
            <p:cNvPr id="7" name="Rectangle 6"/>
            <p:cNvSpPr/>
            <p:nvPr/>
          </p:nvSpPr>
          <p:spPr>
            <a:xfrm>
              <a:off x="4310819" y="4797152"/>
              <a:ext cx="79208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a:t>
              </a:r>
            </a:p>
          </p:txBody>
        </p:sp>
        <p:cxnSp>
          <p:nvCxnSpPr>
            <p:cNvPr id="11" name="Connecteur droit avec flèche 10"/>
            <p:cNvCxnSpPr/>
            <p:nvPr/>
          </p:nvCxnSpPr>
          <p:spPr>
            <a:xfrm>
              <a:off x="5102907" y="5085184"/>
              <a:ext cx="837245" cy="3600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Rectangle 12"/>
            <p:cNvSpPr/>
            <p:nvPr/>
          </p:nvSpPr>
          <p:spPr>
            <a:xfrm>
              <a:off x="4139952" y="4437112"/>
              <a:ext cx="69322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2000" b="1" dirty="0" smtClean="0">
                  <a:solidFill>
                    <a:srgbClr val="FF0000"/>
                  </a:solidFill>
                </a:rPr>
                <a:t>P</a:t>
              </a:r>
              <a:endParaRPr lang="fr-FR" sz="2000" b="1" dirty="0">
                <a:solidFill>
                  <a:srgbClr val="FF0000"/>
                </a:solidFill>
              </a:endParaRPr>
            </a:p>
          </p:txBody>
        </p:sp>
      </p:grpSp>
      <p:sp>
        <p:nvSpPr>
          <p:cNvPr id="15" name="Rectangle 14"/>
          <p:cNvSpPr/>
          <p:nvPr/>
        </p:nvSpPr>
        <p:spPr>
          <a:xfrm>
            <a:off x="6372200" y="5210036"/>
            <a:ext cx="403207" cy="523220"/>
          </a:xfrm>
          <a:prstGeom prst="rect">
            <a:avLst/>
          </a:prstGeom>
        </p:spPr>
        <p:txBody>
          <a:bodyPr wrap="square">
            <a:spAutoFit/>
          </a:bodyPr>
          <a:lstStyle/>
          <a:p>
            <a:r>
              <a:rPr lang="en" sz="2800" b="1" dirty="0">
                <a:solidFill>
                  <a:srgbClr val="00B050"/>
                </a:solidFill>
                <a:sym typeface="Wingdings" pitchFamily="2" charset="2"/>
              </a:rPr>
              <a:t>x</a:t>
            </a:r>
            <a:endParaRPr lang="fr-FR" sz="2800" b="1" dirty="0">
              <a:solidFill>
                <a:srgbClr val="00B050"/>
              </a:solidFill>
            </a:endParaRPr>
          </a:p>
        </p:txBody>
      </p:sp>
      <p:sp>
        <p:nvSpPr>
          <p:cNvPr id="16" name="Rectangle 15"/>
          <p:cNvSpPr/>
          <p:nvPr/>
        </p:nvSpPr>
        <p:spPr>
          <a:xfrm>
            <a:off x="7524328" y="5219422"/>
            <a:ext cx="792088" cy="523220"/>
          </a:xfrm>
          <a:prstGeom prst="rect">
            <a:avLst/>
          </a:prstGeom>
        </p:spPr>
        <p:txBody>
          <a:bodyPr wrap="square">
            <a:spAutoFit/>
          </a:bodyPr>
          <a:lstStyle/>
          <a:p>
            <a:r>
              <a:rPr lang="fr-FR" sz="2800" b="1" dirty="0" err="1" smtClean="0">
                <a:solidFill>
                  <a:srgbClr val="FF0000"/>
                </a:solidFill>
                <a:sym typeface="Wingdings" pitchFamily="2" charset="2"/>
              </a:rPr>
              <a:t>Null</a:t>
            </a:r>
            <a:endParaRPr lang="fr-FR" sz="2800" b="1" dirty="0">
              <a:solidFill>
                <a:srgbClr val="FF0000"/>
              </a:solidFill>
            </a:endParaRPr>
          </a:p>
        </p:txBody>
      </p:sp>
    </p:spTree>
    <p:extLst>
      <p:ext uri="{BB962C8B-B14F-4D97-AF65-F5344CB8AC3E}">
        <p14:creationId xmlns:p14="http://schemas.microsoft.com/office/powerpoint/2010/main" val="387055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heckerboard(across)">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1000"/>
                                        <p:tgtEl>
                                          <p:spTgt spid="15"/>
                                        </p:tgtEl>
                                      </p:cBhvr>
                                    </p:animEffect>
                                    <p:anim calcmode="lin" valueType="num">
                                      <p:cBhvr>
                                        <p:cTn id="39" dur="1000" fill="hold"/>
                                        <p:tgtEl>
                                          <p:spTgt spid="15"/>
                                        </p:tgtEl>
                                        <p:attrNameLst>
                                          <p:attrName>ppt_x</p:attrName>
                                        </p:attrNameLst>
                                      </p:cBhvr>
                                      <p:tavLst>
                                        <p:tav tm="0">
                                          <p:val>
                                            <p:strVal val="#ppt_x"/>
                                          </p:val>
                                        </p:tav>
                                        <p:tav tm="100000">
                                          <p:val>
                                            <p:strVal val="#ppt_x"/>
                                          </p:val>
                                        </p:tav>
                                      </p:tavLst>
                                    </p:anim>
                                    <p:anim calcmode="lin" valueType="num">
                                      <p:cBhvr>
                                        <p:cTn id="4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checkerboard(across)">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1000"/>
                                        <p:tgtEl>
                                          <p:spTgt spid="16"/>
                                        </p:tgtEl>
                                      </p:cBhvr>
                                    </p:animEffect>
                                    <p:anim calcmode="lin" valueType="num">
                                      <p:cBhvr>
                                        <p:cTn id="51" dur="1000" fill="hold"/>
                                        <p:tgtEl>
                                          <p:spTgt spid="16"/>
                                        </p:tgtEl>
                                        <p:attrNameLst>
                                          <p:attrName>ppt_x</p:attrName>
                                        </p:attrNameLst>
                                      </p:cBhvr>
                                      <p:tavLst>
                                        <p:tav tm="0">
                                          <p:val>
                                            <p:strVal val="#ppt_x"/>
                                          </p:val>
                                        </p:tav>
                                        <p:tav tm="100000">
                                          <p:val>
                                            <p:strVal val="#ppt_x"/>
                                          </p:val>
                                        </p:tav>
                                      </p:tavLst>
                                    </p:anim>
                                    <p:anim calcmode="lin" valueType="num">
                                      <p:cBhvr>
                                        <p:cTn id="5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checkerboard(across)">
                                      <p:cBhvr>
                                        <p:cTn id="57" dur="500"/>
                                        <p:tgtEl>
                                          <p:spTgt spid="3">
                                            <p:txEl>
                                              <p:pRg st="7" end="7"/>
                                            </p:txEl>
                                          </p:spTgt>
                                        </p:tgtEl>
                                      </p:cBhvr>
                                    </p:animEffect>
                                  </p:childTnLst>
                                </p:cTn>
                              </p:par>
                              <p:par>
                                <p:cTn id="58" presetID="5" presetClass="entr" presetSubtype="10" fill="hold" nodeType="with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checkerboard(across)">
                                      <p:cBhvr>
                                        <p:cTn id="6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3. Dynamic Stacks</a:t>
            </a:r>
          </a:p>
        </p:txBody>
      </p:sp>
      <p:sp>
        <p:nvSpPr>
          <p:cNvPr id="3" name="Espace réservé du contenu 2"/>
          <p:cNvSpPr>
            <a:spLocks noGrp="1"/>
          </p:cNvSpPr>
          <p:nvPr>
            <p:ph idx="1"/>
          </p:nvPr>
        </p:nvSpPr>
        <p:spPr>
          <a:xfrm>
            <a:off x="214282" y="857232"/>
            <a:ext cx="8286808" cy="5429288"/>
          </a:xfrm>
        </p:spPr>
        <p:txBody>
          <a:bodyPr>
            <a:noAutofit/>
          </a:bodyPr>
          <a:lstStyle/>
          <a:p>
            <a:pPr marL="0" lvl="0" indent="0" algn="just">
              <a:buNone/>
            </a:pPr>
            <a:r>
              <a:rPr lang="en" sz="2800" b="1" dirty="0" smtClean="0"/>
              <a:t>Is_empty </a:t>
            </a:r>
            <a:r>
              <a:rPr lang="en" sz="2800" dirty="0" smtClean="0"/>
              <a:t>: returns true if the Stack is empty (P = NULL) otherwise returns false.</a:t>
            </a:r>
            <a:endParaRPr lang="fr-FR" sz="2800" dirty="0" smtClean="0"/>
          </a:p>
          <a:p>
            <a:pPr>
              <a:spcBef>
                <a:spcPts val="600"/>
              </a:spcBef>
              <a:buNone/>
            </a:pPr>
            <a:endParaRPr lang="en" sz="2800" b="1" dirty="0" smtClean="0"/>
          </a:p>
          <a:p>
            <a:pPr>
              <a:spcBef>
                <a:spcPts val="600"/>
              </a:spcBef>
              <a:buNone/>
            </a:pPr>
            <a:r>
              <a:rPr lang="en" sz="2800" b="1" dirty="0" smtClean="0"/>
              <a:t>Function Is_empty(P: Stack): </a:t>
            </a:r>
            <a:r>
              <a:rPr lang="en" sz="2800" b="1" dirty="0"/>
              <a:t>Boolean</a:t>
            </a:r>
          </a:p>
          <a:p>
            <a:pPr>
              <a:spcBef>
                <a:spcPts val="0"/>
              </a:spcBef>
              <a:buNone/>
            </a:pPr>
            <a:r>
              <a:rPr lang="en" sz="2800" dirty="0"/>
              <a:t>Begin</a:t>
            </a:r>
          </a:p>
          <a:p>
            <a:pPr>
              <a:spcBef>
                <a:spcPts val="0"/>
              </a:spcBef>
              <a:buNone/>
            </a:pPr>
            <a:r>
              <a:rPr lang="en" sz="2800" dirty="0"/>
              <a:t>	If </a:t>
            </a:r>
            <a:r>
              <a:rPr lang="en" sz="2800" dirty="0" smtClean="0"/>
              <a:t>(P=</a:t>
            </a:r>
            <a:r>
              <a:rPr lang="fr-FR" sz="2800" dirty="0" err="1"/>
              <a:t>Null</a:t>
            </a:r>
            <a:r>
              <a:rPr lang="en" sz="2800" dirty="0"/>
              <a:t>) then</a:t>
            </a:r>
          </a:p>
          <a:p>
            <a:pPr>
              <a:spcBef>
                <a:spcPts val="0"/>
              </a:spcBef>
              <a:buNone/>
            </a:pPr>
            <a:r>
              <a:rPr lang="en" sz="2800" dirty="0"/>
              <a:t>		Returns (true);</a:t>
            </a:r>
          </a:p>
          <a:p>
            <a:pPr>
              <a:spcBef>
                <a:spcPts val="0"/>
              </a:spcBef>
              <a:buNone/>
            </a:pPr>
            <a:r>
              <a:rPr lang="en" sz="2800" dirty="0"/>
              <a:t>	Else</a:t>
            </a:r>
          </a:p>
          <a:p>
            <a:pPr>
              <a:spcBef>
                <a:spcPts val="0"/>
              </a:spcBef>
              <a:buNone/>
            </a:pPr>
            <a:r>
              <a:rPr lang="en" sz="2800" dirty="0"/>
              <a:t>		Return(false);</a:t>
            </a:r>
          </a:p>
          <a:p>
            <a:pPr>
              <a:spcBef>
                <a:spcPts val="0"/>
              </a:spcBef>
              <a:buNone/>
            </a:pPr>
            <a:r>
              <a:rPr lang="en" sz="2800" dirty="0"/>
              <a:t>	End if</a:t>
            </a:r>
          </a:p>
          <a:p>
            <a:pPr>
              <a:spcBef>
                <a:spcPts val="0"/>
              </a:spcBef>
              <a:buNone/>
            </a:pPr>
            <a:r>
              <a:rPr lang="en" sz="2800" dirty="0"/>
              <a:t>END</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3. Dynamic Stacks</a:t>
            </a:r>
          </a:p>
        </p:txBody>
      </p:sp>
      <p:sp>
        <p:nvSpPr>
          <p:cNvPr id="3" name="Espace réservé du contenu 2"/>
          <p:cNvSpPr>
            <a:spLocks noGrp="1"/>
          </p:cNvSpPr>
          <p:nvPr>
            <p:ph idx="1"/>
          </p:nvPr>
        </p:nvSpPr>
        <p:spPr>
          <a:xfrm>
            <a:off x="214282" y="857232"/>
            <a:ext cx="8286808" cy="5429288"/>
          </a:xfrm>
        </p:spPr>
        <p:txBody>
          <a:bodyPr>
            <a:noAutofit/>
          </a:bodyPr>
          <a:lstStyle/>
          <a:p>
            <a:pPr marL="0" lvl="0" indent="0" algn="just">
              <a:buNone/>
            </a:pPr>
            <a:r>
              <a:rPr lang="en" sz="2800" b="1" dirty="0" smtClean="0"/>
              <a:t>Top </a:t>
            </a:r>
            <a:r>
              <a:rPr lang="en" sz="2800" dirty="0" smtClean="0"/>
              <a:t>(P: Stack): Returns the element that exists in the Stack header (The last stacked element).</a:t>
            </a:r>
            <a:endParaRPr lang="fr-FR" sz="2800" dirty="0" smtClean="0"/>
          </a:p>
          <a:p>
            <a:pPr>
              <a:buNone/>
            </a:pPr>
            <a:endParaRPr lang="fr-FR" sz="2800" b="1" dirty="0" smtClean="0"/>
          </a:p>
          <a:p>
            <a:pPr>
              <a:buNone/>
            </a:pPr>
            <a:r>
              <a:rPr lang="en" sz="2800" b="1" dirty="0" smtClean="0"/>
              <a:t>Function Top (P</a:t>
            </a:r>
            <a:r>
              <a:rPr lang="en" sz="2800" b="1" dirty="0"/>
              <a:t>: Stack): type</a:t>
            </a:r>
          </a:p>
          <a:p>
            <a:pPr>
              <a:buNone/>
            </a:pPr>
            <a:r>
              <a:rPr lang="en" sz="2800" b="1" dirty="0" smtClean="0"/>
              <a:t>Begin</a:t>
            </a:r>
          </a:p>
          <a:p>
            <a:pPr>
              <a:buNone/>
            </a:pPr>
            <a:r>
              <a:rPr lang="en" sz="2800" b="1" dirty="0" smtClean="0"/>
              <a:t>	Return (P </a:t>
            </a:r>
            <a:r>
              <a:rPr lang="en" sz="2800" b="1" dirty="0"/>
              <a:t>-&gt; ele );</a:t>
            </a:r>
          </a:p>
          <a:p>
            <a:pPr>
              <a:buNone/>
            </a:pPr>
            <a:r>
              <a:rPr lang="en" sz="2800" b="1" dirty="0"/>
              <a:t>END</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12</a:t>
            </a:fld>
            <a:endParaRPr lang="fr-FR" dirty="0"/>
          </a:p>
        </p:txBody>
      </p:sp>
    </p:spTree>
    <p:extLst>
      <p:ext uri="{BB962C8B-B14F-4D97-AF65-F5344CB8AC3E}">
        <p14:creationId xmlns:p14="http://schemas.microsoft.com/office/powerpoint/2010/main" val="2151161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3. Dynamic Stacks</a:t>
            </a:r>
          </a:p>
        </p:txBody>
      </p:sp>
      <p:sp>
        <p:nvSpPr>
          <p:cNvPr id="3" name="Espace réservé du contenu 2"/>
          <p:cNvSpPr>
            <a:spLocks noGrp="1"/>
          </p:cNvSpPr>
          <p:nvPr>
            <p:ph idx="1"/>
          </p:nvPr>
        </p:nvSpPr>
        <p:spPr>
          <a:xfrm>
            <a:off x="285720" y="1000108"/>
            <a:ext cx="8286808" cy="5429288"/>
          </a:xfrm>
        </p:spPr>
        <p:txBody>
          <a:bodyPr>
            <a:noAutofit/>
          </a:bodyPr>
          <a:lstStyle/>
          <a:p>
            <a:pPr marL="0" lvl="0" indent="0" algn="just">
              <a:buNone/>
            </a:pPr>
            <a:r>
              <a:rPr lang="en" sz="2800" b="1" dirty="0" smtClean="0"/>
              <a:t>Pushe: </a:t>
            </a:r>
            <a:r>
              <a:rPr lang="en" sz="2800" dirty="0" smtClean="0"/>
              <a:t>Pushes an element on top of the stack. This function is equivalent to Add for a linked list.</a:t>
            </a:r>
          </a:p>
          <a:p>
            <a:pPr>
              <a:spcBef>
                <a:spcPts val="0"/>
              </a:spcBef>
              <a:buNone/>
            </a:pPr>
            <a:endParaRPr lang="fr-FR" sz="2800" dirty="0" smtClean="0"/>
          </a:p>
          <a:p>
            <a:pPr>
              <a:spcBef>
                <a:spcPts val="0"/>
              </a:spcBef>
              <a:spcAft>
                <a:spcPts val="1200"/>
              </a:spcAft>
              <a:buNone/>
            </a:pPr>
            <a:r>
              <a:rPr lang="en" sz="2800" b="1" dirty="0"/>
              <a:t>Procedure </a:t>
            </a:r>
            <a:r>
              <a:rPr lang="en" sz="2800" b="1" dirty="0" smtClean="0"/>
              <a:t>Push (</a:t>
            </a:r>
            <a:r>
              <a:rPr lang="en" sz="2800" b="1" dirty="0"/>
              <a:t>var P: Stack, x: typeq )</a:t>
            </a:r>
          </a:p>
          <a:p>
            <a:pPr>
              <a:spcBef>
                <a:spcPts val="0"/>
              </a:spcBef>
              <a:spcAft>
                <a:spcPts val="1200"/>
              </a:spcAft>
              <a:buNone/>
            </a:pPr>
            <a:r>
              <a:rPr lang="en" sz="2800" b="1" dirty="0" smtClean="0"/>
              <a:t>	Q</a:t>
            </a:r>
            <a:r>
              <a:rPr lang="en" sz="2800" b="1" dirty="0"/>
              <a:t>: </a:t>
            </a:r>
            <a:r>
              <a:rPr lang="fr-FR" sz="2800" b="1" dirty="0" err="1" smtClean="0"/>
              <a:t>Stack</a:t>
            </a:r>
            <a:endParaRPr lang="en" sz="2800" b="1" dirty="0"/>
          </a:p>
          <a:p>
            <a:pPr>
              <a:spcBef>
                <a:spcPts val="0"/>
              </a:spcBef>
              <a:spcAft>
                <a:spcPts val="1200"/>
              </a:spcAft>
              <a:buNone/>
            </a:pPr>
            <a:r>
              <a:rPr lang="en" sz="2800" b="1" dirty="0" smtClean="0"/>
              <a:t>Begin</a:t>
            </a:r>
            <a:endParaRPr lang="en" sz="2800" b="1" dirty="0"/>
          </a:p>
          <a:p>
            <a:pPr>
              <a:spcBef>
                <a:spcPts val="0"/>
              </a:spcBef>
              <a:spcAft>
                <a:spcPts val="1200"/>
              </a:spcAft>
              <a:buNone/>
            </a:pPr>
            <a:r>
              <a:rPr lang="en" sz="2800" b="1" dirty="0" smtClean="0"/>
              <a:t>	</a:t>
            </a:r>
            <a:r>
              <a:rPr lang="en" sz="2800" dirty="0" smtClean="0"/>
              <a:t>Q </a:t>
            </a:r>
            <a:r>
              <a:rPr lang="en" sz="2800" dirty="0" smtClean="0">
                <a:sym typeface="Wingdings" pitchFamily="2" charset="2"/>
              </a:rPr>
              <a:t></a:t>
            </a:r>
            <a:r>
              <a:rPr lang="en" sz="2800" dirty="0" smtClean="0"/>
              <a:t> create_node </a:t>
            </a:r>
            <a:r>
              <a:rPr lang="en" sz="2800" dirty="0"/>
              <a:t>(x);</a:t>
            </a:r>
          </a:p>
          <a:p>
            <a:pPr>
              <a:spcBef>
                <a:spcPts val="0"/>
              </a:spcBef>
              <a:spcAft>
                <a:spcPts val="1200"/>
              </a:spcAft>
              <a:buNone/>
            </a:pPr>
            <a:r>
              <a:rPr lang="en" sz="2800" dirty="0" smtClean="0"/>
              <a:t>	Q </a:t>
            </a:r>
            <a:r>
              <a:rPr lang="en" sz="2800" dirty="0"/>
              <a:t>-&gt; next </a:t>
            </a:r>
            <a:r>
              <a:rPr lang="en" sz="2800" dirty="0" smtClean="0">
                <a:sym typeface="Wingdings" pitchFamily="2" charset="2"/>
              </a:rPr>
              <a:t></a:t>
            </a:r>
            <a:r>
              <a:rPr lang="en" sz="2800" dirty="0" smtClean="0"/>
              <a:t> </a:t>
            </a:r>
            <a:r>
              <a:rPr lang="en" sz="2800" dirty="0"/>
              <a:t>P;</a:t>
            </a:r>
          </a:p>
          <a:p>
            <a:pPr>
              <a:spcBef>
                <a:spcPts val="0"/>
              </a:spcBef>
              <a:spcAft>
                <a:spcPts val="1200"/>
              </a:spcAft>
              <a:buNone/>
            </a:pPr>
            <a:r>
              <a:rPr lang="en" sz="2800" dirty="0"/>
              <a:t>     </a:t>
            </a:r>
            <a:r>
              <a:rPr lang="en" sz="2800" dirty="0" smtClean="0"/>
              <a:t>P </a:t>
            </a:r>
            <a:r>
              <a:rPr lang="en" sz="2800" dirty="0" smtClean="0">
                <a:sym typeface="Wingdings" pitchFamily="2" charset="2"/>
              </a:rPr>
              <a:t> </a:t>
            </a:r>
            <a:r>
              <a:rPr lang="en" sz="2800" dirty="0" smtClean="0"/>
              <a:t>Q </a:t>
            </a:r>
            <a:r>
              <a:rPr lang="en" sz="2800" dirty="0"/>
              <a:t>;</a:t>
            </a:r>
          </a:p>
          <a:p>
            <a:pPr>
              <a:spcBef>
                <a:spcPts val="0"/>
              </a:spcBef>
              <a:spcAft>
                <a:spcPts val="1200"/>
              </a:spcAft>
              <a:buNone/>
            </a:pPr>
            <a:r>
              <a:rPr lang="en" sz="2800" b="1" dirty="0"/>
              <a:t>END</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13</a:t>
            </a:fld>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3. Dynamic Stacks</a:t>
            </a:r>
          </a:p>
        </p:txBody>
      </p:sp>
      <p:sp>
        <p:nvSpPr>
          <p:cNvPr id="3" name="Espace réservé du contenu 2"/>
          <p:cNvSpPr>
            <a:spLocks noGrp="1"/>
          </p:cNvSpPr>
          <p:nvPr>
            <p:ph idx="1"/>
          </p:nvPr>
        </p:nvSpPr>
        <p:spPr>
          <a:xfrm>
            <a:off x="285720" y="1000108"/>
            <a:ext cx="8286808" cy="5429288"/>
          </a:xfrm>
        </p:spPr>
        <p:txBody>
          <a:bodyPr>
            <a:noAutofit/>
          </a:bodyPr>
          <a:lstStyle/>
          <a:p>
            <a:pPr marL="0" lvl="0" indent="0">
              <a:buNone/>
            </a:pPr>
            <a:r>
              <a:rPr lang="en" sz="2400" b="1" dirty="0" smtClean="0"/>
              <a:t>Pop </a:t>
            </a:r>
            <a:r>
              <a:rPr lang="en" sz="2400" dirty="0" smtClean="0"/>
              <a:t>: Returns the stack without its top.</a:t>
            </a:r>
            <a:endParaRPr lang="fr-FR" sz="2000" dirty="0" smtClean="0"/>
          </a:p>
          <a:p>
            <a:pPr>
              <a:buNone/>
            </a:pPr>
            <a:r>
              <a:rPr lang="en" sz="2400" b="1" dirty="0" smtClean="0"/>
              <a:t>Procedure Pop (var </a:t>
            </a:r>
            <a:r>
              <a:rPr lang="en" sz="2400" b="1" dirty="0"/>
              <a:t>P: Stack)</a:t>
            </a:r>
          </a:p>
          <a:p>
            <a:pPr>
              <a:buNone/>
            </a:pPr>
            <a:r>
              <a:rPr lang="en" sz="2400" b="1" dirty="0" smtClean="0"/>
              <a:t>	Q</a:t>
            </a:r>
            <a:r>
              <a:rPr lang="en" sz="2400" b="1" dirty="0"/>
              <a:t>: </a:t>
            </a:r>
            <a:r>
              <a:rPr lang="fr-FR" sz="2400" b="1" dirty="0" err="1" smtClean="0"/>
              <a:t>stack</a:t>
            </a:r>
            <a:endParaRPr lang="en" sz="2400" b="1" dirty="0"/>
          </a:p>
          <a:p>
            <a:pPr>
              <a:buNone/>
            </a:pPr>
            <a:r>
              <a:rPr lang="en" sz="2400" b="1" dirty="0" smtClean="0"/>
              <a:t>begin</a:t>
            </a:r>
            <a:endParaRPr lang="fr-FR" sz="2400" b="1" dirty="0"/>
          </a:p>
          <a:p>
            <a:pPr>
              <a:buNone/>
            </a:pPr>
            <a:r>
              <a:rPr lang="en" sz="2400" b="1" dirty="0" smtClean="0"/>
              <a:t>    If </a:t>
            </a:r>
            <a:r>
              <a:rPr lang="en" sz="2400" b="1" dirty="0"/>
              <a:t>( ! </a:t>
            </a:r>
            <a:r>
              <a:rPr lang="en" sz="2400" b="1" dirty="0" err="1"/>
              <a:t>is_empty </a:t>
            </a:r>
            <a:r>
              <a:rPr lang="en" sz="2400" b="1" dirty="0"/>
              <a:t>(p)) then</a:t>
            </a:r>
          </a:p>
          <a:p>
            <a:pPr>
              <a:buNone/>
            </a:pPr>
            <a:r>
              <a:rPr lang="en" sz="2400" b="1" dirty="0" smtClean="0"/>
              <a:t>		Q </a:t>
            </a:r>
            <a:r>
              <a:rPr lang="en" sz="2400" b="1" dirty="0" smtClean="0">
                <a:sym typeface="Wingdings" pitchFamily="2" charset="2"/>
              </a:rPr>
              <a:t> </a:t>
            </a:r>
            <a:r>
              <a:rPr lang="en" sz="2400" b="1" dirty="0" smtClean="0"/>
              <a:t>P </a:t>
            </a:r>
            <a:r>
              <a:rPr lang="en" sz="2400" b="1" dirty="0"/>
              <a:t>;</a:t>
            </a:r>
          </a:p>
          <a:p>
            <a:pPr>
              <a:buNone/>
            </a:pPr>
            <a:r>
              <a:rPr lang="en" sz="2400" b="1" dirty="0" smtClean="0"/>
              <a:t>		P </a:t>
            </a:r>
            <a:r>
              <a:rPr lang="en" sz="2400" b="1" dirty="0" smtClean="0">
                <a:sym typeface="Wingdings" pitchFamily="2" charset="2"/>
              </a:rPr>
              <a:t> </a:t>
            </a:r>
            <a:r>
              <a:rPr lang="en" sz="2400" b="1" dirty="0" smtClean="0"/>
              <a:t>p - </a:t>
            </a:r>
            <a:r>
              <a:rPr lang="en" sz="2400" b="1" dirty="0"/>
              <a:t>&gt;next;</a:t>
            </a:r>
          </a:p>
          <a:p>
            <a:pPr>
              <a:buNone/>
            </a:pPr>
            <a:r>
              <a:rPr lang="en" sz="2400" b="1" dirty="0" smtClean="0"/>
              <a:t>		Disallocate(Q</a:t>
            </a:r>
            <a:r>
              <a:rPr lang="en" sz="2400" b="1" dirty="0"/>
              <a:t>);</a:t>
            </a:r>
          </a:p>
          <a:p>
            <a:pPr>
              <a:buNone/>
            </a:pPr>
            <a:r>
              <a:rPr lang="en" sz="2400" b="1" dirty="0"/>
              <a:t> </a:t>
            </a:r>
            <a:r>
              <a:rPr lang="en" sz="2400" b="1" dirty="0" smtClean="0"/>
              <a:t>    End If</a:t>
            </a:r>
          </a:p>
          <a:p>
            <a:pPr>
              <a:buNone/>
            </a:pPr>
            <a:r>
              <a:rPr lang="en" sz="2400" b="1" dirty="0" smtClean="0"/>
              <a:t>END</a:t>
            </a:r>
            <a:endParaRPr lang="fr-FR" sz="2400" b="1" dirty="0"/>
          </a:p>
          <a:p>
            <a:pPr>
              <a:buNone/>
            </a:pPr>
            <a:r>
              <a:rPr lang="en" sz="2400" b="1" dirty="0" smtClean="0"/>
              <a:t> </a:t>
            </a:r>
            <a:endParaRPr lang="fr-FR" sz="2400" dirty="0" smtClean="0"/>
          </a:p>
          <a:p>
            <a:pPr marL="0" indent="0" algn="just">
              <a:buNone/>
            </a:pPr>
            <a:r>
              <a:rPr lang="en" sz="1800" dirty="0" smtClean="0"/>
              <a:t> </a:t>
            </a:r>
          </a:p>
          <a:p>
            <a:pPr algn="just">
              <a:buNone/>
            </a:pPr>
            <a:endParaRPr lang="fr-FR" sz="18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Dynamic stacks</a:t>
            </a:r>
          </a:p>
        </p:txBody>
      </p:sp>
      <p:sp>
        <p:nvSpPr>
          <p:cNvPr id="3" name="Espace réservé du contenu 2"/>
          <p:cNvSpPr>
            <a:spLocks noGrp="1"/>
          </p:cNvSpPr>
          <p:nvPr>
            <p:ph idx="1"/>
          </p:nvPr>
        </p:nvSpPr>
        <p:spPr>
          <a:xfrm>
            <a:off x="285720" y="1000108"/>
            <a:ext cx="8606760" cy="5429288"/>
          </a:xfrm>
        </p:spPr>
        <p:txBody>
          <a:bodyPr>
            <a:noAutofit/>
          </a:bodyPr>
          <a:lstStyle/>
          <a:p>
            <a:pPr marL="0" lvl="0" indent="0" algn="just">
              <a:buNone/>
            </a:pPr>
            <a:r>
              <a:rPr lang="en" sz="2800" b="1" dirty="0" smtClean="0"/>
              <a:t>The size function </a:t>
            </a:r>
            <a:r>
              <a:rPr lang="en" sz="2800" dirty="0" smtClean="0"/>
              <a:t>: returns the number of elements stacked in the stack. </a:t>
            </a:r>
            <a:r>
              <a:rPr lang="fr-FR" sz="2800" dirty="0" smtClean="0"/>
              <a:t>E</a:t>
            </a:r>
            <a:r>
              <a:rPr lang="en" sz="2800" dirty="0" smtClean="0"/>
              <a:t>quivalent to Leng</a:t>
            </a:r>
            <a:r>
              <a:rPr lang="fr-FR" sz="2800" dirty="0" smtClean="0"/>
              <a:t>th</a:t>
            </a:r>
            <a:r>
              <a:rPr lang="en" sz="2800" dirty="0" smtClean="0"/>
              <a:t> for Linked Lists.</a:t>
            </a:r>
          </a:p>
          <a:p>
            <a:pPr marL="0" indent="0" algn="just">
              <a:spcBef>
                <a:spcPts val="1200"/>
              </a:spcBef>
              <a:buNone/>
            </a:pPr>
            <a:r>
              <a:rPr lang="en" sz="2800" b="1" dirty="0" smtClean="0"/>
              <a:t>Function</a:t>
            </a:r>
            <a:r>
              <a:rPr lang="en" sz="2800" dirty="0" smtClean="0"/>
              <a:t> </a:t>
            </a:r>
            <a:r>
              <a:rPr lang="en" sz="2800" dirty="0"/>
              <a:t>Size (P: Stack): integer</a:t>
            </a:r>
          </a:p>
          <a:p>
            <a:pPr marL="0" indent="0" algn="just">
              <a:spcBef>
                <a:spcPts val="0"/>
              </a:spcBef>
              <a:buNone/>
            </a:pPr>
            <a:r>
              <a:rPr lang="en" sz="2800" dirty="0" smtClean="0"/>
              <a:t>	Current</a:t>
            </a:r>
            <a:r>
              <a:rPr lang="en" sz="2800" dirty="0"/>
              <a:t>: </a:t>
            </a:r>
            <a:r>
              <a:rPr lang="fr-FR" sz="2800" dirty="0" err="1" smtClean="0"/>
              <a:t>stack</a:t>
            </a:r>
            <a:r>
              <a:rPr lang="fr-FR" sz="2800" dirty="0" smtClean="0"/>
              <a:t>;</a:t>
            </a:r>
            <a:r>
              <a:rPr lang="en" sz="2800" dirty="0" smtClean="0"/>
              <a:t> Nb </a:t>
            </a:r>
            <a:r>
              <a:rPr lang="en" sz="2800" dirty="0"/>
              <a:t>: </a:t>
            </a:r>
            <a:r>
              <a:rPr lang="en" sz="2800" dirty="0" smtClean="0"/>
              <a:t>integer;</a:t>
            </a:r>
            <a:endParaRPr lang="en" sz="2800" dirty="0"/>
          </a:p>
          <a:p>
            <a:pPr marL="0" indent="0" algn="just">
              <a:spcBef>
                <a:spcPts val="0"/>
              </a:spcBef>
              <a:buNone/>
            </a:pPr>
            <a:r>
              <a:rPr lang="en" sz="2800" b="1" dirty="0" smtClean="0"/>
              <a:t>Begin</a:t>
            </a:r>
            <a:endParaRPr lang="en" sz="2800" b="1" dirty="0"/>
          </a:p>
          <a:p>
            <a:pPr marL="0" indent="0" algn="just">
              <a:spcBef>
                <a:spcPts val="0"/>
              </a:spcBef>
              <a:buNone/>
            </a:pPr>
            <a:r>
              <a:rPr lang="en" sz="2800" dirty="0"/>
              <a:t>    </a:t>
            </a:r>
            <a:r>
              <a:rPr lang="en" sz="2800" dirty="0" smtClean="0"/>
              <a:t>Current </a:t>
            </a:r>
            <a:r>
              <a:rPr lang="en" sz="2800" dirty="0" smtClean="0">
                <a:sym typeface="Wingdings" pitchFamily="2" charset="2"/>
              </a:rPr>
              <a:t> </a:t>
            </a:r>
            <a:r>
              <a:rPr lang="en" sz="2800" dirty="0" smtClean="0"/>
              <a:t>P </a:t>
            </a:r>
            <a:r>
              <a:rPr lang="en" sz="2800" dirty="0"/>
              <a:t>; </a:t>
            </a:r>
            <a:r>
              <a:rPr lang="en" sz="2800" dirty="0" smtClean="0"/>
              <a:t>Nb </a:t>
            </a:r>
            <a:r>
              <a:rPr lang="en" sz="2800" dirty="0" smtClean="0">
                <a:sym typeface="Wingdings" pitchFamily="2" charset="2"/>
              </a:rPr>
              <a:t> </a:t>
            </a:r>
            <a:r>
              <a:rPr lang="en" sz="2800" dirty="0" smtClean="0"/>
              <a:t>0 </a:t>
            </a:r>
            <a:r>
              <a:rPr lang="en" sz="2800" dirty="0"/>
              <a:t>;</a:t>
            </a:r>
          </a:p>
          <a:p>
            <a:pPr marL="0" indent="0" algn="just">
              <a:spcBef>
                <a:spcPts val="0"/>
              </a:spcBef>
              <a:buNone/>
            </a:pPr>
            <a:r>
              <a:rPr lang="en" sz="2800" b="1" dirty="0" smtClean="0"/>
              <a:t>    While</a:t>
            </a:r>
            <a:r>
              <a:rPr lang="en" sz="2800" dirty="0" smtClean="0"/>
              <a:t> (current ≠ </a:t>
            </a:r>
            <a:r>
              <a:rPr lang="en" sz="2800" dirty="0"/>
              <a:t>NULL</a:t>
            </a:r>
            <a:r>
              <a:rPr lang="en" sz="2800" dirty="0" smtClean="0"/>
              <a:t>) do</a:t>
            </a:r>
            <a:endParaRPr lang="en" sz="2800" dirty="0"/>
          </a:p>
          <a:p>
            <a:pPr marL="0" indent="0" algn="just">
              <a:spcBef>
                <a:spcPts val="0"/>
              </a:spcBef>
              <a:buNone/>
              <a:tabLst>
                <a:tab pos="355600" algn="l"/>
              </a:tabLst>
            </a:pPr>
            <a:r>
              <a:rPr lang="en" sz="2800" dirty="0"/>
              <a:t> </a:t>
            </a:r>
            <a:r>
              <a:rPr lang="en" sz="2800" dirty="0" smtClean="0"/>
              <a:t>		Nb </a:t>
            </a:r>
            <a:r>
              <a:rPr lang="en" sz="2800" dirty="0" smtClean="0">
                <a:sym typeface="Wingdings" pitchFamily="2" charset="2"/>
              </a:rPr>
              <a:t> Nb+1 </a:t>
            </a:r>
            <a:r>
              <a:rPr lang="en" sz="2800" dirty="0" smtClean="0"/>
              <a:t>;</a:t>
            </a:r>
            <a:endParaRPr lang="fr-FR" sz="2800" dirty="0"/>
          </a:p>
          <a:p>
            <a:pPr marL="0" indent="0" algn="just">
              <a:spcBef>
                <a:spcPts val="0"/>
              </a:spcBef>
              <a:buNone/>
            </a:pPr>
            <a:r>
              <a:rPr lang="en" sz="2800" dirty="0" smtClean="0"/>
              <a:t>	Current </a:t>
            </a:r>
            <a:r>
              <a:rPr lang="en" sz="2800" dirty="0" smtClean="0">
                <a:sym typeface="Wingdings" pitchFamily="2" charset="2"/>
              </a:rPr>
              <a:t> </a:t>
            </a:r>
            <a:r>
              <a:rPr lang="en" sz="2800" dirty="0" smtClean="0"/>
              <a:t>Current -&gt; next </a:t>
            </a:r>
            <a:r>
              <a:rPr lang="en" sz="2800" dirty="0"/>
              <a:t>;</a:t>
            </a:r>
          </a:p>
          <a:p>
            <a:pPr marL="0" indent="0" algn="just">
              <a:spcBef>
                <a:spcPts val="0"/>
              </a:spcBef>
              <a:buNone/>
            </a:pPr>
            <a:r>
              <a:rPr lang="en" sz="2800" b="1" dirty="0" smtClean="0"/>
              <a:t>    Endwhile</a:t>
            </a:r>
            <a:endParaRPr lang="fr-FR" sz="2800" b="1" dirty="0"/>
          </a:p>
          <a:p>
            <a:pPr marL="0" indent="0" algn="just">
              <a:spcBef>
                <a:spcPts val="0"/>
              </a:spcBef>
              <a:buNone/>
            </a:pPr>
            <a:r>
              <a:rPr lang="en" sz="2800" dirty="0" smtClean="0"/>
              <a:t>	Return Nb </a:t>
            </a:r>
            <a:r>
              <a:rPr lang="en" sz="2800" dirty="0"/>
              <a:t>;</a:t>
            </a:r>
          </a:p>
          <a:p>
            <a:pPr marL="0" indent="0" algn="just">
              <a:spcBef>
                <a:spcPts val="0"/>
              </a:spcBef>
              <a:buNone/>
            </a:pPr>
            <a:r>
              <a:rPr lang="en" sz="2800" b="1" dirty="0" smtClean="0"/>
              <a:t>END</a:t>
            </a:r>
            <a:endParaRPr lang="fr-FR" sz="2800" b="1" dirty="0"/>
          </a:p>
          <a:p>
            <a:pPr marL="0" indent="0" algn="just">
              <a:buNone/>
            </a:pPr>
            <a:r>
              <a:rPr lang="en" sz="2800" dirty="0" smtClean="0"/>
              <a:t> </a:t>
            </a:r>
          </a:p>
          <a:p>
            <a:pPr algn="just">
              <a:buNone/>
            </a:pPr>
            <a:endParaRPr lang="fr-FR" sz="28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15</a:t>
            </a:fld>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lvl="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429288"/>
          </a:xfrm>
        </p:spPr>
        <p:txBody>
          <a:bodyPr>
            <a:noAutofit/>
          </a:bodyPr>
          <a:lstStyle/>
          <a:p>
            <a:pPr lvl="1" indent="-742950">
              <a:buNone/>
            </a:pPr>
            <a:r>
              <a:rPr lang="en" b="1" dirty="0" smtClean="0"/>
              <a:t>1. Evaluation of post-fixed expressions</a:t>
            </a:r>
            <a:endParaRPr lang="fr-FR" sz="2400" dirty="0" smtClean="0"/>
          </a:p>
          <a:p>
            <a:pPr algn="just"/>
            <a:r>
              <a:rPr lang="en" sz="2400" dirty="0" smtClean="0"/>
              <a:t>For the evaluation of arithmetic or logical expressions, programming languages typically use </a:t>
            </a:r>
            <a:r>
              <a:rPr lang="en" sz="2400" b="1" dirty="0" smtClean="0"/>
              <a:t>:m:</a:t>
            </a:r>
            <a:r>
              <a:rPr lang="en" sz="2400" dirty="0" smtClean="0"/>
              <a:t>and postfix representations .</a:t>
            </a:r>
          </a:p>
          <a:p>
            <a:pPr algn="just"/>
            <a:r>
              <a:rPr lang="en" sz="2400" dirty="0" smtClean="0"/>
              <a:t>In the postfix representation, the expression is represented by a new one, where the operations always come after the operands.</a:t>
            </a:r>
          </a:p>
          <a:p>
            <a:r>
              <a:rPr lang="en" sz="2400" b="1" u="sng" dirty="0" smtClean="0"/>
              <a:t>Example</a:t>
            </a:r>
            <a:endParaRPr lang="fr-FR" sz="2000" dirty="0" smtClean="0"/>
          </a:p>
          <a:p>
            <a:pPr marL="725488" lvl="0" indent="-369888" algn="just">
              <a:spcBef>
                <a:spcPts val="600"/>
              </a:spcBef>
              <a:spcAft>
                <a:spcPts val="600"/>
              </a:spcAft>
              <a:buFont typeface="Wingdings" pitchFamily="2" charset="2"/>
              <a:buChar char="ü"/>
            </a:pPr>
            <a:r>
              <a:rPr lang="en" sz="2400" dirty="0" smtClean="0"/>
              <a:t>The expression </a:t>
            </a:r>
            <a:r>
              <a:rPr lang="en" sz="2400" b="1" dirty="0" smtClean="0"/>
              <a:t>(2 + 3 </a:t>
            </a:r>
            <a:r>
              <a:rPr lang="en" sz="2400" b="1" i="1" dirty="0" smtClean="0"/>
              <a:t>) * 6 </a:t>
            </a:r>
            <a:r>
              <a:rPr lang="en" sz="2400" i="1" dirty="0" smtClean="0"/>
              <a:t>is expressed, in postfix, as follows </a:t>
            </a:r>
            <a:r>
              <a:rPr lang="en" sz="2400" b="1" i="1" dirty="0" smtClean="0"/>
              <a:t>2 3+ 6*</a:t>
            </a:r>
            <a:endParaRPr lang="fr-FR" sz="2000" dirty="0" smtClean="0"/>
          </a:p>
          <a:p>
            <a:pPr marL="725488" lvl="0" indent="-369888">
              <a:buFont typeface="Wingdings" pitchFamily="2" charset="2"/>
              <a:buChar char="ü"/>
            </a:pPr>
            <a:r>
              <a:rPr lang="en" sz="2400" dirty="0" smtClean="0"/>
              <a:t>The expression </a:t>
            </a:r>
            <a:r>
              <a:rPr lang="en" sz="2400" b="1" dirty="0" smtClean="0"/>
              <a:t>( </a:t>
            </a:r>
            <a:r>
              <a:rPr lang="en" sz="2400" b="1" i="1" dirty="0" smtClean="0"/>
              <a:t>a + (b ∗ c))/(cd) </a:t>
            </a:r>
            <a:r>
              <a:rPr lang="en" sz="2400" i="1" dirty="0" smtClean="0"/>
              <a:t>is expressed, in postfix, as follows: </a:t>
            </a:r>
            <a:r>
              <a:rPr lang="en" sz="2400" b="1" i="1" dirty="0" smtClean="0"/>
              <a:t>a</a:t>
            </a:r>
            <a:r>
              <a:rPr lang="en" sz="2400" i="1" dirty="0" smtClean="0"/>
              <a:t> </a:t>
            </a:r>
            <a:r>
              <a:rPr lang="en" sz="2400" b="1" i="1" dirty="0" smtClean="0"/>
              <a:t>bc ∗ + cd − /</a:t>
            </a:r>
            <a:endParaRPr lang="fr-FR" sz="2000" dirty="0" smtClean="0"/>
          </a:p>
          <a:p>
            <a:pPr algn="just"/>
            <a:endParaRPr lang="fr-FR" sz="2400"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429288"/>
          </a:xfrm>
        </p:spPr>
        <p:txBody>
          <a:bodyPr>
            <a:noAutofit/>
          </a:bodyPr>
          <a:lstStyle/>
          <a:p>
            <a:pPr algn="just"/>
            <a:r>
              <a:rPr lang="en" sz="2800" dirty="0" smtClean="0"/>
              <a:t>For the evaluation of postfix expressions, programming languages use the Stack type and its primitives by traversing the expression from left to right.</a:t>
            </a:r>
            <a:endParaRPr lang="fr-FR" sz="2400" dirty="0" smtClean="0"/>
          </a:p>
          <a:p>
            <a:pPr algn="just">
              <a:buNone/>
            </a:pPr>
            <a:endParaRPr lang="fr-FR" sz="20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17</a:t>
            </a:fld>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51520" y="836712"/>
            <a:ext cx="8286808" cy="5760640"/>
          </a:xfrm>
        </p:spPr>
        <p:txBody>
          <a:bodyPr>
            <a:noAutofit/>
          </a:bodyPr>
          <a:lstStyle/>
          <a:p>
            <a:pPr marL="0" indent="0" algn="just">
              <a:buNone/>
            </a:pPr>
            <a:r>
              <a:rPr lang="en" sz="2400" b="1" dirty="0" smtClean="0"/>
              <a:t>Example </a:t>
            </a:r>
            <a:r>
              <a:rPr lang="en" sz="2400" dirty="0" smtClean="0"/>
              <a:t>: The following algorithm </a:t>
            </a:r>
            <a:r>
              <a:rPr lang="en" sz="2400" dirty="0" smtClean="0"/>
              <a:t>evaluates </a:t>
            </a:r>
            <a:r>
              <a:rPr lang="en" sz="2400" dirty="0" smtClean="0"/>
              <a:t>the arithmetic expression </a:t>
            </a:r>
            <a:r>
              <a:rPr lang="en" sz="2400" b="1" dirty="0"/>
              <a:t>(2 + 3 </a:t>
            </a:r>
            <a:r>
              <a:rPr lang="en" sz="2400" b="1" i="1" dirty="0"/>
              <a:t>) * 6 </a:t>
            </a:r>
            <a:r>
              <a:rPr lang="en" sz="2400" i="1" dirty="0"/>
              <a:t>or 2 3 + 6 * in postfix </a:t>
            </a:r>
            <a:r>
              <a:rPr lang="en" sz="2400" dirty="0" smtClean="0"/>
              <a:t>using </a:t>
            </a:r>
            <a:r>
              <a:rPr lang="en" sz="2400" smtClean="0"/>
              <a:t>a </a:t>
            </a:r>
            <a:r>
              <a:rPr lang="en" sz="2400" smtClean="0"/>
              <a:t>stack.</a:t>
            </a:r>
            <a:endParaRPr lang="fr-FR" sz="2000" dirty="0" smtClean="0"/>
          </a:p>
          <a:p>
            <a:pPr>
              <a:spcBef>
                <a:spcPts val="1200"/>
              </a:spcBef>
              <a:spcAft>
                <a:spcPts val="600"/>
              </a:spcAft>
              <a:buNone/>
            </a:pPr>
            <a:r>
              <a:rPr lang="en" sz="2200" dirty="0"/>
              <a:t> </a:t>
            </a:r>
            <a:r>
              <a:rPr lang="en" sz="2200" dirty="0" smtClean="0"/>
              <a:t>	P </a:t>
            </a:r>
            <a:r>
              <a:rPr lang="en" sz="2200" dirty="0" smtClean="0">
                <a:sym typeface="Wingdings" pitchFamily="2" charset="2"/>
              </a:rPr>
              <a:t>NiL ;</a:t>
            </a:r>
            <a:endParaRPr lang="fr-FR" sz="2200" dirty="0" smtClean="0"/>
          </a:p>
          <a:p>
            <a:pPr>
              <a:spcBef>
                <a:spcPts val="300"/>
              </a:spcBef>
              <a:spcAft>
                <a:spcPts val="600"/>
              </a:spcAft>
              <a:buNone/>
            </a:pPr>
            <a:r>
              <a:rPr lang="en" sz="2200" dirty="0" smtClean="0"/>
              <a:t>	</a:t>
            </a:r>
            <a:r>
              <a:rPr lang="fr-FR" sz="2200" b="1" dirty="0" smtClean="0">
                <a:solidFill>
                  <a:srgbClr val="00B050"/>
                </a:solidFill>
              </a:rPr>
              <a:t>Push</a:t>
            </a:r>
            <a:r>
              <a:rPr lang="en" sz="2200" b="1" dirty="0" smtClean="0">
                <a:solidFill>
                  <a:srgbClr val="00B050"/>
                </a:solidFill>
              </a:rPr>
              <a:t>(P,2); </a:t>
            </a:r>
            <a:r>
              <a:rPr lang="fr-FR" sz="2200" b="1" dirty="0" smtClean="0">
                <a:solidFill>
                  <a:srgbClr val="00B050"/>
                </a:solidFill>
              </a:rPr>
              <a:t>Push</a:t>
            </a:r>
            <a:r>
              <a:rPr lang="en" sz="2200" b="1" dirty="0" smtClean="0">
                <a:solidFill>
                  <a:srgbClr val="00B050"/>
                </a:solidFill>
              </a:rPr>
              <a:t>(P,3);</a:t>
            </a:r>
            <a:endParaRPr lang="fr-FR" sz="2200" b="1" dirty="0" smtClean="0">
              <a:solidFill>
                <a:srgbClr val="00B050"/>
              </a:solidFill>
            </a:endParaRPr>
          </a:p>
          <a:p>
            <a:pPr>
              <a:spcBef>
                <a:spcPts val="300"/>
              </a:spcBef>
              <a:spcAft>
                <a:spcPts val="600"/>
              </a:spcAft>
              <a:buNone/>
            </a:pPr>
            <a:r>
              <a:rPr lang="en" sz="2200" dirty="0" smtClean="0"/>
              <a:t>     </a:t>
            </a:r>
            <a:r>
              <a:rPr lang="en" sz="2200" b="1" dirty="0">
                <a:solidFill>
                  <a:srgbClr val="0000CC"/>
                </a:solidFill>
              </a:rPr>
              <a:t>b</a:t>
            </a:r>
            <a:r>
              <a:rPr lang="en" sz="2200" b="1" dirty="0" smtClean="0">
                <a:solidFill>
                  <a:srgbClr val="0000CC"/>
                </a:solidFill>
              </a:rPr>
              <a:t> </a:t>
            </a:r>
            <a:r>
              <a:rPr lang="en" sz="2200" b="1" dirty="0" smtClean="0">
                <a:solidFill>
                  <a:srgbClr val="0000CC"/>
                </a:solidFill>
                <a:sym typeface="Wingdings" pitchFamily="2" charset="2"/>
              </a:rPr>
              <a:t> </a:t>
            </a:r>
            <a:r>
              <a:rPr lang="en" sz="2200" b="1" dirty="0" smtClean="0">
                <a:solidFill>
                  <a:srgbClr val="0000CC"/>
                </a:solidFill>
              </a:rPr>
              <a:t>Top (P); Pop (P);</a:t>
            </a:r>
          </a:p>
          <a:p>
            <a:pPr>
              <a:spcBef>
                <a:spcPts val="300"/>
              </a:spcBef>
              <a:spcAft>
                <a:spcPts val="600"/>
              </a:spcAft>
              <a:buNone/>
            </a:pPr>
            <a:r>
              <a:rPr lang="en" sz="2200" b="1" dirty="0" smtClean="0">
                <a:solidFill>
                  <a:srgbClr val="0000CC"/>
                </a:solidFill>
              </a:rPr>
              <a:t>	a </a:t>
            </a:r>
            <a:r>
              <a:rPr lang="en" sz="2200" b="1" dirty="0" smtClean="0">
                <a:solidFill>
                  <a:srgbClr val="0000CC"/>
                </a:solidFill>
                <a:sym typeface="Wingdings" pitchFamily="2" charset="2"/>
              </a:rPr>
              <a:t> </a:t>
            </a:r>
            <a:r>
              <a:rPr lang="en" sz="2200" b="1" dirty="0" smtClean="0">
                <a:solidFill>
                  <a:srgbClr val="0000CC"/>
                </a:solidFill>
              </a:rPr>
              <a:t>Top (P); Pop (P);</a:t>
            </a:r>
          </a:p>
          <a:p>
            <a:pPr>
              <a:spcBef>
                <a:spcPts val="300"/>
              </a:spcBef>
              <a:spcAft>
                <a:spcPts val="600"/>
              </a:spcAft>
              <a:buNone/>
            </a:pPr>
            <a:r>
              <a:rPr lang="en" sz="2200" dirty="0" smtClean="0"/>
              <a:t>	</a:t>
            </a:r>
            <a:r>
              <a:rPr lang="fr-FR" sz="2200" b="1" dirty="0" smtClean="0">
                <a:solidFill>
                  <a:srgbClr val="FF0000"/>
                </a:solidFill>
              </a:rPr>
              <a:t>Push</a:t>
            </a:r>
            <a:r>
              <a:rPr lang="en" sz="2200" b="1" dirty="0" smtClean="0">
                <a:solidFill>
                  <a:srgbClr val="FF0000"/>
                </a:solidFill>
              </a:rPr>
              <a:t>(P,a+b);</a:t>
            </a:r>
          </a:p>
          <a:p>
            <a:pPr>
              <a:spcBef>
                <a:spcPts val="300"/>
              </a:spcBef>
              <a:spcAft>
                <a:spcPts val="600"/>
              </a:spcAft>
              <a:buNone/>
            </a:pPr>
            <a:r>
              <a:rPr lang="en" sz="2200" dirty="0" smtClean="0"/>
              <a:t>	</a:t>
            </a:r>
            <a:r>
              <a:rPr lang="fr-FR" sz="2200" b="1" dirty="0" smtClean="0">
                <a:solidFill>
                  <a:srgbClr val="00B050"/>
                </a:solidFill>
              </a:rPr>
              <a:t>Push</a:t>
            </a:r>
            <a:r>
              <a:rPr lang="en" sz="2200" b="1" dirty="0" smtClean="0">
                <a:solidFill>
                  <a:srgbClr val="00B050"/>
                </a:solidFill>
              </a:rPr>
              <a:t> (P, 6);</a:t>
            </a:r>
          </a:p>
          <a:p>
            <a:pPr>
              <a:spcBef>
                <a:spcPts val="300"/>
              </a:spcBef>
              <a:spcAft>
                <a:spcPts val="600"/>
              </a:spcAft>
              <a:buNone/>
            </a:pPr>
            <a:r>
              <a:rPr lang="en" sz="2200" dirty="0" smtClean="0"/>
              <a:t>	</a:t>
            </a:r>
            <a:r>
              <a:rPr lang="en" sz="2200" b="1" dirty="0" smtClean="0">
                <a:solidFill>
                  <a:srgbClr val="0000CC"/>
                </a:solidFill>
              </a:rPr>
              <a:t>b </a:t>
            </a:r>
            <a:r>
              <a:rPr lang="en" sz="2200" b="1" dirty="0" smtClean="0">
                <a:solidFill>
                  <a:srgbClr val="0000CC"/>
                </a:solidFill>
                <a:sym typeface="Wingdings" pitchFamily="2" charset="2"/>
              </a:rPr>
              <a:t> </a:t>
            </a:r>
            <a:r>
              <a:rPr lang="en" sz="2200" b="1" dirty="0" smtClean="0">
                <a:solidFill>
                  <a:srgbClr val="0000CC"/>
                </a:solidFill>
              </a:rPr>
              <a:t>Top (p); Pop (p);</a:t>
            </a:r>
          </a:p>
          <a:p>
            <a:pPr>
              <a:spcBef>
                <a:spcPts val="300"/>
              </a:spcBef>
              <a:spcAft>
                <a:spcPts val="600"/>
              </a:spcAft>
              <a:buNone/>
            </a:pPr>
            <a:r>
              <a:rPr lang="en" sz="2200" b="1" dirty="0" smtClean="0">
                <a:solidFill>
                  <a:srgbClr val="0000CC"/>
                </a:solidFill>
              </a:rPr>
              <a:t>	a </a:t>
            </a:r>
            <a:r>
              <a:rPr lang="en" sz="2200" b="1" dirty="0" smtClean="0">
                <a:solidFill>
                  <a:srgbClr val="0000CC"/>
                </a:solidFill>
                <a:sym typeface="Wingdings" pitchFamily="2" charset="2"/>
              </a:rPr>
              <a:t> </a:t>
            </a:r>
            <a:r>
              <a:rPr lang="en" sz="2200" b="1" dirty="0" smtClean="0">
                <a:solidFill>
                  <a:srgbClr val="0000CC"/>
                </a:solidFill>
              </a:rPr>
              <a:t>Top (p); Pop (p);</a:t>
            </a:r>
          </a:p>
          <a:p>
            <a:pPr>
              <a:spcBef>
                <a:spcPts val="300"/>
              </a:spcBef>
              <a:spcAft>
                <a:spcPts val="600"/>
              </a:spcAft>
              <a:buNone/>
            </a:pPr>
            <a:r>
              <a:rPr lang="en" sz="2200" dirty="0" smtClean="0"/>
              <a:t>	</a:t>
            </a:r>
            <a:r>
              <a:rPr lang="fr-FR" sz="2200" b="1" dirty="0" smtClean="0">
                <a:solidFill>
                  <a:srgbClr val="FF0000"/>
                </a:solidFill>
              </a:rPr>
              <a:t>Push </a:t>
            </a:r>
            <a:r>
              <a:rPr lang="en" sz="2200" b="1" dirty="0" smtClean="0">
                <a:solidFill>
                  <a:srgbClr val="FF0000"/>
                </a:solidFill>
              </a:rPr>
              <a:t>(p,a*b);</a:t>
            </a:r>
          </a:p>
          <a:p>
            <a:pPr>
              <a:spcBef>
                <a:spcPts val="300"/>
              </a:spcBef>
              <a:spcAft>
                <a:spcPts val="600"/>
              </a:spcAft>
              <a:buNone/>
            </a:pPr>
            <a:r>
              <a:rPr lang="en" sz="2200" dirty="0" smtClean="0"/>
              <a:t>	</a:t>
            </a:r>
            <a:r>
              <a:rPr lang="en" sz="2200" b="1" dirty="0" smtClean="0"/>
              <a:t>Write (Summit (p));</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395536" y="836712"/>
            <a:ext cx="8070784" cy="5760640"/>
          </a:xfrm>
        </p:spPr>
        <p:txBody>
          <a:bodyPr>
            <a:noAutofit/>
          </a:bodyPr>
          <a:lstStyle/>
          <a:p>
            <a:pPr marL="0" indent="0" algn="just">
              <a:lnSpc>
                <a:spcPct val="150000"/>
              </a:lnSpc>
              <a:buNone/>
            </a:pPr>
            <a:r>
              <a:rPr lang="en" sz="2400" b="1" dirty="0" smtClean="0"/>
              <a:t>Exercise: </a:t>
            </a:r>
            <a:r>
              <a:rPr lang="en" sz="2400" dirty="0" smtClean="0"/>
              <a:t>Using </a:t>
            </a:r>
            <a:r>
              <a:rPr lang="en" sz="2400" dirty="0"/>
              <a:t>a stack, write the function to evaluate a post-fixed arithmetic expression, represented by a linked list, containing only digits (0,1,…9) as operands and the following operators: addition '+' and multiplication '*'.</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19</a:t>
            </a:fld>
            <a:endParaRPr lang="fr-F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212976"/>
            <a:ext cx="6962775"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988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arn(inVertical)">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r>
              <a:rPr lang="en" sz="4000" b="1" u="sng" dirty="0" smtClean="0"/>
              <a:t>Batteries</a:t>
            </a:r>
          </a:p>
        </p:txBody>
      </p:sp>
      <p:sp>
        <p:nvSpPr>
          <p:cNvPr id="3" name="Espace réservé du contenu 2"/>
          <p:cNvSpPr>
            <a:spLocks noGrp="1"/>
          </p:cNvSpPr>
          <p:nvPr>
            <p:ph idx="1"/>
          </p:nvPr>
        </p:nvSpPr>
        <p:spPr>
          <a:xfrm>
            <a:off x="428596" y="857232"/>
            <a:ext cx="8501122" cy="5715040"/>
          </a:xfrm>
        </p:spPr>
        <p:txBody>
          <a:bodyPr>
            <a:noAutofit/>
          </a:bodyPr>
          <a:lstStyle/>
          <a:p>
            <a:pPr marL="514350" lvl="0" indent="-514350">
              <a:buFont typeface="+mj-lt"/>
              <a:buAutoNum type="arabicPeriod"/>
            </a:pPr>
            <a:endParaRPr lang="fr-FR" sz="2800" b="1" dirty="0" smtClean="0">
              <a:solidFill>
                <a:srgbClr val="0000CC"/>
              </a:solidFill>
            </a:endParaRPr>
          </a:p>
          <a:p>
            <a:pPr marL="355600" lvl="0" indent="-355600">
              <a:lnSpc>
                <a:spcPct val="150000"/>
              </a:lnSpc>
              <a:buFont typeface="+mj-lt"/>
              <a:buAutoNum type="arabicPeriod"/>
            </a:pPr>
            <a:r>
              <a:rPr lang="en" sz="2600" b="1" dirty="0" smtClean="0">
                <a:solidFill>
                  <a:srgbClr val="002060"/>
                </a:solidFill>
              </a:rPr>
              <a:t>Definition</a:t>
            </a:r>
          </a:p>
          <a:p>
            <a:pPr marL="355600" indent="-355600" hangingPunct="0">
              <a:lnSpc>
                <a:spcPct val="150000"/>
              </a:lnSpc>
              <a:buFont typeface="+mj-lt"/>
              <a:buAutoNum type="arabicPeriod"/>
            </a:pPr>
            <a:r>
              <a:rPr lang="en" sz="2600" b="1" dirty="0" smtClean="0">
                <a:solidFill>
                  <a:srgbClr val="002060"/>
                </a:solidFill>
              </a:rPr>
              <a:t>Dynamic Stacks</a:t>
            </a:r>
          </a:p>
          <a:p>
            <a:pPr marL="355600" lvl="0" indent="-355600" hangingPunct="0">
              <a:lnSpc>
                <a:spcPct val="150000"/>
              </a:lnSpc>
              <a:buFont typeface="+mj-lt"/>
              <a:buAutoNum type="arabicPeriod"/>
            </a:pPr>
            <a:r>
              <a:rPr lang="en" sz="2600" b="1" dirty="0">
                <a:solidFill>
                  <a:srgbClr val="002060"/>
                </a:solidFill>
              </a:rPr>
              <a:t>Static Stacks</a:t>
            </a:r>
          </a:p>
          <a:p>
            <a:pPr marL="0" indent="0" hangingPunct="0">
              <a:lnSpc>
                <a:spcPct val="150000"/>
              </a:lnSpc>
              <a:buNone/>
            </a:pPr>
            <a:endParaRPr lang="en" sz="2600" b="1" dirty="0" smtClean="0">
              <a:solidFill>
                <a:srgbClr val="002060"/>
              </a:solidFill>
            </a:endParaRPr>
          </a:p>
          <a:p>
            <a:pPr lvl="0" hangingPunct="0"/>
            <a:endParaRPr lang="fr-FR" sz="2400" dirty="0" smtClean="0"/>
          </a:p>
          <a:p>
            <a:pPr marL="361950" indent="-361950" algn="just">
              <a:buFont typeface="Wingdings" pitchFamily="2" charset="2"/>
              <a:buChar char="Ø"/>
            </a:pPr>
            <a:endParaRPr lang="fr-FR" sz="2400"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429288"/>
          </a:xfrm>
        </p:spPr>
        <p:txBody>
          <a:bodyPr>
            <a:noAutofit/>
          </a:bodyPr>
          <a:lstStyle/>
          <a:p>
            <a:pPr marL="355600" lvl="1" indent="-355600">
              <a:buNone/>
            </a:pPr>
            <a:r>
              <a:rPr lang="en" b="1" dirty="0" smtClean="0"/>
              <a:t>2. Recursive calls</a:t>
            </a:r>
            <a:endParaRPr lang="fr-FR" dirty="0" smtClean="0"/>
          </a:p>
          <a:p>
            <a:pPr marL="627063" indent="-271463" algn="just">
              <a:spcAft>
                <a:spcPts val="600"/>
              </a:spcAft>
            </a:pPr>
            <a:r>
              <a:rPr lang="en" sz="2400" dirty="0" smtClean="0"/>
              <a:t>To execute recursive functions programming languages use stacks to make them iterative.</a:t>
            </a:r>
          </a:p>
          <a:p>
            <a:pPr marL="627063" indent="-271463" algn="just">
              <a:spcAft>
                <a:spcPts val="600"/>
              </a:spcAft>
            </a:pPr>
            <a:r>
              <a:rPr lang="en" sz="2400" dirty="0" smtClean="0"/>
              <a:t>The following example represents an iterative version for the factorial function using a stack and its primitives.</a:t>
            </a:r>
            <a:endParaRPr lang="fr-FR" sz="2400" b="1" dirty="0" smtClean="0"/>
          </a:p>
          <a:p>
            <a:pPr algn="just">
              <a:buNone/>
            </a:pPr>
            <a:endParaRPr lang="fr-FR" sz="2400" dirty="0" smtClean="0"/>
          </a:p>
          <a:p>
            <a:pPr algn="just"/>
            <a:endParaRPr lang="fr-FR" sz="2400"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20</a:t>
            </a:fld>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429288"/>
          </a:xfrm>
        </p:spPr>
        <p:txBody>
          <a:bodyPr>
            <a:noAutofit/>
          </a:bodyPr>
          <a:lstStyle/>
          <a:p>
            <a:pPr algn="just">
              <a:buNone/>
            </a:pPr>
            <a:r>
              <a:rPr lang="en" sz="2400" b="1" dirty="0" smtClean="0"/>
              <a:t>Example: </a:t>
            </a:r>
            <a:r>
              <a:rPr lang="en" sz="2400" b="1" dirty="0">
                <a:solidFill>
                  <a:srgbClr val="0000CC"/>
                </a:solidFill>
              </a:rPr>
              <a:t>Fact (4)</a:t>
            </a:r>
          </a:p>
          <a:p>
            <a:pPr>
              <a:spcBef>
                <a:spcPts val="600"/>
              </a:spcBef>
              <a:buNone/>
            </a:pPr>
            <a:r>
              <a:rPr lang="en" sz="2000" dirty="0"/>
              <a:t> </a:t>
            </a:r>
            <a:r>
              <a:rPr lang="en" sz="2000" dirty="0" smtClean="0"/>
              <a:t>=4*Fact(3)</a:t>
            </a:r>
          </a:p>
          <a:p>
            <a:pPr>
              <a:spcBef>
                <a:spcPts val="600"/>
              </a:spcBef>
              <a:buNone/>
            </a:pPr>
            <a:r>
              <a:rPr lang="en" sz="2000" dirty="0" smtClean="0"/>
              <a:t>=4* </a:t>
            </a:r>
            <a:r>
              <a:rPr lang="en" sz="2000" b="1" dirty="0" smtClean="0">
                <a:solidFill>
                  <a:srgbClr val="00B050"/>
                </a:solidFill>
              </a:rPr>
              <a:t>3*Fact(2)</a:t>
            </a:r>
          </a:p>
          <a:p>
            <a:pPr>
              <a:spcBef>
                <a:spcPts val="600"/>
              </a:spcBef>
              <a:buNone/>
            </a:pPr>
            <a:r>
              <a:rPr lang="en" sz="2000" dirty="0" smtClean="0"/>
              <a:t>=4*3* </a:t>
            </a:r>
            <a:r>
              <a:rPr lang="en" sz="2000" b="1" dirty="0" smtClean="0">
                <a:solidFill>
                  <a:srgbClr val="00B050"/>
                </a:solidFill>
              </a:rPr>
              <a:t>2*Fact(1)</a:t>
            </a:r>
            <a:r>
              <a:rPr lang="en" sz="2000" dirty="0" smtClean="0"/>
              <a:t> </a:t>
            </a:r>
          </a:p>
          <a:p>
            <a:pPr>
              <a:spcBef>
                <a:spcPts val="600"/>
              </a:spcBef>
              <a:buNone/>
            </a:pPr>
            <a:r>
              <a:rPr lang="en" sz="2000" dirty="0" smtClean="0"/>
              <a:t>=4*3*2* </a:t>
            </a:r>
            <a:r>
              <a:rPr lang="en" sz="2000" b="1" dirty="0" smtClean="0">
                <a:solidFill>
                  <a:srgbClr val="00B050"/>
                </a:solidFill>
              </a:rPr>
              <a:t>1*Fact(0)</a:t>
            </a:r>
            <a:r>
              <a:rPr lang="en" sz="2000" dirty="0" smtClean="0"/>
              <a:t> </a:t>
            </a:r>
            <a:endParaRPr lang="fr-FR" sz="2000" dirty="0" smtClean="0"/>
          </a:p>
          <a:p>
            <a:pPr>
              <a:spcBef>
                <a:spcPts val="600"/>
              </a:spcBef>
              <a:buNone/>
            </a:pPr>
            <a:r>
              <a:rPr lang="en" sz="2000" dirty="0" smtClean="0"/>
              <a:t>= 4*3*2*1* </a:t>
            </a:r>
            <a:r>
              <a:rPr lang="en" sz="2000" b="1" dirty="0" smtClean="0">
                <a:solidFill>
                  <a:srgbClr val="00B050"/>
                </a:solidFill>
              </a:rPr>
              <a:t>1</a:t>
            </a:r>
          </a:p>
          <a:p>
            <a:pPr>
              <a:spcBef>
                <a:spcPts val="600"/>
              </a:spcBef>
              <a:buNone/>
            </a:pPr>
            <a:r>
              <a:rPr lang="en" sz="2000" dirty="0" smtClean="0"/>
              <a:t>=4*3*2* </a:t>
            </a:r>
            <a:r>
              <a:rPr lang="en" sz="2000" b="1" dirty="0" smtClean="0">
                <a:solidFill>
                  <a:srgbClr val="00B050"/>
                </a:solidFill>
              </a:rPr>
              <a:t>1</a:t>
            </a:r>
          </a:p>
          <a:p>
            <a:pPr>
              <a:spcBef>
                <a:spcPts val="600"/>
              </a:spcBef>
              <a:buNone/>
            </a:pPr>
            <a:r>
              <a:rPr lang="en" sz="2000" dirty="0" smtClean="0"/>
              <a:t>=4*3* </a:t>
            </a:r>
            <a:r>
              <a:rPr lang="en" sz="2000" b="1" dirty="0" smtClean="0">
                <a:solidFill>
                  <a:srgbClr val="00B050"/>
                </a:solidFill>
              </a:rPr>
              <a:t>2</a:t>
            </a:r>
          </a:p>
          <a:p>
            <a:pPr>
              <a:spcBef>
                <a:spcPts val="600"/>
              </a:spcBef>
              <a:buNone/>
            </a:pPr>
            <a:r>
              <a:rPr lang="en" sz="2000" dirty="0" smtClean="0"/>
              <a:t>=4* </a:t>
            </a:r>
            <a:r>
              <a:rPr lang="en" sz="2000" b="1" dirty="0" smtClean="0">
                <a:solidFill>
                  <a:srgbClr val="00B050"/>
                </a:solidFill>
              </a:rPr>
              <a:t>6</a:t>
            </a:r>
          </a:p>
          <a:p>
            <a:pPr>
              <a:spcBef>
                <a:spcPts val="600"/>
              </a:spcBef>
              <a:buNone/>
            </a:pPr>
            <a:r>
              <a:rPr lang="en" sz="2000" dirty="0" smtClean="0"/>
              <a:t>= </a:t>
            </a:r>
            <a:r>
              <a:rPr lang="en" sz="2000" b="1" dirty="0" smtClean="0">
                <a:solidFill>
                  <a:srgbClr val="00B050"/>
                </a:solidFill>
              </a:rPr>
              <a:t>24</a:t>
            </a:r>
            <a:endParaRPr lang="fr-FR" sz="2000" b="1" dirty="0" smtClean="0">
              <a:solidFill>
                <a:srgbClr val="00B050"/>
              </a:solidFill>
            </a:endParaRP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21</a:t>
            </a:fld>
            <a:endParaRPr lang="fr-FR" dirty="0"/>
          </a:p>
        </p:txBody>
      </p:sp>
      <p:pic>
        <p:nvPicPr>
          <p:cNvPr id="6" name="Image 5"/>
          <p:cNvPicPr/>
          <p:nvPr/>
        </p:nvPicPr>
        <p:blipFill>
          <a:blip r:embed="rId3"/>
          <a:srcRect/>
          <a:stretch>
            <a:fillRect/>
          </a:stretch>
        </p:blipFill>
        <p:spPr bwMode="auto">
          <a:xfrm>
            <a:off x="214282" y="4929198"/>
            <a:ext cx="8929718" cy="1500198"/>
          </a:xfrm>
          <a:prstGeom prst="rect">
            <a:avLst/>
          </a:prstGeom>
          <a:noFill/>
          <a:ln w="9525">
            <a:noFill/>
            <a:miter lim="800000"/>
            <a:headEnd/>
            <a:tailEnd/>
          </a:ln>
        </p:spPr>
      </p:pic>
      <p:sp>
        <p:nvSpPr>
          <p:cNvPr id="4" name="Rectangle 3"/>
          <p:cNvSpPr/>
          <p:nvPr/>
        </p:nvSpPr>
        <p:spPr>
          <a:xfrm>
            <a:off x="1101968" y="4941168"/>
            <a:ext cx="900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2110080" y="4942846"/>
            <a:ext cx="936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3172784" y="4894778"/>
            <a:ext cx="936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4208192" y="4894778"/>
            <a:ext cx="972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5215178" y="4908426"/>
            <a:ext cx="972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6245146" y="4908426"/>
            <a:ext cx="972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7294656" y="4929198"/>
            <a:ext cx="972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8172000" y="4929198"/>
            <a:ext cx="972000"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201326" y="4653136"/>
            <a:ext cx="1058306" cy="1819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ccolade fermante 6"/>
          <p:cNvSpPr/>
          <p:nvPr/>
        </p:nvSpPr>
        <p:spPr>
          <a:xfrm>
            <a:off x="4108784" y="3501008"/>
            <a:ext cx="391208" cy="136815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6" name="Accolade fermante 15"/>
          <p:cNvSpPr/>
          <p:nvPr/>
        </p:nvSpPr>
        <p:spPr>
          <a:xfrm>
            <a:off x="4108784" y="1556792"/>
            <a:ext cx="391208" cy="185729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7" name="Rectangle 16"/>
          <p:cNvSpPr/>
          <p:nvPr/>
        </p:nvSpPr>
        <p:spPr>
          <a:xfrm>
            <a:off x="4679141" y="2200218"/>
            <a:ext cx="1994072" cy="369332"/>
          </a:xfrm>
          <a:prstGeom prst="rect">
            <a:avLst/>
          </a:prstGeom>
        </p:spPr>
        <p:txBody>
          <a:bodyPr wrap="none">
            <a:spAutoFit/>
          </a:bodyPr>
          <a:lstStyle/>
          <a:p>
            <a:r>
              <a:rPr lang="en" dirty="0" smtClean="0"/>
              <a:t>Recursive </a:t>
            </a:r>
            <a:endParaRPr lang="fr-FR" dirty="0"/>
          </a:p>
        </p:txBody>
      </p:sp>
      <p:sp>
        <p:nvSpPr>
          <p:cNvPr id="18" name="Rectangle 17"/>
          <p:cNvSpPr/>
          <p:nvPr/>
        </p:nvSpPr>
        <p:spPr>
          <a:xfrm>
            <a:off x="4848065" y="3774994"/>
            <a:ext cx="1797287" cy="646331"/>
          </a:xfrm>
          <a:prstGeom prst="rect">
            <a:avLst/>
          </a:prstGeom>
        </p:spPr>
        <p:txBody>
          <a:bodyPr wrap="none">
            <a:spAutoFit/>
          </a:bodyPr>
          <a:lstStyle/>
          <a:p>
            <a:pPr>
              <a:spcBef>
                <a:spcPts val="0"/>
              </a:spcBef>
              <a:buNone/>
            </a:pPr>
            <a:r>
              <a:rPr lang="en" dirty="0" smtClean="0"/>
              <a:t>Calculation </a:t>
            </a:r>
            <a:r>
              <a:rPr lang="en" dirty="0"/>
              <a:t>phase</a:t>
            </a:r>
          </a:p>
          <a:p>
            <a:r>
              <a:rPr lang="en" dirty="0" smtClean="0"/>
              <a:t>( return and calculation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500"/>
                                        <p:tgtEl>
                                          <p:spTgt spid="1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5"/>
                                        </p:tgtEl>
                                      </p:cBhvr>
                                    </p:animEffect>
                                    <p:set>
                                      <p:cBhvr>
                                        <p:cTn id="25" dur="1" fill="hold">
                                          <p:stCondLst>
                                            <p:cond delay="499"/>
                                          </p:stCondLst>
                                        </p:cTn>
                                        <p:tgtEl>
                                          <p:spTgt spid="15"/>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checkerboard(across)">
                                      <p:cBhvr>
                                        <p:cTn id="30" dur="500"/>
                                        <p:tgtEl>
                                          <p:spTgt spid="3">
                                            <p:txEl>
                                              <p:pRg st="2" end="2"/>
                                            </p:txEl>
                                          </p:spTgt>
                                        </p:tgtEl>
                                      </p:cBhvr>
                                    </p:animEffect>
                                  </p:childTnLst>
                                </p:cTn>
                              </p:par>
                              <p:par>
                                <p:cTn id="31" presetID="10" presetClass="exit" presetSubtype="0" fill="hold" grpId="0" nodeType="withEffect">
                                  <p:stCondLst>
                                    <p:cond delay="0"/>
                                  </p:stCondLst>
                                  <p:childTnLst>
                                    <p:animEffect transition="out" filter="fad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checkerboard(across)">
                                      <p:cBhvr>
                                        <p:cTn id="38" dur="500"/>
                                        <p:tgtEl>
                                          <p:spTgt spid="3">
                                            <p:txEl>
                                              <p:pRg st="3" end="3"/>
                                            </p:txEl>
                                          </p:spTgt>
                                        </p:tgtEl>
                                      </p:cBhvr>
                                    </p:animEffect>
                                  </p:childTnLst>
                                </p:cTn>
                              </p:par>
                              <p:par>
                                <p:cTn id="39" presetID="10" presetClass="exit" presetSubtype="0" fill="hold" grpId="0" nodeType="withEffect">
                                  <p:stCondLst>
                                    <p:cond delay="0"/>
                                  </p:stCondLst>
                                  <p:childTnLst>
                                    <p:animEffect transition="out" filter="fade">
                                      <p:cBhvr>
                                        <p:cTn id="40" dur="500"/>
                                        <p:tgtEl>
                                          <p:spTgt spid="8"/>
                                        </p:tgtEl>
                                      </p:cBhvr>
                                    </p:animEffect>
                                    <p:set>
                                      <p:cBhvr>
                                        <p:cTn id="41" dur="1" fill="hold">
                                          <p:stCondLst>
                                            <p:cond delay="499"/>
                                          </p:stCondLst>
                                        </p:cTn>
                                        <p:tgtEl>
                                          <p:spTgt spid="8"/>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checkerboard(across)">
                                      <p:cBhvr>
                                        <p:cTn id="46" dur="500"/>
                                        <p:tgtEl>
                                          <p:spTgt spid="3">
                                            <p:txEl>
                                              <p:pRg st="4" end="4"/>
                                            </p:txEl>
                                          </p:spTgt>
                                        </p:tgtEl>
                                      </p:cBhvr>
                                    </p:animEffect>
                                  </p:childTnLst>
                                </p:cTn>
                              </p:par>
                              <p:par>
                                <p:cTn id="47" presetID="10" presetClass="exit" presetSubtype="0" fill="hold" grpId="0" nodeType="withEffect">
                                  <p:stCondLst>
                                    <p:cond delay="0"/>
                                  </p:stCondLst>
                                  <p:childTnLst>
                                    <p:animEffect transition="out" filter="fade">
                                      <p:cBhvr>
                                        <p:cTn id="48" dur="500"/>
                                        <p:tgtEl>
                                          <p:spTgt spid="9"/>
                                        </p:tgtEl>
                                      </p:cBhvr>
                                    </p:animEffect>
                                    <p:set>
                                      <p:cBhvr>
                                        <p:cTn id="49" dur="1" fill="hold">
                                          <p:stCondLst>
                                            <p:cond delay="499"/>
                                          </p:stCondLst>
                                        </p:cTn>
                                        <p:tgtEl>
                                          <p:spTgt spid="9"/>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checkerboard(across)">
                                      <p:cBhvr>
                                        <p:cTn id="54" dur="500"/>
                                        <p:tgtEl>
                                          <p:spTgt spid="3">
                                            <p:txEl>
                                              <p:pRg st="5" end="5"/>
                                            </p:txEl>
                                          </p:spTgt>
                                        </p:tgtEl>
                                      </p:cBhvr>
                                    </p:animEffect>
                                  </p:childTnLst>
                                </p:cTn>
                              </p:par>
                              <p:par>
                                <p:cTn id="55" presetID="10" presetClass="exit" presetSubtype="0" fill="hold" grpId="0" nodeType="withEffect">
                                  <p:stCondLst>
                                    <p:cond delay="0"/>
                                  </p:stCondLst>
                                  <p:childTnLst>
                                    <p:animEffect transition="out" filter="fade">
                                      <p:cBhvr>
                                        <p:cTn id="56" dur="500"/>
                                        <p:tgtEl>
                                          <p:spTgt spid="10"/>
                                        </p:tgtEl>
                                      </p:cBhvr>
                                    </p:animEffect>
                                    <p:set>
                                      <p:cBhvr>
                                        <p:cTn id="57" dur="1" fill="hold">
                                          <p:stCondLst>
                                            <p:cond delay="499"/>
                                          </p:stCondLst>
                                        </p:cTn>
                                        <p:tgtEl>
                                          <p:spTgt spid="1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childTnLst>
                                </p:cTn>
                              </p:par>
                              <p:par>
                                <p:cTn id="62" presetID="10" presetClass="entr" presetSubtype="0" fill="hold" grpId="0" nodeType="with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nodeType="click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animEffect transition="in" filter="checkerboard(across)">
                                      <p:cBhvr>
                                        <p:cTn id="69" dur="500"/>
                                        <p:tgtEl>
                                          <p:spTgt spid="3">
                                            <p:txEl>
                                              <p:pRg st="6" end="6"/>
                                            </p:txEl>
                                          </p:spTgt>
                                        </p:tgtEl>
                                      </p:cBhvr>
                                    </p:animEffect>
                                  </p:childTnLst>
                                </p:cTn>
                              </p:par>
                              <p:par>
                                <p:cTn id="70" presetID="10" presetClass="exit" presetSubtype="0" fill="hold" grpId="0" nodeType="withEffect">
                                  <p:stCondLst>
                                    <p:cond delay="0"/>
                                  </p:stCondLst>
                                  <p:childTnLst>
                                    <p:animEffect transition="out" filter="fade">
                                      <p:cBhvr>
                                        <p:cTn id="71" dur="500"/>
                                        <p:tgtEl>
                                          <p:spTgt spid="11"/>
                                        </p:tgtEl>
                                      </p:cBhvr>
                                    </p:animEffect>
                                    <p:set>
                                      <p:cBhvr>
                                        <p:cTn id="72" dur="1" fill="hold">
                                          <p:stCondLst>
                                            <p:cond delay="499"/>
                                          </p:stCondLst>
                                        </p:cTn>
                                        <p:tgtEl>
                                          <p:spTgt spid="11"/>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7" dur="500"/>
                                        <p:tgtEl>
                                          <p:spTgt spid="3">
                                            <p:txEl>
                                              <p:pRg st="7" end="7"/>
                                            </p:txEl>
                                          </p:spTgt>
                                        </p:tgtEl>
                                      </p:cBhvr>
                                    </p:animEffect>
                                  </p:childTnLst>
                                </p:cTn>
                              </p:par>
                              <p:par>
                                <p:cTn id="78" presetID="10" presetClass="exit" presetSubtype="0" fill="hold" grpId="0" nodeType="withEffect">
                                  <p:stCondLst>
                                    <p:cond delay="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nodeType="clickEffect">
                                  <p:stCondLst>
                                    <p:cond delay="0"/>
                                  </p:stCondLst>
                                  <p:childTnLst>
                                    <p:set>
                                      <p:cBhvr>
                                        <p:cTn id="84" dur="1" fill="hold">
                                          <p:stCondLst>
                                            <p:cond delay="0"/>
                                          </p:stCondLst>
                                        </p:cTn>
                                        <p:tgtEl>
                                          <p:spTgt spid="3">
                                            <p:txEl>
                                              <p:pRg st="8" end="8"/>
                                            </p:txEl>
                                          </p:spTgt>
                                        </p:tgtEl>
                                        <p:attrNameLst>
                                          <p:attrName>style.visibility</p:attrName>
                                        </p:attrNameLst>
                                      </p:cBhvr>
                                      <p:to>
                                        <p:strVal val="visible"/>
                                      </p:to>
                                    </p:set>
                                    <p:animEffect transition="in" filter="checkerboard(across)">
                                      <p:cBhvr>
                                        <p:cTn id="85" dur="500"/>
                                        <p:tgtEl>
                                          <p:spTgt spid="3">
                                            <p:txEl>
                                              <p:pRg st="8" end="8"/>
                                            </p:txEl>
                                          </p:spTgt>
                                        </p:tgtEl>
                                      </p:cBhvr>
                                    </p:animEffect>
                                  </p:childTnLst>
                                </p:cTn>
                              </p:par>
                              <p:par>
                                <p:cTn id="86" presetID="10" presetClass="exit" presetSubtype="0" fill="hold" grpId="0" nodeType="withEffect">
                                  <p:stCondLst>
                                    <p:cond delay="0"/>
                                  </p:stCondLst>
                                  <p:childTnLst>
                                    <p:animEffect transition="out" filter="fade">
                                      <p:cBhvr>
                                        <p:cTn id="87" dur="500"/>
                                        <p:tgtEl>
                                          <p:spTgt spid="13"/>
                                        </p:tgtEl>
                                      </p:cBhvr>
                                    </p:animEffect>
                                    <p:set>
                                      <p:cBhvr>
                                        <p:cTn id="88" dur="1" fill="hold">
                                          <p:stCondLst>
                                            <p:cond delay="499"/>
                                          </p:stCondLst>
                                        </p:cTn>
                                        <p:tgtEl>
                                          <p:spTgt spid="13"/>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nodeType="clickEffect">
                                  <p:stCondLst>
                                    <p:cond delay="0"/>
                                  </p:stCondLst>
                                  <p:childTnLst>
                                    <p:set>
                                      <p:cBhvr>
                                        <p:cTn id="92" dur="1" fill="hold">
                                          <p:stCondLst>
                                            <p:cond delay="0"/>
                                          </p:stCondLst>
                                        </p:cTn>
                                        <p:tgtEl>
                                          <p:spTgt spid="3">
                                            <p:txEl>
                                              <p:pRg st="9" end="9"/>
                                            </p:txEl>
                                          </p:spTgt>
                                        </p:tgtEl>
                                        <p:attrNameLst>
                                          <p:attrName>style.visibility</p:attrName>
                                        </p:attrNameLst>
                                      </p:cBhvr>
                                      <p:to>
                                        <p:strVal val="visible"/>
                                      </p:to>
                                    </p:set>
                                    <p:animEffect transition="in" filter="checkerboard(across)">
                                      <p:cBhvr>
                                        <p:cTn id="93" dur="500"/>
                                        <p:tgtEl>
                                          <p:spTgt spid="3">
                                            <p:txEl>
                                              <p:pRg st="9" end="9"/>
                                            </p:txEl>
                                          </p:spTgt>
                                        </p:tgtEl>
                                      </p:cBhvr>
                                    </p:animEffect>
                                  </p:childTnLst>
                                </p:cTn>
                              </p:par>
                              <p:par>
                                <p:cTn id="94" presetID="10" presetClass="exit" presetSubtype="0" fill="hold" grpId="0" nodeType="withEffect">
                                  <p:stCondLst>
                                    <p:cond delay="0"/>
                                  </p:stCondLst>
                                  <p:childTnLst>
                                    <p:animEffect transition="out" filter="fade">
                                      <p:cBhvr>
                                        <p:cTn id="95" dur="500"/>
                                        <p:tgtEl>
                                          <p:spTgt spid="14"/>
                                        </p:tgtEl>
                                      </p:cBhvr>
                                    </p:animEffect>
                                    <p:set>
                                      <p:cBhvr>
                                        <p:cTn id="96"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P spid="13" grpId="0" animBg="1"/>
      <p:bldP spid="14" grpId="0" animBg="1"/>
      <p:bldP spid="15" grpId="0" animBg="1"/>
      <p:bldP spid="7" grpId="0" animBg="1"/>
      <p:bldP spid="16" grpId="0" animBg="1"/>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669252"/>
          </a:xfrm>
        </p:spPr>
        <p:txBody>
          <a:bodyPr>
            <a:noAutofit/>
          </a:bodyPr>
          <a:lstStyle/>
          <a:p>
            <a:pPr>
              <a:spcBef>
                <a:spcPts val="0"/>
              </a:spcBef>
              <a:buNone/>
            </a:pPr>
            <a:r>
              <a:rPr lang="en" sz="2000" b="1" dirty="0" err="1" smtClean="0"/>
              <a:t>int </a:t>
            </a:r>
            <a:r>
              <a:rPr lang="en" sz="2000" b="1" dirty="0" smtClean="0"/>
              <a:t>factorial ( </a:t>
            </a:r>
            <a:r>
              <a:rPr lang="en" sz="2000" b="1" dirty="0" err="1" smtClean="0"/>
              <a:t>int </a:t>
            </a:r>
            <a:r>
              <a:rPr lang="en" sz="2000" b="1" dirty="0" smtClean="0"/>
              <a:t>n)</a:t>
            </a:r>
          </a:p>
          <a:p>
            <a:pPr>
              <a:spcBef>
                <a:spcPts val="0"/>
              </a:spcBef>
              <a:buNone/>
            </a:pPr>
            <a:r>
              <a:rPr lang="en" sz="2000" b="1" dirty="0" smtClean="0">
                <a:solidFill>
                  <a:srgbClr val="0000CC"/>
                </a:solidFill>
              </a:rPr>
              <a:t>{</a:t>
            </a:r>
            <a:r>
              <a:rPr lang="en" sz="2000" dirty="0" smtClean="0">
                <a:solidFill>
                  <a:srgbClr val="FF0000"/>
                </a:solidFill>
              </a:rPr>
              <a:t>   </a:t>
            </a:r>
            <a:r>
              <a:rPr lang="en" sz="2000" b="1" dirty="0" smtClean="0">
                <a:solidFill>
                  <a:srgbClr val="FF0000"/>
                </a:solidFill>
              </a:rPr>
              <a:t>stack p=NULL ;</a:t>
            </a:r>
          </a:p>
          <a:p>
            <a:pPr>
              <a:spcBef>
                <a:spcPts val="0"/>
              </a:spcBef>
              <a:buNone/>
            </a:pPr>
            <a:r>
              <a:rPr lang="en" sz="2000" dirty="0" smtClean="0"/>
              <a:t>   for( </a:t>
            </a:r>
            <a:r>
              <a:rPr lang="en" sz="2000" dirty="0" err="1" smtClean="0"/>
              <a:t>int</a:t>
            </a:r>
            <a:r>
              <a:rPr lang="en" sz="2000" dirty="0" smtClean="0"/>
              <a:t> </a:t>
            </a:r>
            <a:r>
              <a:rPr lang="en" sz="2000" dirty="0" err="1" smtClean="0"/>
              <a:t>i </a:t>
            </a:r>
            <a:r>
              <a:rPr lang="en" sz="2000" dirty="0" smtClean="0"/>
              <a:t>= N, </a:t>
            </a:r>
            <a:r>
              <a:rPr lang="en" sz="2000" dirty="0" err="1" smtClean="0"/>
              <a:t>i </a:t>
            </a:r>
            <a:r>
              <a:rPr lang="en" sz="2000" dirty="0" smtClean="0"/>
              <a:t>&gt; =0 ; </a:t>
            </a:r>
            <a:r>
              <a:rPr lang="en" sz="2000" dirty="0" err="1" smtClean="0"/>
              <a:t>i </a:t>
            </a:r>
            <a:r>
              <a:rPr lang="en" sz="2000" dirty="0" smtClean="0"/>
              <a:t>--)</a:t>
            </a:r>
            <a:endParaRPr lang="fr-FR" sz="2000" dirty="0" smtClean="0"/>
          </a:p>
          <a:p>
            <a:pPr>
              <a:spcBef>
                <a:spcPts val="0"/>
              </a:spcBef>
              <a:buNone/>
            </a:pPr>
            <a:r>
              <a:rPr lang="en" sz="2000" dirty="0" smtClean="0"/>
              <a:t>	{</a:t>
            </a:r>
            <a:endParaRPr lang="fr-FR" sz="2000" dirty="0" smtClean="0"/>
          </a:p>
          <a:p>
            <a:pPr>
              <a:spcBef>
                <a:spcPts val="0"/>
              </a:spcBef>
              <a:buNone/>
            </a:pPr>
            <a:r>
              <a:rPr lang="en" sz="2000" dirty="0" smtClean="0"/>
              <a:t>		if ( i ==0)</a:t>
            </a:r>
            <a:endParaRPr lang="fr-FR" sz="2000" dirty="0" smtClean="0"/>
          </a:p>
          <a:p>
            <a:pPr>
              <a:spcBef>
                <a:spcPts val="0"/>
              </a:spcBef>
              <a:buNone/>
            </a:pPr>
            <a:r>
              <a:rPr lang="en" sz="2000" dirty="0" smtClean="0"/>
              <a:t>                     Stack (P, 1);</a:t>
            </a:r>
            <a:endParaRPr lang="fr-FR" sz="2000" dirty="0" smtClean="0"/>
          </a:p>
          <a:p>
            <a:pPr>
              <a:spcBef>
                <a:spcPts val="0"/>
              </a:spcBef>
              <a:buNone/>
            </a:pPr>
            <a:r>
              <a:rPr lang="en" sz="2000" dirty="0" smtClean="0"/>
              <a:t>		else</a:t>
            </a:r>
            <a:endParaRPr lang="fr-FR" sz="2000" dirty="0" smtClean="0"/>
          </a:p>
          <a:p>
            <a:pPr>
              <a:spcBef>
                <a:spcPts val="0"/>
              </a:spcBef>
              <a:buNone/>
            </a:pPr>
            <a:r>
              <a:rPr lang="en" sz="2000" dirty="0" smtClean="0"/>
              <a:t>                   </a:t>
            </a:r>
            <a:r>
              <a:rPr lang="en" sz="2000" dirty="0" err="1" smtClean="0"/>
              <a:t>Stack </a:t>
            </a:r>
            <a:r>
              <a:rPr lang="en" sz="2000" dirty="0" smtClean="0"/>
              <a:t>(P,i);</a:t>
            </a:r>
            <a:endParaRPr lang="fr-FR" sz="2000" dirty="0" smtClean="0"/>
          </a:p>
          <a:p>
            <a:pPr>
              <a:spcBef>
                <a:spcPts val="0"/>
              </a:spcBef>
              <a:buNone/>
            </a:pPr>
            <a:r>
              <a:rPr lang="en" sz="2000" dirty="0" smtClean="0"/>
              <a:t>    }</a:t>
            </a:r>
          </a:p>
          <a:p>
            <a:pPr>
              <a:spcBef>
                <a:spcPts val="1200"/>
              </a:spcBef>
              <a:spcAft>
                <a:spcPts val="600"/>
              </a:spcAft>
              <a:buNone/>
            </a:pPr>
            <a:r>
              <a:rPr lang="en" sz="2000" dirty="0" smtClean="0"/>
              <a:t>    while ( size (P) &gt; 1 )</a:t>
            </a:r>
          </a:p>
          <a:p>
            <a:pPr>
              <a:spcBef>
                <a:spcPts val="0"/>
              </a:spcBef>
              <a:buNone/>
            </a:pPr>
            <a:r>
              <a:rPr lang="en" sz="2000" dirty="0" smtClean="0"/>
              <a:t>	{</a:t>
            </a:r>
          </a:p>
          <a:p>
            <a:pPr>
              <a:spcBef>
                <a:spcPts val="0"/>
              </a:spcBef>
              <a:buNone/>
            </a:pPr>
            <a:r>
              <a:rPr lang="en" sz="2000" dirty="0"/>
              <a:t> </a:t>
            </a:r>
            <a:r>
              <a:rPr lang="en" sz="2000" dirty="0" smtClean="0"/>
              <a:t>		b = top(P); Pop(P);</a:t>
            </a:r>
          </a:p>
          <a:p>
            <a:pPr>
              <a:spcBef>
                <a:spcPts val="0"/>
              </a:spcBef>
              <a:buNone/>
            </a:pPr>
            <a:r>
              <a:rPr lang="en" sz="2000" dirty="0" smtClean="0"/>
              <a:t>		a = top(P); Pop(P);</a:t>
            </a:r>
          </a:p>
          <a:p>
            <a:pPr>
              <a:spcBef>
                <a:spcPts val="0"/>
              </a:spcBef>
              <a:buNone/>
            </a:pPr>
            <a:r>
              <a:rPr lang="en" sz="2000" dirty="0" smtClean="0"/>
              <a:t>        	Stack (P, a*b);</a:t>
            </a:r>
          </a:p>
          <a:p>
            <a:pPr>
              <a:spcBef>
                <a:spcPts val="0"/>
              </a:spcBef>
              <a:buNone/>
            </a:pPr>
            <a:r>
              <a:rPr lang="en" sz="2000" dirty="0" smtClean="0"/>
              <a:t>	}</a:t>
            </a:r>
            <a:endParaRPr lang="fr-FR" sz="2000" dirty="0" smtClean="0"/>
          </a:p>
          <a:p>
            <a:pPr>
              <a:spcBef>
                <a:spcPts val="0"/>
              </a:spcBef>
              <a:buNone/>
            </a:pPr>
            <a:r>
              <a:rPr lang="en" sz="2000" b="1" dirty="0" smtClean="0">
                <a:solidFill>
                  <a:srgbClr val="0000CC"/>
                </a:solidFill>
              </a:rPr>
              <a:t>		return ( Top(p));</a:t>
            </a:r>
            <a:endParaRPr lang="fr-FR" sz="2000" b="1" dirty="0" smtClean="0">
              <a:solidFill>
                <a:srgbClr val="0000CC"/>
              </a:solidFill>
            </a:endParaRPr>
          </a:p>
          <a:p>
            <a:pPr>
              <a:spcBef>
                <a:spcPts val="0"/>
              </a:spcBef>
              <a:buNone/>
            </a:pPr>
            <a:r>
              <a:rPr lang="en" sz="2000" b="1" dirty="0" smtClean="0">
                <a:solidFill>
                  <a:srgbClr val="0000CC"/>
                </a:solidFill>
              </a:rPr>
              <a:t>}</a:t>
            </a:r>
            <a:endParaRPr lang="fr-FR" sz="3600" b="1" dirty="0" smtClean="0">
              <a:solidFill>
                <a:srgbClr val="0000CC"/>
              </a:solidFill>
            </a:endParaRP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22</a:t>
            </a:fld>
            <a:endParaRPr lang="fr-FR" dirty="0"/>
          </a:p>
        </p:txBody>
      </p:sp>
      <p:sp>
        <p:nvSpPr>
          <p:cNvPr id="6" name="Accolade fermante 5"/>
          <p:cNvSpPr/>
          <p:nvPr/>
        </p:nvSpPr>
        <p:spPr>
          <a:xfrm>
            <a:off x="4219370" y="2025749"/>
            <a:ext cx="799498" cy="1785950"/>
          </a:xfrm>
          <a:prstGeom prst="rightBrace">
            <a:avLst>
              <a:gd name="adj1" fmla="val 8333"/>
              <a:gd name="adj2" fmla="val 515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 name="Accolade fermante 6"/>
          <p:cNvSpPr/>
          <p:nvPr/>
        </p:nvSpPr>
        <p:spPr>
          <a:xfrm>
            <a:off x="4219370" y="4077072"/>
            <a:ext cx="785248" cy="20739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 name="Rectangle 3"/>
          <p:cNvSpPr/>
          <p:nvPr/>
        </p:nvSpPr>
        <p:spPr>
          <a:xfrm>
            <a:off x="6084168" y="2574641"/>
            <a:ext cx="2201115" cy="646331"/>
          </a:xfrm>
          <a:prstGeom prst="rect">
            <a:avLst/>
          </a:prstGeom>
        </p:spPr>
        <p:txBody>
          <a:bodyPr wrap="none">
            <a:spAutoFit/>
          </a:bodyPr>
          <a:lstStyle/>
          <a:p>
            <a:pPr>
              <a:spcBef>
                <a:spcPts val="0"/>
              </a:spcBef>
              <a:buNone/>
            </a:pPr>
            <a:r>
              <a:rPr lang="en" dirty="0" smtClean="0"/>
              <a:t>Filling </a:t>
            </a:r>
            <a:r>
              <a:rPr lang="en" dirty="0"/>
              <a:t>phase</a:t>
            </a:r>
          </a:p>
          <a:p>
            <a:r>
              <a:rPr lang="en" dirty="0"/>
              <a:t>( Recursive calls </a:t>
            </a:r>
            <a:r>
              <a:rPr lang="en" dirty="0" smtClean="0"/>
              <a:t>)</a:t>
            </a:r>
            <a:endParaRPr lang="fr-FR" dirty="0"/>
          </a:p>
        </p:txBody>
      </p:sp>
      <p:sp>
        <p:nvSpPr>
          <p:cNvPr id="8" name="Rectangle 7"/>
          <p:cNvSpPr/>
          <p:nvPr/>
        </p:nvSpPr>
        <p:spPr>
          <a:xfrm>
            <a:off x="5940152" y="5070379"/>
            <a:ext cx="1797287" cy="646331"/>
          </a:xfrm>
          <a:prstGeom prst="rect">
            <a:avLst/>
          </a:prstGeom>
        </p:spPr>
        <p:txBody>
          <a:bodyPr wrap="none">
            <a:spAutoFit/>
          </a:bodyPr>
          <a:lstStyle/>
          <a:p>
            <a:pPr>
              <a:spcBef>
                <a:spcPts val="0"/>
              </a:spcBef>
              <a:buNone/>
            </a:pPr>
            <a:r>
              <a:rPr lang="en" dirty="0" smtClean="0"/>
              <a:t>Calculation </a:t>
            </a:r>
            <a:r>
              <a:rPr lang="en" dirty="0"/>
              <a:t>phase</a:t>
            </a:r>
          </a:p>
          <a:p>
            <a:r>
              <a:rPr lang="en" dirty="0" smtClean="0"/>
              <a:t>( return and calculation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4"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429288"/>
          </a:xfrm>
        </p:spPr>
        <p:txBody>
          <a:bodyPr>
            <a:noAutofit/>
          </a:bodyPr>
          <a:lstStyle/>
          <a:p>
            <a:pPr marL="0" indent="0">
              <a:lnSpc>
                <a:spcPct val="150000"/>
              </a:lnSpc>
              <a:buNone/>
            </a:pPr>
            <a:r>
              <a:rPr lang="en" sz="2400" b="1" dirty="0"/>
              <a:t>Exercise </a:t>
            </a:r>
            <a:r>
              <a:rPr lang="en" sz="2400" b="1" dirty="0" smtClean="0"/>
              <a:t>: </a:t>
            </a:r>
            <a:r>
              <a:rPr lang="en" sz="2400" dirty="0" smtClean="0"/>
              <a:t>Using </a:t>
            </a:r>
            <a:r>
              <a:rPr lang="en" sz="2400" dirty="0"/>
              <a:t>a stack, write an iterative version for the recursive function power(x, n) respecting the algorithm for its execution by programming </a:t>
            </a:r>
            <a:r>
              <a:rPr lang="en" sz="2400" dirty="0" smtClean="0"/>
              <a:t>languages.</a:t>
            </a:r>
          </a:p>
          <a:p>
            <a:pPr marL="0" indent="0">
              <a:spcBef>
                <a:spcPts val="600"/>
              </a:spcBef>
              <a:spcAft>
                <a:spcPts val="600"/>
              </a:spcAft>
              <a:buNone/>
            </a:pPr>
            <a:r>
              <a:rPr lang="en" sz="2400" dirty="0" smtClean="0"/>
              <a:t>int </a:t>
            </a:r>
            <a:r>
              <a:rPr lang="en" sz="2400" dirty="0"/>
              <a:t>( int x, int n</a:t>
            </a:r>
            <a:r>
              <a:rPr lang="en" sz="2400" dirty="0" smtClean="0"/>
              <a:t>)</a:t>
            </a:r>
          </a:p>
          <a:p>
            <a:pPr marL="0" indent="0">
              <a:spcBef>
                <a:spcPts val="600"/>
              </a:spcBef>
              <a:spcAft>
                <a:spcPts val="600"/>
              </a:spcAft>
              <a:buNone/>
            </a:pPr>
            <a:r>
              <a:rPr lang="en" sz="2400" dirty="0" smtClean="0"/>
              <a:t>{ </a:t>
            </a:r>
          </a:p>
          <a:p>
            <a:pPr marL="400050" lvl="1" indent="0">
              <a:spcBef>
                <a:spcPts val="600"/>
              </a:spcBef>
              <a:spcAft>
                <a:spcPts val="600"/>
              </a:spcAft>
              <a:buNone/>
            </a:pPr>
            <a:r>
              <a:rPr lang="en" sz="2400" dirty="0" smtClean="0"/>
              <a:t>if </a:t>
            </a:r>
            <a:r>
              <a:rPr lang="en" sz="2400" dirty="0"/>
              <a:t>( n </a:t>
            </a:r>
            <a:r>
              <a:rPr lang="en" sz="2400" dirty="0" smtClean="0"/>
              <a:t>==0)</a:t>
            </a:r>
            <a:endParaRPr lang="fr-FR" sz="2400" dirty="0"/>
          </a:p>
          <a:p>
            <a:pPr marL="400050" lvl="1" indent="0">
              <a:spcBef>
                <a:spcPts val="600"/>
              </a:spcBef>
              <a:spcAft>
                <a:spcPts val="600"/>
              </a:spcAft>
              <a:buNone/>
            </a:pPr>
            <a:r>
              <a:rPr lang="en" sz="2400" dirty="0" smtClean="0"/>
              <a:t>	return </a:t>
            </a:r>
            <a:r>
              <a:rPr lang="en" sz="2400" dirty="0"/>
              <a:t>1;</a:t>
            </a:r>
          </a:p>
          <a:p>
            <a:pPr marL="400050" lvl="1" indent="0">
              <a:spcBef>
                <a:spcPts val="600"/>
              </a:spcBef>
              <a:spcAft>
                <a:spcPts val="600"/>
              </a:spcAft>
              <a:buNone/>
            </a:pPr>
            <a:r>
              <a:rPr lang="en" sz="2400" dirty="0" smtClean="0"/>
              <a:t>else</a:t>
            </a:r>
            <a:endParaRPr lang="fr-FR" sz="2400" dirty="0"/>
          </a:p>
          <a:p>
            <a:pPr marL="400050" lvl="1" indent="0">
              <a:spcBef>
                <a:spcPts val="600"/>
              </a:spcBef>
              <a:spcAft>
                <a:spcPts val="600"/>
              </a:spcAft>
              <a:buNone/>
            </a:pPr>
            <a:r>
              <a:rPr lang="en" sz="2400" dirty="0" smtClean="0"/>
              <a:t>	return </a:t>
            </a:r>
            <a:r>
              <a:rPr lang="en" sz="2400" dirty="0"/>
              <a:t>x * power(x, n-1</a:t>
            </a:r>
            <a:r>
              <a:rPr lang="en" sz="2400" dirty="0" smtClean="0"/>
              <a:t>);</a:t>
            </a:r>
          </a:p>
          <a:p>
            <a:pPr marL="4763" lvl="1" indent="0">
              <a:spcBef>
                <a:spcPts val="600"/>
              </a:spcBef>
              <a:spcAft>
                <a:spcPts val="600"/>
              </a:spcAft>
              <a:buNone/>
            </a:pPr>
            <a:r>
              <a:rPr lang="en" sz="2400" dirty="0" smtClean="0"/>
              <a:t>}</a:t>
            </a:r>
            <a:r>
              <a:rPr lang="en" sz="2000" dirty="0" smtClean="0"/>
              <a:t> </a:t>
            </a:r>
            <a:endParaRPr lang="fr-FR" sz="2000" b="1" dirty="0" smtClean="0">
              <a:solidFill>
                <a:srgbClr val="0000CC"/>
              </a:solidFill>
            </a:endParaRPr>
          </a:p>
        </p:txBody>
      </p:sp>
    </p:spTree>
    <p:extLst>
      <p:ext uri="{BB962C8B-B14F-4D97-AF65-F5344CB8AC3E}">
        <p14:creationId xmlns:p14="http://schemas.microsoft.com/office/powerpoint/2010/main" val="159753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4. Examples of </a:t>
            </a:r>
            <a:r>
              <a:rPr lang="fr-FR" sz="4000" b="1" dirty="0" err="1" smtClean="0"/>
              <a:t>stack</a:t>
            </a:r>
            <a:r>
              <a:rPr lang="en" sz="4000" b="1" dirty="0" smtClean="0"/>
              <a:t> usage</a:t>
            </a:r>
          </a:p>
        </p:txBody>
      </p:sp>
      <p:sp>
        <p:nvSpPr>
          <p:cNvPr id="3" name="Espace réservé du contenu 2"/>
          <p:cNvSpPr>
            <a:spLocks noGrp="1"/>
          </p:cNvSpPr>
          <p:nvPr>
            <p:ph idx="1"/>
          </p:nvPr>
        </p:nvSpPr>
        <p:spPr>
          <a:xfrm>
            <a:off x="285720" y="1000108"/>
            <a:ext cx="8286808" cy="5429288"/>
          </a:xfrm>
        </p:spPr>
        <p:txBody>
          <a:bodyPr>
            <a:noAutofit/>
          </a:bodyPr>
          <a:lstStyle/>
          <a:p>
            <a:pPr marL="0" indent="0" algn="just">
              <a:spcAft>
                <a:spcPts val="1800"/>
              </a:spcAft>
              <a:buNone/>
            </a:pPr>
            <a:r>
              <a:rPr lang="en-US" sz="2400" b="1" dirty="0"/>
              <a:t>Undo Mechanism in Text </a:t>
            </a:r>
            <a:r>
              <a:rPr lang="en-US" sz="2400" b="1" dirty="0" smtClean="0"/>
              <a:t>Editors</a:t>
            </a:r>
            <a:r>
              <a:rPr lang="en-US" sz="2400" dirty="0" smtClean="0"/>
              <a:t>: Text </a:t>
            </a:r>
            <a:r>
              <a:rPr lang="en-US" sz="2400" dirty="0"/>
              <a:t>editors often use a stack to implement the undo feature. Every change you make (such as typing, deleting, or formatting) is pushed onto the stack. When you hit "undo," the last change is popped off and reversed. This makes it easy to implement multiple </a:t>
            </a:r>
            <a:r>
              <a:rPr lang="en-US" sz="2400" dirty="0" err="1"/>
              <a:t>undos</a:t>
            </a:r>
            <a:r>
              <a:rPr lang="en-US" sz="2400" dirty="0"/>
              <a:t>.</a:t>
            </a:r>
          </a:p>
          <a:p>
            <a:pPr marL="0" indent="0" algn="just">
              <a:spcAft>
                <a:spcPts val="1800"/>
              </a:spcAft>
              <a:buNone/>
            </a:pPr>
            <a:r>
              <a:rPr lang="en-US" sz="2400" b="1" dirty="0"/>
              <a:t>Browser History </a:t>
            </a:r>
            <a:r>
              <a:rPr lang="en-US" sz="2400" b="1" dirty="0" smtClean="0"/>
              <a:t>Management</a:t>
            </a:r>
            <a:r>
              <a:rPr lang="en-US" sz="2400" dirty="0" smtClean="0"/>
              <a:t>: Browsers </a:t>
            </a:r>
            <a:r>
              <a:rPr lang="en-US" sz="2400" dirty="0"/>
              <a:t>use stacks to store the history of visited pages. When you navigate to a new page, it is pushed onto the stack. Pressing the "back" button pops the current page, taking you to the previous one. </a:t>
            </a:r>
            <a:endParaRPr lang="en-US" sz="2400" dirty="0" smtClean="0"/>
          </a:p>
          <a:p>
            <a:pPr marL="0" indent="0" algn="just">
              <a:buNone/>
            </a:pPr>
            <a:r>
              <a:rPr lang="en-US" sz="2400" b="1" dirty="0"/>
              <a:t>Syntax </a:t>
            </a:r>
            <a:r>
              <a:rPr lang="en-US" sz="2400" b="1" dirty="0" smtClean="0"/>
              <a:t>Parsing</a:t>
            </a:r>
            <a:r>
              <a:rPr lang="en-US" sz="2400" dirty="0" smtClean="0"/>
              <a:t>: Compilers </a:t>
            </a:r>
            <a:r>
              <a:rPr lang="en-US" sz="2400" dirty="0"/>
              <a:t>and interpreters use stacks to parse syntax, especially for languages with nested structures like parentheses or curly braces. This stack structure helps ensure that every opening symbol has a corresponding closing symbol.</a:t>
            </a:r>
          </a:p>
          <a:p>
            <a:pPr marL="0" indent="0" algn="just">
              <a:spcAft>
                <a:spcPts val="1800"/>
              </a:spcAft>
              <a:buNone/>
            </a:pPr>
            <a:endParaRPr lang="en-US" sz="2400" dirty="0"/>
          </a:p>
          <a:p>
            <a:pPr marL="0" indent="0">
              <a:lnSpc>
                <a:spcPct val="150000"/>
              </a:lnSpc>
              <a:spcAft>
                <a:spcPts val="1800"/>
              </a:spcAft>
              <a:buNone/>
            </a:pPr>
            <a:endParaRPr lang="fr-FR" sz="2400" b="1" dirty="0" smtClean="0">
              <a:solidFill>
                <a:srgbClr val="0000CC"/>
              </a:solidFill>
            </a:endParaRPr>
          </a:p>
        </p:txBody>
      </p:sp>
    </p:spTree>
    <p:extLst>
      <p:ext uri="{BB962C8B-B14F-4D97-AF65-F5344CB8AC3E}">
        <p14:creationId xmlns:p14="http://schemas.microsoft.com/office/powerpoint/2010/main" val="385999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Static Stack</a:t>
            </a:r>
          </a:p>
        </p:txBody>
      </p:sp>
      <p:sp>
        <p:nvSpPr>
          <p:cNvPr id="3" name="Espace réservé du contenu 2"/>
          <p:cNvSpPr>
            <a:spLocks noGrp="1"/>
          </p:cNvSpPr>
          <p:nvPr>
            <p:ph idx="1"/>
          </p:nvPr>
        </p:nvSpPr>
        <p:spPr>
          <a:xfrm>
            <a:off x="285720" y="1000108"/>
            <a:ext cx="8429684" cy="5429288"/>
          </a:xfrm>
        </p:spPr>
        <p:txBody>
          <a:bodyPr>
            <a:noAutofit/>
          </a:bodyPr>
          <a:lstStyle/>
          <a:p>
            <a:pPr>
              <a:buNone/>
            </a:pPr>
            <a:r>
              <a:rPr lang="en" sz="2400" dirty="0" smtClean="0"/>
              <a:t>Implementation by an array and in this case:</a:t>
            </a:r>
          </a:p>
          <a:p>
            <a:pPr marL="628650" lvl="0"/>
            <a:r>
              <a:rPr lang="en" sz="2400" dirty="0" smtClean="0"/>
              <a:t>the stack capacity is limited by the size of the array.</a:t>
            </a:r>
          </a:p>
          <a:p>
            <a:pPr marL="628650" lvl="0" algn="just"/>
            <a:r>
              <a:rPr lang="en" sz="2600" b="1" dirty="0" smtClean="0">
                <a:solidFill>
                  <a:srgbClr val="0070C0"/>
                </a:solidFill>
              </a:rPr>
              <a:t>Addition to the stack is done in the ascending direction of the indices, while removal is done in the opposite direction.</a:t>
            </a:r>
            <a:endParaRPr lang="fr-FR" sz="2400" dirty="0" smtClean="0"/>
          </a:p>
          <a:p>
            <a:pPr>
              <a:buNone/>
            </a:pPr>
            <a:r>
              <a:rPr lang="en" sz="2800" b="1" u="sng" dirty="0" smtClean="0"/>
              <a:t>Example :</a:t>
            </a:r>
            <a:endParaRPr lang="fr-FR" sz="2800" u="sng" dirty="0" smtClean="0"/>
          </a:p>
          <a:p>
            <a:pPr marL="0" indent="0" algn="just">
              <a:spcBef>
                <a:spcPts val="600"/>
              </a:spcBef>
              <a:spcAft>
                <a:spcPts val="1800"/>
              </a:spcAft>
              <a:buNone/>
            </a:pPr>
            <a:r>
              <a:rPr lang="en" sz="2400" dirty="0" smtClean="0"/>
              <a:t>Let the following static stack P be with a 7 element array (fixed size) and a length variable containing the value 4 which is the number of elements existing in the list.</a:t>
            </a:r>
          </a:p>
          <a:p>
            <a:pPr>
              <a:spcBef>
                <a:spcPts val="1200"/>
              </a:spcBef>
              <a:buNone/>
            </a:pPr>
            <a:r>
              <a:rPr lang="en" sz="2800" b="1" dirty="0" smtClean="0"/>
              <a:t>  Tab</a:t>
            </a:r>
            <a:r>
              <a:rPr lang="en" sz="2800" dirty="0" smtClean="0"/>
              <a:t>   </a:t>
            </a:r>
          </a:p>
          <a:p>
            <a:pPr>
              <a:spcBef>
                <a:spcPts val="600"/>
              </a:spcBef>
              <a:buNone/>
            </a:pPr>
            <a:r>
              <a:rPr lang="en" sz="2800" b="1" dirty="0" smtClean="0"/>
              <a:t>  Length =4</a:t>
            </a:r>
          </a:p>
          <a:p>
            <a:pPr marL="725488" lvl="0" algn="just">
              <a:buNone/>
            </a:pPr>
            <a:endParaRPr lang="fr-FR" sz="2400" dirty="0" smtClean="0"/>
          </a:p>
          <a:p>
            <a:pPr marL="450850" lvl="0" indent="-450850">
              <a:buNone/>
            </a:pPr>
            <a:endParaRPr lang="fr-FR" sz="2000" b="1" dirty="0" smtClean="0"/>
          </a:p>
          <a:p>
            <a:pPr algn="just">
              <a:buNone/>
            </a:pPr>
            <a:endParaRPr lang="fr-FR" sz="20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25</a:t>
            </a:fld>
            <a:endParaRPr lang="fr-FR" dirty="0"/>
          </a:p>
        </p:txBody>
      </p:sp>
      <p:pic>
        <p:nvPicPr>
          <p:cNvPr id="9" name="Objet 1"/>
          <p:cNvPicPr>
            <a:picLocks noChangeArrowheads="1"/>
          </p:cNvPicPr>
          <p:nvPr/>
        </p:nvPicPr>
        <p:blipFill>
          <a:blip r:embed="rId3"/>
          <a:srcRect t="-18356" r="-37" b="-4932"/>
          <a:stretch>
            <a:fillRect/>
          </a:stretch>
        </p:blipFill>
        <p:spPr bwMode="auto">
          <a:xfrm>
            <a:off x="1475656" y="5200459"/>
            <a:ext cx="3786214" cy="500066"/>
          </a:xfrm>
          <a:prstGeom prst="rect">
            <a:avLst/>
          </a:prstGeom>
          <a:noFill/>
          <a:ln w="9525">
            <a:noFill/>
            <a:miter lim="800000"/>
            <a:headEnd/>
            <a:tailEnd/>
          </a:ln>
        </p:spPr>
      </p:pic>
      <p:sp>
        <p:nvSpPr>
          <p:cNvPr id="10" name="Rectangle 9"/>
          <p:cNvSpPr/>
          <p:nvPr/>
        </p:nvSpPr>
        <p:spPr>
          <a:xfrm>
            <a:off x="404086" y="5057583"/>
            <a:ext cx="5929354" cy="1285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181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checkerboard(across)">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785794"/>
            <a:ext cx="8286808" cy="5929354"/>
          </a:xfrm>
        </p:spPr>
        <p:txBody>
          <a:bodyPr>
            <a:normAutofit/>
          </a:bodyPr>
          <a:lstStyle/>
          <a:p>
            <a:pPr marL="514350" indent="-514350">
              <a:buNone/>
            </a:pPr>
            <a:r>
              <a:rPr lang="en" sz="2800" b="1" u="sng" dirty="0" smtClean="0"/>
              <a:t>Stack Type Definition</a:t>
            </a:r>
          </a:p>
          <a:p>
            <a:pPr>
              <a:buNone/>
            </a:pPr>
            <a:r>
              <a:rPr lang="en" sz="2800" b="1" dirty="0" smtClean="0"/>
              <a:t>Type Structure Stack</a:t>
            </a:r>
          </a:p>
          <a:p>
            <a:pPr>
              <a:buNone/>
            </a:pPr>
            <a:r>
              <a:rPr lang="en" sz="2800" b="1" dirty="0" smtClean="0"/>
              <a:t>beginning</a:t>
            </a:r>
          </a:p>
          <a:p>
            <a:pPr>
              <a:buNone/>
            </a:pPr>
            <a:r>
              <a:rPr lang="en" sz="2800" dirty="0" smtClean="0"/>
              <a:t>Tab: Table[MAX] of Elements;</a:t>
            </a:r>
          </a:p>
          <a:p>
            <a:pPr marL="3590925" indent="-3590925">
              <a:buNone/>
            </a:pPr>
            <a:r>
              <a:rPr lang="en" sz="2800" dirty="0" smtClean="0"/>
              <a:t>length: Integer </a:t>
            </a:r>
            <a:r>
              <a:rPr lang="en" sz="2000" dirty="0" smtClean="0"/>
              <a:t>; // keeps the number of elements stored in the Stack</a:t>
            </a:r>
          </a:p>
          <a:p>
            <a:pPr>
              <a:buNone/>
            </a:pPr>
            <a:r>
              <a:rPr lang="en" sz="2800" b="1" dirty="0" smtClean="0"/>
              <a:t>END</a:t>
            </a:r>
          </a:p>
          <a:p>
            <a:pPr>
              <a:buNone/>
            </a:pPr>
            <a:r>
              <a:rPr lang="en" sz="2600" b="1" dirty="0" smtClean="0"/>
              <a:t>Example: Stack of integers</a:t>
            </a:r>
          </a:p>
          <a:p>
            <a:pPr>
              <a:buNone/>
            </a:pPr>
            <a:r>
              <a:rPr lang="en" sz="2400" b="1" dirty="0" smtClean="0"/>
              <a:t>Type Structure</a:t>
            </a:r>
            <a:r>
              <a:rPr lang="en" sz="2600" b="1" dirty="0" smtClean="0"/>
              <a:t> </a:t>
            </a:r>
            <a:r>
              <a:rPr lang="en" sz="2600" b="1" dirty="0" smtClean="0">
                <a:solidFill>
                  <a:srgbClr val="FF0000"/>
                </a:solidFill>
              </a:rPr>
              <a:t>Stack</a:t>
            </a:r>
            <a:r>
              <a:rPr lang="en" sz="2600" b="1" dirty="0" smtClean="0"/>
              <a:t> </a:t>
            </a:r>
          </a:p>
          <a:p>
            <a:pPr>
              <a:buNone/>
            </a:pPr>
            <a:r>
              <a:rPr lang="en" sz="2600" b="1" dirty="0" smtClean="0"/>
              <a:t>beginning</a:t>
            </a:r>
          </a:p>
          <a:p>
            <a:pPr>
              <a:buNone/>
            </a:pPr>
            <a:r>
              <a:rPr lang="en" sz="2600" dirty="0" smtClean="0"/>
              <a:t>Tab: Array[1000] of integers;</a:t>
            </a:r>
          </a:p>
          <a:p>
            <a:pPr marL="3590925" indent="-3590925">
              <a:buNone/>
            </a:pPr>
            <a:r>
              <a:rPr lang="en" sz="2600" dirty="0" smtClean="0"/>
              <a:t>length: Integer;</a:t>
            </a:r>
            <a:endParaRPr lang="fr-FR" sz="2200" dirty="0" smtClean="0"/>
          </a:p>
          <a:p>
            <a:pPr>
              <a:buNone/>
            </a:pPr>
            <a:r>
              <a:rPr lang="en" sz="2200" b="1" dirty="0" smtClean="0"/>
              <a:t>END</a:t>
            </a:r>
          </a:p>
          <a:p>
            <a:pPr>
              <a:buNone/>
            </a:pPr>
            <a:endParaRPr lang="fr-FR" sz="2800" b="1" dirty="0" smtClean="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6" name="Connecteur droit 5"/>
          <p:cNvCxnSpPr/>
          <p:nvPr/>
        </p:nvCxnSpPr>
        <p:spPr>
          <a:xfrm rot="5400000">
            <a:off x="-284990" y="2785264"/>
            <a:ext cx="128588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284990" y="5428470"/>
            <a:ext cx="128588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itre 1"/>
          <p:cNvSpPr>
            <a:spLocks noGrp="1"/>
          </p:cNvSpPr>
          <p:nvPr>
            <p:ph type="title"/>
          </p:nvPr>
        </p:nvSpPr>
        <p:spPr>
          <a:xfrm>
            <a:off x="0" y="0"/>
            <a:ext cx="9144000" cy="785794"/>
          </a:xfrm>
          <a:solidFill>
            <a:srgbClr val="00B0F0"/>
          </a:solidFill>
        </p:spPr>
        <p:txBody>
          <a:bodyPr>
            <a:noAutofit/>
          </a:bodyPr>
          <a:lstStyle/>
          <a:p>
            <a:pPr marL="742950" lvl="0" indent="-742950" algn="l"/>
            <a:r>
              <a:rPr lang="en" sz="4000" b="1" dirty="0" smtClean="0"/>
              <a:t>4. Static </a:t>
            </a:r>
            <a:r>
              <a:rPr lang="fr-FR" sz="4000" b="1" dirty="0" err="1" smtClean="0"/>
              <a:t>stack</a:t>
            </a:r>
            <a:endParaRPr lang="en" sz="4000" b="1" dirty="0" smtClean="0"/>
          </a:p>
        </p:txBody>
      </p:sp>
    </p:spTree>
    <p:extLst>
      <p:ext uri="{BB962C8B-B14F-4D97-AF65-F5344CB8AC3E}">
        <p14:creationId xmlns:p14="http://schemas.microsoft.com/office/powerpoint/2010/main" val="231520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checkerboard(across)">
                                      <p:cBhvr>
                                        <p:cTn id="7" dur="500"/>
                                        <p:tgtEl>
                                          <p:spTgt spid="3">
                                            <p:txEl>
                                              <p:pRg st="6" end="6"/>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checkerboard(across)">
                                      <p:cBhvr>
                                        <p:cTn id="10" dur="500"/>
                                        <p:tgtEl>
                                          <p:spTgt spid="3">
                                            <p:txEl>
                                              <p:pRg st="7" end="7"/>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checkerboard(across)">
                                      <p:cBhvr>
                                        <p:cTn id="13" dur="500"/>
                                        <p:tgtEl>
                                          <p:spTgt spid="3">
                                            <p:txEl>
                                              <p:pRg st="8" end="8"/>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checkerboard(across)">
                                      <p:cBhvr>
                                        <p:cTn id="16" dur="500"/>
                                        <p:tgtEl>
                                          <p:spTgt spid="3">
                                            <p:txEl>
                                              <p:pRg st="9" end="9"/>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19" dur="500"/>
                                        <p:tgtEl>
                                          <p:spTgt spid="3">
                                            <p:txEl>
                                              <p:pRg st="10" end="10"/>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22" dur="500"/>
                                        <p:tgtEl>
                                          <p:spTgt spid="3">
                                            <p:txEl>
                                              <p:pRg st="11" end="11"/>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heckerboard(across)">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Static batteries</a:t>
            </a:r>
          </a:p>
        </p:txBody>
      </p:sp>
      <p:sp>
        <p:nvSpPr>
          <p:cNvPr id="3" name="Espace réservé du contenu 2"/>
          <p:cNvSpPr>
            <a:spLocks noGrp="1"/>
          </p:cNvSpPr>
          <p:nvPr>
            <p:ph idx="1"/>
          </p:nvPr>
        </p:nvSpPr>
        <p:spPr>
          <a:xfrm>
            <a:off x="285720" y="1000108"/>
            <a:ext cx="8286808" cy="5429288"/>
          </a:xfrm>
        </p:spPr>
        <p:txBody>
          <a:bodyPr>
            <a:noAutofit/>
          </a:bodyPr>
          <a:lstStyle/>
          <a:p>
            <a:pPr marL="355600" lvl="1" indent="-355600">
              <a:buNone/>
            </a:pPr>
            <a:r>
              <a:rPr lang="en" b="1" dirty="0" smtClean="0"/>
              <a:t>Common operations on static batteries</a:t>
            </a:r>
            <a:endParaRPr lang="fr-FR" sz="2400" dirty="0" smtClean="0"/>
          </a:p>
          <a:p>
            <a:pPr marL="0" lvl="0" indent="0" algn="just">
              <a:buNone/>
            </a:pPr>
            <a:r>
              <a:rPr lang="en" sz="2200" b="1" dirty="0" smtClean="0"/>
              <a:t>The initialize procedure </a:t>
            </a:r>
            <a:r>
              <a:rPr lang="en" sz="2200" dirty="0" smtClean="0"/>
              <a:t>: initializes the length variable of a stack to the value 0. It therefore creates an empty stack.</a:t>
            </a:r>
          </a:p>
          <a:p>
            <a:pPr>
              <a:buNone/>
            </a:pPr>
            <a:r>
              <a:rPr lang="en" sz="2200" b="1" dirty="0" smtClean="0"/>
              <a:t>Procedure Initialize(var P: Stack)</a:t>
            </a:r>
          </a:p>
          <a:p>
            <a:pPr>
              <a:buNone/>
            </a:pPr>
            <a:r>
              <a:rPr lang="en" sz="2200" dirty="0" smtClean="0"/>
              <a:t>Beginning</a:t>
            </a:r>
          </a:p>
          <a:p>
            <a:pPr>
              <a:buNone/>
            </a:pPr>
            <a:r>
              <a:rPr lang="en" sz="2200" dirty="0" smtClean="0"/>
              <a:t>       </a:t>
            </a:r>
            <a:r>
              <a:rPr lang="en" sz="2200" dirty="0" err="1" smtClean="0"/>
              <a:t>P. length</a:t>
            </a:r>
            <a:r>
              <a:rPr lang="en" sz="2200" b="1" dirty="0" err="1" smtClean="0"/>
              <a:t>​</a:t>
            </a:r>
            <a:r>
              <a:rPr lang="en" sz="2200" dirty="0" smtClean="0"/>
              <a:t> </a:t>
            </a:r>
            <a:r>
              <a:rPr lang="en" sz="2200" dirty="0" smtClean="0">
                <a:sym typeface="Wingdings" pitchFamily="2" charset="2"/>
              </a:rPr>
              <a:t> </a:t>
            </a:r>
            <a:r>
              <a:rPr lang="en" sz="2200" dirty="0" smtClean="0"/>
              <a:t>0;</a:t>
            </a:r>
          </a:p>
          <a:p>
            <a:pPr>
              <a:buNone/>
            </a:pPr>
            <a:r>
              <a:rPr lang="en" sz="2200" dirty="0" smtClean="0"/>
              <a:t>END</a:t>
            </a:r>
          </a:p>
          <a:p>
            <a:pPr marL="0" lvl="0" indent="0" algn="just">
              <a:buNone/>
            </a:pPr>
            <a:r>
              <a:rPr lang="en" sz="2200" b="1" dirty="0" smtClean="0"/>
              <a:t>The function </a:t>
            </a:r>
            <a:r>
              <a:rPr lang="en" sz="2200" b="1" dirty="0" err="1" smtClean="0"/>
              <a:t>is_empty</a:t>
            </a:r>
            <a:r>
              <a:rPr lang="en" sz="2200" b="1" dirty="0" smtClean="0"/>
              <a:t> </a:t>
            </a:r>
            <a:r>
              <a:rPr lang="en" sz="2200" dirty="0" smtClean="0"/>
              <a:t>: a boolean function that receives a stack as input and returns true if the stack is empty (Length = 0) and false otherwise.</a:t>
            </a:r>
          </a:p>
          <a:p>
            <a:pPr>
              <a:spcBef>
                <a:spcPts val="1800"/>
              </a:spcBef>
              <a:buNone/>
            </a:pPr>
            <a:r>
              <a:rPr lang="en" sz="2200" b="1" dirty="0" err="1" smtClean="0"/>
              <a:t>Is_empty </a:t>
            </a:r>
            <a:r>
              <a:rPr lang="en" sz="2200" b="1" dirty="0" smtClean="0"/>
              <a:t>function (P: List): Boolean</a:t>
            </a:r>
          </a:p>
          <a:p>
            <a:pPr>
              <a:buNone/>
            </a:pPr>
            <a:r>
              <a:rPr lang="en" sz="2200" dirty="0" smtClean="0"/>
              <a:t>Beginning</a:t>
            </a:r>
          </a:p>
          <a:p>
            <a:pPr>
              <a:buNone/>
            </a:pPr>
            <a:r>
              <a:rPr lang="en" sz="2200" dirty="0" smtClean="0"/>
              <a:t>Returns ( </a:t>
            </a:r>
            <a:r>
              <a:rPr lang="en" sz="2200" dirty="0" err="1" smtClean="0"/>
              <a:t>P.Length </a:t>
            </a:r>
            <a:r>
              <a:rPr lang="en" sz="2200" dirty="0" smtClean="0"/>
              <a:t>== 0);</a:t>
            </a:r>
          </a:p>
          <a:p>
            <a:pPr>
              <a:buNone/>
            </a:pPr>
            <a:r>
              <a:rPr lang="en" sz="2200" dirty="0" smtClean="0"/>
              <a:t>END</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27</a:t>
            </a:fld>
            <a:endParaRPr lang="fr-FR" dirty="0"/>
          </a:p>
        </p:txBody>
      </p:sp>
    </p:spTree>
    <p:extLst>
      <p:ext uri="{BB962C8B-B14F-4D97-AF65-F5344CB8AC3E}">
        <p14:creationId xmlns:p14="http://schemas.microsoft.com/office/powerpoint/2010/main" val="203772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Static batteries</a:t>
            </a:r>
          </a:p>
        </p:txBody>
      </p:sp>
      <p:sp>
        <p:nvSpPr>
          <p:cNvPr id="3" name="Espace réservé du contenu 2"/>
          <p:cNvSpPr>
            <a:spLocks noGrp="1"/>
          </p:cNvSpPr>
          <p:nvPr>
            <p:ph idx="1"/>
          </p:nvPr>
        </p:nvSpPr>
        <p:spPr>
          <a:xfrm>
            <a:off x="285720" y="1000108"/>
            <a:ext cx="8286808" cy="5429288"/>
          </a:xfrm>
        </p:spPr>
        <p:txBody>
          <a:bodyPr>
            <a:noAutofit/>
          </a:bodyPr>
          <a:lstStyle/>
          <a:p>
            <a:pPr marL="0" lvl="0" indent="0" algn="just">
              <a:buNone/>
            </a:pPr>
            <a:r>
              <a:rPr lang="en" sz="2400" b="1" dirty="0" smtClean="0"/>
              <a:t>The function isfull: </a:t>
            </a:r>
            <a:r>
              <a:rPr lang="en" sz="2400" dirty="0" smtClean="0"/>
              <a:t>tests whether a stack is full or not. It returns true if the length of the stack equals its maximum size (length = max);</a:t>
            </a:r>
            <a:endParaRPr lang="fr-FR" sz="2000" dirty="0" smtClean="0"/>
          </a:p>
          <a:p>
            <a:pPr>
              <a:spcBef>
                <a:spcPts val="1800"/>
              </a:spcBef>
              <a:buNone/>
            </a:pPr>
            <a:r>
              <a:rPr lang="en" sz="2400" b="1" dirty="0" err="1" smtClean="0"/>
              <a:t>Is_full </a:t>
            </a:r>
            <a:r>
              <a:rPr lang="en" sz="2400" b="1" dirty="0" smtClean="0"/>
              <a:t>function (P: Stack): Boolean</a:t>
            </a:r>
          </a:p>
          <a:p>
            <a:pPr>
              <a:buNone/>
            </a:pPr>
            <a:r>
              <a:rPr lang="en" sz="2400" dirty="0" smtClean="0"/>
              <a:t>Beginning</a:t>
            </a:r>
          </a:p>
          <a:p>
            <a:pPr>
              <a:buNone/>
            </a:pPr>
            <a:r>
              <a:rPr lang="en" sz="2400" dirty="0" smtClean="0"/>
              <a:t>Returns ( </a:t>
            </a:r>
            <a:r>
              <a:rPr lang="en" sz="2400" dirty="0" err="1" smtClean="0"/>
              <a:t>P.length </a:t>
            </a:r>
            <a:r>
              <a:rPr lang="en" sz="2400" dirty="0" smtClean="0"/>
              <a:t>= Max);</a:t>
            </a:r>
          </a:p>
          <a:p>
            <a:pPr>
              <a:buNone/>
            </a:pPr>
            <a:r>
              <a:rPr lang="en" sz="2400" dirty="0" smtClean="0"/>
              <a:t>END</a:t>
            </a:r>
            <a:endParaRPr lang="fr-FR" sz="2400" b="1" dirty="0" smtClean="0"/>
          </a:p>
          <a:p>
            <a:pPr marL="0" lvl="0" indent="0">
              <a:buNone/>
            </a:pPr>
            <a:r>
              <a:rPr lang="en" sz="2400" b="1" dirty="0" smtClean="0"/>
              <a:t>The top function </a:t>
            </a:r>
            <a:r>
              <a:rPr lang="en" sz="2400" dirty="0" smtClean="0"/>
              <a:t>: returns the top element of the stack (the last element stacked)</a:t>
            </a:r>
            <a:endParaRPr lang="fr-FR" sz="2000" dirty="0" smtClean="0"/>
          </a:p>
          <a:p>
            <a:pPr>
              <a:buNone/>
            </a:pPr>
            <a:r>
              <a:rPr lang="en" sz="2400" dirty="0" smtClean="0"/>
              <a:t>Function vertex (P: Stack) integer</a:t>
            </a:r>
          </a:p>
          <a:p>
            <a:pPr>
              <a:buNone/>
            </a:pPr>
            <a:r>
              <a:rPr lang="en" sz="2400" dirty="0" err="1" smtClean="0"/>
              <a:t>Beginning</a:t>
            </a:r>
            <a:r>
              <a:rPr lang="en" sz="2400" dirty="0" smtClean="0"/>
              <a:t> </a:t>
            </a:r>
          </a:p>
          <a:p>
            <a:pPr>
              <a:buNone/>
            </a:pPr>
            <a:r>
              <a:rPr lang="en" sz="2400" dirty="0" smtClean="0"/>
              <a:t>return( </a:t>
            </a:r>
            <a:r>
              <a:rPr lang="en" sz="2400" dirty="0" err="1" smtClean="0"/>
              <a:t>P.Tab </a:t>
            </a:r>
            <a:r>
              <a:rPr lang="en" sz="2400" dirty="0" smtClean="0"/>
              <a:t>[ </a:t>
            </a:r>
            <a:r>
              <a:rPr lang="en" sz="2400" dirty="0" err="1" smtClean="0"/>
              <a:t>P.length </a:t>
            </a:r>
            <a:r>
              <a:rPr lang="en" sz="2400" dirty="0" smtClean="0"/>
              <a:t>]);</a:t>
            </a:r>
          </a:p>
          <a:p>
            <a:pPr>
              <a:buNone/>
            </a:pPr>
            <a:r>
              <a:rPr lang="en" sz="2400" dirty="0" smtClean="0"/>
              <a:t>END</a:t>
            </a:r>
          </a:p>
          <a:p>
            <a:pPr>
              <a:buNone/>
            </a:pPr>
            <a:endParaRPr lang="fr-FR" sz="2400"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28</a:t>
            </a:fld>
            <a:endParaRPr lang="fr-FR" dirty="0"/>
          </a:p>
        </p:txBody>
      </p:sp>
    </p:spTree>
    <p:extLst>
      <p:ext uri="{BB962C8B-B14F-4D97-AF65-F5344CB8AC3E}">
        <p14:creationId xmlns:p14="http://schemas.microsoft.com/office/powerpoint/2010/main" val="948411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checkerboard(across)">
                                      <p:cBhvr>
                                        <p:cTn id="32" dur="500"/>
                                        <p:tgtEl>
                                          <p:spTgt spid="3">
                                            <p:txEl>
                                              <p:pRg st="7" end="7"/>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checkerboard(across)">
                                      <p:cBhvr>
                                        <p:cTn id="35" dur="500"/>
                                        <p:tgtEl>
                                          <p:spTgt spid="3">
                                            <p:txEl>
                                              <p:pRg st="8" end="8"/>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checkerboard(across)">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Static batteries</a:t>
            </a:r>
          </a:p>
        </p:txBody>
      </p:sp>
      <p:sp>
        <p:nvSpPr>
          <p:cNvPr id="3" name="Espace réservé du contenu 2"/>
          <p:cNvSpPr>
            <a:spLocks noGrp="1"/>
          </p:cNvSpPr>
          <p:nvPr>
            <p:ph idx="1"/>
          </p:nvPr>
        </p:nvSpPr>
        <p:spPr>
          <a:xfrm>
            <a:off x="285720" y="1000108"/>
            <a:ext cx="8286808" cy="5429288"/>
          </a:xfrm>
        </p:spPr>
        <p:txBody>
          <a:bodyPr>
            <a:noAutofit/>
          </a:bodyPr>
          <a:lstStyle/>
          <a:p>
            <a:pPr marL="0" lvl="0" indent="0" algn="just">
              <a:buNone/>
            </a:pPr>
            <a:r>
              <a:rPr lang="en" sz="2400" b="1" dirty="0" smtClean="0"/>
              <a:t>The stack procedure </a:t>
            </a:r>
            <a:r>
              <a:rPr lang="en" sz="2400" dirty="0" smtClean="0"/>
              <a:t>: If the Stack is not full, adds an element to the top of the stack and increments the length variable by 1, otherwise it does nothing.</a:t>
            </a:r>
          </a:p>
          <a:p>
            <a:pPr marL="0" indent="0" algn="just">
              <a:buNone/>
            </a:pPr>
            <a:endParaRPr lang="fr-FR" sz="2400" dirty="0" smtClean="0"/>
          </a:p>
          <a:p>
            <a:pPr marL="2238375" indent="-2238375">
              <a:spcBef>
                <a:spcPts val="1800"/>
              </a:spcBef>
              <a:buNone/>
            </a:pPr>
            <a:r>
              <a:rPr lang="en" sz="2000" b="1" dirty="0" smtClean="0"/>
              <a:t>Procedure Stack(P: Stack, x: </a:t>
            </a:r>
            <a:r>
              <a:rPr lang="en" sz="2000" b="1" dirty="0" err="1" smtClean="0"/>
              <a:t>Element </a:t>
            </a:r>
            <a:r>
              <a:rPr lang="en" sz="2000" b="1" dirty="0" smtClean="0"/>
              <a:t>)</a:t>
            </a:r>
          </a:p>
          <a:p>
            <a:pPr>
              <a:buNone/>
            </a:pPr>
            <a:r>
              <a:rPr lang="en" sz="2400" dirty="0" smtClean="0"/>
              <a:t>Beginning</a:t>
            </a:r>
          </a:p>
          <a:p>
            <a:pPr>
              <a:buNone/>
            </a:pPr>
            <a:r>
              <a:rPr lang="en" sz="2400" dirty="0" smtClean="0"/>
              <a:t>If ! </a:t>
            </a:r>
            <a:r>
              <a:rPr lang="en" sz="2400" dirty="0" err="1" smtClean="0"/>
              <a:t>is_full </a:t>
            </a:r>
            <a:r>
              <a:rPr lang="en" sz="2400" dirty="0" smtClean="0"/>
              <a:t>(P) then</a:t>
            </a:r>
          </a:p>
          <a:p>
            <a:pPr>
              <a:buNone/>
            </a:pPr>
            <a:r>
              <a:rPr lang="en" sz="2400" dirty="0" smtClean="0"/>
              <a:t>    </a:t>
            </a:r>
            <a:r>
              <a:rPr lang="en" sz="2400" dirty="0" err="1" smtClean="0"/>
              <a:t>P.Tab </a:t>
            </a:r>
            <a:r>
              <a:rPr lang="en" sz="2400" dirty="0" smtClean="0"/>
              <a:t>[ </a:t>
            </a:r>
            <a:r>
              <a:rPr lang="en" sz="2400" dirty="0" err="1" smtClean="0"/>
              <a:t>P.Length </a:t>
            </a:r>
            <a:r>
              <a:rPr lang="en" sz="2400" dirty="0" smtClean="0"/>
              <a:t>+1] </a:t>
            </a:r>
            <a:r>
              <a:rPr lang="en" sz="2400" dirty="0" smtClean="0">
                <a:sym typeface="Wingdings" pitchFamily="2" charset="2"/>
              </a:rPr>
              <a:t> x</a:t>
            </a:r>
          </a:p>
          <a:p>
            <a:pPr>
              <a:buNone/>
            </a:pPr>
            <a:r>
              <a:rPr lang="en" sz="2400" dirty="0" smtClean="0"/>
              <a:t>    </a:t>
            </a:r>
            <a:r>
              <a:rPr lang="en" sz="2400" dirty="0" err="1" smtClean="0"/>
              <a:t>P.Length</a:t>
            </a:r>
            <a:r>
              <a:rPr lang="en" sz="2400" dirty="0" smtClean="0"/>
              <a:t> </a:t>
            </a:r>
            <a:r>
              <a:rPr lang="en" sz="2400" dirty="0" smtClean="0">
                <a:sym typeface="Wingdings" pitchFamily="2" charset="2"/>
              </a:rPr>
              <a:t></a:t>
            </a:r>
            <a:r>
              <a:rPr lang="en" sz="2400" dirty="0" smtClean="0"/>
              <a:t> </a:t>
            </a:r>
            <a:r>
              <a:rPr lang="en" sz="2400" dirty="0" err="1" smtClean="0"/>
              <a:t>P.Length </a:t>
            </a:r>
            <a:r>
              <a:rPr lang="en" sz="2400" dirty="0" smtClean="0"/>
              <a:t>+1</a:t>
            </a:r>
          </a:p>
          <a:p>
            <a:pPr>
              <a:buNone/>
            </a:pPr>
            <a:r>
              <a:rPr lang="en" sz="2400" dirty="0" smtClean="0"/>
              <a:t>  </a:t>
            </a:r>
            <a:r>
              <a:rPr lang="en" sz="2400" dirty="0" err="1" smtClean="0"/>
              <a:t>Finished</a:t>
            </a:r>
            <a:r>
              <a:rPr lang="en" sz="2400" dirty="0" smtClean="0"/>
              <a:t> </a:t>
            </a:r>
          </a:p>
          <a:p>
            <a:pPr>
              <a:buNone/>
            </a:pPr>
            <a:r>
              <a:rPr lang="en" sz="2400" dirty="0" smtClean="0"/>
              <a:t>END</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29</a:t>
            </a:fld>
            <a:endParaRPr lang="fr-FR" dirty="0"/>
          </a:p>
        </p:txBody>
      </p:sp>
    </p:spTree>
    <p:extLst>
      <p:ext uri="{BB962C8B-B14F-4D97-AF65-F5344CB8AC3E}">
        <p14:creationId xmlns:p14="http://schemas.microsoft.com/office/powerpoint/2010/main" val="2719562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Definition</a:t>
            </a:r>
          </a:p>
        </p:txBody>
      </p:sp>
      <p:sp>
        <p:nvSpPr>
          <p:cNvPr id="3" name="Espace réservé du contenu 2"/>
          <p:cNvSpPr>
            <a:spLocks noGrp="1"/>
          </p:cNvSpPr>
          <p:nvPr>
            <p:ph idx="1"/>
          </p:nvPr>
        </p:nvSpPr>
        <p:spPr>
          <a:xfrm>
            <a:off x="285720" y="1000108"/>
            <a:ext cx="8286808" cy="5286412"/>
          </a:xfrm>
        </p:spPr>
        <p:txBody>
          <a:bodyPr>
            <a:noAutofit/>
          </a:bodyPr>
          <a:lstStyle/>
          <a:p>
            <a:pPr algn="just">
              <a:spcAft>
                <a:spcPts val="1200"/>
              </a:spcAft>
            </a:pPr>
            <a:r>
              <a:rPr lang="en" sz="2200" b="1" dirty="0" smtClean="0"/>
              <a:t>A stack is a list of elements where insertions and deletions of elements occur at a single end of the list called the </a:t>
            </a:r>
            <a:r>
              <a:rPr lang="en" sz="2200" b="1" dirty="0" smtClean="0">
                <a:solidFill>
                  <a:srgbClr val="FF0000"/>
                </a:solidFill>
              </a:rPr>
              <a:t>top</a:t>
            </a:r>
            <a:r>
              <a:rPr lang="en" sz="2200" b="1" dirty="0" smtClean="0"/>
              <a:t> of the stack.</a:t>
            </a:r>
          </a:p>
          <a:p>
            <a:pPr algn="just">
              <a:spcAft>
                <a:spcPts val="1200"/>
              </a:spcAft>
            </a:pPr>
            <a:r>
              <a:rPr lang="en" sz="2200" b="1" dirty="0" smtClean="0"/>
              <a:t>The principle of adding and removing from the stack is called LIFO (Last In First Out): "the last one in is the first one out". </a:t>
            </a:r>
            <a:r>
              <a:rPr lang="en" sz="2200" b="1" dirty="0" smtClean="0">
                <a:solidFill>
                  <a:srgbClr val="FF0000"/>
                </a:solidFill>
              </a:rPr>
              <a:t>It is therefore impossible to access an element in the middle</a:t>
            </a:r>
            <a:r>
              <a:rPr lang="en" sz="2200" b="1" dirty="0" smtClean="0"/>
              <a:t>.</a:t>
            </a:r>
          </a:p>
          <a:p>
            <a:pPr algn="just"/>
            <a:endParaRPr lang="fr-FR" sz="28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3</a:t>
            </a:fld>
            <a:endParaRPr lang="fr-FR" dirty="0"/>
          </a:p>
        </p:txBody>
      </p:sp>
      <p:pic>
        <p:nvPicPr>
          <p:cNvPr id="6" name="Image 5"/>
          <p:cNvPicPr/>
          <p:nvPr/>
        </p:nvPicPr>
        <p:blipFill>
          <a:blip r:embed="rId3"/>
          <a:srcRect/>
          <a:stretch>
            <a:fillRect/>
          </a:stretch>
        </p:blipFill>
        <p:spPr bwMode="auto">
          <a:xfrm>
            <a:off x="3500430" y="3571876"/>
            <a:ext cx="5286412" cy="3000396"/>
          </a:xfrm>
          <a:prstGeom prst="rect">
            <a:avLst/>
          </a:prstGeom>
          <a:noFill/>
          <a:ln w="9525">
            <a:noFill/>
            <a:miter lim="800000"/>
            <a:headEnd/>
            <a:tailEnd/>
          </a:ln>
          <a:effectLst/>
        </p:spPr>
      </p:pic>
      <p:grpSp>
        <p:nvGrpSpPr>
          <p:cNvPr id="10" name="Groupe 9"/>
          <p:cNvGrpSpPr/>
          <p:nvPr/>
        </p:nvGrpSpPr>
        <p:grpSpPr>
          <a:xfrm>
            <a:off x="3553364" y="3717032"/>
            <a:ext cx="5233478" cy="2448272"/>
            <a:chOff x="3553364" y="3717032"/>
            <a:chExt cx="5233478" cy="2448272"/>
          </a:xfrm>
        </p:grpSpPr>
        <p:sp>
          <p:nvSpPr>
            <p:cNvPr id="4" name="Rectangle 3"/>
            <p:cNvSpPr/>
            <p:nvPr/>
          </p:nvSpPr>
          <p:spPr>
            <a:xfrm>
              <a:off x="3622248" y="3717032"/>
              <a:ext cx="1764000" cy="39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Last In</a:t>
              </a:r>
              <a:endParaRPr lang="fr-FR" dirty="0">
                <a:solidFill>
                  <a:schemeClr val="tx1"/>
                </a:solidFill>
              </a:endParaRPr>
            </a:p>
          </p:txBody>
        </p:sp>
        <p:sp>
          <p:nvSpPr>
            <p:cNvPr id="7" name="Rectangle 6"/>
            <p:cNvSpPr/>
            <p:nvPr/>
          </p:nvSpPr>
          <p:spPr>
            <a:xfrm>
              <a:off x="6876256" y="3717032"/>
              <a:ext cx="1910586" cy="39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First out</a:t>
              </a:r>
              <a:endParaRPr lang="fr-FR" dirty="0">
                <a:solidFill>
                  <a:schemeClr val="tx1"/>
                </a:solidFill>
              </a:endParaRPr>
            </a:p>
          </p:txBody>
        </p:sp>
        <p:sp>
          <p:nvSpPr>
            <p:cNvPr id="8" name="Rectangle 7"/>
            <p:cNvSpPr/>
            <p:nvPr/>
          </p:nvSpPr>
          <p:spPr>
            <a:xfrm>
              <a:off x="3553364" y="4270784"/>
              <a:ext cx="1080000" cy="39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Top</a:t>
              </a:r>
              <a:endParaRPr lang="fr-FR" dirty="0">
                <a:solidFill>
                  <a:schemeClr val="tx1"/>
                </a:solidFill>
              </a:endParaRPr>
            </a:p>
          </p:txBody>
        </p:sp>
        <p:sp>
          <p:nvSpPr>
            <p:cNvPr id="9" name="Rectangle 8"/>
            <p:cNvSpPr/>
            <p:nvPr/>
          </p:nvSpPr>
          <p:spPr>
            <a:xfrm rot="16200000">
              <a:off x="6956468" y="5409245"/>
              <a:ext cx="1142786" cy="369332"/>
            </a:xfrm>
            <a:prstGeom prst="rect">
              <a:avLst/>
            </a:prstGeom>
            <a:solidFill>
              <a:schemeClr val="bg1"/>
            </a:solidFill>
          </p:spPr>
          <p:txBody>
            <a:bodyPr wrap="square">
              <a:spAutoFit/>
            </a:bodyPr>
            <a:lstStyle/>
            <a:p>
              <a:r>
                <a:rPr lang="en-ZA" b="1" dirty="0" smtClean="0"/>
                <a:t>filling</a:t>
              </a:r>
              <a:endParaRPr lang="en-ZA" b="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par>
                                <p:cTn id="18" presetID="16" presetClass="entr" presetSubtype="21"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Static batteries</a:t>
            </a:r>
          </a:p>
        </p:txBody>
      </p:sp>
      <p:sp>
        <p:nvSpPr>
          <p:cNvPr id="3" name="Espace réservé du contenu 2"/>
          <p:cNvSpPr>
            <a:spLocks noGrp="1"/>
          </p:cNvSpPr>
          <p:nvPr>
            <p:ph idx="1"/>
          </p:nvPr>
        </p:nvSpPr>
        <p:spPr>
          <a:xfrm>
            <a:off x="285720" y="1000108"/>
            <a:ext cx="8286808" cy="5429288"/>
          </a:xfrm>
        </p:spPr>
        <p:txBody>
          <a:bodyPr>
            <a:noAutofit/>
          </a:bodyPr>
          <a:lstStyle/>
          <a:p>
            <a:pPr marL="0" lvl="0" indent="0" algn="just">
              <a:buNone/>
            </a:pPr>
            <a:r>
              <a:rPr lang="en" sz="2400" b="1" dirty="0" smtClean="0"/>
              <a:t>The pop procedure </a:t>
            </a:r>
            <a:r>
              <a:rPr lang="en" sz="2400" dirty="0" smtClean="0"/>
              <a:t>: if the stack is not empty, it decrements the length variable by 1, otherwise it does nothing.</a:t>
            </a:r>
          </a:p>
          <a:p>
            <a:pPr marL="0" indent="0" algn="just">
              <a:buNone/>
            </a:pPr>
            <a:endParaRPr lang="fr-FR" sz="2400" dirty="0" smtClean="0"/>
          </a:p>
          <a:p>
            <a:pPr marL="0" indent="0" algn="just">
              <a:buNone/>
            </a:pPr>
            <a:r>
              <a:rPr lang="en" sz="2400" dirty="0" err="1" smtClean="0"/>
              <a:t>procedure </a:t>
            </a:r>
            <a:r>
              <a:rPr lang="en" sz="2400" dirty="0" smtClean="0"/>
              <a:t>(var P: Pile)</a:t>
            </a:r>
          </a:p>
          <a:p>
            <a:pPr marL="0" indent="0" algn="just">
              <a:buNone/>
            </a:pPr>
            <a:r>
              <a:rPr lang="en" sz="2400" dirty="0" smtClean="0"/>
              <a:t>beginning</a:t>
            </a:r>
          </a:p>
          <a:p>
            <a:pPr marL="0" indent="0" algn="just">
              <a:buNone/>
            </a:pPr>
            <a:r>
              <a:rPr lang="en" sz="2400" dirty="0" smtClean="0"/>
              <a:t>if! </a:t>
            </a:r>
            <a:r>
              <a:rPr lang="en" sz="2400" dirty="0" err="1" smtClean="0"/>
              <a:t>is_empty </a:t>
            </a:r>
            <a:r>
              <a:rPr lang="en" sz="2400" dirty="0" smtClean="0"/>
              <a:t>(P) do</a:t>
            </a:r>
          </a:p>
          <a:p>
            <a:pPr marL="0" indent="0" algn="just">
              <a:buNone/>
            </a:pPr>
            <a:r>
              <a:rPr lang="en" sz="2400" dirty="0" smtClean="0"/>
              <a:t>              </a:t>
            </a:r>
            <a:r>
              <a:rPr lang="en" sz="2400" dirty="0" err="1" smtClean="0"/>
              <a:t>P.Length </a:t>
            </a:r>
            <a:r>
              <a:rPr lang="en" sz="2400" dirty="0" smtClean="0">
                <a:sym typeface="Wingdings" pitchFamily="2" charset="2"/>
              </a:rPr>
              <a:t> </a:t>
            </a:r>
            <a:r>
              <a:rPr lang="en" sz="2400" dirty="0" err="1" smtClean="0">
                <a:sym typeface="Wingdings" pitchFamily="2" charset="2"/>
              </a:rPr>
              <a:t>P.Length </a:t>
            </a:r>
            <a:r>
              <a:rPr lang="en" sz="2400" dirty="0" smtClean="0">
                <a:sym typeface="Wingdings" pitchFamily="2" charset="2"/>
              </a:rPr>
              <a:t>-1;</a:t>
            </a:r>
            <a:endParaRPr lang="fr-FR" sz="2400" dirty="0" smtClean="0"/>
          </a:p>
          <a:p>
            <a:pPr marL="0" indent="0" algn="just">
              <a:buNone/>
            </a:pPr>
            <a:r>
              <a:rPr lang="en" sz="2400" dirty="0" smtClean="0"/>
              <a:t>     </a:t>
            </a:r>
            <a:r>
              <a:rPr lang="en" sz="2400" dirty="0" err="1" smtClean="0"/>
              <a:t>finished</a:t>
            </a:r>
            <a:endParaRPr lang="fr-FR" sz="2400" dirty="0" smtClean="0"/>
          </a:p>
          <a:p>
            <a:pPr marL="0" indent="0" algn="just">
              <a:buNone/>
            </a:pPr>
            <a:r>
              <a:rPr lang="en" sz="2400" dirty="0" smtClean="0"/>
              <a:t>END</a:t>
            </a:r>
          </a:p>
          <a:p>
            <a:pPr marL="0" indent="0" algn="just">
              <a:buNone/>
            </a:pPr>
            <a:r>
              <a:rPr lang="en" sz="2400" dirty="0" smtClean="0"/>
              <a:t> </a:t>
            </a:r>
          </a:p>
          <a:p>
            <a:pPr algn="just">
              <a:buNone/>
            </a:pPr>
            <a:endParaRPr lang="fr-FR" sz="24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30</a:t>
            </a:fld>
            <a:endParaRPr lang="fr-FR" dirty="0"/>
          </a:p>
        </p:txBody>
      </p:sp>
    </p:spTree>
    <p:extLst>
      <p:ext uri="{BB962C8B-B14F-4D97-AF65-F5344CB8AC3E}">
        <p14:creationId xmlns:p14="http://schemas.microsoft.com/office/powerpoint/2010/main" val="16521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heckerboard(across)">
                                      <p:cBhvr>
                                        <p:cTn id="15" dur="500"/>
                                        <p:tgtEl>
                                          <p:spTgt spid="3">
                                            <p:txEl>
                                              <p:pRg st="4" end="4"/>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heckerboard(across)">
                                      <p:cBhvr>
                                        <p:cTn id="18" dur="500"/>
                                        <p:tgtEl>
                                          <p:spTgt spid="3">
                                            <p:txEl>
                                              <p:pRg st="5" end="5"/>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checkerboard(across)">
                                      <p:cBhvr>
                                        <p:cTn id="21" dur="500"/>
                                        <p:tgtEl>
                                          <p:spTgt spid="3">
                                            <p:txEl>
                                              <p:pRg st="6" end="6"/>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checkerboard(across)">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Static batteries</a:t>
            </a:r>
          </a:p>
        </p:txBody>
      </p:sp>
      <p:sp>
        <p:nvSpPr>
          <p:cNvPr id="3" name="Espace réservé du contenu 2"/>
          <p:cNvSpPr>
            <a:spLocks noGrp="1"/>
          </p:cNvSpPr>
          <p:nvPr>
            <p:ph idx="1"/>
          </p:nvPr>
        </p:nvSpPr>
        <p:spPr>
          <a:xfrm>
            <a:off x="285720" y="1000108"/>
            <a:ext cx="8286808" cy="5429288"/>
          </a:xfrm>
        </p:spPr>
        <p:txBody>
          <a:bodyPr>
            <a:noAutofit/>
          </a:bodyPr>
          <a:lstStyle/>
          <a:p>
            <a:pPr marL="0" lvl="0" indent="0" algn="just">
              <a:buNone/>
            </a:pPr>
            <a:r>
              <a:rPr lang="en" sz="2400" b="1" dirty="0" smtClean="0"/>
              <a:t>The size function </a:t>
            </a:r>
            <a:r>
              <a:rPr lang="en" sz="2400" dirty="0" smtClean="0"/>
              <a:t>: returns the number of elements already stacked in the stack.</a:t>
            </a:r>
          </a:p>
          <a:p>
            <a:pPr marL="0" indent="0" algn="just">
              <a:buNone/>
            </a:pPr>
            <a:endParaRPr lang="fr-FR" sz="2400" dirty="0" smtClean="0"/>
          </a:p>
          <a:p>
            <a:pPr marL="0" indent="0" algn="just">
              <a:buNone/>
            </a:pPr>
            <a:r>
              <a:rPr lang="en" sz="2400" b="1" dirty="0" smtClean="0"/>
              <a:t>size </a:t>
            </a:r>
            <a:r>
              <a:rPr lang="en" sz="2400" dirty="0" smtClean="0"/>
              <a:t>function (P: Stack): integer</a:t>
            </a:r>
          </a:p>
          <a:p>
            <a:pPr marL="0" indent="0" algn="just">
              <a:buNone/>
            </a:pPr>
            <a:r>
              <a:rPr lang="en" sz="2400" dirty="0" err="1" smtClean="0"/>
              <a:t>beginning</a:t>
            </a:r>
            <a:endParaRPr lang="fr-FR" sz="2400" dirty="0" smtClean="0"/>
          </a:p>
          <a:p>
            <a:pPr marL="0" indent="0" algn="just">
              <a:buNone/>
            </a:pPr>
            <a:r>
              <a:rPr lang="en" sz="2400" dirty="0" smtClean="0"/>
              <a:t>return </a:t>
            </a:r>
            <a:r>
              <a:rPr lang="en" sz="2400" dirty="0" err="1" smtClean="0"/>
              <a:t>P.Length </a:t>
            </a:r>
            <a:r>
              <a:rPr lang="en" sz="2400" dirty="0" smtClean="0"/>
              <a:t>;</a:t>
            </a:r>
          </a:p>
          <a:p>
            <a:pPr marL="0" indent="0" algn="just">
              <a:buNone/>
            </a:pPr>
            <a:r>
              <a:rPr lang="en" sz="2400" dirty="0" smtClean="0"/>
              <a:t>END</a:t>
            </a:r>
          </a:p>
          <a:p>
            <a:pPr marL="0" indent="0" algn="just">
              <a:buNone/>
            </a:pPr>
            <a:r>
              <a:rPr lang="en" sz="2400" dirty="0" smtClean="0"/>
              <a:t> </a:t>
            </a:r>
          </a:p>
          <a:p>
            <a:pPr algn="just">
              <a:buNone/>
            </a:pPr>
            <a:endParaRPr lang="fr-FR" sz="24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31</a:t>
            </a:fld>
            <a:endParaRPr lang="fr-FR" dirty="0"/>
          </a:p>
        </p:txBody>
      </p:sp>
    </p:spTree>
    <p:extLst>
      <p:ext uri="{BB962C8B-B14F-4D97-AF65-F5344CB8AC3E}">
        <p14:creationId xmlns:p14="http://schemas.microsoft.com/office/powerpoint/2010/main" val="4217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heckerboard(across)">
                                      <p:cBhvr>
                                        <p:cTn id="15" dur="500"/>
                                        <p:tgtEl>
                                          <p:spTgt spid="3">
                                            <p:txEl>
                                              <p:pRg st="4" end="4"/>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heckerboard(across)">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Definition</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4</a:t>
            </a:fld>
            <a:endParaRPr lang="fr-FR" dirty="0"/>
          </a:p>
        </p:txBody>
      </p:sp>
      <p:grpSp>
        <p:nvGrpSpPr>
          <p:cNvPr id="15" name="Groupe 14"/>
          <p:cNvGrpSpPr/>
          <p:nvPr/>
        </p:nvGrpSpPr>
        <p:grpSpPr>
          <a:xfrm>
            <a:off x="3059832" y="2420888"/>
            <a:ext cx="2016224" cy="4299616"/>
            <a:chOff x="3059832" y="2420888"/>
            <a:chExt cx="2016224" cy="4299616"/>
          </a:xfrm>
        </p:grpSpPr>
        <p:grpSp>
          <p:nvGrpSpPr>
            <p:cNvPr id="12" name="Groupe 11"/>
            <p:cNvGrpSpPr/>
            <p:nvPr/>
          </p:nvGrpSpPr>
          <p:grpSpPr>
            <a:xfrm>
              <a:off x="3419872" y="2707860"/>
              <a:ext cx="1512168" cy="4012644"/>
              <a:chOff x="3419872" y="2707860"/>
              <a:chExt cx="1512168" cy="4012644"/>
            </a:xfrm>
          </p:grpSpPr>
          <p:sp>
            <p:nvSpPr>
              <p:cNvPr id="4" name="Rectangle 3"/>
              <p:cNvSpPr/>
              <p:nvPr/>
            </p:nvSpPr>
            <p:spPr>
              <a:xfrm>
                <a:off x="3419872" y="2707860"/>
                <a:ext cx="1512168" cy="3223041"/>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ZoneTexte 6"/>
              <p:cNvSpPr txBox="1"/>
              <p:nvPr/>
            </p:nvSpPr>
            <p:spPr>
              <a:xfrm>
                <a:off x="3839356" y="6012618"/>
                <a:ext cx="457176" cy="707886"/>
              </a:xfrm>
              <a:prstGeom prst="rect">
                <a:avLst/>
              </a:prstGeom>
              <a:noFill/>
            </p:spPr>
            <p:txBody>
              <a:bodyPr wrap="none" rtlCol="0">
                <a:spAutoFit/>
              </a:bodyPr>
              <a:lstStyle/>
              <a:p>
                <a:r>
                  <a:rPr lang="en" sz="4000" b="1" dirty="0" smtClean="0"/>
                  <a:t>P</a:t>
                </a:r>
                <a:endParaRPr lang="fr-FR" sz="4000" b="1" dirty="0"/>
              </a:p>
            </p:txBody>
          </p:sp>
        </p:grpSp>
        <p:sp>
          <p:nvSpPr>
            <p:cNvPr id="8" name="Rectangle 7"/>
            <p:cNvSpPr/>
            <p:nvPr/>
          </p:nvSpPr>
          <p:spPr>
            <a:xfrm>
              <a:off x="3059832" y="2420888"/>
              <a:ext cx="201622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 name="Forme libre 12"/>
          <p:cNvSpPr/>
          <p:nvPr/>
        </p:nvSpPr>
        <p:spPr>
          <a:xfrm>
            <a:off x="2123728" y="2111958"/>
            <a:ext cx="1715628" cy="1533066"/>
          </a:xfrm>
          <a:custGeom>
            <a:avLst/>
            <a:gdLst>
              <a:gd name="connsiteX0" fmla="*/ 0 w 1596788"/>
              <a:gd name="connsiteY0" fmla="*/ 71684 h 986084"/>
              <a:gd name="connsiteX1" fmla="*/ 545910 w 1596788"/>
              <a:gd name="connsiteY1" fmla="*/ 3445 h 986084"/>
              <a:gd name="connsiteX2" fmla="*/ 1160059 w 1596788"/>
              <a:gd name="connsiteY2" fmla="*/ 167218 h 986084"/>
              <a:gd name="connsiteX3" fmla="*/ 1596788 w 1596788"/>
              <a:gd name="connsiteY3" fmla="*/ 986084 h 986084"/>
            </a:gdLst>
            <a:ahLst/>
            <a:cxnLst>
              <a:cxn ang="0">
                <a:pos x="connsiteX0" y="connsiteY0"/>
              </a:cxn>
              <a:cxn ang="0">
                <a:pos x="connsiteX1" y="connsiteY1"/>
              </a:cxn>
              <a:cxn ang="0">
                <a:pos x="connsiteX2" y="connsiteY2"/>
              </a:cxn>
              <a:cxn ang="0">
                <a:pos x="connsiteX3" y="connsiteY3"/>
              </a:cxn>
            </a:cxnLst>
            <a:rect l="l" t="t" r="r" b="b"/>
            <a:pathLst>
              <a:path w="1596788" h="986084">
                <a:moveTo>
                  <a:pt x="0" y="71684"/>
                </a:moveTo>
                <a:cubicBezTo>
                  <a:pt x="176283" y="29603"/>
                  <a:pt x="352567" y="-12477"/>
                  <a:pt x="545910" y="3445"/>
                </a:cubicBezTo>
                <a:cubicBezTo>
                  <a:pt x="739253" y="19367"/>
                  <a:pt x="984913" y="3445"/>
                  <a:pt x="1160059" y="167218"/>
                </a:cubicBezTo>
                <a:cubicBezTo>
                  <a:pt x="1335205" y="330991"/>
                  <a:pt x="1465996" y="658537"/>
                  <a:pt x="1596788" y="986084"/>
                </a:cubicBezTo>
              </a:path>
            </a:pathLst>
          </a:custGeom>
          <a:ln>
            <a:headEnd type="none" w="med" len="med"/>
            <a:tailEnd type="arrow" w="med" len="med"/>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fr-FR"/>
          </a:p>
        </p:txBody>
      </p:sp>
      <p:sp>
        <p:nvSpPr>
          <p:cNvPr id="14" name="Forme libre 13"/>
          <p:cNvSpPr/>
          <p:nvPr/>
        </p:nvSpPr>
        <p:spPr>
          <a:xfrm>
            <a:off x="4296532" y="1747923"/>
            <a:ext cx="1624084" cy="1705970"/>
          </a:xfrm>
          <a:custGeom>
            <a:avLst/>
            <a:gdLst>
              <a:gd name="connsiteX0" fmla="*/ 0 w 1624084"/>
              <a:gd name="connsiteY0" fmla="*/ 1705970 h 1705970"/>
              <a:gd name="connsiteX1" fmla="*/ 627797 w 1624084"/>
              <a:gd name="connsiteY1" fmla="*/ 395785 h 1705970"/>
              <a:gd name="connsiteX2" fmla="*/ 1624084 w 1624084"/>
              <a:gd name="connsiteY2" fmla="*/ 0 h 1705970"/>
              <a:gd name="connsiteX3" fmla="*/ 1624084 w 1624084"/>
              <a:gd name="connsiteY3" fmla="*/ 0 h 1705970"/>
            </a:gdLst>
            <a:ahLst/>
            <a:cxnLst>
              <a:cxn ang="0">
                <a:pos x="connsiteX0" y="connsiteY0"/>
              </a:cxn>
              <a:cxn ang="0">
                <a:pos x="connsiteX1" y="connsiteY1"/>
              </a:cxn>
              <a:cxn ang="0">
                <a:pos x="connsiteX2" y="connsiteY2"/>
              </a:cxn>
              <a:cxn ang="0">
                <a:pos x="connsiteX3" y="connsiteY3"/>
              </a:cxn>
            </a:cxnLst>
            <a:rect l="l" t="t" r="r" b="b"/>
            <a:pathLst>
              <a:path w="1624084" h="1705970">
                <a:moveTo>
                  <a:pt x="0" y="1705970"/>
                </a:moveTo>
                <a:cubicBezTo>
                  <a:pt x="178558" y="1193041"/>
                  <a:pt x="357116" y="680113"/>
                  <a:pt x="627797" y="395785"/>
                </a:cubicBezTo>
                <a:cubicBezTo>
                  <a:pt x="898478" y="111457"/>
                  <a:pt x="1624084" y="0"/>
                  <a:pt x="1624084" y="0"/>
                </a:cubicBezTo>
                <a:lnTo>
                  <a:pt x="1624084" y="0"/>
                </a:lnTo>
              </a:path>
            </a:pathLst>
          </a:custGeom>
          <a:ln>
            <a:headEnd type="none" w="med" len="med"/>
            <a:tailEnd type="arrow" w="med" len="med"/>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a:p>
        </p:txBody>
      </p:sp>
      <p:sp>
        <p:nvSpPr>
          <p:cNvPr id="17" name="Rectangle 16"/>
          <p:cNvSpPr/>
          <p:nvPr/>
        </p:nvSpPr>
        <p:spPr>
          <a:xfrm>
            <a:off x="3530953" y="5423654"/>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30</a:t>
            </a:r>
            <a:endParaRPr lang="fr-FR" dirty="0"/>
          </a:p>
        </p:txBody>
      </p:sp>
      <p:sp>
        <p:nvSpPr>
          <p:cNvPr id="18" name="Rectangle 17"/>
          <p:cNvSpPr/>
          <p:nvPr/>
        </p:nvSpPr>
        <p:spPr>
          <a:xfrm>
            <a:off x="3530953" y="4942508"/>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40</a:t>
            </a:r>
            <a:endParaRPr lang="fr-FR" dirty="0"/>
          </a:p>
        </p:txBody>
      </p:sp>
      <p:sp>
        <p:nvSpPr>
          <p:cNvPr id="3" name="ZoneTexte 2"/>
          <p:cNvSpPr txBox="1"/>
          <p:nvPr/>
        </p:nvSpPr>
        <p:spPr>
          <a:xfrm>
            <a:off x="792108" y="1691516"/>
            <a:ext cx="2627764" cy="400110"/>
          </a:xfrm>
          <a:prstGeom prst="rect">
            <a:avLst/>
          </a:prstGeom>
          <a:noFill/>
        </p:spPr>
        <p:txBody>
          <a:bodyPr wrap="square" rtlCol="0">
            <a:spAutoFit/>
          </a:bodyPr>
          <a:lstStyle/>
          <a:p>
            <a:r>
              <a:rPr lang="en" sz="2000" b="1" dirty="0" smtClean="0">
                <a:solidFill>
                  <a:srgbClr val="00B050"/>
                </a:solidFill>
              </a:rPr>
              <a:t>Adding elements</a:t>
            </a:r>
            <a:endParaRPr lang="fr-FR" sz="2000" b="1" dirty="0">
              <a:solidFill>
                <a:srgbClr val="00B050"/>
              </a:solidFill>
            </a:endParaRPr>
          </a:p>
        </p:txBody>
      </p:sp>
      <p:sp>
        <p:nvSpPr>
          <p:cNvPr id="16" name="ZoneTexte 15"/>
          <p:cNvSpPr txBox="1"/>
          <p:nvPr/>
        </p:nvSpPr>
        <p:spPr>
          <a:xfrm>
            <a:off x="4606734" y="1268760"/>
            <a:ext cx="3709682" cy="400110"/>
          </a:xfrm>
          <a:prstGeom prst="rect">
            <a:avLst/>
          </a:prstGeom>
          <a:noFill/>
        </p:spPr>
        <p:txBody>
          <a:bodyPr wrap="square" rtlCol="0">
            <a:spAutoFit/>
          </a:bodyPr>
          <a:lstStyle/>
          <a:p>
            <a:r>
              <a:rPr lang="en" sz="2000" b="1" dirty="0" smtClean="0">
                <a:solidFill>
                  <a:srgbClr val="00B050"/>
                </a:solidFill>
              </a:rPr>
              <a:t>Deleting elements</a:t>
            </a:r>
            <a:endParaRPr lang="fr-FR" sz="2000" b="1" dirty="0">
              <a:solidFill>
                <a:srgbClr val="00B050"/>
              </a:solidFill>
            </a:endParaRPr>
          </a:p>
        </p:txBody>
      </p:sp>
    </p:spTree>
    <p:extLst>
      <p:ext uri="{BB962C8B-B14F-4D97-AF65-F5344CB8AC3E}">
        <p14:creationId xmlns:p14="http://schemas.microsoft.com/office/powerpoint/2010/main" val="2977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3"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Definition</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5</a:t>
            </a:fld>
            <a:endParaRPr lang="fr-FR" dirty="0"/>
          </a:p>
        </p:txBody>
      </p:sp>
      <p:grpSp>
        <p:nvGrpSpPr>
          <p:cNvPr id="15" name="Groupe 14"/>
          <p:cNvGrpSpPr/>
          <p:nvPr/>
        </p:nvGrpSpPr>
        <p:grpSpPr>
          <a:xfrm>
            <a:off x="3059832" y="2420888"/>
            <a:ext cx="2016224" cy="4299616"/>
            <a:chOff x="3059832" y="2420888"/>
            <a:chExt cx="2016224" cy="4299616"/>
          </a:xfrm>
        </p:grpSpPr>
        <p:grpSp>
          <p:nvGrpSpPr>
            <p:cNvPr id="12" name="Groupe 11"/>
            <p:cNvGrpSpPr/>
            <p:nvPr/>
          </p:nvGrpSpPr>
          <p:grpSpPr>
            <a:xfrm>
              <a:off x="3419872" y="2707860"/>
              <a:ext cx="1512168" cy="4012644"/>
              <a:chOff x="3419872" y="2707860"/>
              <a:chExt cx="1512168" cy="4012644"/>
            </a:xfrm>
          </p:grpSpPr>
          <p:sp>
            <p:nvSpPr>
              <p:cNvPr id="4" name="Rectangle 3"/>
              <p:cNvSpPr/>
              <p:nvPr/>
            </p:nvSpPr>
            <p:spPr>
              <a:xfrm>
                <a:off x="3419872" y="2707860"/>
                <a:ext cx="1512168" cy="3223041"/>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ZoneTexte 6"/>
              <p:cNvSpPr txBox="1"/>
              <p:nvPr/>
            </p:nvSpPr>
            <p:spPr>
              <a:xfrm>
                <a:off x="3839356" y="6012618"/>
                <a:ext cx="457176" cy="707886"/>
              </a:xfrm>
              <a:prstGeom prst="rect">
                <a:avLst/>
              </a:prstGeom>
              <a:noFill/>
            </p:spPr>
            <p:txBody>
              <a:bodyPr wrap="none" rtlCol="0">
                <a:spAutoFit/>
              </a:bodyPr>
              <a:lstStyle/>
              <a:p>
                <a:r>
                  <a:rPr lang="en" sz="4000" b="1" dirty="0" smtClean="0"/>
                  <a:t>P</a:t>
                </a:r>
                <a:endParaRPr lang="fr-FR" sz="4000" b="1" dirty="0"/>
              </a:p>
            </p:txBody>
          </p:sp>
        </p:grpSp>
        <p:sp>
          <p:nvSpPr>
            <p:cNvPr id="8" name="Rectangle 7"/>
            <p:cNvSpPr/>
            <p:nvPr/>
          </p:nvSpPr>
          <p:spPr>
            <a:xfrm>
              <a:off x="3059832" y="2420888"/>
              <a:ext cx="201622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6" name="Rectangle 15"/>
          <p:cNvSpPr/>
          <p:nvPr/>
        </p:nvSpPr>
        <p:spPr>
          <a:xfrm>
            <a:off x="179512" y="5498853"/>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60</a:t>
            </a:r>
            <a:endParaRPr lang="fr-FR" dirty="0"/>
          </a:p>
        </p:txBody>
      </p:sp>
      <p:sp>
        <p:nvSpPr>
          <p:cNvPr id="17" name="Rectangle 16"/>
          <p:cNvSpPr/>
          <p:nvPr/>
        </p:nvSpPr>
        <p:spPr>
          <a:xfrm>
            <a:off x="3530953" y="5423654"/>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30</a:t>
            </a:r>
            <a:endParaRPr lang="fr-FR" dirty="0"/>
          </a:p>
        </p:txBody>
      </p:sp>
      <p:sp>
        <p:nvSpPr>
          <p:cNvPr id="18" name="Rectangle 17"/>
          <p:cNvSpPr/>
          <p:nvPr/>
        </p:nvSpPr>
        <p:spPr>
          <a:xfrm>
            <a:off x="3530953" y="4942508"/>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40</a:t>
            </a:r>
            <a:endParaRPr lang="fr-FR" dirty="0"/>
          </a:p>
        </p:txBody>
      </p:sp>
      <p:sp>
        <p:nvSpPr>
          <p:cNvPr id="19" name="Rectangle 18"/>
          <p:cNvSpPr/>
          <p:nvPr/>
        </p:nvSpPr>
        <p:spPr>
          <a:xfrm>
            <a:off x="1697818" y="5517232"/>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10</a:t>
            </a:r>
            <a:endParaRPr lang="fr-FR" dirty="0"/>
          </a:p>
        </p:txBody>
      </p:sp>
      <p:sp>
        <p:nvSpPr>
          <p:cNvPr id="3" name="ZoneTexte 2"/>
          <p:cNvSpPr txBox="1"/>
          <p:nvPr/>
        </p:nvSpPr>
        <p:spPr>
          <a:xfrm>
            <a:off x="467544" y="1124744"/>
            <a:ext cx="8136904" cy="461665"/>
          </a:xfrm>
          <a:prstGeom prst="rect">
            <a:avLst/>
          </a:prstGeom>
          <a:noFill/>
        </p:spPr>
        <p:txBody>
          <a:bodyPr wrap="square" rtlCol="0">
            <a:spAutoFit/>
          </a:bodyPr>
          <a:lstStyle/>
          <a:p>
            <a:r>
              <a:rPr lang="en" sz="2400" b="1" dirty="0" smtClean="0"/>
              <a:t>Example: adding two </a:t>
            </a:r>
            <a:r>
              <a:rPr lang="en" sz="2400" b="1" dirty="0"/>
              <a:t>elements 60 and </a:t>
            </a:r>
            <a:r>
              <a:rPr lang="en" sz="2400" b="1" dirty="0" smtClean="0"/>
              <a:t>10 to stack P</a:t>
            </a:r>
          </a:p>
        </p:txBody>
      </p:sp>
    </p:spTree>
    <p:extLst>
      <p:ext uri="{BB962C8B-B14F-4D97-AF65-F5344CB8AC3E}">
        <p14:creationId xmlns:p14="http://schemas.microsoft.com/office/powerpoint/2010/main" val="296210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434 0.00625 L 0.23004 -0.48404 L 0.33855 -0.48404 L 0.36615 -0.15726 " pathEditMode="relative" rAng="0" ptsTypes="AAAA">
                                      <p:cBhvr>
                                        <p:cTn id="6" dur="2750" fill="hold"/>
                                        <p:tgtEl>
                                          <p:spTgt spid="16"/>
                                        </p:tgtEl>
                                        <p:attrNameLst>
                                          <p:attrName>ppt_x</p:attrName>
                                          <p:attrName>ppt_y</p:attrName>
                                        </p:attrNameLst>
                                      </p:cBhvr>
                                      <p:rCtr x="18524" y="-24514"/>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2813 -0.05019 L 0.1158 -0.5895 L 0.18246 -0.5895 L 0.2 -0.23035 " pathEditMode="relative" rAng="0" ptsTypes="AAAA">
                                      <p:cBhvr>
                                        <p:cTn id="10" dur="2500" fill="hold"/>
                                        <p:tgtEl>
                                          <p:spTgt spid="19"/>
                                        </p:tgtEl>
                                        <p:attrNameLst>
                                          <p:attrName>ppt_x</p:attrName>
                                          <p:attrName>ppt_y</p:attrName>
                                        </p:attrNameLst>
                                      </p:cBhvr>
                                      <p:rCtr x="11406" y="-2696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Definition</a:t>
            </a:r>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6</a:t>
            </a:fld>
            <a:endParaRPr lang="fr-FR" dirty="0"/>
          </a:p>
        </p:txBody>
      </p:sp>
      <p:grpSp>
        <p:nvGrpSpPr>
          <p:cNvPr id="15" name="Groupe 14"/>
          <p:cNvGrpSpPr/>
          <p:nvPr/>
        </p:nvGrpSpPr>
        <p:grpSpPr>
          <a:xfrm>
            <a:off x="3059832" y="2420888"/>
            <a:ext cx="2016224" cy="4299616"/>
            <a:chOff x="3059832" y="2420888"/>
            <a:chExt cx="2016224" cy="4299616"/>
          </a:xfrm>
        </p:grpSpPr>
        <p:grpSp>
          <p:nvGrpSpPr>
            <p:cNvPr id="12" name="Groupe 11"/>
            <p:cNvGrpSpPr/>
            <p:nvPr/>
          </p:nvGrpSpPr>
          <p:grpSpPr>
            <a:xfrm>
              <a:off x="3419872" y="2707860"/>
              <a:ext cx="1512168" cy="4012644"/>
              <a:chOff x="3419872" y="2707860"/>
              <a:chExt cx="1512168" cy="4012644"/>
            </a:xfrm>
          </p:grpSpPr>
          <p:sp>
            <p:nvSpPr>
              <p:cNvPr id="4" name="Rectangle 3"/>
              <p:cNvSpPr/>
              <p:nvPr/>
            </p:nvSpPr>
            <p:spPr>
              <a:xfrm>
                <a:off x="3419872" y="2707860"/>
                <a:ext cx="1512168" cy="3223041"/>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ZoneTexte 6"/>
              <p:cNvSpPr txBox="1"/>
              <p:nvPr/>
            </p:nvSpPr>
            <p:spPr>
              <a:xfrm>
                <a:off x="3839356" y="6012618"/>
                <a:ext cx="457176" cy="707886"/>
              </a:xfrm>
              <a:prstGeom prst="rect">
                <a:avLst/>
              </a:prstGeom>
              <a:noFill/>
            </p:spPr>
            <p:txBody>
              <a:bodyPr wrap="none" rtlCol="0">
                <a:spAutoFit/>
              </a:bodyPr>
              <a:lstStyle/>
              <a:p>
                <a:r>
                  <a:rPr lang="en" sz="4000" b="1" dirty="0" smtClean="0"/>
                  <a:t>P</a:t>
                </a:r>
                <a:endParaRPr lang="fr-FR" sz="4000" b="1" dirty="0"/>
              </a:p>
            </p:txBody>
          </p:sp>
        </p:grpSp>
        <p:sp>
          <p:nvSpPr>
            <p:cNvPr id="8" name="Rectangle 7"/>
            <p:cNvSpPr/>
            <p:nvPr/>
          </p:nvSpPr>
          <p:spPr>
            <a:xfrm>
              <a:off x="3059832" y="2420888"/>
              <a:ext cx="201622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6" name="Rectangle 15"/>
          <p:cNvSpPr/>
          <p:nvPr/>
        </p:nvSpPr>
        <p:spPr>
          <a:xfrm>
            <a:off x="3542730" y="4419696"/>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60</a:t>
            </a:r>
            <a:endParaRPr lang="fr-FR" dirty="0"/>
          </a:p>
        </p:txBody>
      </p:sp>
      <p:sp>
        <p:nvSpPr>
          <p:cNvPr id="17" name="Rectangle 16"/>
          <p:cNvSpPr/>
          <p:nvPr/>
        </p:nvSpPr>
        <p:spPr>
          <a:xfrm>
            <a:off x="3530953" y="5423654"/>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30</a:t>
            </a:r>
            <a:endParaRPr lang="fr-FR" dirty="0"/>
          </a:p>
        </p:txBody>
      </p:sp>
      <p:sp>
        <p:nvSpPr>
          <p:cNvPr id="18" name="Rectangle 17"/>
          <p:cNvSpPr/>
          <p:nvPr/>
        </p:nvSpPr>
        <p:spPr>
          <a:xfrm>
            <a:off x="3530953" y="4942508"/>
            <a:ext cx="1290006" cy="432048"/>
          </a:xfrm>
          <a:prstGeom prst="rect">
            <a:avLst/>
          </a:prstGeom>
          <a:solidFill>
            <a:schemeClr val="accent3"/>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40</a:t>
            </a:r>
            <a:endParaRPr lang="fr-FR" dirty="0"/>
          </a:p>
        </p:txBody>
      </p:sp>
      <p:sp>
        <p:nvSpPr>
          <p:cNvPr id="19" name="Rectangle 18"/>
          <p:cNvSpPr/>
          <p:nvPr/>
        </p:nvSpPr>
        <p:spPr>
          <a:xfrm>
            <a:off x="3551784" y="3863573"/>
            <a:ext cx="129000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smtClean="0"/>
              <a:t>10</a:t>
            </a:r>
            <a:endParaRPr lang="fr-FR" dirty="0"/>
          </a:p>
        </p:txBody>
      </p:sp>
      <p:sp>
        <p:nvSpPr>
          <p:cNvPr id="3" name="ZoneTexte 2"/>
          <p:cNvSpPr txBox="1"/>
          <p:nvPr/>
        </p:nvSpPr>
        <p:spPr>
          <a:xfrm>
            <a:off x="228080" y="908720"/>
            <a:ext cx="8136904" cy="1292662"/>
          </a:xfrm>
          <a:prstGeom prst="rect">
            <a:avLst/>
          </a:prstGeom>
          <a:noFill/>
        </p:spPr>
        <p:txBody>
          <a:bodyPr wrap="square" rtlCol="0">
            <a:spAutoFit/>
          </a:bodyPr>
          <a:lstStyle/>
          <a:p>
            <a:r>
              <a:rPr lang="en" sz="2600" b="1" dirty="0" smtClean="0"/>
              <a:t>Example 2:</a:t>
            </a:r>
          </a:p>
          <a:p>
            <a:pPr marL="342900" indent="-342900">
              <a:buFontTx/>
              <a:buChar char="-"/>
            </a:pPr>
            <a:r>
              <a:rPr lang="en" sz="2600" b="1" dirty="0" smtClean="0"/>
              <a:t>Removed 40 from the stack P</a:t>
            </a:r>
          </a:p>
          <a:p>
            <a:pPr marL="342900" indent="-342900">
              <a:buFontTx/>
              <a:buChar char="-"/>
            </a:pPr>
            <a:r>
              <a:rPr lang="en" sz="2600" b="1" dirty="0" smtClean="0"/>
              <a:t>First you have to </a:t>
            </a:r>
            <a:r>
              <a:rPr lang="fr-FR" sz="2600" b="1" dirty="0" err="1" smtClean="0"/>
              <a:t>remove</a:t>
            </a:r>
            <a:r>
              <a:rPr lang="fr-FR" sz="2600" b="1" dirty="0" smtClean="0"/>
              <a:t> </a:t>
            </a:r>
            <a:r>
              <a:rPr lang="en" sz="2600" b="1" dirty="0" smtClean="0"/>
              <a:t>10 and 16 and then 40</a:t>
            </a:r>
          </a:p>
        </p:txBody>
      </p:sp>
    </p:spTree>
    <p:extLst>
      <p:ext uri="{BB962C8B-B14F-4D97-AF65-F5344CB8AC3E}">
        <p14:creationId xmlns:p14="http://schemas.microsoft.com/office/powerpoint/2010/main" val="409351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607 2.92322E-6 L 0.15764 -0.29417 L 0.23368 -0.29417 L 0.25382 -0.09852 " pathEditMode="relative" rAng="0" ptsTypes="AAAA">
                                      <p:cBhvr>
                                        <p:cTn id="6" dur="2500" fill="hold"/>
                                        <p:tgtEl>
                                          <p:spTgt spid="19"/>
                                        </p:tgtEl>
                                        <p:attrNameLst>
                                          <p:attrName>ppt_x</p:attrName>
                                          <p:attrName>ppt_y</p:attrName>
                                        </p:attrNameLst>
                                      </p:cBhvr>
                                      <p:rCtr x="12986" y="-14709"/>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347 -6.47549E-7 L 0.26198 -0.49029 L 0.38159 -0.49029 L 0.41215 -0.16351 " pathEditMode="relative" rAng="0" ptsTypes="AAAA">
                                      <p:cBhvr>
                                        <p:cTn id="10" dur="2750" fill="hold"/>
                                        <p:tgtEl>
                                          <p:spTgt spid="16"/>
                                        </p:tgtEl>
                                        <p:attrNameLst>
                                          <p:attrName>ppt_x</p:attrName>
                                          <p:attrName>ppt_y</p:attrName>
                                        </p:attrNameLst>
                                      </p:cBhvr>
                                      <p:rCtr x="20434" y="-24514"/>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1.94444E-6 2.22017E-6 C -0.00296 -0.06152 -0.00504 -0.12142 -0.00747 -0.18294 C -0.00799 -0.19774 -0.01077 -0.21208 -0.01198 -0.22665 C -0.01511 -0.26712 -0.01737 -0.30759 -0.02084 -0.34806 C -0.02257 -0.36726 -0.02691 -0.38622 -0.02691 -0.40565 C -0.02744 -0.40241 -0.02657 -0.39802 -0.0283 -0.3957 C -0.02952 -0.39408 -0.05226 -0.38992 -0.05382 -0.38969 C -0.0658 -0.38807 -0.08959 -0.38576 -0.08959 -0.38576 C -0.09688 -0.38275 -0.09653 -0.3779 -0.10591 -0.3779 C -0.14445 -0.30898 -0.16424 -0.22364 -0.18664 -0.14316 C -0.19132 -0.12628 -0.19757 -0.10893 -0.20452 -0.09344 C -0.20834 -0.08465 -0.21441 -0.07679 -0.21789 -0.06777 C -0.22032 -0.06129 -0.2224 -0.05481 -0.22396 -0.04788 C -0.22535 -0.04233 -0.22726 -0.03238 -0.2283 -0.03585 C -0.22969 -0.04071 -0.2283 -0.04649 -0.2283 -0.05181 " pathEditMode="relative" ptsTypes="ffffffffffffffA">
                                      <p:cBhvr>
                                        <p:cTn id="14" dur="2000" fill="hold"/>
                                        <p:tgtEl>
                                          <p:spTgt spid="1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1. Types</a:t>
            </a:r>
          </a:p>
        </p:txBody>
      </p:sp>
      <p:sp>
        <p:nvSpPr>
          <p:cNvPr id="3" name="Espace réservé du contenu 2"/>
          <p:cNvSpPr>
            <a:spLocks noGrp="1"/>
          </p:cNvSpPr>
          <p:nvPr>
            <p:ph idx="1"/>
          </p:nvPr>
        </p:nvSpPr>
        <p:spPr>
          <a:xfrm>
            <a:off x="285720" y="1000108"/>
            <a:ext cx="8286808" cy="4000528"/>
          </a:xfrm>
        </p:spPr>
        <p:txBody>
          <a:bodyPr>
            <a:noAutofit/>
          </a:bodyPr>
          <a:lstStyle/>
          <a:p>
            <a:pPr marL="0" indent="0" algn="just">
              <a:spcAft>
                <a:spcPts val="600"/>
              </a:spcAft>
              <a:buNone/>
            </a:pPr>
            <a:r>
              <a:rPr lang="en" sz="2800" dirty="0" smtClean="0"/>
              <a:t>Depending on the type of implementation, we distinguish two types of Stacks:</a:t>
            </a:r>
          </a:p>
          <a:p>
            <a:pPr lvl="0" algn="just"/>
            <a:r>
              <a:rPr lang="en" sz="2800" b="1" dirty="0" smtClean="0"/>
              <a:t>Static (contiguous) stack: </a:t>
            </a:r>
            <a:r>
              <a:rPr lang="en" sz="2800" dirty="0" smtClean="0"/>
              <a:t>Implementation by an array.</a:t>
            </a:r>
            <a:endParaRPr lang="fr-FR" sz="2800" dirty="0"/>
          </a:p>
          <a:p>
            <a:pPr lvl="1" algn="just"/>
            <a:r>
              <a:rPr lang="en" sz="2400" b="1" dirty="0" smtClean="0">
                <a:solidFill>
                  <a:srgbClr val="00B050"/>
                </a:solidFill>
              </a:rPr>
              <a:t>The same implementation of a static list</a:t>
            </a:r>
          </a:p>
          <a:p>
            <a:pPr lvl="0" algn="just">
              <a:spcBef>
                <a:spcPts val="1800"/>
              </a:spcBef>
            </a:pPr>
            <a:r>
              <a:rPr lang="en" sz="2800" b="1" dirty="0" smtClean="0"/>
              <a:t>Dynamic Stack: </a:t>
            </a:r>
            <a:r>
              <a:rPr lang="en" sz="2800" dirty="0" smtClean="0"/>
              <a:t>Linked List Implementation</a:t>
            </a:r>
          </a:p>
          <a:p>
            <a:pPr lvl="1" algn="just"/>
            <a:r>
              <a:rPr lang="en" sz="2400" b="1" dirty="0">
                <a:solidFill>
                  <a:srgbClr val="00B050"/>
                </a:solidFill>
              </a:rPr>
              <a:t>The same implementation of a </a:t>
            </a:r>
            <a:r>
              <a:rPr lang="en" sz="2400" b="1" dirty="0" smtClean="0">
                <a:solidFill>
                  <a:srgbClr val="00B050"/>
                </a:solidFill>
              </a:rPr>
              <a:t>linked list</a:t>
            </a:r>
            <a:endParaRPr lang="fr-FR" sz="2400" b="1" dirty="0">
              <a:solidFill>
                <a:srgbClr val="00B050"/>
              </a:solidFill>
            </a:endParaRPr>
          </a:p>
          <a:p>
            <a:pPr lvl="1" algn="just"/>
            <a:endParaRPr lang="fr-FR" sz="2400" dirty="0" smtClean="0"/>
          </a:p>
          <a:p>
            <a:pPr algn="just"/>
            <a:endParaRPr lang="fr-FR" sz="2800" b="1" dirty="0" smtClean="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794"/>
          </a:xfrm>
          <a:solidFill>
            <a:srgbClr val="00B0F0"/>
          </a:solidFill>
        </p:spPr>
        <p:txBody>
          <a:bodyPr>
            <a:noAutofit/>
          </a:bodyPr>
          <a:lstStyle/>
          <a:p>
            <a:pPr marL="742950" indent="-742950" algn="l"/>
            <a:r>
              <a:rPr lang="en" sz="4000" b="1" dirty="0" smtClean="0"/>
              <a:t>3. Dynamic Stacks</a:t>
            </a:r>
          </a:p>
        </p:txBody>
      </p:sp>
      <p:sp>
        <p:nvSpPr>
          <p:cNvPr id="3" name="Espace réservé du contenu 2"/>
          <p:cNvSpPr>
            <a:spLocks noGrp="1"/>
          </p:cNvSpPr>
          <p:nvPr>
            <p:ph idx="1"/>
          </p:nvPr>
        </p:nvSpPr>
        <p:spPr>
          <a:xfrm>
            <a:off x="285720" y="1000108"/>
            <a:ext cx="8286808" cy="5429288"/>
          </a:xfrm>
        </p:spPr>
        <p:txBody>
          <a:bodyPr>
            <a:noAutofit/>
          </a:bodyPr>
          <a:lstStyle/>
          <a:p>
            <a:pPr marL="0" indent="0" algn="just">
              <a:buNone/>
            </a:pPr>
            <a:r>
              <a:rPr lang="en" sz="2400" dirty="0" smtClean="0"/>
              <a:t>It is a linked list where stacking and popping is done only at the head of the list.</a:t>
            </a:r>
          </a:p>
          <a:p>
            <a:pPr lvl="1" indent="-742950">
              <a:buNone/>
            </a:pPr>
            <a:endParaRPr lang="fr-FR" sz="2400" dirty="0" smtClean="0"/>
          </a:p>
          <a:p>
            <a:pPr lvl="1" indent="-742950">
              <a:buNone/>
            </a:pPr>
            <a:endParaRPr lang="fr-FR" sz="2400" b="1" dirty="0" smtClean="0"/>
          </a:p>
          <a:p>
            <a:pPr lvl="1" indent="-742950">
              <a:buNone/>
            </a:pPr>
            <a:endParaRPr lang="fr-FR" sz="2400" b="1" dirty="0" smtClean="0"/>
          </a:p>
          <a:p>
            <a:pPr marL="514350" indent="-514350">
              <a:buNone/>
            </a:pPr>
            <a:endParaRPr lang="en" sz="2400" b="1" u="sng" dirty="0" smtClean="0"/>
          </a:p>
          <a:p>
            <a:pPr marL="514350" indent="-514350">
              <a:buNone/>
            </a:pPr>
            <a:r>
              <a:rPr lang="en" sz="2400" b="1" u="sng" dirty="0" smtClean="0"/>
              <a:t>Pile type definition</a:t>
            </a:r>
          </a:p>
          <a:p>
            <a:pPr marL="0" indent="0">
              <a:buNone/>
            </a:pPr>
            <a:r>
              <a:rPr lang="en" sz="2400" b="1" dirty="0"/>
              <a:t>Type Structure </a:t>
            </a:r>
            <a:r>
              <a:rPr lang="fr-FR" sz="2400" b="1" dirty="0" err="1"/>
              <a:t>Node</a:t>
            </a:r>
            <a:r>
              <a:rPr lang="en" sz="2400" b="1" dirty="0"/>
              <a:t> </a:t>
            </a:r>
          </a:p>
          <a:p>
            <a:pPr>
              <a:buNone/>
            </a:pPr>
            <a:r>
              <a:rPr lang="en" sz="2400" b="1" dirty="0"/>
              <a:t>    Ele : </a:t>
            </a:r>
            <a:r>
              <a:rPr lang="en" sz="2400" b="1" dirty="0">
                <a:solidFill>
                  <a:srgbClr val="FF0000"/>
                </a:solidFill>
              </a:rPr>
              <a:t>typeq </a:t>
            </a:r>
            <a:r>
              <a:rPr lang="en" sz="2400" b="1" dirty="0"/>
              <a:t>; // </a:t>
            </a:r>
            <a:r>
              <a:rPr lang="en" sz="1600" b="1" dirty="0">
                <a:solidFill>
                  <a:srgbClr val="FF0000"/>
                </a:solidFill>
              </a:rPr>
              <a:t>typeq </a:t>
            </a:r>
            <a:r>
              <a:rPr lang="en" sz="1600" b="1" dirty="0"/>
              <a:t>designates any type (int, float , person, student...etc).</a:t>
            </a:r>
            <a:r>
              <a:rPr lang="en" sz="2400" b="1" dirty="0"/>
              <a:t> </a:t>
            </a:r>
          </a:p>
          <a:p>
            <a:pPr>
              <a:buNone/>
            </a:pPr>
            <a:r>
              <a:rPr lang="en" sz="2400" b="1" dirty="0"/>
              <a:t>    next: </a:t>
            </a:r>
            <a:r>
              <a:rPr lang="en" sz="2400" b="1" dirty="0">
                <a:solidFill>
                  <a:srgbClr val="FF0000"/>
                </a:solidFill>
              </a:rPr>
              <a:t>* </a:t>
            </a:r>
            <a:r>
              <a:rPr lang="fr-FR" sz="2400" b="1" dirty="0" err="1">
                <a:solidFill>
                  <a:srgbClr val="FF0000"/>
                </a:solidFill>
              </a:rPr>
              <a:t>Node</a:t>
            </a:r>
            <a:r>
              <a:rPr lang="en" sz="2400" b="1" dirty="0">
                <a:solidFill>
                  <a:srgbClr val="FF0000"/>
                </a:solidFill>
              </a:rPr>
              <a:t> </a:t>
            </a:r>
            <a:r>
              <a:rPr lang="en" sz="2400" b="1" dirty="0"/>
              <a:t>;</a:t>
            </a:r>
          </a:p>
          <a:p>
            <a:pPr>
              <a:buNone/>
            </a:pPr>
            <a:r>
              <a:rPr lang="en" sz="2400" b="1" dirty="0"/>
              <a:t>END</a:t>
            </a:r>
          </a:p>
          <a:p>
            <a:pPr>
              <a:buNone/>
            </a:pPr>
            <a:r>
              <a:rPr lang="en" sz="2400" b="1" dirty="0"/>
              <a:t>Type </a:t>
            </a:r>
            <a:r>
              <a:rPr lang="en" sz="2400" b="1" dirty="0" smtClean="0">
                <a:solidFill>
                  <a:srgbClr val="FF0000"/>
                </a:solidFill>
              </a:rPr>
              <a:t>Pile</a:t>
            </a:r>
            <a:r>
              <a:rPr lang="en" sz="2400" b="1" dirty="0" smtClean="0"/>
              <a:t>: </a:t>
            </a:r>
            <a:r>
              <a:rPr lang="en" sz="2400" b="1" dirty="0"/>
              <a:t>* </a:t>
            </a:r>
            <a:r>
              <a:rPr lang="fr-FR" sz="2400" b="1" dirty="0" err="1"/>
              <a:t>Node</a:t>
            </a:r>
            <a:r>
              <a:rPr lang="en" sz="2400" b="1" dirty="0"/>
              <a:t>; // </a:t>
            </a:r>
            <a:r>
              <a:rPr lang="en" sz="1800" b="1" dirty="0"/>
              <a:t>The list type designates all pointers to a </a:t>
            </a:r>
            <a:r>
              <a:rPr lang="fr-FR" sz="1800" b="1" dirty="0" err="1" smtClean="0"/>
              <a:t>Node</a:t>
            </a:r>
            <a:endParaRPr lang="fr-FR" sz="1800" dirty="0"/>
          </a:p>
        </p:txBody>
      </p:sp>
      <p:sp>
        <p:nvSpPr>
          <p:cNvPr id="5" name="Espace réservé du numéro de diapositive 4"/>
          <p:cNvSpPr>
            <a:spLocks noGrp="1"/>
          </p:cNvSpPr>
          <p:nvPr>
            <p:ph type="sldNum" sz="quarter" idx="12"/>
          </p:nvPr>
        </p:nvSpPr>
        <p:spPr/>
        <p:txBody>
          <a:bodyPr>
            <a:normAutofit/>
          </a:bodyPr>
          <a:lstStyle/>
          <a:p>
            <a:fld id="{9D1D65BF-4369-4B21-B7D3-3C1B1F8F5F58}" type="slidenum">
              <a:rPr lang="fr-FR" smtClean="0"/>
              <a:pPr/>
              <a:t>8</a:t>
            </a:fld>
            <a:endParaRPr lang="fr-FR" dirty="0"/>
          </a:p>
        </p:txBody>
      </p:sp>
      <p:grpSp>
        <p:nvGrpSpPr>
          <p:cNvPr id="6" name="Groupe 5"/>
          <p:cNvGrpSpPr/>
          <p:nvPr/>
        </p:nvGrpSpPr>
        <p:grpSpPr>
          <a:xfrm>
            <a:off x="683568" y="1988840"/>
            <a:ext cx="7848872" cy="1193216"/>
            <a:chOff x="1040758" y="5060674"/>
            <a:chExt cx="7848872" cy="1193216"/>
          </a:xfrm>
        </p:grpSpPr>
        <p:grpSp>
          <p:nvGrpSpPr>
            <p:cNvPr id="7" name="Groupe 6"/>
            <p:cNvGrpSpPr/>
            <p:nvPr/>
          </p:nvGrpSpPr>
          <p:grpSpPr>
            <a:xfrm>
              <a:off x="1040758" y="5060674"/>
              <a:ext cx="7848872" cy="1193216"/>
              <a:chOff x="469254" y="1560212"/>
              <a:chExt cx="7848872" cy="1193216"/>
            </a:xfrm>
          </p:grpSpPr>
          <p:sp>
            <p:nvSpPr>
              <p:cNvPr id="9" name="Rectangle 8"/>
              <p:cNvSpPr/>
              <p:nvPr/>
            </p:nvSpPr>
            <p:spPr>
              <a:xfrm>
                <a:off x="1643042" y="1857364"/>
                <a:ext cx="500066"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1</a:t>
                </a:r>
                <a:endParaRPr lang="fr-FR" dirty="0">
                  <a:solidFill>
                    <a:schemeClr val="tx1"/>
                  </a:solidFill>
                </a:endParaRPr>
              </a:p>
            </p:txBody>
          </p:sp>
          <p:sp>
            <p:nvSpPr>
              <p:cNvPr id="10" name="Rectangle 9"/>
              <p:cNvSpPr/>
              <p:nvPr/>
            </p:nvSpPr>
            <p:spPr>
              <a:xfrm>
                <a:off x="2143108" y="1857364"/>
                <a:ext cx="714380"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@2</a:t>
                </a:r>
                <a:endParaRPr lang="fr-FR" dirty="0">
                  <a:solidFill>
                    <a:schemeClr val="tx1"/>
                  </a:solidFill>
                </a:endParaRPr>
              </a:p>
            </p:txBody>
          </p:sp>
          <p:sp>
            <p:nvSpPr>
              <p:cNvPr id="11" name="Rectangle 10"/>
              <p:cNvSpPr/>
              <p:nvPr/>
            </p:nvSpPr>
            <p:spPr>
              <a:xfrm>
                <a:off x="3428992" y="1857364"/>
                <a:ext cx="500066"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8</a:t>
                </a:r>
                <a:endParaRPr lang="fr-FR" dirty="0">
                  <a:solidFill>
                    <a:schemeClr val="tx1"/>
                  </a:solidFill>
                </a:endParaRPr>
              </a:p>
            </p:txBody>
          </p:sp>
          <p:sp>
            <p:nvSpPr>
              <p:cNvPr id="12" name="Rectangle 11"/>
              <p:cNvSpPr/>
              <p:nvPr/>
            </p:nvSpPr>
            <p:spPr>
              <a:xfrm>
                <a:off x="7715272" y="1857364"/>
                <a:ext cx="602854"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Null</a:t>
                </a:r>
                <a:endParaRPr lang="fr-FR" dirty="0">
                  <a:solidFill>
                    <a:schemeClr val="tx1"/>
                  </a:solidFill>
                </a:endParaRPr>
              </a:p>
            </p:txBody>
          </p:sp>
          <p:sp>
            <p:nvSpPr>
              <p:cNvPr id="13" name="Rectangle 12"/>
              <p:cNvSpPr/>
              <p:nvPr/>
            </p:nvSpPr>
            <p:spPr>
              <a:xfrm>
                <a:off x="7215206" y="1857364"/>
                <a:ext cx="500066"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11</a:t>
                </a:r>
                <a:endParaRPr lang="fr-FR" dirty="0">
                  <a:solidFill>
                    <a:schemeClr val="tx1"/>
                  </a:solidFill>
                </a:endParaRPr>
              </a:p>
            </p:txBody>
          </p:sp>
          <p:sp>
            <p:nvSpPr>
              <p:cNvPr id="14" name="Rectangle 13"/>
              <p:cNvSpPr/>
              <p:nvPr/>
            </p:nvSpPr>
            <p:spPr>
              <a:xfrm>
                <a:off x="541262" y="1560212"/>
                <a:ext cx="500066" cy="285752"/>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P</a:t>
                </a:r>
                <a:endParaRPr lang="fr-FR" dirty="0">
                  <a:solidFill>
                    <a:schemeClr val="tx1"/>
                  </a:solidFill>
                </a:endParaRPr>
              </a:p>
            </p:txBody>
          </p:sp>
          <p:sp>
            <p:nvSpPr>
              <p:cNvPr id="15" name="Rectangle 14"/>
              <p:cNvSpPr/>
              <p:nvPr/>
            </p:nvSpPr>
            <p:spPr>
              <a:xfrm>
                <a:off x="3929058" y="1857364"/>
                <a:ext cx="857256"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@3</a:t>
                </a:r>
                <a:endParaRPr lang="fr-FR" dirty="0">
                  <a:solidFill>
                    <a:schemeClr val="tx1"/>
                  </a:solidFill>
                </a:endParaRPr>
              </a:p>
            </p:txBody>
          </p:sp>
          <p:cxnSp>
            <p:nvCxnSpPr>
              <p:cNvPr id="16" name="Connecteur droit avec flèche 15"/>
              <p:cNvCxnSpPr/>
              <p:nvPr/>
            </p:nvCxnSpPr>
            <p:spPr>
              <a:xfrm>
                <a:off x="2744992" y="2000240"/>
                <a:ext cx="684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7" name="Rectangle 16"/>
              <p:cNvSpPr/>
              <p:nvPr/>
            </p:nvSpPr>
            <p:spPr>
              <a:xfrm>
                <a:off x="5286380" y="1857364"/>
                <a:ext cx="500066"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5</a:t>
                </a:r>
                <a:endParaRPr lang="fr-FR" dirty="0">
                  <a:solidFill>
                    <a:schemeClr val="tx1"/>
                  </a:solidFill>
                </a:endParaRPr>
              </a:p>
            </p:txBody>
          </p:sp>
          <p:sp>
            <p:nvSpPr>
              <p:cNvPr id="18" name="Rectangle 17"/>
              <p:cNvSpPr/>
              <p:nvPr/>
            </p:nvSpPr>
            <p:spPr>
              <a:xfrm>
                <a:off x="5786446" y="1857364"/>
                <a:ext cx="857256" cy="285752"/>
              </a:xfrm>
              <a:prstGeom prst="rect">
                <a:avLst/>
              </a:prstGeom>
              <a:ln>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dirty="0" smtClean="0">
                    <a:solidFill>
                      <a:schemeClr val="tx1"/>
                    </a:solidFill>
                  </a:rPr>
                  <a:t>@4</a:t>
                </a:r>
                <a:endParaRPr lang="fr-FR" dirty="0">
                  <a:solidFill>
                    <a:schemeClr val="tx1"/>
                  </a:solidFill>
                </a:endParaRPr>
              </a:p>
            </p:txBody>
          </p:sp>
          <p:cxnSp>
            <p:nvCxnSpPr>
              <p:cNvPr id="19" name="Connecteur droit avec flèche 18"/>
              <p:cNvCxnSpPr/>
              <p:nvPr/>
            </p:nvCxnSpPr>
            <p:spPr>
              <a:xfrm>
                <a:off x="4638380" y="2000240"/>
                <a:ext cx="648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Connecteur droit avec flèche 19"/>
              <p:cNvCxnSpPr/>
              <p:nvPr/>
            </p:nvCxnSpPr>
            <p:spPr>
              <a:xfrm>
                <a:off x="6567206" y="2000240"/>
                <a:ext cx="648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Connecteur droit avec flèche 20"/>
              <p:cNvCxnSpPr/>
              <p:nvPr/>
            </p:nvCxnSpPr>
            <p:spPr>
              <a:xfrm>
                <a:off x="889009" y="1785926"/>
                <a:ext cx="754033" cy="21590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Rectangle 21"/>
              <p:cNvSpPr/>
              <p:nvPr/>
            </p:nvSpPr>
            <p:spPr>
              <a:xfrm>
                <a:off x="469254" y="2467676"/>
                <a:ext cx="1357322"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 b="1" dirty="0" smtClean="0">
                    <a:solidFill>
                      <a:schemeClr val="accent2">
                        <a:lumMod val="75000"/>
                      </a:schemeClr>
                    </a:solidFill>
                  </a:rPr>
                  <a:t>Top</a:t>
                </a:r>
                <a:endParaRPr lang="fr-FR" b="1" dirty="0">
                  <a:solidFill>
                    <a:schemeClr val="accent2">
                      <a:lumMod val="75000"/>
                    </a:schemeClr>
                  </a:solidFill>
                </a:endParaRPr>
              </a:p>
            </p:txBody>
          </p:sp>
        </p:grpSp>
        <p:cxnSp>
          <p:nvCxnSpPr>
            <p:cNvPr id="8" name="Connecteur droit avec flèche 7"/>
            <p:cNvCxnSpPr>
              <a:endCxn id="9" idx="2"/>
            </p:cNvCxnSpPr>
            <p:nvPr/>
          </p:nvCxnSpPr>
          <p:spPr>
            <a:xfrm flipV="1">
              <a:off x="1857356" y="5643578"/>
              <a:ext cx="607223" cy="32456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down)">
                                      <p:cBhvr>
                                        <p:cTn id="10" dur="500"/>
                                        <p:tgtEl>
                                          <p:spTgt spid="3">
                                            <p:txEl>
                                              <p:pRg st="6" end="6"/>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down)">
                                      <p:cBhvr>
                                        <p:cTn id="13" dur="500"/>
                                        <p:tgtEl>
                                          <p:spTgt spid="3">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down)">
                                      <p:cBhvr>
                                        <p:cTn id="16" dur="500"/>
                                        <p:tgtEl>
                                          <p:spTgt spid="3">
                                            <p:txEl>
                                              <p:pRg st="8" end="8"/>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wipe(down)">
                                      <p:cBhvr>
                                        <p:cTn id="19" dur="500"/>
                                        <p:tgtEl>
                                          <p:spTgt spid="3">
                                            <p:txEl>
                                              <p:pRg st="9" end="9"/>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ipe(down)">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4506" y="921825"/>
            <a:ext cx="8643998" cy="5929354"/>
          </a:xfrm>
        </p:spPr>
        <p:txBody>
          <a:bodyPr>
            <a:normAutofit/>
          </a:bodyPr>
          <a:lstStyle/>
          <a:p>
            <a:pPr marL="180975" lvl="1" indent="0">
              <a:lnSpc>
                <a:spcPct val="150000"/>
              </a:lnSpc>
              <a:spcBef>
                <a:spcPts val="1200"/>
              </a:spcBef>
              <a:spcAft>
                <a:spcPts val="600"/>
              </a:spcAft>
              <a:buNone/>
              <a:tabLst>
                <a:tab pos="447675" algn="l"/>
              </a:tabLst>
            </a:pPr>
            <a:r>
              <a:rPr lang="en" sz="2400" b="1" dirty="0"/>
              <a:t>Primitive operations: </a:t>
            </a:r>
            <a:r>
              <a:rPr lang="en" sz="2400" dirty="0"/>
              <a:t>Common operations on dynamic stacks </a:t>
            </a:r>
            <a:r>
              <a:rPr lang="en" sz="2400" dirty="0" smtClean="0"/>
              <a:t>are</a:t>
            </a:r>
            <a:endParaRPr lang="en" sz="2400" b="1" dirty="0" smtClean="0"/>
          </a:p>
          <a:p>
            <a:pPr marL="542925" indent="-361950">
              <a:lnSpc>
                <a:spcPct val="150000"/>
              </a:lnSpc>
              <a:spcBef>
                <a:spcPts val="1200"/>
              </a:spcBef>
              <a:spcAft>
                <a:spcPts val="600"/>
              </a:spcAft>
              <a:tabLst>
                <a:tab pos="447675" algn="l"/>
              </a:tabLst>
            </a:pPr>
            <a:r>
              <a:rPr lang="en" sz="2400" b="1" dirty="0" smtClean="0"/>
              <a:t>Create_</a:t>
            </a:r>
            <a:r>
              <a:rPr lang="fr-FR" sz="2400" b="1" dirty="0" err="1" smtClean="0"/>
              <a:t>Node</a:t>
            </a:r>
            <a:r>
              <a:rPr lang="en" sz="2400" b="1" dirty="0" smtClean="0"/>
              <a:t> (X: element ): Stack</a:t>
            </a:r>
          </a:p>
          <a:p>
            <a:pPr marL="542925" indent="-361950">
              <a:lnSpc>
                <a:spcPct val="150000"/>
              </a:lnSpc>
              <a:spcBef>
                <a:spcPts val="600"/>
              </a:spcBef>
              <a:spcAft>
                <a:spcPts val="600"/>
              </a:spcAft>
              <a:tabLst>
                <a:tab pos="447675" algn="l"/>
              </a:tabLst>
            </a:pPr>
            <a:r>
              <a:rPr lang="en" sz="2400" b="1" dirty="0" smtClean="0"/>
              <a:t>Is_empty (P: Pile): Boolean </a:t>
            </a:r>
          </a:p>
          <a:p>
            <a:pPr marL="542925" indent="-361950">
              <a:lnSpc>
                <a:spcPct val="150000"/>
              </a:lnSpc>
              <a:spcBef>
                <a:spcPts val="600"/>
              </a:spcBef>
              <a:spcAft>
                <a:spcPts val="600"/>
              </a:spcAft>
              <a:tabLst>
                <a:tab pos="447675" algn="l"/>
              </a:tabLst>
            </a:pPr>
            <a:r>
              <a:rPr lang="en" sz="2400" b="1" dirty="0" smtClean="0"/>
              <a:t>Size (P: Pile): integer </a:t>
            </a:r>
          </a:p>
          <a:p>
            <a:pPr marL="542925" indent="-361950">
              <a:lnSpc>
                <a:spcPct val="150000"/>
              </a:lnSpc>
              <a:spcBef>
                <a:spcPts val="600"/>
              </a:spcBef>
              <a:spcAft>
                <a:spcPts val="600"/>
              </a:spcAft>
              <a:tabLst>
                <a:tab pos="447675" algn="l"/>
              </a:tabLst>
            </a:pPr>
            <a:r>
              <a:rPr lang="fr-FR" sz="2400" b="1" dirty="0" smtClean="0"/>
              <a:t>Push </a:t>
            </a:r>
            <a:r>
              <a:rPr lang="en" sz="2400" b="1" dirty="0" smtClean="0"/>
              <a:t>(var P: Pile, </a:t>
            </a:r>
            <a:r>
              <a:rPr lang="en" sz="2400" b="1" dirty="0"/>
              <a:t>x: </a:t>
            </a:r>
            <a:r>
              <a:rPr lang="en" sz="2400" b="1" dirty="0" smtClean="0"/>
              <a:t>Typeq ):</a:t>
            </a:r>
          </a:p>
          <a:p>
            <a:pPr marL="542925" indent="-361950">
              <a:lnSpc>
                <a:spcPct val="150000"/>
              </a:lnSpc>
              <a:spcBef>
                <a:spcPts val="600"/>
              </a:spcBef>
              <a:spcAft>
                <a:spcPts val="600"/>
              </a:spcAft>
              <a:tabLst>
                <a:tab pos="447675" algn="l"/>
              </a:tabLst>
            </a:pPr>
            <a:r>
              <a:rPr lang="fr-FR" sz="2400" b="1" dirty="0" smtClean="0"/>
              <a:t>Pop (Var P: Pile)</a:t>
            </a:r>
            <a:endParaRPr lang="en" sz="2400" b="1" dirty="0" smtClean="0"/>
          </a:p>
          <a:p>
            <a:pPr marL="542925" indent="-361950">
              <a:lnSpc>
                <a:spcPct val="150000"/>
              </a:lnSpc>
              <a:spcBef>
                <a:spcPts val="600"/>
              </a:spcBef>
              <a:spcAft>
                <a:spcPts val="600"/>
              </a:spcAft>
              <a:tabLst>
                <a:tab pos="447675" algn="l"/>
              </a:tabLst>
            </a:pPr>
            <a:r>
              <a:rPr lang="en" sz="2400" b="1" dirty="0" smtClean="0"/>
              <a:t>Top (P: Pile ): Typeq</a:t>
            </a:r>
          </a:p>
        </p:txBody>
      </p:sp>
      <p:sp>
        <p:nvSpPr>
          <p:cNvPr id="5"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4000" b="1" dirty="0" smtClean="0">
                <a:solidFill>
                  <a:schemeClr val="accent1">
                    <a:lumMod val="50000"/>
                  </a:schemeClr>
                </a:solidFill>
              </a:rPr>
              <a:t>Primitive operations</a:t>
            </a:r>
            <a:endParaRPr lang="fr-FR" sz="4000" b="1" dirty="0">
              <a:solidFill>
                <a:schemeClr val="accent1">
                  <a:lumMod val="50000"/>
                </a:schemeClr>
              </a:solidFill>
            </a:endParaRPr>
          </a:p>
        </p:txBody>
      </p:sp>
    </p:spTree>
    <p:extLst>
      <p:ext uri="{BB962C8B-B14F-4D97-AF65-F5344CB8AC3E}">
        <p14:creationId xmlns:p14="http://schemas.microsoft.com/office/powerpoint/2010/main" val="1408892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4420</TotalTime>
  <Words>1652</Words>
  <Application>Microsoft Office PowerPoint</Application>
  <PresentationFormat>Affichage à l'écran (4:3)</PresentationFormat>
  <Paragraphs>345</Paragraphs>
  <Slides>31</Slides>
  <Notes>27</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Présentation PowerPoint</vt:lpstr>
      <vt:lpstr>Batteries</vt:lpstr>
      <vt:lpstr>1. Definition</vt:lpstr>
      <vt:lpstr>1. Definition</vt:lpstr>
      <vt:lpstr>1. Definition</vt:lpstr>
      <vt:lpstr>1. Definition</vt:lpstr>
      <vt:lpstr>1. Types</vt:lpstr>
      <vt:lpstr>3. Dynamic Stacks</vt:lpstr>
      <vt:lpstr>Primitive operations</vt:lpstr>
      <vt:lpstr>Dynamic Stack (Primitive Operations)</vt:lpstr>
      <vt:lpstr>3. Dynamic Stacks</vt:lpstr>
      <vt:lpstr>3. Dynamic Stacks</vt:lpstr>
      <vt:lpstr>3. Dynamic Stacks</vt:lpstr>
      <vt:lpstr>3. Dynamic Stacks</vt:lpstr>
      <vt:lpstr>1. Dynamic stacks</vt:lpstr>
      <vt:lpstr>4. Examples of stack usage</vt:lpstr>
      <vt:lpstr>4. Examples of stack usage</vt:lpstr>
      <vt:lpstr>4. Examples of stack usage</vt:lpstr>
      <vt:lpstr>4. Examples of stack usage</vt:lpstr>
      <vt:lpstr>4. Examples of stack usage</vt:lpstr>
      <vt:lpstr>4. Examples of stack usage</vt:lpstr>
      <vt:lpstr>4. Examples of stack usage</vt:lpstr>
      <vt:lpstr>4. Examples of stack usage</vt:lpstr>
      <vt:lpstr>4. Examples of stack usage</vt:lpstr>
      <vt:lpstr>1. Static Stack</vt:lpstr>
      <vt:lpstr>4. Static stack</vt:lpstr>
      <vt:lpstr>1. Static batteries</vt:lpstr>
      <vt:lpstr>1. Static batteries</vt:lpstr>
      <vt:lpstr>1. Static batteries</vt:lpstr>
      <vt:lpstr>1. Static batteries</vt:lpstr>
      <vt:lpstr>1. Static batteries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Salim</dc:creator>
  <cp:lastModifiedBy>ali</cp:lastModifiedBy>
  <cp:revision>1619</cp:revision>
  <dcterms:created xsi:type="dcterms:W3CDTF">2012-10-16T09:31:24Z</dcterms:created>
  <dcterms:modified xsi:type="dcterms:W3CDTF">2024-10-31T07:35:01Z</dcterms:modified>
</cp:coreProperties>
</file>