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76" r:id="rId2"/>
    <p:sldId id="256" r:id="rId3"/>
    <p:sldId id="257" r:id="rId4"/>
    <p:sldId id="258" r:id="rId5"/>
    <p:sldId id="259" r:id="rId6"/>
    <p:sldId id="260" r:id="rId7"/>
    <p:sldId id="277" r:id="rId8"/>
    <p:sldId id="261" r:id="rId9"/>
    <p:sldId id="262" r:id="rId10"/>
    <p:sldId id="263" r:id="rId11"/>
    <p:sldId id="264" r:id="rId12"/>
    <p:sldId id="279" r:id="rId13"/>
    <p:sldId id="265" r:id="rId14"/>
    <p:sldId id="281" r:id="rId15"/>
    <p:sldId id="282" r:id="rId16"/>
    <p:sldId id="283" r:id="rId17"/>
    <p:sldId id="278" r:id="rId18"/>
    <p:sldId id="280" r:id="rId19"/>
    <p:sldId id="284" r:id="rId20"/>
    <p:sldId id="285" r:id="rId21"/>
    <p:sldId id="28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1260" autoAdjust="0"/>
  </p:normalViewPr>
  <p:slideViewPr>
    <p:cSldViewPr snapToGrid="0">
      <p:cViewPr varScale="1">
        <p:scale>
          <a:sx n="74" d="100"/>
          <a:sy n="74" d="100"/>
        </p:scale>
        <p:origin x="95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269483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2898756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74133F-9CB8-499E-9EB8-9885C486DC6E}"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0959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545647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5090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4038011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618449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59386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64390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116620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77607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03DF46-51C5-4B77-923A-C1368AD00460}" type="datetimeFigureOut">
              <a:rPr lang="en-GB" smtClean="0"/>
              <a:t>27/02/2024</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43486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03DF46-51C5-4B77-923A-C1368AD00460}" type="datetimeFigureOut">
              <a:rPr lang="en-GB" smtClean="0"/>
              <a:t>27/02/2024</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15576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3DF46-51C5-4B77-923A-C1368AD00460}" type="datetimeFigureOut">
              <a:rPr lang="en-GB" smtClean="0"/>
              <a:t>27/02/2024</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71378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775771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724268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E03DF46-51C5-4B77-923A-C1368AD00460}" type="datetimeFigureOut">
              <a:rPr lang="en-GB" smtClean="0"/>
              <a:t>27/02/2024</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A74133F-9CB8-499E-9EB8-9885C486DC6E}" type="slidenum">
              <a:rPr lang="en-GB" smtClean="0"/>
              <a:t>‹#›</a:t>
            </a:fld>
            <a:endParaRPr lang="en-GB"/>
          </a:p>
        </p:txBody>
      </p:sp>
    </p:spTree>
    <p:extLst>
      <p:ext uri="{BB962C8B-B14F-4D97-AF65-F5344CB8AC3E}">
        <p14:creationId xmlns:p14="http://schemas.microsoft.com/office/powerpoint/2010/main" val="288879152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ED420-722E-49AE-893C-E69E19E63D89}"/>
              </a:ext>
            </a:extLst>
          </p:cNvPr>
          <p:cNvSpPr>
            <a:spLocks noGrp="1"/>
          </p:cNvSpPr>
          <p:nvPr>
            <p:ph type="title"/>
          </p:nvPr>
        </p:nvSpPr>
        <p:spPr>
          <a:xfrm>
            <a:off x="1930400" y="2"/>
            <a:ext cx="9797143" cy="1553028"/>
          </a:xfrm>
        </p:spPr>
        <p:style>
          <a:lnRef idx="3">
            <a:schemeClr val="lt1"/>
          </a:lnRef>
          <a:fillRef idx="1">
            <a:schemeClr val="dk1"/>
          </a:fillRef>
          <a:effectRef idx="1">
            <a:schemeClr val="dk1"/>
          </a:effectRef>
          <a:fontRef idx="minor">
            <a:schemeClr val="lt1"/>
          </a:fontRef>
        </p:style>
        <p:txBody>
          <a:bodyPr>
            <a:noAutofit/>
          </a:bodyPr>
          <a:lstStyle/>
          <a:p>
            <a:pPr algn="ctr"/>
            <a:r>
              <a:rPr lang="en-GB" sz="4800" b="1" dirty="0"/>
              <a:t>Linguistics: Lecture Seven</a:t>
            </a:r>
            <a:r>
              <a:rPr lang="en-GB" sz="4800" b="1"/>
              <a:t>, Eight  and Nine-2</a:t>
            </a:r>
            <a:r>
              <a:rPr lang="en-GB" sz="4800" b="1" baseline="30000"/>
              <a:t>nd</a:t>
            </a:r>
            <a:r>
              <a:rPr lang="en-GB" sz="4800" b="1"/>
              <a:t> </a:t>
            </a:r>
            <a:r>
              <a:rPr lang="en-GB" sz="4800" b="1" dirty="0"/>
              <a:t>term-</a:t>
            </a:r>
            <a:br>
              <a:rPr lang="en-GB" sz="4800" b="1" dirty="0"/>
            </a:br>
            <a:r>
              <a:rPr lang="en-GB" sz="4800" b="1" dirty="0"/>
              <a:t>Second Term</a:t>
            </a:r>
            <a:br>
              <a:rPr lang="en-GB" sz="4800" b="1" dirty="0"/>
            </a:br>
            <a:endParaRPr lang="en-GB" sz="4800" b="1" dirty="0"/>
          </a:p>
        </p:txBody>
      </p:sp>
      <p:sp>
        <p:nvSpPr>
          <p:cNvPr id="3" name="Content Placeholder 2">
            <a:extLst>
              <a:ext uri="{FF2B5EF4-FFF2-40B4-BE49-F238E27FC236}">
                <a16:creationId xmlns:a16="http://schemas.microsoft.com/office/drawing/2014/main" id="{81C342D6-B381-440B-B559-BDD82936F604}"/>
              </a:ext>
            </a:extLst>
          </p:cNvPr>
          <p:cNvSpPr>
            <a:spLocks noGrp="1"/>
          </p:cNvSpPr>
          <p:nvPr>
            <p:ph idx="1"/>
          </p:nvPr>
        </p:nvSpPr>
        <p:spPr>
          <a:xfrm>
            <a:off x="292767" y="1825624"/>
            <a:ext cx="11706728" cy="4863933"/>
          </a:xfrm>
        </p:spPr>
        <p:style>
          <a:lnRef idx="1">
            <a:schemeClr val="accent3"/>
          </a:lnRef>
          <a:fillRef idx="3">
            <a:schemeClr val="accent3"/>
          </a:fillRef>
          <a:effectRef idx="2">
            <a:schemeClr val="accent3"/>
          </a:effectRef>
          <a:fontRef idx="minor">
            <a:schemeClr val="lt1"/>
          </a:fontRef>
        </p:style>
        <p:txBody>
          <a:bodyPr>
            <a:normAutofit/>
          </a:bodyPr>
          <a:lstStyle/>
          <a:p>
            <a:endParaRPr lang="en-GB" dirty="0"/>
          </a:p>
          <a:p>
            <a:pPr marL="0" indent="0" algn="ctr">
              <a:buNone/>
            </a:pPr>
            <a:r>
              <a:rPr lang="en-GB" sz="4800" b="1" dirty="0"/>
              <a:t>Social  Dialectology</a:t>
            </a:r>
            <a:endParaRPr lang="en-GB" sz="4800" dirty="0"/>
          </a:p>
          <a:p>
            <a:pPr algn="r"/>
            <a:r>
              <a:rPr lang="en-GB" sz="4800" b="1" i="1" dirty="0">
                <a:solidFill>
                  <a:schemeClr val="tx1"/>
                </a:solidFill>
              </a:rPr>
              <a:t>Dr Djalal Mansour</a:t>
            </a:r>
          </a:p>
          <a:p>
            <a:endParaRPr lang="en-GB" dirty="0"/>
          </a:p>
          <a:p>
            <a:endParaRPr lang="en-GB" dirty="0"/>
          </a:p>
          <a:p>
            <a:endParaRPr lang="en-GB" dirty="0"/>
          </a:p>
          <a:p>
            <a:r>
              <a:rPr lang="en-GB" sz="4400" b="1" dirty="0">
                <a:solidFill>
                  <a:srgbClr val="FFFF00"/>
                </a:solidFill>
              </a:rPr>
              <a:t>Thursday May 23 </a:t>
            </a:r>
            <a:r>
              <a:rPr lang="en-GB" sz="4400" b="1" dirty="0" err="1">
                <a:solidFill>
                  <a:srgbClr val="FFFF00"/>
                </a:solidFill>
              </a:rPr>
              <a:t>rd</a:t>
            </a:r>
            <a:r>
              <a:rPr lang="en-GB" sz="4400" b="1" baseline="30000" dirty="0" err="1">
                <a:solidFill>
                  <a:srgbClr val="FFFF00"/>
                </a:solidFill>
              </a:rPr>
              <a:t>th</a:t>
            </a:r>
            <a:r>
              <a:rPr lang="en-GB" sz="4400" b="1" dirty="0">
                <a:solidFill>
                  <a:srgbClr val="FFFF00"/>
                </a:solidFill>
              </a:rPr>
              <a:t>, 2019</a:t>
            </a:r>
          </a:p>
        </p:txBody>
      </p:sp>
    </p:spTree>
    <p:extLst>
      <p:ext uri="{BB962C8B-B14F-4D97-AF65-F5344CB8AC3E}">
        <p14:creationId xmlns:p14="http://schemas.microsoft.com/office/powerpoint/2010/main" val="158778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6A226-8A10-491E-BA43-C2990D3698D8}"/>
              </a:ext>
            </a:extLst>
          </p:cNvPr>
          <p:cNvSpPr>
            <a:spLocks noGrp="1"/>
          </p:cNvSpPr>
          <p:nvPr>
            <p:ph type="title"/>
          </p:nvPr>
        </p:nvSpPr>
        <p:spPr>
          <a:xfrm>
            <a:off x="1277006" y="1"/>
            <a:ext cx="10076793" cy="1103586"/>
          </a:xfrm>
        </p:spPr>
        <p:txBody>
          <a:bodyPr>
            <a:normAutofit fontScale="90000"/>
          </a:bodyPr>
          <a:lstStyle/>
          <a:p>
            <a:r>
              <a:rPr lang="en-US" b="1" dirty="0"/>
              <a:t>PRINCIPLES AND METHODS IN VARIATIONIST</a:t>
            </a:r>
            <a:br>
              <a:rPr lang="en-US" b="1" dirty="0"/>
            </a:br>
            <a:r>
              <a:rPr lang="en-GB" b="1" dirty="0"/>
              <a:t>SOCIOLINGUISTICS: THREE CASES STUDIES (02)</a:t>
            </a:r>
            <a:endParaRPr lang="en-GB" dirty="0"/>
          </a:p>
        </p:txBody>
      </p:sp>
      <p:sp>
        <p:nvSpPr>
          <p:cNvPr id="3" name="Content Placeholder 2">
            <a:extLst>
              <a:ext uri="{FF2B5EF4-FFF2-40B4-BE49-F238E27FC236}">
                <a16:creationId xmlns:a16="http://schemas.microsoft.com/office/drawing/2014/main" id="{9C8F96FC-3FE4-4C60-8FFD-FAB0C244D639}"/>
              </a:ext>
            </a:extLst>
          </p:cNvPr>
          <p:cNvSpPr>
            <a:spLocks noGrp="1"/>
          </p:cNvSpPr>
          <p:nvPr>
            <p:ph idx="1"/>
          </p:nvPr>
        </p:nvSpPr>
        <p:spPr>
          <a:xfrm>
            <a:off x="110359" y="1466192"/>
            <a:ext cx="12081641" cy="5391807"/>
          </a:xfrm>
        </p:spPr>
        <p:txBody>
          <a:bodyPr>
            <a:normAutofit lnSpcReduction="10000"/>
          </a:bodyPr>
          <a:lstStyle/>
          <a:p>
            <a:r>
              <a:rPr lang="en-US" sz="3200" dirty="0"/>
              <a:t>Girls, for example, used more -</a:t>
            </a:r>
            <a:r>
              <a:rPr lang="en-US" sz="3200" i="1" dirty="0" err="1"/>
              <a:t>ing</a:t>
            </a:r>
            <a:r>
              <a:rPr lang="en-US" sz="3200" i="1" dirty="0"/>
              <a:t> </a:t>
            </a:r>
            <a:r>
              <a:rPr lang="en-US" sz="3200" dirty="0"/>
              <a:t>than boys. ‘Model’ boys (i.e. ones whose habits were approved of by their teachers) used more -</a:t>
            </a:r>
            <a:r>
              <a:rPr lang="en-US" sz="3200" i="1" dirty="0" err="1"/>
              <a:t>ing</a:t>
            </a:r>
            <a:r>
              <a:rPr lang="en-US" sz="3200" i="1" dirty="0"/>
              <a:t> </a:t>
            </a:r>
            <a:r>
              <a:rPr lang="en-US" sz="3200" dirty="0"/>
              <a:t>than ‘typical’ boys (those whose habits make them less </a:t>
            </a:r>
            <a:r>
              <a:rPr lang="en-US" sz="3200" dirty="0" err="1"/>
              <a:t>favoured</a:t>
            </a:r>
            <a:r>
              <a:rPr lang="en-US" sz="3200" dirty="0"/>
              <a:t> by their teachers). Fischer interviewed the children briefly in settings which ranged from relatively informal, to relatively formal, to the most formal involving classroom story recitation. One ten-year-old boy who was interviewed in all three situations showed more -</a:t>
            </a:r>
            <a:r>
              <a:rPr lang="en-US" sz="3200" i="1" dirty="0"/>
              <a:t>in </a:t>
            </a:r>
            <a:r>
              <a:rPr lang="en-US" sz="3200" dirty="0"/>
              <a:t>than -</a:t>
            </a:r>
            <a:r>
              <a:rPr lang="en-US" sz="3200" i="1" dirty="0" err="1"/>
              <a:t>ing</a:t>
            </a:r>
            <a:r>
              <a:rPr lang="en-US" sz="3200" i="1" dirty="0"/>
              <a:t> </a:t>
            </a:r>
            <a:r>
              <a:rPr lang="en-US" sz="3200" dirty="0"/>
              <a:t>in the informal style, about the same number of occurrences of -</a:t>
            </a:r>
            <a:r>
              <a:rPr lang="en-US" sz="3200" i="1" dirty="0"/>
              <a:t>in </a:t>
            </a:r>
            <a:r>
              <a:rPr lang="en-US" sz="3200" dirty="0"/>
              <a:t>and -</a:t>
            </a:r>
            <a:r>
              <a:rPr lang="en-US" sz="3200" i="1" dirty="0" err="1"/>
              <a:t>ing</a:t>
            </a:r>
            <a:r>
              <a:rPr lang="en-US" sz="3200" i="1" dirty="0"/>
              <a:t> </a:t>
            </a:r>
            <a:r>
              <a:rPr lang="en-US" sz="3200" dirty="0"/>
              <a:t>in the formal style, and almost no -</a:t>
            </a:r>
            <a:r>
              <a:rPr lang="en-US" sz="3200" i="1" dirty="0"/>
              <a:t>in </a:t>
            </a:r>
            <a:r>
              <a:rPr lang="en-US" sz="3200" dirty="0"/>
              <a:t>in the classroom story recital.</a:t>
            </a:r>
            <a:endParaRPr lang="en-GB" sz="3200" dirty="0"/>
          </a:p>
        </p:txBody>
      </p:sp>
    </p:spTree>
    <p:extLst>
      <p:ext uri="{BB962C8B-B14F-4D97-AF65-F5344CB8AC3E}">
        <p14:creationId xmlns:p14="http://schemas.microsoft.com/office/powerpoint/2010/main" val="3300671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FA708-1CBB-45CF-927B-911B5C8326B7}"/>
              </a:ext>
            </a:extLst>
          </p:cNvPr>
          <p:cNvSpPr>
            <a:spLocks noGrp="1"/>
          </p:cNvSpPr>
          <p:nvPr>
            <p:ph type="title"/>
          </p:nvPr>
        </p:nvSpPr>
        <p:spPr>
          <a:xfrm>
            <a:off x="2162629" y="1"/>
            <a:ext cx="5907314" cy="1001485"/>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en-GB" sz="4400" b="1" dirty="0"/>
              <a:t>Inferences Drawn (03)</a:t>
            </a:r>
          </a:p>
        </p:txBody>
      </p:sp>
      <p:sp>
        <p:nvSpPr>
          <p:cNvPr id="3" name="Content Placeholder 2">
            <a:extLst>
              <a:ext uri="{FF2B5EF4-FFF2-40B4-BE49-F238E27FC236}">
                <a16:creationId xmlns:a16="http://schemas.microsoft.com/office/drawing/2014/main" id="{4DC57E9D-6E8E-4ACD-BEBD-30B3BEB03460}"/>
              </a:ext>
            </a:extLst>
          </p:cNvPr>
          <p:cNvSpPr>
            <a:spLocks noGrp="1"/>
          </p:cNvSpPr>
          <p:nvPr>
            <p:ph idx="1"/>
          </p:nvPr>
        </p:nvSpPr>
        <p:spPr>
          <a:xfrm>
            <a:off x="0" y="1403130"/>
            <a:ext cx="12192000" cy="5454870"/>
          </a:xfrm>
        </p:spPr>
        <p:txBody>
          <a:bodyPr>
            <a:noAutofit/>
          </a:bodyPr>
          <a:lstStyle/>
          <a:p>
            <a:r>
              <a:rPr lang="en-GB" sz="3200" dirty="0">
                <a:latin typeface="Arial Black" panose="020B0A04020102020204" pitchFamily="34" charset="0"/>
              </a:rPr>
              <a:t>Fischer (1958: 51) concluded: </a:t>
            </a:r>
            <a:r>
              <a:rPr lang="en-US" sz="3200" dirty="0">
                <a:latin typeface="Arial Black" panose="020B0A04020102020204" pitchFamily="34" charset="0"/>
              </a:rPr>
              <a:t>‘the choice between the </a:t>
            </a:r>
            <a:r>
              <a:rPr lang="en-US" sz="3200" i="1" dirty="0">
                <a:latin typeface="Arial Black" panose="020B0A04020102020204" pitchFamily="34" charset="0"/>
              </a:rPr>
              <a:t>-</a:t>
            </a:r>
            <a:r>
              <a:rPr lang="en-US" sz="3200" i="1" dirty="0" err="1">
                <a:latin typeface="Arial Black" panose="020B0A04020102020204" pitchFamily="34" charset="0"/>
              </a:rPr>
              <a:t>ing</a:t>
            </a:r>
            <a:r>
              <a:rPr lang="en-US" sz="3200" i="1" dirty="0">
                <a:latin typeface="Arial Black" panose="020B0A04020102020204" pitchFamily="34" charset="0"/>
              </a:rPr>
              <a:t> </a:t>
            </a:r>
            <a:r>
              <a:rPr lang="en-US" sz="3200" dirty="0">
                <a:latin typeface="Arial Black" panose="020B0A04020102020204" pitchFamily="34" charset="0"/>
              </a:rPr>
              <a:t>and the </a:t>
            </a:r>
            <a:r>
              <a:rPr lang="en-US" sz="3200" i="1" dirty="0">
                <a:latin typeface="Arial Black" panose="020B0A04020102020204" pitchFamily="34" charset="0"/>
              </a:rPr>
              <a:t>-in </a:t>
            </a:r>
            <a:r>
              <a:rPr lang="en-US" sz="3200" dirty="0">
                <a:latin typeface="Arial Black" panose="020B0A04020102020204" pitchFamily="34" charset="0"/>
              </a:rPr>
              <a:t>variants appear to be related to sex, class, personality (aggressive/cooperative), and mood (tense/relaxed) of the speaker, to the formality of the conversation and to the specific verb spoken’. Fischer thus approached the topic of variation in fairly sophisticated ways that foreshadowed much of the concerns of urban dialectology.</a:t>
            </a:r>
            <a:r>
              <a:rPr lang="en-GB" sz="3200" dirty="0">
                <a:latin typeface="Arial Black" panose="020B0A04020102020204" pitchFamily="34" charset="0"/>
              </a:rPr>
              <a:t>.</a:t>
            </a:r>
          </a:p>
        </p:txBody>
      </p:sp>
    </p:spTree>
    <p:extLst>
      <p:ext uri="{BB962C8B-B14F-4D97-AF65-F5344CB8AC3E}">
        <p14:creationId xmlns:p14="http://schemas.microsoft.com/office/powerpoint/2010/main" val="385496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9095D-5244-490C-B511-7D1C8AF99A52}"/>
              </a:ext>
            </a:extLst>
          </p:cNvPr>
          <p:cNvSpPr>
            <a:spLocks noGrp="1"/>
          </p:cNvSpPr>
          <p:nvPr>
            <p:ph type="title"/>
          </p:nvPr>
        </p:nvSpPr>
        <p:spPr>
          <a:xfrm>
            <a:off x="2133600" y="0"/>
            <a:ext cx="7387771" cy="1074057"/>
          </a:xfrm>
        </p:spPr>
        <p:style>
          <a:lnRef idx="1">
            <a:schemeClr val="accent5"/>
          </a:lnRef>
          <a:fillRef idx="3">
            <a:schemeClr val="accent5"/>
          </a:fillRef>
          <a:effectRef idx="2">
            <a:schemeClr val="accent5"/>
          </a:effectRef>
          <a:fontRef idx="minor">
            <a:schemeClr val="lt1"/>
          </a:fontRef>
        </p:style>
        <p:txBody>
          <a:bodyPr>
            <a:normAutofit/>
          </a:bodyPr>
          <a:lstStyle/>
          <a:p>
            <a:r>
              <a:rPr lang="en-GB" sz="4400" b="1" dirty="0">
                <a:latin typeface="Arial Black" panose="020B0A04020102020204" pitchFamily="34" charset="0"/>
              </a:rPr>
              <a:t>Inferences Drawn (02)</a:t>
            </a:r>
            <a:endParaRPr lang="en-GB" sz="44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C8B0441-BDD8-46F1-AEE7-ACEF58AE781D}"/>
              </a:ext>
            </a:extLst>
          </p:cNvPr>
          <p:cNvSpPr>
            <a:spLocks noGrp="1"/>
          </p:cNvSpPr>
          <p:nvPr>
            <p:ph idx="1"/>
          </p:nvPr>
        </p:nvSpPr>
        <p:spPr>
          <a:xfrm>
            <a:off x="116114" y="1407886"/>
            <a:ext cx="12075885" cy="5341257"/>
          </a:xfrm>
        </p:spPr>
        <p:txBody>
          <a:bodyPr>
            <a:normAutofit/>
          </a:bodyPr>
          <a:lstStyle/>
          <a:p>
            <a:r>
              <a:rPr lang="en-US" sz="4000" dirty="0">
                <a:latin typeface="Arial Black" panose="020B0A04020102020204" pitchFamily="34" charset="0"/>
              </a:rPr>
              <a:t>In particular, his observation (1958: 52) that ‘people adopt a variant not because it is easier to pronounce (which it most frequently is, but not always), but because it expresses how they feel about their relative status versus other </a:t>
            </a:r>
            <a:r>
              <a:rPr lang="en-US" sz="4000" dirty="0" err="1">
                <a:latin typeface="Arial Black" panose="020B0A04020102020204" pitchFamily="34" charset="0"/>
              </a:rPr>
              <a:t>conversants</a:t>
            </a:r>
            <a:r>
              <a:rPr lang="en-US" sz="4000" dirty="0">
                <a:latin typeface="Arial Black" panose="020B0A04020102020204" pitchFamily="34" charset="0"/>
              </a:rPr>
              <a:t>’ remains a central tenet of variationist </a:t>
            </a:r>
            <a:r>
              <a:rPr lang="en-GB" sz="4000" dirty="0">
                <a:latin typeface="Arial Black" panose="020B0A04020102020204" pitchFamily="34" charset="0"/>
              </a:rPr>
              <a:t>sociolinguistics</a:t>
            </a:r>
          </a:p>
        </p:txBody>
      </p:sp>
    </p:spTree>
    <p:extLst>
      <p:ext uri="{BB962C8B-B14F-4D97-AF65-F5344CB8AC3E}">
        <p14:creationId xmlns:p14="http://schemas.microsoft.com/office/powerpoint/2010/main" val="3105038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A6AE-EBE8-4C4A-BB51-2DC8BB874A1D}"/>
              </a:ext>
            </a:extLst>
          </p:cNvPr>
          <p:cNvSpPr>
            <a:spLocks noGrp="1"/>
          </p:cNvSpPr>
          <p:nvPr>
            <p:ph type="title"/>
          </p:nvPr>
        </p:nvSpPr>
        <p:spPr>
          <a:xfrm>
            <a:off x="1683656" y="0"/>
            <a:ext cx="9670143" cy="1166647"/>
          </a:xfrm>
        </p:spPr>
        <p:style>
          <a:lnRef idx="3">
            <a:schemeClr val="lt1"/>
          </a:lnRef>
          <a:fillRef idx="1">
            <a:schemeClr val="accent4"/>
          </a:fillRef>
          <a:effectRef idx="1">
            <a:schemeClr val="accent4"/>
          </a:effectRef>
          <a:fontRef idx="minor">
            <a:schemeClr val="lt1"/>
          </a:fontRef>
        </p:style>
        <p:txBody>
          <a:bodyPr>
            <a:normAutofit fontScale="90000"/>
          </a:bodyPr>
          <a:lstStyle/>
          <a:p>
            <a:pPr algn="ctr"/>
            <a:r>
              <a:rPr lang="en-US" sz="4400" dirty="0">
                <a:latin typeface="Arial Black" panose="020B0A04020102020204" pitchFamily="34" charset="0"/>
              </a:rPr>
              <a:t>Basic Methods in Variationist Studies</a:t>
            </a:r>
            <a:br>
              <a:rPr lang="en-US" i="1" dirty="0"/>
            </a:br>
            <a:endParaRPr lang="en-GB" dirty="0"/>
          </a:p>
        </p:txBody>
      </p:sp>
      <p:sp>
        <p:nvSpPr>
          <p:cNvPr id="3" name="Content Placeholder 2">
            <a:extLst>
              <a:ext uri="{FF2B5EF4-FFF2-40B4-BE49-F238E27FC236}">
                <a16:creationId xmlns:a16="http://schemas.microsoft.com/office/drawing/2014/main" id="{D1B9AB66-66C8-4D99-AE8A-6D93A8A805DB}"/>
              </a:ext>
            </a:extLst>
          </p:cNvPr>
          <p:cNvSpPr>
            <a:spLocks noGrp="1"/>
          </p:cNvSpPr>
          <p:nvPr>
            <p:ph idx="1"/>
          </p:nvPr>
        </p:nvSpPr>
        <p:spPr>
          <a:xfrm>
            <a:off x="0" y="1166648"/>
            <a:ext cx="12192000" cy="5691351"/>
          </a:xfrm>
        </p:spPr>
        <p:txBody>
          <a:bodyPr>
            <a:noAutofit/>
          </a:bodyPr>
          <a:lstStyle/>
          <a:p>
            <a:r>
              <a:rPr lang="en-US" sz="3100" dirty="0">
                <a:latin typeface="Arial Black" panose="020B0A04020102020204" pitchFamily="34" charset="0"/>
              </a:rPr>
              <a:t>1. Identify linguistic features that vary in a community (e.g. -</a:t>
            </a:r>
            <a:r>
              <a:rPr lang="en-US" sz="3100" i="1" dirty="0">
                <a:latin typeface="Arial Black" panose="020B0A04020102020204" pitchFamily="34" charset="0"/>
              </a:rPr>
              <a:t>in </a:t>
            </a:r>
            <a:r>
              <a:rPr lang="en-US" sz="3100" dirty="0">
                <a:latin typeface="Arial Black" panose="020B0A04020102020204" pitchFamily="34" charset="0"/>
              </a:rPr>
              <a:t>and </a:t>
            </a:r>
            <a:r>
              <a:rPr lang="en-GB" sz="3100" dirty="0">
                <a:latin typeface="Arial Black" panose="020B0A04020102020204" pitchFamily="34" charset="0"/>
              </a:rPr>
              <a:t>-</a:t>
            </a:r>
            <a:r>
              <a:rPr lang="en-GB" sz="3100" i="1" dirty="0" err="1">
                <a:latin typeface="Arial Black" panose="020B0A04020102020204" pitchFamily="34" charset="0"/>
              </a:rPr>
              <a:t>ing</a:t>
            </a:r>
            <a:r>
              <a:rPr lang="en-GB" sz="3100" dirty="0">
                <a:latin typeface="Arial Black" panose="020B0A04020102020204" pitchFamily="34" charset="0"/>
              </a:rPr>
              <a:t>).</a:t>
            </a:r>
          </a:p>
          <a:p>
            <a:r>
              <a:rPr lang="en-US" sz="3100" dirty="0">
                <a:latin typeface="Arial Black" panose="020B0A04020102020204" pitchFamily="34" charset="0"/>
              </a:rPr>
              <a:t>2. Gather data from the community by selecting a suitable sample of </a:t>
            </a:r>
            <a:r>
              <a:rPr lang="en-GB" sz="3100" dirty="0">
                <a:latin typeface="Arial Black" panose="020B0A04020102020204" pitchFamily="34" charset="0"/>
              </a:rPr>
              <a:t>people.</a:t>
            </a:r>
          </a:p>
          <a:p>
            <a:r>
              <a:rPr lang="en-US" sz="3100" dirty="0">
                <a:latin typeface="Arial Black" panose="020B0A04020102020204" pitchFamily="34" charset="0"/>
              </a:rPr>
              <a:t>3. Conduct an interview involving informal continuous speech as well as more formal dimensions of language use like reading out a </a:t>
            </a:r>
            <a:r>
              <a:rPr lang="en-GB" sz="3100" dirty="0">
                <a:latin typeface="Arial Black" panose="020B0A04020102020204" pitchFamily="34" charset="0"/>
              </a:rPr>
              <a:t>passage aloud.</a:t>
            </a:r>
          </a:p>
          <a:p>
            <a:r>
              <a:rPr lang="en-US" sz="3100" dirty="0">
                <a:latin typeface="Arial Black" panose="020B0A04020102020204" pitchFamily="34" charset="0"/>
              </a:rPr>
              <a:t>4. </a:t>
            </a:r>
            <a:r>
              <a:rPr lang="en-US" sz="3100" dirty="0" err="1">
                <a:latin typeface="Arial Black" panose="020B0A04020102020204" pitchFamily="34" charset="0"/>
              </a:rPr>
              <a:t>Analyse</a:t>
            </a:r>
            <a:r>
              <a:rPr lang="en-US" sz="3100" dirty="0">
                <a:latin typeface="Arial Black" panose="020B0A04020102020204" pitchFamily="34" charset="0"/>
              </a:rPr>
              <a:t> the data, noting the frequency of each relevant linguistic </a:t>
            </a:r>
            <a:r>
              <a:rPr lang="en-GB" sz="3100" dirty="0">
                <a:latin typeface="Arial Black" panose="020B0A04020102020204" pitchFamily="34" charset="0"/>
              </a:rPr>
              <a:t>feature.</a:t>
            </a:r>
          </a:p>
          <a:p>
            <a:r>
              <a:rPr lang="en-US" sz="3100" dirty="0">
                <a:latin typeface="Arial Black" panose="020B0A04020102020204" pitchFamily="34" charset="0"/>
              </a:rPr>
              <a:t>5. Select relevant social units like age groups, sex, social class.</a:t>
            </a:r>
          </a:p>
          <a:p>
            <a:r>
              <a:rPr lang="en-US" sz="3100" dirty="0"/>
              <a:t>6. Ascertain significant correlations between the social groups and </a:t>
            </a:r>
            <a:r>
              <a:rPr lang="en-GB" sz="3100" dirty="0"/>
              <a:t>particular speech.</a:t>
            </a:r>
          </a:p>
        </p:txBody>
      </p:sp>
    </p:spTree>
    <p:extLst>
      <p:ext uri="{BB962C8B-B14F-4D97-AF65-F5344CB8AC3E}">
        <p14:creationId xmlns:p14="http://schemas.microsoft.com/office/powerpoint/2010/main" val="3938770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CFBC4-31A5-4FC1-A7B5-24C6526777A0}"/>
              </a:ext>
            </a:extLst>
          </p:cNvPr>
          <p:cNvSpPr>
            <a:spLocks noGrp="1"/>
          </p:cNvSpPr>
          <p:nvPr>
            <p:ph type="title"/>
          </p:nvPr>
        </p:nvSpPr>
        <p:spPr>
          <a:xfrm>
            <a:off x="1988457" y="1"/>
            <a:ext cx="9516155" cy="1204686"/>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sz="4000" b="1" dirty="0">
                <a:latin typeface="Arial Black" panose="020B0A04020102020204" pitchFamily="34" charset="0"/>
              </a:rPr>
              <a:t>Case Study 2: Martha’s Vineyard</a:t>
            </a:r>
            <a:br>
              <a:rPr lang="en-US" b="1" dirty="0"/>
            </a:br>
            <a:endParaRPr lang="en-GB" dirty="0"/>
          </a:p>
        </p:txBody>
      </p:sp>
      <p:sp>
        <p:nvSpPr>
          <p:cNvPr id="3" name="Content Placeholder 2">
            <a:extLst>
              <a:ext uri="{FF2B5EF4-FFF2-40B4-BE49-F238E27FC236}">
                <a16:creationId xmlns:a16="http://schemas.microsoft.com/office/drawing/2014/main" id="{7C786D93-12BE-42CC-9E4A-88D8F92D24F5}"/>
              </a:ext>
            </a:extLst>
          </p:cNvPr>
          <p:cNvSpPr>
            <a:spLocks noGrp="1"/>
          </p:cNvSpPr>
          <p:nvPr>
            <p:ph idx="1"/>
          </p:nvPr>
        </p:nvSpPr>
        <p:spPr>
          <a:xfrm>
            <a:off x="130628" y="1524000"/>
            <a:ext cx="11945258" cy="5334000"/>
          </a:xfrm>
        </p:spPr>
        <p:txBody>
          <a:bodyPr>
            <a:normAutofit/>
          </a:bodyPr>
          <a:lstStyle/>
          <a:p>
            <a:r>
              <a:rPr lang="en-US" sz="3200" dirty="0">
                <a:latin typeface="Arial Black" panose="020B0A04020102020204" pitchFamily="34" charset="0"/>
              </a:rPr>
              <a:t>The island of Martha’s Vineyard off the New England coast was the setting of </a:t>
            </a:r>
            <a:r>
              <a:rPr lang="en-US" sz="3200" dirty="0" err="1">
                <a:latin typeface="Arial Black" panose="020B0A04020102020204" pitchFamily="34" charset="0"/>
              </a:rPr>
              <a:t>Labov’s</a:t>
            </a:r>
            <a:r>
              <a:rPr lang="en-US" sz="3200" dirty="0">
                <a:latin typeface="Arial Black" panose="020B0A04020102020204" pitchFamily="34" charset="0"/>
              </a:rPr>
              <a:t> study (1963) of the </a:t>
            </a:r>
            <a:r>
              <a:rPr lang="en-US" sz="3200" dirty="0" err="1">
                <a:latin typeface="Arial Black" panose="020B0A04020102020204" pitchFamily="34" charset="0"/>
              </a:rPr>
              <a:t>signifi</a:t>
            </a:r>
            <a:r>
              <a:rPr lang="en-US" sz="3200" dirty="0">
                <a:latin typeface="Arial Black" panose="020B0A04020102020204" pitchFamily="34" charset="0"/>
              </a:rPr>
              <a:t> </a:t>
            </a:r>
            <a:r>
              <a:rPr lang="en-US" sz="3200" dirty="0" err="1">
                <a:latin typeface="Arial Black" panose="020B0A04020102020204" pitchFamily="34" charset="0"/>
              </a:rPr>
              <a:t>cance</a:t>
            </a:r>
            <a:r>
              <a:rPr lang="en-US" sz="3200" dirty="0">
                <a:latin typeface="Arial Black" panose="020B0A04020102020204" pitchFamily="34" charset="0"/>
              </a:rPr>
              <a:t> of social patterns in understanding language variation and change. The island is inhabited by a small number of Native Americans, larger numbers of descendants of old families of English stock, and people of Portuguese descent. Furthermore, it is overwhelmed by tourists from the mainland who come to stay in the </a:t>
            </a:r>
            <a:r>
              <a:rPr lang="en-GB" sz="3200" dirty="0">
                <a:latin typeface="Arial Black" panose="020B0A04020102020204" pitchFamily="34" charset="0"/>
              </a:rPr>
              <a:t>summer.</a:t>
            </a:r>
          </a:p>
        </p:txBody>
      </p:sp>
    </p:spTree>
    <p:extLst>
      <p:ext uri="{BB962C8B-B14F-4D97-AF65-F5344CB8AC3E}">
        <p14:creationId xmlns:p14="http://schemas.microsoft.com/office/powerpoint/2010/main" val="746096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002E5-5EAC-42DB-AA3E-50D00839AD4B}"/>
              </a:ext>
            </a:extLst>
          </p:cNvPr>
          <p:cNvSpPr>
            <a:spLocks noGrp="1"/>
          </p:cNvSpPr>
          <p:nvPr>
            <p:ph type="title"/>
          </p:nvPr>
        </p:nvSpPr>
        <p:spPr>
          <a:xfrm>
            <a:off x="2592926" y="116114"/>
            <a:ext cx="8844332" cy="1197429"/>
          </a:xfrm>
        </p:spPr>
        <p:style>
          <a:lnRef idx="2">
            <a:schemeClr val="dk1"/>
          </a:lnRef>
          <a:fillRef idx="1">
            <a:schemeClr val="lt1"/>
          </a:fillRef>
          <a:effectRef idx="0">
            <a:schemeClr val="dk1"/>
          </a:effectRef>
          <a:fontRef idx="minor">
            <a:schemeClr val="dk1"/>
          </a:fontRef>
        </p:style>
        <p:txBody>
          <a:bodyPr/>
          <a:lstStyle/>
          <a:p>
            <a:r>
              <a:rPr lang="en-US" b="1" dirty="0">
                <a:latin typeface="Arial Black" panose="020B0A04020102020204" pitchFamily="34" charset="0"/>
              </a:rPr>
              <a:t>Case Study 2: Martha’s Vineyard (02) </a:t>
            </a:r>
            <a:endParaRPr lang="en-GB" dirty="0"/>
          </a:p>
        </p:txBody>
      </p:sp>
      <p:sp>
        <p:nvSpPr>
          <p:cNvPr id="3" name="Content Placeholder 2">
            <a:extLst>
              <a:ext uri="{FF2B5EF4-FFF2-40B4-BE49-F238E27FC236}">
                <a16:creationId xmlns:a16="http://schemas.microsoft.com/office/drawing/2014/main" id="{F70795F0-7F4B-47DD-97C3-02A82F23EBF3}"/>
              </a:ext>
            </a:extLst>
          </p:cNvPr>
          <p:cNvSpPr>
            <a:spLocks noGrp="1"/>
          </p:cNvSpPr>
          <p:nvPr>
            <p:ph idx="1"/>
          </p:nvPr>
        </p:nvSpPr>
        <p:spPr>
          <a:xfrm>
            <a:off x="343694" y="1313543"/>
            <a:ext cx="11848306" cy="5544457"/>
          </a:xfrm>
        </p:spPr>
        <p:txBody>
          <a:bodyPr>
            <a:normAutofit/>
          </a:bodyPr>
          <a:lstStyle/>
          <a:p>
            <a:pPr marL="0" indent="0">
              <a:buNone/>
            </a:pPr>
            <a:r>
              <a:rPr lang="en-US" sz="2800" dirty="0">
                <a:latin typeface="Aharoni" panose="02010803020104030203" pitchFamily="2" charset="-79"/>
                <a:cs typeface="Aharoni" panose="02010803020104030203" pitchFamily="2" charset="-79"/>
              </a:rPr>
              <a:t>Among a range of phonetic characteristics of English on the island, </a:t>
            </a:r>
            <a:r>
              <a:rPr lang="en-US" sz="2800" dirty="0" err="1">
                <a:latin typeface="Aharoni" panose="02010803020104030203" pitchFamily="2" charset="-79"/>
                <a:cs typeface="Aharoni" panose="02010803020104030203" pitchFamily="2" charset="-79"/>
              </a:rPr>
              <a:t>Labov</a:t>
            </a:r>
            <a:r>
              <a:rPr lang="en-US" sz="2800" dirty="0">
                <a:latin typeface="Aharoni" panose="02010803020104030203" pitchFamily="2" charset="-79"/>
                <a:cs typeface="Aharoni" panose="02010803020104030203" pitchFamily="2" charset="-79"/>
              </a:rPr>
              <a:t> chose to study variations in the diphthongs [ai] and [</a:t>
            </a:r>
            <a:r>
              <a:rPr lang="en-US" sz="2800" dirty="0" err="1">
                <a:latin typeface="Aharoni" panose="02010803020104030203" pitchFamily="2" charset="-79"/>
                <a:cs typeface="Aharoni" panose="02010803020104030203" pitchFamily="2" charset="-79"/>
              </a:rPr>
              <a:t>aυ</a:t>
            </a:r>
            <a:r>
              <a:rPr lang="en-US" sz="2800" dirty="0">
                <a:latin typeface="Aharoni" panose="02010803020104030203" pitchFamily="2" charset="-79"/>
                <a:cs typeface="Aharoni" panose="02010803020104030203" pitchFamily="2" charset="-79"/>
              </a:rPr>
              <a:t>] We focus on the fi </a:t>
            </a:r>
            <a:r>
              <a:rPr lang="en-US" sz="2800" dirty="0" err="1">
                <a:latin typeface="Aharoni" panose="02010803020104030203" pitchFamily="2" charset="-79"/>
                <a:cs typeface="Aharoni" panose="02010803020104030203" pitchFamily="2" charset="-79"/>
              </a:rPr>
              <a:t>rst</a:t>
            </a:r>
            <a:r>
              <a:rPr lang="en-US" sz="2800" dirty="0">
                <a:latin typeface="Aharoni" panose="02010803020104030203" pitchFamily="2" charset="-79"/>
                <a:cs typeface="Aharoni" panose="02010803020104030203" pitchFamily="2" charset="-79"/>
              </a:rPr>
              <a:t> diphthong only, which occurs in the lexical set price, white, right. This sound is called a </a:t>
            </a:r>
            <a:r>
              <a:rPr lang="en-US" sz="2800" b="1" dirty="0">
                <a:latin typeface="Aharoni" panose="02010803020104030203" pitchFamily="2" charset="-79"/>
                <a:cs typeface="Aharoni" panose="02010803020104030203" pitchFamily="2" charset="-79"/>
              </a:rPr>
              <a:t>linguistic variable </a:t>
            </a:r>
            <a:r>
              <a:rPr lang="en-US" sz="2800" dirty="0">
                <a:latin typeface="Aharoni" panose="02010803020104030203" pitchFamily="2" charset="-79"/>
                <a:cs typeface="Aharoni" panose="02010803020104030203" pitchFamily="2" charset="-79"/>
              </a:rPr>
              <a:t>since its pronunciation varies in the community. Linguistic variables like (ai) are written within round brackets. The different ways in which they are pronounce are called </a:t>
            </a:r>
            <a:r>
              <a:rPr lang="en-US" sz="2800" b="1" dirty="0">
                <a:latin typeface="Aharoni" panose="02010803020104030203" pitchFamily="2" charset="-79"/>
                <a:cs typeface="Aharoni" panose="02010803020104030203" pitchFamily="2" charset="-79"/>
              </a:rPr>
              <a:t>variants</a:t>
            </a:r>
            <a:r>
              <a:rPr lang="en-US" sz="2800" dirty="0">
                <a:latin typeface="Aharoni" panose="02010803020104030203" pitchFamily="2" charset="-79"/>
                <a:cs typeface="Aharoni" panose="02010803020104030203" pitchFamily="2" charset="-79"/>
              </a:rPr>
              <a:t>, and are written in square brackets. On Martha’ Vineyard, the main variants of the variable (ai) were the [ai] pronunciation common in the surrounding mainland area known as ‘New England’ and a </a:t>
            </a:r>
            <a:r>
              <a:rPr lang="en-US" sz="2800" dirty="0" err="1">
                <a:latin typeface="Aharoni" panose="02010803020104030203" pitchFamily="2" charset="-79"/>
                <a:cs typeface="Aharoni" panose="02010803020104030203" pitchFamily="2" charset="-79"/>
              </a:rPr>
              <a:t>centralised</a:t>
            </a:r>
            <a:r>
              <a:rPr lang="en-US" sz="2800" dirty="0">
                <a:latin typeface="Aharoni" panose="02010803020104030203" pitchFamily="2" charset="-79"/>
                <a:cs typeface="Aharoni" panose="02010803020104030203" pitchFamily="2" charset="-79"/>
              </a:rPr>
              <a:t> pronunciation [</a:t>
            </a:r>
            <a:r>
              <a:rPr lang="en-US" sz="2800" dirty="0" err="1">
                <a:latin typeface="Aharoni" panose="02010803020104030203" pitchFamily="2" charset="-79"/>
                <a:cs typeface="Aharoni" panose="02010803020104030203" pitchFamily="2" charset="-79"/>
              </a:rPr>
              <a:t>əi</a:t>
            </a:r>
            <a:r>
              <a:rPr lang="en-US" sz="2800" dirty="0">
                <a:latin typeface="Aharoni" panose="02010803020104030203" pitchFamily="2" charset="-79"/>
                <a:cs typeface="Aharoni" panose="02010803020104030203" pitchFamily="2" charset="-79"/>
              </a:rPr>
              <a:t>], whose phonetic properties were described in section 2.4 (in connection with the English Fenlands.)</a:t>
            </a:r>
            <a:endParaRPr lang="en-GB"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886197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E83F-FAF7-48F9-BD43-06AC9E365B39}"/>
              </a:ext>
            </a:extLst>
          </p:cNvPr>
          <p:cNvSpPr>
            <a:spLocks noGrp="1"/>
          </p:cNvSpPr>
          <p:nvPr>
            <p:ph type="title"/>
          </p:nvPr>
        </p:nvSpPr>
        <p:spPr>
          <a:xfrm>
            <a:off x="2438400" y="1"/>
            <a:ext cx="9066213" cy="113211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GB" sz="4400" dirty="0">
                <a:latin typeface="Arial Black" panose="020B0A04020102020204" pitchFamily="34" charset="0"/>
              </a:rPr>
              <a:t>Why These variable per se?</a:t>
            </a:r>
          </a:p>
        </p:txBody>
      </p:sp>
      <p:sp>
        <p:nvSpPr>
          <p:cNvPr id="3" name="Content Placeholder 2">
            <a:extLst>
              <a:ext uri="{FF2B5EF4-FFF2-40B4-BE49-F238E27FC236}">
                <a16:creationId xmlns:a16="http://schemas.microsoft.com/office/drawing/2014/main" id="{3C3BC608-4FF6-4726-A2BA-98CC295B11FC}"/>
              </a:ext>
            </a:extLst>
          </p:cNvPr>
          <p:cNvSpPr>
            <a:spLocks noGrp="1"/>
          </p:cNvSpPr>
          <p:nvPr>
            <p:ph idx="1"/>
          </p:nvPr>
        </p:nvSpPr>
        <p:spPr>
          <a:xfrm>
            <a:off x="0" y="1262744"/>
            <a:ext cx="12192000" cy="5595256"/>
          </a:xfrm>
        </p:spPr>
        <p:txBody>
          <a:bodyPr>
            <a:normAutofit/>
          </a:bodyPr>
          <a:lstStyle/>
          <a:p>
            <a:r>
              <a:rPr lang="en-US" sz="3200" dirty="0">
                <a:latin typeface="Aharoni" panose="02010803020104030203" pitchFamily="2" charset="-79"/>
                <a:cs typeface="Aharoni" panose="02010803020104030203" pitchFamily="2" charset="-79"/>
              </a:rPr>
              <a:t>Variables like (</a:t>
            </a:r>
            <a:r>
              <a:rPr lang="en-US" sz="3200" b="1" dirty="0">
                <a:latin typeface="Aharoni" panose="02010803020104030203" pitchFamily="2" charset="-79"/>
                <a:cs typeface="Aharoni" panose="02010803020104030203" pitchFamily="2" charset="-79"/>
              </a:rPr>
              <a:t>a</a:t>
            </a:r>
            <a:r>
              <a:rPr lang="en-US" sz="3200" dirty="0">
                <a:latin typeface="Aharoni" panose="02010803020104030203" pitchFamily="2" charset="-79"/>
                <a:cs typeface="Aharoni" panose="02010803020104030203" pitchFamily="2" charset="-79"/>
              </a:rPr>
              <a:t>i) </a:t>
            </a:r>
            <a:r>
              <a:rPr lang="en-US" sz="3200" dirty="0" err="1">
                <a:latin typeface="Aharoni" panose="02010803020104030203" pitchFamily="2" charset="-79"/>
                <a:cs typeface="Aharoni" panose="02010803020104030203" pitchFamily="2" charset="-79"/>
              </a:rPr>
              <a:t>fulfi</a:t>
            </a:r>
            <a:r>
              <a:rPr lang="en-US" sz="3200" dirty="0">
                <a:latin typeface="Aharoni" panose="02010803020104030203" pitchFamily="2" charset="-79"/>
                <a:cs typeface="Aharoni" panose="02010803020104030203" pitchFamily="2" charset="-79"/>
              </a:rPr>
              <a:t> l three criteria that make them focal elements in the study of language in its social setting:</a:t>
            </a:r>
          </a:p>
          <a:p>
            <a:r>
              <a:rPr lang="en-US" sz="3200" dirty="0">
                <a:latin typeface="Aharoni" panose="02010803020104030203" pitchFamily="2" charset="-79"/>
                <a:cs typeface="Aharoni" panose="02010803020104030203" pitchFamily="2" charset="-79"/>
              </a:rPr>
              <a:t>1. they are frequent enough in ordinary conversation to appear unsolicited in </a:t>
            </a:r>
            <a:r>
              <a:rPr lang="en-GB" sz="3200" dirty="0">
                <a:latin typeface="Aharoni" panose="02010803020104030203" pitchFamily="2" charset="-79"/>
                <a:cs typeface="Aharoni" panose="02010803020104030203" pitchFamily="2" charset="-79"/>
              </a:rPr>
              <a:t>brief interviews;</a:t>
            </a:r>
          </a:p>
          <a:p>
            <a:r>
              <a:rPr lang="en-US" sz="3200" dirty="0">
                <a:latin typeface="Aharoni" panose="02010803020104030203" pitchFamily="2" charset="-79"/>
                <a:cs typeface="Aharoni" panose="02010803020104030203" pitchFamily="2" charset="-79"/>
              </a:rPr>
              <a:t>2. they are structurally linked to other elements in the linguistic system – in this case, to the system of diphthongs in the dialect;2</a:t>
            </a:r>
          </a:p>
          <a:p>
            <a:r>
              <a:rPr lang="en-US" sz="3200" dirty="0">
                <a:latin typeface="Aharoni" panose="02010803020104030203" pitchFamily="2" charset="-79"/>
                <a:cs typeface="Aharoni" panose="02010803020104030203" pitchFamily="2" charset="-79"/>
              </a:rPr>
              <a:t>3. they exhibit a complex and subtle pattern of </a:t>
            </a:r>
            <a:r>
              <a:rPr lang="en-US" sz="3200" dirty="0" err="1">
                <a:latin typeface="Aharoni" panose="02010803020104030203" pitchFamily="2" charset="-79"/>
                <a:cs typeface="Aharoni" panose="02010803020104030203" pitchFamily="2" charset="-79"/>
              </a:rPr>
              <a:t>stratifi</a:t>
            </a:r>
            <a:r>
              <a:rPr lang="en-US" sz="3200" dirty="0">
                <a:latin typeface="Aharoni" panose="02010803020104030203" pitchFamily="2" charset="-79"/>
                <a:cs typeface="Aharoni" panose="02010803020104030203" pitchFamily="2" charset="-79"/>
              </a:rPr>
              <a:t> cation by social </a:t>
            </a:r>
            <a:r>
              <a:rPr lang="en-GB" sz="3200" dirty="0">
                <a:latin typeface="Aharoni" panose="02010803020104030203" pitchFamily="2" charset="-79"/>
                <a:cs typeface="Aharoni" panose="02010803020104030203" pitchFamily="2" charset="-79"/>
              </a:rPr>
              <a:t>groupings.</a:t>
            </a:r>
          </a:p>
        </p:txBody>
      </p:sp>
    </p:spTree>
    <p:extLst>
      <p:ext uri="{BB962C8B-B14F-4D97-AF65-F5344CB8AC3E}">
        <p14:creationId xmlns:p14="http://schemas.microsoft.com/office/powerpoint/2010/main" val="4145189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E5323-1A55-494E-94B3-6CF0AC2A7E87}"/>
              </a:ext>
            </a:extLst>
          </p:cNvPr>
          <p:cNvSpPr>
            <a:spLocks noGrp="1"/>
          </p:cNvSpPr>
          <p:nvPr>
            <p:ph type="title"/>
          </p:nvPr>
        </p:nvSpPr>
        <p:spPr>
          <a:xfrm>
            <a:off x="1973942" y="0"/>
            <a:ext cx="9530669" cy="105954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GB" sz="4400" dirty="0">
                <a:latin typeface="Arial Black" panose="020B0A04020102020204" pitchFamily="34" charset="0"/>
                <a:cs typeface="Aharoni" panose="02010803020104030203" pitchFamily="2" charset="-79"/>
              </a:rPr>
              <a:t>Preference roots (01)</a:t>
            </a:r>
          </a:p>
        </p:txBody>
      </p:sp>
      <p:sp>
        <p:nvSpPr>
          <p:cNvPr id="3" name="Content Placeholder 2">
            <a:extLst>
              <a:ext uri="{FF2B5EF4-FFF2-40B4-BE49-F238E27FC236}">
                <a16:creationId xmlns:a16="http://schemas.microsoft.com/office/drawing/2014/main" id="{C10F8D6D-2B05-4BBC-A670-8D4163715438}"/>
              </a:ext>
            </a:extLst>
          </p:cNvPr>
          <p:cNvSpPr>
            <a:spLocks noGrp="1"/>
          </p:cNvSpPr>
          <p:nvPr>
            <p:ph idx="1"/>
          </p:nvPr>
        </p:nvSpPr>
        <p:spPr>
          <a:xfrm>
            <a:off x="0" y="1582057"/>
            <a:ext cx="12192000" cy="5275943"/>
          </a:xfrm>
        </p:spPr>
        <p:txBody>
          <a:bodyPr>
            <a:normAutofit/>
          </a:bodyPr>
          <a:lstStyle/>
          <a:p>
            <a:r>
              <a:rPr lang="en-US" sz="3600" dirty="0"/>
              <a:t>In answering the question of why younger people of Martha’s Vineyard seemed to be turning their backs on the older island and mainland trend in the USA, </a:t>
            </a:r>
            <a:r>
              <a:rPr lang="en-US" sz="3600" dirty="0" err="1"/>
              <a:t>Labov</a:t>
            </a:r>
            <a:r>
              <a:rPr lang="en-US" sz="3600" dirty="0"/>
              <a:t> cited social relationships between the relatively poor inhabitants of the island and the rich summer residents. A high degree o </a:t>
            </a:r>
            <a:r>
              <a:rPr lang="en-US" sz="3600" dirty="0" err="1"/>
              <a:t>centralisation</a:t>
            </a:r>
            <a:r>
              <a:rPr lang="en-US" sz="3600" dirty="0"/>
              <a:t> of (ai) is closely linked with strong resistance to the incursions of the summer people, which have to be tolerated for economic reasons. </a:t>
            </a:r>
            <a:endParaRPr lang="en-GB" sz="3600" dirty="0"/>
          </a:p>
        </p:txBody>
      </p:sp>
    </p:spTree>
    <p:extLst>
      <p:ext uri="{BB962C8B-B14F-4D97-AF65-F5344CB8AC3E}">
        <p14:creationId xmlns:p14="http://schemas.microsoft.com/office/powerpoint/2010/main" val="3515274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FC377-E89A-4988-B6D1-993F37302C67}"/>
              </a:ext>
            </a:extLst>
          </p:cNvPr>
          <p:cNvSpPr>
            <a:spLocks noGrp="1"/>
          </p:cNvSpPr>
          <p:nvPr>
            <p:ph type="title"/>
          </p:nvPr>
        </p:nvSpPr>
        <p:spPr>
          <a:xfrm>
            <a:off x="1944914" y="0"/>
            <a:ext cx="9559698" cy="1059543"/>
          </a:xfrm>
        </p:spPr>
        <p:style>
          <a:lnRef idx="3">
            <a:schemeClr val="lt1"/>
          </a:lnRef>
          <a:fillRef idx="1">
            <a:schemeClr val="dk1"/>
          </a:fillRef>
          <a:effectRef idx="1">
            <a:schemeClr val="dk1"/>
          </a:effectRef>
          <a:fontRef idx="minor">
            <a:schemeClr val="lt1"/>
          </a:fontRef>
        </p:style>
        <p:txBody>
          <a:bodyPr>
            <a:normAutofit/>
          </a:bodyPr>
          <a:lstStyle/>
          <a:p>
            <a:r>
              <a:rPr lang="en-GB" sz="4800" dirty="0">
                <a:latin typeface="Arial Black" panose="020B0A04020102020204" pitchFamily="34" charset="0"/>
              </a:rPr>
              <a:t>Preference Roots (02)</a:t>
            </a:r>
          </a:p>
        </p:txBody>
      </p:sp>
      <p:sp>
        <p:nvSpPr>
          <p:cNvPr id="3" name="Content Placeholder 2">
            <a:extLst>
              <a:ext uri="{FF2B5EF4-FFF2-40B4-BE49-F238E27FC236}">
                <a16:creationId xmlns:a16="http://schemas.microsoft.com/office/drawing/2014/main" id="{4337137A-0112-4FBC-93B2-95424E10210F}"/>
              </a:ext>
            </a:extLst>
          </p:cNvPr>
          <p:cNvSpPr>
            <a:spLocks noGrp="1"/>
          </p:cNvSpPr>
          <p:nvPr>
            <p:ph idx="1"/>
          </p:nvPr>
        </p:nvSpPr>
        <p:spPr>
          <a:xfrm>
            <a:off x="0" y="1741714"/>
            <a:ext cx="12192000" cy="4978400"/>
          </a:xfrm>
        </p:spPr>
        <p:txBody>
          <a:bodyPr>
            <a:normAutofit lnSpcReduction="10000"/>
          </a:bodyPr>
          <a:lstStyle/>
          <a:p>
            <a:r>
              <a:rPr lang="en-US" sz="3600" dirty="0"/>
              <a:t>It is especially since around the Second World War that the social and economic pressures have brought on this resistance among younger groups. Using a pronunciation like [</a:t>
            </a:r>
            <a:r>
              <a:rPr lang="en-US" sz="3600" dirty="0" err="1"/>
              <a:t>rəit</a:t>
            </a:r>
            <a:r>
              <a:rPr lang="en-US" sz="3600" dirty="0"/>
              <a:t>] (‘right’) is a subconscious </a:t>
            </a:r>
            <a:r>
              <a:rPr lang="en-US" sz="3600" dirty="0" err="1"/>
              <a:t>affi</a:t>
            </a:r>
            <a:r>
              <a:rPr lang="en-US" sz="3600" dirty="0"/>
              <a:t> </a:t>
            </a:r>
            <a:r>
              <a:rPr lang="en-US" sz="3600" dirty="0" err="1"/>
              <a:t>rmation</a:t>
            </a:r>
            <a:r>
              <a:rPr lang="en-US" sz="3600" dirty="0"/>
              <a:t> of belonging to the island and being one of its rightful owners (</a:t>
            </a:r>
            <a:r>
              <a:rPr lang="en-US" sz="3600" dirty="0" err="1"/>
              <a:t>Labov</a:t>
            </a:r>
            <a:r>
              <a:rPr lang="en-US" sz="3600" dirty="0"/>
              <a:t> 1963: 304). Or, as a subsequent commentator remarks, it has the same effect as wearing a t-shirt that says ‘I’m not a tourist, I live here </a:t>
            </a:r>
            <a:r>
              <a:rPr lang="en-GB" sz="3600" dirty="0"/>
              <a:t>McMahon 1994: 242).</a:t>
            </a:r>
          </a:p>
          <a:p>
            <a:endParaRPr lang="en-GB" dirty="0"/>
          </a:p>
        </p:txBody>
      </p:sp>
    </p:spTree>
    <p:extLst>
      <p:ext uri="{BB962C8B-B14F-4D97-AF65-F5344CB8AC3E}">
        <p14:creationId xmlns:p14="http://schemas.microsoft.com/office/powerpoint/2010/main" val="4170989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989CB-703B-40CF-9EA3-38B08F09D645}"/>
              </a:ext>
            </a:extLst>
          </p:cNvPr>
          <p:cNvSpPr>
            <a:spLocks noGrp="1"/>
          </p:cNvSpPr>
          <p:nvPr>
            <p:ph type="title"/>
          </p:nvPr>
        </p:nvSpPr>
        <p:spPr>
          <a:xfrm>
            <a:off x="2859313" y="0"/>
            <a:ext cx="4441373" cy="885371"/>
          </a:xfrm>
        </p:spPr>
        <p:style>
          <a:lnRef idx="2">
            <a:schemeClr val="dk1"/>
          </a:lnRef>
          <a:fillRef idx="1">
            <a:schemeClr val="lt1"/>
          </a:fillRef>
          <a:effectRef idx="0">
            <a:schemeClr val="dk1"/>
          </a:effectRef>
          <a:fontRef idx="minor">
            <a:schemeClr val="dk1"/>
          </a:fontRef>
        </p:style>
        <p:txBody>
          <a:bodyPr>
            <a:normAutofit/>
          </a:bodyPr>
          <a:lstStyle/>
          <a:p>
            <a:r>
              <a:rPr lang="en-GB" sz="4000" dirty="0">
                <a:latin typeface="Arial Black" panose="020B0A04020102020204" pitchFamily="34" charset="0"/>
              </a:rPr>
              <a:t>Vernacular -01-</a:t>
            </a:r>
          </a:p>
        </p:txBody>
      </p:sp>
      <p:sp>
        <p:nvSpPr>
          <p:cNvPr id="3" name="Content Placeholder 2">
            <a:extLst>
              <a:ext uri="{FF2B5EF4-FFF2-40B4-BE49-F238E27FC236}">
                <a16:creationId xmlns:a16="http://schemas.microsoft.com/office/drawing/2014/main" id="{7D94CC91-6CF0-483B-9FF2-5075E838B67C}"/>
              </a:ext>
            </a:extLst>
          </p:cNvPr>
          <p:cNvSpPr>
            <a:spLocks noGrp="1"/>
          </p:cNvSpPr>
          <p:nvPr>
            <p:ph idx="1"/>
          </p:nvPr>
        </p:nvSpPr>
        <p:spPr>
          <a:xfrm>
            <a:off x="0" y="1436914"/>
            <a:ext cx="12192000" cy="5421086"/>
          </a:xfrm>
        </p:spPr>
        <p:txBody>
          <a:bodyPr>
            <a:normAutofit/>
          </a:bodyPr>
          <a:lstStyle/>
          <a:p>
            <a:r>
              <a:rPr lang="en-US" sz="3200" dirty="0">
                <a:latin typeface="Arial Black" panose="020B0A04020102020204" pitchFamily="34" charset="0"/>
              </a:rPr>
              <a:t>More than any previous study, the analysis of diphthong variation in Martha’s Vineyard showed the importance of studying the vernacular speech of individuals in its community setting. </a:t>
            </a:r>
            <a:r>
              <a:rPr lang="en-US" sz="3200" dirty="0" err="1">
                <a:latin typeface="Arial Black" panose="020B0A04020102020204" pitchFamily="34" charset="0"/>
              </a:rPr>
              <a:t>Labov</a:t>
            </a:r>
            <a:r>
              <a:rPr lang="en-US" sz="3200" dirty="0">
                <a:latin typeface="Arial Black" panose="020B0A04020102020204" pitchFamily="34" charset="0"/>
              </a:rPr>
              <a:t> used the term </a:t>
            </a:r>
            <a:r>
              <a:rPr lang="en-US" sz="3200" b="1" dirty="0">
                <a:latin typeface="Arial Black" panose="020B0A04020102020204" pitchFamily="34" charset="0"/>
              </a:rPr>
              <a:t>vernacular </a:t>
            </a:r>
            <a:r>
              <a:rPr lang="en-US" sz="3200" dirty="0">
                <a:latin typeface="Arial Black" panose="020B0A04020102020204" pitchFamily="34" charset="0"/>
              </a:rPr>
              <a:t>in this context to refer to the least self-conscious style of speech used by people in relaxed conversation with friends, peers and family members</a:t>
            </a:r>
            <a:endParaRPr lang="en-GB" sz="3200" dirty="0">
              <a:latin typeface="Arial Black" panose="020B0A04020102020204" pitchFamily="34" charset="0"/>
            </a:endParaRPr>
          </a:p>
        </p:txBody>
      </p:sp>
    </p:spTree>
    <p:extLst>
      <p:ext uri="{BB962C8B-B14F-4D97-AF65-F5344CB8AC3E}">
        <p14:creationId xmlns:p14="http://schemas.microsoft.com/office/powerpoint/2010/main" val="3238893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91A82-01CD-4535-9B0D-E34B581D02F7}"/>
              </a:ext>
            </a:extLst>
          </p:cNvPr>
          <p:cNvSpPr>
            <a:spLocks noGrp="1"/>
          </p:cNvSpPr>
          <p:nvPr>
            <p:ph type="title"/>
          </p:nvPr>
        </p:nvSpPr>
        <p:spPr>
          <a:xfrm>
            <a:off x="0" y="1"/>
            <a:ext cx="11353800" cy="1024757"/>
          </a:xfrm>
        </p:spPr>
        <p:txBody>
          <a:bodyPr>
            <a:normAutofit fontScale="90000"/>
          </a:bodyPr>
          <a:lstStyle/>
          <a:p>
            <a:r>
              <a:rPr lang="en-GB" b="1" dirty="0"/>
              <a:t>Social Dialectology: INTRODUCTION</a:t>
            </a:r>
            <a:br>
              <a:rPr lang="en-GB" b="1" dirty="0"/>
            </a:br>
            <a:endParaRPr lang="en-GB" dirty="0"/>
          </a:p>
        </p:txBody>
      </p:sp>
      <p:sp>
        <p:nvSpPr>
          <p:cNvPr id="3" name="Content Placeholder 2">
            <a:extLst>
              <a:ext uri="{FF2B5EF4-FFF2-40B4-BE49-F238E27FC236}">
                <a16:creationId xmlns:a16="http://schemas.microsoft.com/office/drawing/2014/main" id="{96EC93A2-345A-4EA1-8B56-7A7959B1FC94}"/>
              </a:ext>
            </a:extLst>
          </p:cNvPr>
          <p:cNvSpPr>
            <a:spLocks noGrp="1"/>
          </p:cNvSpPr>
          <p:nvPr>
            <p:ph idx="1"/>
          </p:nvPr>
        </p:nvSpPr>
        <p:spPr>
          <a:xfrm>
            <a:off x="0" y="1024758"/>
            <a:ext cx="12192000" cy="5833242"/>
          </a:xfrm>
        </p:spPr>
        <p:txBody>
          <a:bodyPr>
            <a:normAutofit fontScale="92500" lnSpcReduction="20000"/>
          </a:bodyPr>
          <a:lstStyle/>
          <a:p>
            <a:r>
              <a:rPr lang="en-US" sz="3600" dirty="0"/>
              <a:t>Prior to the early 1960s, dialectology had scored its main successes in studies of regional differentiation. Researchers had certainly been aware of linguistic  distinctions of a social nature within a region, but had not developed systematic ways of describing them. This chapter, by contrast, takes as its central concern why different accents and ways of saying things should arise within the same community. Moreover, as the excerpt from the short story by George </a:t>
            </a:r>
            <a:r>
              <a:rPr lang="en-US" sz="3600" dirty="0" err="1"/>
              <a:t>Rew</a:t>
            </a:r>
            <a:r>
              <a:rPr lang="en-US" sz="3600" dirty="0"/>
              <a:t> shows, such differences can carry great social value. Speech can serve to mark the distinctiveness of people not just in terms of their region, but also in terms of their sex and social </a:t>
            </a:r>
            <a:r>
              <a:rPr lang="en-GB" sz="3600" dirty="0"/>
              <a:t>standing.</a:t>
            </a:r>
          </a:p>
        </p:txBody>
      </p:sp>
    </p:spTree>
    <p:extLst>
      <p:ext uri="{BB962C8B-B14F-4D97-AF65-F5344CB8AC3E}">
        <p14:creationId xmlns:p14="http://schemas.microsoft.com/office/powerpoint/2010/main" val="1405154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0470A-B8D0-4EC6-B233-A012F42072DA}"/>
              </a:ext>
            </a:extLst>
          </p:cNvPr>
          <p:cNvSpPr>
            <a:spLocks noGrp="1"/>
          </p:cNvSpPr>
          <p:nvPr>
            <p:ph type="title"/>
          </p:nvPr>
        </p:nvSpPr>
        <p:spPr>
          <a:xfrm>
            <a:off x="3207656" y="275772"/>
            <a:ext cx="4804229" cy="1045027"/>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r>
              <a:rPr lang="en-GB" sz="4000" dirty="0">
                <a:latin typeface="Arial Black" panose="020B0A04020102020204" pitchFamily="34" charset="0"/>
              </a:rPr>
              <a:t>Vernacular -02-</a:t>
            </a:r>
          </a:p>
        </p:txBody>
      </p:sp>
      <p:sp>
        <p:nvSpPr>
          <p:cNvPr id="3" name="Content Placeholder 2">
            <a:extLst>
              <a:ext uri="{FF2B5EF4-FFF2-40B4-BE49-F238E27FC236}">
                <a16:creationId xmlns:a16="http://schemas.microsoft.com/office/drawing/2014/main" id="{B1FF90B1-B28F-493F-8214-97719EBD22CA}"/>
              </a:ext>
            </a:extLst>
          </p:cNvPr>
          <p:cNvSpPr>
            <a:spLocks noGrp="1"/>
          </p:cNvSpPr>
          <p:nvPr>
            <p:ph idx="1"/>
          </p:nvPr>
        </p:nvSpPr>
        <p:spPr>
          <a:xfrm>
            <a:off x="0" y="1509486"/>
            <a:ext cx="12192000" cy="5348514"/>
          </a:xfrm>
        </p:spPr>
        <p:txBody>
          <a:bodyPr>
            <a:normAutofit/>
          </a:bodyPr>
          <a:lstStyle/>
          <a:p>
            <a:r>
              <a:rPr lang="en-US" sz="2800" dirty="0">
                <a:latin typeface="Arial Black" panose="020B0A04020102020204" pitchFamily="34" charset="0"/>
              </a:rPr>
              <a:t>. </a:t>
            </a:r>
            <a:r>
              <a:rPr lang="en-US" sz="2800" dirty="0" err="1">
                <a:latin typeface="Arial Black" panose="020B0A04020102020204" pitchFamily="34" charset="0"/>
              </a:rPr>
              <a:t>Labov</a:t>
            </a:r>
            <a:r>
              <a:rPr lang="en-US" sz="2800" dirty="0">
                <a:latin typeface="Arial Black" panose="020B0A04020102020204" pitchFamily="34" charset="0"/>
              </a:rPr>
              <a:t> suggests that this is one’s most natural style, whose grammar and phonetics is mastered at an early age via the </a:t>
            </a:r>
            <a:r>
              <a:rPr lang="en-US" sz="2800" dirty="0" err="1">
                <a:latin typeface="Arial Black" panose="020B0A04020102020204" pitchFamily="34" charset="0"/>
              </a:rPr>
              <a:t>infl</a:t>
            </a:r>
            <a:r>
              <a:rPr lang="en-US" sz="2800" dirty="0">
                <a:latin typeface="Arial Black" panose="020B0A04020102020204" pitchFamily="34" charset="0"/>
              </a:rPr>
              <a:t> </a:t>
            </a:r>
            <a:r>
              <a:rPr lang="en-US" sz="2800" dirty="0" err="1">
                <a:latin typeface="Arial Black" panose="020B0A04020102020204" pitchFamily="34" charset="0"/>
              </a:rPr>
              <a:t>uence</a:t>
            </a:r>
            <a:r>
              <a:rPr lang="en-US" sz="2800" dirty="0">
                <a:latin typeface="Arial Black" panose="020B0A04020102020204" pitchFamily="34" charset="0"/>
              </a:rPr>
              <a:t> of peer groups. The vernacular style represents informal speech oriented towards a local community. It may be </a:t>
            </a:r>
            <a:r>
              <a:rPr lang="en-US" sz="2800" dirty="0" err="1">
                <a:latin typeface="Arial Black" panose="020B0A04020102020204" pitchFamily="34" charset="0"/>
              </a:rPr>
              <a:t>modifi</a:t>
            </a:r>
            <a:r>
              <a:rPr lang="en-US" sz="2800" dirty="0">
                <a:latin typeface="Arial Black" panose="020B0A04020102020204" pitchFamily="34" charset="0"/>
              </a:rPr>
              <a:t> ed in some ways during </a:t>
            </a:r>
            <a:r>
              <a:rPr lang="en-US" sz="2800" dirty="0" err="1">
                <a:latin typeface="Arial Black" panose="020B0A04020102020204" pitchFamily="34" charset="0"/>
              </a:rPr>
              <a:t>arious</a:t>
            </a:r>
            <a:r>
              <a:rPr lang="en-US" sz="2800" dirty="0">
                <a:latin typeface="Arial Black" panose="020B0A04020102020204" pitchFamily="34" charset="0"/>
              </a:rPr>
              <a:t> stages of one’s life, under the </a:t>
            </a:r>
            <a:r>
              <a:rPr lang="en-US" sz="2800" dirty="0" err="1">
                <a:latin typeface="Arial Black" panose="020B0A04020102020204" pitchFamily="34" charset="0"/>
              </a:rPr>
              <a:t>infl</a:t>
            </a:r>
            <a:r>
              <a:rPr lang="en-US" sz="2800" dirty="0">
                <a:latin typeface="Arial Black" panose="020B0A04020102020204" pitchFamily="34" charset="0"/>
              </a:rPr>
              <a:t> </a:t>
            </a:r>
            <a:r>
              <a:rPr lang="en-US" sz="2800" dirty="0" err="1">
                <a:latin typeface="Arial Black" panose="020B0A04020102020204" pitchFamily="34" charset="0"/>
              </a:rPr>
              <a:t>uence</a:t>
            </a:r>
            <a:r>
              <a:rPr lang="en-US" sz="2800" dirty="0">
                <a:latin typeface="Arial Black" panose="020B0A04020102020204" pitchFamily="34" charset="0"/>
              </a:rPr>
              <a:t> of more public-oriented interaction as in educational settings, media language and the </a:t>
            </a:r>
            <a:r>
              <a:rPr lang="en-US" sz="2800" dirty="0" err="1">
                <a:latin typeface="Arial Black" panose="020B0A04020102020204" pitchFamily="34" charset="0"/>
              </a:rPr>
              <a:t>infl</a:t>
            </a:r>
            <a:r>
              <a:rPr lang="en-US" sz="2800" dirty="0">
                <a:latin typeface="Arial Black" panose="020B0A04020102020204" pitchFamily="34" charset="0"/>
              </a:rPr>
              <a:t> </a:t>
            </a:r>
            <a:r>
              <a:rPr lang="en-US" sz="2800" dirty="0" err="1">
                <a:latin typeface="Arial Black" panose="020B0A04020102020204" pitchFamily="34" charset="0"/>
              </a:rPr>
              <a:t>uence</a:t>
            </a:r>
            <a:r>
              <a:rPr lang="en-US" sz="2800" dirty="0">
                <a:latin typeface="Arial Black" panose="020B0A04020102020204" pitchFamily="34" charset="0"/>
              </a:rPr>
              <a:t> of other social groups. </a:t>
            </a:r>
            <a:r>
              <a:rPr lang="en-US" sz="2800" dirty="0" err="1">
                <a:latin typeface="Arial Black" panose="020B0A04020102020204" pitchFamily="34" charset="0"/>
              </a:rPr>
              <a:t>Labov</a:t>
            </a:r>
            <a:r>
              <a:rPr lang="en-US" sz="2800" dirty="0">
                <a:latin typeface="Arial Black" panose="020B0A04020102020204" pitchFamily="34" charset="0"/>
              </a:rPr>
              <a:t> argues that the vernacular nevertheless remains the most basic style, one which can be studied with considerable reward from a variationist point of view. </a:t>
            </a:r>
          </a:p>
        </p:txBody>
      </p:sp>
    </p:spTree>
    <p:extLst>
      <p:ext uri="{BB962C8B-B14F-4D97-AF65-F5344CB8AC3E}">
        <p14:creationId xmlns:p14="http://schemas.microsoft.com/office/powerpoint/2010/main" val="1267512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33F44-0E29-430D-9385-B7393BD7123C}"/>
              </a:ext>
            </a:extLst>
          </p:cNvPr>
          <p:cNvSpPr>
            <a:spLocks noGrp="1"/>
          </p:cNvSpPr>
          <p:nvPr>
            <p:ph type="title"/>
          </p:nvPr>
        </p:nvSpPr>
        <p:spPr>
          <a:xfrm>
            <a:off x="2627086" y="0"/>
            <a:ext cx="8287657" cy="943429"/>
          </a:xfrm>
        </p:spPr>
        <p:style>
          <a:lnRef idx="1">
            <a:schemeClr val="accent2"/>
          </a:lnRef>
          <a:fillRef idx="3">
            <a:schemeClr val="accent2"/>
          </a:fillRef>
          <a:effectRef idx="2">
            <a:schemeClr val="accent2"/>
          </a:effectRef>
          <a:fontRef idx="minor">
            <a:schemeClr val="lt1"/>
          </a:fontRef>
        </p:style>
        <p:txBody>
          <a:bodyPr>
            <a:normAutofit/>
          </a:bodyPr>
          <a:lstStyle/>
          <a:p>
            <a:r>
              <a:rPr lang="en-GB" sz="4000" dirty="0">
                <a:latin typeface="Arial Black" panose="020B0A04020102020204" pitchFamily="34" charset="0"/>
              </a:rPr>
              <a:t>Vernacular -03-</a:t>
            </a:r>
          </a:p>
        </p:txBody>
      </p:sp>
      <p:sp>
        <p:nvSpPr>
          <p:cNvPr id="3" name="Content Placeholder 2">
            <a:extLst>
              <a:ext uri="{FF2B5EF4-FFF2-40B4-BE49-F238E27FC236}">
                <a16:creationId xmlns:a16="http://schemas.microsoft.com/office/drawing/2014/main" id="{59F5BD55-0C02-4CD9-804B-91DE2F9DDCC8}"/>
              </a:ext>
            </a:extLst>
          </p:cNvPr>
          <p:cNvSpPr>
            <a:spLocks noGrp="1"/>
          </p:cNvSpPr>
          <p:nvPr>
            <p:ph idx="1"/>
          </p:nvPr>
        </p:nvSpPr>
        <p:spPr>
          <a:xfrm>
            <a:off x="0" y="1364342"/>
            <a:ext cx="12192000" cy="5493658"/>
          </a:xfrm>
        </p:spPr>
        <p:txBody>
          <a:bodyPr>
            <a:normAutofit lnSpcReduction="10000"/>
          </a:bodyPr>
          <a:lstStyle/>
          <a:p>
            <a:r>
              <a:rPr lang="en-US" sz="2800" dirty="0">
                <a:latin typeface="Arial Black" panose="020B0A04020102020204" pitchFamily="34" charset="0"/>
              </a:rPr>
              <a:t>This is so since the vernacular is itself not devoid of variation: it may involve </a:t>
            </a:r>
            <a:r>
              <a:rPr lang="en-US" sz="2800" b="1" dirty="0">
                <a:latin typeface="Arial Black" panose="020B0A04020102020204" pitchFamily="34" charset="0"/>
              </a:rPr>
              <a:t>inherent variation </a:t>
            </a:r>
            <a:r>
              <a:rPr lang="en-US" sz="2800" dirty="0">
                <a:latin typeface="Arial Black" panose="020B0A04020102020204" pitchFamily="34" charset="0"/>
              </a:rPr>
              <a:t>– that is, alternate forms belonging to the same system acquired simultaneously, or nearly so, at an early age. The rules governing variation in the vernacular appear to be more regular than those operating in formal styles acquired in post-adolescent years. Each speaker has a vernacular style in at least one language: this may be the prestige dialect or a close version of it (as in the relatively few speakers whose vernacular is standard English) or, more usually, a non-standard variety. (The issue is clouded by arguments </a:t>
            </a:r>
            <a:r>
              <a:rPr lang="en-US" sz="2800" dirty="0" err="1">
                <a:latin typeface="Arial Black" panose="020B0A04020102020204" pitchFamily="34" charset="0"/>
              </a:rPr>
              <a:t>ove</a:t>
            </a:r>
            <a:r>
              <a:rPr lang="en-US" sz="2800" dirty="0">
                <a:latin typeface="Arial Black" panose="020B0A04020102020204" pitchFamily="34" charset="0"/>
              </a:rPr>
              <a:t> the exact </a:t>
            </a:r>
            <a:r>
              <a:rPr lang="en-US" sz="2800" dirty="0" err="1">
                <a:latin typeface="Arial Black" panose="020B0A04020102020204" pitchFamily="34" charset="0"/>
              </a:rPr>
              <a:t>defi</a:t>
            </a:r>
            <a:r>
              <a:rPr lang="en-US" sz="2800" dirty="0">
                <a:latin typeface="Arial Black" panose="020B0A04020102020204" pitchFamily="34" charset="0"/>
              </a:rPr>
              <a:t> </a:t>
            </a:r>
            <a:r>
              <a:rPr lang="en-US" sz="2800" dirty="0" err="1">
                <a:latin typeface="Arial Black" panose="020B0A04020102020204" pitchFamily="34" charset="0"/>
              </a:rPr>
              <a:t>nition</a:t>
            </a:r>
            <a:r>
              <a:rPr lang="en-US" sz="2800" dirty="0">
                <a:latin typeface="Arial Black" panose="020B0A04020102020204" pitchFamily="34" charset="0"/>
              </a:rPr>
              <a:t> of ‘standard English’ – see the different views of the term ‘standard’ in section 1.4</a:t>
            </a:r>
            <a:endParaRPr lang="en-GB" sz="2800" dirty="0">
              <a:latin typeface="Arial Black" panose="020B0A04020102020204" pitchFamily="34" charset="0"/>
            </a:endParaRPr>
          </a:p>
          <a:p>
            <a:endParaRPr lang="en-GB" dirty="0"/>
          </a:p>
        </p:txBody>
      </p:sp>
    </p:spTree>
    <p:extLst>
      <p:ext uri="{BB962C8B-B14F-4D97-AF65-F5344CB8AC3E}">
        <p14:creationId xmlns:p14="http://schemas.microsoft.com/office/powerpoint/2010/main" val="3350159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5E7A5-A277-4395-80F2-E18A9E95F71D}"/>
              </a:ext>
            </a:extLst>
          </p:cNvPr>
          <p:cNvSpPr>
            <a:spLocks noGrp="1"/>
          </p:cNvSpPr>
          <p:nvPr>
            <p:ph type="title"/>
          </p:nvPr>
        </p:nvSpPr>
        <p:spPr>
          <a:xfrm>
            <a:off x="157654" y="0"/>
            <a:ext cx="11196145" cy="1340070"/>
          </a:xfrm>
        </p:spPr>
        <p:txBody>
          <a:bodyPr>
            <a:normAutofit/>
          </a:bodyPr>
          <a:lstStyle/>
          <a:p>
            <a:r>
              <a:rPr lang="en-US" i="1" dirty="0"/>
              <a:t>Class and divisions over accent</a:t>
            </a:r>
            <a:br>
              <a:rPr lang="en-US" i="1" dirty="0"/>
            </a:br>
            <a:endParaRPr lang="en-GB" dirty="0"/>
          </a:p>
        </p:txBody>
      </p:sp>
      <p:sp>
        <p:nvSpPr>
          <p:cNvPr id="3" name="Content Placeholder 2">
            <a:extLst>
              <a:ext uri="{FF2B5EF4-FFF2-40B4-BE49-F238E27FC236}">
                <a16:creationId xmlns:a16="http://schemas.microsoft.com/office/drawing/2014/main" id="{70BB67FA-8303-42B5-A08E-8EDB2CE64F91}"/>
              </a:ext>
            </a:extLst>
          </p:cNvPr>
          <p:cNvSpPr>
            <a:spLocks noGrp="1"/>
          </p:cNvSpPr>
          <p:nvPr>
            <p:ph idx="1"/>
          </p:nvPr>
        </p:nvSpPr>
        <p:spPr>
          <a:xfrm>
            <a:off x="0" y="1198178"/>
            <a:ext cx="12192000" cy="5659822"/>
          </a:xfrm>
        </p:spPr>
        <p:txBody>
          <a:bodyPr>
            <a:normAutofit lnSpcReduction="10000"/>
          </a:bodyPr>
          <a:lstStyle/>
          <a:p>
            <a:r>
              <a:rPr lang="en-US" sz="4000" dirty="0"/>
              <a:t>A prominent regional feature of many British varieties of English is the glottal stop, when certain sounds, notably /t/, are pronounced with a momentary closure of the glottis, producing words like </a:t>
            </a:r>
            <a:r>
              <a:rPr lang="en-US" sz="4000" i="1" dirty="0" err="1"/>
              <a:t>foo’ball</a:t>
            </a:r>
            <a:r>
              <a:rPr lang="en-US" sz="4000" dirty="0"/>
              <a:t>. Although heavily </a:t>
            </a:r>
            <a:r>
              <a:rPr lang="en-US" sz="4000" dirty="0" err="1"/>
              <a:t>stigmatised</a:t>
            </a:r>
            <a:r>
              <a:rPr lang="en-US" sz="4000" dirty="0"/>
              <a:t> in educational contexts, the sound is a stable one, if not on the increase. The opening excerpt from George </a:t>
            </a:r>
            <a:r>
              <a:rPr lang="en-US" sz="4000" dirty="0" err="1"/>
              <a:t>Rew’s</a:t>
            </a:r>
            <a:r>
              <a:rPr lang="en-US" sz="4000" dirty="0"/>
              <a:t> short story ‘</a:t>
            </a:r>
            <a:r>
              <a:rPr lang="en-US" sz="4000" dirty="0" err="1"/>
              <a:t>Wa’er</a:t>
            </a:r>
            <a:r>
              <a:rPr lang="en-US" sz="4000" dirty="0"/>
              <a:t>’ (1990) vividly portrays class and regional </a:t>
            </a:r>
            <a:r>
              <a:rPr lang="en-GB" sz="4000" dirty="0"/>
              <a:t>divisions over accent:</a:t>
            </a:r>
          </a:p>
        </p:txBody>
      </p:sp>
    </p:spTree>
    <p:extLst>
      <p:ext uri="{BB962C8B-B14F-4D97-AF65-F5344CB8AC3E}">
        <p14:creationId xmlns:p14="http://schemas.microsoft.com/office/powerpoint/2010/main" val="2600466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1438B-3C19-4697-AFBE-E5D6FAA9572E}"/>
              </a:ext>
            </a:extLst>
          </p:cNvPr>
          <p:cNvSpPr>
            <a:spLocks noGrp="1"/>
          </p:cNvSpPr>
          <p:nvPr>
            <p:ph type="title"/>
          </p:nvPr>
        </p:nvSpPr>
        <p:spPr/>
        <p:txBody>
          <a:bodyPr/>
          <a:lstStyle/>
          <a:p>
            <a:r>
              <a:rPr lang="en-GB" dirty="0"/>
              <a:t>H20 STORY and the Glottal Plosive </a:t>
            </a:r>
          </a:p>
        </p:txBody>
      </p:sp>
      <p:sp>
        <p:nvSpPr>
          <p:cNvPr id="3" name="Content Placeholder 2">
            <a:extLst>
              <a:ext uri="{FF2B5EF4-FFF2-40B4-BE49-F238E27FC236}">
                <a16:creationId xmlns:a16="http://schemas.microsoft.com/office/drawing/2014/main" id="{6B73E1E1-16A9-42D4-8D4F-02D6386A49FA}"/>
              </a:ext>
            </a:extLst>
          </p:cNvPr>
          <p:cNvSpPr>
            <a:spLocks noGrp="1"/>
          </p:cNvSpPr>
          <p:nvPr>
            <p:ph idx="1"/>
          </p:nvPr>
        </p:nvSpPr>
        <p:spPr>
          <a:xfrm>
            <a:off x="0" y="1387366"/>
            <a:ext cx="12328634" cy="5470634"/>
          </a:xfrm>
        </p:spPr>
        <p:txBody>
          <a:bodyPr>
            <a:normAutofit/>
          </a:bodyPr>
          <a:lstStyle/>
          <a:p>
            <a:r>
              <a:rPr lang="en-US" sz="3200" dirty="0"/>
              <a:t>What is the more usual name for H2O Ballantyne?’ I </a:t>
            </a:r>
            <a:r>
              <a:rPr lang="en-US" sz="3200" dirty="0" err="1"/>
              <a:t>realise</a:t>
            </a:r>
            <a:r>
              <a:rPr lang="en-US" sz="3200" dirty="0"/>
              <a:t> that the teacher has spoken my name. I look up to see </a:t>
            </a:r>
            <a:r>
              <a:rPr lang="en-US" sz="3200" dirty="0" err="1"/>
              <a:t>Mr</a:t>
            </a:r>
            <a:r>
              <a:rPr lang="en-US" sz="3200" dirty="0"/>
              <a:t> Houston’s thin face peering expectantly at me through his thick round glasses. He is almost smirking with anticipation. Does he think I don’t know the answer? Surely not! What has he planned for me, I wonder </a:t>
            </a:r>
            <a:r>
              <a:rPr lang="en-GB" sz="3200" dirty="0"/>
              <a:t>frantically. </a:t>
            </a:r>
            <a:r>
              <a:rPr lang="en-US" sz="3200" dirty="0"/>
              <a:t>‘</a:t>
            </a:r>
            <a:r>
              <a:rPr lang="en-US" sz="3200" dirty="0" err="1"/>
              <a:t>Wa’er</a:t>
            </a:r>
            <a:r>
              <a:rPr lang="en-US" sz="3200" dirty="0"/>
              <a:t>’ I answer confidently, in my distinctive Dundee accent.</a:t>
            </a:r>
          </a:p>
          <a:p>
            <a:r>
              <a:rPr lang="en-US" sz="3200" dirty="0"/>
              <a:t>Houston’s smile grows slightly wider. </a:t>
            </a:r>
            <a:r>
              <a:rPr lang="en-GB" sz="3200" dirty="0"/>
              <a:t>Pardon?’</a:t>
            </a:r>
          </a:p>
        </p:txBody>
      </p:sp>
    </p:spTree>
    <p:extLst>
      <p:ext uri="{BB962C8B-B14F-4D97-AF65-F5344CB8AC3E}">
        <p14:creationId xmlns:p14="http://schemas.microsoft.com/office/powerpoint/2010/main" val="3297660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28B9-933E-498E-8B04-10B0C9B86113}"/>
              </a:ext>
            </a:extLst>
          </p:cNvPr>
          <p:cNvSpPr>
            <a:spLocks noGrp="1"/>
          </p:cNvSpPr>
          <p:nvPr>
            <p:ph type="title"/>
          </p:nvPr>
        </p:nvSpPr>
        <p:spPr/>
        <p:txBody>
          <a:bodyPr>
            <a:normAutofit/>
          </a:bodyPr>
          <a:lstStyle/>
          <a:p>
            <a:r>
              <a:rPr lang="en-GB" sz="4000" b="1" dirty="0"/>
              <a:t>H20 Story Part TWO</a:t>
            </a:r>
          </a:p>
        </p:txBody>
      </p:sp>
      <p:sp>
        <p:nvSpPr>
          <p:cNvPr id="3" name="Content Placeholder 2">
            <a:extLst>
              <a:ext uri="{FF2B5EF4-FFF2-40B4-BE49-F238E27FC236}">
                <a16:creationId xmlns:a16="http://schemas.microsoft.com/office/drawing/2014/main" id="{E0CCBEBC-E1F8-4F73-9DD8-AE021BA2FD91}"/>
              </a:ext>
            </a:extLst>
          </p:cNvPr>
          <p:cNvSpPr>
            <a:spLocks noGrp="1"/>
          </p:cNvSpPr>
          <p:nvPr>
            <p:ph idx="1"/>
          </p:nvPr>
        </p:nvSpPr>
        <p:spPr>
          <a:xfrm>
            <a:off x="0" y="1355834"/>
            <a:ext cx="12192000" cy="5502166"/>
          </a:xfrm>
        </p:spPr>
        <p:txBody>
          <a:bodyPr>
            <a:normAutofit/>
          </a:bodyPr>
          <a:lstStyle/>
          <a:p>
            <a:r>
              <a:rPr lang="en-US" sz="3600" dirty="0"/>
              <a:t>He puts a hand behind his ear and cocks his head. ‘</a:t>
            </a:r>
            <a:r>
              <a:rPr lang="en-US" sz="3600" dirty="0" err="1"/>
              <a:t>Wa’er</a:t>
            </a:r>
            <a:r>
              <a:rPr lang="en-US" sz="3600" dirty="0"/>
              <a:t>’ I say again, thinking perhaps I had mumbled the first time . . .[After several repetitions and growing confusion] I look over and see Caroline Paterson leaning toward me . . .‘James, it’s water!’ she whispers, and suddenly I understand I am not speaking correctly, at least not in the opinion of Mr. Houston. He is </a:t>
            </a:r>
            <a:r>
              <a:rPr lang="en-GB" sz="3600" dirty="0"/>
              <a:t>mocking my Dundee accent.</a:t>
            </a:r>
          </a:p>
        </p:txBody>
      </p:sp>
    </p:spTree>
    <p:extLst>
      <p:ext uri="{BB962C8B-B14F-4D97-AF65-F5344CB8AC3E}">
        <p14:creationId xmlns:p14="http://schemas.microsoft.com/office/powerpoint/2010/main" val="48525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E929-7CE8-4A0B-A400-5A939A2E04A6}"/>
              </a:ext>
            </a:extLst>
          </p:cNvPr>
          <p:cNvSpPr>
            <a:spLocks noGrp="1"/>
          </p:cNvSpPr>
          <p:nvPr>
            <p:ph type="title"/>
          </p:nvPr>
        </p:nvSpPr>
        <p:spPr>
          <a:xfrm>
            <a:off x="1040524" y="0"/>
            <a:ext cx="10313275" cy="1403132"/>
          </a:xfrm>
        </p:spPr>
        <p:txBody>
          <a:bodyPr/>
          <a:lstStyle/>
          <a:p>
            <a:r>
              <a:rPr lang="en-GB" b="1" dirty="0"/>
              <a:t>Explanations of Language Variation</a:t>
            </a:r>
          </a:p>
        </p:txBody>
      </p:sp>
      <p:sp>
        <p:nvSpPr>
          <p:cNvPr id="3" name="Content Placeholder 2">
            <a:extLst>
              <a:ext uri="{FF2B5EF4-FFF2-40B4-BE49-F238E27FC236}">
                <a16:creationId xmlns:a16="http://schemas.microsoft.com/office/drawing/2014/main" id="{139C73E0-4A57-409E-911C-1CFE971AE33E}"/>
              </a:ext>
            </a:extLst>
          </p:cNvPr>
          <p:cNvSpPr>
            <a:spLocks noGrp="1"/>
          </p:cNvSpPr>
          <p:nvPr>
            <p:ph idx="1"/>
          </p:nvPr>
        </p:nvSpPr>
        <p:spPr>
          <a:xfrm>
            <a:off x="110358" y="1403131"/>
            <a:ext cx="11966028" cy="5454869"/>
          </a:xfrm>
        </p:spPr>
        <p:txBody>
          <a:bodyPr>
            <a:normAutofit lnSpcReduction="10000"/>
          </a:bodyPr>
          <a:lstStyle/>
          <a:p>
            <a:r>
              <a:rPr lang="en-US" sz="3600" dirty="0"/>
              <a:t>Earlier explanations of language variation within a dialect area fell into one of two categories: dialect mixture and free variation. ‘Dialect mixture’ implies the coexistence in one locality of two or more dialects, which enables a speaker to draw on one dialect at one time, and on the other dialect(s) on other occasions. ‘Free variation’ refers to the random use of alternate forms within a particular dialect (for example, two pronunciations of </a:t>
            </a:r>
            <a:r>
              <a:rPr lang="en-US" sz="3600" i="1" dirty="0"/>
              <a:t>often</a:t>
            </a:r>
            <a:r>
              <a:rPr lang="en-US" sz="3600" dirty="0"/>
              <a:t>, with or without the /t/ sounded). </a:t>
            </a:r>
          </a:p>
        </p:txBody>
      </p:sp>
    </p:spTree>
    <p:extLst>
      <p:ext uri="{BB962C8B-B14F-4D97-AF65-F5344CB8AC3E}">
        <p14:creationId xmlns:p14="http://schemas.microsoft.com/office/powerpoint/2010/main" val="1936743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A4AA7-DD0F-448F-9E4A-41F7CECAE2E4}"/>
              </a:ext>
            </a:extLst>
          </p:cNvPr>
          <p:cNvSpPr>
            <a:spLocks noGrp="1"/>
          </p:cNvSpPr>
          <p:nvPr>
            <p:ph type="title"/>
          </p:nvPr>
        </p:nvSpPr>
        <p:spPr>
          <a:xfrm>
            <a:off x="577516" y="1"/>
            <a:ext cx="10812379" cy="1155032"/>
          </a:xfrm>
        </p:spPr>
        <p:txBody>
          <a:bodyPr>
            <a:normAutofit/>
          </a:bodyPr>
          <a:lstStyle/>
          <a:p>
            <a:pPr algn="ctr"/>
            <a:r>
              <a:rPr lang="en-GB" sz="4400" b="1" dirty="0"/>
              <a:t>Ethnic Integration </a:t>
            </a:r>
          </a:p>
        </p:txBody>
      </p:sp>
      <p:sp>
        <p:nvSpPr>
          <p:cNvPr id="3" name="Content Placeholder 2">
            <a:extLst>
              <a:ext uri="{FF2B5EF4-FFF2-40B4-BE49-F238E27FC236}">
                <a16:creationId xmlns:a16="http://schemas.microsoft.com/office/drawing/2014/main" id="{87881356-A26A-4176-BFF8-3053341F2070}"/>
              </a:ext>
            </a:extLst>
          </p:cNvPr>
          <p:cNvSpPr>
            <a:spLocks noGrp="1"/>
          </p:cNvSpPr>
          <p:nvPr>
            <p:ph idx="1"/>
          </p:nvPr>
        </p:nvSpPr>
        <p:spPr>
          <a:xfrm>
            <a:off x="0" y="1507958"/>
            <a:ext cx="12192000" cy="5350042"/>
          </a:xfrm>
        </p:spPr>
        <p:txBody>
          <a:bodyPr>
            <a:normAutofit/>
          </a:bodyPr>
          <a:lstStyle/>
          <a:p>
            <a:r>
              <a:rPr lang="en-GB" sz="3300" dirty="0"/>
              <a:t>A study carried out in Africa for example,  demonstrated that one ethnic group A claimed to understand the language of another ethnic group B,  ethnic group B claimed not to be able to understand language A.  It then emerged that group A a large and more powerful group wanted to incorporate group B’s territory  into their own on the grounds  they were really the same people and spoke the same language.  Clearly,  group B’s failure to comprehend group A’s language was part of their resistance to this attempted takeover.</a:t>
            </a:r>
          </a:p>
        </p:txBody>
      </p:sp>
    </p:spTree>
    <p:extLst>
      <p:ext uri="{BB962C8B-B14F-4D97-AF65-F5344CB8AC3E}">
        <p14:creationId xmlns:p14="http://schemas.microsoft.com/office/powerpoint/2010/main" val="56690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1060-E9B2-4567-8F9D-33D168265D31}"/>
              </a:ext>
            </a:extLst>
          </p:cNvPr>
          <p:cNvSpPr>
            <a:spLocks noGrp="1"/>
          </p:cNvSpPr>
          <p:nvPr>
            <p:ph type="title"/>
          </p:nvPr>
        </p:nvSpPr>
        <p:spPr>
          <a:xfrm>
            <a:off x="583324" y="1"/>
            <a:ext cx="10770476" cy="1103586"/>
          </a:xfrm>
        </p:spPr>
        <p:txBody>
          <a:bodyPr/>
          <a:lstStyle/>
          <a:p>
            <a:r>
              <a:rPr lang="en-GB" b="1" i="1" dirty="0"/>
              <a:t>Explanations of Language Variation (02)</a:t>
            </a:r>
          </a:p>
        </p:txBody>
      </p:sp>
      <p:sp>
        <p:nvSpPr>
          <p:cNvPr id="3" name="Content Placeholder 2">
            <a:extLst>
              <a:ext uri="{FF2B5EF4-FFF2-40B4-BE49-F238E27FC236}">
                <a16:creationId xmlns:a16="http://schemas.microsoft.com/office/drawing/2014/main" id="{2E3C2E98-FE92-481D-924E-0C8D8EDE5A66}"/>
              </a:ext>
            </a:extLst>
          </p:cNvPr>
          <p:cNvSpPr>
            <a:spLocks noGrp="1"/>
          </p:cNvSpPr>
          <p:nvPr>
            <p:ph idx="1"/>
          </p:nvPr>
        </p:nvSpPr>
        <p:spPr>
          <a:xfrm>
            <a:off x="0" y="1340068"/>
            <a:ext cx="12192000" cy="5517932"/>
          </a:xfrm>
        </p:spPr>
        <p:txBody>
          <a:bodyPr>
            <a:normAutofit fontScale="92500" lnSpcReduction="20000"/>
          </a:bodyPr>
          <a:lstStyle/>
          <a:p>
            <a:r>
              <a:rPr lang="en-US" sz="3600" dirty="0"/>
              <a:t>The proponents of these two views assumed that language is an abstract structure, and further that the study of language excludes the choices that speakers make. William </a:t>
            </a:r>
            <a:r>
              <a:rPr lang="en-US" sz="3600" dirty="0" err="1"/>
              <a:t>Labov</a:t>
            </a:r>
            <a:r>
              <a:rPr lang="en-US" sz="3600" dirty="0"/>
              <a:t>, a US linguist, argued, instead, that language involved ‘structured heterogeneity’. By this he meant the opposite: that language contained systematic variation which could be </a:t>
            </a:r>
            <a:r>
              <a:rPr lang="en-US" sz="3600" dirty="0" err="1"/>
              <a:t>characterised</a:t>
            </a:r>
            <a:r>
              <a:rPr lang="en-US" sz="3600" dirty="0"/>
              <a:t> and explained by patterns of social differentiation within speech communities. This body of work has come to be known by various names: variationist theory, the quantitative paradigm, urban dialectology, the Labovian school and secular </a:t>
            </a:r>
            <a:r>
              <a:rPr lang="en-GB" sz="3600" dirty="0"/>
              <a:t>linguistics.</a:t>
            </a:r>
          </a:p>
          <a:p>
            <a:endParaRPr lang="en-GB" dirty="0"/>
          </a:p>
        </p:txBody>
      </p:sp>
    </p:spTree>
    <p:extLst>
      <p:ext uri="{BB962C8B-B14F-4D97-AF65-F5344CB8AC3E}">
        <p14:creationId xmlns:p14="http://schemas.microsoft.com/office/powerpoint/2010/main" val="2775635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4DF75-4FB8-42A0-B74E-8501F3557136}"/>
              </a:ext>
            </a:extLst>
          </p:cNvPr>
          <p:cNvSpPr>
            <a:spLocks noGrp="1"/>
          </p:cNvSpPr>
          <p:nvPr>
            <p:ph type="title"/>
          </p:nvPr>
        </p:nvSpPr>
        <p:spPr>
          <a:xfrm>
            <a:off x="1119352" y="1"/>
            <a:ext cx="10234447" cy="1166648"/>
          </a:xfrm>
        </p:spPr>
        <p:txBody>
          <a:bodyPr>
            <a:normAutofit fontScale="90000"/>
          </a:bodyPr>
          <a:lstStyle/>
          <a:p>
            <a:r>
              <a:rPr lang="en-US" b="1" dirty="0"/>
              <a:t>PRINCIPLES AND METHODS IN VARIATIONIST</a:t>
            </a:r>
            <a:br>
              <a:rPr lang="en-US" b="1" dirty="0"/>
            </a:br>
            <a:r>
              <a:rPr lang="en-GB" b="1" dirty="0"/>
              <a:t>SOCIOLINGUISTICS: THREE CASES STUDIES</a:t>
            </a:r>
            <a:endParaRPr lang="en-GB" dirty="0"/>
          </a:p>
        </p:txBody>
      </p:sp>
      <p:sp>
        <p:nvSpPr>
          <p:cNvPr id="3" name="Content Placeholder 2">
            <a:extLst>
              <a:ext uri="{FF2B5EF4-FFF2-40B4-BE49-F238E27FC236}">
                <a16:creationId xmlns:a16="http://schemas.microsoft.com/office/drawing/2014/main" id="{A07F92F4-F564-4812-A403-5DBE23521D33}"/>
              </a:ext>
            </a:extLst>
          </p:cNvPr>
          <p:cNvSpPr>
            <a:spLocks noGrp="1"/>
          </p:cNvSpPr>
          <p:nvPr>
            <p:ph idx="1"/>
          </p:nvPr>
        </p:nvSpPr>
        <p:spPr>
          <a:xfrm>
            <a:off x="110359" y="1166648"/>
            <a:ext cx="12081641" cy="5691352"/>
          </a:xfrm>
        </p:spPr>
        <p:txBody>
          <a:bodyPr>
            <a:normAutofit/>
          </a:bodyPr>
          <a:lstStyle/>
          <a:p>
            <a:r>
              <a:rPr lang="en-US" sz="3000" dirty="0" err="1">
                <a:latin typeface="Aharoni" panose="02010803020104030203" pitchFamily="2" charset="-79"/>
                <a:cs typeface="Aharoni" panose="02010803020104030203" pitchFamily="2" charset="-79"/>
              </a:rPr>
              <a:t>Labov</a:t>
            </a:r>
            <a:r>
              <a:rPr lang="en-US" sz="3000" dirty="0">
                <a:latin typeface="Aharoni" panose="02010803020104030203" pitchFamily="2" charset="-79"/>
                <a:cs typeface="Aharoni" panose="02010803020104030203" pitchFamily="2" charset="-79"/>
              </a:rPr>
              <a:t> was not the first to point to the interplay between social and linguistic determinants of certain linguistic alternations: John Fischer had discussed the social implications of the use of </a:t>
            </a:r>
            <a:r>
              <a:rPr lang="en-US" sz="3000" i="1" dirty="0">
                <a:latin typeface="Aharoni" panose="02010803020104030203" pitchFamily="2" charset="-79"/>
                <a:cs typeface="Aharoni" panose="02010803020104030203" pitchFamily="2" charset="-79"/>
              </a:rPr>
              <a:t>-in </a:t>
            </a:r>
            <a:r>
              <a:rPr lang="en-US" sz="3000" dirty="0">
                <a:latin typeface="Aharoni" panose="02010803020104030203" pitchFamily="2" charset="-79"/>
                <a:cs typeface="Aharoni" panose="02010803020104030203" pitchFamily="2" charset="-79"/>
              </a:rPr>
              <a:t>versus </a:t>
            </a:r>
            <a:r>
              <a:rPr lang="en-US" sz="3000" i="1" dirty="0">
                <a:latin typeface="Aharoni" panose="02010803020104030203" pitchFamily="2" charset="-79"/>
                <a:cs typeface="Aharoni" panose="02010803020104030203" pitchFamily="2" charset="-79"/>
              </a:rPr>
              <a:t>-</a:t>
            </a:r>
            <a:r>
              <a:rPr lang="en-US" sz="3000" i="1" dirty="0" err="1">
                <a:latin typeface="Aharoni" panose="02010803020104030203" pitchFamily="2" charset="-79"/>
                <a:cs typeface="Aharoni" panose="02010803020104030203" pitchFamily="2" charset="-79"/>
              </a:rPr>
              <a:t>ing</a:t>
            </a:r>
            <a:r>
              <a:rPr lang="en-US" sz="3000" i="1" dirty="0">
                <a:latin typeface="Aharoni" panose="02010803020104030203" pitchFamily="2" charset="-79"/>
                <a:cs typeface="Aharoni" panose="02010803020104030203" pitchFamily="2" charset="-79"/>
              </a:rPr>
              <a:t> </a:t>
            </a:r>
            <a:r>
              <a:rPr lang="en-US" sz="3000" dirty="0">
                <a:latin typeface="Aharoni" panose="02010803020104030203" pitchFamily="2" charset="-79"/>
                <a:cs typeface="Aharoni" panose="02010803020104030203" pitchFamily="2" charset="-79"/>
              </a:rPr>
              <a:t>(e.g. whether one said </a:t>
            </a:r>
            <a:r>
              <a:rPr lang="en-US" sz="3000" i="1" dirty="0" err="1">
                <a:latin typeface="Aharoni" panose="02010803020104030203" pitchFamily="2" charset="-79"/>
                <a:cs typeface="Aharoni" panose="02010803020104030203" pitchFamily="2" charset="-79"/>
              </a:rPr>
              <a:t>fishin</a:t>
            </a:r>
            <a:r>
              <a:rPr lang="en-US" sz="3000" i="1" dirty="0">
                <a:latin typeface="Aharoni" panose="02010803020104030203" pitchFamily="2" charset="-79"/>
                <a:cs typeface="Aharoni" panose="02010803020104030203" pitchFamily="2" charset="-79"/>
              </a:rPr>
              <a:t>’ </a:t>
            </a:r>
            <a:r>
              <a:rPr lang="en-US" sz="3000" dirty="0">
                <a:latin typeface="Aharoni" panose="02010803020104030203" pitchFamily="2" charset="-79"/>
                <a:cs typeface="Aharoni" panose="02010803020104030203" pitchFamily="2" charset="-79"/>
              </a:rPr>
              <a:t>or </a:t>
            </a:r>
            <a:r>
              <a:rPr lang="en-US" sz="3000" i="1" dirty="0">
                <a:latin typeface="Aharoni" panose="02010803020104030203" pitchFamily="2" charset="-79"/>
                <a:cs typeface="Aharoni" panose="02010803020104030203" pitchFamily="2" charset="-79"/>
              </a:rPr>
              <a:t>fishing</a:t>
            </a:r>
            <a:r>
              <a:rPr lang="en-US" sz="3000" dirty="0">
                <a:latin typeface="Aharoni" panose="02010803020104030203" pitchFamily="2" charset="-79"/>
                <a:cs typeface="Aharoni" panose="02010803020104030203" pitchFamily="2" charset="-79"/>
              </a:rPr>
              <a:t>) in a village in New England in 1958. Fischer noted that both forms of the present participle, </a:t>
            </a:r>
            <a:r>
              <a:rPr lang="en-US" sz="3000" i="1" dirty="0">
                <a:latin typeface="Aharoni" panose="02010803020104030203" pitchFamily="2" charset="-79"/>
                <a:cs typeface="Aharoni" panose="02010803020104030203" pitchFamily="2" charset="-79"/>
              </a:rPr>
              <a:t>-in </a:t>
            </a:r>
            <a:r>
              <a:rPr lang="en-US" sz="3000" dirty="0">
                <a:latin typeface="Aharoni" panose="02010803020104030203" pitchFamily="2" charset="-79"/>
                <a:cs typeface="Aharoni" panose="02010803020104030203" pitchFamily="2" charset="-79"/>
              </a:rPr>
              <a:t>and -</a:t>
            </a:r>
            <a:r>
              <a:rPr lang="en-US" sz="3000" i="1" dirty="0" err="1">
                <a:latin typeface="Aharoni" panose="02010803020104030203" pitchFamily="2" charset="-79"/>
                <a:cs typeface="Aharoni" panose="02010803020104030203" pitchFamily="2" charset="-79"/>
              </a:rPr>
              <a:t>ing</a:t>
            </a:r>
            <a:r>
              <a:rPr lang="en-US" sz="3000" dirty="0">
                <a:latin typeface="Aharoni" panose="02010803020104030203" pitchFamily="2" charset="-79"/>
                <a:cs typeface="Aharoni" panose="02010803020104030203" pitchFamily="2" charset="-79"/>
              </a:rPr>
              <a:t>, were being used by twenty-one of the twenty-four children he observed. Rather than dismissing it as random or free variation of little interest to linguists, Fischer tried to correlate the use of the one form over the other with specific characteristics of the children or of the speech situation. Girls,</a:t>
            </a:r>
            <a:endParaRPr lang="en-GB" sz="30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090651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1378</TotalTime>
  <Words>2097</Words>
  <Application>Microsoft Office PowerPoint</Application>
  <PresentationFormat>Widescreen</PresentationFormat>
  <Paragraphs>57</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Aharoni</vt:lpstr>
      <vt:lpstr>Arial</vt:lpstr>
      <vt:lpstr>Arial Black</vt:lpstr>
      <vt:lpstr>Century Gothic</vt:lpstr>
      <vt:lpstr>Wingdings 3</vt:lpstr>
      <vt:lpstr>Wisp</vt:lpstr>
      <vt:lpstr>Linguistics: Lecture Seven, Eight  and Nine-2nd term- Second Term </vt:lpstr>
      <vt:lpstr>Social Dialectology: INTRODUCTION </vt:lpstr>
      <vt:lpstr>Class and divisions over accent </vt:lpstr>
      <vt:lpstr>H20 STORY and the Glottal Plosive </vt:lpstr>
      <vt:lpstr>H20 Story Part TWO</vt:lpstr>
      <vt:lpstr>Explanations of Language Variation</vt:lpstr>
      <vt:lpstr>Ethnic Integration </vt:lpstr>
      <vt:lpstr>Explanations of Language Variation (02)</vt:lpstr>
      <vt:lpstr>PRINCIPLES AND METHODS IN VARIATIONIST SOCIOLINGUISTICS: THREE CASES STUDIES</vt:lpstr>
      <vt:lpstr>PRINCIPLES AND METHODS IN VARIATIONIST SOCIOLINGUISTICS: THREE CASES STUDIES (02)</vt:lpstr>
      <vt:lpstr>Inferences Drawn (03)</vt:lpstr>
      <vt:lpstr>Inferences Drawn (02)</vt:lpstr>
      <vt:lpstr>Basic Methods in Variationist Studies </vt:lpstr>
      <vt:lpstr>Case Study 2: Martha’s Vineyard </vt:lpstr>
      <vt:lpstr>Case Study 2: Martha’s Vineyard (02) </vt:lpstr>
      <vt:lpstr>Why These variable per se?</vt:lpstr>
      <vt:lpstr>Preference roots (01)</vt:lpstr>
      <vt:lpstr>Preference Roots (02)</vt:lpstr>
      <vt:lpstr>Vernacular -01-</vt:lpstr>
      <vt:lpstr>Vernacular -02-</vt:lpstr>
      <vt:lpstr>Vernacular -03-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Dialectology: INTRODUCTION</dc:title>
  <dc:creator>Dr.Djalal</dc:creator>
  <cp:lastModifiedBy>Dr_Djalal Mansour</cp:lastModifiedBy>
  <cp:revision>21</cp:revision>
  <dcterms:created xsi:type="dcterms:W3CDTF">2019-05-08T22:13:57Z</dcterms:created>
  <dcterms:modified xsi:type="dcterms:W3CDTF">2024-02-27T06:15:30Z</dcterms:modified>
</cp:coreProperties>
</file>