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394946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110226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326170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237118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2981210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CEE4330-1751-4C98-8D85-3B8A48838471}" type="datetimeFigureOut">
              <a:rPr lang="fr-FR" smtClean="0"/>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2234708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CEE4330-1751-4C98-8D85-3B8A48838471}" type="datetimeFigureOut">
              <a:rPr lang="fr-FR" smtClean="0"/>
              <a:t>22/10/2024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688236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CEE4330-1751-4C98-8D85-3B8A48838471}" type="datetimeFigureOut">
              <a:rPr lang="fr-FR" smtClean="0"/>
              <a:t>22/10/2024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208330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CEE4330-1751-4C98-8D85-3B8A48838471}" type="datetimeFigureOut">
              <a:rPr lang="fr-FR" smtClean="0"/>
              <a:t>22/10/2024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223755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CEE4330-1751-4C98-8D85-3B8A48838471}" type="datetimeFigureOut">
              <a:rPr lang="fr-FR" smtClean="0"/>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423233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CEE4330-1751-4C98-8D85-3B8A48838471}" type="datetimeFigureOut">
              <a:rPr lang="fr-FR" smtClean="0"/>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306630-ADD1-43A5-BF35-2930D5A90025}" type="slidenum">
              <a:rPr lang="fr-FR" smtClean="0"/>
              <a:t>‹N°›</a:t>
            </a:fld>
            <a:endParaRPr lang="fr-FR"/>
          </a:p>
        </p:txBody>
      </p:sp>
    </p:spTree>
    <p:extLst>
      <p:ext uri="{BB962C8B-B14F-4D97-AF65-F5344CB8AC3E}">
        <p14:creationId xmlns:p14="http://schemas.microsoft.com/office/powerpoint/2010/main" val="178913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E4330-1751-4C98-8D85-3B8A48838471}" type="datetimeFigureOut">
              <a:rPr lang="fr-FR" smtClean="0"/>
              <a:t>22/10/2024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06630-ADD1-43A5-BF35-2930D5A90025}" type="slidenum">
              <a:rPr lang="fr-FR" smtClean="0"/>
              <a:t>‹N°›</a:t>
            </a:fld>
            <a:endParaRPr lang="fr-FR"/>
          </a:p>
        </p:txBody>
      </p:sp>
    </p:spTree>
    <p:extLst>
      <p:ext uri="{BB962C8B-B14F-4D97-AF65-F5344CB8AC3E}">
        <p14:creationId xmlns:p14="http://schemas.microsoft.com/office/powerpoint/2010/main" val="128913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studysmarter.co.uk/explanations/medicine/biomedicine/protein-quantificatio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yjus.com/physics/wavelength-of-ligh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5804" y="2152514"/>
            <a:ext cx="4269695" cy="584775"/>
          </a:xfrm>
          <a:prstGeom prst="rect">
            <a:avLst/>
          </a:prstGeom>
        </p:spPr>
        <p:txBody>
          <a:bodyPr wrap="none">
            <a:spAutoFit/>
          </a:bodyPr>
          <a:lstStyle/>
          <a:p>
            <a:r>
              <a:rPr lang="en-US" sz="3200" b="1" dirty="0" smtClean="0">
                <a:effectLst/>
                <a:latin typeface="Times New Roman" panose="02020603050405020304" pitchFamily="18" charset="0"/>
                <a:ea typeface="Calibri" panose="020F0502020204030204" pitchFamily="34" charset="0"/>
              </a:rPr>
              <a:t>The spectrophotometer</a:t>
            </a:r>
            <a:endParaRPr lang="fr-FR" sz="3200" dirty="0"/>
          </a:p>
        </p:txBody>
      </p:sp>
    </p:spTree>
    <p:extLst>
      <p:ext uri="{BB962C8B-B14F-4D97-AF65-F5344CB8AC3E}">
        <p14:creationId xmlns:p14="http://schemas.microsoft.com/office/powerpoint/2010/main" val="124949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11227558" cy="5078313"/>
          </a:xfrm>
          <a:prstGeom prst="rect">
            <a:avLst/>
          </a:prstGeom>
        </p:spPr>
        <p:txBody>
          <a:bodyPr wrap="square">
            <a:spAutoFit/>
          </a:bodyPr>
          <a:lstStyle/>
          <a:p>
            <a:pPr marL="318770">
              <a:lnSpc>
                <a:spcPct val="150000"/>
              </a:lnSpc>
              <a:spcAft>
                <a:spcPts val="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4,2.2 Recording absorbance at a given wavelength</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Set to “absorbance measurement” mode.</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➊</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set the measurement wavelength.</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gn="just">
              <a:lnSpc>
                <a:spcPct val="150000"/>
              </a:lnSpc>
              <a:spcAft>
                <a:spcPts val="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➋</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Repeat steps </a:t>
            </a: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➋</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and </a:t>
            </a: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➌</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of 4.2.1.</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50000"/>
              </a:lnSpc>
              <a:spcAft>
                <a:spcPts val="0"/>
              </a:spcAft>
              <a:buFont typeface="+mj-lt"/>
              <a:buAutoNum type="arabicPeriod"/>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Spectrophotometer not interfaced to computer</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➊</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set the measurement wavelength.</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➋</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Insert “blank” cell. Press “zero absorbance” button.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➌</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Insert the cell containing the solution to be studied. Read the absorbance displayed.</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18770" algn="just">
              <a:lnSpc>
                <a:spcPct val="150000"/>
              </a:lnSpc>
              <a:spcAft>
                <a:spcPts val="800"/>
              </a:spcAft>
            </a:pPr>
            <a:r>
              <a:rPr lang="en-US" sz="2400" dirty="0" smtClean="0">
                <a:effectLst/>
                <a:latin typeface="Segoe UI Symbol" panose="020B0502040204020203" pitchFamily="34" charset="0"/>
                <a:ea typeface="Calibri" panose="020F0502020204030204" pitchFamily="34" charset="0"/>
                <a:cs typeface="Segoe UI Symbol" panose="020B0502040204020203" pitchFamily="34" charset="0"/>
              </a:rPr>
              <a:t>➍</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To plot a spectrum, repeat the above three steps for each wavelength studied.</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6013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1462" y="143766"/>
            <a:ext cx="10272216" cy="6063198"/>
          </a:xfrm>
          <a:prstGeom prst="rect">
            <a:avLst/>
          </a:prstGeom>
        </p:spPr>
        <p:txBody>
          <a:bodyPr wrap="square">
            <a:spAutoFit/>
          </a:bodyPr>
          <a:lstStyle/>
          <a:p>
            <a:pPr lvl="0" algn="just">
              <a:lnSpc>
                <a:spcPct val="150000"/>
              </a:lnSpc>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5, Good practices of use of the spectrophotometer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Perform the calibration of the spectrophotometer, each time the analysis of a group of samples is carried out.</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Keep the lid of the sample holder closed during the measurement process, to ensure an adequate reading.</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Avoid reusing disposable cuvettes.</a:t>
            </a:r>
          </a:p>
          <a:p>
            <a:pPr marL="342900" lvl="0" indent="-342900">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Use only quartz cuvettes, to perform analyzes below 310 nm.</a:t>
            </a:r>
          </a:p>
          <a:p>
            <a:pPr marL="342900" lvl="0" indent="-342900">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Avoid the use of plastic buckets, if organic solvents are used.</a:t>
            </a:r>
          </a:p>
          <a:p>
            <a:pPr marL="342900" lvl="0" indent="-342900">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Use high quality silicate borosilicate glassware to prepare the standards. Avoid the use of sodium-sodium-glassware whenever possible, because prolonged contact with standards can permeate it and, consequently, produce erroneous results.</a:t>
            </a:r>
          </a:p>
          <a:p>
            <a:pPr marL="342900" lvl="0" indent="-342900">
              <a:lnSpc>
                <a:spcPct val="150000"/>
              </a:lnSpc>
              <a:spcAft>
                <a:spcPts val="800"/>
              </a:spcAft>
              <a:buFont typeface="Wingdings" panose="05000000000000000000" pitchFamily="2" charset="2"/>
              <a:buChar char=""/>
            </a:pPr>
            <a:r>
              <a:rPr lang="en-US" dirty="0" smtClean="0">
                <a:effectLst/>
                <a:latin typeface="Times New Roman" panose="02020603050405020304" pitchFamily="18" charset="0"/>
                <a:ea typeface="Calibri" panose="020F0502020204030204" pitchFamily="34" charset="0"/>
                <a:cs typeface="Arial" panose="020B0604020202020204" pitchFamily="34" charset="0"/>
              </a:rPr>
              <a:t>Carefully clean the glass cuvettes after use. Discard those that present scratches on the polished surface.</a:t>
            </a:r>
          </a:p>
          <a:p>
            <a:pPr marL="342900" lvl="0" indent="-342900">
              <a:lnSpc>
                <a:spcPct val="150000"/>
              </a:lnSpc>
              <a:spcAft>
                <a:spcPts val="800"/>
              </a:spcAft>
              <a:buFont typeface="Wingdings" panose="05000000000000000000" pitchFamily="2" charset="2"/>
              <a:buChar char=""/>
            </a:pPr>
            <a:endParaRPr lang="en-US"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Font typeface="Wingdings" panose="05000000000000000000" pitchFamily="2" charset="2"/>
              <a:buChar char=""/>
            </a:pP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384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836" y="666930"/>
            <a:ext cx="8948382" cy="4313360"/>
          </a:xfrm>
          <a:prstGeom prst="rect">
            <a:avLst/>
          </a:prstGeom>
        </p:spPr>
        <p:txBody>
          <a:bodyPr wrap="square">
            <a:spAutoFit/>
          </a:bodyPr>
          <a:lstStyle/>
          <a:p>
            <a:pPr marL="342900" lvl="0" indent="-342900">
              <a:lnSpc>
                <a:spcPct val="200000"/>
              </a:lnSpc>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Use high quality reagents as much as possible. Low quality reagents can cause contamination even at very low concentrations. The diluents used – water or solvents – must be free of impurities.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200000"/>
              </a:lnSpc>
              <a:spcAft>
                <a:spcPts val="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Verify that the samples or standards have not been degassed inside the cuvettes.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Take into account, when trying to use new procedures, that not all substances comply with Beer’s law. Carry out linearity tests on the range of concentrations to be used.</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524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3550" y="158930"/>
            <a:ext cx="5840125" cy="587148"/>
          </a:xfrm>
          <a:prstGeom prst="rect">
            <a:avLst/>
          </a:prstGeom>
        </p:spPr>
        <p:txBody>
          <a:bodyPr wrap="none">
            <a:spAutoFit/>
          </a:bodyPr>
          <a:lstStyle/>
          <a:p>
            <a:pPr lvl="0"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6, the maintenance of a spectrophotometer </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55092" y="934925"/>
            <a:ext cx="10658901" cy="5429050"/>
          </a:xfrm>
          <a:prstGeom prst="rect">
            <a:avLst/>
          </a:prstGeom>
        </p:spPr>
        <p:txBody>
          <a:bodyPr wrap="square">
            <a:spAutoFit/>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Externally clean the spectrophotometer, including controls, screens or measuring meters. This can be done with a piece of fine fabric – similar to the texture of handkerchiefs – moistened with distilled water.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Inspect and clean the power cord.</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Verify that the lamp is clean and in good condition. If it does not work, install a new one, with the same specifications as the original one. In modern spectrophotometers, lamp status is automatically detected by software that controls the status and operation of the instrument, making it easy to determine when the lamp needs to be changed. Replace the bulb and adjust the bulb afterwards following the procedure recommended by the manufacturer.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Check the protection fuse. Before opening the fuse housing, check that the spectrophotometer is off and that its contacts are clean and in good condition.</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937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8298" y="861088"/>
            <a:ext cx="9799093" cy="4813497"/>
          </a:xfrm>
          <a:prstGeom prst="rect">
            <a:avLst/>
          </a:prstGeom>
        </p:spPr>
        <p:txBody>
          <a:bodyPr wrap="square">
            <a:spAutoFit/>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Place the computer in the operational configuration.</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Operate the ignition switch to allow operation for five (5) minutes.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Perform a leakage current test in the ON and OFF positions.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Calibrate the front panel of the spectrophotometer according to the manufacturer’s instructions.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Measure the sensitivity of the equipment.</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Conduct a test following Beer’s law.</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Return the spectrophotometer to the initial setting, if calibration has been successfully performed.</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068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381" y="1023582"/>
            <a:ext cx="9903725" cy="3888244"/>
          </a:xfrm>
          <a:prstGeom prst="rect">
            <a:avLst/>
          </a:prstGeom>
        </p:spPr>
        <p:txBody>
          <a:bodyPr wrap="square">
            <a:spAutoFit/>
          </a:bodyPr>
          <a:lstStyle/>
          <a:p>
            <a:pPr marL="342900" lvl="0" indent="-342900" algn="just">
              <a:lnSpc>
                <a:spcPct val="150000"/>
              </a:lnSpc>
              <a:spcAft>
                <a:spcPts val="800"/>
              </a:spcAft>
              <a:buFont typeface="+mj-lt"/>
              <a:buAutoNum type="arabicPeriod"/>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Definition of   spectrophotometer </a:t>
            </a:r>
            <a:endParaRPr lang="fr-FR" sz="32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The </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spectrophotometer</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is a vital instrument used to measure the </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intensity of light absorbed </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by a sample. This measurement helps determine </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the concentration </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of solutes in a solution.</a:t>
            </a: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328380" y="5055442"/>
            <a:ext cx="9903725" cy="1490729"/>
          </a:xfrm>
          <a:prstGeom prst="rect">
            <a:avLst/>
          </a:prstGeom>
        </p:spPr>
        <p:txBody>
          <a:bodyPr wrap="square">
            <a:spAutoFit/>
          </a:bodyPr>
          <a:lstStyle/>
          <a:p>
            <a:pPr lvl="0" algn="just">
              <a:lnSpc>
                <a:spcPct val="150000"/>
              </a:lnSpc>
              <a:spcAft>
                <a:spcPts val="8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2, Biotechnology Applications:</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Used in DNA, RNA, and </a:t>
            </a:r>
            <a:r>
              <a:rPr lang="en-US" sz="3200" u="none" strike="noStrike" dirty="0" smtClean="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protein quantification</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a:t>
            </a: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592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3217" y="-150126"/>
            <a:ext cx="6926448" cy="752065"/>
          </a:xfrm>
          <a:prstGeom prst="rect">
            <a:avLst/>
          </a:prstGeom>
        </p:spPr>
        <p:txBody>
          <a:bodyPr wrap="none">
            <a:spAutoFit/>
          </a:bodyPr>
          <a:lstStyle/>
          <a:p>
            <a:pPr lvl="0" algn="just">
              <a:lnSpc>
                <a:spcPct val="150000"/>
              </a:lnSpc>
              <a:spcAft>
                <a:spcPts val="800"/>
              </a:spcAft>
            </a:pPr>
            <a:r>
              <a:rPr lang="fr-FR" sz="3200" b="1" dirty="0" smtClean="0">
                <a:effectLst/>
                <a:latin typeface="Times New Roman" panose="02020603050405020304" pitchFamily="18" charset="0"/>
                <a:ea typeface="Calibri" panose="020F0502020204030204" pitchFamily="34" charset="0"/>
                <a:cs typeface="Arial" panose="020B0604020202020204" pitchFamily="34" charset="0"/>
              </a:rPr>
              <a:t>3, Spectrophotomètre Instrumentation</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850710" y="5092490"/>
            <a:ext cx="6096000" cy="1530547"/>
          </a:xfrm>
          <a:prstGeom prst="rect">
            <a:avLst/>
          </a:prstGeom>
        </p:spPr>
        <p:txBody>
          <a:bodyPr>
            <a:spAutoFit/>
          </a:bodyPr>
          <a:lstStyle/>
          <a:p>
            <a:pPr marL="90170"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A spectrophotometer is made up of two instruments: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Symbol" panose="05050102010706020507" pitchFamily="18"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Spectrometer:  is to produce light of any wavelength</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Symbol" panose="05050102010706020507" pitchFamily="18"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Photometer:  is to measure the intensity of light</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7838363" y="601939"/>
            <a:ext cx="4171666" cy="5573129"/>
          </a:xfrm>
          <a:prstGeom prst="rect">
            <a:avLst/>
          </a:prstGeom>
        </p:spPr>
        <p:txBody>
          <a:bodyPr wrap="square">
            <a:spAutoFit/>
          </a:bodyPr>
          <a:lstStyle/>
          <a:p>
            <a:pPr marL="352425"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The basic spectrophotometer instrument consists of a light source, a digital display, a </a:t>
            </a:r>
            <a:r>
              <a:rPr lang="en-US" sz="2400" dirty="0" err="1" smtClean="0">
                <a:effectLst/>
                <a:latin typeface="Times New Roman" panose="02020603050405020304" pitchFamily="18" charset="0"/>
                <a:ea typeface="Calibri" panose="020F0502020204030204" pitchFamily="34" charset="0"/>
                <a:cs typeface="Arial" panose="020B0604020202020204" pitchFamily="34" charset="0"/>
              </a:rPr>
              <a:t>monochromator</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a wavelength sector to transmit a selected </a:t>
            </a:r>
            <a:r>
              <a:rPr lang="en-US" sz="2400" u="none" strike="noStrike" dirty="0" smtClean="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wavelength</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a collimator for straight light beam transmission, photoelectric detector and a cuvette to place a sample.</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Image 6" descr="spectrophotometer_structure.png"/>
          <p:cNvPicPr/>
          <p:nvPr/>
        </p:nvPicPr>
        <p:blipFill>
          <a:blip r:embed="rId3">
            <a:extLst>
              <a:ext uri="{28A0092B-C50C-407E-A947-70E740481C1C}">
                <a14:useLocalDpi xmlns:a14="http://schemas.microsoft.com/office/drawing/2010/main" val="0"/>
              </a:ext>
            </a:extLst>
          </a:blip>
          <a:srcRect/>
          <a:stretch>
            <a:fillRect/>
          </a:stretch>
        </p:blipFill>
        <p:spPr bwMode="auto">
          <a:xfrm>
            <a:off x="850710" y="792427"/>
            <a:ext cx="7187821" cy="4300063"/>
          </a:xfrm>
          <a:prstGeom prst="rect">
            <a:avLst/>
          </a:prstGeom>
          <a:noFill/>
          <a:ln>
            <a:noFill/>
          </a:ln>
        </p:spPr>
      </p:pic>
    </p:spTree>
    <p:extLst>
      <p:ext uri="{BB962C8B-B14F-4D97-AF65-F5344CB8AC3E}">
        <p14:creationId xmlns:p14="http://schemas.microsoft.com/office/powerpoint/2010/main" val="3078872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785" y="0"/>
            <a:ext cx="11532358" cy="6801862"/>
          </a:xfrm>
          <a:prstGeom prst="rect">
            <a:avLst/>
          </a:prstGeom>
        </p:spPr>
        <p:txBody>
          <a:bodyPr wrap="square">
            <a:spAutoFit/>
          </a:bodyPr>
          <a:lstStyle/>
          <a:p>
            <a:pPr marL="352425">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We can see that the amount of absorber is related to the concentration of the solution and the thickness of the cell.</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Transmittance T = I/I</a:t>
            </a:r>
            <a:r>
              <a:rPr lang="en-US" sz="2400" baseline="-25000" dirty="0" smtClean="0">
                <a:effectLst/>
                <a:latin typeface="Times New Roman" panose="02020603050405020304" pitchFamily="18" charset="0"/>
                <a:ea typeface="Calibri" panose="020F0502020204030204" pitchFamily="34" charset="0"/>
                <a:cs typeface="Arial" panose="020B0604020202020204" pitchFamily="34" charset="0"/>
              </a:rPr>
              <a:t>0</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transmittance = T%</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80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Absorbance A = -log T</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52425" algn="ctr">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A= log (I/I</a:t>
            </a:r>
            <a:r>
              <a:rPr lang="en-US" sz="2400" baseline="-25000" dirty="0" smtClean="0">
                <a:effectLst/>
                <a:latin typeface="Times New Roman" panose="02020603050405020304" pitchFamily="18" charset="0"/>
                <a:ea typeface="Calibri" panose="020F0502020204030204" pitchFamily="34" charset="0"/>
                <a:cs typeface="Arial" panose="020B0604020202020204" pitchFamily="34" charset="0"/>
              </a:rPr>
              <a:t>0</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 log (I</a:t>
            </a:r>
            <a:r>
              <a:rPr lang="en-US" sz="2400" baseline="-25000" dirty="0" smtClean="0">
                <a:effectLst/>
                <a:latin typeface="Times New Roman" panose="02020603050405020304" pitchFamily="18" charset="0"/>
                <a:ea typeface="Calibri" panose="020F0502020204030204" pitchFamily="34" charset="0"/>
                <a:cs typeface="Arial" panose="020B0604020202020204" pitchFamily="34" charset="0"/>
              </a:rPr>
              <a:t>0</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/I)</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80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We then obtain the relationship known as </a:t>
            </a: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Beer-Lambert's</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law:</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52425" algn="ctr">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A = ε l C</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52425">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ε</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 the molar extinction coefficient (L.mol-1.cm-1)</a:t>
            </a:r>
            <a:r>
              <a:rPr lang="en-US" sz="2400" dirty="0" smtClean="0">
                <a:solidFill>
                  <a:srgbClr val="000000"/>
                </a:solidFill>
                <a:effectLst/>
                <a:latin typeface="Tahoma" panose="020B0604030504040204" pitchFamily="34" charset="0"/>
                <a:ea typeface="Calibri" panose="020F0502020204030204" pitchFamily="34" charset="0"/>
                <a:cs typeface="Arial" panose="020B0604020202020204" pitchFamily="34" charset="0"/>
              </a:rPr>
              <a:t> </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or molar absorptivity (or absorption coefficient); this is a characteristic of the substance studied at a given wavelength.</a:t>
            </a:r>
          </a:p>
          <a:p>
            <a:pPr marL="352425">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C = concentration and l = cuvette length</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166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 y="103085"/>
            <a:ext cx="5991367" cy="6589111"/>
          </a:xfrm>
          <a:prstGeom prst="rect">
            <a:avLst/>
          </a:prstGeom>
        </p:spPr>
        <p:txBody>
          <a:bodyPr wrap="square">
            <a:spAutoFit/>
          </a:bodyPr>
          <a:lstStyle/>
          <a:p>
            <a:pPr marL="352425">
              <a:lnSpc>
                <a:spcPct val="150000"/>
              </a:lnSpc>
              <a:spcAft>
                <a:spcPts val="800"/>
              </a:spcAft>
            </a:pPr>
            <a:r>
              <a:rPr lang="en-US" sz="2800" b="1" dirty="0" smtClean="0">
                <a:effectLst/>
                <a:latin typeface="Times New Roman" panose="02020603050405020304" pitchFamily="18" charset="0"/>
                <a:ea typeface="Calibri" panose="020F0502020204030204" pitchFamily="34" charset="0"/>
                <a:cs typeface="Arial" panose="020B0604020202020204" pitchFamily="34" charset="0"/>
              </a:rPr>
              <a:t>3. Excitation of electrons</a:t>
            </a:r>
            <a:endParaRPr lang="fr-FR" sz="2800" dirty="0" smtClean="0">
              <a:effectLst/>
              <a:latin typeface="Calibri" panose="020F0502020204030204" pitchFamily="34" charset="0"/>
              <a:ea typeface="Calibri" panose="020F0502020204030204" pitchFamily="34" charset="0"/>
              <a:cs typeface="Arial" panose="020B0604020202020204" pitchFamily="34" charset="0"/>
            </a:endParaRPr>
          </a:p>
          <a:p>
            <a:pPr marL="352425" algn="just">
              <a:lnSpc>
                <a:spcPct val="150000"/>
              </a:lnSpc>
              <a:spcAft>
                <a:spcPts val="800"/>
              </a:spcAft>
            </a:pPr>
            <a:r>
              <a:rPr lang="en-US" sz="2800" dirty="0" smtClean="0">
                <a:effectLst/>
                <a:latin typeface="Times New Roman" panose="02020603050405020304" pitchFamily="18" charset="0"/>
                <a:ea typeface="Calibri" panose="020F0502020204030204" pitchFamily="34" charset="0"/>
                <a:cs typeface="Arial" panose="020B0604020202020204" pitchFamily="34" charset="0"/>
              </a:rPr>
              <a:t>When a wavelength is applied to a solution, electrons absorb energy and go from the ground state to the excited state. To return to the ground state they emit a wavelength, which is detected and gives a spectrum called the absorption spectrum. It shows the absorbance in relation to the wavelength.</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6378124" y="635348"/>
            <a:ext cx="5222473" cy="5110360"/>
          </a:xfrm>
          <a:prstGeom prst="rect">
            <a:avLst/>
          </a:prstGeom>
          <a:noFill/>
          <a:ln>
            <a:noFill/>
          </a:ln>
        </p:spPr>
      </p:pic>
    </p:spTree>
    <p:extLst>
      <p:ext uri="{BB962C8B-B14F-4D97-AF65-F5344CB8AC3E}">
        <p14:creationId xmlns:p14="http://schemas.microsoft.com/office/powerpoint/2010/main" val="479735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4924" y="927753"/>
            <a:ext cx="6096000" cy="3539430"/>
          </a:xfrm>
          <a:prstGeom prst="rect">
            <a:avLst/>
          </a:prstGeom>
        </p:spPr>
        <p:txBody>
          <a:bodyPr>
            <a:spAutoFit/>
          </a:bodyPr>
          <a:lstStyle/>
          <a:p>
            <a:r>
              <a:rPr lang="en-US" sz="2800" dirty="0" smtClean="0">
                <a:effectLst/>
                <a:latin typeface="Times New Roman" panose="02020603050405020304" pitchFamily="18" charset="0"/>
                <a:ea typeface="Calibri" panose="020F0502020204030204" pitchFamily="34" charset="0"/>
              </a:rPr>
              <a:t>You need a spectrometer to produce a variety of wavelengths because different compounds absorb best at different wavelengths. For example, p-</a:t>
            </a:r>
            <a:r>
              <a:rPr lang="en-US" sz="2800" dirty="0" err="1" smtClean="0">
                <a:effectLst/>
                <a:latin typeface="Times New Roman" panose="02020603050405020304" pitchFamily="18" charset="0"/>
                <a:ea typeface="Calibri" panose="020F0502020204030204" pitchFamily="34" charset="0"/>
              </a:rPr>
              <a:t>nitrophenol</a:t>
            </a:r>
            <a:r>
              <a:rPr lang="en-US" sz="2800" dirty="0" smtClean="0">
                <a:effectLst/>
                <a:latin typeface="Times New Roman" panose="02020603050405020304" pitchFamily="18" charset="0"/>
                <a:ea typeface="Calibri" panose="020F0502020204030204" pitchFamily="34" charset="0"/>
              </a:rPr>
              <a:t> (acid form) has the maximum absorbance at approximately 320 nm and p-</a:t>
            </a:r>
            <a:r>
              <a:rPr lang="en-US" sz="2800" dirty="0" err="1" smtClean="0">
                <a:effectLst/>
                <a:latin typeface="Times New Roman" panose="02020603050405020304" pitchFamily="18" charset="0"/>
                <a:ea typeface="Calibri" panose="020F0502020204030204" pitchFamily="34" charset="0"/>
              </a:rPr>
              <a:t>nitrophenolate</a:t>
            </a:r>
            <a:r>
              <a:rPr lang="en-US" sz="2800" dirty="0" smtClean="0">
                <a:effectLst/>
                <a:latin typeface="Times New Roman" panose="02020603050405020304" pitchFamily="18" charset="0"/>
                <a:ea typeface="Calibri" panose="020F0502020204030204" pitchFamily="34" charset="0"/>
              </a:rPr>
              <a:t> (basic form) absorb best at 400nm, as shown in Figure 4</a:t>
            </a:r>
            <a:endParaRPr lang="fr-FR" sz="2800" dirty="0"/>
          </a:p>
        </p:txBody>
      </p:sp>
      <p:pic>
        <p:nvPicPr>
          <p:cNvPr id="6" name="Image 5" descr="wave.png"/>
          <p:cNvPicPr/>
          <p:nvPr/>
        </p:nvPicPr>
        <p:blipFill>
          <a:blip r:embed="rId2">
            <a:extLst>
              <a:ext uri="{28A0092B-C50C-407E-A947-70E740481C1C}">
                <a14:useLocalDpi xmlns:a14="http://schemas.microsoft.com/office/drawing/2010/main" val="0"/>
              </a:ext>
            </a:extLst>
          </a:blip>
          <a:srcRect/>
          <a:stretch>
            <a:fillRect/>
          </a:stretch>
        </p:blipFill>
        <p:spPr bwMode="auto">
          <a:xfrm>
            <a:off x="6550924" y="177126"/>
            <a:ext cx="5349923" cy="4763364"/>
          </a:xfrm>
          <a:prstGeom prst="rect">
            <a:avLst/>
          </a:prstGeom>
          <a:noFill/>
          <a:ln>
            <a:noFill/>
          </a:ln>
        </p:spPr>
      </p:pic>
    </p:spTree>
    <p:extLst>
      <p:ext uri="{BB962C8B-B14F-4D97-AF65-F5344CB8AC3E}">
        <p14:creationId xmlns:p14="http://schemas.microsoft.com/office/powerpoint/2010/main" val="384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5218" y="114954"/>
            <a:ext cx="10604310" cy="5896294"/>
          </a:xfrm>
          <a:prstGeom prst="rect">
            <a:avLst/>
          </a:prstGeom>
        </p:spPr>
        <p:txBody>
          <a:bodyPr wrap="square">
            <a:spAutoFit/>
          </a:bodyPr>
          <a:lstStyle/>
          <a:p>
            <a:pPr marL="342900" lvl="0" indent="-342900" algn="just">
              <a:lnSpc>
                <a:spcPct val="200000"/>
              </a:lnSpc>
              <a:buFont typeface="+mj-lt"/>
              <a:buAutoNum type="arabicPeriod"/>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Use a spectrophotometer </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To determine the absorbance of the </a:t>
            </a:r>
            <a:r>
              <a:rPr lang="en-US" sz="2400" dirty="0" err="1" smtClean="0">
                <a:effectLst/>
                <a:latin typeface="Times New Roman" panose="02020603050405020304" pitchFamily="18" charset="0"/>
                <a:ea typeface="Calibri" panose="020F0502020204030204" pitchFamily="34" charset="0"/>
                <a:cs typeface="Arial" panose="020B0604020202020204" pitchFamily="34" charset="0"/>
              </a:rPr>
              <a:t>coloured</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species, it is necessary to first perform a "blank", i.e. record the intensity of the light the intensity of the light passing through a cuvette containing solvent (without the chemical species whose absorbance is to be measured).</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Quartz cells are required for UV measurements as plastic and glass absorb this radiation. because plastic and glass absorb this radiation. Water also absorbs UV radiation, so a UV-transparent solvent such as cyclohexane or dichloromethane</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1222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357" y="383865"/>
            <a:ext cx="10749887" cy="6104235"/>
          </a:xfrm>
          <a:prstGeom prst="rect">
            <a:avLst/>
          </a:prstGeom>
        </p:spPr>
        <p:txBody>
          <a:bodyPr wrap="square">
            <a:spAutoFit/>
          </a:bodyPr>
          <a:lstStyle/>
          <a:p>
            <a:pPr lvl="1">
              <a:lnSpc>
                <a:spcPct val="150000"/>
              </a:lnSpc>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4,1, Installation of tanks</a:t>
            </a:r>
            <a:endParaRPr lang="fr-FR"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Fill one cuvette with the solution to be </a:t>
            </a:r>
            <a:r>
              <a:rPr lang="en-US" sz="3200" dirty="0" err="1" smtClean="0">
                <a:effectLst/>
                <a:latin typeface="Times New Roman" panose="02020603050405020304" pitchFamily="18" charset="0"/>
                <a:ea typeface="Calibri" panose="020F0502020204030204" pitchFamily="34" charset="0"/>
                <a:cs typeface="Arial" panose="020B0604020202020204" pitchFamily="34" charset="0"/>
              </a:rPr>
              <a:t>analysed</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fill another identical cuvette with the solvent of the solution to be </a:t>
            </a:r>
            <a:r>
              <a:rPr lang="en-US" sz="3200" dirty="0" err="1" smtClean="0">
                <a:effectLst/>
                <a:latin typeface="Times New Roman" panose="02020603050405020304" pitchFamily="18" charset="0"/>
                <a:ea typeface="Calibri" panose="020F0502020204030204" pitchFamily="34" charset="0"/>
                <a:cs typeface="Arial" panose="020B0604020202020204" pitchFamily="34" charset="0"/>
              </a:rPr>
              <a:t>analysed</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this is the "blank" cuvette.</a:t>
            </a:r>
            <a:endParaRPr lang="fr-FR"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Wingdings" panose="05000000000000000000" pitchFamily="2" charset="2"/>
              <a:buChar char=""/>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Do not touch the entrance and exit surfaces of the light beam with your fingers; they must be perfectly clean.</a:t>
            </a:r>
          </a:p>
          <a:p>
            <a:pPr marL="342900" indent="-342900" algn="just">
              <a:lnSpc>
                <a:spcPct val="150000"/>
              </a:lnSpc>
              <a:spcAft>
                <a:spcPts val="800"/>
              </a:spcAft>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Insert the cuvette with the clean side perpendicular to the light beam</a:t>
            </a:r>
            <a:r>
              <a:rPr lang="en-US" sz="3200" dirty="0" smtClean="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0528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136" y="577462"/>
            <a:ext cx="11491416" cy="4659609"/>
          </a:xfrm>
          <a:prstGeom prst="rect">
            <a:avLst/>
          </a:prstGeom>
        </p:spPr>
        <p:txBody>
          <a:bodyPr wrap="square">
            <a:spAutoFit/>
          </a:bodyPr>
          <a:lstStyle/>
          <a:p>
            <a:pPr lvl="1" algn="just">
              <a:lnSpc>
                <a:spcPct val="150000"/>
              </a:lnSpc>
            </a:pP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4,2, Computer-interfaced spectrophotometer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4.2.1. Recording an absorption spectrum </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Go to “spectrum” mode and select absorbance display.</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dirty="0" smtClean="0">
                <a:effectLst/>
                <a:latin typeface="Segoe UI Symbol" panose="020B0502040204020203" pitchFamily="34" charset="0"/>
                <a:ea typeface="Calibri" panose="020F0502020204030204" pitchFamily="34" charset="0"/>
                <a:cs typeface="Segoe UI Symbol" panose="020B0502040204020203" pitchFamily="34" charset="0"/>
              </a:rPr>
              <a:t>➊</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set the acquisition parameters:</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Symbol" panose="05050102010706020507" pitchFamily="18"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the wavelength range to be scanned; if no information is available, choose from 400 nm to 800 nm ;</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Font typeface="Symbol" panose="05050102010706020507" pitchFamily="18" charset="2"/>
              <a:buChar char=""/>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the “step”; in general, choose 1 nm.</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dirty="0" smtClean="0">
                <a:effectLst/>
                <a:latin typeface="Segoe UI Symbol" panose="020B0502040204020203" pitchFamily="34" charset="0"/>
                <a:ea typeface="Calibri" panose="020F0502020204030204" pitchFamily="34" charset="0"/>
                <a:cs typeface="Segoe UI Symbol" panose="020B0502040204020203" pitchFamily="34" charset="0"/>
              </a:rPr>
              <a:t>➋</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Start acquisition; </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the software asks you to insert the blank” cell. Insert the blank cell and click on OK.</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The computer records the intensity of transmitted light for each wavelength in the selected range.</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dirty="0" smtClean="0">
                <a:effectLst/>
                <a:latin typeface="Segoe UI Symbol" panose="020B0502040204020203" pitchFamily="34" charset="0"/>
                <a:ea typeface="Calibri" panose="020F0502020204030204" pitchFamily="34" charset="0"/>
                <a:cs typeface="Segoe UI Symbol" panose="020B0502040204020203" pitchFamily="34" charset="0"/>
              </a:rPr>
              <a:t>➌</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 Replace the “white” cuvette with the cuvette containing the solution studied. Click on OK.</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18770">
              <a:lnSpc>
                <a:spcPct val="150000"/>
              </a:lnSpc>
              <a:spcAft>
                <a:spcPts val="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The computer records the intensity of transmitted light for each wavelength, calculates the absorbance and then displays the absorption spectrum.</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90983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1115</Words>
  <Application>Microsoft Office PowerPoint</Application>
  <PresentationFormat>Grand écran</PresentationFormat>
  <Paragraphs>69</Paragraphs>
  <Slides>14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Arial</vt:lpstr>
      <vt:lpstr>Calibri</vt:lpstr>
      <vt:lpstr>Calibri Light</vt:lpstr>
      <vt:lpstr>Segoe UI Symbol</vt:lpstr>
      <vt:lpstr>Symbol</vt:lpstr>
      <vt:lpstr>Tahoma</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19</cp:revision>
  <dcterms:created xsi:type="dcterms:W3CDTF">2024-10-22T12:52:21Z</dcterms:created>
  <dcterms:modified xsi:type="dcterms:W3CDTF">2024-10-22T13:40:26Z</dcterms:modified>
</cp:coreProperties>
</file>