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1" r:id="rId2"/>
    <p:sldId id="286" r:id="rId3"/>
    <p:sldId id="283" r:id="rId4"/>
    <p:sldId id="288" r:id="rId5"/>
    <p:sldId id="284" r:id="rId6"/>
    <p:sldId id="285" r:id="rId7"/>
    <p:sldId id="290" r:id="rId8"/>
    <p:sldId id="292" r:id="rId9"/>
    <p:sldId id="293" r:id="rId10"/>
    <p:sldId id="320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16" r:id="rId19"/>
    <p:sldId id="302" r:id="rId20"/>
    <p:sldId id="315" r:id="rId21"/>
    <p:sldId id="317" r:id="rId22"/>
    <p:sldId id="318" r:id="rId23"/>
    <p:sldId id="303" r:id="rId24"/>
    <p:sldId id="319" r:id="rId25"/>
    <p:sldId id="304" r:id="rId26"/>
    <p:sldId id="306" r:id="rId27"/>
    <p:sldId id="309" r:id="rId28"/>
    <p:sldId id="310" r:id="rId29"/>
    <p:sldId id="314" r:id="rId30"/>
    <p:sldId id="312" r:id="rId31"/>
    <p:sldId id="313" r:id="rId32"/>
    <p:sldId id="307" r:id="rId33"/>
    <p:sldId id="308" r:id="rId3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24" autoAdjust="0"/>
  </p:normalViewPr>
  <p:slideViewPr>
    <p:cSldViewPr>
      <p:cViewPr>
        <p:scale>
          <a:sx n="100" d="100"/>
          <a:sy n="100" d="100"/>
        </p:scale>
        <p:origin x="-29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20/01/2022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u="sng" smtClean="0">
                <a:solidFill>
                  <a:srgbClr val="0070C0"/>
                </a:solidFill>
              </a:rPr>
              <a:t>.1 </a:t>
            </a:r>
            <a:r>
              <a:rPr lang="fr-FR" sz="2800" b="1" u="sng" dirty="0" smtClean="0">
                <a:solidFill>
                  <a:srgbClr val="0070C0"/>
                </a:solidFill>
              </a:rPr>
              <a:t>Introduction</a:t>
            </a:r>
            <a:endParaRPr lang="fr-FR" sz="2400" b="1" u="sng" dirty="0" smtClean="0">
              <a:solidFill>
                <a:srgbClr val="0070C0"/>
              </a:solidFill>
            </a:endParaRPr>
          </a:p>
          <a:p>
            <a:pPr algn="just"/>
            <a:r>
              <a:rPr lang="fr-FR" sz="2400" dirty="0" smtClean="0"/>
              <a:t>Dans les tableaux nous avons :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      </a:t>
            </a:r>
            <a:r>
              <a:rPr lang="fr-FR" b="1" dirty="0" smtClean="0">
                <a:solidFill>
                  <a:srgbClr val="FF0000"/>
                </a:solidFill>
              </a:rPr>
              <a:t>+</a:t>
            </a:r>
            <a:r>
              <a:rPr lang="fr-FR" sz="2400" dirty="0" smtClean="0"/>
              <a:t> Un accès direct par indice (rapide)</a:t>
            </a:r>
          </a:p>
          <a:p>
            <a:pPr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      </a:t>
            </a: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L’insertion et la suppression nécessitent des décalages</a:t>
            </a:r>
          </a:p>
          <a:p>
            <a:pPr algn="just"/>
            <a:r>
              <a:rPr lang="fr-FR" sz="2400" dirty="0" smtClean="0"/>
              <a:t>Dans les listes linéaires chaînées nous avons :</a:t>
            </a:r>
          </a:p>
          <a:p>
            <a:pPr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     </a:t>
            </a:r>
            <a:r>
              <a:rPr lang="fr-FR" b="1" dirty="0" smtClean="0">
                <a:solidFill>
                  <a:srgbClr val="FF0000"/>
                </a:solidFill>
              </a:rPr>
              <a:t>+</a:t>
            </a:r>
            <a:r>
              <a:rPr lang="fr-FR" sz="2400" dirty="0" smtClean="0"/>
              <a:t> L’insertion et la suppression se font uniquement par modification de chaînage.</a:t>
            </a:r>
          </a:p>
          <a:p>
            <a:pPr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      </a:t>
            </a:r>
            <a:r>
              <a:rPr lang="fr-FR" sz="2800" b="1" dirty="0" smtClean="0">
                <a:solidFill>
                  <a:srgbClr val="FF0000"/>
                </a:solidFill>
              </a:rPr>
              <a:t>-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Accès séquentiel lent.</a:t>
            </a:r>
          </a:p>
          <a:p>
            <a:pPr algn="just"/>
            <a:r>
              <a:rPr lang="fr-FR" sz="2400" dirty="0" smtClean="0"/>
              <a:t>Les arbres représentent un compromis entre les deux :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      </a:t>
            </a:r>
            <a:r>
              <a:rPr lang="fr-FR" sz="2400" b="1" dirty="0" smtClean="0">
                <a:solidFill>
                  <a:srgbClr val="FF0000"/>
                </a:solidFill>
              </a:rPr>
              <a:t>+</a:t>
            </a:r>
            <a:r>
              <a:rPr lang="fr-FR" sz="2400" dirty="0" smtClean="0"/>
              <a:t> Un accès relativement rapide à un élément.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      </a:t>
            </a:r>
            <a:r>
              <a:rPr lang="fr-FR" sz="2800" b="1" dirty="0" smtClean="0">
                <a:solidFill>
                  <a:srgbClr val="FF0000"/>
                </a:solidFill>
              </a:rPr>
              <a:t>+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Ajout et suppression non coûteuses.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Autofit/>
          </a:bodyPr>
          <a:lstStyle/>
          <a:p>
            <a:r>
              <a:rPr lang="fr-FR" sz="3200" b="1" u="sng" smtClean="0">
                <a:solidFill>
                  <a:schemeClr val="accent1">
                    <a:lumMod val="50000"/>
                  </a:schemeClr>
                </a:solidFill>
              </a:rPr>
              <a:t>Chapitre 5:Arbres 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1.5 Typologie des arbres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Arbre </a:t>
            </a:r>
            <a:r>
              <a:rPr lang="fr-FR" sz="2400" b="1" dirty="0" err="1" smtClean="0">
                <a:solidFill>
                  <a:srgbClr val="C00000"/>
                </a:solidFill>
              </a:rPr>
              <a:t>n-aire</a:t>
            </a:r>
            <a:r>
              <a:rPr lang="fr-FR" sz="2400" b="1" dirty="0" smtClean="0">
                <a:solidFill>
                  <a:srgbClr val="C00000"/>
                </a:solidFill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</a:rPr>
              <a:t>: </a:t>
            </a:r>
            <a:r>
              <a:rPr lang="fr-FR" sz="2400" dirty="0" smtClean="0"/>
              <a:t>un arbre m-aire d’ordre n est un arbre ou le degré maximum d’un nœud est égal à n.</a:t>
            </a:r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Arbre binaire : </a:t>
            </a:r>
            <a:r>
              <a:rPr lang="fr-FR" sz="2400" dirty="0" smtClean="0"/>
              <a:t>c’est un arbre ou le degré maximum d’un nœud est égal à 2.</a:t>
            </a:r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Arbre binaire de recherche : </a:t>
            </a:r>
            <a:r>
              <a:rPr lang="fr-FR" sz="2400" dirty="0" smtClean="0"/>
              <a:t>c’est un arbre binaire où la clé de chaque nœud est supérieure à celles de ses descendants gauche, et inférieure à celles de ses descendants droits.</a:t>
            </a: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3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7200" b="1" u="sng" dirty="0" smtClean="0"/>
          </a:p>
          <a:p>
            <a:pPr algn="ctr">
              <a:buNone/>
            </a:pPr>
            <a:r>
              <a:rPr lang="fr-FR" sz="7200" b="1" u="sng" dirty="0" smtClean="0"/>
              <a:t>2. Arbres binaires</a:t>
            </a:r>
          </a:p>
          <a:p>
            <a:pPr algn="ctr">
              <a:buNone/>
            </a:pPr>
            <a:endParaRPr lang="fr-FR" sz="6600" b="1" u="sng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 smtClean="0">
                <a:solidFill>
                  <a:schemeClr val="accent1">
                    <a:lumMod val="50000"/>
                  </a:schemeClr>
                </a:solidFill>
              </a:rPr>
              <a:t>2. 1 définition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429684" cy="5715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200" dirty="0" smtClean="0"/>
              <a:t>Soit un ensemble </a:t>
            </a:r>
            <a:r>
              <a:rPr lang="fr-FR" sz="2200" b="1" dirty="0" smtClean="0"/>
              <a:t>de nœuds</a:t>
            </a:r>
            <a:r>
              <a:rPr lang="fr-FR" sz="2200" dirty="0" smtClean="0"/>
              <a:t> auxquels sont associés des "valeurs" (les éléments à stocker : entier, réel, structure,…). Un arbre binaire est défini récursivement de la manière suivante : un arbre binaire est composé </a:t>
            </a:r>
            <a:r>
              <a:rPr lang="fr-FR" sz="2000" dirty="0" smtClean="0"/>
              <a:t>:</a:t>
            </a:r>
          </a:p>
          <a:p>
            <a:pPr algn="just"/>
            <a:r>
              <a:rPr lang="fr-FR" sz="2000" dirty="0" smtClean="0"/>
              <a:t>de Nil (Arbre vide).</a:t>
            </a:r>
          </a:p>
          <a:p>
            <a:pPr algn="just"/>
            <a:r>
              <a:rPr lang="fr-FR" sz="2000" dirty="0" smtClean="0"/>
              <a:t>Soit d'un seul nœud appelé </a:t>
            </a:r>
            <a:r>
              <a:rPr lang="fr-FR" sz="2000" b="1" dirty="0" smtClean="0"/>
              <a:t>racine,</a:t>
            </a:r>
            <a:endParaRPr lang="fr-FR" sz="2000" dirty="0" smtClean="0"/>
          </a:p>
          <a:p>
            <a:pPr algn="just"/>
            <a:r>
              <a:rPr lang="fr-FR" sz="2000" dirty="0" smtClean="0"/>
              <a:t>Soit d'un nœud </a:t>
            </a:r>
            <a:r>
              <a:rPr lang="fr-FR" sz="2000" b="1" dirty="0" smtClean="0"/>
              <a:t>racine à la gauche</a:t>
            </a:r>
            <a:r>
              <a:rPr lang="fr-FR" sz="2000" dirty="0" smtClean="0"/>
              <a:t> duquel est accroché </a:t>
            </a:r>
            <a:r>
              <a:rPr lang="fr-FR" sz="2000" b="1" dirty="0" smtClean="0"/>
              <a:t>un sous-arbre binaire gauche</a:t>
            </a:r>
            <a:endParaRPr lang="fr-FR" sz="2000" dirty="0" smtClean="0"/>
          </a:p>
          <a:p>
            <a:pPr algn="just"/>
            <a:r>
              <a:rPr lang="fr-FR" sz="2000" dirty="0" smtClean="0"/>
              <a:t>Soit d'un nœud </a:t>
            </a:r>
            <a:r>
              <a:rPr lang="fr-FR" sz="2000" b="1" dirty="0" smtClean="0"/>
              <a:t>racine à la droite</a:t>
            </a:r>
            <a:r>
              <a:rPr lang="fr-FR" sz="2000" dirty="0" smtClean="0"/>
              <a:t> duquel est accroché </a:t>
            </a:r>
            <a:r>
              <a:rPr lang="fr-FR" sz="2000" b="1" dirty="0" smtClean="0"/>
              <a:t>un sous-arbre binaire droit</a:t>
            </a:r>
            <a:endParaRPr lang="fr-FR" sz="2000" dirty="0" smtClean="0"/>
          </a:p>
          <a:p>
            <a:pPr algn="just"/>
            <a:r>
              <a:rPr lang="fr-FR" sz="2000" dirty="0" smtClean="0"/>
              <a:t>Soit d'un nœud racine auquel sont accrochés </a:t>
            </a:r>
            <a:r>
              <a:rPr lang="fr-FR" sz="2000" b="1" dirty="0" smtClean="0"/>
              <a:t>un sous-arbre binaire droit et un sous-arbre binaire gauche.</a:t>
            </a:r>
            <a:endParaRPr lang="fr-FR" sz="18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2.2 Implémentation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Représentation dynamique: </a:t>
            </a:r>
            <a:r>
              <a:rPr lang="fr-FR" sz="2400" dirty="0" smtClean="0"/>
              <a:t>utilisation d’une liste non linéaire, chaque nœud contient  un élément avec l’adresse de son fils gauche (FG) et l’adresse de son fils droite (FD)</a:t>
            </a: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b="1" u="sng" dirty="0" smtClean="0"/>
              <a:t>Définition de type</a:t>
            </a:r>
          </a:p>
          <a:p>
            <a:pPr>
              <a:buNone/>
            </a:pPr>
            <a:r>
              <a:rPr lang="fr-FR" sz="2400" dirty="0"/>
              <a:t>Type </a:t>
            </a:r>
            <a:r>
              <a:rPr lang="fr-FR" sz="2400" b="1" dirty="0">
                <a:solidFill>
                  <a:srgbClr val="C00000"/>
                </a:solidFill>
              </a:rPr>
              <a:t>Nœud</a:t>
            </a:r>
            <a:r>
              <a:rPr lang="fr-FR" sz="2400" dirty="0"/>
              <a:t> : Enregistrement</a:t>
            </a:r>
          </a:p>
          <a:p>
            <a:pPr>
              <a:buNone/>
            </a:pPr>
            <a:r>
              <a:rPr lang="fr-FR" sz="2400" dirty="0"/>
              <a:t>          élément : Élément;  // le type Élément signifie un  type quelconque</a:t>
            </a:r>
          </a:p>
          <a:p>
            <a:pPr>
              <a:buNone/>
            </a:pPr>
            <a:r>
              <a:rPr lang="fr-FR" sz="2400" dirty="0"/>
              <a:t>          FG: * </a:t>
            </a:r>
            <a:r>
              <a:rPr lang="fr-FR" sz="2400" b="1" dirty="0">
                <a:solidFill>
                  <a:srgbClr val="C00000"/>
                </a:solidFill>
              </a:rPr>
              <a:t>Nœud</a:t>
            </a:r>
            <a:r>
              <a:rPr lang="fr-FR" sz="2400" dirty="0"/>
              <a:t>;    // pointeur vers le fils gauche</a:t>
            </a:r>
          </a:p>
          <a:p>
            <a:pPr>
              <a:buNone/>
            </a:pPr>
            <a:r>
              <a:rPr lang="fr-FR" sz="2400" dirty="0"/>
              <a:t>          FD: * </a:t>
            </a:r>
            <a:r>
              <a:rPr lang="fr-FR" sz="2400" b="1" dirty="0">
                <a:solidFill>
                  <a:srgbClr val="FF0000"/>
                </a:solidFill>
              </a:rPr>
              <a:t>Nœud</a:t>
            </a:r>
            <a:r>
              <a:rPr lang="fr-FR" sz="2400" dirty="0"/>
              <a:t>;    // pointeur vers le fils droite</a:t>
            </a:r>
          </a:p>
          <a:p>
            <a:pPr>
              <a:buNone/>
            </a:pPr>
            <a:r>
              <a:rPr lang="fr-FR" sz="2400" dirty="0"/>
              <a:t>Fin ;</a:t>
            </a:r>
          </a:p>
          <a:p>
            <a:pPr>
              <a:buNone/>
            </a:pPr>
            <a:r>
              <a:rPr lang="fr-FR" sz="2400" dirty="0"/>
              <a:t>Type Arbre : </a:t>
            </a:r>
            <a:r>
              <a:rPr lang="fr-FR" sz="2400" dirty="0">
                <a:solidFill>
                  <a:srgbClr val="C00000"/>
                </a:solidFill>
              </a:rPr>
              <a:t>*</a:t>
            </a:r>
            <a:r>
              <a:rPr lang="fr-FR" sz="2400" dirty="0"/>
              <a:t> Nœud </a:t>
            </a:r>
            <a:r>
              <a:rPr lang="fr-FR" sz="2400" dirty="0" smtClean="0"/>
              <a:t>;</a:t>
            </a:r>
            <a:endParaRPr lang="fr-FR" sz="2400" b="1" u="sng" dirty="0">
              <a:solidFill>
                <a:srgbClr val="7030A0"/>
              </a:solidFill>
            </a:endParaRPr>
          </a:p>
        </p:txBody>
      </p:sp>
      <p:grpSp>
        <p:nvGrpSpPr>
          <p:cNvPr id="4" name="Groupe 49"/>
          <p:cNvGrpSpPr/>
          <p:nvPr/>
        </p:nvGrpSpPr>
        <p:grpSpPr>
          <a:xfrm>
            <a:off x="3143240" y="1785926"/>
            <a:ext cx="4512515" cy="2116251"/>
            <a:chOff x="1857356" y="1571612"/>
            <a:chExt cx="4512515" cy="2116251"/>
          </a:xfrm>
        </p:grpSpPr>
        <p:grpSp>
          <p:nvGrpSpPr>
            <p:cNvPr id="5" name="Groupe 12"/>
            <p:cNvGrpSpPr/>
            <p:nvPr/>
          </p:nvGrpSpPr>
          <p:grpSpPr>
            <a:xfrm>
              <a:off x="2857488" y="1571612"/>
              <a:ext cx="1226367" cy="401739"/>
              <a:chOff x="2857488" y="1571612"/>
              <a:chExt cx="1226367" cy="401739"/>
            </a:xfrm>
          </p:grpSpPr>
          <p:sp>
            <p:nvSpPr>
              <p:cNvPr id="2051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1224000" cy="18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élément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752588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FG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3"/>
              <p:cNvSpPr txBox="1">
                <a:spLocks noChangeArrowheads="1"/>
              </p:cNvSpPr>
              <p:nvPr/>
            </p:nvSpPr>
            <p:spPr bwMode="auto">
              <a:xfrm>
                <a:off x="3471855" y="1757351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FD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e 17"/>
            <p:cNvGrpSpPr/>
            <p:nvPr/>
          </p:nvGrpSpPr>
          <p:grpSpPr>
            <a:xfrm>
              <a:off x="1857356" y="2500306"/>
              <a:ext cx="1226367" cy="400053"/>
              <a:chOff x="2857488" y="1571612"/>
              <a:chExt cx="1226367" cy="400053"/>
            </a:xfrm>
          </p:grpSpPr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1224000" cy="18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élément 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752588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3471855" y="1755665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e 21"/>
            <p:cNvGrpSpPr/>
            <p:nvPr/>
          </p:nvGrpSpPr>
          <p:grpSpPr>
            <a:xfrm>
              <a:off x="4214810" y="2428868"/>
              <a:ext cx="1226367" cy="396976"/>
              <a:chOff x="2857488" y="1571612"/>
              <a:chExt cx="1226367" cy="396976"/>
            </a:xfrm>
          </p:grpSpPr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1224000" cy="18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élément 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752588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fr-FR" sz="1100" b="1" dirty="0" smtClean="0">
                    <a:latin typeface="Calibri" pitchFamily="34" charset="0"/>
                    <a:cs typeface="Arial" pitchFamily="34" charset="0"/>
                  </a:rPr>
                  <a:t>FG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3471855" y="1747826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fr-FR" sz="1100" b="1" dirty="0" smtClean="0">
                    <a:latin typeface="Calibri" pitchFamily="34" charset="0"/>
                    <a:cs typeface="Arial" pitchFamily="34" charset="0"/>
                  </a:rPr>
                  <a:t>FD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e 25"/>
            <p:cNvGrpSpPr/>
            <p:nvPr/>
          </p:nvGrpSpPr>
          <p:grpSpPr>
            <a:xfrm>
              <a:off x="5143504" y="3214686"/>
              <a:ext cx="1226367" cy="401739"/>
              <a:chOff x="2857488" y="1571612"/>
              <a:chExt cx="1226367" cy="401739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1224000" cy="18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Élément </a:t>
                </a: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752588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3471855" y="1757351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e 29"/>
            <p:cNvGrpSpPr/>
            <p:nvPr/>
          </p:nvGrpSpPr>
          <p:grpSpPr>
            <a:xfrm>
              <a:off x="3136082" y="3286124"/>
              <a:ext cx="1233525" cy="401739"/>
              <a:chOff x="2850330" y="1571612"/>
              <a:chExt cx="1233525" cy="401739"/>
            </a:xfrm>
          </p:grpSpPr>
          <p:sp>
            <p:nvSpPr>
              <p:cNvPr id="31" name="Text Box 3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1224000" cy="18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Élément </a:t>
                </a: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3"/>
              <p:cNvSpPr txBox="1">
                <a:spLocks noChangeArrowheads="1"/>
              </p:cNvSpPr>
              <p:nvPr/>
            </p:nvSpPr>
            <p:spPr bwMode="auto">
              <a:xfrm>
                <a:off x="2850330" y="1752588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Text Box 3"/>
              <p:cNvSpPr txBox="1">
                <a:spLocks noChangeArrowheads="1"/>
              </p:cNvSpPr>
              <p:nvPr/>
            </p:nvSpPr>
            <p:spPr bwMode="auto">
              <a:xfrm>
                <a:off x="3471855" y="1757351"/>
                <a:ext cx="612000" cy="2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1100" b="1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Nil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5" name="Connecteur droit avec flèche 34"/>
            <p:cNvCxnSpPr>
              <a:stCxn id="11" idx="2"/>
              <a:endCxn id="19" idx="0"/>
            </p:cNvCxnSpPr>
            <p:nvPr/>
          </p:nvCxnSpPr>
          <p:spPr>
            <a:xfrm rot="5400000">
              <a:off x="2550563" y="1887381"/>
              <a:ext cx="531718" cy="6941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>
              <a:off x="3786182" y="1981190"/>
              <a:ext cx="857256" cy="4476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24" idx="2"/>
            </p:cNvCxnSpPr>
            <p:nvPr/>
          </p:nvCxnSpPr>
          <p:spPr>
            <a:xfrm rot="5400000">
              <a:off x="3907530" y="2704496"/>
              <a:ext cx="491932" cy="734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/>
            <p:nvPr/>
          </p:nvCxnSpPr>
          <p:spPr>
            <a:xfrm>
              <a:off x="5000628" y="2835636"/>
              <a:ext cx="642942" cy="36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Espace réservé du numéro de diapositive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2.3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572164"/>
          </a:xfrm>
        </p:spPr>
        <p:txBody>
          <a:bodyPr>
            <a:normAutofit fontScale="92500" lnSpcReduction="20000"/>
          </a:bodyPr>
          <a:lstStyle/>
          <a:p>
            <a:pPr marL="180975" indent="-180975" algn="just">
              <a:buFont typeface="+mj-lt"/>
              <a:buAutoNum type="arabicPeriod"/>
            </a:pPr>
            <a:r>
              <a:rPr lang="fr-FR" sz="2400" b="1" dirty="0" smtClean="0">
                <a:solidFill>
                  <a:srgbClr val="7030A0"/>
                </a:solidFill>
              </a:rPr>
              <a:t>crée_nœud </a:t>
            </a:r>
            <a:r>
              <a:rPr lang="fr-FR" sz="2400" b="1" dirty="0" smtClean="0"/>
              <a:t>crée un nœud contient la  valeur x et sans fils (FG=Nil, FD=Nil) retourne un pointeur vers le nœud crée.</a:t>
            </a:r>
          </a:p>
          <a:p>
            <a:pPr marL="457200" indent="-457200">
              <a:buNone/>
            </a:pPr>
            <a:r>
              <a:rPr lang="fr-FR" sz="2200" b="1" dirty="0"/>
              <a:t>Fonction </a:t>
            </a:r>
            <a:r>
              <a:rPr lang="fr-FR" sz="2200" b="1" dirty="0" err="1"/>
              <a:t>crée_nœud</a:t>
            </a:r>
            <a:r>
              <a:rPr lang="fr-FR" sz="2200" b="1" dirty="0"/>
              <a:t> (</a:t>
            </a:r>
            <a:r>
              <a:rPr lang="fr-FR" sz="2200" b="1" dirty="0">
                <a:solidFill>
                  <a:srgbClr val="7030A0"/>
                </a:solidFill>
              </a:rPr>
              <a:t>x: Élément</a:t>
            </a:r>
            <a:r>
              <a:rPr lang="fr-FR" sz="2200" b="1" dirty="0"/>
              <a:t>): Arbre</a:t>
            </a:r>
          </a:p>
          <a:p>
            <a:pPr marL="457200" indent="-457200">
              <a:buNone/>
            </a:pPr>
            <a:r>
              <a:rPr lang="fr-FR" sz="2200" b="1" dirty="0"/>
              <a:t>	N:Arbre; </a:t>
            </a:r>
          </a:p>
          <a:p>
            <a:pPr marL="457200" indent="-457200">
              <a:buNone/>
            </a:pPr>
            <a:r>
              <a:rPr lang="fr-FR" sz="2200" b="1" dirty="0"/>
              <a:t>Début</a:t>
            </a:r>
          </a:p>
          <a:p>
            <a:pPr marL="457200" indent="-457200">
              <a:buNone/>
            </a:pPr>
            <a:r>
              <a:rPr lang="fr-FR" sz="2200" b="1" dirty="0"/>
              <a:t>	allouer (N, </a:t>
            </a:r>
            <a:r>
              <a:rPr lang="fr-FR" sz="2200" b="1" dirty="0" err="1"/>
              <a:t>Noued</a:t>
            </a:r>
            <a:r>
              <a:rPr lang="fr-FR" sz="2200" b="1" dirty="0"/>
              <a:t>);</a:t>
            </a:r>
          </a:p>
          <a:p>
            <a:pPr marL="457200" indent="-457200">
              <a:buNone/>
            </a:pPr>
            <a:r>
              <a:rPr lang="fr-FR" sz="2200" b="1" dirty="0"/>
              <a:t>	N-&gt;élément </a:t>
            </a:r>
            <a:r>
              <a:rPr lang="fr-FR" sz="2200" b="1" dirty="0">
                <a:sym typeface="Wingdings" pitchFamily="2" charset="2"/>
              </a:rPr>
              <a:t></a:t>
            </a:r>
            <a:r>
              <a:rPr lang="fr-FR" sz="2200" b="1" dirty="0"/>
              <a:t> x;</a:t>
            </a:r>
          </a:p>
          <a:p>
            <a:pPr marL="457200" indent="-457200">
              <a:buNone/>
            </a:pPr>
            <a:r>
              <a:rPr lang="fr-FR" sz="2200" b="1" dirty="0"/>
              <a:t>	N-&gt;</a:t>
            </a:r>
            <a:r>
              <a:rPr lang="fr-FR" sz="2200" b="1" dirty="0" err="1"/>
              <a:t>FD</a:t>
            </a:r>
            <a:r>
              <a:rPr lang="fr-FR" sz="2200" b="1" dirty="0" err="1">
                <a:sym typeface="Wingdings" pitchFamily="2" charset="2"/>
              </a:rPr>
              <a:t>Nil</a:t>
            </a:r>
            <a:r>
              <a:rPr lang="fr-FR" sz="2200" b="1" dirty="0">
                <a:sym typeface="Wingdings" pitchFamily="2" charset="2"/>
              </a:rPr>
              <a:t>;</a:t>
            </a:r>
          </a:p>
          <a:p>
            <a:pPr marL="457200" indent="-457200">
              <a:buNone/>
            </a:pPr>
            <a:r>
              <a:rPr lang="fr-FR" sz="2200" b="1" dirty="0">
                <a:sym typeface="Wingdings" pitchFamily="2" charset="2"/>
              </a:rPr>
              <a:t>	N-&gt;</a:t>
            </a:r>
            <a:r>
              <a:rPr lang="fr-FR" sz="2200" b="1" dirty="0" err="1">
                <a:sym typeface="Wingdings" pitchFamily="2" charset="2"/>
              </a:rPr>
              <a:t>FGNil</a:t>
            </a:r>
            <a:r>
              <a:rPr lang="fr-FR" sz="2200" b="1" dirty="0">
                <a:sym typeface="Wingdings" pitchFamily="2" charset="2"/>
              </a:rPr>
              <a:t>;</a:t>
            </a:r>
            <a:endParaRPr lang="fr-FR" sz="2200" b="1" dirty="0"/>
          </a:p>
          <a:p>
            <a:pPr marL="457200" indent="-457200">
              <a:buNone/>
            </a:pPr>
            <a:r>
              <a:rPr lang="fr-FR" sz="2200" b="1" dirty="0"/>
              <a:t>	Retourne (N) </a:t>
            </a:r>
          </a:p>
          <a:p>
            <a:pPr marL="457200" indent="-457200" algn="just">
              <a:buNone/>
            </a:pPr>
            <a:r>
              <a:rPr lang="fr-FR" sz="2200" b="1" dirty="0"/>
              <a:t>Fin </a:t>
            </a:r>
          </a:p>
          <a:p>
            <a:pPr marL="180975" indent="-180975">
              <a:buFont typeface="+mj-lt"/>
              <a:buAutoNum type="arabicPeriod" startAt="2"/>
            </a:pPr>
            <a:r>
              <a:rPr lang="fr-FR" sz="2400" b="1" dirty="0" smtClean="0">
                <a:solidFill>
                  <a:srgbClr val="7030A0"/>
                </a:solidFill>
              </a:rPr>
              <a:t>La </a:t>
            </a:r>
            <a:r>
              <a:rPr lang="fr-FR" sz="2400" b="1" dirty="0" smtClean="0">
                <a:solidFill>
                  <a:srgbClr val="7030A0"/>
                </a:solidFill>
              </a:rPr>
              <a:t>fonction Contenu: </a:t>
            </a:r>
            <a:r>
              <a:rPr lang="fr-FR" sz="2400" b="1" dirty="0" smtClean="0"/>
              <a:t>retourne le contenu (la valeur) d’un nœud équivalent à premier pour les liste.</a:t>
            </a:r>
          </a:p>
          <a:p>
            <a:pPr marL="457200" indent="-457200">
              <a:buNone/>
            </a:pPr>
            <a:r>
              <a:rPr lang="fr-FR" sz="2200" b="1" dirty="0"/>
              <a:t>Fonction contenu (N: Arbre): Élément</a:t>
            </a:r>
          </a:p>
          <a:p>
            <a:pPr marL="457200" indent="-457200">
              <a:buNone/>
            </a:pPr>
            <a:r>
              <a:rPr lang="fr-FR" sz="2200" b="1" dirty="0"/>
              <a:t>Début</a:t>
            </a:r>
          </a:p>
          <a:p>
            <a:pPr marL="457200" indent="-457200">
              <a:buNone/>
            </a:pPr>
            <a:r>
              <a:rPr lang="fr-FR" sz="2200" b="1" dirty="0"/>
              <a:t>	Retourne (N -&gt; élément) </a:t>
            </a:r>
          </a:p>
          <a:p>
            <a:pPr marL="457200" indent="-457200">
              <a:buNone/>
            </a:pPr>
            <a:r>
              <a:rPr lang="fr-FR" sz="2200" b="1" dirty="0"/>
              <a:t>Fin </a:t>
            </a: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2.3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57216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fr-FR" sz="2400" b="1" dirty="0" smtClean="0">
                <a:solidFill>
                  <a:srgbClr val="7030A0"/>
                </a:solidFill>
              </a:rPr>
              <a:t>filsG (N: Arbre): </a:t>
            </a:r>
            <a:r>
              <a:rPr lang="fr-FR" sz="2400" b="1" dirty="0" smtClean="0"/>
              <a:t>retourne le fils gauche d’un </a:t>
            </a:r>
            <a:r>
              <a:rPr lang="fr-FR" sz="2400" b="1" dirty="0" smtClean="0"/>
              <a:t>arbre (le sous arbre gauche).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/>
              <a:t>Fonction </a:t>
            </a:r>
            <a:r>
              <a:rPr lang="fr-FR" sz="2400" b="1" dirty="0" err="1"/>
              <a:t>filsG</a:t>
            </a:r>
            <a:r>
              <a:rPr lang="fr-FR" sz="2400" b="1" dirty="0"/>
              <a:t> (N: Arbre): Arbre</a:t>
            </a:r>
          </a:p>
          <a:p>
            <a:pPr marL="457200" indent="-457200">
              <a:buNone/>
            </a:pPr>
            <a:r>
              <a:rPr lang="fr-FR" sz="2400" b="1" dirty="0"/>
              <a:t>Début</a:t>
            </a:r>
          </a:p>
          <a:p>
            <a:pPr marL="457200" indent="-457200">
              <a:buNone/>
            </a:pPr>
            <a:r>
              <a:rPr lang="fr-FR" sz="2400" b="1" dirty="0"/>
              <a:t>	Retourne (N-&gt;FG) </a:t>
            </a:r>
          </a:p>
          <a:p>
            <a:pPr marL="457200" indent="-457200">
              <a:buNone/>
            </a:pPr>
            <a:r>
              <a:rPr lang="fr-FR" sz="2400" b="1" dirty="0"/>
              <a:t>Fin</a:t>
            </a:r>
            <a:endParaRPr lang="fr-FR" sz="2400" b="1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fr-FR" sz="2400" b="1" dirty="0" err="1" smtClean="0">
                <a:solidFill>
                  <a:srgbClr val="7030A0"/>
                </a:solidFill>
              </a:rPr>
              <a:t>filsD</a:t>
            </a:r>
            <a:r>
              <a:rPr lang="fr-FR" sz="2400" b="1" dirty="0" smtClean="0">
                <a:solidFill>
                  <a:srgbClr val="7030A0"/>
                </a:solidFill>
              </a:rPr>
              <a:t> (N: Arbre): </a:t>
            </a:r>
            <a:r>
              <a:rPr lang="fr-FR" sz="2400" b="1" dirty="0" smtClean="0"/>
              <a:t>retourne le fils droite </a:t>
            </a:r>
            <a:r>
              <a:rPr lang="fr-FR" sz="2400" b="1" dirty="0"/>
              <a:t>d’un arbre (le sous arbre </a:t>
            </a:r>
            <a:r>
              <a:rPr lang="fr-FR" sz="2400" b="1" dirty="0" smtClean="0"/>
              <a:t>droite).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/>
              <a:t>Fonction </a:t>
            </a:r>
            <a:r>
              <a:rPr lang="fr-FR" sz="2400" b="1" dirty="0" err="1"/>
              <a:t>filsD</a:t>
            </a:r>
            <a:r>
              <a:rPr lang="fr-FR" sz="2400" b="1" dirty="0"/>
              <a:t> (N: Arbre): Arbre</a:t>
            </a:r>
          </a:p>
          <a:p>
            <a:pPr marL="457200" indent="-457200">
              <a:buNone/>
            </a:pPr>
            <a:r>
              <a:rPr lang="fr-FR" sz="2400" b="1" dirty="0"/>
              <a:t>Début</a:t>
            </a:r>
          </a:p>
          <a:p>
            <a:pPr marL="457200" indent="-457200">
              <a:buNone/>
            </a:pPr>
            <a:r>
              <a:rPr lang="fr-FR" sz="2400" b="1" dirty="0"/>
              <a:t>	Retourne (N-&gt;FD) </a:t>
            </a:r>
          </a:p>
          <a:p>
            <a:pPr marL="457200" indent="-457200">
              <a:buNone/>
            </a:pPr>
            <a:r>
              <a:rPr lang="fr-FR" sz="2400" b="1" dirty="0"/>
              <a:t>Fin</a:t>
            </a:r>
            <a:endParaRPr lang="fr-FR" sz="2400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2.3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57216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fr-FR" sz="2400" b="1" dirty="0" smtClean="0">
                <a:solidFill>
                  <a:srgbClr val="7030A0"/>
                </a:solidFill>
              </a:rPr>
              <a:t>Est_vide: </a:t>
            </a:r>
            <a:r>
              <a:rPr lang="fr-FR" sz="2400" b="1" dirty="0" smtClean="0"/>
              <a:t>teste si un arbre est vide ou non</a:t>
            </a:r>
            <a:r>
              <a:rPr lang="fr-FR" sz="2400" b="1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>
              <a:buNone/>
            </a:pPr>
            <a:r>
              <a:rPr lang="fr-FR" sz="2400" b="1" dirty="0"/>
              <a:t>Fonction </a:t>
            </a:r>
            <a:r>
              <a:rPr lang="fr-FR" sz="2400" b="1" dirty="0" err="1"/>
              <a:t>Est_vide</a:t>
            </a:r>
            <a:r>
              <a:rPr lang="fr-FR" sz="2400" b="1" dirty="0"/>
              <a:t>(a: Arbre): booléen </a:t>
            </a:r>
          </a:p>
          <a:p>
            <a:pPr marL="457200" indent="-457200">
              <a:buNone/>
            </a:pPr>
            <a:r>
              <a:rPr lang="fr-FR" sz="2400" b="1" dirty="0"/>
              <a:t>Début</a:t>
            </a:r>
          </a:p>
          <a:p>
            <a:pPr marL="457200" indent="-457200">
              <a:buNone/>
            </a:pPr>
            <a:r>
              <a:rPr lang="fr-FR" sz="2400" b="1" dirty="0"/>
              <a:t>	Retourne (a=Nil) </a:t>
            </a:r>
          </a:p>
          <a:p>
            <a:pPr marL="457200" indent="-457200">
              <a:buNone/>
            </a:pPr>
            <a:r>
              <a:rPr lang="fr-FR" sz="2400" b="1" dirty="0"/>
              <a:t>Fin </a:t>
            </a:r>
          </a:p>
          <a:p>
            <a:pPr marL="457200" indent="-457200">
              <a:buNone/>
            </a:pPr>
            <a:endParaRPr lang="fr-FR" sz="2400" b="1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fr-FR" sz="2400" b="1" dirty="0" smtClean="0">
                <a:solidFill>
                  <a:srgbClr val="7030A0"/>
                </a:solidFill>
              </a:rPr>
              <a:t>Est_feuille : </a:t>
            </a:r>
            <a:r>
              <a:rPr lang="fr-FR" sz="2400" b="1" dirty="0" smtClean="0"/>
              <a:t>teste si un nœud est une feuille ou non. </a:t>
            </a:r>
          </a:p>
          <a:p>
            <a:pPr marL="457200" indent="-457200">
              <a:buNone/>
            </a:pPr>
            <a:r>
              <a:rPr lang="fr-FR" sz="2800" b="1" dirty="0"/>
              <a:t>Fonction </a:t>
            </a:r>
            <a:r>
              <a:rPr lang="fr-FR" sz="2800" b="1" dirty="0" err="1"/>
              <a:t>Est_feuille</a:t>
            </a:r>
            <a:r>
              <a:rPr lang="fr-FR" sz="2800" b="1" dirty="0"/>
              <a:t>(N: Arbre): booléen </a:t>
            </a:r>
          </a:p>
          <a:p>
            <a:pPr marL="457200" indent="-457200">
              <a:buNone/>
            </a:pPr>
            <a:r>
              <a:rPr lang="fr-FR" sz="2800" b="1" dirty="0"/>
              <a:t>Début</a:t>
            </a:r>
          </a:p>
          <a:p>
            <a:pPr marL="457200" indent="-457200">
              <a:buNone/>
            </a:pPr>
            <a:r>
              <a:rPr lang="fr-FR" sz="2800" b="1" dirty="0"/>
              <a:t>	Retourne </a:t>
            </a:r>
            <a:r>
              <a:rPr lang="fr-FR" sz="2400" b="1" dirty="0"/>
              <a:t>(</a:t>
            </a:r>
            <a:r>
              <a:rPr lang="fr-FR" sz="2800" b="1" dirty="0"/>
              <a:t>N!=Nil </a:t>
            </a:r>
            <a:r>
              <a:rPr lang="fr-FR" sz="2800" b="1" dirty="0">
                <a:solidFill>
                  <a:srgbClr val="FF0000"/>
                </a:solidFill>
              </a:rPr>
              <a:t>et</a:t>
            </a:r>
            <a:r>
              <a:rPr lang="fr-FR" sz="2800" b="1" dirty="0"/>
              <a:t> </a:t>
            </a:r>
            <a:r>
              <a:rPr lang="fr-FR" sz="2800" b="1" dirty="0" err="1"/>
              <a:t>filsG</a:t>
            </a:r>
            <a:r>
              <a:rPr lang="fr-FR" sz="2800" b="1" dirty="0"/>
              <a:t>(N)=Nil </a:t>
            </a:r>
            <a:r>
              <a:rPr lang="fr-FR" sz="2800" b="1" dirty="0">
                <a:solidFill>
                  <a:srgbClr val="FF0000"/>
                </a:solidFill>
              </a:rPr>
              <a:t>et</a:t>
            </a:r>
            <a:r>
              <a:rPr lang="fr-FR" sz="2800" b="1" dirty="0"/>
              <a:t> </a:t>
            </a:r>
            <a:r>
              <a:rPr lang="fr-FR" sz="2800" b="1" dirty="0" err="1"/>
              <a:t>filsD</a:t>
            </a:r>
            <a:r>
              <a:rPr lang="fr-FR" sz="2800" b="1" dirty="0"/>
              <a:t>(N)=Nil</a:t>
            </a:r>
            <a:r>
              <a:rPr lang="fr-FR" sz="2400" b="1" dirty="0"/>
              <a:t>)</a:t>
            </a:r>
            <a:endParaRPr lang="fr-FR" sz="2800" b="1" dirty="0"/>
          </a:p>
          <a:p>
            <a:pPr marL="457200" indent="-457200">
              <a:buNone/>
            </a:pPr>
            <a:r>
              <a:rPr lang="fr-FR" sz="2800" b="1" dirty="0"/>
              <a:t>	// </a:t>
            </a:r>
            <a:r>
              <a:rPr lang="fr-FR" sz="2400" b="1" dirty="0"/>
              <a:t>ou retourne (non </a:t>
            </a:r>
            <a:r>
              <a:rPr lang="fr-FR" sz="2400" b="1" dirty="0" err="1"/>
              <a:t>Est_vide</a:t>
            </a:r>
            <a:r>
              <a:rPr lang="fr-FR" sz="2400" b="1" dirty="0"/>
              <a:t>(N) </a:t>
            </a:r>
            <a:r>
              <a:rPr lang="fr-FR" sz="2400" b="1" dirty="0">
                <a:solidFill>
                  <a:srgbClr val="FF0000"/>
                </a:solidFill>
              </a:rPr>
              <a:t>et  </a:t>
            </a:r>
            <a:r>
              <a:rPr lang="fr-FR" sz="2400" b="1" dirty="0" err="1"/>
              <a:t>Est_vide</a:t>
            </a:r>
            <a:r>
              <a:rPr lang="fr-FR" sz="2400" b="1" dirty="0"/>
              <a:t>(</a:t>
            </a:r>
            <a:r>
              <a:rPr lang="fr-FR" sz="2400" b="1" dirty="0" err="1"/>
              <a:t>filsG</a:t>
            </a:r>
            <a:r>
              <a:rPr lang="fr-FR" sz="2400" b="1" dirty="0"/>
              <a:t>(N)) </a:t>
            </a:r>
            <a:r>
              <a:rPr lang="fr-FR" sz="2400" b="1" dirty="0">
                <a:solidFill>
                  <a:srgbClr val="FF0000"/>
                </a:solidFill>
              </a:rPr>
              <a:t>et</a:t>
            </a:r>
            <a:r>
              <a:rPr lang="fr-FR" sz="2400" b="1" dirty="0"/>
              <a:t> </a:t>
            </a:r>
            <a:r>
              <a:rPr lang="fr-FR" sz="2400" b="1" dirty="0" err="1"/>
              <a:t>Est_vide</a:t>
            </a:r>
            <a:r>
              <a:rPr lang="fr-FR" sz="2400" b="1" dirty="0"/>
              <a:t>(</a:t>
            </a:r>
            <a:r>
              <a:rPr lang="fr-FR" sz="2400" b="1" dirty="0" err="1"/>
              <a:t>FilsD</a:t>
            </a:r>
            <a:r>
              <a:rPr lang="fr-FR" sz="2400" b="1" dirty="0"/>
              <a:t>(N)));</a:t>
            </a:r>
          </a:p>
          <a:p>
            <a:pPr marL="457200" indent="-457200">
              <a:buNone/>
            </a:pPr>
            <a:r>
              <a:rPr lang="fr-FR" sz="2800" b="1" dirty="0"/>
              <a:t>Fin </a:t>
            </a:r>
            <a:r>
              <a:rPr lang="fr-FR" sz="2400" b="1" dirty="0" smtClean="0"/>
              <a:t> </a:t>
            </a:r>
            <a:endParaRPr lang="fr-FR" sz="2400" b="1" dirty="0" smtClean="0"/>
          </a:p>
          <a:p>
            <a:pPr marL="457200" indent="-457200">
              <a:buNone/>
            </a:pPr>
            <a:endParaRPr lang="fr-FR" sz="2400" b="1" dirty="0" smtClean="0"/>
          </a:p>
          <a:p>
            <a:pPr marL="457200" indent="-457200">
              <a:buFont typeface="+mj-lt"/>
              <a:buAutoNum type="arabicPeriod"/>
            </a:pPr>
            <a:endParaRPr lang="fr-FR" sz="2400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2.4 opérations de parcours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6000" b="1" dirty="0" smtClean="0">
                <a:solidFill>
                  <a:srgbClr val="7030A0"/>
                </a:solidFill>
              </a:rPr>
              <a:t>Parcours en profondeur: </a:t>
            </a:r>
            <a:r>
              <a:rPr lang="fr-FR" sz="6000" dirty="0" smtClean="0"/>
              <a:t>trois types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FR" sz="4900" b="1" dirty="0" smtClean="0">
                <a:solidFill>
                  <a:srgbClr val="7030A0"/>
                </a:solidFill>
              </a:rPr>
              <a:t>Préfixé : </a:t>
            </a:r>
            <a:r>
              <a:rPr lang="fr-FR" sz="4900" dirty="0" smtClean="0"/>
              <a:t>La règle de ce parcours est très simple : </a:t>
            </a:r>
            <a:r>
              <a:rPr lang="fr-FR" sz="4900" b="1" dirty="0" smtClean="0"/>
              <a:t>la racine de l'arbre est traitée avant ses descendants.</a:t>
            </a:r>
          </a:p>
          <a:p>
            <a:pPr marL="457200" indent="-457200">
              <a:buNone/>
            </a:pPr>
            <a:r>
              <a:rPr lang="fr-FR" sz="4900" dirty="0" smtClean="0"/>
              <a:t>Procédure </a:t>
            </a:r>
            <a:r>
              <a:rPr lang="fr-FR" sz="4900" dirty="0" err="1" smtClean="0"/>
              <a:t>prefixe</a:t>
            </a:r>
            <a:r>
              <a:rPr lang="fr-FR" sz="4900" dirty="0" smtClean="0"/>
              <a:t> (a: arbre)</a:t>
            </a:r>
          </a:p>
          <a:p>
            <a:pPr marL="457200" indent="-457200">
              <a:buNone/>
            </a:pPr>
            <a:r>
              <a:rPr lang="fr-FR" sz="4900" dirty="0" smtClean="0"/>
              <a:t>Début </a:t>
            </a:r>
          </a:p>
          <a:p>
            <a:pPr marL="457200" indent="-457200">
              <a:buNone/>
            </a:pPr>
            <a:r>
              <a:rPr lang="fr-FR" sz="4900" dirty="0" smtClean="0"/>
              <a:t>	</a:t>
            </a:r>
            <a:r>
              <a:rPr lang="fr-FR" sz="4900" dirty="0" smtClean="0"/>
              <a:t>Si  a != Nil </a:t>
            </a:r>
            <a:r>
              <a:rPr lang="fr-FR" sz="4900" dirty="0" smtClean="0"/>
              <a:t>alors </a:t>
            </a:r>
          </a:p>
          <a:p>
            <a:pPr marL="457200" indent="-457200">
              <a:buNone/>
            </a:pPr>
            <a:r>
              <a:rPr lang="fr-FR" sz="4900" dirty="0" smtClean="0"/>
              <a:t>	  écrire (contenu (a));</a:t>
            </a:r>
          </a:p>
          <a:p>
            <a:pPr marL="457200" indent="-457200">
              <a:buNone/>
            </a:pPr>
            <a:r>
              <a:rPr lang="fr-FR" sz="4900" dirty="0" smtClean="0"/>
              <a:t>	  </a:t>
            </a:r>
            <a:r>
              <a:rPr lang="fr-FR" sz="4900" dirty="0" err="1" smtClean="0"/>
              <a:t>prefixe</a:t>
            </a:r>
            <a:r>
              <a:rPr lang="fr-FR" sz="4900" dirty="0" smtClean="0"/>
              <a:t> ( </a:t>
            </a:r>
            <a:r>
              <a:rPr lang="fr-FR" sz="4900" dirty="0" err="1" smtClean="0"/>
              <a:t>filsG</a:t>
            </a:r>
            <a:r>
              <a:rPr lang="fr-FR" sz="4900" dirty="0" smtClean="0"/>
              <a:t>(a)) ;</a:t>
            </a:r>
          </a:p>
          <a:p>
            <a:pPr marL="457200" indent="-457200">
              <a:buNone/>
            </a:pPr>
            <a:r>
              <a:rPr lang="fr-FR" sz="4900" dirty="0" smtClean="0"/>
              <a:t>	  </a:t>
            </a:r>
            <a:r>
              <a:rPr lang="fr-FR" sz="4900" dirty="0" err="1" smtClean="0"/>
              <a:t>prefixe</a:t>
            </a:r>
            <a:r>
              <a:rPr lang="fr-FR" sz="4900" dirty="0" smtClean="0"/>
              <a:t> ( </a:t>
            </a:r>
            <a:r>
              <a:rPr lang="fr-FR" sz="4900" dirty="0" err="1" smtClean="0"/>
              <a:t>filsD</a:t>
            </a:r>
            <a:r>
              <a:rPr lang="fr-FR" sz="4900" dirty="0" smtClean="0"/>
              <a:t>(a)) ;</a:t>
            </a:r>
          </a:p>
          <a:p>
            <a:pPr marL="457200" indent="-457200">
              <a:buNone/>
            </a:pPr>
            <a:r>
              <a:rPr lang="fr-FR" sz="4900" dirty="0" smtClean="0"/>
              <a:t>	</a:t>
            </a:r>
            <a:r>
              <a:rPr lang="fr-FR" sz="4900" dirty="0" smtClean="0"/>
              <a:t>Finsi</a:t>
            </a:r>
            <a:endParaRPr lang="fr-FR" sz="4900" dirty="0" smtClean="0"/>
          </a:p>
          <a:p>
            <a:pPr marL="457200" indent="-457200">
              <a:buNone/>
            </a:pPr>
            <a:r>
              <a:rPr lang="fr-FR" sz="4900" dirty="0" smtClean="0"/>
              <a:t>fin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FR" sz="5500" b="1" dirty="0" smtClean="0">
                <a:solidFill>
                  <a:srgbClr val="7030A0"/>
                </a:solidFill>
              </a:rPr>
              <a:t>Infixé : </a:t>
            </a:r>
            <a:r>
              <a:rPr lang="fr-FR" sz="5500" dirty="0" smtClean="0"/>
              <a:t>La règle de ce parcours est comme suit : </a:t>
            </a:r>
            <a:r>
              <a:rPr lang="fr-FR" sz="5500" b="1" dirty="0" smtClean="0"/>
              <a:t>la racine de l'arbre est traitée entre ses descendants.</a:t>
            </a:r>
          </a:p>
          <a:p>
            <a:pPr marL="457200" indent="-457200">
              <a:buNone/>
            </a:pPr>
            <a:r>
              <a:rPr lang="fr-FR" sz="4900" dirty="0" smtClean="0"/>
              <a:t>Procédure Infixé(a: arbre)</a:t>
            </a:r>
          </a:p>
          <a:p>
            <a:pPr marL="457200" indent="-457200">
              <a:buNone/>
            </a:pPr>
            <a:r>
              <a:rPr lang="fr-FR" sz="4900" dirty="0" smtClean="0"/>
              <a:t>Début </a:t>
            </a:r>
          </a:p>
          <a:p>
            <a:pPr marL="457200" indent="-457200">
              <a:buNone/>
            </a:pPr>
            <a:r>
              <a:rPr lang="fr-FR" sz="4900" dirty="0" smtClean="0"/>
              <a:t>	Si! </a:t>
            </a:r>
            <a:r>
              <a:rPr lang="fr-FR" sz="4900" dirty="0" err="1" smtClean="0"/>
              <a:t>est_vide</a:t>
            </a:r>
            <a:r>
              <a:rPr lang="fr-FR" sz="4900" dirty="0" smtClean="0"/>
              <a:t>(a) alors </a:t>
            </a:r>
          </a:p>
          <a:p>
            <a:pPr marL="457200" indent="-457200">
              <a:buNone/>
            </a:pPr>
            <a:r>
              <a:rPr lang="fr-FR" sz="4900" dirty="0" smtClean="0"/>
              <a:t>	 Infixé( </a:t>
            </a:r>
            <a:r>
              <a:rPr lang="fr-FR" sz="4900" dirty="0" err="1" smtClean="0"/>
              <a:t>filsG</a:t>
            </a:r>
            <a:r>
              <a:rPr lang="fr-FR" sz="4900" dirty="0" smtClean="0"/>
              <a:t>(a)) ; </a:t>
            </a:r>
          </a:p>
          <a:p>
            <a:pPr marL="457200" indent="-457200">
              <a:buNone/>
            </a:pPr>
            <a:r>
              <a:rPr lang="fr-FR" sz="4900" dirty="0" smtClean="0"/>
              <a:t>	 écrire (contenu (a));</a:t>
            </a:r>
          </a:p>
          <a:p>
            <a:pPr marL="457200" indent="-457200">
              <a:buNone/>
            </a:pPr>
            <a:r>
              <a:rPr lang="fr-FR" sz="4900" dirty="0" smtClean="0"/>
              <a:t>	 Infixé( </a:t>
            </a:r>
            <a:r>
              <a:rPr lang="fr-FR" sz="4900" dirty="0" err="1" smtClean="0"/>
              <a:t>filsD</a:t>
            </a:r>
            <a:r>
              <a:rPr lang="fr-FR" sz="4900" dirty="0" smtClean="0"/>
              <a:t>(a)) ;</a:t>
            </a:r>
          </a:p>
          <a:p>
            <a:pPr marL="457200" indent="-457200">
              <a:buNone/>
            </a:pPr>
            <a:r>
              <a:rPr lang="fr-FR" sz="4900" dirty="0" smtClean="0"/>
              <a:t>	</a:t>
            </a:r>
            <a:r>
              <a:rPr lang="fr-FR" sz="4900" dirty="0" err="1" smtClean="0"/>
              <a:t>finsi</a:t>
            </a:r>
            <a:endParaRPr lang="fr-FR" sz="4900" dirty="0" smtClean="0"/>
          </a:p>
          <a:p>
            <a:pPr marL="457200" indent="-457200">
              <a:buNone/>
            </a:pPr>
            <a:r>
              <a:rPr lang="fr-FR" sz="4900" dirty="0" smtClean="0"/>
              <a:t>fin</a:t>
            </a:r>
            <a:r>
              <a:rPr lang="fr-FR" sz="4500" dirty="0" smtClean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2.4 opérations de parcours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Postfixé : </a:t>
            </a:r>
            <a:r>
              <a:rPr lang="fr-FR" sz="2400" dirty="0" smtClean="0"/>
              <a:t>La règle de ce parcours est comme suit : </a:t>
            </a:r>
            <a:r>
              <a:rPr lang="fr-FR" sz="2400" b="1" dirty="0" smtClean="0"/>
              <a:t>la racine de l'arbre est traitée après ses descendants.</a:t>
            </a:r>
            <a:endParaRPr lang="fr-FR" sz="24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dirty="0" smtClean="0"/>
              <a:t>Procédure </a:t>
            </a:r>
            <a:r>
              <a:rPr lang="fr-FR" sz="2400" dirty="0" err="1" smtClean="0"/>
              <a:t>Postfixé</a:t>
            </a:r>
            <a:r>
              <a:rPr lang="fr-FR" sz="2400" dirty="0" smtClean="0"/>
              <a:t> (a: arbre)</a:t>
            </a:r>
          </a:p>
          <a:p>
            <a:pPr marL="457200" indent="-457200">
              <a:buNone/>
            </a:pPr>
            <a:r>
              <a:rPr lang="fr-FR" sz="2400" dirty="0" smtClean="0"/>
              <a:t>Début </a:t>
            </a:r>
          </a:p>
          <a:p>
            <a:pPr marL="457200" indent="-457200">
              <a:buNone/>
            </a:pPr>
            <a:r>
              <a:rPr lang="fr-FR" sz="2400" dirty="0" smtClean="0"/>
              <a:t>	Si! </a:t>
            </a:r>
            <a:r>
              <a:rPr lang="fr-FR" sz="2400" dirty="0" err="1" smtClean="0"/>
              <a:t>est_vide</a:t>
            </a:r>
            <a:r>
              <a:rPr lang="fr-FR" sz="2400" dirty="0" smtClean="0"/>
              <a:t>(a) alors </a:t>
            </a:r>
          </a:p>
          <a:p>
            <a:pPr marL="457200" indent="-457200">
              <a:buNone/>
            </a:pPr>
            <a:r>
              <a:rPr lang="fr-FR" sz="2400" dirty="0" smtClean="0"/>
              <a:t>	  </a:t>
            </a:r>
            <a:r>
              <a:rPr lang="fr-FR" sz="2400" dirty="0" err="1" smtClean="0"/>
              <a:t>Postfixé</a:t>
            </a:r>
            <a:r>
              <a:rPr lang="fr-FR" sz="2400" dirty="0" smtClean="0"/>
              <a:t> ( </a:t>
            </a:r>
            <a:r>
              <a:rPr lang="fr-FR" sz="2400" dirty="0" err="1" smtClean="0"/>
              <a:t>filsG</a:t>
            </a:r>
            <a:r>
              <a:rPr lang="fr-FR" sz="2400" dirty="0" smtClean="0"/>
              <a:t>(a)) ;</a:t>
            </a:r>
          </a:p>
          <a:p>
            <a:pPr marL="457200" indent="-457200">
              <a:buNone/>
            </a:pPr>
            <a:r>
              <a:rPr lang="fr-FR" sz="2400" dirty="0" smtClean="0"/>
              <a:t>	  </a:t>
            </a:r>
            <a:r>
              <a:rPr lang="fr-FR" sz="2400" dirty="0" err="1" smtClean="0"/>
              <a:t>Postfixé</a:t>
            </a:r>
            <a:r>
              <a:rPr lang="fr-FR" sz="2400" dirty="0" smtClean="0"/>
              <a:t> ( </a:t>
            </a:r>
            <a:r>
              <a:rPr lang="fr-FR" sz="2400" dirty="0" err="1" smtClean="0"/>
              <a:t>filsD</a:t>
            </a:r>
            <a:r>
              <a:rPr lang="fr-FR" sz="2400" dirty="0" smtClean="0"/>
              <a:t>(a)) ;</a:t>
            </a:r>
          </a:p>
          <a:p>
            <a:pPr marL="457200" indent="-457200">
              <a:buNone/>
            </a:pPr>
            <a:r>
              <a:rPr lang="fr-FR" sz="2400" dirty="0" smtClean="0"/>
              <a:t>  	  écrire (contenu (a));</a:t>
            </a:r>
          </a:p>
          <a:p>
            <a:pPr marL="457200" indent="-457200"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finsi</a:t>
            </a:r>
            <a:endParaRPr lang="fr-FR" sz="2400" dirty="0" smtClean="0"/>
          </a:p>
          <a:p>
            <a:pPr marL="457200" indent="-457200">
              <a:buNone/>
            </a:pPr>
            <a:r>
              <a:rPr lang="fr-FR" sz="2400" dirty="0" smtClean="0"/>
              <a:t>fin </a:t>
            </a:r>
          </a:p>
          <a:p>
            <a:pPr marL="457200" indent="-457200">
              <a:buNone/>
            </a:pPr>
            <a:endParaRPr lang="fr-FR" sz="2400" dirty="0" smtClean="0"/>
          </a:p>
          <a:p>
            <a:pPr marL="0" indent="0" algn="just">
              <a:buNone/>
              <a:tabLst>
                <a:tab pos="447675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2.   Parcours en largeur: </a:t>
            </a:r>
            <a:r>
              <a:rPr lang="fr-FR" sz="2400" dirty="0" smtClean="0"/>
              <a:t>Dans un parcours en largeur, tous les nœuds à une profondeur </a:t>
            </a:r>
            <a:r>
              <a:rPr lang="fr-FR" sz="2400" b="1" dirty="0" smtClean="0">
                <a:solidFill>
                  <a:srgbClr val="002060"/>
                </a:solidFill>
              </a:rPr>
              <a:t>i</a:t>
            </a:r>
            <a:r>
              <a:rPr lang="fr-FR" sz="2400" dirty="0" smtClean="0"/>
              <a:t> doivent avoir été visités avant que le premier nœud à la profondeur </a:t>
            </a:r>
            <a:r>
              <a:rPr lang="fr-FR" sz="2400" b="1" dirty="0" smtClean="0">
                <a:solidFill>
                  <a:srgbClr val="002060"/>
                </a:solidFill>
              </a:rPr>
              <a:t>i + 1 </a:t>
            </a:r>
            <a:r>
              <a:rPr lang="fr-FR" sz="2400" dirty="0" smtClean="0"/>
              <a:t>ne soit visité. Un tel parcours nécessite que l’on se souvienne de l’ensemble des branches qu’il reste à visiter. Pour ce faire, on utilise une file d’attente.</a:t>
            </a:r>
            <a:endParaRPr lang="fr-FR" sz="2400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2.4 opérations de parcours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</a:rPr>
              <a:t>Exemple</a:t>
            </a:r>
            <a:endParaRPr lang="fr-FR" sz="24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Soit l’arbre A suivant:</a:t>
            </a:r>
          </a:p>
          <a:p>
            <a:pPr marL="457200" indent="-457200">
              <a:buNone/>
            </a:pPr>
            <a:endParaRPr lang="fr-FR" sz="24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dirty="0" smtClean="0">
              <a:solidFill>
                <a:srgbClr val="7030A0"/>
              </a:solidFill>
            </a:endParaRPr>
          </a:p>
          <a:p>
            <a:pPr marL="895350" lvl="0" indent="-447675">
              <a:buNone/>
            </a:pPr>
            <a:endParaRPr lang="fr-FR" sz="2400" b="1" dirty="0" smtClean="0">
              <a:solidFill>
                <a:srgbClr val="7030A0"/>
              </a:solidFill>
            </a:endParaRPr>
          </a:p>
          <a:p>
            <a:pPr marL="895350" lvl="0" indent="-447675">
              <a:buNone/>
            </a:pPr>
            <a:endParaRPr lang="fr-FR" sz="2400" b="1" dirty="0" smtClean="0">
              <a:solidFill>
                <a:srgbClr val="7030A0"/>
              </a:solidFill>
            </a:endParaRPr>
          </a:p>
          <a:p>
            <a:pPr marL="180975" indent="-180975"/>
            <a:r>
              <a:rPr lang="fr-FR" sz="2000" dirty="0" smtClean="0"/>
              <a:t>Parcours en profondeur: </a:t>
            </a:r>
          </a:p>
          <a:p>
            <a:pPr marL="447675" lvl="0" indent="-266700">
              <a:buNone/>
            </a:pPr>
            <a:r>
              <a:rPr lang="fr-FR" sz="2000" dirty="0" smtClean="0"/>
              <a:t>Le parcours </a:t>
            </a:r>
            <a:r>
              <a:rPr lang="fr-FR" sz="2000" b="1" dirty="0" smtClean="0"/>
              <a:t>préfixé</a:t>
            </a:r>
            <a:r>
              <a:rPr lang="fr-FR" sz="2000" dirty="0" smtClean="0"/>
              <a:t> de l’arbre A donne: </a:t>
            </a:r>
            <a:r>
              <a:rPr lang="fr-FR" sz="2400" b="1" dirty="0" smtClean="0">
                <a:solidFill>
                  <a:srgbClr val="002060"/>
                </a:solidFill>
              </a:rPr>
              <a:t>54  22 12 32 61 55 78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447675" indent="-266700">
              <a:buNone/>
            </a:pPr>
            <a:r>
              <a:rPr lang="fr-FR" sz="2000" dirty="0" smtClean="0">
                <a:solidFill>
                  <a:prstClr val="black"/>
                </a:solidFill>
              </a:rPr>
              <a:t>Le parcours </a:t>
            </a:r>
            <a:r>
              <a:rPr lang="fr-FR" sz="2000" b="1" dirty="0" smtClean="0">
                <a:solidFill>
                  <a:prstClr val="black"/>
                </a:solidFill>
              </a:rPr>
              <a:t>Infixé</a:t>
            </a:r>
            <a:r>
              <a:rPr lang="fr-FR" sz="2000" dirty="0" smtClean="0">
                <a:solidFill>
                  <a:prstClr val="black"/>
                </a:solidFill>
              </a:rPr>
              <a:t> de l’arbre A donne:    </a:t>
            </a:r>
            <a:r>
              <a:rPr lang="fr-FR" sz="2400" b="1" dirty="0" smtClean="0">
                <a:solidFill>
                  <a:srgbClr val="002060"/>
                </a:solidFill>
              </a:rPr>
              <a:t>12 22 32 54 55 61 78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447675" lvl="0" indent="-266700">
              <a:buNone/>
            </a:pPr>
            <a:r>
              <a:rPr lang="fr-FR" sz="2000" dirty="0" smtClean="0">
                <a:solidFill>
                  <a:prstClr val="black"/>
                </a:solidFill>
              </a:rPr>
              <a:t>Le parcours </a:t>
            </a:r>
            <a:r>
              <a:rPr lang="fr-FR" sz="2000" b="1" dirty="0" smtClean="0">
                <a:solidFill>
                  <a:prstClr val="black"/>
                </a:solidFill>
              </a:rPr>
              <a:t>postfixé</a:t>
            </a:r>
            <a:r>
              <a:rPr lang="fr-FR" sz="2000" dirty="0" smtClean="0">
                <a:solidFill>
                  <a:prstClr val="black"/>
                </a:solidFill>
              </a:rPr>
              <a:t> de l’arbre A donne: </a:t>
            </a:r>
            <a:r>
              <a:rPr lang="fr-FR" sz="2400" b="1" dirty="0" smtClean="0">
                <a:solidFill>
                  <a:srgbClr val="002060"/>
                </a:solidFill>
              </a:rPr>
              <a:t>12 32 22 55 78 61 54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180975" indent="-180975">
              <a:spcBef>
                <a:spcPts val="120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Le parcours en largeur de l’arbre A donne: </a:t>
            </a:r>
            <a:r>
              <a:rPr lang="fr-FR" sz="2400" b="1" dirty="0" smtClean="0">
                <a:solidFill>
                  <a:srgbClr val="002060"/>
                </a:solidFill>
              </a:rPr>
              <a:t>54 22 61 12 32 55 78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447675" lvl="0" indent="-447675">
              <a:buNone/>
            </a:pPr>
            <a:endParaRPr lang="fr-FR" sz="24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          </a:t>
            </a:r>
            <a:endParaRPr lang="fr-FR" sz="2400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 4"/>
          <p:cNvPicPr/>
          <p:nvPr/>
        </p:nvPicPr>
        <p:blipFill>
          <a:blip r:embed="rId2"/>
          <a:srcRect b="29960"/>
          <a:stretch>
            <a:fillRect/>
          </a:stretch>
        </p:blipFill>
        <p:spPr bwMode="auto">
          <a:xfrm>
            <a:off x="3357554" y="1500174"/>
            <a:ext cx="436244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714744" y="16430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fr-FR" sz="2800" b="1" u="sng" dirty="0" smtClean="0">
                <a:solidFill>
                  <a:srgbClr val="0070C0"/>
                </a:solidFill>
                <a:ea typeface="+mn-ea"/>
                <a:cs typeface="+mn-cs"/>
              </a:rPr>
              <a:t>1.1 Introduction</a:t>
            </a:r>
            <a:endParaRPr lang="fr-FR" sz="2400" b="1" u="sng" dirty="0" smtClean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429684" cy="571504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fr-FR" sz="2600" dirty="0" smtClean="0">
                <a:solidFill>
                  <a:prstClr val="black"/>
                </a:solidFill>
              </a:rPr>
              <a:t>La structure d'arbre est l'une des plus importantes et des plus spécifiques en informatique et elle permet d'écrire des algorithmes très performants</a:t>
            </a:r>
            <a:r>
              <a:rPr lang="fr-FR" sz="2800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600" dirty="0" smtClean="0"/>
              <a:t>En plus plusieurs traitements en informatique sont de nature arborescente tel que: </a:t>
            </a:r>
          </a:p>
          <a:p>
            <a:pPr marL="361950" indent="-180975" algn="just">
              <a:lnSpc>
                <a:spcPct val="110000"/>
              </a:lnSpc>
              <a:tabLst>
                <a:tab pos="361950" algn="l"/>
              </a:tabLst>
            </a:pPr>
            <a:r>
              <a:rPr lang="fr-FR" sz="2600" dirty="0" smtClean="0"/>
              <a:t>L’organisation des fichiers dans les systèmes d'exploitation, </a:t>
            </a:r>
          </a:p>
          <a:p>
            <a:pPr marL="361950" indent="-180975" algn="just">
              <a:lnSpc>
                <a:spcPct val="110000"/>
              </a:lnSpc>
              <a:tabLst>
                <a:tab pos="361950" algn="l"/>
              </a:tabLst>
            </a:pPr>
            <a:r>
              <a:rPr lang="fr-FR" sz="2600" dirty="0" smtClean="0"/>
              <a:t>La représentation des programmes traités par un ordinateur, </a:t>
            </a:r>
          </a:p>
          <a:p>
            <a:pPr marL="361950" indent="-180975" algn="just">
              <a:lnSpc>
                <a:spcPct val="110000"/>
              </a:lnSpc>
              <a:spcAft>
                <a:spcPts val="600"/>
              </a:spcAft>
              <a:tabLst>
                <a:tab pos="361950" algn="l"/>
              </a:tabLst>
            </a:pPr>
            <a:r>
              <a:rPr lang="fr-FR" sz="2600" dirty="0" smtClean="0"/>
              <a:t>La représentation d'une table des matières ….</a:t>
            </a: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2.4 opérations de parcours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14356"/>
            <a:ext cx="8715436" cy="592935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spcBef>
                <a:spcPts val="1200"/>
              </a:spcBef>
              <a:buNone/>
            </a:pPr>
            <a:r>
              <a:rPr lang="fr-FR" sz="2400" b="1" u="sng" dirty="0" smtClean="0">
                <a:solidFill>
                  <a:srgbClr val="7030A0"/>
                </a:solidFill>
              </a:rPr>
              <a:t>Procédure de parcours en largeur</a:t>
            </a:r>
            <a:endParaRPr lang="fr-FR" sz="2400" b="1" u="sng" dirty="0" smtClean="0"/>
          </a:p>
          <a:p>
            <a:pPr marL="432000" indent="-457200">
              <a:spcBef>
                <a:spcPts val="600"/>
              </a:spcBef>
              <a:buNone/>
            </a:pPr>
            <a:r>
              <a:rPr lang="fr-FR" sz="2400" b="1" dirty="0" smtClean="0"/>
              <a:t>Procédure </a:t>
            </a:r>
            <a:r>
              <a:rPr lang="fr-FR" sz="2400" b="1" dirty="0" err="1" smtClean="0">
                <a:solidFill>
                  <a:srgbClr val="7030A0"/>
                </a:solidFill>
              </a:rPr>
              <a:t>parcours_en_largeur</a:t>
            </a:r>
            <a:r>
              <a:rPr lang="fr-FR" sz="2400" b="1" dirty="0" smtClean="0"/>
              <a:t>  (arbre a)</a:t>
            </a:r>
          </a:p>
          <a:p>
            <a:pPr marL="457200" indent="-457200">
              <a:spcBef>
                <a:spcPts val="600"/>
              </a:spcBef>
              <a:buNone/>
            </a:pPr>
            <a:r>
              <a:rPr lang="fr-FR" sz="2400" b="1" dirty="0" smtClean="0"/>
              <a:t>F: File</a:t>
            </a:r>
          </a:p>
          <a:p>
            <a:pPr marL="457200" indent="-457200">
              <a:spcBef>
                <a:spcPts val="600"/>
              </a:spcBef>
              <a:buNone/>
            </a:pPr>
            <a:r>
              <a:rPr lang="fr-FR" sz="2400" b="1" dirty="0" smtClean="0"/>
              <a:t>début</a:t>
            </a:r>
          </a:p>
          <a:p>
            <a:pPr marL="457200" indent="-457200">
              <a:buNone/>
            </a:pPr>
            <a:r>
              <a:rPr lang="fr-FR" sz="2400" b="1" dirty="0" smtClean="0"/>
              <a:t>Initialiser (F);</a:t>
            </a:r>
          </a:p>
          <a:p>
            <a:pPr marL="457200" indent="-457200">
              <a:buNone/>
            </a:pPr>
            <a:r>
              <a:rPr lang="fr-FR" sz="2400" b="1" dirty="0" smtClean="0"/>
              <a:t>    Si ! est_vide (a)  alors</a:t>
            </a:r>
          </a:p>
          <a:p>
            <a:pPr marL="457200" indent="-457200">
              <a:buNone/>
            </a:pPr>
            <a:r>
              <a:rPr lang="fr-FR" sz="2400" b="1" dirty="0" smtClean="0"/>
              <a:t>    </a:t>
            </a:r>
            <a:r>
              <a:rPr lang="fr-FR" sz="2400" b="1" dirty="0" smtClean="0">
                <a:solidFill>
                  <a:srgbClr val="FF0000"/>
                </a:solidFill>
              </a:rPr>
              <a:t>     </a:t>
            </a:r>
            <a:r>
              <a:rPr lang="fr-FR" sz="2400" b="1" dirty="0" smtClean="0"/>
              <a:t> enfiler(a, F)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</a:t>
            </a:r>
            <a:r>
              <a:rPr lang="fr-FR" sz="2400" b="1" dirty="0" err="1" smtClean="0"/>
              <a:t>Tantque</a:t>
            </a:r>
            <a:r>
              <a:rPr lang="fr-FR" sz="2400" b="1" dirty="0" smtClean="0">
                <a:solidFill>
                  <a:srgbClr val="3366CC"/>
                </a:solidFill>
              </a:rPr>
              <a:t>( </a:t>
            </a:r>
            <a:r>
              <a:rPr lang="fr-FR" sz="2400" b="1" dirty="0" smtClean="0">
                <a:solidFill>
                  <a:srgbClr val="FF0000"/>
                </a:solidFill>
              </a:rPr>
              <a:t>!</a:t>
            </a:r>
            <a:r>
              <a:rPr lang="fr-FR" sz="2400" b="1" dirty="0" smtClean="0">
                <a:solidFill>
                  <a:srgbClr val="3366CC"/>
                </a:solidFill>
              </a:rPr>
              <a:t>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Est_vide (F) </a:t>
            </a:r>
            <a:r>
              <a:rPr lang="fr-FR" sz="2400" b="1" dirty="0" smtClean="0">
                <a:solidFill>
                  <a:srgbClr val="3366CC"/>
                </a:solidFill>
              </a:rPr>
              <a:t>)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écrire (contenu(tête (F)) ) ;             </a:t>
            </a:r>
            <a:endParaRPr lang="fr-FR" sz="2000" dirty="0" smtClean="0"/>
          </a:p>
          <a:p>
            <a:pPr marL="457200" indent="-457200">
              <a:buNone/>
            </a:pPr>
            <a:r>
              <a:rPr lang="fr-FR" sz="2400" b="1" dirty="0" smtClean="0"/>
              <a:t>		  Si  !</a:t>
            </a:r>
            <a:r>
              <a:rPr lang="fr-FR" sz="2400" b="1" dirty="0" err="1" smtClean="0"/>
              <a:t>Est_vide</a:t>
            </a:r>
            <a:r>
              <a:rPr lang="fr-FR" sz="2400" b="1" dirty="0" smtClean="0"/>
              <a:t> (filsG(</a:t>
            </a:r>
            <a:r>
              <a:rPr lang="fr-FR" sz="2400" b="1" dirty="0" err="1" smtClean="0"/>
              <a:t>tete</a:t>
            </a:r>
            <a:r>
              <a:rPr lang="fr-FR" sz="2400" b="1" dirty="0" smtClean="0"/>
              <a:t> (F)) alors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     Enfiler(filsG(</a:t>
            </a:r>
            <a:r>
              <a:rPr lang="fr-FR" sz="2400" b="1" dirty="0" err="1" smtClean="0"/>
              <a:t>tete</a:t>
            </a:r>
            <a:r>
              <a:rPr lang="fr-FR" sz="2400" b="1" dirty="0" smtClean="0"/>
              <a:t> (F)), F)</a:t>
            </a:r>
          </a:p>
          <a:p>
            <a:pPr marL="457200" indent="-457200">
              <a:buNone/>
            </a:pPr>
            <a:r>
              <a:rPr lang="fr-FR" sz="2400" b="1" dirty="0" smtClean="0"/>
              <a:t>		  Finsi 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00B050"/>
                </a:solidFill>
              </a:rPr>
              <a:t>		  </a:t>
            </a:r>
            <a:r>
              <a:rPr lang="fr-FR" sz="2400" b="1" dirty="0" smtClean="0"/>
              <a:t>Si</a:t>
            </a: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smtClean="0"/>
              <a:t>! Est_vide (</a:t>
            </a:r>
            <a:r>
              <a:rPr lang="fr-FR" sz="2400" b="1" dirty="0" err="1" smtClean="0"/>
              <a:t>filsD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tete</a:t>
            </a:r>
            <a:r>
              <a:rPr lang="fr-FR" sz="2400" b="1" dirty="0" smtClean="0"/>
              <a:t>(F)) alors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     Enfiler(filsD(</a:t>
            </a:r>
            <a:r>
              <a:rPr lang="fr-FR" sz="2400" b="1" dirty="0" err="1" smtClean="0"/>
              <a:t>tete</a:t>
            </a:r>
            <a:r>
              <a:rPr lang="fr-FR" sz="2400" b="1" dirty="0" smtClean="0"/>
              <a:t> (F)), F)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Finsi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err="1" smtClean="0"/>
              <a:t>defiler</a:t>
            </a:r>
            <a:r>
              <a:rPr lang="fr-FR" sz="2400" b="1" dirty="0" smtClean="0"/>
              <a:t>(F);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</a:t>
            </a:r>
            <a:r>
              <a:rPr lang="fr-FR" sz="2400" b="1" dirty="0" smtClean="0">
                <a:solidFill>
                  <a:srgbClr val="3366CC"/>
                </a:solidFill>
              </a:rPr>
              <a:t>FinTantque</a:t>
            </a:r>
          </a:p>
          <a:p>
            <a:pPr marL="457200" indent="-457200">
              <a:buNone/>
            </a:pPr>
            <a:r>
              <a:rPr lang="fr-FR" sz="2400" b="1" dirty="0" smtClean="0"/>
              <a:t>     </a:t>
            </a:r>
            <a:r>
              <a:rPr lang="fr-FR" sz="2400" b="1" dirty="0" smtClean="0">
                <a:solidFill>
                  <a:srgbClr val="FF0000"/>
                </a:solidFill>
              </a:rPr>
              <a:t>Finsi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Fin </a:t>
            </a: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51520" y="990020"/>
            <a:ext cx="8715436" cy="600079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Font typeface="+mj-lt"/>
              <a:buAutoNum type="arabicPeriod"/>
              <a:tabLst>
                <a:tab pos="628650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 appartient  (x, a): </a:t>
            </a:r>
            <a:r>
              <a:rPr lang="fr-FR" sz="2400" dirty="0" smtClean="0"/>
              <a:t>Cette fonction teste si x existe dans l’arbre a ou non.</a:t>
            </a:r>
            <a:endParaRPr lang="fr-FR" sz="2400" b="1" dirty="0" smtClean="0"/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/>
              <a:t>fonction appartient (type x, arbre a): booléen</a:t>
            </a:r>
          </a:p>
          <a:p>
            <a:pPr marL="457200" indent="-457200">
              <a:buNone/>
            </a:pPr>
            <a:r>
              <a:rPr lang="fr-FR" sz="2400" b="1" dirty="0" smtClean="0"/>
              <a:t> Si </a:t>
            </a:r>
            <a:r>
              <a:rPr lang="fr-FR" sz="2400" b="1" dirty="0" err="1" smtClean="0"/>
              <a:t>est_vide</a:t>
            </a:r>
            <a:r>
              <a:rPr lang="fr-FR" sz="2400" b="1" dirty="0" smtClean="0"/>
              <a:t> (a)) 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    	 retourner faux;</a:t>
            </a:r>
          </a:p>
          <a:p>
            <a:pPr marL="457200" indent="-457200">
              <a:buNone/>
            </a:pPr>
            <a:r>
              <a:rPr lang="fr-FR" sz="2400" b="1" dirty="0" smtClean="0"/>
              <a:t> Sinon   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smtClean="0">
                <a:solidFill>
                  <a:srgbClr val="00B050"/>
                </a:solidFill>
              </a:rPr>
              <a:t>Si(</a:t>
            </a:r>
            <a:r>
              <a:rPr lang="fr-FR" sz="2400" b="1" dirty="0" smtClean="0"/>
              <a:t> contenu(a)= </a:t>
            </a:r>
            <a:r>
              <a:rPr lang="fr-FR" sz="2400" b="1" dirty="0" smtClean="0"/>
              <a:t>x</a:t>
            </a:r>
            <a:r>
              <a:rPr lang="fr-FR" sz="2400" b="1" dirty="0" smtClean="0"/>
              <a:t>) </a:t>
            </a:r>
            <a:r>
              <a:rPr lang="fr-FR" sz="2400" b="1" dirty="0" smtClean="0">
                <a:solidFill>
                  <a:srgbClr val="00B050"/>
                </a:solidFill>
              </a:rPr>
              <a:t>alors </a:t>
            </a:r>
          </a:p>
          <a:p>
            <a:pPr marL="457200" indent="-457200">
              <a:buNone/>
            </a:pPr>
            <a:r>
              <a:rPr lang="fr-FR" sz="2400" b="1" dirty="0" smtClean="0"/>
              <a:t>		       retourner vrai;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smtClean="0">
                <a:solidFill>
                  <a:srgbClr val="00B050"/>
                </a:solidFill>
              </a:rPr>
              <a:t>Sinon</a:t>
            </a:r>
          </a:p>
          <a:p>
            <a:pPr marL="457200" indent="-457200">
              <a:buNone/>
            </a:pPr>
            <a:r>
              <a:rPr lang="fr-FR" sz="2400" b="1" dirty="0" smtClean="0"/>
              <a:t>		   retourner (</a:t>
            </a:r>
            <a:r>
              <a:rPr lang="fr-FR" sz="2400" b="1" dirty="0" err="1" smtClean="0">
                <a:solidFill>
                  <a:srgbClr val="FF0000"/>
                </a:solidFill>
              </a:rPr>
              <a:t>appartienr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smtClean="0"/>
              <a:t>(x, </a:t>
            </a:r>
            <a:r>
              <a:rPr lang="fr-FR" sz="2400" b="1" dirty="0" err="1" smtClean="0"/>
              <a:t>filsG</a:t>
            </a:r>
            <a:r>
              <a:rPr lang="fr-FR" sz="2400" b="1" dirty="0" smtClean="0"/>
              <a:t>(a)) ou </a:t>
            </a:r>
            <a:r>
              <a:rPr lang="fr-FR" sz="2400" b="1" dirty="0" smtClean="0">
                <a:solidFill>
                  <a:srgbClr val="FF0000"/>
                </a:solidFill>
              </a:rPr>
              <a:t>appartient </a:t>
            </a:r>
            <a:r>
              <a:rPr lang="fr-FR" sz="2400" b="1" dirty="0" smtClean="0"/>
              <a:t>(x, </a:t>
            </a:r>
            <a:r>
              <a:rPr lang="fr-FR" sz="2400" b="1" dirty="0" err="1" smtClean="0"/>
              <a:t>filsD</a:t>
            </a:r>
            <a:r>
              <a:rPr lang="fr-FR" sz="2400" b="1" dirty="0" smtClean="0"/>
              <a:t>(a));</a:t>
            </a:r>
          </a:p>
          <a:p>
            <a:pPr marL="457200" indent="-457200">
              <a:buNone/>
            </a:pP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		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00B050"/>
                </a:solidFill>
              </a:rPr>
              <a:t>Finsi </a:t>
            </a:r>
          </a:p>
          <a:p>
            <a:pPr marL="457200" indent="-457200">
              <a:buNone/>
            </a:pPr>
            <a:r>
              <a:rPr lang="fr-FR" sz="2400" b="1" dirty="0" smtClean="0"/>
              <a:t> Finsi</a:t>
            </a:r>
          </a:p>
          <a:p>
            <a:pPr marL="457200" indent="-457200">
              <a:buNone/>
            </a:pPr>
            <a:r>
              <a:rPr lang="fr-FR" sz="2400" b="1" dirty="0" smtClean="0"/>
              <a:t>Fin</a:t>
            </a: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2.5 Recherche d’un éléments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707904" y="105273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55776" y="1916832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50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292080" y="1844824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259632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444208" y="3217168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499992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131840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39552" y="429309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80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499992" y="4149080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862361" y="4294609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/>
          <p:cNvCxnSpPr>
            <a:stCxn id="5" idx="3"/>
            <a:endCxn id="6" idx="7"/>
          </p:cNvCxnSpPr>
          <p:nvPr/>
        </p:nvCxnSpPr>
        <p:spPr>
          <a:xfrm flipH="1">
            <a:off x="3047477" y="1482975"/>
            <a:ext cx="744790" cy="507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5"/>
            <a:endCxn id="7" idx="1"/>
          </p:cNvCxnSpPr>
          <p:nvPr/>
        </p:nvCxnSpPr>
        <p:spPr>
          <a:xfrm>
            <a:off x="4199605" y="1482975"/>
            <a:ext cx="1176838" cy="435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3"/>
            <a:endCxn id="8" idx="7"/>
          </p:cNvCxnSpPr>
          <p:nvPr/>
        </p:nvCxnSpPr>
        <p:spPr>
          <a:xfrm flipH="1">
            <a:off x="1751333" y="2347071"/>
            <a:ext cx="888806" cy="939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7" idx="5"/>
            <a:endCxn id="9" idx="0"/>
          </p:cNvCxnSpPr>
          <p:nvPr/>
        </p:nvCxnSpPr>
        <p:spPr>
          <a:xfrm>
            <a:off x="5783781" y="2275063"/>
            <a:ext cx="948459" cy="942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6" idx="4"/>
          </p:cNvCxnSpPr>
          <p:nvPr/>
        </p:nvCxnSpPr>
        <p:spPr>
          <a:xfrm>
            <a:off x="2843808" y="2420888"/>
            <a:ext cx="432048" cy="86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7" idx="3"/>
            <a:endCxn id="10" idx="0"/>
          </p:cNvCxnSpPr>
          <p:nvPr/>
        </p:nvCxnSpPr>
        <p:spPr>
          <a:xfrm flipH="1">
            <a:off x="4788024" y="2275063"/>
            <a:ext cx="588419" cy="937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0" idx="4"/>
            <a:endCxn id="13" idx="0"/>
          </p:cNvCxnSpPr>
          <p:nvPr/>
        </p:nvCxnSpPr>
        <p:spPr>
          <a:xfrm>
            <a:off x="4788024" y="37170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8" idx="3"/>
          </p:cNvCxnSpPr>
          <p:nvPr/>
        </p:nvCxnSpPr>
        <p:spPr>
          <a:xfrm flipH="1">
            <a:off x="827584" y="3643215"/>
            <a:ext cx="516411" cy="757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8" idx="5"/>
            <a:endCxn id="14" idx="0"/>
          </p:cNvCxnSpPr>
          <p:nvPr/>
        </p:nvCxnSpPr>
        <p:spPr>
          <a:xfrm>
            <a:off x="1751333" y="3643215"/>
            <a:ext cx="399060" cy="651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endCxn id="5" idx="1"/>
          </p:cNvCxnSpPr>
          <p:nvPr/>
        </p:nvCxnSpPr>
        <p:spPr>
          <a:xfrm>
            <a:off x="3047477" y="908720"/>
            <a:ext cx="744790" cy="217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699792" y="58061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</a:t>
            </a:r>
            <a:endParaRPr lang="fr-FR" sz="2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04530" y="5084018"/>
            <a:ext cx="7590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Pour la recherche d’un éléments dans un arbre binaire nous devons parcourir 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tous les nœuds de l’arbre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7200" b="1" u="sng" dirty="0" smtClean="0"/>
          </a:p>
          <a:p>
            <a:pPr algn="ctr">
              <a:buNone/>
            </a:pPr>
            <a:r>
              <a:rPr lang="fr-FR" sz="7200" b="1" u="sng" dirty="0" smtClean="0"/>
              <a:t>3. Arbres binaires de recherche (ABR) </a:t>
            </a:r>
          </a:p>
          <a:p>
            <a:pPr algn="ctr">
              <a:buNone/>
            </a:pPr>
            <a:endParaRPr lang="fr-FR" sz="6600" b="1" u="sng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707904" y="105273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55776" y="1916832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292080" y="1844824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259632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444208" y="3217168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80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499992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50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131840" y="321297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39552" y="429309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499992" y="4149080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862361" y="4294609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17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/>
          <p:cNvCxnSpPr>
            <a:stCxn id="5" idx="3"/>
            <a:endCxn id="6" idx="7"/>
          </p:cNvCxnSpPr>
          <p:nvPr/>
        </p:nvCxnSpPr>
        <p:spPr>
          <a:xfrm flipH="1">
            <a:off x="3047477" y="1482975"/>
            <a:ext cx="744790" cy="507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5"/>
            <a:endCxn id="7" idx="1"/>
          </p:cNvCxnSpPr>
          <p:nvPr/>
        </p:nvCxnSpPr>
        <p:spPr>
          <a:xfrm>
            <a:off x="4199605" y="1482975"/>
            <a:ext cx="1176838" cy="435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3"/>
            <a:endCxn id="8" idx="7"/>
          </p:cNvCxnSpPr>
          <p:nvPr/>
        </p:nvCxnSpPr>
        <p:spPr>
          <a:xfrm flipH="1">
            <a:off x="1751333" y="2347071"/>
            <a:ext cx="888806" cy="939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7" idx="5"/>
            <a:endCxn id="9" idx="0"/>
          </p:cNvCxnSpPr>
          <p:nvPr/>
        </p:nvCxnSpPr>
        <p:spPr>
          <a:xfrm>
            <a:off x="5783781" y="2275063"/>
            <a:ext cx="948459" cy="942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6" idx="4"/>
          </p:cNvCxnSpPr>
          <p:nvPr/>
        </p:nvCxnSpPr>
        <p:spPr>
          <a:xfrm>
            <a:off x="2843808" y="2420888"/>
            <a:ext cx="432048" cy="86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7" idx="3"/>
            <a:endCxn id="10" idx="0"/>
          </p:cNvCxnSpPr>
          <p:nvPr/>
        </p:nvCxnSpPr>
        <p:spPr>
          <a:xfrm flipH="1">
            <a:off x="4788024" y="2275063"/>
            <a:ext cx="588419" cy="937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0" idx="4"/>
            <a:endCxn id="13" idx="0"/>
          </p:cNvCxnSpPr>
          <p:nvPr/>
        </p:nvCxnSpPr>
        <p:spPr>
          <a:xfrm>
            <a:off x="4788024" y="37170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8" idx="3"/>
          </p:cNvCxnSpPr>
          <p:nvPr/>
        </p:nvCxnSpPr>
        <p:spPr>
          <a:xfrm flipH="1">
            <a:off x="827584" y="3643215"/>
            <a:ext cx="516411" cy="757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8" idx="5"/>
            <a:endCxn id="14" idx="0"/>
          </p:cNvCxnSpPr>
          <p:nvPr/>
        </p:nvCxnSpPr>
        <p:spPr>
          <a:xfrm>
            <a:off x="1751333" y="3643215"/>
            <a:ext cx="399060" cy="651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endCxn id="5" idx="1"/>
          </p:cNvCxnSpPr>
          <p:nvPr/>
        </p:nvCxnSpPr>
        <p:spPr>
          <a:xfrm>
            <a:off x="3047477" y="908720"/>
            <a:ext cx="744790" cy="217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699792" y="58061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489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 smtClean="0">
                <a:solidFill>
                  <a:schemeClr val="accent1">
                    <a:lumMod val="50000"/>
                  </a:schemeClr>
                </a:solidFill>
              </a:rPr>
              <a:t>3.1 définition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5715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latin typeface="+mj-lt"/>
                <a:cs typeface="Times New Roman" pitchFamily="18" charset="0"/>
              </a:rPr>
              <a:t>Un arbre binaire de recherche est un arbre binaire vérifiant la propriété suivante :</a:t>
            </a:r>
          </a:p>
          <a:p>
            <a:pPr>
              <a:buNone/>
            </a:pPr>
            <a:r>
              <a:rPr lang="fr-FR" sz="2400" b="1" dirty="0" smtClean="0">
                <a:latin typeface="+mj-lt"/>
                <a:cs typeface="Times New Roman" pitchFamily="18" charset="0"/>
              </a:rPr>
              <a:t>soient x et y deux nœuds de l’arbre</a:t>
            </a:r>
            <a:r>
              <a:rPr lang="fr-FR" sz="2400" i="1" dirty="0" smtClean="0">
                <a:latin typeface="+mj-lt"/>
                <a:cs typeface="Times New Roman" pitchFamily="18" charset="0"/>
              </a:rPr>
              <a:t>,</a:t>
            </a:r>
          </a:p>
          <a:p>
            <a:pPr marL="361950" indent="-180975"/>
            <a:r>
              <a:rPr lang="fr-FR" sz="2400" i="1" dirty="0" smtClean="0">
                <a:latin typeface="+mj-lt"/>
                <a:cs typeface="Times New Roman" pitchFamily="18" charset="0"/>
              </a:rPr>
              <a:t>si y est un nœud du sous-arbre gauche de x, alors clé(y) &lt; clé(x), </a:t>
            </a:r>
          </a:p>
          <a:p>
            <a:pPr marL="361950" indent="-180975"/>
            <a:r>
              <a:rPr lang="fr-FR" sz="2400" i="1" dirty="0" smtClean="0">
                <a:latin typeface="+mj-lt"/>
                <a:cs typeface="Times New Roman" pitchFamily="18" charset="0"/>
              </a:rPr>
              <a:t>si y est un nœud du sous-arbre droit de x, alors clé(y) &gt; clé (x).</a:t>
            </a:r>
            <a:endParaRPr lang="fr-FR" sz="24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 b="29960"/>
          <a:stretch>
            <a:fillRect/>
          </a:stretch>
        </p:blipFill>
        <p:spPr bwMode="auto">
          <a:xfrm>
            <a:off x="2500298" y="3714752"/>
            <a:ext cx="436244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857488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0079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Font typeface="+mj-lt"/>
              <a:buAutoNum type="arabicPeriod"/>
              <a:tabLst>
                <a:tab pos="628650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 appartient  (x, a): </a:t>
            </a:r>
            <a:r>
              <a:rPr lang="fr-FR" sz="2400" dirty="0" smtClean="0"/>
              <a:t>Cette fonction teste si x existe dans l’arbre a ou non.</a:t>
            </a:r>
            <a:endParaRPr lang="fr-FR" sz="2400" b="1" dirty="0" smtClean="0"/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/>
              <a:t>fonction appartient (type x, arbre a): booléen</a:t>
            </a:r>
          </a:p>
          <a:p>
            <a:pPr marL="457200" indent="-457200">
              <a:buNone/>
            </a:pPr>
            <a:r>
              <a:rPr lang="fr-FR" sz="2400" b="1" dirty="0" smtClean="0"/>
              <a:t> Si </a:t>
            </a:r>
            <a:r>
              <a:rPr lang="fr-FR" sz="2400" b="1" dirty="0" err="1" smtClean="0"/>
              <a:t>est_vide</a:t>
            </a:r>
            <a:r>
              <a:rPr lang="fr-FR" sz="2400" b="1" dirty="0" smtClean="0"/>
              <a:t> (a)) 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    	 retourner faux;</a:t>
            </a:r>
          </a:p>
          <a:p>
            <a:pPr marL="457200" indent="-457200">
              <a:buNone/>
            </a:pPr>
            <a:r>
              <a:rPr lang="fr-FR" sz="2400" b="1" dirty="0" smtClean="0"/>
              <a:t> Sinon   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smtClean="0">
                <a:solidFill>
                  <a:srgbClr val="00B050"/>
                </a:solidFill>
              </a:rPr>
              <a:t>Si(</a:t>
            </a:r>
            <a:r>
              <a:rPr lang="fr-FR" sz="2400" b="1" dirty="0" smtClean="0"/>
              <a:t> contenu(a)= = x) </a:t>
            </a:r>
            <a:r>
              <a:rPr lang="fr-FR" sz="2400" b="1" dirty="0" smtClean="0">
                <a:solidFill>
                  <a:srgbClr val="00B050"/>
                </a:solidFill>
              </a:rPr>
              <a:t>alors </a:t>
            </a:r>
          </a:p>
          <a:p>
            <a:pPr marL="457200" indent="-457200">
              <a:buNone/>
            </a:pPr>
            <a:r>
              <a:rPr lang="fr-FR" sz="2400" b="1" dirty="0" smtClean="0"/>
              <a:t>		       retourner vrai;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smtClean="0">
                <a:solidFill>
                  <a:srgbClr val="00B050"/>
                </a:solidFill>
              </a:rPr>
              <a:t>Sinon</a:t>
            </a:r>
          </a:p>
          <a:p>
            <a:pPr marL="457200" indent="-457200">
              <a:buNone/>
            </a:pPr>
            <a:r>
              <a:rPr lang="fr-FR" sz="2400" b="1" dirty="0" smtClean="0"/>
              <a:t>		       Si</a:t>
            </a:r>
            <a:r>
              <a:rPr lang="fr-FR" sz="2400" b="1" dirty="0" smtClean="0">
                <a:solidFill>
                  <a:schemeClr val="tx2"/>
                </a:solidFill>
              </a:rPr>
              <a:t> (</a:t>
            </a:r>
            <a:r>
              <a:rPr lang="fr-FR" sz="2400" b="1" dirty="0" smtClean="0"/>
              <a:t>x &lt;contenu(a)) 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        return (</a:t>
            </a:r>
            <a:r>
              <a:rPr lang="fr-FR" sz="2400" b="1" dirty="0" err="1" smtClean="0">
                <a:solidFill>
                  <a:srgbClr val="FF0000"/>
                </a:solidFill>
              </a:rPr>
              <a:t>appartienr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smtClean="0"/>
              <a:t>(x, </a:t>
            </a:r>
            <a:r>
              <a:rPr lang="fr-FR" sz="2400" b="1" dirty="0" err="1" smtClean="0"/>
              <a:t>filsG</a:t>
            </a:r>
            <a:r>
              <a:rPr lang="fr-FR" sz="2400" b="1" dirty="0" smtClean="0"/>
              <a:t>(a)) ;</a:t>
            </a:r>
          </a:p>
          <a:p>
            <a:pPr marL="457200" indent="-457200">
              <a:buNone/>
            </a:pPr>
            <a:r>
              <a:rPr lang="fr-FR" sz="2400" b="1" dirty="0" smtClean="0"/>
              <a:t>		       Sinon</a:t>
            </a:r>
          </a:p>
          <a:p>
            <a:pPr marL="457200" indent="-457200">
              <a:buNone/>
            </a:pPr>
            <a:r>
              <a:rPr lang="fr-FR" sz="2400" b="1" dirty="0" smtClean="0"/>
              <a:t>		                 return (</a:t>
            </a:r>
            <a:r>
              <a:rPr lang="fr-FR" sz="2400" b="1" dirty="0" smtClean="0">
                <a:solidFill>
                  <a:srgbClr val="FF0000"/>
                </a:solidFill>
              </a:rPr>
              <a:t>appartient </a:t>
            </a:r>
            <a:r>
              <a:rPr lang="fr-FR" sz="2400" b="1" dirty="0" smtClean="0"/>
              <a:t>(x, </a:t>
            </a:r>
            <a:r>
              <a:rPr lang="fr-FR" sz="2400" b="1" dirty="0" err="1" smtClean="0"/>
              <a:t>filsD</a:t>
            </a:r>
            <a:r>
              <a:rPr lang="fr-FR" sz="2400" b="1" dirty="0" smtClean="0"/>
              <a:t>(a));</a:t>
            </a:r>
          </a:p>
          <a:p>
            <a:pPr marL="457200" indent="-457200">
              <a:buNone/>
            </a:pPr>
            <a:r>
              <a:rPr lang="fr-FR" sz="2400" b="1" dirty="0" smtClean="0"/>
              <a:t>		       Finsi 	 	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		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00B050"/>
                </a:solidFill>
              </a:rPr>
              <a:t>Finsi </a:t>
            </a:r>
          </a:p>
          <a:p>
            <a:pPr marL="457200" indent="-457200">
              <a:buNone/>
            </a:pPr>
            <a:r>
              <a:rPr lang="fr-FR" sz="2400" b="1" dirty="0" smtClean="0"/>
              <a:t> Finsi</a:t>
            </a:r>
          </a:p>
          <a:p>
            <a:pPr marL="457200" indent="-457200">
              <a:buNone/>
            </a:pPr>
            <a:r>
              <a:rPr lang="fr-FR" sz="2400" b="1" dirty="0" smtClean="0"/>
              <a:t>Fin</a:t>
            </a: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78647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Font typeface="+mj-lt"/>
              <a:buAutoNum type="arabicPeriod" startAt="2"/>
              <a:tabLst>
                <a:tab pos="628650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 </a:t>
            </a:r>
            <a:r>
              <a:rPr lang="fr-FR" sz="2800" b="1" dirty="0" smtClean="0">
                <a:solidFill>
                  <a:srgbClr val="7030A0"/>
                </a:solidFill>
              </a:rPr>
              <a:t>Insérer (x: Élément, a: Arbre): </a:t>
            </a:r>
            <a:r>
              <a:rPr lang="fr-FR" sz="2800" dirty="0" smtClean="0"/>
              <a:t>En utilisant le parcours préfixé, il sera très facile d’insérer de nouveaux nœuds.</a:t>
            </a:r>
            <a:endParaRPr lang="fr-FR" sz="2400" b="1" dirty="0" smtClean="0"/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/>
              <a:t>Fonction   </a:t>
            </a:r>
            <a:r>
              <a:rPr lang="fr-FR" sz="2400" b="1" dirty="0" err="1" smtClean="0">
                <a:solidFill>
                  <a:srgbClr val="FF0000"/>
                </a:solidFill>
              </a:rPr>
              <a:t>inserer</a:t>
            </a:r>
            <a:r>
              <a:rPr lang="fr-FR" sz="2400" b="1" dirty="0" smtClean="0"/>
              <a:t> (a: arbre, x: type) arbre</a:t>
            </a:r>
          </a:p>
          <a:p>
            <a:pPr marL="457200" indent="-457200">
              <a:buNone/>
            </a:pPr>
            <a:r>
              <a:rPr lang="fr-FR" sz="2400" b="1" dirty="0" smtClean="0"/>
              <a:t>début</a:t>
            </a:r>
          </a:p>
          <a:p>
            <a:pPr marL="457200" indent="-457200">
              <a:buNone/>
            </a:pPr>
            <a:r>
              <a:rPr lang="fr-FR" sz="2400" b="1" dirty="0" smtClean="0"/>
              <a:t>	 </a:t>
            </a:r>
            <a:r>
              <a:rPr lang="fr-FR" sz="2400" b="1" dirty="0" smtClean="0">
                <a:solidFill>
                  <a:srgbClr val="00B050"/>
                </a:solidFill>
              </a:rPr>
              <a:t>Si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est_vide</a:t>
            </a:r>
            <a:r>
              <a:rPr lang="fr-FR" sz="2400" b="1" dirty="0" smtClean="0"/>
              <a:t> (a)) </a:t>
            </a:r>
            <a:r>
              <a:rPr lang="fr-FR" sz="2400" b="1" dirty="0" smtClean="0">
                <a:solidFill>
                  <a:srgbClr val="00B050"/>
                </a:solidFill>
              </a:rPr>
              <a:t>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		 a </a:t>
            </a:r>
            <a:r>
              <a:rPr lang="fr-FR" sz="2400" b="1" dirty="0" smtClean="0">
                <a:sym typeface="Wingdings" pitchFamily="2" charset="2"/>
              </a:rPr>
              <a:t>= </a:t>
            </a:r>
            <a:r>
              <a:rPr lang="fr-FR" sz="2400" b="1" dirty="0" smtClean="0"/>
              <a:t>crée_nœud(x);</a:t>
            </a:r>
          </a:p>
          <a:p>
            <a:pPr marL="457200" indent="-457200">
              <a:buNone/>
            </a:pPr>
            <a:r>
              <a:rPr lang="fr-FR" sz="2400" b="1" dirty="0" smtClean="0"/>
              <a:t>        </a:t>
            </a:r>
            <a:r>
              <a:rPr lang="fr-FR" sz="2400" b="1" dirty="0" smtClean="0">
                <a:solidFill>
                  <a:srgbClr val="00B050"/>
                </a:solidFill>
              </a:rPr>
              <a:t>Sinon</a:t>
            </a:r>
          </a:p>
          <a:p>
            <a:pPr marL="457200" indent="-457200">
              <a:buNone/>
            </a:pPr>
            <a:r>
              <a:rPr lang="fr-FR" sz="2400" b="1" dirty="0" smtClean="0"/>
              <a:t>		       Si</a:t>
            </a:r>
            <a:r>
              <a:rPr lang="fr-FR" sz="2400" b="1" dirty="0" smtClean="0">
                <a:solidFill>
                  <a:schemeClr val="tx2"/>
                </a:solidFill>
              </a:rPr>
              <a:t> (</a:t>
            </a:r>
            <a:r>
              <a:rPr lang="fr-FR" sz="2400" b="1" dirty="0" smtClean="0"/>
              <a:t>x &lt;contenu(a)) 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   a </a:t>
            </a:r>
            <a:r>
              <a:rPr lang="fr-FR" sz="2400" b="1" dirty="0" smtClean="0">
                <a:solidFill>
                  <a:srgbClr val="FF0000"/>
                </a:solidFill>
              </a:rPr>
              <a:t>-&gt; </a:t>
            </a:r>
            <a:r>
              <a:rPr lang="fr-FR" sz="2400" b="1" dirty="0" smtClean="0"/>
              <a:t>FG </a:t>
            </a:r>
            <a:r>
              <a:rPr lang="fr-FR" sz="2400" b="1" dirty="0" smtClean="0">
                <a:sym typeface="Wingdings" pitchFamily="2" charset="2"/>
              </a:rPr>
              <a:t>= inserer (x, </a:t>
            </a:r>
            <a:r>
              <a:rPr lang="fr-FR" sz="2400" b="1" dirty="0" smtClean="0"/>
              <a:t>filsG(a)) ;</a:t>
            </a:r>
          </a:p>
          <a:p>
            <a:pPr marL="457200" indent="-457200">
              <a:buNone/>
            </a:pPr>
            <a:r>
              <a:rPr lang="fr-FR" sz="2400" b="1" dirty="0" smtClean="0"/>
              <a:t>		</a:t>
            </a:r>
            <a:r>
              <a:rPr lang="fr-FR" sz="2400" b="1" dirty="0" smtClean="0">
                <a:solidFill>
                  <a:srgbClr val="7030A0"/>
                </a:solidFill>
              </a:rPr>
              <a:t>       </a:t>
            </a:r>
            <a:r>
              <a:rPr lang="fr-FR" sz="2400" b="1" dirty="0" smtClean="0"/>
              <a:t>Sinon</a:t>
            </a:r>
            <a:r>
              <a:rPr lang="fr-FR" sz="2400" b="1" dirty="0" smtClean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   a </a:t>
            </a:r>
            <a:r>
              <a:rPr lang="fr-FR" sz="2400" b="1" dirty="0" smtClean="0">
                <a:solidFill>
                  <a:srgbClr val="FF0000"/>
                </a:solidFill>
              </a:rPr>
              <a:t>-&gt; </a:t>
            </a:r>
            <a:r>
              <a:rPr lang="fr-FR" sz="2400" b="1" dirty="0" smtClean="0"/>
              <a:t>FD </a:t>
            </a:r>
            <a:r>
              <a:rPr lang="fr-FR" sz="2400" b="1" dirty="0" smtClean="0">
                <a:sym typeface="Wingdings" pitchFamily="2" charset="2"/>
              </a:rPr>
              <a:t>= inserer (x, </a:t>
            </a:r>
            <a:r>
              <a:rPr lang="fr-FR" sz="2400" b="1" dirty="0" smtClean="0"/>
              <a:t>filsD(a));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Finsi 	 	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	</a:t>
            </a:r>
            <a:r>
              <a:rPr lang="fr-FR" sz="2400" b="1" dirty="0" smtClean="0">
                <a:solidFill>
                  <a:srgbClr val="00B050"/>
                </a:solidFill>
              </a:rPr>
              <a:t>Finsi </a:t>
            </a:r>
            <a:r>
              <a:rPr lang="fr-FR" sz="2400" b="1" dirty="0" smtClean="0"/>
              <a:t>      </a:t>
            </a:r>
          </a:p>
          <a:p>
            <a:pPr marL="457200" indent="-457200">
              <a:buNone/>
            </a:pPr>
            <a:r>
              <a:rPr lang="fr-FR" sz="2400" b="1" dirty="0" smtClean="0"/>
              <a:t>	  retourne </a:t>
            </a:r>
            <a:r>
              <a:rPr lang="fr-FR" sz="2400" b="1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/>
              <a:t>;	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fin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7864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Font typeface="+mj-lt"/>
              <a:buAutoNum type="arabicPeriod" startAt="3"/>
              <a:tabLst>
                <a:tab pos="628650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Suppression:</a:t>
            </a:r>
            <a:r>
              <a:rPr lang="fr-FR" sz="2400" b="1" dirty="0" smtClean="0"/>
              <a:t> La suppression d’une clé dans un arbre est une opération plus complexe. plusieurs cas sont à considérer selon le nombre de fils du nœud x:</a:t>
            </a:r>
          </a:p>
          <a:p>
            <a:pPr algn="just"/>
            <a:r>
              <a:rPr lang="fr-FR" sz="2400" dirty="0" smtClean="0"/>
              <a:t>Si l'élément à supprimer n'existe pas on ne fait rien.</a:t>
            </a:r>
          </a:p>
          <a:p>
            <a:pPr algn="just"/>
            <a:r>
              <a:rPr lang="fr-FR" sz="2400" dirty="0" smtClean="0"/>
              <a:t>Si l'élément à supprimer n'a pas de fils gauche, on le remplace par son fils droit.</a:t>
            </a:r>
          </a:p>
          <a:p>
            <a:pPr algn="just"/>
            <a:r>
              <a:rPr lang="fr-FR" sz="2400" dirty="0" smtClean="0"/>
              <a:t>Si l'élément à supprimer n'a pas de fils droit, on le remplace par son fils gauche.</a:t>
            </a:r>
          </a:p>
          <a:p>
            <a:pPr algn="just"/>
            <a:r>
              <a:rPr lang="fr-FR" sz="2400" dirty="0" smtClean="0"/>
              <a:t>Si l'élément à supprimer à deux fils, on le remplace par le plus grand (</a:t>
            </a:r>
            <a:r>
              <a:rPr lang="fr-FR" sz="2400" dirty="0" err="1" smtClean="0"/>
              <a:t>resp</a:t>
            </a:r>
            <a:r>
              <a:rPr lang="fr-FR" sz="2400" dirty="0" smtClean="0"/>
              <a:t>. petit) élément de son sous arbre gauche (</a:t>
            </a:r>
            <a:r>
              <a:rPr lang="fr-FR" sz="2400" dirty="0" err="1" smtClean="0"/>
              <a:t>resp</a:t>
            </a:r>
            <a:r>
              <a:rPr lang="fr-FR" sz="2400" dirty="0" smtClean="0"/>
              <a:t>. droit).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78647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  <a:tabLst>
                <a:tab pos="628650" algn="l"/>
              </a:tabLst>
            </a:pPr>
            <a:r>
              <a:rPr lang="fr-FR" sz="2400" b="1" dirty="0" smtClean="0">
                <a:solidFill>
                  <a:srgbClr val="7030A0"/>
                </a:solidFill>
              </a:rPr>
              <a:t>3. Suppression: </a:t>
            </a:r>
            <a:r>
              <a:rPr lang="fr-FR" sz="2400" dirty="0" smtClean="0"/>
              <a:t>Trois fonction coopèrent pour la suppression d’un élément. </a:t>
            </a:r>
          </a:p>
          <a:p>
            <a:pPr marL="0" indent="0" algn="just">
              <a:lnSpc>
                <a:spcPct val="120000"/>
              </a:lnSpc>
              <a:buFontTx/>
              <a:buChar char="-"/>
              <a:tabLst>
                <a:tab pos="628650" algn="l"/>
              </a:tabLst>
            </a:pPr>
            <a:r>
              <a:rPr lang="fr-FR" sz="2400" dirty="0" smtClean="0"/>
              <a:t> La première, </a:t>
            </a:r>
            <a:r>
              <a:rPr lang="fr-FR" sz="2400" b="1" dirty="0" smtClean="0">
                <a:solidFill>
                  <a:srgbClr val="C00000"/>
                </a:solidFill>
              </a:rPr>
              <a:t>supprimer</a:t>
            </a:r>
            <a:r>
              <a:rPr lang="fr-FR" sz="2400" dirty="0" smtClean="0"/>
              <a:t>, recherche le nœud portant la clé à supprimer.</a:t>
            </a:r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/>
              <a:t>Fonction </a:t>
            </a:r>
            <a:r>
              <a:rPr lang="fr-FR" sz="2400" b="1" dirty="0" smtClean="0">
                <a:solidFill>
                  <a:srgbClr val="C00000"/>
                </a:solidFill>
              </a:rPr>
              <a:t>supprimer</a:t>
            </a:r>
            <a:r>
              <a:rPr lang="fr-FR" sz="2400" b="1" dirty="0" smtClean="0"/>
              <a:t>(a: arbre, x: type) arbre</a:t>
            </a:r>
          </a:p>
          <a:p>
            <a:pPr marL="457200" indent="-457200">
              <a:buNone/>
            </a:pPr>
            <a:r>
              <a:rPr lang="fr-FR" sz="2400" b="1" dirty="0" smtClean="0"/>
              <a:t>début</a:t>
            </a:r>
          </a:p>
          <a:p>
            <a:pPr marL="457200" indent="-457200">
              <a:buNone/>
            </a:pPr>
            <a:r>
              <a:rPr lang="fr-FR" sz="2400" b="1" dirty="0" smtClean="0"/>
              <a:t>	 </a:t>
            </a:r>
            <a:r>
              <a:rPr lang="fr-FR" sz="2400" b="1" dirty="0" smtClean="0">
                <a:solidFill>
                  <a:srgbClr val="00B050"/>
                </a:solidFill>
              </a:rPr>
              <a:t>Si</a:t>
            </a:r>
            <a:r>
              <a:rPr lang="fr-FR" sz="2400" b="1" dirty="0" smtClean="0"/>
              <a:t> ! </a:t>
            </a:r>
            <a:r>
              <a:rPr lang="fr-FR" sz="2400" b="1" dirty="0" err="1" smtClean="0"/>
              <a:t>est_vide</a:t>
            </a:r>
            <a:r>
              <a:rPr lang="fr-FR" sz="2400" b="1" dirty="0" smtClean="0"/>
              <a:t> (a)) </a:t>
            </a:r>
            <a:r>
              <a:rPr lang="fr-FR" sz="2400" b="1" dirty="0" smtClean="0">
                <a:solidFill>
                  <a:srgbClr val="00B050"/>
                </a:solidFill>
              </a:rPr>
              <a:t>alors 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	    si ( </a:t>
            </a:r>
            <a:r>
              <a:rPr lang="fr-FR" sz="2400" b="1" dirty="0" smtClean="0"/>
              <a:t>contenu(a) == x )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a </a:t>
            </a:r>
            <a:r>
              <a:rPr lang="fr-FR" sz="2400" b="1" dirty="0" smtClean="0">
                <a:sym typeface="Wingdings" pitchFamily="2" charset="2"/>
              </a:rPr>
              <a:t>=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supprimerRacine</a:t>
            </a:r>
            <a:r>
              <a:rPr lang="fr-FR" sz="2400" b="1" dirty="0" smtClean="0"/>
              <a:t>(a);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sinon </a:t>
            </a:r>
            <a:r>
              <a:rPr lang="fr-FR" sz="2400" b="1" dirty="0" smtClean="0">
                <a:solidFill>
                  <a:srgbClr val="7030A0"/>
                </a:solidFill>
              </a:rPr>
              <a:t> </a:t>
            </a:r>
            <a:r>
              <a:rPr lang="fr-FR" sz="2400" b="1" dirty="0" smtClean="0"/>
              <a:t>	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</a:t>
            </a:r>
            <a:r>
              <a:rPr lang="fr-FR" sz="2400" b="1" dirty="0" smtClean="0">
                <a:solidFill>
                  <a:srgbClr val="00B050"/>
                </a:solidFill>
              </a:rPr>
              <a:t>Si (</a:t>
            </a:r>
            <a:r>
              <a:rPr lang="fr-FR" sz="2400" b="1" dirty="0" smtClean="0"/>
              <a:t> x &lt;contenu(a) </a:t>
            </a:r>
            <a:r>
              <a:rPr lang="fr-FR" sz="2400" b="1" dirty="0" smtClean="0">
                <a:solidFill>
                  <a:srgbClr val="92D050"/>
                </a:solidFill>
              </a:rPr>
              <a:t>)</a:t>
            </a:r>
            <a:r>
              <a:rPr lang="fr-FR" sz="2400" b="1" dirty="0" smtClean="0"/>
              <a:t>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a </a:t>
            </a:r>
            <a:r>
              <a:rPr lang="fr-FR" sz="2400" b="1" dirty="0" smtClean="0">
                <a:solidFill>
                  <a:srgbClr val="FF0000"/>
                </a:solidFill>
              </a:rPr>
              <a:t>-&gt; </a:t>
            </a:r>
            <a:r>
              <a:rPr lang="fr-FR" sz="2400" b="1" dirty="0" smtClean="0"/>
              <a:t>FG </a:t>
            </a:r>
            <a:r>
              <a:rPr lang="fr-FR" sz="2400" b="1" dirty="0" smtClean="0">
                <a:sym typeface="Wingdings" pitchFamily="2" charset="2"/>
              </a:rPr>
              <a:t>= </a:t>
            </a:r>
            <a:r>
              <a:rPr lang="fr-FR" sz="2400" b="1" dirty="0" smtClean="0">
                <a:solidFill>
                  <a:srgbClr val="FF0000"/>
                </a:solidFill>
              </a:rPr>
              <a:t>supprimer</a:t>
            </a:r>
            <a:r>
              <a:rPr lang="fr-FR" sz="2400" b="1" dirty="0" smtClean="0">
                <a:sym typeface="Wingdings" pitchFamily="2" charset="2"/>
              </a:rPr>
              <a:t> (x, </a:t>
            </a:r>
            <a:r>
              <a:rPr lang="fr-FR" sz="2400" b="1" dirty="0" smtClean="0"/>
              <a:t>filsG(a)) ;</a:t>
            </a:r>
          </a:p>
          <a:p>
            <a:pPr marL="457200" indent="-457200">
              <a:buNone/>
            </a:pPr>
            <a:r>
              <a:rPr lang="fr-FR" sz="2400" b="1" dirty="0" smtClean="0"/>
              <a:t>		  Sinon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   a </a:t>
            </a:r>
            <a:r>
              <a:rPr lang="fr-FR" sz="2400" b="1" dirty="0" smtClean="0">
                <a:solidFill>
                  <a:srgbClr val="FF0000"/>
                </a:solidFill>
              </a:rPr>
              <a:t>-&gt; </a:t>
            </a:r>
            <a:r>
              <a:rPr lang="fr-FR" sz="2400" b="1" dirty="0" smtClean="0"/>
              <a:t>FD </a:t>
            </a:r>
            <a:r>
              <a:rPr lang="fr-FR" sz="2400" b="1" dirty="0" smtClean="0">
                <a:sym typeface="Wingdings" pitchFamily="2" charset="2"/>
              </a:rPr>
              <a:t>= </a:t>
            </a:r>
            <a:r>
              <a:rPr lang="fr-FR" sz="2400" b="1" dirty="0" smtClean="0">
                <a:solidFill>
                  <a:srgbClr val="FF0000"/>
                </a:solidFill>
              </a:rPr>
              <a:t>supprimer</a:t>
            </a:r>
            <a:r>
              <a:rPr lang="fr-FR" sz="2400" b="1" dirty="0" smtClean="0">
                <a:sym typeface="Wingdings" pitchFamily="2" charset="2"/>
              </a:rPr>
              <a:t> (x, </a:t>
            </a:r>
            <a:r>
              <a:rPr lang="fr-FR" sz="2400" b="1" dirty="0" smtClean="0"/>
              <a:t>filsD(a));</a:t>
            </a:r>
          </a:p>
          <a:p>
            <a:pPr marL="457200" indent="-457200">
              <a:buNone/>
            </a:pPr>
            <a:r>
              <a:rPr lang="fr-FR" sz="2400" b="1" dirty="0" smtClean="0"/>
              <a:t> 		  Finsi</a:t>
            </a:r>
          </a:p>
          <a:p>
            <a:pPr marL="457200" indent="-457200">
              <a:buNone/>
            </a:pPr>
            <a:r>
              <a:rPr lang="fr-FR" sz="2400" b="1" dirty="0" smtClean="0"/>
              <a:t>	     Finsi</a:t>
            </a:r>
          </a:p>
          <a:p>
            <a:pPr marL="457200" indent="-457200">
              <a:buNone/>
            </a:pPr>
            <a:r>
              <a:rPr lang="fr-FR" sz="2400" b="1" dirty="0" smtClean="0"/>
              <a:t>	  Finsi  </a:t>
            </a:r>
            <a:endParaRPr lang="fr-FR" sz="24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b="1" dirty="0" smtClean="0"/>
              <a:t>	retourne </a:t>
            </a:r>
            <a:r>
              <a:rPr lang="fr-FR" sz="2400" b="1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/>
              <a:t>;	</a:t>
            </a:r>
          </a:p>
          <a:p>
            <a:pPr marL="457200" indent="-457200">
              <a:buNone/>
            </a:pPr>
            <a:r>
              <a:rPr lang="fr-FR" sz="2400" b="1" dirty="0" smtClean="0"/>
              <a:t>Fin</a:t>
            </a: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628650" algn="l"/>
              </a:tabLst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 smtClean="0">
                <a:solidFill>
                  <a:schemeClr val="accent1">
                    <a:lumMod val="50000"/>
                  </a:schemeClr>
                </a:solidFill>
              </a:rPr>
              <a:t>1.2. Définition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/>
              <a:t>Un graphe: </a:t>
            </a:r>
            <a:r>
              <a:rPr lang="fr-FR" sz="2800" dirty="0" smtClean="0"/>
              <a:t>Un graphe G= (S, A) est défini par :</a:t>
            </a:r>
          </a:p>
          <a:p>
            <a:pPr marL="714375"/>
            <a:r>
              <a:rPr lang="fr-FR" sz="2800" dirty="0" smtClean="0"/>
              <a:t>Un ensemble de sommets </a:t>
            </a:r>
            <a:r>
              <a:rPr lang="fr-FR" sz="2800" b="1" dirty="0" smtClean="0">
                <a:solidFill>
                  <a:srgbClr val="7030A0"/>
                </a:solidFill>
              </a:rPr>
              <a:t>S</a:t>
            </a:r>
            <a:r>
              <a:rPr lang="fr-FR" sz="2800" dirty="0" smtClean="0"/>
              <a:t>.</a:t>
            </a:r>
          </a:p>
          <a:p>
            <a:pPr marL="714375"/>
            <a:r>
              <a:rPr lang="fr-FR" sz="2800" dirty="0" smtClean="0"/>
              <a:t>un ensemble d'arêtes </a:t>
            </a:r>
            <a:r>
              <a:rPr lang="fr-FR" sz="2800" b="1" dirty="0" smtClean="0">
                <a:solidFill>
                  <a:srgbClr val="7030A0"/>
                </a:solidFill>
              </a:rPr>
              <a:t>A</a:t>
            </a:r>
            <a:r>
              <a:rPr lang="fr-FR" sz="2800" dirty="0" smtClean="0"/>
              <a:t>.</a:t>
            </a:r>
          </a:p>
          <a:p>
            <a:pPr>
              <a:buNone/>
            </a:pPr>
            <a:r>
              <a:rPr lang="fr-FR" sz="2800" b="1" dirty="0" smtClean="0"/>
              <a:t>Exemples de graphes :</a:t>
            </a:r>
          </a:p>
          <a:p>
            <a:pPr>
              <a:buNone/>
            </a:pPr>
            <a:r>
              <a:rPr lang="fr-FR" sz="2800" dirty="0" smtClean="0"/>
              <a:t>    (villes, routes),</a:t>
            </a:r>
          </a:p>
          <a:p>
            <a:pPr>
              <a:buNone/>
            </a:pPr>
            <a:r>
              <a:rPr lang="fr-FR" sz="2800" dirty="0" smtClean="0"/>
              <a:t>    (machines, réseaux),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b="1" u="sng" dirty="0" smtClean="0">
                <a:solidFill>
                  <a:srgbClr val="002060"/>
                </a:solidFill>
              </a:rPr>
              <a:t>Définition:</a:t>
            </a:r>
          </a:p>
          <a:p>
            <a:pPr marL="0" indent="0">
              <a:buNone/>
            </a:pPr>
            <a:r>
              <a:rPr lang="fr-FR" sz="2800" dirty="0" smtClean="0"/>
              <a:t>Un arbre est une structure non linéaire, c’est un </a:t>
            </a:r>
            <a:r>
              <a:rPr lang="fr-FR" sz="2800" b="1" dirty="0" smtClean="0">
                <a:solidFill>
                  <a:srgbClr val="FF0000"/>
                </a:solidFill>
              </a:rPr>
              <a:t>graphe</a:t>
            </a:r>
            <a:r>
              <a:rPr lang="fr-FR" sz="2800" dirty="0" smtClean="0"/>
              <a:t> sans cycle où chaque nœud </a:t>
            </a:r>
            <a:r>
              <a:rPr lang="fr-FR" sz="2800" b="1" dirty="0" smtClean="0">
                <a:solidFill>
                  <a:srgbClr val="FF0000"/>
                </a:solidFill>
              </a:rPr>
              <a:t>a au plus un prédécesseur</a:t>
            </a:r>
            <a:r>
              <a:rPr lang="fr-FR" sz="2800" dirty="0" smtClean="0"/>
              <a:t>.</a:t>
            </a:r>
          </a:p>
          <a:p>
            <a:pPr marL="0" indent="0">
              <a:buNone/>
            </a:pPr>
            <a:r>
              <a:rPr lang="fr-FR" sz="2800" dirty="0" smtClean="0"/>
              <a:t>    </a:t>
            </a:r>
          </a:p>
          <a:p>
            <a:pPr marL="0" indent="0">
              <a:buNone/>
            </a:pPr>
            <a:endParaRPr lang="fr-FR" sz="2800" u="sng" dirty="0" smtClean="0"/>
          </a:p>
          <a:p>
            <a:pPr marL="0" indent="0">
              <a:buNone/>
            </a:pPr>
            <a:endParaRPr lang="fr-FR" sz="28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357430"/>
            <a:ext cx="31432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14356"/>
            <a:ext cx="8715436" cy="578647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FontTx/>
              <a:buChar char="-"/>
              <a:tabLst>
                <a:tab pos="628650" algn="l"/>
              </a:tabLst>
            </a:pPr>
            <a:r>
              <a:rPr lang="fr-FR" dirty="0" smtClean="0"/>
              <a:t> </a:t>
            </a:r>
            <a:r>
              <a:rPr lang="fr-FR" sz="2800" dirty="0" smtClean="0"/>
              <a:t>la deuxième, </a:t>
            </a:r>
            <a:r>
              <a:rPr lang="fr-FR" sz="2800" b="1" dirty="0" smtClean="0">
                <a:solidFill>
                  <a:srgbClr val="C00000"/>
                </a:solidFill>
              </a:rPr>
              <a:t>supprimerRacine</a:t>
            </a:r>
            <a:r>
              <a:rPr lang="fr-FR" sz="2800" dirty="0" smtClean="0"/>
              <a:t>, effectue la suppression selon les cas énumérés  ci-dessus. </a:t>
            </a:r>
            <a:endParaRPr lang="fr-FR" dirty="0" smtClean="0"/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/>
              <a:t>fonction </a:t>
            </a:r>
            <a:r>
              <a:rPr lang="fr-FR" sz="2400" b="1" dirty="0" err="1" smtClean="0">
                <a:solidFill>
                  <a:srgbClr val="FF0000"/>
                </a:solidFill>
              </a:rPr>
              <a:t>supprimerRacine</a:t>
            </a:r>
            <a:r>
              <a:rPr lang="fr-FR" sz="2400" b="1" dirty="0" smtClean="0"/>
              <a:t> (a: arbre)</a:t>
            </a:r>
          </a:p>
          <a:p>
            <a:pPr marL="457200" indent="-457200">
              <a:buNone/>
            </a:pPr>
            <a:r>
              <a:rPr lang="fr-FR" sz="2400" b="1" dirty="0" smtClean="0"/>
              <a:t>début</a:t>
            </a:r>
          </a:p>
          <a:p>
            <a:pPr marL="457200" indent="-457200">
              <a:buNone/>
            </a:pPr>
            <a:r>
              <a:rPr lang="fr-FR" sz="2400" b="1" dirty="0" smtClean="0"/>
              <a:t>     </a:t>
            </a:r>
            <a:r>
              <a:rPr lang="fr-FR" sz="2400" b="1" dirty="0" smtClean="0">
                <a:solidFill>
                  <a:srgbClr val="FF0000"/>
                </a:solidFill>
              </a:rPr>
              <a:t>Si(</a:t>
            </a:r>
            <a:r>
              <a:rPr lang="fr-FR" sz="2400" b="1" dirty="0" err="1" smtClean="0">
                <a:sym typeface="Wingdings" pitchFamily="2" charset="2"/>
              </a:rPr>
              <a:t>filsG</a:t>
            </a:r>
            <a:r>
              <a:rPr lang="fr-FR" sz="2400" b="1" dirty="0" smtClean="0">
                <a:sym typeface="Wingdings" pitchFamily="2" charset="2"/>
              </a:rPr>
              <a:t>(a) =</a:t>
            </a:r>
            <a:r>
              <a:rPr lang="fr-FR" sz="2400" b="1" dirty="0" smtClean="0"/>
              <a:t>= NIL</a:t>
            </a:r>
            <a:r>
              <a:rPr lang="fr-FR" sz="2400" b="1" dirty="0" smtClean="0">
                <a:solidFill>
                  <a:srgbClr val="FF0000"/>
                </a:solidFill>
              </a:rPr>
              <a:t>)</a:t>
            </a:r>
            <a:r>
              <a:rPr lang="fr-FR" sz="2400" b="1" dirty="0" smtClean="0"/>
              <a:t>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return </a:t>
            </a:r>
            <a:r>
              <a:rPr lang="fr-FR" sz="2400" b="1" dirty="0" smtClean="0">
                <a:sym typeface="Wingdings" pitchFamily="2" charset="2"/>
              </a:rPr>
              <a:t>filsD(a) </a:t>
            </a:r>
            <a:r>
              <a:rPr lang="fr-FR" sz="2400" b="1" dirty="0" smtClean="0">
                <a:solidFill>
                  <a:srgbClr val="FF0000"/>
                </a:solidFill>
              </a:rPr>
              <a:t>;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 smtClean="0"/>
              <a:t>     </a:t>
            </a:r>
            <a:r>
              <a:rPr lang="fr-FR" sz="2400" b="1" dirty="0" smtClean="0">
                <a:solidFill>
                  <a:srgbClr val="FF0000"/>
                </a:solidFill>
              </a:rPr>
              <a:t>Sinon</a:t>
            </a:r>
            <a:r>
              <a:rPr lang="fr-FR" sz="2400" b="1" dirty="0" smtClean="0"/>
              <a:t>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</a:t>
            </a:r>
            <a:r>
              <a:rPr lang="fr-FR" sz="2400" b="1" dirty="0" smtClean="0">
                <a:solidFill>
                  <a:srgbClr val="00B050"/>
                </a:solidFill>
              </a:rPr>
              <a:t>Si</a:t>
            </a:r>
            <a:r>
              <a:rPr lang="fr-FR" sz="2400" b="1" dirty="0" smtClean="0"/>
              <a:t> (</a:t>
            </a:r>
            <a:r>
              <a:rPr lang="fr-FR" sz="2400" b="1" dirty="0" smtClean="0">
                <a:sym typeface="Wingdings" pitchFamily="2" charset="2"/>
              </a:rPr>
              <a:t>filsD(a) =</a:t>
            </a:r>
            <a:r>
              <a:rPr lang="fr-FR" sz="2400" b="1" dirty="0" smtClean="0"/>
              <a:t>= Nil)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         return </a:t>
            </a:r>
            <a:r>
              <a:rPr lang="fr-FR" sz="2400" b="1" dirty="0" smtClean="0">
                <a:sym typeface="Wingdings" pitchFamily="2" charset="2"/>
              </a:rPr>
              <a:t>filsG(a) </a:t>
            </a:r>
            <a:r>
              <a:rPr lang="fr-FR" sz="2400" b="1" dirty="0" smtClean="0">
                <a:solidFill>
                  <a:srgbClr val="FF0000"/>
                </a:solidFill>
              </a:rPr>
              <a:t>;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 smtClean="0"/>
              <a:t>          </a:t>
            </a:r>
            <a:r>
              <a:rPr lang="fr-FR" sz="2400" b="1" dirty="0" smtClean="0">
                <a:solidFill>
                  <a:srgbClr val="00B050"/>
                </a:solidFill>
              </a:rPr>
              <a:t>Sinon</a:t>
            </a:r>
            <a:r>
              <a:rPr lang="fr-FR" sz="2400" b="1" dirty="0" smtClean="0"/>
              <a:t>	</a:t>
            </a:r>
          </a:p>
          <a:p>
            <a:pPr marL="457200" indent="-457200">
              <a:buNone/>
            </a:pPr>
            <a:r>
              <a:rPr lang="fr-FR" sz="2400" b="1" dirty="0" smtClean="0"/>
              <a:t>          </a:t>
            </a: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smtClean="0"/>
              <a:t>         a-&gt;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</a:t>
            </a:r>
            <a:r>
              <a:rPr lang="fr-FR" sz="2400" b="1" dirty="0" smtClean="0">
                <a:sym typeface="Wingdings" pitchFamily="2" charset="2"/>
              </a:rPr>
              <a:t>= </a:t>
            </a:r>
            <a:r>
              <a:rPr lang="fr-FR" sz="2400" b="1" dirty="0" smtClean="0">
                <a:solidFill>
                  <a:srgbClr val="FF0000"/>
                </a:solidFill>
                <a:sym typeface="Wingdings" pitchFamily="2" charset="2"/>
              </a:rPr>
              <a:t>max</a:t>
            </a:r>
            <a:r>
              <a:rPr lang="fr-FR" sz="2400" b="1" dirty="0" smtClean="0">
                <a:sym typeface="Wingdings" pitchFamily="2" charset="2"/>
              </a:rPr>
              <a:t>(</a:t>
            </a:r>
            <a:r>
              <a:rPr lang="fr-FR" sz="2400" b="1" dirty="0" err="1" smtClean="0">
                <a:sym typeface="Wingdings" pitchFamily="2" charset="2"/>
              </a:rPr>
              <a:t>filsG</a:t>
            </a:r>
            <a:r>
              <a:rPr lang="fr-FR" sz="2400" b="1" dirty="0" smtClean="0">
                <a:sym typeface="Wingdings" pitchFamily="2" charset="2"/>
              </a:rPr>
              <a:t>(a));</a:t>
            </a:r>
          </a:p>
          <a:p>
            <a:pPr marL="457200" indent="-457200">
              <a:buNone/>
            </a:pPr>
            <a:r>
              <a:rPr lang="fr-FR" sz="2400" b="1" dirty="0" smtClean="0">
                <a:sym typeface="Wingdings" pitchFamily="2" charset="2"/>
              </a:rPr>
              <a:t>                    a -&gt;FG =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supprimer</a:t>
            </a:r>
            <a:r>
              <a:rPr lang="fr-FR" sz="2400" b="1" dirty="0" smtClean="0"/>
              <a:t>(</a:t>
            </a:r>
            <a:r>
              <a:rPr lang="fr-FR" sz="2400" b="1" dirty="0" smtClean="0">
                <a:sym typeface="Wingdings" pitchFamily="2" charset="2"/>
              </a:rPr>
              <a:t>max (</a:t>
            </a:r>
            <a:r>
              <a:rPr lang="fr-FR" sz="2400" b="1" dirty="0" err="1" smtClean="0">
                <a:sym typeface="Wingdings" pitchFamily="2" charset="2"/>
              </a:rPr>
              <a:t>filsG</a:t>
            </a:r>
            <a:r>
              <a:rPr lang="fr-FR" sz="2400" b="1" dirty="0" smtClean="0">
                <a:sym typeface="Wingdings" pitchFamily="2" charset="2"/>
              </a:rPr>
              <a:t>(a)), filsG(a));</a:t>
            </a:r>
          </a:p>
          <a:p>
            <a:pPr marL="457200" indent="-457200">
              <a:buNone/>
            </a:pPr>
            <a:r>
              <a:rPr lang="fr-FR" sz="2400" b="1" dirty="0" smtClean="0">
                <a:sym typeface="Wingdings" pitchFamily="2" charset="2"/>
              </a:rPr>
              <a:t>      </a:t>
            </a:r>
            <a:r>
              <a:rPr lang="fr-FR" sz="2400" b="1" dirty="0" smtClean="0"/>
              <a:t>              retourne </a:t>
            </a:r>
            <a:r>
              <a:rPr lang="fr-FR" sz="2400" b="1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/>
              <a:t>;</a:t>
            </a:r>
          </a:p>
          <a:p>
            <a:pPr marL="457200" indent="-457200">
              <a:buNone/>
            </a:pPr>
            <a:r>
              <a:rPr lang="fr-FR" sz="2400" b="1" dirty="0" smtClean="0"/>
              <a:t>         </a:t>
            </a:r>
            <a:r>
              <a:rPr lang="fr-FR" sz="2400" b="1" dirty="0" smtClean="0">
                <a:solidFill>
                  <a:srgbClr val="00B050"/>
                </a:solidFill>
              </a:rPr>
              <a:t>  Finsi </a:t>
            </a:r>
          </a:p>
          <a:p>
            <a:pPr marL="457200" indent="-457200">
              <a:buNone/>
            </a:pPr>
            <a:r>
              <a:rPr lang="fr-FR" sz="2400" b="1" dirty="0" smtClean="0"/>
              <a:t>        </a:t>
            </a:r>
            <a:r>
              <a:rPr lang="fr-FR" sz="2400" b="1" dirty="0" err="1" smtClean="0"/>
              <a:t>finsi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 smtClean="0"/>
              <a:t>fin</a:t>
            </a:r>
          </a:p>
          <a:p>
            <a:pPr marL="0" indent="0" algn="just">
              <a:lnSpc>
                <a:spcPct val="120000"/>
              </a:lnSpc>
              <a:buNone/>
              <a:tabLst>
                <a:tab pos="628650" algn="l"/>
              </a:tabLst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3.2 Opérations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786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La troisième, </a:t>
            </a:r>
            <a:r>
              <a:rPr lang="fr-FR" sz="2400" b="1" dirty="0" smtClean="0">
                <a:solidFill>
                  <a:srgbClr val="C00000"/>
                </a:solidFill>
              </a:rPr>
              <a:t>Max</a:t>
            </a:r>
            <a:r>
              <a:rPr lang="fr-FR" sz="2400" dirty="0" smtClean="0"/>
              <a:t>, retourne le plus grand élément de son sous arbre gauche.</a:t>
            </a:r>
          </a:p>
          <a:p>
            <a:pPr marL="457200" indent="-457200">
              <a:spcBef>
                <a:spcPts val="1200"/>
              </a:spcBef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Fonction max </a:t>
            </a:r>
            <a:r>
              <a:rPr lang="fr-FR" sz="2400" b="1" dirty="0" smtClean="0"/>
              <a:t>(arbre a) type</a:t>
            </a:r>
          </a:p>
          <a:p>
            <a:pPr marL="457200" indent="-457200">
              <a:buNone/>
            </a:pPr>
            <a:r>
              <a:rPr lang="fr-FR" sz="2400" b="1" dirty="0" smtClean="0"/>
              <a:t>début</a:t>
            </a:r>
          </a:p>
          <a:p>
            <a:pPr marL="457200" indent="-457200">
              <a:buNone/>
            </a:pPr>
            <a:r>
              <a:rPr lang="fr-FR" sz="2400" b="1" dirty="0" smtClean="0"/>
              <a:t>	Si (a-&gt;FD )= NIL alors </a:t>
            </a:r>
          </a:p>
          <a:p>
            <a:pPr marL="457200" indent="-457200">
              <a:buNone/>
            </a:pPr>
            <a:r>
              <a:rPr lang="fr-FR" sz="2400" b="1" dirty="0" smtClean="0"/>
              <a:t>           return </a:t>
            </a:r>
            <a:r>
              <a:rPr lang="fr-FR" sz="2400" b="1" dirty="0" smtClean="0">
                <a:solidFill>
                  <a:srgbClr val="FF0000"/>
                </a:solidFill>
              </a:rPr>
              <a:t>Contenu </a:t>
            </a:r>
            <a:r>
              <a:rPr lang="fr-FR" sz="2400" b="1" dirty="0" smtClean="0"/>
              <a:t>(a)</a:t>
            </a:r>
            <a:r>
              <a:rPr lang="fr-FR" sz="2400" b="1" dirty="0" smtClean="0">
                <a:solidFill>
                  <a:srgbClr val="FF0000"/>
                </a:solidFill>
              </a:rPr>
              <a:t>;</a:t>
            </a:r>
            <a:endParaRPr lang="fr-FR" sz="2400" b="1" dirty="0" smtClean="0"/>
          </a:p>
          <a:p>
            <a:pPr marL="457200" indent="-457200">
              <a:buNone/>
            </a:pPr>
            <a:r>
              <a:rPr lang="fr-FR" sz="2400" b="1" dirty="0" smtClean="0"/>
              <a:t>       Sinon  </a:t>
            </a:r>
          </a:p>
          <a:p>
            <a:pPr marL="457200" indent="-457200">
              <a:buNone/>
            </a:pPr>
            <a:r>
              <a:rPr lang="fr-FR" sz="2400" b="1" dirty="0" smtClean="0"/>
              <a:t>	    return </a:t>
            </a:r>
            <a:r>
              <a:rPr lang="fr-FR" sz="2400" b="1" dirty="0" smtClean="0">
                <a:solidFill>
                  <a:srgbClr val="FF0000"/>
                </a:solidFill>
              </a:rPr>
              <a:t>max 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filsD</a:t>
            </a:r>
            <a:r>
              <a:rPr lang="fr-FR" sz="2400" b="1" dirty="0" smtClean="0"/>
              <a:t>(a))</a:t>
            </a:r>
            <a:r>
              <a:rPr lang="fr-FR" sz="2400" b="1" dirty="0" smtClean="0">
                <a:solidFill>
                  <a:srgbClr val="FF0000"/>
                </a:solidFill>
              </a:rPr>
              <a:t>;</a:t>
            </a:r>
          </a:p>
          <a:p>
            <a:pPr marL="457200" indent="-45720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	Finsi </a:t>
            </a:r>
            <a:endParaRPr lang="fr-FR" sz="2400" b="1" dirty="0" smtClean="0"/>
          </a:p>
          <a:p>
            <a:pPr marL="0" indent="0">
              <a:buNone/>
            </a:pPr>
            <a:r>
              <a:rPr lang="fr-FR" sz="2400" b="1" dirty="0" smtClean="0"/>
              <a:t>Fin</a:t>
            </a:r>
          </a:p>
          <a:p>
            <a:pPr marL="0" indent="0" algn="just">
              <a:lnSpc>
                <a:spcPct val="120000"/>
              </a:lnSpc>
              <a:buNone/>
              <a:tabLst>
                <a:tab pos="628650" algn="l"/>
              </a:tabLst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3.3 Equilibrage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14356"/>
            <a:ext cx="8715436" cy="557216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sz="2400" dirty="0" smtClean="0"/>
              <a:t>Soit les deux ABR suivants :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400" dirty="0" smtClean="0"/>
          </a:p>
          <a:p>
            <a:pPr marL="0" indent="0">
              <a:lnSpc>
                <a:spcPct val="120000"/>
              </a:lnSpc>
              <a:buNone/>
            </a:pPr>
            <a:endParaRPr lang="fr-FR" sz="2400" dirty="0" smtClean="0"/>
          </a:p>
          <a:p>
            <a:pPr marL="0" indent="0">
              <a:lnSpc>
                <a:spcPct val="120000"/>
              </a:lnSpc>
              <a:buNone/>
            </a:pPr>
            <a:endParaRPr lang="fr-FR" sz="2400" dirty="0" smtClean="0"/>
          </a:p>
          <a:p>
            <a:pPr marL="0" indent="0">
              <a:lnSpc>
                <a:spcPct val="120000"/>
              </a:lnSpc>
              <a:buNone/>
            </a:pPr>
            <a:endParaRPr lang="fr-FR" sz="2400" dirty="0" smtClean="0"/>
          </a:p>
          <a:p>
            <a:pPr algn="just"/>
            <a:r>
              <a:rPr lang="fr-FR" sz="2200" dirty="0" smtClean="0"/>
              <a:t>Ces deux ABR contiennent les mêmes éléments, mais sont organisés différemment. La profondeur du premier est inférieure à celle du deuxième. </a:t>
            </a:r>
          </a:p>
          <a:p>
            <a:pPr algn="just"/>
            <a:r>
              <a:rPr lang="fr-FR" sz="2200" dirty="0" smtClean="0"/>
              <a:t>Si on cherche l’élément 10 on devra parcourir 3 éléments (50, 20, 10) dans le premier arbre, par contre dans le deuxième, on devra parcourir 5 élément (80, 70, 50, 20,10). </a:t>
            </a:r>
          </a:p>
          <a:p>
            <a:r>
              <a:rPr lang="fr-FR" sz="2200" dirty="0" smtClean="0"/>
              <a:t>On dit que le premier arbre est plus équilibré.</a:t>
            </a:r>
            <a:endParaRPr lang="fr-FR" sz="2400" b="1" u="sng" dirty="0" smtClean="0">
              <a:solidFill>
                <a:srgbClr val="7030A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878" y="1357298"/>
            <a:ext cx="5872204" cy="183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3.3 Equilibrage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557216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 smtClean="0"/>
              <a:t>On dit qu’un ABR est équilibré si pour tout nœud de l’arbre la différence entre la hauteur du sous-arbre gauche et du sous-arbre droit est d’au plus égalé à 1. Il est conseillé toujours de travailler sur un arbre équilibré pour garantir une recherche la plus rapide possible</a:t>
            </a:r>
            <a:r>
              <a:rPr lang="fr-FR" sz="28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fr-FR" sz="2400" dirty="0" smtClean="0"/>
              <a:t>L’opération d’équilibrage peut être faite :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400" dirty="0" smtClean="0"/>
              <a:t>     -  chaque fois qu’on insère un nouveau nœud,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400" dirty="0" smtClean="0"/>
              <a:t>     - chaque fois que le déséquilibre atteint un certain seuil pour éviter le coût de l’opération d’équilibrage qui nécessite une réorganisation de l’arbre.</a:t>
            </a: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 smtClean="0">
                <a:solidFill>
                  <a:schemeClr val="accent1">
                    <a:lumMod val="50000"/>
                  </a:schemeClr>
                </a:solidFill>
              </a:rPr>
              <a:t>1.2. Définition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858312" cy="5572164"/>
          </a:xfrm>
        </p:spPr>
        <p:txBody>
          <a:bodyPr>
            <a:normAutofit/>
          </a:bodyPr>
          <a:lstStyle/>
          <a:p>
            <a:pPr marL="180975" indent="-180975">
              <a:spcAft>
                <a:spcPts val="1200"/>
              </a:spcAft>
            </a:pPr>
            <a:r>
              <a:rPr lang="fr-FR" sz="2200" dirty="0" smtClean="0"/>
              <a:t>Le </a:t>
            </a:r>
            <a:r>
              <a:rPr lang="fr-FR" sz="2200" b="1" dirty="0" smtClean="0">
                <a:solidFill>
                  <a:srgbClr val="C00000"/>
                </a:solidFill>
              </a:rPr>
              <a:t>prédécesseur</a:t>
            </a:r>
            <a:r>
              <a:rPr lang="fr-FR" sz="2200" dirty="0" smtClean="0"/>
              <a:t> s’il existe s’appelle </a:t>
            </a:r>
            <a:r>
              <a:rPr lang="fr-FR" sz="2200" b="1" dirty="0" smtClean="0">
                <a:solidFill>
                  <a:srgbClr val="C00000"/>
                </a:solidFill>
              </a:rPr>
              <a:t>père</a:t>
            </a:r>
            <a:r>
              <a:rPr lang="fr-FR" sz="2200" dirty="0" smtClean="0"/>
              <a:t> (père de C = A, père de L = H)</a:t>
            </a:r>
          </a:p>
          <a:p>
            <a:pPr marL="180975" indent="-180975">
              <a:spcAft>
                <a:spcPts val="1200"/>
              </a:spcAft>
            </a:pPr>
            <a:r>
              <a:rPr lang="fr-FR" sz="2200" dirty="0" smtClean="0"/>
              <a:t>Le </a:t>
            </a:r>
            <a:r>
              <a:rPr lang="fr-FR" sz="2200" b="1" dirty="0" smtClean="0">
                <a:solidFill>
                  <a:srgbClr val="C00000"/>
                </a:solidFill>
              </a:rPr>
              <a:t>successeur</a:t>
            </a:r>
            <a:r>
              <a:rPr lang="fr-FR" sz="2200" dirty="0" smtClean="0"/>
              <a:t> s’il existe s’appelle </a:t>
            </a:r>
            <a:r>
              <a:rPr lang="fr-FR" sz="2200" b="1" dirty="0" smtClean="0">
                <a:solidFill>
                  <a:srgbClr val="C00000"/>
                </a:solidFill>
              </a:rPr>
              <a:t>fils</a:t>
            </a:r>
            <a:r>
              <a:rPr lang="fr-FR" sz="2200" dirty="0" smtClean="0"/>
              <a:t> (fils de A = { B,C,D }, fils de H= {L,M })</a:t>
            </a:r>
          </a:p>
          <a:p>
            <a:pPr marL="180975" indent="-180975">
              <a:spcAft>
                <a:spcPts val="1200"/>
              </a:spcAft>
            </a:pPr>
            <a:r>
              <a:rPr lang="fr-FR" sz="2200" dirty="0" smtClean="0"/>
              <a:t>Le nœud qui n’a pas de prédécesseur s’appelle </a:t>
            </a:r>
            <a:r>
              <a:rPr lang="fr-FR" sz="2200" b="1" dirty="0" smtClean="0">
                <a:solidFill>
                  <a:srgbClr val="C00000"/>
                </a:solidFill>
              </a:rPr>
              <a:t>racine</a:t>
            </a:r>
            <a:r>
              <a:rPr lang="fr-FR" sz="2200" dirty="0" smtClean="0"/>
              <a:t> (A)</a:t>
            </a:r>
          </a:p>
          <a:p>
            <a:pPr marL="180975" indent="-180975">
              <a:spcAft>
                <a:spcPts val="1200"/>
              </a:spcAft>
            </a:pPr>
            <a:r>
              <a:rPr lang="fr-FR" sz="2200" dirty="0" smtClean="0"/>
              <a:t>Le nœud qui n’a pas de successeur s’appelle </a:t>
            </a:r>
            <a:r>
              <a:rPr lang="fr-FR" sz="2200" b="1" dirty="0" smtClean="0">
                <a:solidFill>
                  <a:srgbClr val="C00000"/>
                </a:solidFill>
              </a:rPr>
              <a:t>feuille</a:t>
            </a:r>
            <a:r>
              <a:rPr lang="fr-FR" sz="2200" dirty="0" smtClean="0"/>
              <a:t> (E,F,G,L,J,...)</a:t>
            </a:r>
          </a:p>
          <a:p>
            <a:pPr marL="180975" indent="-180975">
              <a:spcAft>
                <a:spcPts val="1200"/>
              </a:spcAft>
            </a:pPr>
            <a:r>
              <a:rPr lang="pt-BR" sz="2200" b="1" dirty="0" smtClean="0">
                <a:solidFill>
                  <a:srgbClr val="C00000"/>
                </a:solidFill>
              </a:rPr>
              <a:t>Descendants : </a:t>
            </a:r>
            <a:r>
              <a:rPr lang="pt-BR" sz="2200" dirty="0" smtClean="0"/>
              <a:t>de C={G,H,I,L,M}, de B={E,F},...</a:t>
            </a:r>
          </a:p>
          <a:p>
            <a:pPr marL="180975" indent="-180975">
              <a:spcAft>
                <a:spcPts val="600"/>
              </a:spcAft>
            </a:pPr>
            <a:r>
              <a:rPr lang="pt-BR" sz="2200" b="1" dirty="0" smtClean="0">
                <a:solidFill>
                  <a:srgbClr val="C00000"/>
                </a:solidFill>
              </a:rPr>
              <a:t>Ascendants</a:t>
            </a:r>
            <a:r>
              <a:rPr lang="pt-BR" sz="2200" dirty="0" smtClean="0"/>
              <a:t> de L={H,C,A }, E={B,A},...</a:t>
            </a:r>
            <a:endParaRPr lang="fr-FR" sz="22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8256" y="3452507"/>
            <a:ext cx="5615744" cy="34054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1.3 Mesures sur les arbres 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Taille d’un arbre :  </a:t>
            </a:r>
            <a:r>
              <a:rPr lang="fr-FR" sz="2400" dirty="0" smtClean="0"/>
              <a:t>C’est le nombre de nœuds qu’il possède.</a:t>
            </a:r>
          </a:p>
          <a:p>
            <a:pPr marL="542925" indent="-180975"/>
            <a:r>
              <a:rPr lang="fr-FR" sz="2400" dirty="0" smtClean="0"/>
              <a:t>Taille de l’arbre précédent = 13</a:t>
            </a:r>
          </a:p>
          <a:p>
            <a:pPr marL="542925" indent="-180975"/>
            <a:r>
              <a:rPr lang="fr-FR" sz="2400" dirty="0" smtClean="0"/>
              <a:t>Un arbre vide est de taille égale à 0.</a:t>
            </a:r>
            <a:endParaRPr lang="fr-FR" sz="2400" b="1" dirty="0" smtClean="0"/>
          </a:p>
          <a:p>
            <a:pPr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Niveau d’un nœud : </a:t>
            </a:r>
            <a:r>
              <a:rPr lang="fr-FR" sz="2400" dirty="0" smtClean="0"/>
              <a:t>Le niveau d'un nœud est le nombre de nœuds entre celui-ci et la racine.</a:t>
            </a:r>
          </a:p>
          <a:p>
            <a:pPr marL="542925" indent="-180975"/>
            <a:r>
              <a:rPr lang="fr-FR" sz="2400" dirty="0" smtClean="0"/>
              <a:t>Le niveau de la racine = 0</a:t>
            </a:r>
          </a:p>
          <a:p>
            <a:pPr marL="542925" indent="-180975"/>
            <a:r>
              <a:rPr lang="fr-FR" sz="2400" dirty="0" smtClean="0"/>
              <a:t>Le niveau de chaque nœud est égale au niveau de son père plus 1</a:t>
            </a:r>
          </a:p>
          <a:p>
            <a:pPr marL="542925" indent="-180975"/>
            <a:r>
              <a:rPr lang="fr-FR" sz="2400" dirty="0" smtClean="0"/>
              <a:t>Niveau de E,F,G,H,I,J,K = 2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Hauteur (Profondeur) d’un arbre: </a:t>
            </a:r>
            <a:r>
              <a:rPr lang="fr-FR" sz="2400" dirty="0" smtClean="0"/>
              <a:t>C’est le niveau maximum dans cet arbre.</a:t>
            </a:r>
          </a:p>
          <a:p>
            <a:pPr marL="542925" indent="-180975"/>
            <a:r>
              <a:rPr lang="fr-FR" sz="2400" dirty="0" smtClean="0"/>
              <a:t>Hauteur de l’arbre précédent = 3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Degré d’un nœud:  </a:t>
            </a:r>
            <a:r>
              <a:rPr lang="fr-FR" sz="2400" dirty="0" smtClean="0"/>
              <a:t>Le degré d’un nœud est égal au nombre de ses fils.</a:t>
            </a:r>
          </a:p>
          <a:p>
            <a:pPr marL="542925" indent="-180975"/>
            <a:r>
              <a:rPr lang="pt-BR" sz="2400" dirty="0" smtClean="0"/>
              <a:t>Degré de (A = 3, B =2, C = 3, E= 0, H=2,...)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Degré d’un arbre:</a:t>
            </a:r>
            <a:r>
              <a:rPr lang="fr-FR" sz="2400" dirty="0" smtClean="0">
                <a:solidFill>
                  <a:srgbClr val="002060"/>
                </a:solidFill>
              </a:rPr>
              <a:t>  </a:t>
            </a:r>
            <a:r>
              <a:rPr lang="fr-FR" sz="2400" dirty="0" smtClean="0"/>
              <a:t>C’est le degré maximum de ses nœuds.</a:t>
            </a:r>
          </a:p>
          <a:p>
            <a:pPr marL="542925" indent="-180975"/>
            <a:r>
              <a:rPr lang="fr-FR" sz="2400" dirty="0" smtClean="0"/>
              <a:t>Degré de l’arbre précédent = 3. 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4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1.4 Exemples d’utilisation des arbres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Représentation des expressions arithmétiques:</a:t>
            </a:r>
          </a:p>
          <a:p>
            <a:pPr marL="0" indent="0" algn="just">
              <a:buNone/>
            </a:pPr>
            <a:r>
              <a:rPr lang="fr-FR" sz="2400" dirty="0" smtClean="0"/>
              <a:t>(A+B) - (E*f + d)/6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b="1" dirty="0" smtClean="0"/>
              <a:t>Exercice:</a:t>
            </a:r>
            <a:r>
              <a:rPr lang="fr-FR" sz="2400" dirty="0" smtClean="0"/>
              <a:t> donner la représentation arborescente des expressions suivantes:</a:t>
            </a:r>
          </a:p>
          <a:p>
            <a:pPr marL="457200" indent="-457200" algn="just">
              <a:buAutoNum type="arabicPeriod"/>
            </a:pPr>
            <a:r>
              <a:rPr lang="fr-FR" sz="2400" dirty="0" smtClean="0"/>
              <a:t>A*B/3-8*C</a:t>
            </a:r>
          </a:p>
          <a:p>
            <a:pPr marL="457200" indent="-457200" algn="just">
              <a:buAutoNum type="arabicPeriod"/>
            </a:pPr>
            <a:r>
              <a:rPr lang="fr-FR" sz="2400" dirty="0" smtClean="0"/>
              <a:t>3*(9-2)+(5-2*8)</a:t>
            </a: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357298"/>
            <a:ext cx="3500462" cy="304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1.4 Exemples d’utilisation des arbres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7030A0"/>
                </a:solidFill>
              </a:rPr>
              <a:t>Représentation des fichiers dans Windows.</a:t>
            </a:r>
            <a:endParaRPr lang="fr-FR" sz="2400" b="1" u="sng" dirty="0" smtClean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1254507" y="1857364"/>
            <a:ext cx="5784291" cy="3857652"/>
            <a:chOff x="1142976" y="1857364"/>
            <a:chExt cx="4929222" cy="32147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39375" t="18750" r="50000" b="71250"/>
            <a:stretch>
              <a:fillRect/>
            </a:stretch>
          </p:blipFill>
          <p:spPr bwMode="auto">
            <a:xfrm>
              <a:off x="3428992" y="1857364"/>
              <a:ext cx="809604" cy="571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/>
            <a:srcRect l="30312" t="40000" r="51875" b="48750"/>
            <a:stretch>
              <a:fillRect/>
            </a:stretch>
          </p:blipFill>
          <p:spPr bwMode="auto">
            <a:xfrm>
              <a:off x="2285984" y="3214686"/>
              <a:ext cx="1357322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/>
            <a:srcRect l="30312" t="22500" r="50000" b="65000"/>
            <a:stretch>
              <a:fillRect/>
            </a:stretch>
          </p:blipFill>
          <p:spPr bwMode="auto">
            <a:xfrm>
              <a:off x="4000496" y="3000372"/>
              <a:ext cx="1500198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1" name="Connecteur droit avec flèche 10"/>
            <p:cNvCxnSpPr/>
            <p:nvPr/>
          </p:nvCxnSpPr>
          <p:spPr>
            <a:xfrm rot="10800000" flipV="1">
              <a:off x="1142976" y="2285992"/>
              <a:ext cx="2071702" cy="8572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 rot="5400000">
              <a:off x="2750331" y="2464587"/>
              <a:ext cx="785818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16200000" flipH="1">
              <a:off x="4071934" y="2500306"/>
              <a:ext cx="785818" cy="64294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4357686" y="2285992"/>
              <a:ext cx="1714512" cy="78581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/>
            <a:srcRect l="29375" t="18750" r="38750" b="68750"/>
            <a:stretch>
              <a:fillRect/>
            </a:stretch>
          </p:blipFill>
          <p:spPr bwMode="auto">
            <a:xfrm>
              <a:off x="1500166" y="4357694"/>
              <a:ext cx="242889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0" name="Connecteur droit avec flèche 19"/>
            <p:cNvCxnSpPr/>
            <p:nvPr/>
          </p:nvCxnSpPr>
          <p:spPr>
            <a:xfrm rot="5400000">
              <a:off x="1785918" y="3786190"/>
              <a:ext cx="71438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 rot="5400000">
              <a:off x="2393141" y="4107661"/>
              <a:ext cx="6429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 rot="16200000" flipH="1">
              <a:off x="2893207" y="3893347"/>
              <a:ext cx="714380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6" name="Image 25"/>
          <p:cNvPicPr/>
          <p:nvPr/>
        </p:nvPicPr>
        <p:blipFill>
          <a:blip r:embed="rId5"/>
          <a:srcRect l="23455" t="42417" r="67364" b="50126"/>
          <a:stretch>
            <a:fillRect/>
          </a:stretch>
        </p:blipFill>
        <p:spPr bwMode="auto">
          <a:xfrm>
            <a:off x="357158" y="3429000"/>
            <a:ext cx="164307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Image 27"/>
          <p:cNvPicPr/>
          <p:nvPr/>
        </p:nvPicPr>
        <p:blipFill>
          <a:blip r:embed="rId5"/>
          <a:srcRect l="37825" t="19300" r="49276" b="73243"/>
          <a:stretch>
            <a:fillRect/>
          </a:stretch>
        </p:blipFill>
        <p:spPr bwMode="auto">
          <a:xfrm>
            <a:off x="6572264" y="3357562"/>
            <a:ext cx="230852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1.5 Implémentation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Les arbres peuvent être représentés par des tableaux ou des listes chinées non linéaires :</a:t>
            </a:r>
          </a:p>
          <a:p>
            <a:pPr marL="457200" indent="-457200">
              <a:buFont typeface="+mj-lt"/>
              <a:buAutoNum type="alphaLcParenR"/>
            </a:pPr>
            <a:r>
              <a:rPr lang="fr-FR" sz="2400" b="1" dirty="0" smtClean="0">
                <a:solidFill>
                  <a:srgbClr val="7030A0"/>
                </a:solidFill>
              </a:rPr>
              <a:t>Représentation statique</a:t>
            </a:r>
          </a:p>
          <a:p>
            <a:pPr marL="0" indent="0">
              <a:buNone/>
            </a:pPr>
            <a:r>
              <a:rPr lang="fr-FR" sz="2400" dirty="0" smtClean="0"/>
              <a:t>Ci-dessous la représentation d’un arbre d’entiers par un tableau:</a:t>
            </a:r>
          </a:p>
          <a:p>
            <a:pPr marL="0" indent="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400" b="1" u="sng" dirty="0" smtClean="0">
                <a:solidFill>
                  <a:srgbClr val="7030A0"/>
                </a:solidFill>
              </a:rPr>
              <a:t>                                                       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857356" y="3286124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8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00100" y="4357694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571736" y="4357694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71472" y="5357826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643174" y="5357826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500166" y="5357826"/>
            <a:ext cx="500066" cy="428628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0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/>
          <p:cNvCxnSpPr>
            <a:stCxn id="5" idx="3"/>
            <a:endCxn id="6" idx="7"/>
          </p:cNvCxnSpPr>
          <p:nvPr/>
        </p:nvCxnSpPr>
        <p:spPr>
          <a:xfrm rot="5400000">
            <a:off x="1294519" y="3784395"/>
            <a:ext cx="768484" cy="503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6" idx="4"/>
          </p:cNvCxnSpPr>
          <p:nvPr/>
        </p:nvCxnSpPr>
        <p:spPr>
          <a:xfrm rot="5400000">
            <a:off x="705156" y="4866953"/>
            <a:ext cx="625608" cy="4643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6" idx="4"/>
          </p:cNvCxnSpPr>
          <p:nvPr/>
        </p:nvCxnSpPr>
        <p:spPr>
          <a:xfrm rot="16200000" flipH="1">
            <a:off x="1205222" y="4831233"/>
            <a:ext cx="554170" cy="4643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endCxn id="7" idx="0"/>
          </p:cNvCxnSpPr>
          <p:nvPr/>
        </p:nvCxnSpPr>
        <p:spPr>
          <a:xfrm rot="16200000" flipH="1">
            <a:off x="2160967" y="3696892"/>
            <a:ext cx="714380" cy="607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6200000" flipH="1">
            <a:off x="2553876" y="5089934"/>
            <a:ext cx="642941" cy="35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3571868" y="3429000"/>
          <a:ext cx="3857651" cy="2453640"/>
        </p:xfrm>
        <a:graphic>
          <a:graphicData uri="http://schemas.openxmlformats.org/drawingml/2006/table">
            <a:tbl>
              <a:tblPr/>
              <a:tblGrid>
                <a:gridCol w="963614"/>
                <a:gridCol w="964679"/>
                <a:gridCol w="964679"/>
                <a:gridCol w="964679"/>
              </a:tblGrid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élément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Fils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Fils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1">
                    <a:lumMod val="50000"/>
                  </a:schemeClr>
                </a:solidFill>
              </a:rPr>
              <a:t>1.5 Implémentation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fr-FR" sz="2400" b="1" dirty="0" smtClean="0">
                <a:solidFill>
                  <a:srgbClr val="7030A0"/>
                </a:solidFill>
              </a:rPr>
              <a:t>Représentation dynamique: </a:t>
            </a:r>
            <a:r>
              <a:rPr lang="fr-FR" sz="2400" dirty="0" smtClean="0"/>
              <a:t>utilisation d’une liste non linéaire où chaque nœud contient un élément avec la liste (Un tableau ou une liste</a:t>
            </a:r>
            <a:r>
              <a:rPr lang="fr-FR" sz="2400" dirty="0" smtClean="0">
                <a:solidFill>
                  <a:srgbClr val="7030A0"/>
                </a:solidFill>
              </a:rPr>
              <a:t> </a:t>
            </a:r>
            <a:r>
              <a:rPr lang="fr-FR" sz="2400" dirty="0" smtClean="0"/>
              <a:t>chainée) de ses fils.</a:t>
            </a: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endParaRPr lang="fr-FR" sz="2400" b="1" u="sng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fr-FR" sz="2400" b="1" u="sng" dirty="0" smtClean="0"/>
              <a:t>Définition de type</a:t>
            </a:r>
          </a:p>
          <a:p>
            <a:pPr>
              <a:buNone/>
            </a:pPr>
            <a:r>
              <a:rPr lang="fr-FR" sz="2400" dirty="0"/>
              <a:t>Type </a:t>
            </a:r>
            <a:r>
              <a:rPr lang="fr-FR" sz="2400" b="1" dirty="0">
                <a:solidFill>
                  <a:srgbClr val="C00000"/>
                </a:solidFill>
              </a:rPr>
              <a:t>Nœud</a:t>
            </a:r>
            <a:r>
              <a:rPr lang="fr-FR" sz="2400" dirty="0"/>
              <a:t> : Enregistrement</a:t>
            </a:r>
          </a:p>
          <a:p>
            <a:pPr>
              <a:buNone/>
            </a:pPr>
            <a:r>
              <a:rPr lang="fr-FR" sz="2400" dirty="0"/>
              <a:t>           Élément : </a:t>
            </a:r>
            <a:r>
              <a:rPr lang="fr-FR" sz="2400" dirty="0" err="1"/>
              <a:t>typeqq</a:t>
            </a:r>
            <a:r>
              <a:rPr lang="fr-FR" sz="2400" dirty="0"/>
              <a:t> ;</a:t>
            </a:r>
          </a:p>
          <a:p>
            <a:pPr>
              <a:buNone/>
            </a:pPr>
            <a:r>
              <a:rPr lang="fr-FR" sz="2400" dirty="0"/>
              <a:t>           Fils : Tableau[</a:t>
            </a:r>
            <a:r>
              <a:rPr lang="fr-FR" sz="2400" dirty="0" err="1"/>
              <a:t>NbFils</a:t>
            </a:r>
            <a:r>
              <a:rPr lang="fr-FR" sz="2400" dirty="0"/>
              <a:t>] de (</a:t>
            </a:r>
            <a:r>
              <a:rPr lang="fr-FR" sz="2400" b="1" dirty="0">
                <a:solidFill>
                  <a:srgbClr val="C00000"/>
                </a:solidFill>
              </a:rPr>
              <a:t>* Nœud</a:t>
            </a:r>
            <a:r>
              <a:rPr lang="fr-FR" sz="2400" dirty="0"/>
              <a:t>) ;</a:t>
            </a:r>
          </a:p>
          <a:p>
            <a:pPr>
              <a:buNone/>
            </a:pPr>
            <a:r>
              <a:rPr lang="fr-FR" sz="2400" dirty="0"/>
              <a:t>Fin ;</a:t>
            </a:r>
          </a:p>
          <a:p>
            <a:pPr>
              <a:buNone/>
            </a:pPr>
            <a:r>
              <a:rPr lang="fr-FR" sz="2400" dirty="0"/>
              <a:t>Type Arbre : </a:t>
            </a:r>
            <a:r>
              <a:rPr lang="fr-FR" sz="2400" dirty="0">
                <a:solidFill>
                  <a:srgbClr val="C00000"/>
                </a:solidFill>
              </a:rPr>
              <a:t>*</a:t>
            </a:r>
            <a:r>
              <a:rPr lang="fr-FR" sz="2400" dirty="0"/>
              <a:t> Nœud ;</a:t>
            </a:r>
            <a:endParaRPr lang="fr-FR" sz="2400" b="1" u="sng" dirty="0">
              <a:solidFill>
                <a:srgbClr val="7030A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3428992" y="1928802"/>
            <a:ext cx="5267325" cy="2343150"/>
            <a:chOff x="1928794" y="1643050"/>
            <a:chExt cx="5267325" cy="234315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1643050"/>
              <a:ext cx="5267325" cy="2343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2062144" y="2647946"/>
              <a:ext cx="2106000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0" rIns="18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Élément 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3305166" y="1747827"/>
              <a:ext cx="2106000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0" rIns="18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Élément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5018718" y="2643182"/>
              <a:ext cx="2106000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0" rIns="18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Élément 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857488" y="3562351"/>
              <a:ext cx="2106000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0" rIns="18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Élément 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2338</TotalTime>
  <Words>1790</Words>
  <Application>Microsoft Office PowerPoint</Application>
  <PresentationFormat>Affichage à l'écran (4:3)</PresentationFormat>
  <Paragraphs>479</Paragraphs>
  <Slides>33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Thème Office</vt:lpstr>
      <vt:lpstr>Chapitre 5:Arbres </vt:lpstr>
      <vt:lpstr>1.1 Introduction</vt:lpstr>
      <vt:lpstr>1.2. Définition </vt:lpstr>
      <vt:lpstr>1.2. Définition </vt:lpstr>
      <vt:lpstr>1.3 Mesures sur les arbres </vt:lpstr>
      <vt:lpstr>1.4 Exemples d’utilisation des arbres</vt:lpstr>
      <vt:lpstr>1.4 Exemples d’utilisation des arbres</vt:lpstr>
      <vt:lpstr>1.5 Implémentation</vt:lpstr>
      <vt:lpstr>1.5 Implémentation</vt:lpstr>
      <vt:lpstr>1.5 Typologie des arbres</vt:lpstr>
      <vt:lpstr>Présentation PowerPoint</vt:lpstr>
      <vt:lpstr>2. 1 définition </vt:lpstr>
      <vt:lpstr>2.2 Implémentation</vt:lpstr>
      <vt:lpstr>2.3 opérations</vt:lpstr>
      <vt:lpstr>2.3 opérations</vt:lpstr>
      <vt:lpstr>2.3 opérations</vt:lpstr>
      <vt:lpstr>2.4 opérations de parcours</vt:lpstr>
      <vt:lpstr>2.4 opérations de parcours</vt:lpstr>
      <vt:lpstr>2.4 opérations de parcours</vt:lpstr>
      <vt:lpstr>2.4 opérations de parcours</vt:lpstr>
      <vt:lpstr>2.5 Recherche d’un éléments</vt:lpstr>
      <vt:lpstr>Présentation PowerPoint</vt:lpstr>
      <vt:lpstr>Présentation PowerPoint</vt:lpstr>
      <vt:lpstr>Présentation PowerPoint</vt:lpstr>
      <vt:lpstr>3.1 définition</vt:lpstr>
      <vt:lpstr>3.2 Opérations</vt:lpstr>
      <vt:lpstr>3.2 Opérations</vt:lpstr>
      <vt:lpstr>3.2 Opérations</vt:lpstr>
      <vt:lpstr>3.2 Opérations</vt:lpstr>
      <vt:lpstr>3.2 Opérations</vt:lpstr>
      <vt:lpstr>3.2 Opérations</vt:lpstr>
      <vt:lpstr>3.3 Equilibrage</vt:lpstr>
      <vt:lpstr>3.3 Equilibrage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886</cp:revision>
  <dcterms:created xsi:type="dcterms:W3CDTF">2012-10-16T09:31:24Z</dcterms:created>
  <dcterms:modified xsi:type="dcterms:W3CDTF">2022-01-20T13:30:33Z</dcterms:modified>
</cp:coreProperties>
</file>