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106" d="100"/>
          <a:sy n="106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FC40E-E33C-4649-8D6C-95DE0326209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550A2-8743-4DF8-AA7F-2F9F71342C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1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16/10/2024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Centre Universitaire Abdelhafidh Boussouf-MILA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Département de GM-ELM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baseline="300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Année Master ELM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3430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Réseaux électriques Industriels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043608" y="6381328"/>
            <a:ext cx="64008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Année Universitaire: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2024-2025                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HIMOUR Kamal</a:t>
            </a:r>
            <a:endParaRPr lang="fr-F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6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8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0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-17704" y="6381126"/>
            <a:ext cx="9144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872296" y="2852936"/>
            <a:ext cx="536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659632" y="4293096"/>
            <a:ext cx="58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619672" y="2564904"/>
            <a:ext cx="58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850040" y="4077072"/>
            <a:ext cx="536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612775" cy="6858000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12525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37" y="1196752"/>
            <a:ext cx="12525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5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3.2.  Les canalisations électriques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 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18045" y="1882194"/>
            <a:ext cx="208823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Les Conduites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176" y="2492896"/>
            <a:ext cx="8174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Mongolian Baiti" pitchFamily="66" charset="0"/>
                <a:cs typeface="Mongolian Baiti" pitchFamily="66" charset="0"/>
              </a:rPr>
              <a:t>Les conduits sont faits de différents matériaux qui garantissent des qualités suivantes :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Un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bon comportement à l’écrasement ou de choc à l’aide d’une bonne résistance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mécanique.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D’étanchéité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à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l’eau.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Résistance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aux températures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élevées.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Non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propagation de la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flamme.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Protection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contre les condensations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internes.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Facilité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la mise en œuvre. 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5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3.2.  Les canalisations électriques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 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18045" y="1882194"/>
            <a:ext cx="208823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Les goulottes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045" y="2394580"/>
            <a:ext cx="8288089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latin typeface="Mongolian Baiti" pitchFamily="66" charset="0"/>
                <a:cs typeface="Mongolian Baiti" pitchFamily="66" charset="0"/>
              </a:rPr>
              <a:t>Enveloppe étanche avec couvercle amovible conçu pour protéger complètement les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conducteurs isolés ou les câbles utilisés pour alimenter des circuits ou des équipements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1" y="3429000"/>
            <a:ext cx="4320480" cy="307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Goulotte électrique pour câble et fil | Mur,sol &amp; plafo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77" y="3389518"/>
            <a:ext cx="3150099" cy="315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5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3.2.  Les canalisations électriques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 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3848" y="1913034"/>
            <a:ext cx="208823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Chemin de câbles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149" y="2510918"/>
            <a:ext cx="8070307" cy="64633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Un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chemin de câbles (ou tablettes) est un support de câbles constitué d’une base continue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et de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rebords, et ne comportant pas de couvercle. Il peut être perforé ou non,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1" y="3414599"/>
            <a:ext cx="4790740" cy="338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Epaisseur :1.0 mm : Chemin de câbles à bord droit 24x437 ep:1.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31" y="3414599"/>
            <a:ext cx="3754472" cy="34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5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3.3.  Les modes de pose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854116"/>
            <a:ext cx="8988424" cy="404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87286" y="5900334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+ : Admis.</a:t>
            </a:r>
            <a:br>
              <a:rPr lang="fr-FR" dirty="0"/>
            </a:br>
            <a:r>
              <a:rPr lang="fr-FR" dirty="0"/>
              <a:t>– : Non admis.</a:t>
            </a:r>
            <a:br>
              <a:rPr lang="fr-FR" dirty="0"/>
            </a:br>
            <a:r>
              <a:rPr lang="fr-FR" dirty="0"/>
              <a:t>0 : Non applicable, ou non utilisé en pratique. </a:t>
            </a:r>
          </a:p>
        </p:txBody>
      </p:sp>
    </p:spTree>
    <p:extLst>
      <p:ext uri="{BB962C8B-B14F-4D97-AF65-F5344CB8AC3E}">
        <p14:creationId xmlns:p14="http://schemas.microsoft.com/office/powerpoint/2010/main" val="14514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5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3.4.  Exemple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1" y="2094384"/>
            <a:ext cx="87719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5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3.4.  Exemple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"/>
          <a:stretch/>
        </p:blipFill>
        <p:spPr bwMode="auto">
          <a:xfrm>
            <a:off x="307975" y="1854116"/>
            <a:ext cx="8836057" cy="495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2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5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3.4.  Exemple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3" y="1879133"/>
            <a:ext cx="8794105" cy="258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59019"/>
            <a:ext cx="8656513" cy="254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7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4" y="1484784"/>
            <a:ext cx="774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3.5.  Les perturbations dans les réseaux électriques industriels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347864" y="3284984"/>
            <a:ext cx="2736304" cy="13681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Perturbations dans les RE</a:t>
            </a:r>
            <a:endParaRPr lang="fr-FR" b="1" dirty="0">
              <a:solidFill>
                <a:schemeClr val="tx1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16020" y="2276872"/>
            <a:ext cx="31318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Mongolian Baiti" pitchFamily="66" charset="0"/>
                <a:cs typeface="Mongolian Baiti" pitchFamily="66" charset="0"/>
              </a:rPr>
              <a:t>Les variations de l'amplitude de tension </a:t>
            </a:r>
          </a:p>
        </p:txBody>
      </p:sp>
      <p:sp>
        <p:nvSpPr>
          <p:cNvPr id="14" name="Ellipse 13"/>
          <p:cNvSpPr/>
          <p:nvPr/>
        </p:nvSpPr>
        <p:spPr>
          <a:xfrm>
            <a:off x="244079" y="4695835"/>
            <a:ext cx="31318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Mongolian Baiti" pitchFamily="66" charset="0"/>
                <a:cs typeface="Mongolian Baiti" pitchFamily="66" charset="0"/>
              </a:rPr>
              <a:t>Les </a:t>
            </a:r>
            <a:r>
              <a:rPr lang="fr-FR" sz="1600" dirty="0">
                <a:latin typeface="Mongolian Baiti" pitchFamily="66" charset="0"/>
                <a:cs typeface="Mongolian Baiti" pitchFamily="66" charset="0"/>
              </a:rPr>
              <a:t>modifications de la forme d'onde </a:t>
            </a:r>
          </a:p>
        </p:txBody>
      </p:sp>
      <p:sp>
        <p:nvSpPr>
          <p:cNvPr id="15" name="Ellipse 14"/>
          <p:cNvSpPr/>
          <p:nvPr/>
        </p:nvSpPr>
        <p:spPr>
          <a:xfrm>
            <a:off x="5436096" y="2243403"/>
            <a:ext cx="31318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Mongolian Baiti" pitchFamily="66" charset="0"/>
                <a:cs typeface="Mongolian Baiti" pitchFamily="66" charset="0"/>
              </a:rPr>
              <a:t>Les </a:t>
            </a:r>
            <a:r>
              <a:rPr lang="fr-FR" sz="1600" dirty="0">
                <a:latin typeface="Mongolian Baiti" pitchFamily="66" charset="0"/>
                <a:cs typeface="Mongolian Baiti" pitchFamily="66" charset="0"/>
              </a:rPr>
              <a:t>dissymétries</a:t>
            </a:r>
            <a:br>
              <a:rPr lang="fr-FR" sz="1600" dirty="0">
                <a:latin typeface="Mongolian Baiti" pitchFamily="66" charset="0"/>
                <a:cs typeface="Mongolian Baiti" pitchFamily="66" charset="0"/>
              </a:rPr>
            </a:br>
            <a:r>
              <a:rPr lang="fr-FR" sz="1600" dirty="0">
                <a:latin typeface="Mongolian Baiti" pitchFamily="66" charset="0"/>
                <a:cs typeface="Mongolian Baiti" pitchFamily="66" charset="0"/>
              </a:rPr>
              <a:t>du système triphasé </a:t>
            </a:r>
          </a:p>
        </p:txBody>
      </p:sp>
      <p:sp>
        <p:nvSpPr>
          <p:cNvPr id="16" name="Ellipse 15"/>
          <p:cNvSpPr/>
          <p:nvPr/>
        </p:nvSpPr>
        <p:spPr>
          <a:xfrm>
            <a:off x="5652120" y="4869160"/>
            <a:ext cx="31318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Mongolian Baiti" pitchFamily="66" charset="0"/>
                <a:cs typeface="Mongolian Baiti" pitchFamily="66" charset="0"/>
              </a:rPr>
              <a:t>les fluctuations de la fréquence autour de 50 Hz </a:t>
            </a:r>
          </a:p>
        </p:txBody>
      </p:sp>
      <p:cxnSp>
        <p:nvCxnSpPr>
          <p:cNvPr id="13" name="Connecteur droit avec flèche 12"/>
          <p:cNvCxnSpPr>
            <a:stCxn id="3" idx="1"/>
            <a:endCxn id="4" idx="4"/>
          </p:cNvCxnSpPr>
          <p:nvPr/>
        </p:nvCxnSpPr>
        <p:spPr>
          <a:xfrm flipH="1" flipV="1">
            <a:off x="1781942" y="2996952"/>
            <a:ext cx="1966644" cy="488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3" idx="3"/>
          </p:cNvCxnSpPr>
          <p:nvPr/>
        </p:nvCxnSpPr>
        <p:spPr>
          <a:xfrm flipH="1">
            <a:off x="1873897" y="4452775"/>
            <a:ext cx="1874689" cy="20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3" idx="7"/>
            <a:endCxn id="15" idx="4"/>
          </p:cNvCxnSpPr>
          <p:nvPr/>
        </p:nvCxnSpPr>
        <p:spPr>
          <a:xfrm flipV="1">
            <a:off x="5683446" y="2963483"/>
            <a:ext cx="1318572" cy="521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3" idx="5"/>
            <a:endCxn id="16" idx="0"/>
          </p:cNvCxnSpPr>
          <p:nvPr/>
        </p:nvCxnSpPr>
        <p:spPr>
          <a:xfrm>
            <a:off x="5683446" y="4452775"/>
            <a:ext cx="1534596" cy="416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Analyse réseau électrique - M-CO, expertise et conseil dans la prévention  et la sécurité industriel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0" y="3365724"/>
            <a:ext cx="2494047" cy="10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e transformateur d'isolement - LOKELECT ENGINEER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4" y="5486368"/>
            <a:ext cx="2404147" cy="11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OWER QUALITY. Les déséquilibres de tension | IREM - Made in Ita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74700"/>
            <a:ext cx="2411760" cy="118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II. Modulation de fréquence - Claude Giménè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78" y="5960704"/>
            <a:ext cx="1718322" cy="89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4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4" y="1484784"/>
            <a:ext cx="774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3.5.  Les perturbations dans les réseaux électriques industriels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555776" y="2060848"/>
            <a:ext cx="3816424" cy="5040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Variation de fréquence</a:t>
            </a:r>
            <a:endParaRPr lang="fr-FR" b="1" dirty="0">
              <a:solidFill>
                <a:schemeClr val="tx1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766" y="2779264"/>
            <a:ext cx="4185222" cy="369332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i="1" dirty="0">
                <a:latin typeface="Mongolian Baiti" pitchFamily="66" charset="0"/>
                <a:cs typeface="Mongolian Baiti" pitchFamily="66" charset="0"/>
              </a:rPr>
              <a:t>Présence du réseau de distribution public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792" y="316468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sont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rares et ne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sont rencontrées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que dans des circonstances particulières telles que les défauts graves sur le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réseau de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production ou de transport. </a:t>
            </a:r>
            <a:endParaRPr lang="fr-FR" dirty="0" smtClean="0">
              <a:latin typeface="Mongolian Baiti" pitchFamily="66" charset="0"/>
              <a:cs typeface="Mongolian Baiti" pitchFamily="66" charset="0"/>
            </a:endParaRPr>
          </a:p>
          <a:p>
            <a:endParaRPr lang="fr-FR" dirty="0" smtClean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Surtout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lorsqu'il n'y a pas d'équilibre entre la production et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la consommation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d'énergie électrique, ce type d'interférence se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produit.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La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variation de fréquence n'excède pas 1 Hz autour de la fréquence nominale (50 ou 60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Hz) dans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la plupart des réseaux publics.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32040" y="2774017"/>
            <a:ext cx="3759632" cy="369332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b="1" i="1" dirty="0">
                <a:latin typeface="Mongolian Baiti" pitchFamily="66" charset="0"/>
                <a:cs typeface="Mongolian Baiti" pitchFamily="66" charset="0"/>
              </a:rPr>
              <a:t>Une source autonome de production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48063" y="3429000"/>
            <a:ext cx="39640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>
                <a:latin typeface="Mongolian Baiti" pitchFamily="66" charset="0"/>
                <a:cs typeface="Mongolian Baiti" pitchFamily="66" charset="0"/>
              </a:rPr>
              <a:t>Des variations de charge importantes provoquent des variations de fréquence. </a:t>
            </a:r>
            <a:endParaRPr lang="fr-FR" dirty="0" smtClean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L’utilisation d’un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système de stockage ou le recours au délestage permet de maintenir la fréquence en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cas de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surcharge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0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4" y="1484784"/>
            <a:ext cx="774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3.5.  Les perturbations dans les réseaux électriques industriels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555776" y="2060848"/>
            <a:ext cx="3816424" cy="5040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Variation de l’amplitude</a:t>
            </a:r>
            <a:endParaRPr lang="fr-FR" b="1" dirty="0">
              <a:solidFill>
                <a:schemeClr val="tx1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1377" y="2779264"/>
            <a:ext cx="4185222" cy="369332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i="1" dirty="0">
                <a:latin typeface="Mongolian Baiti" pitchFamily="66" charset="0"/>
                <a:cs typeface="Mongolian Baiti" pitchFamily="66" charset="0"/>
              </a:rPr>
              <a:t>Creux de tension et coupures brèves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044" y="3386908"/>
            <a:ext cx="81003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>
                <a:latin typeface="Mongolian Baiti" pitchFamily="66" charset="0"/>
                <a:cs typeface="Mongolian Baiti" pitchFamily="66" charset="0"/>
              </a:rPr>
              <a:t>Un creux de tension est une réduction de la tension d'au moins </a:t>
            </a: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10 %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sur une durée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d'</a:t>
            </a:r>
            <a:r>
              <a:rPr lang="fr-FR" dirty="0" smtClean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une demi-période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à quelques </a:t>
            </a:r>
            <a:r>
              <a:rPr lang="fr-FR" b="1" dirty="0" smtClean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secondes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Une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coupure brève est un creux de </a:t>
            </a: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100 %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d'une durée </a:t>
            </a: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supérieure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 à </a:t>
            </a: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quelques secondes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et </a:t>
            </a:r>
            <a:r>
              <a:rPr lang="fr-FR" b="1" dirty="0" smtClean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moins </a:t>
            </a: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d’une une minute </a:t>
            </a:r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 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41168"/>
            <a:ext cx="413385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0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1. Domaines de tension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60375" y="1859341"/>
            <a:ext cx="8216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Les domaines de tension sont définit par le type du courant </a:t>
            </a:r>
            <a:r>
              <a:rPr lang="fr-FR" sz="2000" b="1" dirty="0">
                <a:latin typeface="Mongolian Baiti" pitchFamily="66" charset="0"/>
                <a:cs typeface="Mongolian Baiti" pitchFamily="66" charset="0"/>
              </a:rPr>
              <a:t>alternatif </a:t>
            </a:r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ou </a:t>
            </a:r>
            <a:r>
              <a:rPr lang="fr-FR" sz="2000" b="1" dirty="0">
                <a:latin typeface="Mongolian Baiti" pitchFamily="66" charset="0"/>
                <a:cs typeface="Mongolian Baiti" pitchFamily="66" charset="0"/>
              </a:rPr>
              <a:t>continu</a:t>
            </a:r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, par le </a:t>
            </a:r>
            <a:r>
              <a:rPr lang="fr-FR" sz="2000" dirty="0" smtClean="0">
                <a:latin typeface="Mongolian Baiti" pitchFamily="66" charset="0"/>
                <a:cs typeface="Mongolian Baiti" pitchFamily="66" charset="0"/>
              </a:rPr>
              <a:t>type de </a:t>
            </a:r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tension </a:t>
            </a:r>
            <a:r>
              <a:rPr lang="fr-FR" sz="2000" b="1" dirty="0">
                <a:latin typeface="Mongolian Baiti" pitchFamily="66" charset="0"/>
                <a:cs typeface="Mongolian Baiti" pitchFamily="66" charset="0"/>
              </a:rPr>
              <a:t>haute </a:t>
            </a:r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et </a:t>
            </a:r>
            <a:r>
              <a:rPr lang="fr-FR" sz="2000" b="1" dirty="0">
                <a:latin typeface="Mongolian Baiti" pitchFamily="66" charset="0"/>
                <a:cs typeface="Mongolian Baiti" pitchFamily="66" charset="0"/>
              </a:rPr>
              <a:t>basse</a:t>
            </a:r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, </a:t>
            </a:r>
            <a:endParaRPr lang="fr-FR" sz="2000" dirty="0" smtClean="0">
              <a:latin typeface="Mongolian Baiti" pitchFamily="66" charset="0"/>
              <a:cs typeface="Mongolian Baiti" pitchFamily="66" charset="0"/>
            </a:endParaRPr>
          </a:p>
          <a:p>
            <a:r>
              <a:rPr lang="fr-FR" sz="2000" dirty="0" smtClean="0">
                <a:latin typeface="Mongolian Baiti" pitchFamily="66" charset="0"/>
                <a:cs typeface="Mongolian Baiti" pitchFamily="66" charset="0"/>
              </a:rPr>
              <a:t>Le </a:t>
            </a:r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domaine de tension </a:t>
            </a:r>
            <a:r>
              <a:rPr lang="fr-FR" sz="2000" dirty="0" smtClean="0">
                <a:latin typeface="Mongolian Baiti" pitchFamily="66" charset="0"/>
                <a:cs typeface="Mongolian Baiti" pitchFamily="66" charset="0"/>
              </a:rPr>
              <a:t>est important </a:t>
            </a:r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en matière d'habilitation électrique, puisqu'il conditionne les champs </a:t>
            </a:r>
            <a:r>
              <a:rPr lang="fr-FR" sz="2000" dirty="0" smtClean="0">
                <a:latin typeface="Mongolian Baiti" pitchFamily="66" charset="0"/>
                <a:cs typeface="Mongolian Baiti" pitchFamily="66" charset="0"/>
              </a:rPr>
              <a:t>d'intervention du </a:t>
            </a:r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personnel selon le niveau d'habilitation obtenu </a:t>
            </a:r>
            <a:br>
              <a:rPr lang="fr-FR" sz="2000" dirty="0">
                <a:latin typeface="Mongolian Baiti" pitchFamily="66" charset="0"/>
                <a:cs typeface="Mongolian Baiti" pitchFamily="66" charset="0"/>
              </a:rPr>
            </a:br>
            <a:endParaRPr lang="fr-FR" sz="2000" dirty="0"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6789699" cy="19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16453" y="5434186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Mongolian Baiti" pitchFamily="66" charset="0"/>
                <a:cs typeface="Mongolian Baiti" pitchFamily="66" charset="0"/>
              </a:rPr>
              <a:t>En Algérie les niveaux de tensions utilisés sont :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HTB: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60kV, 90kV, 150kV, 220kV, 400kV.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HTA :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30kV aérien, 30kV et 10kV souterrain.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BT :380V 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4" y="1484784"/>
            <a:ext cx="774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3.5.  Les perturbations dans les réseaux électriques industriels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555776" y="2060848"/>
            <a:ext cx="3816424" cy="5040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Variation de l’amplitude</a:t>
            </a:r>
            <a:endParaRPr lang="fr-FR" b="1" dirty="0">
              <a:solidFill>
                <a:schemeClr val="tx1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1377" y="2779264"/>
            <a:ext cx="4185222" cy="369332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i="1" dirty="0" smtClean="0">
                <a:latin typeface="Mongolian Baiti" pitchFamily="66" charset="0"/>
                <a:cs typeface="Mongolian Baiti" pitchFamily="66" charset="0"/>
              </a:rPr>
              <a:t>Fluctuations de tension (flickers)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75" y="3284984"/>
            <a:ext cx="83684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Sont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des changements périodiques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ou aléatoires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de l'enveloppe de la tension. Leurs amplitudes sont inférieures à 10% de la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tension nominale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. </a:t>
            </a:r>
            <a:endParaRPr lang="fr-FR" dirty="0" smtClean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Ce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type de perturbations est connu sous le nom de "</a:t>
            </a:r>
            <a:r>
              <a:rPr lang="fr-FR" dirty="0" err="1">
                <a:latin typeface="Mongolian Baiti" pitchFamily="66" charset="0"/>
                <a:cs typeface="Mongolian Baiti" pitchFamily="66" charset="0"/>
              </a:rPr>
              <a:t>flicker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" pour son effet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de papillotement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sur l'éclairage 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831457"/>
            <a:ext cx="66770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3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4" y="1484784"/>
            <a:ext cx="774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3.5.  Les perturbations dans les réseaux électriques industriels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555776" y="2060848"/>
            <a:ext cx="4608512" cy="5040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Modification de la forme d’onde</a:t>
            </a:r>
            <a:endParaRPr lang="fr-FR" b="1" dirty="0">
              <a:solidFill>
                <a:schemeClr val="tx1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305" y="2636912"/>
            <a:ext cx="8062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Mongolian Baiti" pitchFamily="66" charset="0"/>
                <a:cs typeface="Mongolian Baiti" pitchFamily="66" charset="0"/>
              </a:rPr>
              <a:t>Les récepteurs </a:t>
            </a: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non linéaires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(tels que les fours à arc électrique, l'éclairage, les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convertisseurs, etc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.) absorbent des courants non sinusoïdaux qui traversent l'impédance du réseau et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cela entraînera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une déformation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de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la tension d'alimentation </a:t>
            </a:r>
          </a:p>
        </p:txBody>
      </p:sp>
      <p:sp>
        <p:nvSpPr>
          <p:cNvPr id="12" name="AutoShape 2" descr="1-Exemple d'harmonique | Download Scientific Diagram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4" descr="1-Exemple d'harmonique | Download Scientific Diagram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6" descr="1-Exemple d'harmonique | Download Scientific Diagram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Picture 4" descr="Définition des harmoniques et de leur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752975" cy="261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4" y="1484784"/>
            <a:ext cx="774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3.5.  Les perturbations dans les réseaux électriques industriels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555776" y="2060848"/>
            <a:ext cx="4608512" cy="5040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Modification de la forme d’onde</a:t>
            </a:r>
            <a:endParaRPr lang="fr-FR" b="1" dirty="0">
              <a:solidFill>
                <a:schemeClr val="tx1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2" name="AutoShape 2" descr="Détection et filtrage des harmonique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8" y="2641187"/>
            <a:ext cx="8609621" cy="405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4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4" y="1484784"/>
            <a:ext cx="774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3.5.  Les perturbations dans les réseaux électriques industriels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555776" y="2060848"/>
            <a:ext cx="4608512" cy="5040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Modification de la forme d’onde</a:t>
            </a:r>
            <a:endParaRPr lang="fr-FR" b="1" dirty="0">
              <a:solidFill>
                <a:schemeClr val="tx1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670" y="2708920"/>
            <a:ext cx="80628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Les harmoniques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sont des tensions ou des courants sinusoïdaux dont la fréquence est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un multiple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entier (k) de la fréquence du réseau de distribution, appelée fréquence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fondamentale (50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à 60 Hz). Lorsqu'elles sont combinées à la tension ou au courant fondamental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sinusoïdal,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les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harmoniques provoquent la distorsion de la forme d'onde de la tension ou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du courant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et peuvent perturber le fonctionnement des appareils électriques du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réseau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4" y="4740245"/>
            <a:ext cx="6753225" cy="208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4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4" y="1484784"/>
            <a:ext cx="774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3.5.  Les perturbations dans les réseaux électriques industriels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555776" y="2060848"/>
            <a:ext cx="4608512" cy="5040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Dissymétrie du système triphasé</a:t>
            </a:r>
            <a:endParaRPr lang="fr-FR" b="1" dirty="0">
              <a:solidFill>
                <a:schemeClr val="tx1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044" y="2690336"/>
            <a:ext cx="8316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>
                <a:latin typeface="Mongolian Baiti" pitchFamily="66" charset="0"/>
                <a:cs typeface="Mongolian Baiti" pitchFamily="66" charset="0"/>
              </a:rPr>
              <a:t>Le réseau triphasé est déséquilibré lorsque les trois tensions du système triphasé ne sont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pas égales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en amplitude ou ne sont pas décalées les unes par rapport aux autres de 120 °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60375" y="3861048"/>
            <a:ext cx="8000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>
                <a:latin typeface="Mongolian Baiti" pitchFamily="66" charset="0"/>
                <a:cs typeface="Mongolian Baiti" pitchFamily="66" charset="0"/>
              </a:rPr>
              <a:t>Il existe trois types de circuits triphasés déséquilibres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: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Charge </a:t>
            </a:r>
            <a:r>
              <a:rPr lang="fr-FR" b="1" dirty="0">
                <a:latin typeface="Mongolian Baiti" pitchFamily="66" charset="0"/>
                <a:cs typeface="Mongolian Baiti" pitchFamily="66" charset="0"/>
              </a:rPr>
              <a:t>déséquilibrée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: Il peut exister un court-circuit dans la charge, ou une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mauvaise répartition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des charges monophasées sur le réseau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triphasé.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Source </a:t>
            </a:r>
            <a:r>
              <a:rPr lang="fr-FR" b="1" dirty="0">
                <a:latin typeface="Mongolian Baiti" pitchFamily="66" charset="0"/>
                <a:cs typeface="Mongolian Baiti" pitchFamily="66" charset="0"/>
              </a:rPr>
              <a:t>déséquilibrée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: Court-circuit à la source ou dans un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transformateur.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Combinaison </a:t>
            </a:r>
            <a:r>
              <a:rPr lang="fr-FR" b="1" dirty="0">
                <a:latin typeface="Mongolian Baiti" pitchFamily="66" charset="0"/>
                <a:cs typeface="Mongolian Baiti" pitchFamily="66" charset="0"/>
              </a:rPr>
              <a:t>de source et charge déséquilibrées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48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4" y="1484784"/>
            <a:ext cx="774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3.5.  Les perturbations dans les réseaux électriques industriels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555776" y="2060848"/>
            <a:ext cx="4608512" cy="5040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Niveaux de CEM</a:t>
            </a:r>
            <a:endParaRPr lang="fr-FR" b="1" dirty="0">
              <a:solidFill>
                <a:schemeClr val="tx1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044" y="2690336"/>
            <a:ext cx="8316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>
                <a:latin typeface="Mongolian Baiti" pitchFamily="66" charset="0"/>
                <a:cs typeface="Mongolian Baiti" pitchFamily="66" charset="0"/>
              </a:rPr>
              <a:t>C'est le niveau maximal spécifié des perturbations qu’il peut être soumis par un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appareil. Ceci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est la Compatibilité Electromagnétique (CEM) caractérise la capacité des équipements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à supporter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mutuellement leurs effets électromagnétiques </a:t>
            </a:r>
            <a:endParaRPr lang="fr-FR" dirty="0"/>
          </a:p>
        </p:txBody>
      </p:sp>
      <p:pic>
        <p:nvPicPr>
          <p:cNvPr id="10242" name="Picture 2" descr="Management de la CEM – protection foudre eg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3" y="3816017"/>
            <a:ext cx="417646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ompatibilité ÉlectroMagnétique CEM - PDF Téléchargement Gratu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6" b="5908"/>
          <a:stretch/>
        </p:blipFill>
        <p:spPr bwMode="auto">
          <a:xfrm>
            <a:off x="4438867" y="3717032"/>
            <a:ext cx="4630421" cy="2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4" y="1484784"/>
            <a:ext cx="774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3.5.  Les perturbations dans les réseaux électriques industriels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555776" y="2060848"/>
            <a:ext cx="4608512" cy="5040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Niveaux de CEM</a:t>
            </a:r>
            <a:endParaRPr lang="fr-FR" b="1" dirty="0">
              <a:solidFill>
                <a:schemeClr val="tx1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643" y="3140968"/>
            <a:ext cx="8296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>
                <a:latin typeface="Mongolian Baiti" pitchFamily="66" charset="0"/>
                <a:cs typeface="Mongolian Baiti" pitchFamily="66" charset="0"/>
              </a:rPr>
              <a:t>La CEM concerne la génération, la transmission et la réception d'énergie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électromagnétique. Ces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trois aspects constituent le cadre de base de toute conception CEM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0375" y="4365104"/>
            <a:ext cx="8316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>
                <a:latin typeface="Mongolian Baiti" pitchFamily="66" charset="0"/>
                <a:cs typeface="Mongolian Baiti" pitchFamily="66" charset="0"/>
              </a:rPr>
              <a:t>Une source (également appelée émetteur) produit l'émission et une voie de transfert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ou de couplage transfère l'énergie d'émission à un récepteur, où elle est traitée, ce qui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entraîne un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comportement indésirable </a:t>
            </a:r>
          </a:p>
        </p:txBody>
      </p:sp>
    </p:spTree>
    <p:extLst>
      <p:ext uri="{BB962C8B-B14F-4D97-AF65-F5344CB8AC3E}">
        <p14:creationId xmlns:p14="http://schemas.microsoft.com/office/powerpoint/2010/main" val="2982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4" y="1484784"/>
            <a:ext cx="774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3.5.  Les perturbations dans les réseaux électriques industriels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555776" y="2060848"/>
            <a:ext cx="4608512" cy="5040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Sources de CEM</a:t>
            </a:r>
            <a:endParaRPr lang="fr-FR" b="1" dirty="0">
              <a:solidFill>
                <a:schemeClr val="tx1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5175" y="2636912"/>
            <a:ext cx="39507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Mongolian Baiti" pitchFamily="66" charset="0"/>
                <a:cs typeface="Mongolian Baiti" pitchFamily="66" charset="0"/>
              </a:rPr>
              <a:t/>
            </a:r>
            <a:br>
              <a:rPr lang="fr-FR" b="1" dirty="0">
                <a:latin typeface="Mongolian Baiti" pitchFamily="66" charset="0"/>
                <a:cs typeface="Mongolian Baiti" pitchFamily="66" charset="0"/>
              </a:rPr>
            </a:br>
            <a:r>
              <a:rPr lang="fr-FR" b="1" dirty="0">
                <a:latin typeface="Mongolian Baiti" pitchFamily="66" charset="0"/>
                <a:cs typeface="Mongolian Baiti" pitchFamily="66" charset="0"/>
              </a:rPr>
              <a:t>Phénomènes naturels</a:t>
            </a:r>
            <a:br>
              <a:rPr lang="fr-FR" b="1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❖ Foudre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❖ Décharges électrostatiques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❖ Rayonnements cosmiques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39813" y="2588106"/>
            <a:ext cx="32751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Mongolian Baiti" pitchFamily="66" charset="0"/>
                <a:cs typeface="Mongolian Baiti" pitchFamily="66" charset="0"/>
              </a:rPr>
              <a:t/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b="1" dirty="0">
                <a:latin typeface="Mongolian Baiti" pitchFamily="66" charset="0"/>
                <a:cs typeface="Mongolian Baiti" pitchFamily="66" charset="0"/>
              </a:rPr>
              <a:t>Phénomènes artificiels</a:t>
            </a:r>
            <a:br>
              <a:rPr lang="fr-FR" b="1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❖ Émetteurs radio et radars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❖ Appareils industriels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❖ Traitement de l'information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❖ Traitement de l'énergie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❖ Dispositifs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d'éclairage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11266" name="Picture 2" descr="Définition | Foud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0" y="4869160"/>
            <a:ext cx="1944076" cy="18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ayonnement Cosmique Arc-en-ciel | Vecteur Prem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5" y="4869160"/>
            <a:ext cx="1788311" cy="181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adio and radar astronomy | Definition, Measurements, &amp; Facts | Britann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69160"/>
            <a:ext cx="2610915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Appareils D'éclairage À Led, Dispositif D'éclairage Professionnel D'étape  Led Par Coloré Banque D'Images et Photos Libres De Droits. Image 918759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61" y="4869160"/>
            <a:ext cx="2445339" cy="180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2. Conditions d’environnement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0374" y="1628800"/>
            <a:ext cx="8576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Mongolian Baiti" pitchFamily="66" charset="0"/>
                <a:cs typeface="Mongolian Baiti" pitchFamily="66" charset="0"/>
              </a:rPr>
              <a:t>Les caractéristiques des équipements et des matériels sont données dans des conditions</a:t>
            </a:r>
            <a:br>
              <a:rPr lang="fr-FR" b="1" dirty="0">
                <a:latin typeface="Mongolian Baiti" pitchFamily="66" charset="0"/>
                <a:cs typeface="Mongolian Baiti" pitchFamily="66" charset="0"/>
              </a:rPr>
            </a:br>
            <a:r>
              <a:rPr lang="fr-FR" b="1" dirty="0">
                <a:latin typeface="Mongolian Baiti" pitchFamily="66" charset="0"/>
                <a:cs typeface="Mongolian Baiti" pitchFamily="66" charset="0"/>
              </a:rPr>
              <a:t>environnementales standard. 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79079" y="2931135"/>
            <a:ext cx="7952267" cy="3462251"/>
            <a:chOff x="-250380" y="3179650"/>
            <a:chExt cx="8778149" cy="3462251"/>
          </a:xfrm>
        </p:grpSpPr>
        <p:sp>
          <p:nvSpPr>
            <p:cNvPr id="20" name="Ellipse 19"/>
            <p:cNvSpPr/>
            <p:nvPr/>
          </p:nvSpPr>
          <p:spPr>
            <a:xfrm>
              <a:off x="2203847" y="3790407"/>
              <a:ext cx="2800201" cy="12947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latin typeface="Mongolian Baiti" pitchFamily="66" charset="0"/>
                  <a:cs typeface="Mongolian Baiti" pitchFamily="66" charset="0"/>
                </a:rPr>
                <a:t>Conditions d’environnement</a:t>
              </a:r>
              <a:endParaRPr lang="fr-FR" b="1" dirty="0">
                <a:latin typeface="Mongolian Baiti" pitchFamily="66" charset="0"/>
                <a:cs typeface="Mongolian Baiti" pitchFamily="66" charset="0"/>
              </a:endParaRPr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 flipH="1" flipV="1">
              <a:off x="2593975" y="3492788"/>
              <a:ext cx="465857" cy="2970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2"/>
            <p:cNvGrpSpPr/>
            <p:nvPr/>
          </p:nvGrpSpPr>
          <p:grpSpPr>
            <a:xfrm>
              <a:off x="-250380" y="3179650"/>
              <a:ext cx="8778149" cy="3462251"/>
              <a:chOff x="-250380" y="3179650"/>
              <a:chExt cx="8778149" cy="346225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815342" y="5681494"/>
                <a:ext cx="346500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Mongolian Baiti" pitchFamily="66" charset="0"/>
                    <a:cs typeface="Mongolian Baiti" pitchFamily="66" charset="0"/>
                  </a:rPr>
                  <a:t>L’existence d’un risque d'explosion en présence de gaz ou de produits inflammables 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922337" y="4109813"/>
                <a:ext cx="23580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Mongolian Baiti" pitchFamily="66" charset="0"/>
                    <a:cs typeface="Mongolian Baiti" pitchFamily="66" charset="0"/>
                  </a:rPr>
                  <a:t>Les risques de séisme 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4302" y="4381466"/>
                <a:ext cx="129627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Mongolian Baiti" pitchFamily="66" charset="0"/>
                    <a:cs typeface="Mongolian Baiti" pitchFamily="66" charset="0"/>
                  </a:rPr>
                  <a:t>L'altitude 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177371" y="4963844"/>
                <a:ext cx="335039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Mongolian Baiti" pitchFamily="66" charset="0"/>
                    <a:cs typeface="Mongolian Baiti" pitchFamily="66" charset="0"/>
                  </a:rPr>
                  <a:t>Les températures moyennes et maximales 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8239" y="5258784"/>
                <a:ext cx="239181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Mongolian Baiti" pitchFamily="66" charset="0"/>
                    <a:cs typeface="Mongolian Baiti" pitchFamily="66" charset="0"/>
                  </a:rPr>
                  <a:t>La résistivité du sol 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148064" y="3308122"/>
                <a:ext cx="25848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Mongolian Baiti" pitchFamily="66" charset="0"/>
                    <a:cs typeface="Mongolian Baiti" pitchFamily="66" charset="0"/>
                  </a:rPr>
                  <a:t>La présence de givre, de vent et de neige 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-250380" y="3179650"/>
                <a:ext cx="345604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Mongolian Baiti" pitchFamily="66" charset="0"/>
                    <a:cs typeface="Mongolian Baiti" pitchFamily="66" charset="0"/>
                  </a:rPr>
                  <a:t>La pollution atmosphérique (poussière, corrosion, taux d'humidité) ; 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-82153" y="5718571"/>
                <a:ext cx="374377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Mongolian Baiti" pitchFamily="66" charset="0"/>
                    <a:cs typeface="Mongolian Baiti" pitchFamily="66" charset="0"/>
                  </a:rPr>
                  <a:t>Les réglementations sur les sites (établissement recevant du public, immeuble </a:t>
                </a:r>
                <a:r>
                  <a:rPr lang="fr-FR" dirty="0" smtClean="0">
                    <a:latin typeface="Mongolian Baiti" pitchFamily="66" charset="0"/>
                    <a:cs typeface="Mongolian Baiti" pitchFamily="66" charset="0"/>
                  </a:rPr>
                  <a:t>de grande </a:t>
                </a:r>
                <a:r>
                  <a:rPr lang="fr-FR" dirty="0">
                    <a:latin typeface="Mongolian Baiti" pitchFamily="66" charset="0"/>
                    <a:cs typeface="Mongolian Baiti" pitchFamily="66" charset="0"/>
                  </a:rPr>
                  <a:t>hauteur, ...). </a:t>
                </a:r>
              </a:p>
            </p:txBody>
          </p:sp>
          <p:cxnSp>
            <p:nvCxnSpPr>
              <p:cNvPr id="22" name="Connecteur droit avec flèche 21"/>
              <p:cNvCxnSpPr>
                <a:stCxn id="20" idx="7"/>
              </p:cNvCxnSpPr>
              <p:nvPr/>
            </p:nvCxnSpPr>
            <p:spPr>
              <a:xfrm flipV="1">
                <a:off x="4593968" y="3526212"/>
                <a:ext cx="427193" cy="4538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 flipH="1">
                <a:off x="1483767" y="4566132"/>
                <a:ext cx="7200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/>
              <p:nvPr/>
            </p:nvCxnSpPr>
            <p:spPr>
              <a:xfrm flipH="1">
                <a:off x="2286001" y="4972526"/>
                <a:ext cx="413791" cy="3693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>
                <a:stCxn id="20" idx="4"/>
              </p:cNvCxnSpPr>
              <p:nvPr/>
            </p:nvCxnSpPr>
            <p:spPr>
              <a:xfrm flipH="1">
                <a:off x="2843812" y="5085184"/>
                <a:ext cx="760136" cy="7920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Connecteur droit avec flèche 1024"/>
              <p:cNvCxnSpPr>
                <a:stCxn id="20" idx="6"/>
                <a:endCxn id="13" idx="1"/>
              </p:cNvCxnSpPr>
              <p:nvPr/>
            </p:nvCxnSpPr>
            <p:spPr>
              <a:xfrm flipV="1">
                <a:off x="5004048" y="4294479"/>
                <a:ext cx="918289" cy="14331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Connecteur droit avec flèche 1029"/>
              <p:cNvCxnSpPr/>
              <p:nvPr/>
            </p:nvCxnSpPr>
            <p:spPr>
              <a:xfrm>
                <a:off x="4879975" y="4725144"/>
                <a:ext cx="510136" cy="3094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avec flèche 56"/>
              <p:cNvCxnSpPr/>
              <p:nvPr/>
            </p:nvCxnSpPr>
            <p:spPr>
              <a:xfrm>
                <a:off x="3995936" y="5085184"/>
                <a:ext cx="884039" cy="6333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51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5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latin typeface="Mongolian Baiti" pitchFamily="66" charset="0"/>
                <a:cs typeface="Mongolian Baiti" pitchFamily="66" charset="0"/>
              </a:rPr>
              <a:t>3.1 Définitions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0375" y="1988840"/>
            <a:ext cx="821608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i="1" dirty="0">
                <a:latin typeface="Mongolian Baiti" pitchFamily="66" charset="0"/>
                <a:cs typeface="Mongolian Baiti" pitchFamily="66" charset="0"/>
              </a:rPr>
              <a:t>Conducteur</a:t>
            </a:r>
            <a:br>
              <a:rPr lang="fr-FR" b="1" i="1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Un conducteur comprend une simple âme métallique avec ou sans enveloppe isolante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7076" y="2996952"/>
            <a:ext cx="81993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i="1" dirty="0">
                <a:latin typeface="Mongolian Baiti" pitchFamily="66" charset="0"/>
                <a:cs typeface="Mongolian Baiti" pitchFamily="66" charset="0"/>
              </a:rPr>
              <a:t>Câble</a:t>
            </a:r>
            <a:br>
              <a:rPr lang="fr-FR" b="1" i="1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Un câble est constitué d'un certain nombre de conducteurs, électriquement séparés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mais mécaniquement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solidaires, généralement enrobés dans une gaine protectrice souple </a:t>
            </a:r>
          </a:p>
        </p:txBody>
      </p:sp>
      <p:sp>
        <p:nvSpPr>
          <p:cNvPr id="3" name="AutoShape 2" descr="Les conducteurs et les câbles utilisés dans une installation électriqu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86"/>
          <a:stretch/>
        </p:blipFill>
        <p:spPr bwMode="auto">
          <a:xfrm>
            <a:off x="139009" y="4197282"/>
            <a:ext cx="4577007" cy="202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8"/>
          <a:stretch/>
        </p:blipFill>
        <p:spPr bwMode="auto">
          <a:xfrm>
            <a:off x="3995936" y="4202962"/>
            <a:ext cx="5067300" cy="21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3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5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latin typeface="Mongolian Baiti" pitchFamily="66" charset="0"/>
                <a:cs typeface="Mongolian Baiti" pitchFamily="66" charset="0"/>
              </a:rPr>
              <a:t>3.1 Définitions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6930" y="1848822"/>
            <a:ext cx="27363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i="1" dirty="0">
                <a:latin typeface="Mongolian Baiti" pitchFamily="66" charset="0"/>
                <a:cs typeface="Mongolian Baiti" pitchFamily="66" charset="0"/>
              </a:rPr>
              <a:t>Repérage des conducteurs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1420" y="2348880"/>
            <a:ext cx="8398503" cy="92333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latin typeface="Mongolian Baiti" pitchFamily="66" charset="0"/>
                <a:cs typeface="Mongolian Baiti" pitchFamily="66" charset="0"/>
              </a:rPr>
              <a:t>Règle 1</a:t>
            </a:r>
            <a:br>
              <a:rPr lang="fr-FR" b="1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La double coloration vert-et-jaune est exclusivement réservée au conducteur de protection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PE et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PEN.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427" y="3356992"/>
            <a:ext cx="8407496" cy="147732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latin typeface="Mongolian Baiti" pitchFamily="66" charset="0"/>
                <a:cs typeface="Mongolian Baiti" pitchFamily="66" charset="0"/>
              </a:rPr>
              <a:t>Règle 2</a:t>
            </a:r>
            <a:br>
              <a:rPr lang="fr-FR" b="1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Lorsqu'un circuit comporte un conducteur neutre, celui-ci doit être repéré en </a:t>
            </a:r>
            <a:r>
              <a:rPr lang="fr-FR" b="1" dirty="0">
                <a:solidFill>
                  <a:schemeClr val="tx2"/>
                </a:solidFill>
                <a:latin typeface="Mongolian Baiti" pitchFamily="66" charset="0"/>
                <a:cs typeface="Mongolian Baiti" pitchFamily="66" charset="0"/>
              </a:rPr>
              <a:t>bleu clair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(ou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par le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chiffre</a:t>
            </a: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1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 pour les câbles à plus de 5 conducteurs).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Lorsqu'un circuit ne comporte pas de neutre, le conducteur bleu clair peut être utilisé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comme conducteur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de phase s'il est intégré à un câble à plus d'un conducteur.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1420" y="4906328"/>
            <a:ext cx="8398503" cy="175432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latin typeface="Mongolian Baiti" pitchFamily="66" charset="0"/>
                <a:cs typeface="Mongolian Baiti" pitchFamily="66" charset="0"/>
              </a:rPr>
              <a:t>Règle 3</a:t>
            </a:r>
            <a:br>
              <a:rPr lang="fr-FR" b="1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Les conducteurs de phase peuvent être repérés par toute couleur sauf :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▪ Vert-et-jaune (voir règle 1).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▪ Bleu clair (voir règle 2).</a:t>
            </a:r>
            <a:br>
              <a:rPr lang="fr-FR" dirty="0">
                <a:latin typeface="Mongolian Baiti" pitchFamily="66" charset="0"/>
                <a:cs typeface="Mongolian Baiti" pitchFamily="66" charset="0"/>
              </a:rPr>
            </a:br>
            <a:r>
              <a:rPr lang="fr-FR" dirty="0">
                <a:latin typeface="Mongolian Baiti" pitchFamily="66" charset="0"/>
                <a:cs typeface="Mongolian Baiti" pitchFamily="66" charset="0"/>
              </a:rPr>
              <a:t>Généralement les conducteurs dans un câble sont identifiés, soit par leur couleur, soit par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des chiffres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56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5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latin typeface="Mongolian Baiti" pitchFamily="66" charset="0"/>
                <a:cs typeface="Mongolian Baiti" pitchFamily="66" charset="0"/>
              </a:rPr>
              <a:t>3.1 Définitions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6930" y="1848822"/>
            <a:ext cx="273630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i="1" dirty="0">
                <a:latin typeface="Mongolian Baiti" pitchFamily="66" charset="0"/>
                <a:cs typeface="Mongolian Baiti" pitchFamily="66" charset="0"/>
              </a:rPr>
              <a:t>Repérage des conducteurs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 </a:t>
            </a:r>
          </a:p>
        </p:txBody>
      </p:sp>
      <p:pic>
        <p:nvPicPr>
          <p:cNvPr id="2052" name="Picture 4" descr="schema electrique: code couleur fil electrique | Schéma électrique,  Electrique, Électricité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9"/>
          <a:stretch/>
        </p:blipFill>
        <p:spPr bwMode="auto">
          <a:xfrm>
            <a:off x="768421" y="2492896"/>
            <a:ext cx="6936705" cy="39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5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3.2.  Les canalisations électriques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 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374" y="1988840"/>
            <a:ext cx="8288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Mongolian Baiti" pitchFamily="66" charset="0"/>
                <a:cs typeface="Mongolian Baiti" pitchFamily="66" charset="0"/>
              </a:rPr>
              <a:t>Les canalisations électriques sont composées de </a:t>
            </a: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conducteurs ou de câbles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et de </a:t>
            </a: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dispositifs </a:t>
            </a:r>
            <a:r>
              <a:rPr lang="fr-FR" b="1" dirty="0" smtClean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de protection </a:t>
            </a: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mécanique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(tels que conduits,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goulottes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140968"/>
            <a:ext cx="4211339" cy="311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SYSTÈME DE CANALIS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32" y="3140968"/>
            <a:ext cx="3764647" cy="311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5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3.2.  Les canalisations électriques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 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828" y="2276872"/>
            <a:ext cx="80836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Ce sont </a:t>
            </a:r>
            <a:r>
              <a:rPr lang="fr-FR" sz="2000" dirty="0" smtClean="0">
                <a:latin typeface="Mongolian Baiti" pitchFamily="66" charset="0"/>
                <a:cs typeface="Mongolian Baiti" pitchFamily="66" charset="0"/>
              </a:rPr>
              <a:t>caractérisées généralement </a:t>
            </a:r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par l’ensemble de trois éléments </a:t>
            </a:r>
            <a:r>
              <a:rPr lang="fr-FR" sz="2000" dirty="0" smtClean="0">
                <a:latin typeface="Mongolian Baiti" pitchFamily="66" charset="0"/>
                <a:cs typeface="Mongolian Baiti" pitchFamily="66" charset="0"/>
              </a:rPr>
              <a:t>:</a:t>
            </a:r>
            <a:r>
              <a:rPr lang="fr-FR" sz="2000" dirty="0">
                <a:latin typeface="Mongolian Baiti" pitchFamily="66" charset="0"/>
                <a:cs typeface="Mongolian Baiti" pitchFamily="66" charset="0"/>
              </a:rPr>
              <a:t/>
            </a:r>
            <a:br>
              <a:rPr lang="fr-FR" sz="2000" dirty="0">
                <a:latin typeface="Mongolian Baiti" pitchFamily="66" charset="0"/>
                <a:cs typeface="Mongolian Baiti" pitchFamily="66" charset="0"/>
              </a:rPr>
            </a:br>
            <a:endParaRPr lang="fr-FR" sz="2000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2000" dirty="0" smtClean="0">
                <a:latin typeface="Mongolian Baiti" pitchFamily="66" charset="0"/>
                <a:cs typeface="Mongolian Baiti" pitchFamily="66" charset="0"/>
              </a:rPr>
              <a:t>Des </a:t>
            </a:r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conducteurs ou un câble qui assure la transmission de l’énergie électrique ; </a:t>
            </a:r>
            <a:endParaRPr lang="fr-FR" sz="2000" dirty="0" smtClean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fr-FR" sz="2000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2000" dirty="0" smtClean="0">
                <a:latin typeface="Mongolian Baiti" pitchFamily="66" charset="0"/>
                <a:cs typeface="Mongolian Baiti" pitchFamily="66" charset="0"/>
              </a:rPr>
              <a:t>Des </a:t>
            </a:r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conduits, chemins de câbles, moulures, goulottes, caniveaux qui assurent </a:t>
            </a:r>
            <a:r>
              <a:rPr lang="fr-FR" sz="2000" dirty="0" smtClean="0">
                <a:latin typeface="Mongolian Baiti" pitchFamily="66" charset="0"/>
                <a:cs typeface="Mongolian Baiti" pitchFamily="66" charset="0"/>
              </a:rPr>
              <a:t>la protection </a:t>
            </a:r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mécanique </a:t>
            </a:r>
            <a:r>
              <a:rPr lang="fr-FR" sz="2000" dirty="0" smtClean="0">
                <a:latin typeface="Mongolian Baiti" pitchFamily="66" charset="0"/>
                <a:cs typeface="Mongolian Baiti" pitchFamily="66" charset="0"/>
              </a:rPr>
              <a:t>;</a:t>
            </a:r>
            <a:endParaRPr lang="fr-FR" sz="2000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fr-FR" sz="2000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2000" dirty="0" smtClean="0">
                <a:latin typeface="Mongolian Baiti" pitchFamily="66" charset="0"/>
                <a:cs typeface="Mongolian Baiti" pitchFamily="66" charset="0"/>
              </a:rPr>
              <a:t>Des </a:t>
            </a:r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modes de fixation ou de pose qui prennent en compte le montage de la</a:t>
            </a:r>
            <a:br>
              <a:rPr lang="fr-FR" sz="2000" dirty="0">
                <a:latin typeface="Mongolian Baiti" pitchFamily="66" charset="0"/>
                <a:cs typeface="Mongolian Baiti" pitchFamily="66" charset="0"/>
              </a:rPr>
            </a:br>
            <a:r>
              <a:rPr lang="fr-FR" sz="2000" dirty="0">
                <a:latin typeface="Mongolian Baiti" pitchFamily="66" charset="0"/>
                <a:cs typeface="Mongolian Baiti" pitchFamily="66" charset="0"/>
              </a:rPr>
              <a:t>canalisation, sur les parois, dans le sol, en l’air, ou dans l’eau. </a:t>
            </a:r>
            <a:br>
              <a:rPr lang="fr-FR" sz="2000" dirty="0">
                <a:latin typeface="Mongolian Baiti" pitchFamily="66" charset="0"/>
                <a:cs typeface="Mongolian Baiti" pitchFamily="66" charset="0"/>
              </a:rPr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070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III: Ouvrages électriques industriels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Structures et canalisations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2045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3.2.  Les canalisations électriques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 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18045" y="1882194"/>
            <a:ext cx="208823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Mongolian Baiti" pitchFamily="66" charset="0"/>
                <a:cs typeface="Mongolian Baiti" pitchFamily="66" charset="0"/>
              </a:rPr>
              <a:t>Les Conduites</a:t>
            </a:r>
            <a:endParaRPr lang="fr-FR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045" y="2420888"/>
            <a:ext cx="8376865" cy="175432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>
                <a:latin typeface="Mongolian Baiti" pitchFamily="66" charset="0"/>
                <a:cs typeface="Mongolian Baiti" pitchFamily="66" charset="0"/>
              </a:rPr>
              <a:t>Un conduit est un </a:t>
            </a: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matériel de pose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constitué d’éléments </a:t>
            </a:r>
            <a:r>
              <a:rPr lang="fr-FR" b="1" dirty="0">
                <a:solidFill>
                  <a:srgbClr val="FF0000"/>
                </a:solidFill>
                <a:latin typeface="Mongolian Baiti" pitchFamily="66" charset="0"/>
                <a:cs typeface="Mongolian Baiti" pitchFamily="66" charset="0"/>
              </a:rPr>
              <a:t>tubulaires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, non ouvrants et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conférant à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des conducteurs isolés, des câbles unipolaires ou multipolaires, une protection qui s’ajoute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à l’isolation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du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câble.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dirty="0">
              <a:latin typeface="Mongolian Baiti" pitchFamily="66" charset="0"/>
              <a:cs typeface="Mongolian Baiti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Peut 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être posé en apparent, </a:t>
            </a:r>
            <a:r>
              <a:rPr lang="fr-FR" dirty="0" smtClean="0">
                <a:latin typeface="Mongolian Baiti" pitchFamily="66" charset="0"/>
                <a:cs typeface="Mongolian Baiti" pitchFamily="66" charset="0"/>
              </a:rPr>
              <a:t>en encastré</a:t>
            </a:r>
            <a:r>
              <a:rPr lang="fr-FR" dirty="0">
                <a:latin typeface="Mongolian Baiti" pitchFamily="66" charset="0"/>
                <a:cs typeface="Mongolian Baiti" pitchFamily="66" charset="0"/>
              </a:rPr>
              <a:t>, dans les vides de construction et dans les caniveaux fermés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65104"/>
            <a:ext cx="3672408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0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1199</Words>
  <Application>Microsoft Office PowerPoint</Application>
  <PresentationFormat>Affichage à l'écran (4:3)</PresentationFormat>
  <Paragraphs>178</Paragraphs>
  <Slides>27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Mongolian Baiti</vt:lpstr>
      <vt:lpstr>Times New Roman</vt:lpstr>
      <vt:lpstr>Wingdings</vt:lpstr>
      <vt:lpstr>Thème Office</vt:lpstr>
      <vt:lpstr>Centre Universitaire Abdelhafidh Boussouf-MILA Département de GM-ELM 1re  Année Master ELM</vt:lpstr>
      <vt:lpstr>Chapitre III: Ouvrages électriques industriels 1. Domaines de tension</vt:lpstr>
      <vt:lpstr>Chapitre III: Ouvrages électriques industriels 2. Conditions d’environnement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  <vt:lpstr>Chapitre III: Ouvrages électriques industriels 3. Structures et canalisations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acer</dc:creator>
  <cp:lastModifiedBy>pc</cp:lastModifiedBy>
  <cp:revision>83</cp:revision>
  <dcterms:created xsi:type="dcterms:W3CDTF">2023-10-24T13:19:11Z</dcterms:created>
  <dcterms:modified xsi:type="dcterms:W3CDTF">2024-10-16T18:17:16Z</dcterms:modified>
</cp:coreProperties>
</file>