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7" r:id="rId4"/>
    <p:sldId id="258" r:id="rId5"/>
    <p:sldId id="278" r:id="rId6"/>
    <p:sldId id="266" r:id="rId7"/>
    <p:sldId id="267" r:id="rId8"/>
    <p:sldId id="265" r:id="rId9"/>
    <p:sldId id="264" r:id="rId10"/>
    <p:sldId id="269" r:id="rId11"/>
    <p:sldId id="270" r:id="rId12"/>
    <p:sldId id="280" r:id="rId13"/>
    <p:sldId id="279" r:id="rId14"/>
    <p:sldId id="281" r:id="rId15"/>
    <p:sldId id="291" r:id="rId16"/>
    <p:sldId id="290" r:id="rId17"/>
    <p:sldId id="287" r:id="rId18"/>
    <p:sldId id="288" r:id="rId19"/>
    <p:sldId id="259" r:id="rId20"/>
    <p:sldId id="292" r:id="rId21"/>
    <p:sldId id="285" r:id="rId22"/>
    <p:sldId id="27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fr-FR"/>
              <a:t>Modifiez le style du titre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lvl1pPr algn="l">
              <a:defRPr/>
            </a:lvl1pPr>
          </a:lstStyle>
          <a:p>
            <a:fld id="{08D28C2F-4CB8-401D-AF04-E7323184F08D}" type="datetimeFigureOut">
              <a:rPr lang="en-CA" smtClean="0"/>
              <a:pPr/>
              <a:t>21/12/2024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91FFBBF-9921-4357-9056-94DFAC3A0E52}" type="slidenum">
              <a:rPr lang="en-CA" smtClean="0"/>
              <a:pPr/>
              <a:t>‹N°›</a:t>
            </a:fld>
            <a:endParaRPr lang="en-CA"/>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264733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8D28C2F-4CB8-401D-AF04-E7323184F08D}" type="datetimeFigureOut">
              <a:rPr lang="en-CA" smtClean="0"/>
              <a:pPr/>
              <a:t>21/12/2024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91FFBBF-9921-4357-9056-94DFAC3A0E52}" type="slidenum">
              <a:rPr lang="en-CA" smtClean="0"/>
              <a:pPr/>
              <a:t>‹N°›</a:t>
            </a:fld>
            <a:endParaRPr lang="en-CA"/>
          </a:p>
        </p:txBody>
      </p:sp>
    </p:spTree>
    <p:extLst>
      <p:ext uri="{BB962C8B-B14F-4D97-AF65-F5344CB8AC3E}">
        <p14:creationId xmlns="" xmlns:p14="http://schemas.microsoft.com/office/powerpoint/2010/main" val="1838232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fr-FR"/>
              <a:t>Modifiez le style du titre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8D28C2F-4CB8-401D-AF04-E7323184F08D}" type="datetimeFigureOut">
              <a:rPr lang="en-CA" smtClean="0"/>
              <a:pPr/>
              <a:t>21/12/2024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91FFBBF-9921-4357-9056-94DFAC3A0E52}" type="slidenum">
              <a:rPr lang="en-CA" smtClean="0"/>
              <a:pPr/>
              <a:t>‹N°›</a:t>
            </a:fld>
            <a:endParaRPr lang="en-CA"/>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888434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8D28C2F-4CB8-401D-AF04-E7323184F08D}" type="datetimeFigureOut">
              <a:rPr lang="en-CA" smtClean="0"/>
              <a:pPr/>
              <a:t>21/12/2024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91FFBBF-9921-4357-9056-94DFAC3A0E52}" type="slidenum">
              <a:rPr lang="en-CA" smtClean="0"/>
              <a:pPr/>
              <a:t>‹N°›</a:t>
            </a:fld>
            <a:endParaRPr lang="en-CA"/>
          </a:p>
        </p:txBody>
      </p:sp>
    </p:spTree>
    <p:extLst>
      <p:ext uri="{BB962C8B-B14F-4D97-AF65-F5344CB8AC3E}">
        <p14:creationId xmlns="" xmlns:p14="http://schemas.microsoft.com/office/powerpoint/2010/main" val="3744592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fr-FR"/>
              <a:t>Modifiez le style du titre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8D28C2F-4CB8-401D-AF04-E7323184F08D}" type="datetimeFigureOut">
              <a:rPr lang="en-CA" smtClean="0"/>
              <a:pPr/>
              <a:t>21/12/2024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91FFBBF-9921-4357-9056-94DFAC3A0E52}" type="slidenum">
              <a:rPr lang="en-CA" smtClean="0"/>
              <a:pPr/>
              <a:t>‹N°›</a:t>
            </a:fld>
            <a:endParaRPr lang="en-CA"/>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212811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fr-FR"/>
              <a:t>Modifiez le style du titre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8D28C2F-4CB8-401D-AF04-E7323184F08D}" type="datetimeFigureOut">
              <a:rPr lang="en-CA" smtClean="0"/>
              <a:pPr/>
              <a:t>21/12/2024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91FFBBF-9921-4357-9056-94DFAC3A0E52}" type="slidenum">
              <a:rPr lang="en-CA" smtClean="0"/>
              <a:pPr/>
              <a:t>‹N°›</a:t>
            </a:fld>
            <a:endParaRPr lang="en-CA"/>
          </a:p>
        </p:txBody>
      </p:sp>
    </p:spTree>
    <p:extLst>
      <p:ext uri="{BB962C8B-B14F-4D97-AF65-F5344CB8AC3E}">
        <p14:creationId xmlns="" xmlns:p14="http://schemas.microsoft.com/office/powerpoint/2010/main" val="121199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024128" y="2967788"/>
            <a:ext cx="4754880" cy="33415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fr-FR"/>
              <a:t>Cliquez pour modifier les styles du texte du masque</a:t>
            </a:r>
          </a:p>
        </p:txBody>
      </p:sp>
      <p:sp>
        <p:nvSpPr>
          <p:cNvPr id="6" name="Content Placeholder 5"/>
          <p:cNvSpPr>
            <a:spLocks noGrp="1"/>
          </p:cNvSpPr>
          <p:nvPr>
            <p:ph sz="quarter" idx="4"/>
          </p:nvPr>
        </p:nvSpPr>
        <p:spPr>
          <a:xfrm>
            <a:off x="5990888" y="2967788"/>
            <a:ext cx="4754880" cy="33415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8D28C2F-4CB8-401D-AF04-E7323184F08D}" type="datetimeFigureOut">
              <a:rPr lang="en-CA" smtClean="0"/>
              <a:pPr/>
              <a:t>21/12/2024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991FFBBF-9921-4357-9056-94DFAC3A0E52}" type="slidenum">
              <a:rPr lang="en-CA" smtClean="0"/>
              <a:pPr/>
              <a:t>‹N°›</a:t>
            </a:fld>
            <a:endParaRPr lang="en-CA"/>
          </a:p>
        </p:txBody>
      </p:sp>
    </p:spTree>
    <p:extLst>
      <p:ext uri="{BB962C8B-B14F-4D97-AF65-F5344CB8AC3E}">
        <p14:creationId xmlns="" xmlns:p14="http://schemas.microsoft.com/office/powerpoint/2010/main" val="2838343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8D28C2F-4CB8-401D-AF04-E7323184F08D}" type="datetimeFigureOut">
              <a:rPr lang="en-CA" smtClean="0"/>
              <a:pPr/>
              <a:t>21/12/2024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991FFBBF-9921-4357-9056-94DFAC3A0E52}" type="slidenum">
              <a:rPr lang="en-CA" smtClean="0"/>
              <a:pPr/>
              <a:t>‹N°›</a:t>
            </a:fld>
            <a:endParaRPr lang="en-CA"/>
          </a:p>
        </p:txBody>
      </p:sp>
    </p:spTree>
    <p:extLst>
      <p:ext uri="{BB962C8B-B14F-4D97-AF65-F5344CB8AC3E}">
        <p14:creationId xmlns="" xmlns:p14="http://schemas.microsoft.com/office/powerpoint/2010/main" val="1734491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D28C2F-4CB8-401D-AF04-E7323184F08D}" type="datetimeFigureOut">
              <a:rPr lang="en-CA" smtClean="0"/>
              <a:pPr/>
              <a:t>21/12/2024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91FFBBF-9921-4357-9056-94DFAC3A0E52}" type="slidenum">
              <a:rPr lang="en-CA" smtClean="0"/>
              <a:pPr/>
              <a:t>‹N°›</a:t>
            </a:fld>
            <a:endParaRPr lang="en-CA"/>
          </a:p>
        </p:txBody>
      </p:sp>
    </p:spTree>
    <p:extLst>
      <p:ext uri="{BB962C8B-B14F-4D97-AF65-F5344CB8AC3E}">
        <p14:creationId xmlns="" xmlns:p14="http://schemas.microsoft.com/office/powerpoint/2010/main" val="397332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fr-FR"/>
              <a:t>Modifiez le style du titre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8D28C2F-4CB8-401D-AF04-E7323184F08D}" type="datetimeFigureOut">
              <a:rPr lang="en-CA" smtClean="0"/>
              <a:pPr/>
              <a:t>21/12/2024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91FFBBF-9921-4357-9056-94DFAC3A0E52}" type="slidenum">
              <a:rPr lang="en-CA" smtClean="0"/>
              <a:pPr/>
              <a:t>‹N°›</a:t>
            </a:fld>
            <a:endParaRPr lang="en-CA"/>
          </a:p>
        </p:txBody>
      </p:sp>
    </p:spTree>
    <p:extLst>
      <p:ext uri="{BB962C8B-B14F-4D97-AF65-F5344CB8AC3E}">
        <p14:creationId xmlns="" xmlns:p14="http://schemas.microsoft.com/office/powerpoint/2010/main" val="3567374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8D28C2F-4CB8-401D-AF04-E7323184F08D}" type="datetimeFigureOut">
              <a:rPr lang="en-CA" smtClean="0"/>
              <a:pPr/>
              <a:t>21/12/2024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91FFBBF-9921-4357-9056-94DFAC3A0E52}" type="slidenum">
              <a:rPr lang="en-CA" smtClean="0"/>
              <a:pPr/>
              <a:t>‹N°›</a:t>
            </a:fld>
            <a:endParaRPr lang="en-CA"/>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4089250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8D28C2F-4CB8-401D-AF04-E7323184F08D}" type="datetimeFigureOut">
              <a:rPr lang="en-CA" smtClean="0"/>
              <a:pPr/>
              <a:t>21/12/2024</a:t>
            </a:fld>
            <a:endParaRPr lang="en-CA"/>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CA"/>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91FFBBF-9921-4357-9056-94DFAC3A0E52}" type="slidenum">
              <a:rPr lang="en-CA" smtClean="0"/>
              <a:pPr/>
              <a:t>‹N°›</a:t>
            </a:fld>
            <a:endParaRPr lang="en-CA"/>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6147297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fr.wikipedia.org/wiki/Fiche_de_lectur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fr.wikipedia.org/wiki/Langue"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9AA48816-D04C-46E0-95A0-13D7DE849A85}"/>
              </a:ext>
            </a:extLst>
          </p:cNvPr>
          <p:cNvSpPr>
            <a:spLocks noGrp="1"/>
          </p:cNvSpPr>
          <p:nvPr>
            <p:ph type="ctrTitle"/>
          </p:nvPr>
        </p:nvSpPr>
        <p:spPr/>
        <p:txBody>
          <a:bodyPr>
            <a:normAutofit fontScale="90000"/>
          </a:bodyPr>
          <a:lstStyle/>
          <a:p>
            <a:r>
              <a:rPr lang="fr-FR" dirty="0"/>
              <a:t>Chapitre 3 : </a:t>
            </a:r>
            <a:r>
              <a:rPr lang="en-CA" dirty="0"/>
              <a:t/>
            </a:r>
            <a:br>
              <a:rPr lang="en-CA" dirty="0"/>
            </a:br>
            <a:r>
              <a:rPr lang="fr-FR" dirty="0"/>
              <a:t> Etude et Compréhension d’un texte </a:t>
            </a:r>
            <a:endParaRPr lang="en-CA" dirty="0"/>
          </a:p>
        </p:txBody>
      </p:sp>
      <p:sp>
        <p:nvSpPr>
          <p:cNvPr id="3" name="Sous-titre 2">
            <a:extLst>
              <a:ext uri="{FF2B5EF4-FFF2-40B4-BE49-F238E27FC236}">
                <a16:creationId xmlns="" xmlns:a16="http://schemas.microsoft.com/office/drawing/2014/main" id="{253B1663-F15D-4C6C-A641-2E90B3A15183}"/>
              </a:ext>
            </a:extLst>
          </p:cNvPr>
          <p:cNvSpPr>
            <a:spLocks noGrp="1"/>
          </p:cNvSpPr>
          <p:nvPr>
            <p:ph type="subTitle" idx="1"/>
          </p:nvPr>
        </p:nvSpPr>
        <p:spPr/>
        <p:txBody>
          <a:bodyPr/>
          <a:lstStyle/>
          <a:p>
            <a:r>
              <a:rPr lang="fr-FR" dirty="0"/>
              <a:t>1ere année TC SNV </a:t>
            </a:r>
          </a:p>
          <a:p>
            <a:endParaRPr lang="fr-FR" dirty="0"/>
          </a:p>
          <a:p>
            <a:r>
              <a:rPr lang="fr-FR" dirty="0"/>
              <a:t>Dr. </a:t>
            </a:r>
            <a:r>
              <a:rPr lang="fr-FR" dirty="0" err="1"/>
              <a:t>Mekaoussi</a:t>
            </a:r>
            <a:r>
              <a:rPr lang="fr-FR" dirty="0"/>
              <a:t> Radhia</a:t>
            </a:r>
            <a:endParaRPr lang="en-CA" dirty="0"/>
          </a:p>
        </p:txBody>
      </p:sp>
    </p:spTree>
    <p:extLst>
      <p:ext uri="{BB962C8B-B14F-4D97-AF65-F5344CB8AC3E}">
        <p14:creationId xmlns="" xmlns:p14="http://schemas.microsoft.com/office/powerpoint/2010/main" val="3373784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La lecture rapide permettrait une meilleure mémorisation. - Ancrage  Mémoriel®">
            <a:extLst>
              <a:ext uri="{FF2B5EF4-FFF2-40B4-BE49-F238E27FC236}">
                <a16:creationId xmlns="" xmlns:a16="http://schemas.microsoft.com/office/drawing/2014/main" id="{FE7F0AFA-59C0-45A4-86B2-41375C7F2E6A}"/>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065987" y="3214519"/>
            <a:ext cx="4001019" cy="3643481"/>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F93EC14F-E2BE-48D2-968D-9FA476A6164C}"/>
              </a:ext>
            </a:extLst>
          </p:cNvPr>
          <p:cNvSpPr/>
          <p:nvPr/>
        </p:nvSpPr>
        <p:spPr>
          <a:xfrm>
            <a:off x="6544491" y="1740302"/>
            <a:ext cx="5428484" cy="2800960"/>
          </a:xfrm>
          <a:prstGeom prst="rect">
            <a:avLst/>
          </a:prstGeom>
        </p:spPr>
        <p:txBody>
          <a:bodyPr wrap="square">
            <a:spAutoFit/>
          </a:bodyPr>
          <a:lstStyle/>
          <a:p>
            <a:pPr>
              <a:lnSpc>
                <a:spcPct val="150000"/>
              </a:lnSpc>
            </a:pPr>
            <a:r>
              <a:rPr lang="fr-FR" sz="2400" dirty="0">
                <a:solidFill>
                  <a:srgbClr val="222222"/>
                </a:solidFill>
                <a:latin typeface="Plus Jakarta Sans"/>
              </a:rPr>
              <a:t>Une fois toutes ces lectures réalisées, et les passages correctement identifiés pour appuyer votre raisonnement, </a:t>
            </a:r>
            <a:r>
              <a:rPr lang="fr-FR" sz="2400" b="1" dirty="0">
                <a:solidFill>
                  <a:srgbClr val="222222"/>
                </a:solidFill>
                <a:latin typeface="Plus Jakarta Sans"/>
              </a:rPr>
              <a:t>il ne vous reste plus… qu’à écrire vous-même !</a:t>
            </a:r>
            <a:endParaRPr lang="en-CA" sz="2400" dirty="0"/>
          </a:p>
        </p:txBody>
      </p:sp>
      <p:sp>
        <p:nvSpPr>
          <p:cNvPr id="2" name="Rectangle 1">
            <a:extLst>
              <a:ext uri="{FF2B5EF4-FFF2-40B4-BE49-F238E27FC236}">
                <a16:creationId xmlns="" xmlns:a16="http://schemas.microsoft.com/office/drawing/2014/main" id="{CBDC870D-D549-403E-A901-A1500A2C0CEA}"/>
              </a:ext>
            </a:extLst>
          </p:cNvPr>
          <p:cNvSpPr/>
          <p:nvPr/>
        </p:nvSpPr>
        <p:spPr>
          <a:xfrm>
            <a:off x="490331" y="374086"/>
            <a:ext cx="6811806" cy="46166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fr-FR" sz="2400" b="1" dirty="0">
                <a:solidFill>
                  <a:srgbClr val="222222"/>
                </a:solidFill>
                <a:latin typeface="Plus Jakarta Sans"/>
              </a:rPr>
              <a:t>Troisième étape : repérer les figures de style</a:t>
            </a:r>
            <a:endParaRPr lang="fr-FR" sz="2400" b="1" i="0" dirty="0">
              <a:solidFill>
                <a:srgbClr val="222222"/>
              </a:solidFill>
              <a:effectLst/>
              <a:latin typeface="Plus Jakarta Sans"/>
            </a:endParaRPr>
          </a:p>
        </p:txBody>
      </p:sp>
      <p:sp>
        <p:nvSpPr>
          <p:cNvPr id="4" name="Rectangle 3">
            <a:extLst>
              <a:ext uri="{FF2B5EF4-FFF2-40B4-BE49-F238E27FC236}">
                <a16:creationId xmlns="" xmlns:a16="http://schemas.microsoft.com/office/drawing/2014/main" id="{703D7748-788D-4698-8637-48E4AD4E94DF}"/>
              </a:ext>
            </a:extLst>
          </p:cNvPr>
          <p:cNvSpPr/>
          <p:nvPr/>
        </p:nvSpPr>
        <p:spPr>
          <a:xfrm>
            <a:off x="6632713" y="1088785"/>
            <a:ext cx="4108945" cy="461665"/>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fr-FR" sz="2400" b="1" i="0" dirty="0">
                <a:solidFill>
                  <a:srgbClr val="222222"/>
                </a:solidFill>
                <a:effectLst/>
                <a:latin typeface="Plus Jakarta Sans"/>
              </a:rPr>
              <a:t>La rédaction de commentaires </a:t>
            </a:r>
          </a:p>
        </p:txBody>
      </p:sp>
      <p:sp>
        <p:nvSpPr>
          <p:cNvPr id="7" name="Rectangle 6">
            <a:extLst>
              <a:ext uri="{FF2B5EF4-FFF2-40B4-BE49-F238E27FC236}">
                <a16:creationId xmlns="" xmlns:a16="http://schemas.microsoft.com/office/drawing/2014/main" id="{594C072D-B80F-4864-B868-0380D3A47266}"/>
              </a:ext>
            </a:extLst>
          </p:cNvPr>
          <p:cNvSpPr/>
          <p:nvPr/>
        </p:nvSpPr>
        <p:spPr>
          <a:xfrm>
            <a:off x="0" y="1723429"/>
            <a:ext cx="6096000" cy="2246769"/>
          </a:xfrm>
          <a:prstGeom prst="rect">
            <a:avLst/>
          </a:prstGeom>
        </p:spPr>
        <p:txBody>
          <a:bodyPr wrap="square">
            <a:spAutoFit/>
          </a:bodyPr>
          <a:lstStyle/>
          <a:p>
            <a:pPr algn="just"/>
            <a:r>
              <a:rPr lang="fr-FR" sz="2800" dirty="0">
                <a:solidFill>
                  <a:srgbClr val="222222"/>
                </a:solidFill>
                <a:latin typeface="Plus Jakarta Sans"/>
              </a:rPr>
              <a:t>Ces figures de style, une fois trouvées, </a:t>
            </a:r>
            <a:r>
              <a:rPr lang="fr-FR" sz="2800" b="1" dirty="0">
                <a:solidFill>
                  <a:srgbClr val="222222"/>
                </a:solidFill>
                <a:latin typeface="Plus Jakarta Sans"/>
              </a:rPr>
              <a:t>doivent donc être intégrées à votre développement selon la manière dont elles servent votre argumentation.</a:t>
            </a:r>
            <a:endParaRPr lang="en-CA" sz="2800" dirty="0"/>
          </a:p>
        </p:txBody>
      </p:sp>
      <p:sp>
        <p:nvSpPr>
          <p:cNvPr id="8" name="Rectangle 7">
            <a:extLst>
              <a:ext uri="{FF2B5EF4-FFF2-40B4-BE49-F238E27FC236}">
                <a16:creationId xmlns="" xmlns:a16="http://schemas.microsoft.com/office/drawing/2014/main" id="{8B90265B-655D-4103-A34B-A237FAA085E4}"/>
              </a:ext>
            </a:extLst>
          </p:cNvPr>
          <p:cNvSpPr/>
          <p:nvPr/>
        </p:nvSpPr>
        <p:spPr>
          <a:xfrm>
            <a:off x="729060" y="892842"/>
            <a:ext cx="3299791" cy="7731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Exemple  </a:t>
            </a:r>
            <a:r>
              <a:rPr lang="en-CA" dirty="0">
                <a:solidFill>
                  <a:schemeClr val="tx1"/>
                </a:solidFill>
              </a:rPr>
              <a:t>Comparisons </a:t>
            </a:r>
          </a:p>
        </p:txBody>
      </p:sp>
    </p:spTree>
    <p:extLst>
      <p:ext uri="{BB962C8B-B14F-4D97-AF65-F5344CB8AC3E}">
        <p14:creationId xmlns="" xmlns:p14="http://schemas.microsoft.com/office/powerpoint/2010/main" val="940782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ppt_x"/>
                                          </p:val>
                                        </p:tav>
                                        <p:tav tm="100000">
                                          <p:val>
                                            <p:strVal val="#ppt_x"/>
                                          </p:val>
                                        </p:tav>
                                      </p:tavLst>
                                    </p:anim>
                                    <p:anim calcmode="lin" valueType="num">
                                      <p:cBhvr additive="base">
                                        <p:cTn id="2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animBg="1"/>
      <p:bldP spid="4" grpId="0" animBg="1"/>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FEFF9802-432D-49D2-A66C-BC76E1468C60}"/>
              </a:ext>
            </a:extLst>
          </p:cNvPr>
          <p:cNvSpPr/>
          <p:nvPr/>
        </p:nvSpPr>
        <p:spPr>
          <a:xfrm>
            <a:off x="434506" y="474630"/>
            <a:ext cx="3190040" cy="461665"/>
          </a:xfrm>
          <a:prstGeom prst="rect">
            <a:avLst/>
          </a:prstGeom>
        </p:spPr>
        <p:txBody>
          <a:bodyPr wrap="none">
            <a:spAutoFit/>
          </a:bodyPr>
          <a:lstStyle/>
          <a:p>
            <a:r>
              <a:rPr lang="fr-FR" sz="2400" b="1" dirty="0">
                <a:solidFill>
                  <a:schemeClr val="accent5"/>
                </a:solidFill>
              </a:rPr>
              <a:t> Construire la synthèse </a:t>
            </a:r>
            <a:endParaRPr lang="en-CA" sz="2400" b="1" dirty="0">
              <a:solidFill>
                <a:schemeClr val="accent5"/>
              </a:solidFill>
            </a:endParaRPr>
          </a:p>
        </p:txBody>
      </p:sp>
      <p:sp>
        <p:nvSpPr>
          <p:cNvPr id="4" name="Rectangle 3">
            <a:extLst>
              <a:ext uri="{FF2B5EF4-FFF2-40B4-BE49-F238E27FC236}">
                <a16:creationId xmlns="" xmlns:a16="http://schemas.microsoft.com/office/drawing/2014/main" id="{F6D12D8A-71D4-48FA-9590-180603F373FA}"/>
              </a:ext>
            </a:extLst>
          </p:cNvPr>
          <p:cNvSpPr/>
          <p:nvPr/>
        </p:nvSpPr>
        <p:spPr>
          <a:xfrm>
            <a:off x="282300" y="862149"/>
            <a:ext cx="5764696" cy="1815882"/>
          </a:xfrm>
          <a:prstGeom prst="rect">
            <a:avLst/>
          </a:prstGeom>
        </p:spPr>
        <p:txBody>
          <a:bodyPr wrap="square">
            <a:spAutoFit/>
          </a:bodyPr>
          <a:lstStyle/>
          <a:p>
            <a:pPr marL="285750" indent="-285750">
              <a:buFont typeface="Arial" pitchFamily="34" charset="0"/>
              <a:buChar char="•"/>
            </a:pPr>
            <a:r>
              <a:rPr lang="fr-FR" sz="2400" dirty="0" smtClean="0"/>
              <a:t>La </a:t>
            </a:r>
            <a:r>
              <a:rPr lang="fr-FR" sz="2400" dirty="0"/>
              <a:t>synthèse consiste à rédiger un texte objectif, concis et organisé à partir </a:t>
            </a:r>
            <a:r>
              <a:rPr lang="fr-FR" sz="2400" u="sng" dirty="0"/>
              <a:t>des différents documents </a:t>
            </a:r>
            <a:r>
              <a:rPr lang="fr-FR" sz="2400" dirty="0"/>
              <a:t>qui constituent le corpus de départ.</a:t>
            </a:r>
          </a:p>
          <a:p>
            <a:endParaRPr lang="en-CA" sz="1600" dirty="0"/>
          </a:p>
        </p:txBody>
      </p:sp>
      <p:sp>
        <p:nvSpPr>
          <p:cNvPr id="6" name="Rectangle 5">
            <a:extLst>
              <a:ext uri="{FF2B5EF4-FFF2-40B4-BE49-F238E27FC236}">
                <a16:creationId xmlns="" xmlns:a16="http://schemas.microsoft.com/office/drawing/2014/main" id="{E6A66577-26E4-4D82-9E37-1A2FC9E90947}"/>
              </a:ext>
            </a:extLst>
          </p:cNvPr>
          <p:cNvSpPr/>
          <p:nvPr/>
        </p:nvSpPr>
        <p:spPr>
          <a:xfrm>
            <a:off x="462663" y="2413611"/>
            <a:ext cx="5279503" cy="954107"/>
          </a:xfrm>
          <a:prstGeom prst="rect">
            <a:avLst/>
          </a:prstGeom>
        </p:spPr>
        <p:txBody>
          <a:bodyPr wrap="square">
            <a:spAutoFit/>
          </a:bodyPr>
          <a:lstStyle/>
          <a:p>
            <a:r>
              <a:rPr lang="fr-FR" sz="2800" dirty="0"/>
              <a:t>Le terme synthèse signifie la « mise en commun ».</a:t>
            </a:r>
            <a:endParaRPr lang="en-CA" sz="2800" dirty="0"/>
          </a:p>
        </p:txBody>
      </p:sp>
      <p:pic>
        <p:nvPicPr>
          <p:cNvPr id="8" name="Image 7">
            <a:extLst>
              <a:ext uri="{FF2B5EF4-FFF2-40B4-BE49-F238E27FC236}">
                <a16:creationId xmlns="" xmlns:a16="http://schemas.microsoft.com/office/drawing/2014/main" id="{4C97FFA0-716D-4741-85DF-FA0351D5A4A7}"/>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6384234" y="0"/>
            <a:ext cx="5648739" cy="6844541"/>
          </a:xfrm>
          <a:prstGeom prst="rect">
            <a:avLst/>
          </a:prstGeom>
        </p:spPr>
      </p:pic>
      <p:sp>
        <p:nvSpPr>
          <p:cNvPr id="7" name="Rectangle 6"/>
          <p:cNvSpPr/>
          <p:nvPr/>
        </p:nvSpPr>
        <p:spPr>
          <a:xfrm>
            <a:off x="396242" y="3322545"/>
            <a:ext cx="6096000" cy="1938992"/>
          </a:xfrm>
          <a:prstGeom prst="rect">
            <a:avLst/>
          </a:prstGeom>
        </p:spPr>
        <p:txBody>
          <a:bodyPr>
            <a:spAutoFit/>
          </a:bodyPr>
          <a:lstStyle/>
          <a:p>
            <a:pPr>
              <a:lnSpc>
                <a:spcPct val="150000"/>
              </a:lnSpc>
            </a:pPr>
            <a:r>
              <a:rPr lang="fr-FR" sz="2000" b="1" dirty="0" smtClean="0">
                <a:solidFill>
                  <a:schemeClr val="accent5"/>
                </a:solidFill>
              </a:rPr>
              <a:t>rédiger une synthèse </a:t>
            </a:r>
          </a:p>
          <a:p>
            <a:pPr>
              <a:lnSpc>
                <a:spcPct val="150000"/>
              </a:lnSpc>
            </a:pPr>
            <a:r>
              <a:rPr lang="fr-FR" sz="2000" dirty="0" smtClean="0"/>
              <a:t>Rédiger une synthèse consiste à organiser les connaissances et les informations tirées des documents de manière cohérente avec le sujet. </a:t>
            </a:r>
            <a:endParaRPr lang="fr-FR" sz="2000" dirty="0"/>
          </a:p>
        </p:txBody>
      </p:sp>
      <p:sp>
        <p:nvSpPr>
          <p:cNvPr id="9" name="Rectangle 8">
            <a:extLst>
              <a:ext uri="{FF2B5EF4-FFF2-40B4-BE49-F238E27FC236}">
                <a16:creationId xmlns="" xmlns:a16="http://schemas.microsoft.com/office/drawing/2014/main" id="{BAE8607B-1FD3-480E-B011-39DA61101692}"/>
              </a:ext>
            </a:extLst>
          </p:cNvPr>
          <p:cNvSpPr/>
          <p:nvPr/>
        </p:nvSpPr>
        <p:spPr>
          <a:xfrm>
            <a:off x="470264" y="5146766"/>
            <a:ext cx="3931920" cy="1692771"/>
          </a:xfrm>
          <a:prstGeom prst="rect">
            <a:avLst/>
          </a:prstGeom>
        </p:spPr>
        <p:txBody>
          <a:bodyPr wrap="square">
            <a:spAutoFit/>
          </a:bodyPr>
          <a:lstStyle/>
          <a:p>
            <a:r>
              <a:rPr lang="fr-FR" sz="2800" dirty="0" smtClean="0">
                <a:solidFill>
                  <a:schemeClr val="accent1"/>
                </a:solidFill>
              </a:rPr>
              <a:t>La </a:t>
            </a:r>
            <a:r>
              <a:rPr lang="fr-FR" sz="2800" dirty="0">
                <a:solidFill>
                  <a:schemeClr val="accent1"/>
                </a:solidFill>
              </a:rPr>
              <a:t>forme d’une synthèse </a:t>
            </a:r>
            <a:r>
              <a:rPr lang="fr-FR" sz="2800" dirty="0"/>
              <a:t>:</a:t>
            </a:r>
          </a:p>
          <a:p>
            <a:r>
              <a:rPr lang="fr-FR" sz="2800" dirty="0"/>
              <a:t> </a:t>
            </a:r>
            <a:r>
              <a:rPr lang="fr-FR" sz="2400" dirty="0"/>
              <a:t>✓ Introduction </a:t>
            </a:r>
          </a:p>
          <a:p>
            <a:r>
              <a:rPr lang="fr-FR" sz="2400" dirty="0"/>
              <a:t>✓ Développement </a:t>
            </a:r>
          </a:p>
          <a:p>
            <a:r>
              <a:rPr lang="fr-FR" sz="2400" dirty="0"/>
              <a:t>✓ Conclusion </a:t>
            </a:r>
            <a:endParaRPr lang="en-CA" sz="1400" dirty="0"/>
          </a:p>
        </p:txBody>
      </p:sp>
    </p:spTree>
    <p:extLst>
      <p:ext uri="{BB962C8B-B14F-4D97-AF65-F5344CB8AC3E}">
        <p14:creationId xmlns="" xmlns:p14="http://schemas.microsoft.com/office/powerpoint/2010/main" val="2835919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Effect transition="in" filter="wipe(down)">
                                      <p:cBhvr>
                                        <p:cTn id="21" dur="580">
                                          <p:stCondLst>
                                            <p:cond delay="0"/>
                                          </p:stCondLst>
                                        </p:cTn>
                                        <p:tgtEl>
                                          <p:spTgt spid="9">
                                            <p:txEl>
                                              <p:pRg st="0" end="0"/>
                                            </p:txEl>
                                          </p:spTgt>
                                        </p:tgtEl>
                                      </p:cBhvr>
                                    </p:animEffect>
                                    <p:anim calcmode="lin" valueType="num">
                                      <p:cBhvr>
                                        <p:cTn id="22" dur="1822" tmFilter="0,0; 0.14,0.36; 0.43,0.73; 0.71,0.91; 1.0,1.0">
                                          <p:stCondLst>
                                            <p:cond delay="0"/>
                                          </p:stCondLst>
                                        </p:cTn>
                                        <p:tgtEl>
                                          <p:spTgt spid="9">
                                            <p:txEl>
                                              <p:pRg st="0" end="0"/>
                                            </p:txEl>
                                          </p:spTgt>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9">
                                            <p:txEl>
                                              <p:pRg st="0" end="0"/>
                                            </p:txEl>
                                          </p:spTgt>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9">
                                            <p:txEl>
                                              <p:pRg st="0" end="0"/>
                                            </p:txEl>
                                          </p:spTgt>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9">
                                            <p:txEl>
                                              <p:pRg st="0" end="0"/>
                                            </p:txEl>
                                          </p:spTgt>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9">
                                            <p:txEl>
                                              <p:pRg st="0" end="0"/>
                                            </p:txEl>
                                          </p:spTgt>
                                        </p:tgtEl>
                                        <p:attrNameLst>
                                          <p:attrName>ppt_y</p:attrName>
                                        </p:attrNameLst>
                                      </p:cBhvr>
                                      <p:tavLst>
                                        <p:tav tm="0" fmla="#ppt_y-sin(pi*$)/81">
                                          <p:val>
                                            <p:fltVal val="0"/>
                                          </p:val>
                                        </p:tav>
                                        <p:tav tm="100000">
                                          <p:val>
                                            <p:fltVal val="1"/>
                                          </p:val>
                                        </p:tav>
                                      </p:tavLst>
                                    </p:anim>
                                    <p:animScale>
                                      <p:cBhvr>
                                        <p:cTn id="27" dur="26">
                                          <p:stCondLst>
                                            <p:cond delay="650"/>
                                          </p:stCondLst>
                                        </p:cTn>
                                        <p:tgtEl>
                                          <p:spTgt spid="9">
                                            <p:txEl>
                                              <p:pRg st="0" end="0"/>
                                            </p:txEl>
                                          </p:spTgt>
                                        </p:tgtEl>
                                      </p:cBhvr>
                                      <p:to x="100000" y="60000"/>
                                    </p:animScale>
                                    <p:animScale>
                                      <p:cBhvr>
                                        <p:cTn id="28" dur="166" decel="50000">
                                          <p:stCondLst>
                                            <p:cond delay="676"/>
                                          </p:stCondLst>
                                        </p:cTn>
                                        <p:tgtEl>
                                          <p:spTgt spid="9">
                                            <p:txEl>
                                              <p:pRg st="0" end="0"/>
                                            </p:txEl>
                                          </p:spTgt>
                                        </p:tgtEl>
                                      </p:cBhvr>
                                      <p:to x="100000" y="100000"/>
                                    </p:animScale>
                                    <p:animScale>
                                      <p:cBhvr>
                                        <p:cTn id="29" dur="26">
                                          <p:stCondLst>
                                            <p:cond delay="1312"/>
                                          </p:stCondLst>
                                        </p:cTn>
                                        <p:tgtEl>
                                          <p:spTgt spid="9">
                                            <p:txEl>
                                              <p:pRg st="0" end="0"/>
                                            </p:txEl>
                                          </p:spTgt>
                                        </p:tgtEl>
                                      </p:cBhvr>
                                      <p:to x="100000" y="80000"/>
                                    </p:animScale>
                                    <p:animScale>
                                      <p:cBhvr>
                                        <p:cTn id="30" dur="166" decel="50000">
                                          <p:stCondLst>
                                            <p:cond delay="1338"/>
                                          </p:stCondLst>
                                        </p:cTn>
                                        <p:tgtEl>
                                          <p:spTgt spid="9">
                                            <p:txEl>
                                              <p:pRg st="0" end="0"/>
                                            </p:txEl>
                                          </p:spTgt>
                                        </p:tgtEl>
                                      </p:cBhvr>
                                      <p:to x="100000" y="100000"/>
                                    </p:animScale>
                                    <p:animScale>
                                      <p:cBhvr>
                                        <p:cTn id="31" dur="26">
                                          <p:stCondLst>
                                            <p:cond delay="1642"/>
                                          </p:stCondLst>
                                        </p:cTn>
                                        <p:tgtEl>
                                          <p:spTgt spid="9">
                                            <p:txEl>
                                              <p:pRg st="0" end="0"/>
                                            </p:txEl>
                                          </p:spTgt>
                                        </p:tgtEl>
                                      </p:cBhvr>
                                      <p:to x="100000" y="90000"/>
                                    </p:animScale>
                                    <p:animScale>
                                      <p:cBhvr>
                                        <p:cTn id="32" dur="166" decel="50000">
                                          <p:stCondLst>
                                            <p:cond delay="1668"/>
                                          </p:stCondLst>
                                        </p:cTn>
                                        <p:tgtEl>
                                          <p:spTgt spid="9">
                                            <p:txEl>
                                              <p:pRg st="0" end="0"/>
                                            </p:txEl>
                                          </p:spTgt>
                                        </p:tgtEl>
                                      </p:cBhvr>
                                      <p:to x="100000" y="100000"/>
                                    </p:animScale>
                                    <p:animScale>
                                      <p:cBhvr>
                                        <p:cTn id="33" dur="26">
                                          <p:stCondLst>
                                            <p:cond delay="1808"/>
                                          </p:stCondLst>
                                        </p:cTn>
                                        <p:tgtEl>
                                          <p:spTgt spid="9">
                                            <p:txEl>
                                              <p:pRg st="0" end="0"/>
                                            </p:txEl>
                                          </p:spTgt>
                                        </p:tgtEl>
                                      </p:cBhvr>
                                      <p:to x="100000" y="95000"/>
                                    </p:animScale>
                                    <p:animScale>
                                      <p:cBhvr>
                                        <p:cTn id="34" dur="166" decel="50000">
                                          <p:stCondLst>
                                            <p:cond delay="1834"/>
                                          </p:stCondLst>
                                        </p:cTn>
                                        <p:tgtEl>
                                          <p:spTgt spid="9">
                                            <p:txEl>
                                              <p:pRg st="0" end="0"/>
                                            </p:txEl>
                                          </p:spTgt>
                                        </p:tgtEl>
                                      </p:cBhvr>
                                      <p:to x="100000" y="100000"/>
                                    </p:animScale>
                                  </p:childTnLst>
                                </p:cTn>
                              </p:par>
                              <p:par>
                                <p:cTn id="35" presetID="26" presetClass="entr" presetSubtype="0" fill="hold" nodeType="withEffect">
                                  <p:stCondLst>
                                    <p:cond delay="0"/>
                                  </p:stCondLst>
                                  <p:childTnLst>
                                    <p:set>
                                      <p:cBhvr>
                                        <p:cTn id="36" dur="1" fill="hold">
                                          <p:stCondLst>
                                            <p:cond delay="0"/>
                                          </p:stCondLst>
                                        </p:cTn>
                                        <p:tgtEl>
                                          <p:spTgt spid="9">
                                            <p:txEl>
                                              <p:pRg st="1" end="1"/>
                                            </p:txEl>
                                          </p:spTgt>
                                        </p:tgtEl>
                                        <p:attrNameLst>
                                          <p:attrName>style.visibility</p:attrName>
                                        </p:attrNameLst>
                                      </p:cBhvr>
                                      <p:to>
                                        <p:strVal val="visible"/>
                                      </p:to>
                                    </p:set>
                                    <p:animEffect transition="in" filter="wipe(down)">
                                      <p:cBhvr>
                                        <p:cTn id="37" dur="580">
                                          <p:stCondLst>
                                            <p:cond delay="0"/>
                                          </p:stCondLst>
                                        </p:cTn>
                                        <p:tgtEl>
                                          <p:spTgt spid="9">
                                            <p:txEl>
                                              <p:pRg st="1" end="1"/>
                                            </p:txEl>
                                          </p:spTgt>
                                        </p:tgtEl>
                                      </p:cBhvr>
                                    </p:animEffect>
                                    <p:anim calcmode="lin" valueType="num">
                                      <p:cBhvr>
                                        <p:cTn id="38" dur="1822" tmFilter="0,0; 0.14,0.36; 0.43,0.73; 0.71,0.91; 1.0,1.0">
                                          <p:stCondLst>
                                            <p:cond delay="0"/>
                                          </p:stCondLst>
                                        </p:cTn>
                                        <p:tgtEl>
                                          <p:spTgt spid="9">
                                            <p:txEl>
                                              <p:pRg st="1" end="1"/>
                                            </p:txEl>
                                          </p:spTgt>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9">
                                            <p:txEl>
                                              <p:pRg st="1" end="1"/>
                                            </p:txEl>
                                          </p:spTgt>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9">
                                            <p:txEl>
                                              <p:pRg st="1" end="1"/>
                                            </p:txEl>
                                          </p:spTgt>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9">
                                            <p:txEl>
                                              <p:pRg st="1" end="1"/>
                                            </p:txEl>
                                          </p:spTgt>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9">
                                            <p:txEl>
                                              <p:pRg st="1" end="1"/>
                                            </p:txEl>
                                          </p:spTgt>
                                        </p:tgtEl>
                                        <p:attrNameLst>
                                          <p:attrName>ppt_y</p:attrName>
                                        </p:attrNameLst>
                                      </p:cBhvr>
                                      <p:tavLst>
                                        <p:tav tm="0" fmla="#ppt_y-sin(pi*$)/81">
                                          <p:val>
                                            <p:fltVal val="0"/>
                                          </p:val>
                                        </p:tav>
                                        <p:tav tm="100000">
                                          <p:val>
                                            <p:fltVal val="1"/>
                                          </p:val>
                                        </p:tav>
                                      </p:tavLst>
                                    </p:anim>
                                    <p:animScale>
                                      <p:cBhvr>
                                        <p:cTn id="43" dur="26">
                                          <p:stCondLst>
                                            <p:cond delay="650"/>
                                          </p:stCondLst>
                                        </p:cTn>
                                        <p:tgtEl>
                                          <p:spTgt spid="9">
                                            <p:txEl>
                                              <p:pRg st="1" end="1"/>
                                            </p:txEl>
                                          </p:spTgt>
                                        </p:tgtEl>
                                      </p:cBhvr>
                                      <p:to x="100000" y="60000"/>
                                    </p:animScale>
                                    <p:animScale>
                                      <p:cBhvr>
                                        <p:cTn id="44" dur="166" decel="50000">
                                          <p:stCondLst>
                                            <p:cond delay="676"/>
                                          </p:stCondLst>
                                        </p:cTn>
                                        <p:tgtEl>
                                          <p:spTgt spid="9">
                                            <p:txEl>
                                              <p:pRg st="1" end="1"/>
                                            </p:txEl>
                                          </p:spTgt>
                                        </p:tgtEl>
                                      </p:cBhvr>
                                      <p:to x="100000" y="100000"/>
                                    </p:animScale>
                                    <p:animScale>
                                      <p:cBhvr>
                                        <p:cTn id="45" dur="26">
                                          <p:stCondLst>
                                            <p:cond delay="1312"/>
                                          </p:stCondLst>
                                        </p:cTn>
                                        <p:tgtEl>
                                          <p:spTgt spid="9">
                                            <p:txEl>
                                              <p:pRg st="1" end="1"/>
                                            </p:txEl>
                                          </p:spTgt>
                                        </p:tgtEl>
                                      </p:cBhvr>
                                      <p:to x="100000" y="80000"/>
                                    </p:animScale>
                                    <p:animScale>
                                      <p:cBhvr>
                                        <p:cTn id="46" dur="166" decel="50000">
                                          <p:stCondLst>
                                            <p:cond delay="1338"/>
                                          </p:stCondLst>
                                        </p:cTn>
                                        <p:tgtEl>
                                          <p:spTgt spid="9">
                                            <p:txEl>
                                              <p:pRg st="1" end="1"/>
                                            </p:txEl>
                                          </p:spTgt>
                                        </p:tgtEl>
                                      </p:cBhvr>
                                      <p:to x="100000" y="100000"/>
                                    </p:animScale>
                                    <p:animScale>
                                      <p:cBhvr>
                                        <p:cTn id="47" dur="26">
                                          <p:stCondLst>
                                            <p:cond delay="1642"/>
                                          </p:stCondLst>
                                        </p:cTn>
                                        <p:tgtEl>
                                          <p:spTgt spid="9">
                                            <p:txEl>
                                              <p:pRg st="1" end="1"/>
                                            </p:txEl>
                                          </p:spTgt>
                                        </p:tgtEl>
                                      </p:cBhvr>
                                      <p:to x="100000" y="90000"/>
                                    </p:animScale>
                                    <p:animScale>
                                      <p:cBhvr>
                                        <p:cTn id="48" dur="166" decel="50000">
                                          <p:stCondLst>
                                            <p:cond delay="1668"/>
                                          </p:stCondLst>
                                        </p:cTn>
                                        <p:tgtEl>
                                          <p:spTgt spid="9">
                                            <p:txEl>
                                              <p:pRg st="1" end="1"/>
                                            </p:txEl>
                                          </p:spTgt>
                                        </p:tgtEl>
                                      </p:cBhvr>
                                      <p:to x="100000" y="100000"/>
                                    </p:animScale>
                                    <p:animScale>
                                      <p:cBhvr>
                                        <p:cTn id="49" dur="26">
                                          <p:stCondLst>
                                            <p:cond delay="1808"/>
                                          </p:stCondLst>
                                        </p:cTn>
                                        <p:tgtEl>
                                          <p:spTgt spid="9">
                                            <p:txEl>
                                              <p:pRg st="1" end="1"/>
                                            </p:txEl>
                                          </p:spTgt>
                                        </p:tgtEl>
                                      </p:cBhvr>
                                      <p:to x="100000" y="95000"/>
                                    </p:animScale>
                                    <p:animScale>
                                      <p:cBhvr>
                                        <p:cTn id="50" dur="166" decel="50000">
                                          <p:stCondLst>
                                            <p:cond delay="1834"/>
                                          </p:stCondLst>
                                        </p:cTn>
                                        <p:tgtEl>
                                          <p:spTgt spid="9">
                                            <p:txEl>
                                              <p:pRg st="1" end="1"/>
                                            </p:txEl>
                                          </p:spTgt>
                                        </p:tgtEl>
                                      </p:cBhvr>
                                      <p:to x="100000" y="100000"/>
                                    </p:animScale>
                                  </p:childTnLst>
                                </p:cTn>
                              </p:par>
                              <p:par>
                                <p:cTn id="51" presetID="26" presetClass="entr" presetSubtype="0" fill="hold" nodeType="withEffect">
                                  <p:stCondLst>
                                    <p:cond delay="0"/>
                                  </p:stCondLst>
                                  <p:childTnLst>
                                    <p:set>
                                      <p:cBhvr>
                                        <p:cTn id="52" dur="1" fill="hold">
                                          <p:stCondLst>
                                            <p:cond delay="0"/>
                                          </p:stCondLst>
                                        </p:cTn>
                                        <p:tgtEl>
                                          <p:spTgt spid="9">
                                            <p:txEl>
                                              <p:pRg st="2" end="2"/>
                                            </p:txEl>
                                          </p:spTgt>
                                        </p:tgtEl>
                                        <p:attrNameLst>
                                          <p:attrName>style.visibility</p:attrName>
                                        </p:attrNameLst>
                                      </p:cBhvr>
                                      <p:to>
                                        <p:strVal val="visible"/>
                                      </p:to>
                                    </p:set>
                                    <p:animEffect transition="in" filter="wipe(down)">
                                      <p:cBhvr>
                                        <p:cTn id="53" dur="580">
                                          <p:stCondLst>
                                            <p:cond delay="0"/>
                                          </p:stCondLst>
                                        </p:cTn>
                                        <p:tgtEl>
                                          <p:spTgt spid="9">
                                            <p:txEl>
                                              <p:pRg st="2" end="2"/>
                                            </p:txEl>
                                          </p:spTgt>
                                        </p:tgtEl>
                                      </p:cBhvr>
                                    </p:animEffect>
                                    <p:anim calcmode="lin" valueType="num">
                                      <p:cBhvr>
                                        <p:cTn id="54" dur="1822" tmFilter="0,0; 0.14,0.36; 0.43,0.73; 0.71,0.91; 1.0,1.0">
                                          <p:stCondLst>
                                            <p:cond delay="0"/>
                                          </p:stCondLst>
                                        </p:cTn>
                                        <p:tgtEl>
                                          <p:spTgt spid="9">
                                            <p:txEl>
                                              <p:pRg st="2" end="2"/>
                                            </p:txEl>
                                          </p:spTgt>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9">
                                            <p:txEl>
                                              <p:pRg st="2" end="2"/>
                                            </p:txEl>
                                          </p:spTgt>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9">
                                            <p:txEl>
                                              <p:pRg st="2" end="2"/>
                                            </p:txEl>
                                          </p:spTgt>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9">
                                            <p:txEl>
                                              <p:pRg st="2" end="2"/>
                                            </p:txEl>
                                          </p:spTgt>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9">
                                            <p:txEl>
                                              <p:pRg st="2" end="2"/>
                                            </p:txEl>
                                          </p:spTgt>
                                        </p:tgtEl>
                                        <p:attrNameLst>
                                          <p:attrName>ppt_y</p:attrName>
                                        </p:attrNameLst>
                                      </p:cBhvr>
                                      <p:tavLst>
                                        <p:tav tm="0" fmla="#ppt_y-sin(pi*$)/81">
                                          <p:val>
                                            <p:fltVal val="0"/>
                                          </p:val>
                                        </p:tav>
                                        <p:tav tm="100000">
                                          <p:val>
                                            <p:fltVal val="1"/>
                                          </p:val>
                                        </p:tav>
                                      </p:tavLst>
                                    </p:anim>
                                    <p:animScale>
                                      <p:cBhvr>
                                        <p:cTn id="59" dur="26">
                                          <p:stCondLst>
                                            <p:cond delay="650"/>
                                          </p:stCondLst>
                                        </p:cTn>
                                        <p:tgtEl>
                                          <p:spTgt spid="9">
                                            <p:txEl>
                                              <p:pRg st="2" end="2"/>
                                            </p:txEl>
                                          </p:spTgt>
                                        </p:tgtEl>
                                      </p:cBhvr>
                                      <p:to x="100000" y="60000"/>
                                    </p:animScale>
                                    <p:animScale>
                                      <p:cBhvr>
                                        <p:cTn id="60" dur="166" decel="50000">
                                          <p:stCondLst>
                                            <p:cond delay="676"/>
                                          </p:stCondLst>
                                        </p:cTn>
                                        <p:tgtEl>
                                          <p:spTgt spid="9">
                                            <p:txEl>
                                              <p:pRg st="2" end="2"/>
                                            </p:txEl>
                                          </p:spTgt>
                                        </p:tgtEl>
                                      </p:cBhvr>
                                      <p:to x="100000" y="100000"/>
                                    </p:animScale>
                                    <p:animScale>
                                      <p:cBhvr>
                                        <p:cTn id="61" dur="26">
                                          <p:stCondLst>
                                            <p:cond delay="1312"/>
                                          </p:stCondLst>
                                        </p:cTn>
                                        <p:tgtEl>
                                          <p:spTgt spid="9">
                                            <p:txEl>
                                              <p:pRg st="2" end="2"/>
                                            </p:txEl>
                                          </p:spTgt>
                                        </p:tgtEl>
                                      </p:cBhvr>
                                      <p:to x="100000" y="80000"/>
                                    </p:animScale>
                                    <p:animScale>
                                      <p:cBhvr>
                                        <p:cTn id="62" dur="166" decel="50000">
                                          <p:stCondLst>
                                            <p:cond delay="1338"/>
                                          </p:stCondLst>
                                        </p:cTn>
                                        <p:tgtEl>
                                          <p:spTgt spid="9">
                                            <p:txEl>
                                              <p:pRg st="2" end="2"/>
                                            </p:txEl>
                                          </p:spTgt>
                                        </p:tgtEl>
                                      </p:cBhvr>
                                      <p:to x="100000" y="100000"/>
                                    </p:animScale>
                                    <p:animScale>
                                      <p:cBhvr>
                                        <p:cTn id="63" dur="26">
                                          <p:stCondLst>
                                            <p:cond delay="1642"/>
                                          </p:stCondLst>
                                        </p:cTn>
                                        <p:tgtEl>
                                          <p:spTgt spid="9">
                                            <p:txEl>
                                              <p:pRg st="2" end="2"/>
                                            </p:txEl>
                                          </p:spTgt>
                                        </p:tgtEl>
                                      </p:cBhvr>
                                      <p:to x="100000" y="90000"/>
                                    </p:animScale>
                                    <p:animScale>
                                      <p:cBhvr>
                                        <p:cTn id="64" dur="166" decel="50000">
                                          <p:stCondLst>
                                            <p:cond delay="1668"/>
                                          </p:stCondLst>
                                        </p:cTn>
                                        <p:tgtEl>
                                          <p:spTgt spid="9">
                                            <p:txEl>
                                              <p:pRg st="2" end="2"/>
                                            </p:txEl>
                                          </p:spTgt>
                                        </p:tgtEl>
                                      </p:cBhvr>
                                      <p:to x="100000" y="100000"/>
                                    </p:animScale>
                                    <p:animScale>
                                      <p:cBhvr>
                                        <p:cTn id="65" dur="26">
                                          <p:stCondLst>
                                            <p:cond delay="1808"/>
                                          </p:stCondLst>
                                        </p:cTn>
                                        <p:tgtEl>
                                          <p:spTgt spid="9">
                                            <p:txEl>
                                              <p:pRg st="2" end="2"/>
                                            </p:txEl>
                                          </p:spTgt>
                                        </p:tgtEl>
                                      </p:cBhvr>
                                      <p:to x="100000" y="95000"/>
                                    </p:animScale>
                                    <p:animScale>
                                      <p:cBhvr>
                                        <p:cTn id="66" dur="166" decel="50000">
                                          <p:stCondLst>
                                            <p:cond delay="1834"/>
                                          </p:stCondLst>
                                        </p:cTn>
                                        <p:tgtEl>
                                          <p:spTgt spid="9">
                                            <p:txEl>
                                              <p:pRg st="2" end="2"/>
                                            </p:txEl>
                                          </p:spTgt>
                                        </p:tgtEl>
                                      </p:cBhvr>
                                      <p:to x="100000" y="100000"/>
                                    </p:animScale>
                                  </p:childTnLst>
                                </p:cTn>
                              </p:par>
                              <p:par>
                                <p:cTn id="67" presetID="26" presetClass="entr" presetSubtype="0" fill="hold" nodeType="withEffect">
                                  <p:stCondLst>
                                    <p:cond delay="0"/>
                                  </p:stCondLst>
                                  <p:childTnLst>
                                    <p:set>
                                      <p:cBhvr>
                                        <p:cTn id="68" dur="1" fill="hold">
                                          <p:stCondLst>
                                            <p:cond delay="0"/>
                                          </p:stCondLst>
                                        </p:cTn>
                                        <p:tgtEl>
                                          <p:spTgt spid="9">
                                            <p:txEl>
                                              <p:pRg st="3" end="3"/>
                                            </p:txEl>
                                          </p:spTgt>
                                        </p:tgtEl>
                                        <p:attrNameLst>
                                          <p:attrName>style.visibility</p:attrName>
                                        </p:attrNameLst>
                                      </p:cBhvr>
                                      <p:to>
                                        <p:strVal val="visible"/>
                                      </p:to>
                                    </p:set>
                                    <p:animEffect transition="in" filter="wipe(down)">
                                      <p:cBhvr>
                                        <p:cTn id="69" dur="580">
                                          <p:stCondLst>
                                            <p:cond delay="0"/>
                                          </p:stCondLst>
                                        </p:cTn>
                                        <p:tgtEl>
                                          <p:spTgt spid="9">
                                            <p:txEl>
                                              <p:pRg st="3" end="3"/>
                                            </p:txEl>
                                          </p:spTgt>
                                        </p:tgtEl>
                                      </p:cBhvr>
                                    </p:animEffect>
                                    <p:anim calcmode="lin" valueType="num">
                                      <p:cBhvr>
                                        <p:cTn id="70" dur="1822" tmFilter="0,0; 0.14,0.36; 0.43,0.73; 0.71,0.91; 1.0,1.0">
                                          <p:stCondLst>
                                            <p:cond delay="0"/>
                                          </p:stCondLst>
                                        </p:cTn>
                                        <p:tgtEl>
                                          <p:spTgt spid="9">
                                            <p:txEl>
                                              <p:pRg st="3" end="3"/>
                                            </p:txEl>
                                          </p:spTgt>
                                        </p:tgtEl>
                                        <p:attrNameLst>
                                          <p:attrName>ppt_x</p:attrName>
                                        </p:attrNameLst>
                                      </p:cBhvr>
                                      <p:tavLst>
                                        <p:tav tm="0">
                                          <p:val>
                                            <p:strVal val="#ppt_x-0.25"/>
                                          </p:val>
                                        </p:tav>
                                        <p:tav tm="100000">
                                          <p:val>
                                            <p:strVal val="#ppt_x"/>
                                          </p:val>
                                        </p:tav>
                                      </p:tavLst>
                                    </p:anim>
                                    <p:anim calcmode="lin" valueType="num">
                                      <p:cBhvr>
                                        <p:cTn id="71" dur="664" tmFilter="0.0,0.0; 0.25,0.07; 0.50,0.2; 0.75,0.467; 1.0,1.0">
                                          <p:stCondLst>
                                            <p:cond delay="0"/>
                                          </p:stCondLst>
                                        </p:cTn>
                                        <p:tgtEl>
                                          <p:spTgt spid="9">
                                            <p:txEl>
                                              <p:pRg st="3" end="3"/>
                                            </p:txEl>
                                          </p:spTgt>
                                        </p:tgtEl>
                                        <p:attrNameLst>
                                          <p:attrName>ppt_y</p:attrName>
                                        </p:attrNameLst>
                                      </p:cBhvr>
                                      <p:tavLst>
                                        <p:tav tm="0" fmla="#ppt_y-sin(pi*$)/3">
                                          <p:val>
                                            <p:fltVal val="0.5"/>
                                          </p:val>
                                        </p:tav>
                                        <p:tav tm="100000">
                                          <p:val>
                                            <p:fltVal val="1"/>
                                          </p:val>
                                        </p:tav>
                                      </p:tavLst>
                                    </p:anim>
                                    <p:anim calcmode="lin" valueType="num">
                                      <p:cBhvr>
                                        <p:cTn id="72" dur="664" tmFilter="0, 0; 0.125,0.2665; 0.25,0.4; 0.375,0.465; 0.5,0.5;  0.625,0.535; 0.75,0.6; 0.875,0.7335; 1,1">
                                          <p:stCondLst>
                                            <p:cond delay="664"/>
                                          </p:stCondLst>
                                        </p:cTn>
                                        <p:tgtEl>
                                          <p:spTgt spid="9">
                                            <p:txEl>
                                              <p:pRg st="3" end="3"/>
                                            </p:txEl>
                                          </p:spTgt>
                                        </p:tgtEl>
                                        <p:attrNameLst>
                                          <p:attrName>ppt_y</p:attrName>
                                        </p:attrNameLst>
                                      </p:cBhvr>
                                      <p:tavLst>
                                        <p:tav tm="0" fmla="#ppt_y-sin(pi*$)/9">
                                          <p:val>
                                            <p:fltVal val="0"/>
                                          </p:val>
                                        </p:tav>
                                        <p:tav tm="100000">
                                          <p:val>
                                            <p:fltVal val="1"/>
                                          </p:val>
                                        </p:tav>
                                      </p:tavLst>
                                    </p:anim>
                                    <p:anim calcmode="lin" valueType="num">
                                      <p:cBhvr>
                                        <p:cTn id="73" dur="332" tmFilter="0, 0; 0.125,0.2665; 0.25,0.4; 0.375,0.465; 0.5,0.5;  0.625,0.535; 0.75,0.6; 0.875,0.7335; 1,1">
                                          <p:stCondLst>
                                            <p:cond delay="1324"/>
                                          </p:stCondLst>
                                        </p:cTn>
                                        <p:tgtEl>
                                          <p:spTgt spid="9">
                                            <p:txEl>
                                              <p:pRg st="3" end="3"/>
                                            </p:txEl>
                                          </p:spTgt>
                                        </p:tgtEl>
                                        <p:attrNameLst>
                                          <p:attrName>ppt_y</p:attrName>
                                        </p:attrNameLst>
                                      </p:cBhvr>
                                      <p:tavLst>
                                        <p:tav tm="0" fmla="#ppt_y-sin(pi*$)/27">
                                          <p:val>
                                            <p:fltVal val="0"/>
                                          </p:val>
                                        </p:tav>
                                        <p:tav tm="100000">
                                          <p:val>
                                            <p:fltVal val="1"/>
                                          </p:val>
                                        </p:tav>
                                      </p:tavLst>
                                    </p:anim>
                                    <p:anim calcmode="lin" valueType="num">
                                      <p:cBhvr>
                                        <p:cTn id="74" dur="164" tmFilter="0, 0; 0.125,0.2665; 0.25,0.4; 0.375,0.465; 0.5,0.5;  0.625,0.535; 0.75,0.6; 0.875,0.7335; 1,1">
                                          <p:stCondLst>
                                            <p:cond delay="1656"/>
                                          </p:stCondLst>
                                        </p:cTn>
                                        <p:tgtEl>
                                          <p:spTgt spid="9">
                                            <p:txEl>
                                              <p:pRg st="3" end="3"/>
                                            </p:txEl>
                                          </p:spTgt>
                                        </p:tgtEl>
                                        <p:attrNameLst>
                                          <p:attrName>ppt_y</p:attrName>
                                        </p:attrNameLst>
                                      </p:cBhvr>
                                      <p:tavLst>
                                        <p:tav tm="0" fmla="#ppt_y-sin(pi*$)/81">
                                          <p:val>
                                            <p:fltVal val="0"/>
                                          </p:val>
                                        </p:tav>
                                        <p:tav tm="100000">
                                          <p:val>
                                            <p:fltVal val="1"/>
                                          </p:val>
                                        </p:tav>
                                      </p:tavLst>
                                    </p:anim>
                                    <p:animScale>
                                      <p:cBhvr>
                                        <p:cTn id="75" dur="26">
                                          <p:stCondLst>
                                            <p:cond delay="650"/>
                                          </p:stCondLst>
                                        </p:cTn>
                                        <p:tgtEl>
                                          <p:spTgt spid="9">
                                            <p:txEl>
                                              <p:pRg st="3" end="3"/>
                                            </p:txEl>
                                          </p:spTgt>
                                        </p:tgtEl>
                                      </p:cBhvr>
                                      <p:to x="100000" y="60000"/>
                                    </p:animScale>
                                    <p:animScale>
                                      <p:cBhvr>
                                        <p:cTn id="76" dur="166" decel="50000">
                                          <p:stCondLst>
                                            <p:cond delay="676"/>
                                          </p:stCondLst>
                                        </p:cTn>
                                        <p:tgtEl>
                                          <p:spTgt spid="9">
                                            <p:txEl>
                                              <p:pRg st="3" end="3"/>
                                            </p:txEl>
                                          </p:spTgt>
                                        </p:tgtEl>
                                      </p:cBhvr>
                                      <p:to x="100000" y="100000"/>
                                    </p:animScale>
                                    <p:animScale>
                                      <p:cBhvr>
                                        <p:cTn id="77" dur="26">
                                          <p:stCondLst>
                                            <p:cond delay="1312"/>
                                          </p:stCondLst>
                                        </p:cTn>
                                        <p:tgtEl>
                                          <p:spTgt spid="9">
                                            <p:txEl>
                                              <p:pRg st="3" end="3"/>
                                            </p:txEl>
                                          </p:spTgt>
                                        </p:tgtEl>
                                      </p:cBhvr>
                                      <p:to x="100000" y="80000"/>
                                    </p:animScale>
                                    <p:animScale>
                                      <p:cBhvr>
                                        <p:cTn id="78" dur="166" decel="50000">
                                          <p:stCondLst>
                                            <p:cond delay="1338"/>
                                          </p:stCondLst>
                                        </p:cTn>
                                        <p:tgtEl>
                                          <p:spTgt spid="9">
                                            <p:txEl>
                                              <p:pRg st="3" end="3"/>
                                            </p:txEl>
                                          </p:spTgt>
                                        </p:tgtEl>
                                      </p:cBhvr>
                                      <p:to x="100000" y="100000"/>
                                    </p:animScale>
                                    <p:animScale>
                                      <p:cBhvr>
                                        <p:cTn id="79" dur="26">
                                          <p:stCondLst>
                                            <p:cond delay="1642"/>
                                          </p:stCondLst>
                                        </p:cTn>
                                        <p:tgtEl>
                                          <p:spTgt spid="9">
                                            <p:txEl>
                                              <p:pRg st="3" end="3"/>
                                            </p:txEl>
                                          </p:spTgt>
                                        </p:tgtEl>
                                      </p:cBhvr>
                                      <p:to x="100000" y="90000"/>
                                    </p:animScale>
                                    <p:animScale>
                                      <p:cBhvr>
                                        <p:cTn id="80" dur="166" decel="50000">
                                          <p:stCondLst>
                                            <p:cond delay="1668"/>
                                          </p:stCondLst>
                                        </p:cTn>
                                        <p:tgtEl>
                                          <p:spTgt spid="9">
                                            <p:txEl>
                                              <p:pRg st="3" end="3"/>
                                            </p:txEl>
                                          </p:spTgt>
                                        </p:tgtEl>
                                      </p:cBhvr>
                                      <p:to x="100000" y="100000"/>
                                    </p:animScale>
                                    <p:animScale>
                                      <p:cBhvr>
                                        <p:cTn id="81" dur="26">
                                          <p:stCondLst>
                                            <p:cond delay="1808"/>
                                          </p:stCondLst>
                                        </p:cTn>
                                        <p:tgtEl>
                                          <p:spTgt spid="9">
                                            <p:txEl>
                                              <p:pRg st="3" end="3"/>
                                            </p:txEl>
                                          </p:spTgt>
                                        </p:tgtEl>
                                      </p:cBhvr>
                                      <p:to x="100000" y="95000"/>
                                    </p:animScale>
                                    <p:animScale>
                                      <p:cBhvr>
                                        <p:cTn id="82" dur="166" decel="50000">
                                          <p:stCondLst>
                                            <p:cond delay="1834"/>
                                          </p:stCondLst>
                                        </p:cTn>
                                        <p:tgtEl>
                                          <p:spTgt spid="9">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C1E2206-0DA8-43CB-ABF3-C84765A2AF6E}"/>
              </a:ext>
            </a:extLst>
          </p:cNvPr>
          <p:cNvSpPr>
            <a:spLocks noGrp="1"/>
          </p:cNvSpPr>
          <p:nvPr>
            <p:ph type="title"/>
          </p:nvPr>
        </p:nvSpPr>
        <p:spPr/>
        <p:txBody>
          <a:bodyPr/>
          <a:lstStyle/>
          <a:p>
            <a:r>
              <a:rPr lang="fr-FR" sz="5400" b="1" dirty="0" smtClean="0"/>
              <a:t>5. Fiche </a:t>
            </a:r>
            <a:r>
              <a:rPr lang="fr-FR" sz="5400" b="1" dirty="0"/>
              <a:t>de lecture</a:t>
            </a:r>
            <a:endParaRPr lang="en-CA" dirty="0"/>
          </a:p>
        </p:txBody>
      </p:sp>
      <p:sp>
        <p:nvSpPr>
          <p:cNvPr id="3" name="Espace réservé du contenu 2">
            <a:extLst>
              <a:ext uri="{FF2B5EF4-FFF2-40B4-BE49-F238E27FC236}">
                <a16:creationId xmlns="" xmlns:a16="http://schemas.microsoft.com/office/drawing/2014/main" id="{F5A8CAEB-1679-42EE-BD86-8F638ABA547C}"/>
              </a:ext>
            </a:extLst>
          </p:cNvPr>
          <p:cNvSpPr>
            <a:spLocks noGrp="1"/>
          </p:cNvSpPr>
          <p:nvPr>
            <p:ph idx="1"/>
          </p:nvPr>
        </p:nvSpPr>
        <p:spPr/>
        <p:txBody>
          <a:bodyPr>
            <a:normAutofit/>
          </a:bodyPr>
          <a:lstStyle/>
          <a:p>
            <a:pPr>
              <a:lnSpc>
                <a:spcPct val="150000"/>
              </a:lnSpc>
            </a:pPr>
            <a:r>
              <a:rPr lang="fr-FR" sz="3200" dirty="0">
                <a:solidFill>
                  <a:srgbClr val="1F1F1F"/>
                </a:solidFill>
                <a:latin typeface="Google Sans"/>
              </a:rPr>
              <a:t>La fiche de lecture est </a:t>
            </a:r>
            <a:r>
              <a:rPr lang="fr-FR" sz="3200" dirty="0">
                <a:solidFill>
                  <a:srgbClr val="040C28"/>
                </a:solidFill>
                <a:latin typeface="Google Sans"/>
              </a:rPr>
              <a:t>une sorte de compte rendu pour résumer les résultats d'une </a:t>
            </a:r>
            <a:r>
              <a:rPr lang="fr-FR" sz="3200" dirty="0" smtClean="0">
                <a:solidFill>
                  <a:srgbClr val="040C28"/>
                </a:solidFill>
                <a:latin typeface="Google Sans"/>
              </a:rPr>
              <a:t>lecture</a:t>
            </a:r>
            <a:r>
              <a:rPr lang="fr-FR" sz="3200" dirty="0" smtClean="0">
                <a:solidFill>
                  <a:srgbClr val="1F1F1F"/>
                </a:solidFill>
                <a:latin typeface="Google Sans"/>
              </a:rPr>
              <a:t>. </a:t>
            </a:r>
            <a:r>
              <a:rPr lang="fr-FR" sz="3200" dirty="0">
                <a:solidFill>
                  <a:srgbClr val="1F1F1F"/>
                </a:solidFill>
                <a:latin typeface="Google Sans"/>
              </a:rPr>
              <a:t>Il s'agit d'un résumé des </a:t>
            </a:r>
            <a:r>
              <a:rPr lang="fr-FR" sz="3200" dirty="0" smtClean="0">
                <a:solidFill>
                  <a:srgbClr val="1F1F1F"/>
                </a:solidFill>
                <a:latin typeface="Google Sans"/>
              </a:rPr>
              <a:t>connaissances traités, </a:t>
            </a:r>
            <a:r>
              <a:rPr lang="fr-FR" sz="3200" dirty="0">
                <a:solidFill>
                  <a:srgbClr val="1F1F1F"/>
                </a:solidFill>
                <a:latin typeface="Google Sans"/>
              </a:rPr>
              <a:t>des </a:t>
            </a:r>
            <a:r>
              <a:rPr lang="fr-FR" sz="3200" dirty="0" smtClean="0">
                <a:solidFill>
                  <a:srgbClr val="1F1F1F"/>
                </a:solidFill>
                <a:latin typeface="Google Sans"/>
              </a:rPr>
              <a:t>thèmes </a:t>
            </a:r>
            <a:r>
              <a:rPr lang="fr-FR" sz="3200" dirty="0">
                <a:solidFill>
                  <a:srgbClr val="1F1F1F"/>
                </a:solidFill>
                <a:latin typeface="Google Sans"/>
              </a:rPr>
              <a:t>développées par l'auteur ainsi qu'une analyse succincte.</a:t>
            </a:r>
            <a:endParaRPr lang="en-CA" sz="3200" dirty="0"/>
          </a:p>
          <a:p>
            <a:endParaRPr lang="en-CA" dirty="0"/>
          </a:p>
        </p:txBody>
      </p:sp>
    </p:spTree>
    <p:extLst>
      <p:ext uri="{BB962C8B-B14F-4D97-AF65-F5344CB8AC3E}">
        <p14:creationId xmlns="" xmlns:p14="http://schemas.microsoft.com/office/powerpoint/2010/main" val="3776930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3F4A3176-3B19-454D-846E-326BE4A6943B}"/>
              </a:ext>
            </a:extLst>
          </p:cNvPr>
          <p:cNvSpPr/>
          <p:nvPr/>
        </p:nvSpPr>
        <p:spPr>
          <a:xfrm>
            <a:off x="3167269" y="178944"/>
            <a:ext cx="8785245" cy="5632311"/>
          </a:xfrm>
          <a:prstGeom prst="rect">
            <a:avLst/>
          </a:prstGeom>
        </p:spPr>
        <p:txBody>
          <a:bodyPr wrap="square">
            <a:spAutoFit/>
          </a:bodyPr>
          <a:lstStyle/>
          <a:p>
            <a:pPr>
              <a:lnSpc>
                <a:spcPct val="150000"/>
              </a:lnSpc>
            </a:pPr>
            <a:r>
              <a:rPr lang="fr-FR" sz="2400" b="1" dirty="0" smtClean="0">
                <a:solidFill>
                  <a:srgbClr val="191919"/>
                </a:solidFill>
                <a:latin typeface="Oswald"/>
              </a:rPr>
              <a:t>5.1. Structure </a:t>
            </a:r>
            <a:r>
              <a:rPr lang="fr-FR" sz="2400" b="1" dirty="0">
                <a:solidFill>
                  <a:srgbClr val="191919"/>
                </a:solidFill>
                <a:latin typeface="Oswald"/>
              </a:rPr>
              <a:t>de la fiche de lecture</a:t>
            </a:r>
          </a:p>
          <a:p>
            <a:pPr>
              <a:lnSpc>
                <a:spcPct val="150000"/>
              </a:lnSpc>
            </a:pPr>
            <a:r>
              <a:rPr lang="fr-FR" sz="2400" dirty="0" smtClean="0">
                <a:solidFill>
                  <a:srgbClr val="191919"/>
                </a:solidFill>
                <a:latin typeface="Atkinson Hyperlegible"/>
              </a:rPr>
              <a:t>l’étape </a:t>
            </a:r>
            <a:r>
              <a:rPr lang="fr-FR" sz="2400" dirty="0">
                <a:solidFill>
                  <a:srgbClr val="191919"/>
                </a:solidFill>
                <a:latin typeface="Atkinson Hyperlegible"/>
              </a:rPr>
              <a:t>primordiale de restitution de </a:t>
            </a:r>
            <a:r>
              <a:rPr lang="fr-FR" sz="2400" dirty="0" smtClean="0">
                <a:solidFill>
                  <a:srgbClr val="191919"/>
                </a:solidFill>
                <a:latin typeface="Atkinson Hyperlegible"/>
              </a:rPr>
              <a:t>notes prises et </a:t>
            </a:r>
            <a:r>
              <a:rPr lang="fr-FR" sz="2400" dirty="0">
                <a:solidFill>
                  <a:srgbClr val="191919"/>
                </a:solidFill>
                <a:latin typeface="Atkinson Hyperlegible"/>
              </a:rPr>
              <a:t>réflexions sous la forme d’une fiche de lecture rigoureusement construite. La structure va du plus factuel au plus analytique :</a:t>
            </a:r>
          </a:p>
          <a:p>
            <a:pPr>
              <a:lnSpc>
                <a:spcPct val="150000"/>
              </a:lnSpc>
              <a:buFont typeface="Arial" panose="020B0604020202020204" pitchFamily="34" charset="0"/>
              <a:buChar char="•"/>
            </a:pPr>
            <a:r>
              <a:rPr lang="fr-FR" sz="2400" dirty="0">
                <a:solidFill>
                  <a:srgbClr val="191919"/>
                </a:solidFill>
                <a:latin typeface="Atkinson Hyperlegible"/>
              </a:rPr>
              <a:t>Titre et </a:t>
            </a:r>
            <a:r>
              <a:rPr lang="fr-FR" sz="2400" dirty="0" smtClean="0">
                <a:solidFill>
                  <a:srgbClr val="191919"/>
                </a:solidFill>
                <a:latin typeface="Atkinson Hyperlegible"/>
              </a:rPr>
              <a:t>date de l’article ou livre;</a:t>
            </a:r>
            <a:endParaRPr lang="fr-FR" sz="2400" dirty="0">
              <a:solidFill>
                <a:srgbClr val="191919"/>
              </a:solidFill>
              <a:latin typeface="Atkinson Hyperlegible"/>
            </a:endParaRPr>
          </a:p>
          <a:p>
            <a:pPr>
              <a:lnSpc>
                <a:spcPct val="150000"/>
              </a:lnSpc>
              <a:buFont typeface="Arial" panose="020B0604020202020204" pitchFamily="34" charset="0"/>
              <a:buChar char="•"/>
            </a:pPr>
            <a:r>
              <a:rPr lang="fr-FR" sz="2400" dirty="0">
                <a:solidFill>
                  <a:srgbClr val="191919"/>
                </a:solidFill>
                <a:latin typeface="Atkinson Hyperlegible"/>
              </a:rPr>
              <a:t>Courte biographie de l’auteur et ses autres œuvres majeures ;</a:t>
            </a:r>
          </a:p>
          <a:p>
            <a:pPr>
              <a:lnSpc>
                <a:spcPct val="150000"/>
              </a:lnSpc>
              <a:buFont typeface="Arial" panose="020B0604020202020204" pitchFamily="34" charset="0"/>
              <a:buChar char="•"/>
            </a:pPr>
            <a:r>
              <a:rPr lang="fr-FR" sz="2400" dirty="0">
                <a:solidFill>
                  <a:srgbClr val="191919"/>
                </a:solidFill>
                <a:latin typeface="Atkinson Hyperlegible"/>
              </a:rPr>
              <a:t>Résumé du texte ;</a:t>
            </a:r>
          </a:p>
          <a:p>
            <a:pPr>
              <a:lnSpc>
                <a:spcPct val="150000"/>
              </a:lnSpc>
              <a:buFont typeface="Arial" panose="020B0604020202020204" pitchFamily="34" charset="0"/>
              <a:buChar char="•"/>
            </a:pPr>
            <a:r>
              <a:rPr lang="fr-FR" sz="2400" dirty="0">
                <a:solidFill>
                  <a:srgbClr val="191919"/>
                </a:solidFill>
                <a:latin typeface="Atkinson Hyperlegible"/>
              </a:rPr>
              <a:t>Les thèmes principaux ;</a:t>
            </a:r>
          </a:p>
          <a:p>
            <a:pPr>
              <a:lnSpc>
                <a:spcPct val="150000"/>
              </a:lnSpc>
              <a:buFont typeface="Arial" panose="020B0604020202020204" pitchFamily="34" charset="0"/>
              <a:buChar char="•"/>
            </a:pPr>
            <a:r>
              <a:rPr lang="fr-FR" sz="2400" dirty="0">
                <a:solidFill>
                  <a:srgbClr val="191919"/>
                </a:solidFill>
                <a:latin typeface="Atkinson Hyperlegible"/>
              </a:rPr>
              <a:t>Analyse et réflexions autour de chaque thème ;</a:t>
            </a:r>
          </a:p>
          <a:p>
            <a:pPr>
              <a:lnSpc>
                <a:spcPct val="150000"/>
              </a:lnSpc>
              <a:buFont typeface="Arial" panose="020B0604020202020204" pitchFamily="34" charset="0"/>
              <a:buChar char="•"/>
            </a:pPr>
            <a:r>
              <a:rPr lang="fr-FR" sz="2400" dirty="0">
                <a:solidFill>
                  <a:srgbClr val="191919"/>
                </a:solidFill>
                <a:latin typeface="Atkinson Hyperlegible"/>
              </a:rPr>
              <a:t>Avis personnel (facultatif).</a:t>
            </a:r>
            <a:endParaRPr lang="fr-FR" sz="2400" b="0" i="0" dirty="0">
              <a:solidFill>
                <a:srgbClr val="191919"/>
              </a:solidFill>
              <a:effectLst/>
              <a:latin typeface="Atkinson Hyperlegible"/>
            </a:endParaRPr>
          </a:p>
        </p:txBody>
      </p:sp>
      <p:pic>
        <p:nvPicPr>
          <p:cNvPr id="3" name="Picture 2" descr="Collège : une lecture régulière favorise la réussite scolaire - L'Etudiant">
            <a:extLst>
              <a:ext uri="{FF2B5EF4-FFF2-40B4-BE49-F238E27FC236}">
                <a16:creationId xmlns="" xmlns:a16="http://schemas.microsoft.com/office/drawing/2014/main" id="{9EEF7F79-7917-4086-B103-D1E528BD91C2}"/>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32506" y="1987826"/>
            <a:ext cx="3399775" cy="194599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709789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wipe(down)">
                                      <p:cBhvr>
                                        <p:cTn id="17" dur="580">
                                          <p:stCondLst>
                                            <p:cond delay="0"/>
                                          </p:stCondLst>
                                        </p:cTn>
                                        <p:tgtEl>
                                          <p:spTgt spid="2">
                                            <p:txEl>
                                              <p:pRg st="3" end="3"/>
                                            </p:txEl>
                                          </p:spTgt>
                                        </p:tgtEl>
                                      </p:cBhvr>
                                    </p:animEffect>
                                    <p:anim calcmode="lin" valueType="num">
                                      <p:cBhvr>
                                        <p:cTn id="18"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23" dur="26">
                                          <p:stCondLst>
                                            <p:cond delay="650"/>
                                          </p:stCondLst>
                                        </p:cTn>
                                        <p:tgtEl>
                                          <p:spTgt spid="2">
                                            <p:txEl>
                                              <p:pRg st="3" end="3"/>
                                            </p:txEl>
                                          </p:spTgt>
                                        </p:tgtEl>
                                      </p:cBhvr>
                                      <p:to x="100000" y="60000"/>
                                    </p:animScale>
                                    <p:animScale>
                                      <p:cBhvr>
                                        <p:cTn id="24" dur="166" decel="50000">
                                          <p:stCondLst>
                                            <p:cond delay="676"/>
                                          </p:stCondLst>
                                        </p:cTn>
                                        <p:tgtEl>
                                          <p:spTgt spid="2">
                                            <p:txEl>
                                              <p:pRg st="3" end="3"/>
                                            </p:txEl>
                                          </p:spTgt>
                                        </p:tgtEl>
                                      </p:cBhvr>
                                      <p:to x="100000" y="100000"/>
                                    </p:animScale>
                                    <p:animScale>
                                      <p:cBhvr>
                                        <p:cTn id="25" dur="26">
                                          <p:stCondLst>
                                            <p:cond delay="1312"/>
                                          </p:stCondLst>
                                        </p:cTn>
                                        <p:tgtEl>
                                          <p:spTgt spid="2">
                                            <p:txEl>
                                              <p:pRg st="3" end="3"/>
                                            </p:txEl>
                                          </p:spTgt>
                                        </p:tgtEl>
                                      </p:cBhvr>
                                      <p:to x="100000" y="80000"/>
                                    </p:animScale>
                                    <p:animScale>
                                      <p:cBhvr>
                                        <p:cTn id="26" dur="166" decel="50000">
                                          <p:stCondLst>
                                            <p:cond delay="1338"/>
                                          </p:stCondLst>
                                        </p:cTn>
                                        <p:tgtEl>
                                          <p:spTgt spid="2">
                                            <p:txEl>
                                              <p:pRg st="3" end="3"/>
                                            </p:txEl>
                                          </p:spTgt>
                                        </p:tgtEl>
                                      </p:cBhvr>
                                      <p:to x="100000" y="100000"/>
                                    </p:animScale>
                                    <p:animScale>
                                      <p:cBhvr>
                                        <p:cTn id="27" dur="26">
                                          <p:stCondLst>
                                            <p:cond delay="1642"/>
                                          </p:stCondLst>
                                        </p:cTn>
                                        <p:tgtEl>
                                          <p:spTgt spid="2">
                                            <p:txEl>
                                              <p:pRg st="3" end="3"/>
                                            </p:txEl>
                                          </p:spTgt>
                                        </p:tgtEl>
                                      </p:cBhvr>
                                      <p:to x="100000" y="90000"/>
                                    </p:animScale>
                                    <p:animScale>
                                      <p:cBhvr>
                                        <p:cTn id="28" dur="166" decel="50000">
                                          <p:stCondLst>
                                            <p:cond delay="1668"/>
                                          </p:stCondLst>
                                        </p:cTn>
                                        <p:tgtEl>
                                          <p:spTgt spid="2">
                                            <p:txEl>
                                              <p:pRg st="3" end="3"/>
                                            </p:txEl>
                                          </p:spTgt>
                                        </p:tgtEl>
                                      </p:cBhvr>
                                      <p:to x="100000" y="100000"/>
                                    </p:animScale>
                                    <p:animScale>
                                      <p:cBhvr>
                                        <p:cTn id="29" dur="26">
                                          <p:stCondLst>
                                            <p:cond delay="1808"/>
                                          </p:stCondLst>
                                        </p:cTn>
                                        <p:tgtEl>
                                          <p:spTgt spid="2">
                                            <p:txEl>
                                              <p:pRg st="3" end="3"/>
                                            </p:txEl>
                                          </p:spTgt>
                                        </p:tgtEl>
                                      </p:cBhvr>
                                      <p:to x="100000" y="95000"/>
                                    </p:animScale>
                                    <p:animScale>
                                      <p:cBhvr>
                                        <p:cTn id="30" dur="166" decel="50000">
                                          <p:stCondLst>
                                            <p:cond delay="1834"/>
                                          </p:stCondLst>
                                        </p:cTn>
                                        <p:tgtEl>
                                          <p:spTgt spid="2">
                                            <p:txEl>
                                              <p:pRg st="3" end="3"/>
                                            </p:txEl>
                                          </p:spTgt>
                                        </p:tgtEl>
                                      </p:cBhvr>
                                      <p:to x="100000" y="100000"/>
                                    </p:animScale>
                                  </p:childTnLst>
                                </p:cTn>
                              </p:par>
                              <p:par>
                                <p:cTn id="31" presetID="26" presetClass="entr" presetSubtype="0" fill="hold" nodeType="with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wipe(down)">
                                      <p:cBhvr>
                                        <p:cTn id="33" dur="580">
                                          <p:stCondLst>
                                            <p:cond delay="0"/>
                                          </p:stCondLst>
                                        </p:cTn>
                                        <p:tgtEl>
                                          <p:spTgt spid="2">
                                            <p:txEl>
                                              <p:pRg st="4" end="4"/>
                                            </p:txEl>
                                          </p:spTgt>
                                        </p:tgtEl>
                                      </p:cBhvr>
                                    </p:animEffect>
                                    <p:anim calcmode="lin" valueType="num">
                                      <p:cBhvr>
                                        <p:cTn id="34"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2">
                                            <p:txEl>
                                              <p:pRg st="4" end="4"/>
                                            </p:txEl>
                                          </p:spTgt>
                                        </p:tgtEl>
                                      </p:cBhvr>
                                      <p:to x="100000" y="60000"/>
                                    </p:animScale>
                                    <p:animScale>
                                      <p:cBhvr>
                                        <p:cTn id="40" dur="166" decel="50000">
                                          <p:stCondLst>
                                            <p:cond delay="676"/>
                                          </p:stCondLst>
                                        </p:cTn>
                                        <p:tgtEl>
                                          <p:spTgt spid="2">
                                            <p:txEl>
                                              <p:pRg st="4" end="4"/>
                                            </p:txEl>
                                          </p:spTgt>
                                        </p:tgtEl>
                                      </p:cBhvr>
                                      <p:to x="100000" y="100000"/>
                                    </p:animScale>
                                    <p:animScale>
                                      <p:cBhvr>
                                        <p:cTn id="41" dur="26">
                                          <p:stCondLst>
                                            <p:cond delay="1312"/>
                                          </p:stCondLst>
                                        </p:cTn>
                                        <p:tgtEl>
                                          <p:spTgt spid="2">
                                            <p:txEl>
                                              <p:pRg st="4" end="4"/>
                                            </p:txEl>
                                          </p:spTgt>
                                        </p:tgtEl>
                                      </p:cBhvr>
                                      <p:to x="100000" y="80000"/>
                                    </p:animScale>
                                    <p:animScale>
                                      <p:cBhvr>
                                        <p:cTn id="42" dur="166" decel="50000">
                                          <p:stCondLst>
                                            <p:cond delay="1338"/>
                                          </p:stCondLst>
                                        </p:cTn>
                                        <p:tgtEl>
                                          <p:spTgt spid="2">
                                            <p:txEl>
                                              <p:pRg st="4" end="4"/>
                                            </p:txEl>
                                          </p:spTgt>
                                        </p:tgtEl>
                                      </p:cBhvr>
                                      <p:to x="100000" y="100000"/>
                                    </p:animScale>
                                    <p:animScale>
                                      <p:cBhvr>
                                        <p:cTn id="43" dur="26">
                                          <p:stCondLst>
                                            <p:cond delay="1642"/>
                                          </p:stCondLst>
                                        </p:cTn>
                                        <p:tgtEl>
                                          <p:spTgt spid="2">
                                            <p:txEl>
                                              <p:pRg st="4" end="4"/>
                                            </p:txEl>
                                          </p:spTgt>
                                        </p:tgtEl>
                                      </p:cBhvr>
                                      <p:to x="100000" y="90000"/>
                                    </p:animScale>
                                    <p:animScale>
                                      <p:cBhvr>
                                        <p:cTn id="44" dur="166" decel="50000">
                                          <p:stCondLst>
                                            <p:cond delay="1668"/>
                                          </p:stCondLst>
                                        </p:cTn>
                                        <p:tgtEl>
                                          <p:spTgt spid="2">
                                            <p:txEl>
                                              <p:pRg st="4" end="4"/>
                                            </p:txEl>
                                          </p:spTgt>
                                        </p:tgtEl>
                                      </p:cBhvr>
                                      <p:to x="100000" y="100000"/>
                                    </p:animScale>
                                    <p:animScale>
                                      <p:cBhvr>
                                        <p:cTn id="45" dur="26">
                                          <p:stCondLst>
                                            <p:cond delay="1808"/>
                                          </p:stCondLst>
                                        </p:cTn>
                                        <p:tgtEl>
                                          <p:spTgt spid="2">
                                            <p:txEl>
                                              <p:pRg st="4" end="4"/>
                                            </p:txEl>
                                          </p:spTgt>
                                        </p:tgtEl>
                                      </p:cBhvr>
                                      <p:to x="100000" y="95000"/>
                                    </p:animScale>
                                    <p:animScale>
                                      <p:cBhvr>
                                        <p:cTn id="46" dur="166" decel="50000">
                                          <p:stCondLst>
                                            <p:cond delay="1834"/>
                                          </p:stCondLst>
                                        </p:cTn>
                                        <p:tgtEl>
                                          <p:spTgt spid="2">
                                            <p:txEl>
                                              <p:pRg st="4" end="4"/>
                                            </p:txEl>
                                          </p:spTgt>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26" presetClass="entr" presetSubtype="0" fill="hold" nodeType="clickEffect">
                                  <p:stCondLst>
                                    <p:cond delay="0"/>
                                  </p:stCondLst>
                                  <p:childTnLst>
                                    <p:set>
                                      <p:cBhvr>
                                        <p:cTn id="50" dur="1" fill="hold">
                                          <p:stCondLst>
                                            <p:cond delay="0"/>
                                          </p:stCondLst>
                                        </p:cTn>
                                        <p:tgtEl>
                                          <p:spTgt spid="2">
                                            <p:txEl>
                                              <p:pRg st="5" end="5"/>
                                            </p:txEl>
                                          </p:spTgt>
                                        </p:tgtEl>
                                        <p:attrNameLst>
                                          <p:attrName>style.visibility</p:attrName>
                                        </p:attrNameLst>
                                      </p:cBhvr>
                                      <p:to>
                                        <p:strVal val="visible"/>
                                      </p:to>
                                    </p:set>
                                    <p:animEffect transition="in" filter="wipe(down)">
                                      <p:cBhvr>
                                        <p:cTn id="51" dur="580">
                                          <p:stCondLst>
                                            <p:cond delay="0"/>
                                          </p:stCondLst>
                                        </p:cTn>
                                        <p:tgtEl>
                                          <p:spTgt spid="2">
                                            <p:txEl>
                                              <p:pRg st="5" end="5"/>
                                            </p:txEl>
                                          </p:spTgt>
                                        </p:tgtEl>
                                      </p:cBhvr>
                                    </p:animEffect>
                                    <p:anim calcmode="lin" valueType="num">
                                      <p:cBhvr>
                                        <p:cTn id="52"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53"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54"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55"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56"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57" dur="26">
                                          <p:stCondLst>
                                            <p:cond delay="650"/>
                                          </p:stCondLst>
                                        </p:cTn>
                                        <p:tgtEl>
                                          <p:spTgt spid="2">
                                            <p:txEl>
                                              <p:pRg st="5" end="5"/>
                                            </p:txEl>
                                          </p:spTgt>
                                        </p:tgtEl>
                                      </p:cBhvr>
                                      <p:to x="100000" y="60000"/>
                                    </p:animScale>
                                    <p:animScale>
                                      <p:cBhvr>
                                        <p:cTn id="58" dur="166" decel="50000">
                                          <p:stCondLst>
                                            <p:cond delay="676"/>
                                          </p:stCondLst>
                                        </p:cTn>
                                        <p:tgtEl>
                                          <p:spTgt spid="2">
                                            <p:txEl>
                                              <p:pRg st="5" end="5"/>
                                            </p:txEl>
                                          </p:spTgt>
                                        </p:tgtEl>
                                      </p:cBhvr>
                                      <p:to x="100000" y="100000"/>
                                    </p:animScale>
                                    <p:animScale>
                                      <p:cBhvr>
                                        <p:cTn id="59" dur="26">
                                          <p:stCondLst>
                                            <p:cond delay="1312"/>
                                          </p:stCondLst>
                                        </p:cTn>
                                        <p:tgtEl>
                                          <p:spTgt spid="2">
                                            <p:txEl>
                                              <p:pRg st="5" end="5"/>
                                            </p:txEl>
                                          </p:spTgt>
                                        </p:tgtEl>
                                      </p:cBhvr>
                                      <p:to x="100000" y="80000"/>
                                    </p:animScale>
                                    <p:animScale>
                                      <p:cBhvr>
                                        <p:cTn id="60" dur="166" decel="50000">
                                          <p:stCondLst>
                                            <p:cond delay="1338"/>
                                          </p:stCondLst>
                                        </p:cTn>
                                        <p:tgtEl>
                                          <p:spTgt spid="2">
                                            <p:txEl>
                                              <p:pRg st="5" end="5"/>
                                            </p:txEl>
                                          </p:spTgt>
                                        </p:tgtEl>
                                      </p:cBhvr>
                                      <p:to x="100000" y="100000"/>
                                    </p:animScale>
                                    <p:animScale>
                                      <p:cBhvr>
                                        <p:cTn id="61" dur="26">
                                          <p:stCondLst>
                                            <p:cond delay="1642"/>
                                          </p:stCondLst>
                                        </p:cTn>
                                        <p:tgtEl>
                                          <p:spTgt spid="2">
                                            <p:txEl>
                                              <p:pRg st="5" end="5"/>
                                            </p:txEl>
                                          </p:spTgt>
                                        </p:tgtEl>
                                      </p:cBhvr>
                                      <p:to x="100000" y="90000"/>
                                    </p:animScale>
                                    <p:animScale>
                                      <p:cBhvr>
                                        <p:cTn id="62" dur="166" decel="50000">
                                          <p:stCondLst>
                                            <p:cond delay="1668"/>
                                          </p:stCondLst>
                                        </p:cTn>
                                        <p:tgtEl>
                                          <p:spTgt spid="2">
                                            <p:txEl>
                                              <p:pRg st="5" end="5"/>
                                            </p:txEl>
                                          </p:spTgt>
                                        </p:tgtEl>
                                      </p:cBhvr>
                                      <p:to x="100000" y="100000"/>
                                    </p:animScale>
                                    <p:animScale>
                                      <p:cBhvr>
                                        <p:cTn id="63" dur="26">
                                          <p:stCondLst>
                                            <p:cond delay="1808"/>
                                          </p:stCondLst>
                                        </p:cTn>
                                        <p:tgtEl>
                                          <p:spTgt spid="2">
                                            <p:txEl>
                                              <p:pRg st="5" end="5"/>
                                            </p:txEl>
                                          </p:spTgt>
                                        </p:tgtEl>
                                      </p:cBhvr>
                                      <p:to x="100000" y="95000"/>
                                    </p:animScale>
                                    <p:animScale>
                                      <p:cBhvr>
                                        <p:cTn id="64" dur="166" decel="50000">
                                          <p:stCondLst>
                                            <p:cond delay="1834"/>
                                          </p:stCondLst>
                                        </p:cTn>
                                        <p:tgtEl>
                                          <p:spTgt spid="2">
                                            <p:txEl>
                                              <p:pRg st="5" end="5"/>
                                            </p:txEl>
                                          </p:spTgt>
                                        </p:tgtEl>
                                      </p:cBhvr>
                                      <p:to x="100000" y="100000"/>
                                    </p:animScale>
                                  </p:childTnLst>
                                </p:cTn>
                              </p:par>
                            </p:childTnLst>
                          </p:cTn>
                        </p:par>
                      </p:childTnLst>
                    </p:cTn>
                  </p:par>
                  <p:par>
                    <p:cTn id="65" fill="hold">
                      <p:stCondLst>
                        <p:cond delay="indefinite"/>
                      </p:stCondLst>
                      <p:childTnLst>
                        <p:par>
                          <p:cTn id="66" fill="hold">
                            <p:stCondLst>
                              <p:cond delay="0"/>
                            </p:stCondLst>
                            <p:childTnLst>
                              <p:par>
                                <p:cTn id="67" presetID="26" presetClass="entr" presetSubtype="0" fill="hold" nodeType="clickEffect">
                                  <p:stCondLst>
                                    <p:cond delay="0"/>
                                  </p:stCondLst>
                                  <p:childTnLst>
                                    <p:set>
                                      <p:cBhvr>
                                        <p:cTn id="68" dur="1" fill="hold">
                                          <p:stCondLst>
                                            <p:cond delay="0"/>
                                          </p:stCondLst>
                                        </p:cTn>
                                        <p:tgtEl>
                                          <p:spTgt spid="2">
                                            <p:txEl>
                                              <p:pRg st="6" end="6"/>
                                            </p:txEl>
                                          </p:spTgt>
                                        </p:tgtEl>
                                        <p:attrNameLst>
                                          <p:attrName>style.visibility</p:attrName>
                                        </p:attrNameLst>
                                      </p:cBhvr>
                                      <p:to>
                                        <p:strVal val="visible"/>
                                      </p:to>
                                    </p:set>
                                    <p:animEffect transition="in" filter="wipe(down)">
                                      <p:cBhvr>
                                        <p:cTn id="69" dur="580">
                                          <p:stCondLst>
                                            <p:cond delay="0"/>
                                          </p:stCondLst>
                                        </p:cTn>
                                        <p:tgtEl>
                                          <p:spTgt spid="2">
                                            <p:txEl>
                                              <p:pRg st="6" end="6"/>
                                            </p:txEl>
                                          </p:spTgt>
                                        </p:tgtEl>
                                      </p:cBhvr>
                                    </p:animEffect>
                                    <p:anim calcmode="lin" valueType="num">
                                      <p:cBhvr>
                                        <p:cTn id="70"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71"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72"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73"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74"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75" dur="26">
                                          <p:stCondLst>
                                            <p:cond delay="650"/>
                                          </p:stCondLst>
                                        </p:cTn>
                                        <p:tgtEl>
                                          <p:spTgt spid="2">
                                            <p:txEl>
                                              <p:pRg st="6" end="6"/>
                                            </p:txEl>
                                          </p:spTgt>
                                        </p:tgtEl>
                                      </p:cBhvr>
                                      <p:to x="100000" y="60000"/>
                                    </p:animScale>
                                    <p:animScale>
                                      <p:cBhvr>
                                        <p:cTn id="76" dur="166" decel="50000">
                                          <p:stCondLst>
                                            <p:cond delay="676"/>
                                          </p:stCondLst>
                                        </p:cTn>
                                        <p:tgtEl>
                                          <p:spTgt spid="2">
                                            <p:txEl>
                                              <p:pRg st="6" end="6"/>
                                            </p:txEl>
                                          </p:spTgt>
                                        </p:tgtEl>
                                      </p:cBhvr>
                                      <p:to x="100000" y="100000"/>
                                    </p:animScale>
                                    <p:animScale>
                                      <p:cBhvr>
                                        <p:cTn id="77" dur="26">
                                          <p:stCondLst>
                                            <p:cond delay="1312"/>
                                          </p:stCondLst>
                                        </p:cTn>
                                        <p:tgtEl>
                                          <p:spTgt spid="2">
                                            <p:txEl>
                                              <p:pRg st="6" end="6"/>
                                            </p:txEl>
                                          </p:spTgt>
                                        </p:tgtEl>
                                      </p:cBhvr>
                                      <p:to x="100000" y="80000"/>
                                    </p:animScale>
                                    <p:animScale>
                                      <p:cBhvr>
                                        <p:cTn id="78" dur="166" decel="50000">
                                          <p:stCondLst>
                                            <p:cond delay="1338"/>
                                          </p:stCondLst>
                                        </p:cTn>
                                        <p:tgtEl>
                                          <p:spTgt spid="2">
                                            <p:txEl>
                                              <p:pRg st="6" end="6"/>
                                            </p:txEl>
                                          </p:spTgt>
                                        </p:tgtEl>
                                      </p:cBhvr>
                                      <p:to x="100000" y="100000"/>
                                    </p:animScale>
                                    <p:animScale>
                                      <p:cBhvr>
                                        <p:cTn id="79" dur="26">
                                          <p:stCondLst>
                                            <p:cond delay="1642"/>
                                          </p:stCondLst>
                                        </p:cTn>
                                        <p:tgtEl>
                                          <p:spTgt spid="2">
                                            <p:txEl>
                                              <p:pRg st="6" end="6"/>
                                            </p:txEl>
                                          </p:spTgt>
                                        </p:tgtEl>
                                      </p:cBhvr>
                                      <p:to x="100000" y="90000"/>
                                    </p:animScale>
                                    <p:animScale>
                                      <p:cBhvr>
                                        <p:cTn id="80" dur="166" decel="50000">
                                          <p:stCondLst>
                                            <p:cond delay="1668"/>
                                          </p:stCondLst>
                                        </p:cTn>
                                        <p:tgtEl>
                                          <p:spTgt spid="2">
                                            <p:txEl>
                                              <p:pRg st="6" end="6"/>
                                            </p:txEl>
                                          </p:spTgt>
                                        </p:tgtEl>
                                      </p:cBhvr>
                                      <p:to x="100000" y="100000"/>
                                    </p:animScale>
                                    <p:animScale>
                                      <p:cBhvr>
                                        <p:cTn id="81" dur="26">
                                          <p:stCondLst>
                                            <p:cond delay="1808"/>
                                          </p:stCondLst>
                                        </p:cTn>
                                        <p:tgtEl>
                                          <p:spTgt spid="2">
                                            <p:txEl>
                                              <p:pRg st="6" end="6"/>
                                            </p:txEl>
                                          </p:spTgt>
                                        </p:tgtEl>
                                      </p:cBhvr>
                                      <p:to x="100000" y="95000"/>
                                    </p:animScale>
                                    <p:animScale>
                                      <p:cBhvr>
                                        <p:cTn id="82" dur="166" decel="50000">
                                          <p:stCondLst>
                                            <p:cond delay="1834"/>
                                          </p:stCondLst>
                                        </p:cTn>
                                        <p:tgtEl>
                                          <p:spTgt spid="2">
                                            <p:txEl>
                                              <p:pRg st="6" end="6"/>
                                            </p:txEl>
                                          </p:spTgt>
                                        </p:tgtEl>
                                      </p:cBhvr>
                                      <p:to x="100000" y="100000"/>
                                    </p:animScale>
                                  </p:childTnLst>
                                </p:cTn>
                              </p:par>
                            </p:childTnLst>
                          </p:cTn>
                        </p:par>
                      </p:childTnLst>
                    </p:cTn>
                  </p:par>
                  <p:par>
                    <p:cTn id="83" fill="hold">
                      <p:stCondLst>
                        <p:cond delay="indefinite"/>
                      </p:stCondLst>
                      <p:childTnLst>
                        <p:par>
                          <p:cTn id="84" fill="hold">
                            <p:stCondLst>
                              <p:cond delay="0"/>
                            </p:stCondLst>
                            <p:childTnLst>
                              <p:par>
                                <p:cTn id="85" presetID="26" presetClass="entr" presetSubtype="0" fill="hold" nodeType="clickEffect">
                                  <p:stCondLst>
                                    <p:cond delay="0"/>
                                  </p:stCondLst>
                                  <p:childTnLst>
                                    <p:set>
                                      <p:cBhvr>
                                        <p:cTn id="86" dur="1" fill="hold">
                                          <p:stCondLst>
                                            <p:cond delay="0"/>
                                          </p:stCondLst>
                                        </p:cTn>
                                        <p:tgtEl>
                                          <p:spTgt spid="2">
                                            <p:txEl>
                                              <p:pRg st="7" end="7"/>
                                            </p:txEl>
                                          </p:spTgt>
                                        </p:tgtEl>
                                        <p:attrNameLst>
                                          <p:attrName>style.visibility</p:attrName>
                                        </p:attrNameLst>
                                      </p:cBhvr>
                                      <p:to>
                                        <p:strVal val="visible"/>
                                      </p:to>
                                    </p:set>
                                    <p:animEffect transition="in" filter="wipe(down)">
                                      <p:cBhvr>
                                        <p:cTn id="87" dur="580">
                                          <p:stCondLst>
                                            <p:cond delay="0"/>
                                          </p:stCondLst>
                                        </p:cTn>
                                        <p:tgtEl>
                                          <p:spTgt spid="2">
                                            <p:txEl>
                                              <p:pRg st="7" end="7"/>
                                            </p:txEl>
                                          </p:spTgt>
                                        </p:tgtEl>
                                      </p:cBhvr>
                                    </p:animEffect>
                                    <p:anim calcmode="lin" valueType="num">
                                      <p:cBhvr>
                                        <p:cTn id="88" dur="1822" tmFilter="0,0; 0.14,0.36; 0.43,0.73; 0.71,0.91; 1.0,1.0">
                                          <p:stCondLst>
                                            <p:cond delay="0"/>
                                          </p:stCondLst>
                                        </p:cTn>
                                        <p:tgtEl>
                                          <p:spTgt spid="2">
                                            <p:txEl>
                                              <p:pRg st="7" end="7"/>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2">
                                            <p:txEl>
                                              <p:pRg st="7" end="7"/>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2">
                                            <p:txEl>
                                              <p:pRg st="7" end="7"/>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2">
                                            <p:txEl>
                                              <p:pRg st="7" end="7"/>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2">
                                            <p:txEl>
                                              <p:pRg st="7" end="7"/>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2">
                                            <p:txEl>
                                              <p:pRg st="7" end="7"/>
                                            </p:txEl>
                                          </p:spTgt>
                                        </p:tgtEl>
                                      </p:cBhvr>
                                      <p:to x="100000" y="60000"/>
                                    </p:animScale>
                                    <p:animScale>
                                      <p:cBhvr>
                                        <p:cTn id="94" dur="166" decel="50000">
                                          <p:stCondLst>
                                            <p:cond delay="676"/>
                                          </p:stCondLst>
                                        </p:cTn>
                                        <p:tgtEl>
                                          <p:spTgt spid="2">
                                            <p:txEl>
                                              <p:pRg st="7" end="7"/>
                                            </p:txEl>
                                          </p:spTgt>
                                        </p:tgtEl>
                                      </p:cBhvr>
                                      <p:to x="100000" y="100000"/>
                                    </p:animScale>
                                    <p:animScale>
                                      <p:cBhvr>
                                        <p:cTn id="95" dur="26">
                                          <p:stCondLst>
                                            <p:cond delay="1312"/>
                                          </p:stCondLst>
                                        </p:cTn>
                                        <p:tgtEl>
                                          <p:spTgt spid="2">
                                            <p:txEl>
                                              <p:pRg st="7" end="7"/>
                                            </p:txEl>
                                          </p:spTgt>
                                        </p:tgtEl>
                                      </p:cBhvr>
                                      <p:to x="100000" y="80000"/>
                                    </p:animScale>
                                    <p:animScale>
                                      <p:cBhvr>
                                        <p:cTn id="96" dur="166" decel="50000">
                                          <p:stCondLst>
                                            <p:cond delay="1338"/>
                                          </p:stCondLst>
                                        </p:cTn>
                                        <p:tgtEl>
                                          <p:spTgt spid="2">
                                            <p:txEl>
                                              <p:pRg st="7" end="7"/>
                                            </p:txEl>
                                          </p:spTgt>
                                        </p:tgtEl>
                                      </p:cBhvr>
                                      <p:to x="100000" y="100000"/>
                                    </p:animScale>
                                    <p:animScale>
                                      <p:cBhvr>
                                        <p:cTn id="97" dur="26">
                                          <p:stCondLst>
                                            <p:cond delay="1642"/>
                                          </p:stCondLst>
                                        </p:cTn>
                                        <p:tgtEl>
                                          <p:spTgt spid="2">
                                            <p:txEl>
                                              <p:pRg st="7" end="7"/>
                                            </p:txEl>
                                          </p:spTgt>
                                        </p:tgtEl>
                                      </p:cBhvr>
                                      <p:to x="100000" y="90000"/>
                                    </p:animScale>
                                    <p:animScale>
                                      <p:cBhvr>
                                        <p:cTn id="98" dur="166" decel="50000">
                                          <p:stCondLst>
                                            <p:cond delay="1668"/>
                                          </p:stCondLst>
                                        </p:cTn>
                                        <p:tgtEl>
                                          <p:spTgt spid="2">
                                            <p:txEl>
                                              <p:pRg st="7" end="7"/>
                                            </p:txEl>
                                          </p:spTgt>
                                        </p:tgtEl>
                                      </p:cBhvr>
                                      <p:to x="100000" y="100000"/>
                                    </p:animScale>
                                    <p:animScale>
                                      <p:cBhvr>
                                        <p:cTn id="99" dur="26">
                                          <p:stCondLst>
                                            <p:cond delay="1808"/>
                                          </p:stCondLst>
                                        </p:cTn>
                                        <p:tgtEl>
                                          <p:spTgt spid="2">
                                            <p:txEl>
                                              <p:pRg st="7" end="7"/>
                                            </p:txEl>
                                          </p:spTgt>
                                        </p:tgtEl>
                                      </p:cBhvr>
                                      <p:to x="100000" y="95000"/>
                                    </p:animScale>
                                    <p:animScale>
                                      <p:cBhvr>
                                        <p:cTn id="100" dur="166" decel="50000">
                                          <p:stCondLst>
                                            <p:cond delay="1834"/>
                                          </p:stCondLst>
                                        </p:cTn>
                                        <p:tgtEl>
                                          <p:spTgt spid="2">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2F5CE56-F189-4036-8055-A7FBA92954D6}"/>
              </a:ext>
            </a:extLst>
          </p:cNvPr>
          <p:cNvSpPr>
            <a:spLocks noGrp="1"/>
          </p:cNvSpPr>
          <p:nvPr>
            <p:ph type="title"/>
          </p:nvPr>
        </p:nvSpPr>
        <p:spPr/>
        <p:txBody>
          <a:bodyPr/>
          <a:lstStyle/>
          <a:p>
            <a:pPr algn="ctr"/>
            <a:r>
              <a:rPr lang="en-CA" b="1" dirty="0">
                <a:solidFill>
                  <a:srgbClr val="C00000"/>
                </a:solidFill>
              </a:rPr>
              <a:t/>
            </a:r>
            <a:br>
              <a:rPr lang="en-CA" b="1" dirty="0">
                <a:solidFill>
                  <a:srgbClr val="C00000"/>
                </a:solidFill>
              </a:rPr>
            </a:br>
            <a:r>
              <a:rPr lang="en-CA" b="1" dirty="0">
                <a:solidFill>
                  <a:srgbClr val="C00000"/>
                </a:solidFill>
              </a:rPr>
              <a:t>Sens des mots</a:t>
            </a:r>
          </a:p>
        </p:txBody>
      </p:sp>
      <p:sp>
        <p:nvSpPr>
          <p:cNvPr id="5" name="AutoShape 2">
            <a:extLst>
              <a:ext uri="{FF2B5EF4-FFF2-40B4-BE49-F238E27FC236}">
                <a16:creationId xmlns="" xmlns:a16="http://schemas.microsoft.com/office/drawing/2014/main" id="{A0397EDB-19B8-4976-80DD-4E001EB0B233}"/>
              </a:ext>
            </a:extLst>
          </p:cNvPr>
          <p:cNvSpPr>
            <a:spLocks noChangeAspect="1" noChangeArrowheads="1"/>
          </p:cNvSpPr>
          <p:nvPr/>
        </p:nvSpPr>
        <p:spPr bwMode="auto">
          <a:xfrm>
            <a:off x="15743238" y="195897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sz="1100"/>
          </a:p>
        </p:txBody>
      </p:sp>
      <p:sp>
        <p:nvSpPr>
          <p:cNvPr id="4" name="Espace réservé du contenu 3">
            <a:extLst>
              <a:ext uri="{FF2B5EF4-FFF2-40B4-BE49-F238E27FC236}">
                <a16:creationId xmlns="" xmlns:a16="http://schemas.microsoft.com/office/drawing/2014/main" id="{58D645AC-ABE7-41FC-A43A-0D6CBA1DA257}"/>
              </a:ext>
            </a:extLst>
          </p:cNvPr>
          <p:cNvSpPr>
            <a:spLocks noGrp="1"/>
          </p:cNvSpPr>
          <p:nvPr>
            <p:ph idx="1"/>
          </p:nvPr>
        </p:nvSpPr>
        <p:spPr>
          <a:xfrm>
            <a:off x="477672" y="1842447"/>
            <a:ext cx="10399594" cy="4626591"/>
          </a:xfrm>
        </p:spPr>
        <p:txBody>
          <a:bodyPr>
            <a:normAutofit/>
          </a:bodyPr>
          <a:lstStyle/>
          <a:p>
            <a:pPr algn="ctr">
              <a:lnSpc>
                <a:spcPct val="150000"/>
              </a:lnSpc>
            </a:pPr>
            <a:r>
              <a:rPr lang="fr-FR" sz="3200" b="1" dirty="0">
                <a:solidFill>
                  <a:schemeClr val="accent2"/>
                </a:solidFill>
              </a:rPr>
              <a:t>Les homonymes </a:t>
            </a:r>
          </a:p>
          <a:p>
            <a:pPr>
              <a:lnSpc>
                <a:spcPct val="150000"/>
              </a:lnSpc>
            </a:pPr>
            <a:r>
              <a:rPr lang="fr-FR" sz="3200" dirty="0"/>
              <a:t>sont des mots qui se prononcent ou s'écrivent de la même façon (ou les deux) et qui n'ont pas le même sens. Ils comprennent les homonymes parfaits, qui se prononcent et s'écrivent de la même façon (ex. : </a:t>
            </a:r>
            <a:r>
              <a:rPr lang="fr-FR" sz="3200" dirty="0">
                <a:solidFill>
                  <a:srgbClr val="FF0000"/>
                </a:solidFill>
              </a:rPr>
              <a:t>la tour </a:t>
            </a:r>
            <a:r>
              <a:rPr lang="fr-FR" sz="3200" dirty="0"/>
              <a:t>/ </a:t>
            </a:r>
            <a:r>
              <a:rPr lang="fr-FR" sz="3200" dirty="0">
                <a:solidFill>
                  <a:schemeClr val="accent5"/>
                </a:solidFill>
              </a:rPr>
              <a:t>le tour</a:t>
            </a:r>
            <a:r>
              <a:rPr lang="fr-FR" sz="3200" dirty="0"/>
              <a:t>)</a:t>
            </a:r>
            <a:endParaRPr lang="fr-FR" dirty="0"/>
          </a:p>
          <a:p>
            <a:pPr>
              <a:lnSpc>
                <a:spcPct val="150000"/>
              </a:lnSpc>
            </a:pPr>
            <a:r>
              <a:rPr lang="fr-FR" dirty="0"/>
              <a:t> </a:t>
            </a:r>
            <a:endParaRPr lang="en-CA" dirty="0"/>
          </a:p>
        </p:txBody>
      </p:sp>
    </p:spTree>
    <p:extLst>
      <p:ext uri="{BB962C8B-B14F-4D97-AF65-F5344CB8AC3E}">
        <p14:creationId xmlns="" xmlns:p14="http://schemas.microsoft.com/office/powerpoint/2010/main" val="3239356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1DD4EBBF-F569-4E8A-9843-BE56C2BE94D1}"/>
              </a:ext>
            </a:extLst>
          </p:cNvPr>
          <p:cNvSpPr/>
          <p:nvPr/>
        </p:nvSpPr>
        <p:spPr>
          <a:xfrm>
            <a:off x="746477" y="861536"/>
            <a:ext cx="10694504" cy="1140825"/>
          </a:xfrm>
          <a:prstGeom prst="rect">
            <a:avLst/>
          </a:prstGeom>
        </p:spPr>
        <p:txBody>
          <a:bodyPr wrap="square">
            <a:spAutoFit/>
          </a:bodyPr>
          <a:lstStyle/>
          <a:p>
            <a:pPr>
              <a:lnSpc>
                <a:spcPct val="150000"/>
              </a:lnSpc>
            </a:pPr>
            <a:r>
              <a:rPr lang="fr-FR" sz="2400" dirty="0"/>
              <a:t>les homophones, qui se prononcent de la même façon mais s'écrivent différemment (ex. : Je suis </a:t>
            </a:r>
            <a:r>
              <a:rPr lang="fr-FR" sz="2400" b="1" dirty="0">
                <a:solidFill>
                  <a:schemeClr val="accent5"/>
                </a:solidFill>
              </a:rPr>
              <a:t>prêt</a:t>
            </a:r>
            <a:r>
              <a:rPr lang="fr-FR" sz="2400" dirty="0"/>
              <a:t> à partir / il est tout </a:t>
            </a:r>
            <a:r>
              <a:rPr lang="fr-FR" sz="2400" b="1" dirty="0">
                <a:solidFill>
                  <a:srgbClr val="C00000"/>
                </a:solidFill>
              </a:rPr>
              <a:t>près</a:t>
            </a:r>
            <a:r>
              <a:rPr lang="fr-FR" sz="2400" dirty="0"/>
              <a:t> de toi)</a:t>
            </a:r>
            <a:r>
              <a:rPr lang="fr-FR" dirty="0"/>
              <a:t> </a:t>
            </a:r>
          </a:p>
        </p:txBody>
      </p:sp>
      <p:sp>
        <p:nvSpPr>
          <p:cNvPr id="3" name="Rectangle 2">
            <a:extLst>
              <a:ext uri="{FF2B5EF4-FFF2-40B4-BE49-F238E27FC236}">
                <a16:creationId xmlns="" xmlns:a16="http://schemas.microsoft.com/office/drawing/2014/main" id="{1FAF0287-F4FE-4026-AD3C-3BCF847D3221}"/>
              </a:ext>
            </a:extLst>
          </p:cNvPr>
          <p:cNvSpPr/>
          <p:nvPr/>
        </p:nvSpPr>
        <p:spPr>
          <a:xfrm>
            <a:off x="4771893" y="209586"/>
            <a:ext cx="2996333" cy="584775"/>
          </a:xfrm>
          <a:prstGeom prst="rect">
            <a:avLst/>
          </a:prstGeom>
        </p:spPr>
        <p:txBody>
          <a:bodyPr wrap="none">
            <a:spAutoFit/>
          </a:bodyPr>
          <a:lstStyle/>
          <a:p>
            <a:r>
              <a:rPr lang="fr-FR" sz="3200" b="1" dirty="0">
                <a:solidFill>
                  <a:schemeClr val="accent2"/>
                </a:solidFill>
              </a:rPr>
              <a:t>les homophones</a:t>
            </a:r>
            <a:endParaRPr lang="en-CA" sz="3200" b="1" dirty="0">
              <a:solidFill>
                <a:schemeClr val="accent2"/>
              </a:solidFill>
            </a:endParaRPr>
          </a:p>
        </p:txBody>
      </p:sp>
      <p:sp>
        <p:nvSpPr>
          <p:cNvPr id="4" name="Rectangle 3">
            <a:extLst>
              <a:ext uri="{FF2B5EF4-FFF2-40B4-BE49-F238E27FC236}">
                <a16:creationId xmlns="" xmlns:a16="http://schemas.microsoft.com/office/drawing/2014/main" id="{DCC7639A-F01C-41D8-A2CA-CFAEDB786AC8}"/>
              </a:ext>
            </a:extLst>
          </p:cNvPr>
          <p:cNvSpPr/>
          <p:nvPr/>
        </p:nvSpPr>
        <p:spPr>
          <a:xfrm>
            <a:off x="454740" y="2334880"/>
            <a:ext cx="10999304" cy="1140825"/>
          </a:xfrm>
          <a:prstGeom prst="rect">
            <a:avLst/>
          </a:prstGeom>
        </p:spPr>
        <p:txBody>
          <a:bodyPr wrap="square">
            <a:spAutoFit/>
          </a:bodyPr>
          <a:lstStyle/>
          <a:p>
            <a:pPr>
              <a:lnSpc>
                <a:spcPct val="150000"/>
              </a:lnSpc>
            </a:pPr>
            <a:r>
              <a:rPr lang="fr-FR" sz="2400" dirty="0"/>
              <a:t> les homographes, qui s'écrivent de la même façon mais se prononcent différemment (ex. : les </a:t>
            </a:r>
            <a:r>
              <a:rPr lang="fr-FR" sz="2400" b="1" dirty="0">
                <a:solidFill>
                  <a:srgbClr val="0070C0"/>
                </a:solidFill>
              </a:rPr>
              <a:t>fils</a:t>
            </a:r>
            <a:r>
              <a:rPr lang="fr-FR" sz="2400" dirty="0"/>
              <a:t> du tissu / les </a:t>
            </a:r>
            <a:r>
              <a:rPr lang="fr-FR" sz="2400" b="1" dirty="0">
                <a:solidFill>
                  <a:srgbClr val="FF0000"/>
                </a:solidFill>
              </a:rPr>
              <a:t>fils</a:t>
            </a:r>
            <a:r>
              <a:rPr lang="fr-FR" sz="2400" dirty="0"/>
              <a:t> du roi).</a:t>
            </a:r>
          </a:p>
        </p:txBody>
      </p:sp>
      <p:sp>
        <p:nvSpPr>
          <p:cNvPr id="5" name="Rectangle 4">
            <a:extLst>
              <a:ext uri="{FF2B5EF4-FFF2-40B4-BE49-F238E27FC236}">
                <a16:creationId xmlns="" xmlns:a16="http://schemas.microsoft.com/office/drawing/2014/main" id="{42B98F13-C8D9-4BFA-BB96-B68DF31F16D6}"/>
              </a:ext>
            </a:extLst>
          </p:cNvPr>
          <p:cNvSpPr/>
          <p:nvPr/>
        </p:nvSpPr>
        <p:spPr>
          <a:xfrm>
            <a:off x="4724676" y="1935485"/>
            <a:ext cx="3125407" cy="584775"/>
          </a:xfrm>
          <a:prstGeom prst="rect">
            <a:avLst/>
          </a:prstGeom>
        </p:spPr>
        <p:txBody>
          <a:bodyPr wrap="none">
            <a:spAutoFit/>
          </a:bodyPr>
          <a:lstStyle/>
          <a:p>
            <a:r>
              <a:rPr lang="fr-FR" sz="3200" b="1" dirty="0">
                <a:solidFill>
                  <a:schemeClr val="accent2"/>
                </a:solidFill>
              </a:rPr>
              <a:t>les homographes</a:t>
            </a:r>
            <a:endParaRPr lang="en-CA" sz="3200" b="1" dirty="0">
              <a:solidFill>
                <a:schemeClr val="accent2"/>
              </a:solidFill>
            </a:endParaRPr>
          </a:p>
        </p:txBody>
      </p:sp>
      <p:sp>
        <p:nvSpPr>
          <p:cNvPr id="6" name="Rectangle 5">
            <a:extLst>
              <a:ext uri="{FF2B5EF4-FFF2-40B4-BE49-F238E27FC236}">
                <a16:creationId xmlns="" xmlns:a16="http://schemas.microsoft.com/office/drawing/2014/main" id="{6BBC1FF2-88B0-4E2A-B6CB-1BFA31B2A829}"/>
              </a:ext>
            </a:extLst>
          </p:cNvPr>
          <p:cNvSpPr/>
          <p:nvPr/>
        </p:nvSpPr>
        <p:spPr>
          <a:xfrm>
            <a:off x="4146951" y="3453138"/>
            <a:ext cx="3004489" cy="584775"/>
          </a:xfrm>
          <a:prstGeom prst="rect">
            <a:avLst/>
          </a:prstGeom>
        </p:spPr>
        <p:txBody>
          <a:bodyPr wrap="square">
            <a:spAutoFit/>
          </a:bodyPr>
          <a:lstStyle/>
          <a:p>
            <a:r>
              <a:rPr lang="fr-FR" sz="3200" b="1" dirty="0">
                <a:solidFill>
                  <a:schemeClr val="accent2"/>
                </a:solidFill>
              </a:rPr>
              <a:t>les paronymes </a:t>
            </a:r>
            <a:endParaRPr lang="en-CA" sz="3200" b="1" dirty="0">
              <a:solidFill>
                <a:schemeClr val="accent2"/>
              </a:solidFill>
            </a:endParaRPr>
          </a:p>
        </p:txBody>
      </p:sp>
      <p:sp>
        <p:nvSpPr>
          <p:cNvPr id="7" name="Rectangle 6"/>
          <p:cNvSpPr/>
          <p:nvPr/>
        </p:nvSpPr>
        <p:spPr>
          <a:xfrm>
            <a:off x="731520" y="4264640"/>
            <a:ext cx="11207932" cy="2308324"/>
          </a:xfrm>
          <a:prstGeom prst="rect">
            <a:avLst/>
          </a:prstGeom>
        </p:spPr>
        <p:txBody>
          <a:bodyPr wrap="square">
            <a:spAutoFit/>
          </a:bodyPr>
          <a:lstStyle/>
          <a:p>
            <a:pPr algn="just" eaLnBrk="0" fontAlgn="base" hangingPunct="0">
              <a:lnSpc>
                <a:spcPct val="200000"/>
              </a:lnSpc>
              <a:spcBef>
                <a:spcPct val="0"/>
              </a:spcBef>
              <a:spcAft>
                <a:spcPct val="0"/>
              </a:spcAft>
            </a:pPr>
            <a:r>
              <a:rPr lang="en-US" altLang="en-US" b="1" dirty="0" err="1" smtClean="0">
                <a:solidFill>
                  <a:srgbClr val="000000"/>
                </a:solidFill>
                <a:latin typeface="Verdana" panose="020B0604030504040204" pitchFamily="34" charset="0"/>
              </a:rPr>
              <a:t>Lorsque</a:t>
            </a:r>
            <a:r>
              <a:rPr lang="en-US" altLang="en-US" b="1" dirty="0" smtClean="0">
                <a:solidFill>
                  <a:srgbClr val="000000"/>
                </a:solidFill>
                <a:latin typeface="Verdana" panose="020B0604030504040204" pitchFamily="34" charset="0"/>
              </a:rPr>
              <a:t> </a:t>
            </a:r>
            <a:r>
              <a:rPr lang="en-US" altLang="en-US" b="1" dirty="0" err="1" smtClean="0">
                <a:solidFill>
                  <a:srgbClr val="000000"/>
                </a:solidFill>
                <a:latin typeface="Verdana" panose="020B0604030504040204" pitchFamily="34" charset="0"/>
              </a:rPr>
              <a:t>deux</a:t>
            </a:r>
            <a:r>
              <a:rPr lang="en-US" altLang="en-US" b="1" dirty="0" smtClean="0">
                <a:solidFill>
                  <a:srgbClr val="000000"/>
                </a:solidFill>
                <a:latin typeface="Verdana" panose="020B0604030504040204" pitchFamily="34" charset="0"/>
              </a:rPr>
              <a:t> </a:t>
            </a:r>
            <a:r>
              <a:rPr lang="en-US" altLang="en-US" b="1" dirty="0" err="1" smtClean="0">
                <a:solidFill>
                  <a:srgbClr val="000000"/>
                </a:solidFill>
                <a:latin typeface="Verdana" panose="020B0604030504040204" pitchFamily="34" charset="0"/>
              </a:rPr>
              <a:t>mots</a:t>
            </a:r>
            <a:r>
              <a:rPr lang="en-US" altLang="en-US" b="1" dirty="0" smtClean="0">
                <a:solidFill>
                  <a:srgbClr val="000000"/>
                </a:solidFill>
                <a:latin typeface="Verdana" panose="020B0604030504040204" pitchFamily="34" charset="0"/>
              </a:rPr>
              <a:t> se </a:t>
            </a:r>
            <a:r>
              <a:rPr lang="en-US" altLang="en-US" b="1" dirty="0" err="1" smtClean="0">
                <a:solidFill>
                  <a:srgbClr val="000000"/>
                </a:solidFill>
                <a:latin typeface="Verdana" panose="020B0604030504040204" pitchFamily="34" charset="0"/>
              </a:rPr>
              <a:t>prononcent</a:t>
            </a:r>
            <a:r>
              <a:rPr lang="en-US" altLang="en-US" b="1" dirty="0" smtClean="0">
                <a:solidFill>
                  <a:srgbClr val="000000"/>
                </a:solidFill>
                <a:latin typeface="Verdana" panose="020B0604030504040204" pitchFamily="34" charset="0"/>
              </a:rPr>
              <a:t> </a:t>
            </a:r>
            <a:r>
              <a:rPr lang="en-US" altLang="en-US" b="1" dirty="0" err="1" smtClean="0">
                <a:solidFill>
                  <a:srgbClr val="000000"/>
                </a:solidFill>
                <a:latin typeface="Verdana" panose="020B0604030504040204" pitchFamily="34" charset="0"/>
              </a:rPr>
              <a:t>presque</a:t>
            </a:r>
            <a:r>
              <a:rPr lang="en-US" altLang="en-US" b="1" dirty="0" smtClean="0">
                <a:solidFill>
                  <a:srgbClr val="000000"/>
                </a:solidFill>
                <a:latin typeface="Verdana" panose="020B0604030504040204" pitchFamily="34" charset="0"/>
              </a:rPr>
              <a:t> de la </a:t>
            </a:r>
            <a:r>
              <a:rPr lang="en-US" altLang="en-US" b="1" dirty="0" err="1" smtClean="0">
                <a:solidFill>
                  <a:srgbClr val="000000"/>
                </a:solidFill>
                <a:latin typeface="Verdana" panose="020B0604030504040204" pitchFamily="34" charset="0"/>
              </a:rPr>
              <a:t>même</a:t>
            </a:r>
            <a:r>
              <a:rPr lang="en-US" altLang="en-US" b="1" dirty="0" smtClean="0">
                <a:solidFill>
                  <a:srgbClr val="000000"/>
                </a:solidFill>
                <a:latin typeface="Verdana" panose="020B0604030504040204" pitchFamily="34" charset="0"/>
              </a:rPr>
              <a:t> </a:t>
            </a:r>
            <a:r>
              <a:rPr lang="en-US" altLang="en-US" b="1" dirty="0" err="1" smtClean="0">
                <a:solidFill>
                  <a:srgbClr val="000000"/>
                </a:solidFill>
                <a:latin typeface="Verdana" panose="020B0604030504040204" pitchFamily="34" charset="0"/>
              </a:rPr>
              <a:t>façon</a:t>
            </a:r>
            <a:r>
              <a:rPr lang="en-US" altLang="en-US" b="1" dirty="0" smtClean="0">
                <a:solidFill>
                  <a:srgbClr val="000000"/>
                </a:solidFill>
                <a:latin typeface="Verdana" panose="020B0604030504040204" pitchFamily="34" charset="0"/>
              </a:rPr>
              <a:t> </a:t>
            </a:r>
            <a:r>
              <a:rPr lang="en-US" altLang="en-US" b="1" dirty="0" err="1" smtClean="0">
                <a:solidFill>
                  <a:srgbClr val="000000"/>
                </a:solidFill>
                <a:latin typeface="Verdana" panose="020B0604030504040204" pitchFamily="34" charset="0"/>
              </a:rPr>
              <a:t>mais</a:t>
            </a:r>
            <a:r>
              <a:rPr lang="en-US" altLang="en-US" b="1" dirty="0" smtClean="0">
                <a:solidFill>
                  <a:srgbClr val="000000"/>
                </a:solidFill>
                <a:latin typeface="Verdana" panose="020B0604030504040204" pitchFamily="34" charset="0"/>
              </a:rPr>
              <a:t> </a:t>
            </a:r>
            <a:r>
              <a:rPr lang="en-US" altLang="en-US" b="1" dirty="0" err="1" smtClean="0">
                <a:solidFill>
                  <a:srgbClr val="000000"/>
                </a:solidFill>
                <a:latin typeface="Verdana" panose="020B0604030504040204" pitchFamily="34" charset="0"/>
              </a:rPr>
              <a:t>possèdent</a:t>
            </a:r>
            <a:r>
              <a:rPr lang="en-US" altLang="en-US" b="1" dirty="0" smtClean="0">
                <a:solidFill>
                  <a:srgbClr val="000000"/>
                </a:solidFill>
                <a:latin typeface="Verdana" panose="020B0604030504040204" pitchFamily="34" charset="0"/>
              </a:rPr>
              <a:t> des </a:t>
            </a:r>
            <a:r>
              <a:rPr lang="en-US" altLang="en-US" b="1" dirty="0" err="1" smtClean="0">
                <a:solidFill>
                  <a:srgbClr val="000000"/>
                </a:solidFill>
                <a:latin typeface="Verdana" panose="020B0604030504040204" pitchFamily="34" charset="0"/>
              </a:rPr>
              <a:t>sens</a:t>
            </a:r>
            <a:r>
              <a:rPr lang="en-US" altLang="en-US" b="1" dirty="0" smtClean="0">
                <a:solidFill>
                  <a:srgbClr val="000000"/>
                </a:solidFill>
                <a:latin typeface="Verdana" panose="020B0604030504040204" pitchFamily="34" charset="0"/>
              </a:rPr>
              <a:t> </a:t>
            </a:r>
            <a:r>
              <a:rPr lang="en-US" altLang="en-US" b="1" u="sng" dirty="0" err="1" smtClean="0">
                <a:solidFill>
                  <a:srgbClr val="000000"/>
                </a:solidFill>
                <a:latin typeface="Verdana" panose="020B0604030504040204" pitchFamily="34" charset="0"/>
              </a:rPr>
              <a:t>différents</a:t>
            </a:r>
            <a:r>
              <a:rPr lang="en-US" altLang="en-US" b="1" dirty="0" smtClean="0">
                <a:solidFill>
                  <a:srgbClr val="000000"/>
                </a:solidFill>
                <a:latin typeface="Verdana" panose="020B0604030504040204" pitchFamily="34" charset="0"/>
              </a:rPr>
              <a:t>, on </a:t>
            </a:r>
            <a:r>
              <a:rPr lang="en-US" altLang="en-US" b="1" dirty="0" err="1" smtClean="0">
                <a:solidFill>
                  <a:srgbClr val="000000"/>
                </a:solidFill>
                <a:latin typeface="Verdana" panose="020B0604030504040204" pitchFamily="34" charset="0"/>
              </a:rPr>
              <a:t>dit</a:t>
            </a:r>
            <a:r>
              <a:rPr lang="en-US" altLang="en-US" b="1" dirty="0" smtClean="0">
                <a:solidFill>
                  <a:srgbClr val="000000"/>
                </a:solidFill>
                <a:latin typeface="Verdana" panose="020B0604030504040204" pitchFamily="34" charset="0"/>
              </a:rPr>
              <a:t> </a:t>
            </a:r>
            <a:r>
              <a:rPr lang="en-US" altLang="en-US" b="1" dirty="0" err="1" smtClean="0">
                <a:solidFill>
                  <a:srgbClr val="000000"/>
                </a:solidFill>
                <a:latin typeface="Verdana" panose="020B0604030504040204" pitchFamily="34" charset="0"/>
              </a:rPr>
              <a:t>qu'ils</a:t>
            </a:r>
            <a:r>
              <a:rPr lang="en-US" altLang="en-US" b="1" dirty="0" smtClean="0">
                <a:solidFill>
                  <a:srgbClr val="000000"/>
                </a:solidFill>
                <a:latin typeface="Verdana" panose="020B0604030504040204" pitchFamily="34" charset="0"/>
              </a:rPr>
              <a:t> </a:t>
            </a:r>
            <a:r>
              <a:rPr lang="en-US" altLang="en-US" b="1" dirty="0" err="1" smtClean="0">
                <a:solidFill>
                  <a:srgbClr val="000000"/>
                </a:solidFill>
                <a:latin typeface="Verdana" panose="020B0604030504040204" pitchFamily="34" charset="0"/>
              </a:rPr>
              <a:t>sont</a:t>
            </a:r>
            <a:r>
              <a:rPr lang="en-US" altLang="en-US" b="1" dirty="0" smtClean="0">
                <a:solidFill>
                  <a:srgbClr val="000000"/>
                </a:solidFill>
                <a:latin typeface="Verdana" panose="020B0604030504040204" pitchFamily="34" charset="0"/>
              </a:rPr>
              <a:t> </a:t>
            </a:r>
            <a:r>
              <a:rPr lang="en-US" altLang="en-US" b="1" dirty="0" err="1" smtClean="0">
                <a:solidFill>
                  <a:srgbClr val="000000"/>
                </a:solidFill>
                <a:latin typeface="Verdana" panose="020B0604030504040204" pitchFamily="34" charset="0"/>
              </a:rPr>
              <a:t>paronymes</a:t>
            </a:r>
            <a:r>
              <a:rPr lang="en-US" altLang="en-US" b="1" dirty="0" smtClean="0">
                <a:solidFill>
                  <a:srgbClr val="000000"/>
                </a:solidFill>
                <a:latin typeface="Verdana" panose="020B0604030504040204" pitchFamily="34" charset="0"/>
              </a:rPr>
              <a:t>.</a:t>
            </a:r>
          </a:p>
          <a:p>
            <a:pPr algn="just" eaLnBrk="0" fontAlgn="base" hangingPunct="0">
              <a:lnSpc>
                <a:spcPct val="200000"/>
              </a:lnSpc>
              <a:spcBef>
                <a:spcPct val="0"/>
              </a:spcBef>
              <a:spcAft>
                <a:spcPct val="0"/>
              </a:spcAft>
            </a:pPr>
            <a:r>
              <a:rPr lang="en-US" altLang="en-US" b="1" dirty="0" smtClean="0">
                <a:solidFill>
                  <a:srgbClr val="000000"/>
                </a:solidFill>
                <a:latin typeface="Verdana" panose="020B0604030504040204" pitchFamily="34" charset="0"/>
              </a:rPr>
              <a:t> </a:t>
            </a:r>
            <a:r>
              <a:rPr lang="en-US" altLang="en-US" b="1" dirty="0" err="1" smtClean="0">
                <a:solidFill>
                  <a:srgbClr val="000000"/>
                </a:solidFill>
                <a:latin typeface="Verdana" panose="020B0604030504040204" pitchFamily="34" charset="0"/>
              </a:rPr>
              <a:t>Ces</a:t>
            </a:r>
            <a:r>
              <a:rPr lang="en-US" altLang="en-US" b="1" dirty="0" smtClean="0">
                <a:solidFill>
                  <a:srgbClr val="000000"/>
                </a:solidFill>
                <a:latin typeface="Verdana" panose="020B0604030504040204" pitchFamily="34" charset="0"/>
              </a:rPr>
              <a:t> </a:t>
            </a:r>
            <a:r>
              <a:rPr lang="en-US" altLang="en-US" b="1" dirty="0" err="1" smtClean="0">
                <a:solidFill>
                  <a:srgbClr val="000000"/>
                </a:solidFill>
                <a:latin typeface="Verdana" panose="020B0604030504040204" pitchFamily="34" charset="0"/>
              </a:rPr>
              <a:t>mots</a:t>
            </a:r>
            <a:r>
              <a:rPr lang="en-US" altLang="en-US" b="1" dirty="0" smtClean="0">
                <a:solidFill>
                  <a:srgbClr val="000000"/>
                </a:solidFill>
                <a:latin typeface="Verdana" panose="020B0604030504040204" pitchFamily="34" charset="0"/>
              </a:rPr>
              <a:t> se </a:t>
            </a:r>
            <a:r>
              <a:rPr lang="en-US" altLang="en-US" b="1" dirty="0" err="1" smtClean="0">
                <a:solidFill>
                  <a:srgbClr val="000000"/>
                </a:solidFill>
                <a:latin typeface="Verdana" panose="020B0604030504040204" pitchFamily="34" charset="0"/>
              </a:rPr>
              <a:t>confondent</a:t>
            </a:r>
            <a:r>
              <a:rPr lang="en-US" altLang="en-US" b="1" dirty="0" smtClean="0">
                <a:solidFill>
                  <a:srgbClr val="000000"/>
                </a:solidFill>
                <a:latin typeface="Verdana" panose="020B0604030504040204" pitchFamily="34" charset="0"/>
              </a:rPr>
              <a:t> </a:t>
            </a:r>
            <a:r>
              <a:rPr lang="en-US" altLang="en-US" b="1" dirty="0" err="1" smtClean="0">
                <a:solidFill>
                  <a:srgbClr val="000000"/>
                </a:solidFill>
                <a:latin typeface="Verdana" panose="020B0604030504040204" pitchFamily="34" charset="0"/>
              </a:rPr>
              <a:t>facilement</a:t>
            </a:r>
            <a:r>
              <a:rPr lang="en-US" altLang="en-US" b="1" dirty="0" smtClean="0">
                <a:solidFill>
                  <a:srgbClr val="000000"/>
                </a:solidFill>
                <a:latin typeface="Verdana" panose="020B0604030504040204" pitchFamily="34" charset="0"/>
              </a:rPr>
              <a:t> et </a:t>
            </a:r>
            <a:r>
              <a:rPr lang="en-US" altLang="en-US" b="1" dirty="0" err="1" smtClean="0">
                <a:solidFill>
                  <a:srgbClr val="000000"/>
                </a:solidFill>
                <a:latin typeface="Verdana" panose="020B0604030504040204" pitchFamily="34" charset="0"/>
              </a:rPr>
              <a:t>il</a:t>
            </a:r>
            <a:r>
              <a:rPr lang="en-US" altLang="en-US" b="1" dirty="0" smtClean="0">
                <a:solidFill>
                  <a:srgbClr val="000000"/>
                </a:solidFill>
                <a:latin typeface="Verdana" panose="020B0604030504040204" pitchFamily="34" charset="0"/>
              </a:rPr>
              <a:t> </a:t>
            </a:r>
            <a:r>
              <a:rPr lang="en-US" altLang="en-US" b="1" dirty="0" err="1" smtClean="0">
                <a:solidFill>
                  <a:srgbClr val="000000"/>
                </a:solidFill>
                <a:latin typeface="Verdana" panose="020B0604030504040204" pitchFamily="34" charset="0"/>
              </a:rPr>
              <a:t>faut</a:t>
            </a:r>
            <a:r>
              <a:rPr lang="en-US" altLang="en-US" b="1" dirty="0" smtClean="0">
                <a:solidFill>
                  <a:srgbClr val="000000"/>
                </a:solidFill>
                <a:latin typeface="Verdana" panose="020B0604030504040204" pitchFamily="34" charset="0"/>
              </a:rPr>
              <a:t> les </a:t>
            </a:r>
            <a:r>
              <a:rPr lang="en-US" altLang="en-US" b="1" dirty="0" err="1" smtClean="0">
                <a:solidFill>
                  <a:srgbClr val="000000"/>
                </a:solidFill>
                <a:latin typeface="Verdana" panose="020B0604030504040204" pitchFamily="34" charset="0"/>
              </a:rPr>
              <a:t>connaître</a:t>
            </a:r>
            <a:r>
              <a:rPr lang="en-US" altLang="en-US" b="1" dirty="0" smtClean="0">
                <a:solidFill>
                  <a:srgbClr val="000000"/>
                </a:solidFill>
                <a:latin typeface="Verdana" panose="020B0604030504040204" pitchFamily="34" charset="0"/>
              </a:rPr>
              <a:t> pour les employer </a:t>
            </a:r>
            <a:r>
              <a:rPr lang="en-US" altLang="en-US" b="1" dirty="0" err="1" smtClean="0">
                <a:solidFill>
                  <a:srgbClr val="000000"/>
                </a:solidFill>
                <a:latin typeface="Verdana" panose="020B0604030504040204" pitchFamily="34" charset="0"/>
              </a:rPr>
              <a:t>correctement</a:t>
            </a:r>
            <a:r>
              <a:rPr lang="en-US" altLang="en-US" b="1" dirty="0" smtClean="0">
                <a:solidFill>
                  <a:srgbClr val="000000"/>
                </a:solidFill>
                <a:latin typeface="Verdana" panose="020B0604030504040204" pitchFamily="34" charset="0"/>
              </a:rPr>
              <a:t>.</a:t>
            </a:r>
            <a:endParaRPr lang="en-US" altLang="en-US" b="1" dirty="0">
              <a:solidFill>
                <a:srgbClr val="000000"/>
              </a:solidFill>
              <a:latin typeface="Verdana" panose="020B0604030504040204" pitchFamily="34" charset="0"/>
            </a:endParaRPr>
          </a:p>
        </p:txBody>
      </p:sp>
    </p:spTree>
    <p:extLst>
      <p:ext uri="{BB962C8B-B14F-4D97-AF65-F5344CB8AC3E}">
        <p14:creationId xmlns="" xmlns:p14="http://schemas.microsoft.com/office/powerpoint/2010/main" val="3569544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1526F93-3532-4CF4-897D-D69207534E32}"/>
              </a:ext>
            </a:extLst>
          </p:cNvPr>
          <p:cNvSpPr>
            <a:spLocks noGrp="1"/>
          </p:cNvSpPr>
          <p:nvPr>
            <p:ph type="title"/>
          </p:nvPr>
        </p:nvSpPr>
        <p:spPr>
          <a:xfrm>
            <a:off x="613310" y="221841"/>
            <a:ext cx="9720072" cy="653597"/>
          </a:xfrm>
        </p:spPr>
        <p:txBody>
          <a:bodyPr>
            <a:normAutofit/>
          </a:bodyPr>
          <a:lstStyle/>
          <a:p>
            <a:r>
              <a:rPr lang="en-US" altLang="en-US" sz="3200" b="1" dirty="0" err="1">
                <a:solidFill>
                  <a:srgbClr val="000000"/>
                </a:solidFill>
                <a:latin typeface="Verdana" panose="020B0604030504040204" pitchFamily="34" charset="0"/>
              </a:rPr>
              <a:t>Exemples</a:t>
            </a:r>
            <a:r>
              <a:rPr lang="en-US" altLang="en-US" sz="3200" b="1" dirty="0">
                <a:solidFill>
                  <a:srgbClr val="000000"/>
                </a:solidFill>
                <a:latin typeface="Verdana" panose="020B0604030504040204" pitchFamily="34" charset="0"/>
              </a:rPr>
              <a:t> :</a:t>
            </a:r>
            <a:endParaRPr lang="en-CA" sz="3200" dirty="0"/>
          </a:p>
        </p:txBody>
      </p:sp>
      <p:sp>
        <p:nvSpPr>
          <p:cNvPr id="3" name="Espace réservé du contenu 2">
            <a:extLst>
              <a:ext uri="{FF2B5EF4-FFF2-40B4-BE49-F238E27FC236}">
                <a16:creationId xmlns="" xmlns:a16="http://schemas.microsoft.com/office/drawing/2014/main" id="{C6F3566D-03FA-4C92-ADF3-836E7A7425D1}"/>
              </a:ext>
            </a:extLst>
          </p:cNvPr>
          <p:cNvSpPr>
            <a:spLocks noGrp="1"/>
          </p:cNvSpPr>
          <p:nvPr>
            <p:ph sz="half" idx="1"/>
          </p:nvPr>
        </p:nvSpPr>
        <p:spPr>
          <a:xfrm>
            <a:off x="287383" y="875438"/>
            <a:ext cx="5491624" cy="5433922"/>
          </a:xfrm>
        </p:spPr>
        <p:txBody>
          <a:bodyPr>
            <a:normAutofit lnSpcReduction="10000"/>
          </a:bodyPr>
          <a:lstStyle/>
          <a:p>
            <a:pPr eaLnBrk="0" fontAlgn="base" hangingPunct="0">
              <a:lnSpc>
                <a:spcPct val="150000"/>
              </a:lnSpc>
              <a:spcBef>
                <a:spcPct val="0"/>
              </a:spcBef>
              <a:spcAft>
                <a:spcPct val="0"/>
              </a:spcAft>
            </a:pPr>
            <a:r>
              <a:rPr lang="en-US" altLang="en-US" b="1" dirty="0" smtClean="0">
                <a:solidFill>
                  <a:srgbClr val="000000"/>
                </a:solidFill>
                <a:latin typeface="Verdana" panose="020B0604030504040204" pitchFamily="34" charset="0"/>
              </a:rPr>
              <a:t>Gourmand</a:t>
            </a:r>
            <a:r>
              <a:rPr lang="en-US" altLang="en-US" b="1" dirty="0">
                <a:solidFill>
                  <a:srgbClr val="000000"/>
                </a:solidFill>
                <a:latin typeface="Verdana" panose="020B0604030504040204" pitchFamily="34" charset="0"/>
              </a:rPr>
              <a:t> : Le gourmand </a:t>
            </a:r>
            <a:r>
              <a:rPr lang="en-US" altLang="en-US" b="1" dirty="0" err="1">
                <a:solidFill>
                  <a:srgbClr val="000000"/>
                </a:solidFill>
                <a:latin typeface="Verdana" panose="020B0604030504040204" pitchFamily="34" charset="0"/>
              </a:rPr>
              <a:t>aime</a:t>
            </a:r>
            <a:r>
              <a:rPr lang="en-US" altLang="en-US" b="1" dirty="0">
                <a:solidFill>
                  <a:srgbClr val="000000"/>
                </a:solidFill>
                <a:latin typeface="Verdana" panose="020B0604030504040204" pitchFamily="34" charset="0"/>
              </a:rPr>
              <a:t> la bonne cuisine, et en mange </a:t>
            </a:r>
            <a:r>
              <a:rPr lang="en-US" altLang="en-US" b="1" dirty="0" err="1">
                <a:solidFill>
                  <a:srgbClr val="000000"/>
                </a:solidFill>
                <a:latin typeface="Verdana" panose="020B0604030504040204" pitchFamily="34" charset="0"/>
              </a:rPr>
              <a:t>souvent</a:t>
            </a:r>
            <a:r>
              <a:rPr lang="en-US" altLang="en-US" b="1" dirty="0">
                <a:solidFill>
                  <a:srgbClr val="000000"/>
                </a:solidFill>
                <a:latin typeface="Verdana" panose="020B0604030504040204" pitchFamily="34" charset="0"/>
              </a:rPr>
              <a:t>.</a:t>
            </a:r>
          </a:p>
          <a:p>
            <a:pPr eaLnBrk="0" fontAlgn="base" hangingPunct="0">
              <a:lnSpc>
                <a:spcPct val="150000"/>
              </a:lnSpc>
              <a:spcBef>
                <a:spcPct val="0"/>
              </a:spcBef>
              <a:spcAft>
                <a:spcPct val="0"/>
              </a:spcAft>
            </a:pPr>
            <a:r>
              <a:rPr lang="en-US" altLang="en-US" b="1" dirty="0">
                <a:solidFill>
                  <a:srgbClr val="000000"/>
                </a:solidFill>
                <a:latin typeface="Verdana" panose="020B0604030504040204" pitchFamily="34" charset="0"/>
              </a:rPr>
              <a:t>Gourmet : Le gourmet </a:t>
            </a:r>
            <a:r>
              <a:rPr lang="en-US" altLang="en-US" b="1" dirty="0" err="1">
                <a:solidFill>
                  <a:srgbClr val="000000"/>
                </a:solidFill>
                <a:latin typeface="Verdana" panose="020B0604030504040204" pitchFamily="34" charset="0"/>
              </a:rPr>
              <a:t>apprécie</a:t>
            </a:r>
            <a:r>
              <a:rPr lang="en-US" altLang="en-US" b="1" dirty="0">
                <a:solidFill>
                  <a:srgbClr val="000000"/>
                </a:solidFill>
                <a:latin typeface="Verdana" panose="020B0604030504040204" pitchFamily="34" charset="0"/>
              </a:rPr>
              <a:t> et </a:t>
            </a:r>
            <a:r>
              <a:rPr lang="en-US" altLang="en-US" b="1" dirty="0" err="1">
                <a:solidFill>
                  <a:srgbClr val="000000"/>
                </a:solidFill>
                <a:latin typeface="Verdana" panose="020B0604030504040204" pitchFamily="34" charset="0"/>
              </a:rPr>
              <a:t>savoure</a:t>
            </a:r>
            <a:r>
              <a:rPr lang="en-US" altLang="en-US" b="1" dirty="0">
                <a:solidFill>
                  <a:srgbClr val="000000"/>
                </a:solidFill>
                <a:latin typeface="Verdana" panose="020B0604030504040204" pitchFamily="34" charset="0"/>
              </a:rPr>
              <a:t> les </a:t>
            </a:r>
            <a:r>
              <a:rPr lang="en-US" altLang="en-US" b="1" dirty="0" err="1">
                <a:solidFill>
                  <a:srgbClr val="000000"/>
                </a:solidFill>
                <a:latin typeface="Verdana" panose="020B0604030504040204" pitchFamily="34" charset="0"/>
              </a:rPr>
              <a:t>mets</a:t>
            </a:r>
            <a:r>
              <a:rPr lang="en-US" altLang="en-US" b="1" dirty="0">
                <a:solidFill>
                  <a:srgbClr val="000000"/>
                </a:solidFill>
                <a:latin typeface="Verdana" panose="020B0604030504040204" pitchFamily="34" charset="0"/>
              </a:rPr>
              <a:t> </a:t>
            </a:r>
            <a:r>
              <a:rPr lang="en-US" altLang="en-US" b="1" dirty="0" err="1">
                <a:solidFill>
                  <a:srgbClr val="000000"/>
                </a:solidFill>
                <a:latin typeface="Verdana" panose="020B0604030504040204" pitchFamily="34" charset="0"/>
              </a:rPr>
              <a:t>particulièrement</a:t>
            </a:r>
            <a:r>
              <a:rPr lang="en-US" altLang="en-US" b="1" dirty="0">
                <a:solidFill>
                  <a:srgbClr val="000000"/>
                </a:solidFill>
                <a:latin typeface="Verdana" panose="020B0604030504040204" pitchFamily="34" charset="0"/>
              </a:rPr>
              <a:t> </a:t>
            </a:r>
            <a:r>
              <a:rPr lang="en-US" altLang="en-US" b="1" dirty="0" err="1">
                <a:solidFill>
                  <a:srgbClr val="000000"/>
                </a:solidFill>
                <a:latin typeface="Verdana" panose="020B0604030504040204" pitchFamily="34" charset="0"/>
              </a:rPr>
              <a:t>raffinés</a:t>
            </a:r>
            <a:r>
              <a:rPr lang="en-US" altLang="en-US" b="1" dirty="0" smtClean="0">
                <a:solidFill>
                  <a:srgbClr val="000000"/>
                </a:solidFill>
                <a:latin typeface="Verdana" panose="020B0604030504040204" pitchFamily="34" charset="0"/>
              </a:rPr>
              <a:t>.</a:t>
            </a:r>
          </a:p>
          <a:p>
            <a:pPr eaLnBrk="0" fontAlgn="base" hangingPunct="0">
              <a:lnSpc>
                <a:spcPct val="150000"/>
              </a:lnSpc>
              <a:spcBef>
                <a:spcPct val="0"/>
              </a:spcBef>
              <a:spcAft>
                <a:spcPct val="0"/>
              </a:spcAft>
            </a:pPr>
            <a:endParaRPr lang="en-US" altLang="en-US" b="1" dirty="0">
              <a:solidFill>
                <a:srgbClr val="000000"/>
              </a:solidFill>
              <a:latin typeface="Verdana" panose="020B0604030504040204" pitchFamily="34" charset="0"/>
            </a:endParaRPr>
          </a:p>
          <a:p>
            <a:pPr eaLnBrk="0" fontAlgn="base" hangingPunct="0">
              <a:lnSpc>
                <a:spcPct val="150000"/>
              </a:lnSpc>
              <a:spcBef>
                <a:spcPct val="0"/>
              </a:spcBef>
              <a:spcAft>
                <a:spcPct val="0"/>
              </a:spcAft>
            </a:pPr>
            <a:r>
              <a:rPr lang="en-US" altLang="en-US" b="1" dirty="0">
                <a:solidFill>
                  <a:srgbClr val="000000"/>
                </a:solidFill>
                <a:latin typeface="Verdana" panose="020B0604030504040204" pitchFamily="34" charset="0"/>
              </a:rPr>
              <a:t>Altitude : </a:t>
            </a:r>
            <a:r>
              <a:rPr lang="en-US" altLang="en-US" b="1" dirty="0" err="1">
                <a:solidFill>
                  <a:srgbClr val="000000"/>
                </a:solidFill>
                <a:latin typeface="Verdana" panose="020B0604030504040204" pitchFamily="34" charset="0"/>
              </a:rPr>
              <a:t>L'altitude</a:t>
            </a:r>
            <a:r>
              <a:rPr lang="en-US" altLang="en-US" b="1" dirty="0">
                <a:solidFill>
                  <a:srgbClr val="000000"/>
                </a:solidFill>
                <a:latin typeface="Verdana" panose="020B0604030504040204" pitchFamily="34" charset="0"/>
              </a:rPr>
              <a:t> du </a:t>
            </a:r>
            <a:r>
              <a:rPr lang="en-US" altLang="en-US" b="1" dirty="0" err="1">
                <a:solidFill>
                  <a:srgbClr val="000000"/>
                </a:solidFill>
                <a:latin typeface="Verdana" panose="020B0604030504040204" pitchFamily="34" charset="0"/>
              </a:rPr>
              <a:t>mont</a:t>
            </a:r>
            <a:r>
              <a:rPr lang="en-US" altLang="en-US" b="1" dirty="0">
                <a:solidFill>
                  <a:srgbClr val="000000"/>
                </a:solidFill>
                <a:latin typeface="Verdana" panose="020B0604030504040204" pitchFamily="34" charset="0"/>
              </a:rPr>
              <a:t> Blanc </a:t>
            </a:r>
            <a:r>
              <a:rPr lang="en-US" altLang="en-US" b="1" dirty="0" err="1">
                <a:solidFill>
                  <a:srgbClr val="000000"/>
                </a:solidFill>
                <a:latin typeface="Verdana" panose="020B0604030504040204" pitchFamily="34" charset="0"/>
              </a:rPr>
              <a:t>est</a:t>
            </a:r>
            <a:r>
              <a:rPr lang="en-US" altLang="en-US" b="1" dirty="0">
                <a:solidFill>
                  <a:srgbClr val="000000"/>
                </a:solidFill>
                <a:latin typeface="Verdana" panose="020B0604030504040204" pitchFamily="34" charset="0"/>
              </a:rPr>
              <a:t> de 4 807 </a:t>
            </a:r>
            <a:r>
              <a:rPr lang="en-US" altLang="en-US" b="1" dirty="0" err="1">
                <a:solidFill>
                  <a:srgbClr val="000000"/>
                </a:solidFill>
                <a:latin typeface="Verdana" panose="020B0604030504040204" pitchFamily="34" charset="0"/>
              </a:rPr>
              <a:t>mètres</a:t>
            </a:r>
            <a:r>
              <a:rPr lang="en-US" altLang="en-US" b="1" dirty="0">
                <a:solidFill>
                  <a:srgbClr val="000000"/>
                </a:solidFill>
                <a:latin typeface="Verdana" panose="020B0604030504040204" pitchFamily="34" charset="0"/>
              </a:rPr>
              <a:t>.</a:t>
            </a:r>
          </a:p>
          <a:p>
            <a:pPr eaLnBrk="0" fontAlgn="base" hangingPunct="0">
              <a:lnSpc>
                <a:spcPct val="150000"/>
              </a:lnSpc>
              <a:spcBef>
                <a:spcPct val="0"/>
              </a:spcBef>
              <a:spcAft>
                <a:spcPct val="0"/>
              </a:spcAft>
            </a:pPr>
            <a:r>
              <a:rPr lang="en-US" altLang="en-US" b="1" dirty="0">
                <a:solidFill>
                  <a:srgbClr val="000000"/>
                </a:solidFill>
                <a:latin typeface="Verdana" panose="020B0604030504040204" pitchFamily="34" charset="0"/>
              </a:rPr>
              <a:t>Attitude : Juliette a </a:t>
            </a:r>
            <a:r>
              <a:rPr lang="en-US" altLang="en-US" b="1" dirty="0" err="1">
                <a:solidFill>
                  <a:srgbClr val="000000"/>
                </a:solidFill>
                <a:latin typeface="Verdana" panose="020B0604030504040204" pitchFamily="34" charset="0"/>
              </a:rPr>
              <a:t>une</a:t>
            </a:r>
            <a:r>
              <a:rPr lang="en-US" altLang="en-US" b="1" dirty="0">
                <a:solidFill>
                  <a:srgbClr val="000000"/>
                </a:solidFill>
                <a:latin typeface="Verdana" panose="020B0604030504040204" pitchFamily="34" charset="0"/>
              </a:rPr>
              <a:t> attitude </a:t>
            </a:r>
            <a:r>
              <a:rPr lang="en-US" altLang="en-US" b="1" dirty="0" err="1">
                <a:solidFill>
                  <a:srgbClr val="000000"/>
                </a:solidFill>
                <a:latin typeface="Verdana" panose="020B0604030504040204" pitchFamily="34" charset="0"/>
              </a:rPr>
              <a:t>rêveuse</a:t>
            </a:r>
            <a:r>
              <a:rPr lang="en-US" altLang="en-US" b="1" dirty="0">
                <a:solidFill>
                  <a:srgbClr val="000000"/>
                </a:solidFill>
                <a:latin typeface="Verdana" panose="020B0604030504040204" pitchFamily="34" charset="0"/>
              </a:rPr>
              <a:t>.</a:t>
            </a:r>
          </a:p>
          <a:p>
            <a:endParaRPr lang="en-CA" dirty="0"/>
          </a:p>
        </p:txBody>
      </p:sp>
      <p:sp>
        <p:nvSpPr>
          <p:cNvPr id="4" name="Espace réservé du contenu 3">
            <a:extLst>
              <a:ext uri="{FF2B5EF4-FFF2-40B4-BE49-F238E27FC236}">
                <a16:creationId xmlns="" xmlns:a16="http://schemas.microsoft.com/office/drawing/2014/main" id="{07F99446-7AC4-426C-951A-40C849B3763E}"/>
              </a:ext>
            </a:extLst>
          </p:cNvPr>
          <p:cNvSpPr>
            <a:spLocks noGrp="1"/>
          </p:cNvSpPr>
          <p:nvPr>
            <p:ph sz="half" idx="2"/>
          </p:nvPr>
        </p:nvSpPr>
        <p:spPr>
          <a:xfrm>
            <a:off x="5989319" y="222069"/>
            <a:ext cx="6041571" cy="6087291"/>
          </a:xfrm>
        </p:spPr>
        <p:txBody>
          <a:bodyPr>
            <a:normAutofit lnSpcReduction="10000"/>
          </a:bodyPr>
          <a:lstStyle/>
          <a:p>
            <a:pPr>
              <a:lnSpc>
                <a:spcPct val="170000"/>
              </a:lnSpc>
            </a:pPr>
            <a:endParaRPr lang="en-CA" dirty="0"/>
          </a:p>
          <a:p>
            <a:pPr>
              <a:lnSpc>
                <a:spcPct val="170000"/>
              </a:lnSpc>
            </a:pPr>
            <a:endParaRPr lang="en-CA" dirty="0"/>
          </a:p>
        </p:txBody>
      </p:sp>
      <p:graphicFrame>
        <p:nvGraphicFramePr>
          <p:cNvPr id="6" name="Tableau 5"/>
          <p:cNvGraphicFramePr>
            <a:graphicFrameLocks noGrp="1"/>
          </p:cNvGraphicFramePr>
          <p:nvPr/>
        </p:nvGraphicFramePr>
        <p:xfrm>
          <a:off x="6126481" y="800754"/>
          <a:ext cx="5740400" cy="5312664"/>
        </p:xfrm>
        <a:graphic>
          <a:graphicData uri="http://schemas.openxmlformats.org/drawingml/2006/table">
            <a:tbl>
              <a:tblPr firstRow="1" bandRow="1">
                <a:tableStyleId>{5C22544A-7EE6-4342-B048-85BDC9FD1C3A}</a:tableStyleId>
              </a:tblPr>
              <a:tblGrid>
                <a:gridCol w="2870200">
                  <a:extLst>
                    <a:ext uri="{9D8B030D-6E8A-4147-A177-3AD203B41FA5}">
                      <a16:colId xmlns="" xmlns:a16="http://schemas.microsoft.com/office/drawing/2014/main" val="20000"/>
                    </a:ext>
                  </a:extLst>
                </a:gridCol>
                <a:gridCol w="2870200">
                  <a:extLst>
                    <a:ext uri="{9D8B030D-6E8A-4147-A177-3AD203B41FA5}">
                      <a16:colId xmlns="" xmlns:a16="http://schemas.microsoft.com/office/drawing/2014/main" val="20001"/>
                    </a:ext>
                  </a:extLst>
                </a:gridCol>
              </a:tblGrid>
              <a:tr h="300121">
                <a:tc>
                  <a:txBody>
                    <a:bodyPr/>
                    <a:lstStyle/>
                    <a:p>
                      <a:endParaRPr lang="fr-FR" dirty="0"/>
                    </a:p>
                  </a:txBody>
                  <a:tcPr/>
                </a:tc>
                <a:tc>
                  <a:txBody>
                    <a:bodyPr/>
                    <a:lstStyle/>
                    <a:p>
                      <a:endParaRPr lang="fr-FR"/>
                    </a:p>
                  </a:txBody>
                  <a:tcPr/>
                </a:tc>
                <a:extLst>
                  <a:ext uri="{0D108BD9-81ED-4DB2-BD59-A6C34878D82A}">
                    <a16:rowId xmlns="" xmlns:a16="http://schemas.microsoft.com/office/drawing/2014/main" val="10000"/>
                  </a:ext>
                </a:extLst>
              </a:tr>
              <a:tr h="4463902">
                <a:tc>
                  <a:txBody>
                    <a:bodyPr/>
                    <a:lstStyle/>
                    <a:p>
                      <a:pPr>
                        <a:lnSpc>
                          <a:spcPct val="150000"/>
                        </a:lnSpc>
                      </a:pPr>
                      <a:r>
                        <a:rPr lang="fr-FR" dirty="0"/>
                        <a:t>désert - dessert </a:t>
                      </a:r>
                    </a:p>
                    <a:p>
                      <a:pPr>
                        <a:lnSpc>
                          <a:spcPct val="150000"/>
                        </a:lnSpc>
                      </a:pPr>
                      <a:r>
                        <a:rPr lang="fr-FR" dirty="0"/>
                        <a:t>poison - poisson </a:t>
                      </a:r>
                    </a:p>
                    <a:p>
                      <a:pPr>
                        <a:lnSpc>
                          <a:spcPct val="150000"/>
                        </a:lnSpc>
                      </a:pPr>
                      <a:r>
                        <a:rPr lang="fr-FR" dirty="0"/>
                        <a:t>éliminer – illuminer</a:t>
                      </a:r>
                    </a:p>
                    <a:p>
                      <a:pPr>
                        <a:lnSpc>
                          <a:spcPct val="150000"/>
                        </a:lnSpc>
                      </a:pPr>
                      <a:r>
                        <a:rPr lang="fr-FR" dirty="0"/>
                        <a:t>prévenir - provenir </a:t>
                      </a:r>
                    </a:p>
                    <a:p>
                      <a:pPr>
                        <a:lnSpc>
                          <a:spcPct val="150000"/>
                        </a:lnSpc>
                      </a:pPr>
                      <a:r>
                        <a:rPr lang="fr-FR" dirty="0"/>
                        <a:t>approuver - éprouver </a:t>
                      </a:r>
                    </a:p>
                    <a:p>
                      <a:pPr>
                        <a:lnSpc>
                          <a:spcPct val="150000"/>
                        </a:lnSpc>
                      </a:pPr>
                      <a:r>
                        <a:rPr lang="fr-FR" dirty="0"/>
                        <a:t>chevalier - chevalet </a:t>
                      </a:r>
                    </a:p>
                    <a:p>
                      <a:pPr>
                        <a:lnSpc>
                          <a:spcPct val="150000"/>
                        </a:lnSpc>
                      </a:pPr>
                      <a:r>
                        <a:rPr lang="fr-FR" dirty="0"/>
                        <a:t>contacter - contracter </a:t>
                      </a:r>
                    </a:p>
                    <a:p>
                      <a:pPr>
                        <a:lnSpc>
                          <a:spcPct val="150000"/>
                        </a:lnSpc>
                      </a:pPr>
                      <a:r>
                        <a:rPr lang="fr-FR" dirty="0"/>
                        <a:t>enfuir – enfouir</a:t>
                      </a:r>
                    </a:p>
                    <a:p>
                      <a:pPr>
                        <a:lnSpc>
                          <a:spcPct val="150000"/>
                        </a:lnSpc>
                      </a:pPr>
                      <a:r>
                        <a:rPr lang="fr-FR" dirty="0"/>
                        <a:t>éruption – irruption</a:t>
                      </a:r>
                    </a:p>
                    <a:p>
                      <a:pPr>
                        <a:lnSpc>
                          <a:spcPct val="150000"/>
                        </a:lnSpc>
                      </a:pPr>
                      <a:r>
                        <a:rPr lang="fr-FR" dirty="0"/>
                        <a:t> conservation - conversation</a:t>
                      </a:r>
                    </a:p>
                    <a:p>
                      <a:pPr>
                        <a:lnSpc>
                          <a:spcPct val="170000"/>
                        </a:lnSpc>
                      </a:pPr>
                      <a:endParaRPr lang="fr-FR" dirty="0"/>
                    </a:p>
                    <a:p>
                      <a:endParaRPr lang="fr-FR" dirty="0"/>
                    </a:p>
                  </a:txBody>
                  <a:tcPr/>
                </a:tc>
                <a:tc>
                  <a:txBody>
                    <a:bodyPr/>
                    <a:lstStyle/>
                    <a:p>
                      <a:pPr>
                        <a:lnSpc>
                          <a:spcPct val="150000"/>
                        </a:lnSpc>
                      </a:pPr>
                      <a:r>
                        <a:rPr lang="fr-FR" dirty="0"/>
                        <a:t>contacter - contracter </a:t>
                      </a:r>
                    </a:p>
                    <a:p>
                      <a:pPr>
                        <a:lnSpc>
                          <a:spcPct val="150000"/>
                        </a:lnSpc>
                      </a:pPr>
                      <a:r>
                        <a:rPr lang="fr-FR" dirty="0"/>
                        <a:t>enfuir – enfouir</a:t>
                      </a:r>
                    </a:p>
                    <a:p>
                      <a:pPr>
                        <a:lnSpc>
                          <a:spcPct val="150000"/>
                        </a:lnSpc>
                      </a:pPr>
                      <a:r>
                        <a:rPr lang="fr-FR" dirty="0"/>
                        <a:t> effraction - infraction </a:t>
                      </a:r>
                    </a:p>
                    <a:p>
                      <a:pPr>
                        <a:lnSpc>
                          <a:spcPct val="150000"/>
                        </a:lnSpc>
                      </a:pPr>
                      <a:r>
                        <a:rPr lang="fr-FR" dirty="0"/>
                        <a:t>infester – infecter</a:t>
                      </a:r>
                    </a:p>
                    <a:p>
                      <a:pPr>
                        <a:lnSpc>
                          <a:spcPct val="150000"/>
                        </a:lnSpc>
                      </a:pPr>
                      <a:r>
                        <a:rPr lang="fr-FR" dirty="0"/>
                        <a:t>décrocher - décocher </a:t>
                      </a:r>
                    </a:p>
                    <a:p>
                      <a:pPr>
                        <a:lnSpc>
                          <a:spcPct val="150000"/>
                        </a:lnSpc>
                      </a:pPr>
                      <a:r>
                        <a:rPr lang="fr-FR" dirty="0"/>
                        <a:t>phrase - phase </a:t>
                      </a:r>
                    </a:p>
                    <a:p>
                      <a:pPr>
                        <a:lnSpc>
                          <a:spcPct val="150000"/>
                        </a:lnSpc>
                      </a:pPr>
                      <a:r>
                        <a:rPr lang="fr-FR" dirty="0"/>
                        <a:t>nation - notion </a:t>
                      </a:r>
                    </a:p>
                    <a:p>
                      <a:pPr>
                        <a:lnSpc>
                          <a:spcPct val="150000"/>
                        </a:lnSpc>
                      </a:pPr>
                      <a:r>
                        <a:rPr lang="fr-FR" dirty="0"/>
                        <a:t>événement - avènement </a:t>
                      </a:r>
                    </a:p>
                    <a:p>
                      <a:pPr>
                        <a:lnSpc>
                          <a:spcPct val="150000"/>
                        </a:lnSpc>
                      </a:pPr>
                      <a:r>
                        <a:rPr lang="fr-FR" dirty="0"/>
                        <a:t>explorer - exploser </a:t>
                      </a:r>
                    </a:p>
                    <a:p>
                      <a:pPr>
                        <a:lnSpc>
                          <a:spcPct val="150000"/>
                        </a:lnSpc>
                      </a:pPr>
                      <a:r>
                        <a:rPr lang="fr-FR" dirty="0"/>
                        <a:t>consommer – consumer</a:t>
                      </a:r>
                    </a:p>
                    <a:p>
                      <a:pPr>
                        <a:lnSpc>
                          <a:spcPct val="150000"/>
                        </a:lnSpc>
                      </a:pPr>
                      <a:r>
                        <a:rPr lang="fr-FR" dirty="0"/>
                        <a:t> </a:t>
                      </a:r>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 xmlns:p14="http://schemas.microsoft.com/office/powerpoint/2010/main" val="3732072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DA355578-CDDD-41CD-B4B8-2DD81402390F}"/>
              </a:ext>
            </a:extLst>
          </p:cNvPr>
          <p:cNvSpPr/>
          <p:nvPr/>
        </p:nvSpPr>
        <p:spPr>
          <a:xfrm>
            <a:off x="352697" y="300447"/>
            <a:ext cx="11534503" cy="4524315"/>
          </a:xfrm>
          <a:prstGeom prst="rect">
            <a:avLst/>
          </a:prstGeom>
        </p:spPr>
        <p:txBody>
          <a:bodyPr wrap="square">
            <a:spAutoFit/>
          </a:bodyPr>
          <a:lstStyle/>
          <a:p>
            <a:pPr marL="285750" indent="-285750">
              <a:lnSpc>
                <a:spcPct val="200000"/>
              </a:lnSpc>
              <a:buFont typeface="Arial" panose="020B0604020202020204" pitchFamily="34" charset="0"/>
              <a:buChar char="•"/>
            </a:pPr>
            <a:r>
              <a:rPr lang="fr-FR" sz="2400" dirty="0"/>
              <a:t> </a:t>
            </a:r>
            <a:r>
              <a:rPr lang="fr-FR" sz="2400" dirty="0" smtClean="0"/>
              <a:t> </a:t>
            </a:r>
            <a:r>
              <a:rPr lang="fr-FR" sz="2400" dirty="0"/>
              <a:t>Ils sont à l'origine de beaucoup d'erreurs ! Exemples Certains paronymes sont également des antonymes, c'est-à-dire des mots de sens contraire. </a:t>
            </a:r>
          </a:p>
          <a:p>
            <a:pPr marL="285750" indent="-285750">
              <a:lnSpc>
                <a:spcPct val="200000"/>
              </a:lnSpc>
              <a:buFont typeface="Arial" panose="020B0604020202020204" pitchFamily="34" charset="0"/>
              <a:buChar char="•"/>
            </a:pPr>
            <a:r>
              <a:rPr lang="fr-FR" sz="2400" dirty="0"/>
              <a:t>Exemples invasion / évasion immigré / émigré immergé / émergé infusion / effusion L'essentiel </a:t>
            </a:r>
          </a:p>
          <a:p>
            <a:pPr>
              <a:lnSpc>
                <a:spcPct val="200000"/>
              </a:lnSpc>
            </a:pPr>
            <a:r>
              <a:rPr lang="fr-FR" sz="2400" dirty="0"/>
              <a:t>Les homonymes et les paronymes sont très nombreux en français. Ils sont à l'origine de nombreux jeux de mots mais aussi de nombreuses erreurs d'orthographe ou d'emploi.</a:t>
            </a:r>
            <a:endParaRPr lang="en-CA" sz="2400" dirty="0"/>
          </a:p>
        </p:txBody>
      </p:sp>
    </p:spTree>
    <p:extLst>
      <p:ext uri="{BB962C8B-B14F-4D97-AF65-F5344CB8AC3E}">
        <p14:creationId xmlns="" xmlns:p14="http://schemas.microsoft.com/office/powerpoint/2010/main" val="1398464234"/>
      </p:ext>
    </p:extLst>
  </p:cSld>
  <p:clrMapOvr>
    <a:masterClrMapping/>
  </p:clrMapOvr>
  <p:transition spd="med">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172B5280-E2C5-44AF-BE98-850FFFC0C88D}"/>
              </a:ext>
            </a:extLst>
          </p:cNvPr>
          <p:cNvSpPr/>
          <p:nvPr/>
        </p:nvSpPr>
        <p:spPr>
          <a:xfrm>
            <a:off x="1" y="0"/>
            <a:ext cx="12192000" cy="6126805"/>
          </a:xfrm>
          <a:prstGeom prst="rect">
            <a:avLst/>
          </a:prstGeom>
        </p:spPr>
        <p:txBody>
          <a:bodyPr wrap="square">
            <a:spAutoFit/>
          </a:bodyPr>
          <a:lstStyle/>
          <a:p>
            <a:pPr>
              <a:lnSpc>
                <a:spcPct val="150000"/>
              </a:lnSpc>
              <a:buFont typeface="Arial" pitchFamily="34" charset="0"/>
              <a:buChar char="•"/>
            </a:pPr>
            <a:r>
              <a:rPr lang="fr-FR" sz="2400" dirty="0"/>
              <a:t>L’orthographe grammaticale (Comment éviter les fautes graves) Ce qu’il faut savoir Les homophones grammaticaux concernent des mots qui se prononcent de la même façon et que la connaissance des règles de grammaire permet d'orthographier correctement : on/ont, a/à ; se/ce/ceux... </a:t>
            </a:r>
          </a:p>
          <a:p>
            <a:pPr>
              <a:lnSpc>
                <a:spcPct val="150000"/>
              </a:lnSpc>
              <a:buFont typeface="Arial" pitchFamily="34" charset="0"/>
              <a:buChar char="•"/>
            </a:pPr>
            <a:r>
              <a:rPr lang="fr-FR" sz="2400" dirty="0"/>
              <a:t>L'homophonie lexicale est relative au vocabulaire, au lexique :</a:t>
            </a:r>
          </a:p>
          <a:p>
            <a:pPr>
              <a:lnSpc>
                <a:spcPct val="150000"/>
              </a:lnSpc>
            </a:pPr>
            <a:r>
              <a:rPr lang="fr-FR" sz="2400" dirty="0"/>
              <a:t>    -  seau, sceau, sot, saut/</a:t>
            </a:r>
          </a:p>
          <a:p>
            <a:pPr>
              <a:lnSpc>
                <a:spcPct val="150000"/>
              </a:lnSpc>
            </a:pPr>
            <a:r>
              <a:rPr lang="fr-FR" sz="2400" dirty="0"/>
              <a:t>     - ancre, encre/</a:t>
            </a:r>
          </a:p>
          <a:p>
            <a:pPr>
              <a:lnSpc>
                <a:spcPct val="150000"/>
              </a:lnSpc>
            </a:pPr>
            <a:r>
              <a:rPr lang="fr-FR" sz="2400" dirty="0"/>
              <a:t>      - verre, ver, vers, vert...</a:t>
            </a:r>
          </a:p>
          <a:p>
            <a:pPr>
              <a:lnSpc>
                <a:spcPct val="150000"/>
              </a:lnSpc>
            </a:pPr>
            <a:r>
              <a:rPr lang="fr-FR" sz="2400" dirty="0"/>
              <a:t>Les homophones : Ce sont des mots qui se prononcent de la même façon mais qui s'écrivent différemment et n'ont pas le même sens. Attention : il faut chercher le sens de la phrase pour orthographier correctement le mot. </a:t>
            </a:r>
            <a:endParaRPr lang="en-CA" sz="2400" dirty="0"/>
          </a:p>
        </p:txBody>
      </p:sp>
    </p:spTree>
    <p:extLst>
      <p:ext uri="{BB962C8B-B14F-4D97-AF65-F5344CB8AC3E}">
        <p14:creationId xmlns="" xmlns:p14="http://schemas.microsoft.com/office/powerpoint/2010/main" val="2778422509"/>
      </p:ext>
    </p:extLst>
  </p:cSld>
  <p:clrMapOvr>
    <a:masterClrMapping/>
  </p:clrMapOvr>
  <p:transition spd="slow">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E779CAE6-DE77-4E6D-B789-D1A9DFF84D22}"/>
              </a:ext>
            </a:extLst>
          </p:cNvPr>
          <p:cNvSpPr/>
          <p:nvPr/>
        </p:nvSpPr>
        <p:spPr>
          <a:xfrm>
            <a:off x="304799" y="97281"/>
            <a:ext cx="11688417" cy="4678204"/>
          </a:xfrm>
          <a:prstGeom prst="rect">
            <a:avLst/>
          </a:prstGeom>
        </p:spPr>
        <p:txBody>
          <a:bodyPr wrap="square">
            <a:spAutoFit/>
          </a:bodyPr>
          <a:lstStyle/>
          <a:p>
            <a:pPr marL="285750" indent="-285750">
              <a:buFont typeface="Arial" panose="020B0604020202020204" pitchFamily="34" charset="0"/>
              <a:buChar char="•"/>
            </a:pPr>
            <a:r>
              <a:rPr lang="fr-FR" sz="2800" b="1" dirty="0"/>
              <a:t>Exemple </a:t>
            </a:r>
          </a:p>
          <a:p>
            <a:pPr marL="285750" indent="-285750">
              <a:buFont typeface="Arial" panose="020B0604020202020204" pitchFamily="34" charset="0"/>
              <a:buChar char="•"/>
            </a:pPr>
            <a:endParaRPr lang="fr-FR" dirty="0"/>
          </a:p>
          <a:p>
            <a:pPr marL="285750" indent="-285750">
              <a:lnSpc>
                <a:spcPct val="150000"/>
              </a:lnSpc>
              <a:buFont typeface="Arial" panose="020B0604020202020204" pitchFamily="34" charset="0"/>
              <a:buChar char="•"/>
            </a:pPr>
            <a:r>
              <a:rPr lang="fr-FR" dirty="0"/>
              <a:t> </a:t>
            </a:r>
            <a:r>
              <a:rPr lang="fr-FR" sz="2400" b="1" u="sng" dirty="0">
                <a:solidFill>
                  <a:srgbClr val="C00000"/>
                </a:solidFill>
              </a:rPr>
              <a:t>Aussitôt – </a:t>
            </a:r>
            <a:r>
              <a:rPr lang="fr-FR" sz="2400" b="1" u="sng" dirty="0" smtClean="0">
                <a:solidFill>
                  <a:srgbClr val="C00000"/>
                </a:solidFill>
              </a:rPr>
              <a:t>Aussi </a:t>
            </a:r>
            <a:r>
              <a:rPr lang="fr-FR" sz="2400" b="1" u="sng" dirty="0">
                <a:solidFill>
                  <a:srgbClr val="C00000"/>
                </a:solidFill>
              </a:rPr>
              <a:t>tôt </a:t>
            </a:r>
            <a:endParaRPr lang="fr-FR" sz="2400" b="1" u="sng" dirty="0" smtClean="0">
              <a:solidFill>
                <a:srgbClr val="C00000"/>
              </a:solidFill>
            </a:endParaRPr>
          </a:p>
          <a:p>
            <a:pPr marL="285750" indent="-285750">
              <a:lnSpc>
                <a:spcPct val="150000"/>
              </a:lnSpc>
            </a:pPr>
            <a:r>
              <a:rPr lang="fr-FR" sz="2400" b="1" u="sng" dirty="0" smtClean="0"/>
              <a:t>Aussitôt</a:t>
            </a:r>
            <a:r>
              <a:rPr lang="fr-FR" sz="2400" b="1" dirty="0" smtClean="0">
                <a:solidFill>
                  <a:srgbClr val="C00000"/>
                </a:solidFill>
              </a:rPr>
              <a:t> </a:t>
            </a:r>
            <a:r>
              <a:rPr lang="fr-FR" sz="2400" dirty="0"/>
              <a:t>: adverbe qui peut être remplacé par « immédiatement », « au moment même », « au même instant », « dès que », « tout de suite ». </a:t>
            </a:r>
          </a:p>
          <a:p>
            <a:pPr>
              <a:lnSpc>
                <a:spcPct val="150000"/>
              </a:lnSpc>
            </a:pPr>
            <a:r>
              <a:rPr lang="fr-FR" sz="2400" dirty="0"/>
              <a:t>Ex. Le dossier a aussitôt été remis au responsable du projet. Veuillez me le renvoyer aussitôt que possible. </a:t>
            </a:r>
            <a:endParaRPr lang="fr-FR" sz="2400" dirty="0" smtClean="0"/>
          </a:p>
          <a:p>
            <a:pPr>
              <a:lnSpc>
                <a:spcPct val="150000"/>
              </a:lnSpc>
            </a:pPr>
            <a:r>
              <a:rPr lang="fr-FR" sz="2400" b="1" u="sng" dirty="0" smtClean="0"/>
              <a:t>Aussi </a:t>
            </a:r>
            <a:r>
              <a:rPr lang="fr-FR" sz="2400" b="1" u="sng" dirty="0"/>
              <a:t>tôt </a:t>
            </a:r>
            <a:r>
              <a:rPr lang="fr-FR" sz="2400" dirty="0"/>
              <a:t>: locution adverbiale qui fait référence à l’heure et qui s’oppose à « aussi tard ».  Ex. Il n’est que sept heures. Pourquoi venez-vous aussi tôt ? </a:t>
            </a:r>
          </a:p>
        </p:txBody>
      </p:sp>
    </p:spTree>
    <p:extLst>
      <p:ext uri="{BB962C8B-B14F-4D97-AF65-F5344CB8AC3E}">
        <p14:creationId xmlns="" xmlns:p14="http://schemas.microsoft.com/office/powerpoint/2010/main" val="4156086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ED6539F-FE8B-4571-BC9D-E154D8B27060}"/>
              </a:ext>
            </a:extLst>
          </p:cNvPr>
          <p:cNvSpPr>
            <a:spLocks noGrp="1"/>
          </p:cNvSpPr>
          <p:nvPr>
            <p:ph type="title"/>
          </p:nvPr>
        </p:nvSpPr>
        <p:spPr/>
        <p:txBody>
          <a:bodyPr/>
          <a:lstStyle/>
          <a:p>
            <a:r>
              <a:rPr lang="fr-FR" dirty="0"/>
              <a:t>Plan </a:t>
            </a:r>
            <a:endParaRPr lang="en-CA" dirty="0"/>
          </a:p>
        </p:txBody>
      </p:sp>
      <p:sp>
        <p:nvSpPr>
          <p:cNvPr id="3" name="Espace réservé du contenu 2">
            <a:extLst>
              <a:ext uri="{FF2B5EF4-FFF2-40B4-BE49-F238E27FC236}">
                <a16:creationId xmlns="" xmlns:a16="http://schemas.microsoft.com/office/drawing/2014/main" id="{313AA60A-0156-45AF-8F5D-43CEAB09E69F}"/>
              </a:ext>
            </a:extLst>
          </p:cNvPr>
          <p:cNvSpPr>
            <a:spLocks noGrp="1"/>
          </p:cNvSpPr>
          <p:nvPr>
            <p:ph idx="1"/>
          </p:nvPr>
        </p:nvSpPr>
        <p:spPr/>
        <p:txBody>
          <a:bodyPr/>
          <a:lstStyle/>
          <a:p>
            <a:r>
              <a:rPr lang="fr-FR" dirty="0"/>
              <a:t>1. </a:t>
            </a:r>
            <a:r>
              <a:rPr lang="fr-FR" sz="3200" dirty="0"/>
              <a:t>Qu’est-ce qu’un texte ?</a:t>
            </a:r>
          </a:p>
          <a:p>
            <a:r>
              <a:rPr lang="fr-FR" sz="3200" dirty="0"/>
              <a:t>2. Types de textes </a:t>
            </a:r>
          </a:p>
          <a:p>
            <a:r>
              <a:rPr lang="fr-FR" sz="3200" dirty="0"/>
              <a:t>3. Méthodologie </a:t>
            </a:r>
            <a:r>
              <a:rPr lang="fr-FR" sz="3200" dirty="0" smtClean="0"/>
              <a:t>d’analyse </a:t>
            </a:r>
            <a:r>
              <a:rPr lang="fr-FR" sz="3200" dirty="0"/>
              <a:t>d’un texte </a:t>
            </a:r>
          </a:p>
          <a:p>
            <a:r>
              <a:rPr lang="fr-FR" sz="3200" dirty="0"/>
              <a:t>4. Construire la synthèse ?</a:t>
            </a:r>
          </a:p>
          <a:p>
            <a:r>
              <a:rPr lang="fr-FR" sz="3200" dirty="0"/>
              <a:t>5. Fiche de lecture</a:t>
            </a:r>
          </a:p>
          <a:p>
            <a:r>
              <a:rPr lang="fr-FR" sz="3200" dirty="0"/>
              <a:t>6.</a:t>
            </a:r>
            <a:r>
              <a:rPr lang="en-CA" sz="3200" b="1" dirty="0"/>
              <a:t> </a:t>
            </a:r>
            <a:r>
              <a:rPr lang="en-CA" sz="3200" dirty="0"/>
              <a:t>Sens des mots </a:t>
            </a:r>
            <a:r>
              <a:rPr lang="en-CA" sz="3200" b="1" dirty="0"/>
              <a:t>(</a:t>
            </a:r>
            <a:r>
              <a:rPr lang="fr-FR" sz="3200" dirty="0"/>
              <a:t>Les homonymes et les paronymes) </a:t>
            </a:r>
          </a:p>
          <a:p>
            <a:endParaRPr lang="fr-FR" sz="3200" dirty="0"/>
          </a:p>
          <a:p>
            <a:endParaRPr lang="en-CA" dirty="0"/>
          </a:p>
        </p:txBody>
      </p:sp>
    </p:spTree>
    <p:extLst>
      <p:ext uri="{BB962C8B-B14F-4D97-AF65-F5344CB8AC3E}">
        <p14:creationId xmlns="" xmlns:p14="http://schemas.microsoft.com/office/powerpoint/2010/main" val="2261625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0" end="0"/>
                                            </p:txEl>
                                          </p:spTgt>
                                        </p:tgtEl>
                                        <p:attrNameLst>
                                          <p:attrName>r</p:attrName>
                                        </p:attrNameLst>
                                      </p:cBhvr>
                                    </p:animRot>
                                  </p:childTnLst>
                                </p:cTn>
                              </p:par>
                              <p:par>
                                <p:cTn id="7" presetID="8" presetClass="emph" presetSubtype="0" fill="hold" nodeType="withEffect">
                                  <p:stCondLst>
                                    <p:cond delay="0"/>
                                  </p:stCondLst>
                                  <p:childTnLst>
                                    <p:animRot by="21600000">
                                      <p:cBhvr>
                                        <p:cTn id="8" dur="2000" fill="hold"/>
                                        <p:tgtEl>
                                          <p:spTgt spid="3">
                                            <p:txEl>
                                              <p:pRg st="1" end="1"/>
                                            </p:txEl>
                                          </p:spTgt>
                                        </p:tgtEl>
                                        <p:attrNameLst>
                                          <p:attrName>r</p:attrName>
                                        </p:attrNameLst>
                                      </p:cBhvr>
                                    </p:animRot>
                                  </p:childTnLst>
                                </p:cTn>
                              </p:par>
                              <p:par>
                                <p:cTn id="9" presetID="8" presetClass="emph" presetSubtype="0" fill="hold" nodeType="withEffect">
                                  <p:stCondLst>
                                    <p:cond delay="0"/>
                                  </p:stCondLst>
                                  <p:childTnLst>
                                    <p:animRot by="21600000">
                                      <p:cBhvr>
                                        <p:cTn id="10" dur="2000" fill="hold"/>
                                        <p:tgtEl>
                                          <p:spTgt spid="3">
                                            <p:txEl>
                                              <p:pRg st="2" end="2"/>
                                            </p:txEl>
                                          </p:spTgt>
                                        </p:tgtEl>
                                        <p:attrNameLst>
                                          <p:attrName>r</p:attrName>
                                        </p:attrNameLst>
                                      </p:cBhvr>
                                    </p:animRot>
                                  </p:childTnLst>
                                </p:cTn>
                              </p:par>
                              <p:par>
                                <p:cTn id="11" presetID="8" presetClass="emph" presetSubtype="0" fill="hold" nodeType="withEffect">
                                  <p:stCondLst>
                                    <p:cond delay="0"/>
                                  </p:stCondLst>
                                  <p:childTnLst>
                                    <p:animRot by="21600000">
                                      <p:cBhvr>
                                        <p:cTn id="12" dur="2000" fill="hold"/>
                                        <p:tgtEl>
                                          <p:spTgt spid="3">
                                            <p:txEl>
                                              <p:pRg st="3" end="3"/>
                                            </p:txEl>
                                          </p:spTgt>
                                        </p:tgtEl>
                                        <p:attrNameLst>
                                          <p:attrName>r</p:attrName>
                                        </p:attrNameLst>
                                      </p:cBhvr>
                                    </p:animRot>
                                  </p:childTnLst>
                                </p:cTn>
                              </p:par>
                              <p:par>
                                <p:cTn id="13" presetID="8" presetClass="emph" presetSubtype="0" fill="hold" nodeType="withEffect">
                                  <p:stCondLst>
                                    <p:cond delay="0"/>
                                  </p:stCondLst>
                                  <p:childTnLst>
                                    <p:animRot by="21600000">
                                      <p:cBhvr>
                                        <p:cTn id="14" dur="2000" fill="hold"/>
                                        <p:tgtEl>
                                          <p:spTgt spid="3">
                                            <p:txEl>
                                              <p:pRg st="4" end="4"/>
                                            </p:txEl>
                                          </p:spTgt>
                                        </p:tgtEl>
                                        <p:attrNameLst>
                                          <p:attrName>r</p:attrName>
                                        </p:attrNameLst>
                                      </p:cBhvr>
                                    </p:animRot>
                                  </p:childTnLst>
                                </p:cTn>
                              </p:par>
                              <p:par>
                                <p:cTn id="15" presetID="8" presetClass="emph" presetSubtype="0" fill="hold" nodeType="withEffect">
                                  <p:stCondLst>
                                    <p:cond delay="0"/>
                                  </p:stCondLst>
                                  <p:childTnLst>
                                    <p:animRot by="21600000">
                                      <p:cBhvr>
                                        <p:cTn id="16" dur="2000" fill="hold"/>
                                        <p:tgtEl>
                                          <p:spTgt spid="3">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9006" y="0"/>
            <a:ext cx="11821885" cy="6309360"/>
          </a:xfrm>
        </p:spPr>
        <p:txBody>
          <a:bodyPr>
            <a:normAutofit/>
          </a:bodyPr>
          <a:lstStyle/>
          <a:p>
            <a:pPr marL="285750" indent="-285750">
              <a:lnSpc>
                <a:spcPct val="150000"/>
              </a:lnSpc>
              <a:buFont typeface="Arial" panose="020B0604020202020204" pitchFamily="34" charset="0"/>
              <a:buChar char="•"/>
            </a:pPr>
            <a:r>
              <a:rPr lang="fr-FR" sz="2400" b="1" u="sng" dirty="0" smtClean="0">
                <a:solidFill>
                  <a:srgbClr val="C00000"/>
                </a:solidFill>
              </a:rPr>
              <a:t>Bientôt – Bien tôt </a:t>
            </a:r>
          </a:p>
          <a:p>
            <a:pPr marL="285750" indent="-285750">
              <a:lnSpc>
                <a:spcPct val="150000"/>
              </a:lnSpc>
            </a:pPr>
            <a:r>
              <a:rPr lang="fr-FR" sz="2400" b="1" u="sng" dirty="0" smtClean="0"/>
              <a:t>Bientôt</a:t>
            </a:r>
            <a:r>
              <a:rPr lang="fr-FR" sz="2400" b="1" dirty="0" smtClean="0">
                <a:solidFill>
                  <a:srgbClr val="C00000"/>
                </a:solidFill>
              </a:rPr>
              <a:t> </a:t>
            </a:r>
            <a:r>
              <a:rPr lang="fr-FR" sz="2400" dirty="0" smtClean="0"/>
              <a:t>: adverbe qui peut être remplacé par « dans peu de temps », « sous peu », « tantôt », « rapidement ».   Ex. Les étudiants seront bientôt en vacances. </a:t>
            </a:r>
          </a:p>
          <a:p>
            <a:pPr>
              <a:lnSpc>
                <a:spcPct val="150000"/>
              </a:lnSpc>
            </a:pPr>
            <a:r>
              <a:rPr lang="fr-FR" sz="2400" dirty="0" smtClean="0"/>
              <a:t> </a:t>
            </a:r>
            <a:r>
              <a:rPr lang="fr-FR" sz="2400" b="1" u="sng" dirty="0" smtClean="0"/>
              <a:t>Bien tôt </a:t>
            </a:r>
            <a:r>
              <a:rPr lang="fr-FR" sz="2400" dirty="0" smtClean="0"/>
              <a:t>: locution adverbiale qui fait référence à l’heure et qui s’oppose à « bien tard ». Elle peut être remplacée par « très tôt ».</a:t>
            </a:r>
          </a:p>
          <a:p>
            <a:pPr>
              <a:lnSpc>
                <a:spcPct val="150000"/>
              </a:lnSpc>
            </a:pPr>
            <a:r>
              <a:rPr lang="fr-FR" sz="2400" dirty="0" smtClean="0"/>
              <a:t> Ex. Les cours à l’université commencent bien tôt les lundis. Notre père est rentré bien tôt du bureau aujourd’hui. </a:t>
            </a:r>
          </a:p>
          <a:p>
            <a:pPr>
              <a:lnSpc>
                <a:spcPct val="150000"/>
              </a:lnSpc>
            </a:pPr>
            <a:endParaRPr lang="en-CA" sz="2400" dirty="0" smtClean="0"/>
          </a:p>
          <a:p>
            <a:endParaRPr lang="fr-FR"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3EDE2EE5-CAF1-424E-AE2D-5A95FC6ECC9D}"/>
              </a:ext>
            </a:extLst>
          </p:cNvPr>
          <p:cNvSpPr/>
          <p:nvPr/>
        </p:nvSpPr>
        <p:spPr>
          <a:xfrm>
            <a:off x="226234" y="1149531"/>
            <a:ext cx="11765469" cy="3416320"/>
          </a:xfrm>
          <a:prstGeom prst="rect">
            <a:avLst/>
          </a:prstGeom>
        </p:spPr>
        <p:txBody>
          <a:bodyPr wrap="square">
            <a:spAutoFit/>
          </a:bodyPr>
          <a:lstStyle/>
          <a:p>
            <a:pPr>
              <a:lnSpc>
                <a:spcPct val="150000"/>
              </a:lnSpc>
            </a:pPr>
            <a:r>
              <a:rPr lang="fr-FR" sz="2400" b="1" u="sng" dirty="0">
                <a:solidFill>
                  <a:srgbClr val="C00000"/>
                </a:solidFill>
              </a:rPr>
              <a:t>Raisonner – </a:t>
            </a:r>
            <a:r>
              <a:rPr lang="fr-FR" sz="2400" b="1" u="sng" dirty="0" smtClean="0">
                <a:solidFill>
                  <a:srgbClr val="C00000"/>
                </a:solidFill>
              </a:rPr>
              <a:t>résonner</a:t>
            </a:r>
          </a:p>
          <a:p>
            <a:pPr>
              <a:lnSpc>
                <a:spcPct val="150000"/>
              </a:lnSpc>
            </a:pPr>
            <a:r>
              <a:rPr lang="fr-FR" sz="2400" dirty="0" smtClean="0">
                <a:solidFill>
                  <a:srgbClr val="C00000"/>
                </a:solidFill>
              </a:rPr>
              <a:t> </a:t>
            </a:r>
            <a:r>
              <a:rPr lang="fr-FR" sz="2400" b="1" u="sng" dirty="0"/>
              <a:t>Raisonner</a:t>
            </a:r>
            <a:r>
              <a:rPr lang="fr-FR" sz="2400" dirty="0"/>
              <a:t> : </a:t>
            </a:r>
            <a:r>
              <a:rPr lang="fr-FR" sz="2400" dirty="0" smtClean="0"/>
              <a:t>verbe </a:t>
            </a:r>
            <a:r>
              <a:rPr lang="fr-FR" sz="2400" dirty="0"/>
              <a:t>qui signifie « faire usage de sa raison, de son jugement ». </a:t>
            </a:r>
            <a:r>
              <a:rPr lang="fr-FR" sz="2400" dirty="0" smtClean="0"/>
              <a:t> </a:t>
            </a:r>
          </a:p>
          <a:p>
            <a:pPr>
              <a:lnSpc>
                <a:spcPct val="150000"/>
              </a:lnSpc>
            </a:pPr>
            <a:r>
              <a:rPr lang="fr-FR" sz="2400" dirty="0" smtClean="0"/>
              <a:t>Ex</a:t>
            </a:r>
            <a:r>
              <a:rPr lang="fr-FR" sz="2400" dirty="0"/>
              <a:t>. Cette question l’aura forcé à raisonner quelques instants. </a:t>
            </a:r>
          </a:p>
          <a:p>
            <a:pPr>
              <a:lnSpc>
                <a:spcPct val="150000"/>
              </a:lnSpc>
            </a:pPr>
            <a:r>
              <a:rPr lang="fr-FR" sz="2400" b="1" u="sng" dirty="0"/>
              <a:t>Résonner</a:t>
            </a:r>
            <a:r>
              <a:rPr lang="fr-FR" sz="2400" dirty="0"/>
              <a:t> : verbe qui signifie « émettre un son avec des résonances ». </a:t>
            </a:r>
            <a:endParaRPr lang="fr-FR" sz="2400" dirty="0" smtClean="0"/>
          </a:p>
          <a:p>
            <a:pPr>
              <a:lnSpc>
                <a:spcPct val="150000"/>
              </a:lnSpc>
            </a:pPr>
            <a:r>
              <a:rPr lang="fr-FR" sz="2400" dirty="0" smtClean="0"/>
              <a:t>Ex</a:t>
            </a:r>
            <a:r>
              <a:rPr lang="fr-FR" sz="2400" dirty="0"/>
              <a:t>. Les cloches de l’église résonnent chaque matin avant la messe. J’entendais les notes du piano résonner dans toute la maison</a:t>
            </a:r>
            <a:endParaRPr lang="en-CA" sz="2400" dirty="0"/>
          </a:p>
        </p:txBody>
      </p:sp>
    </p:spTree>
    <p:extLst>
      <p:ext uri="{BB962C8B-B14F-4D97-AF65-F5344CB8AC3E}">
        <p14:creationId xmlns="" xmlns:p14="http://schemas.microsoft.com/office/powerpoint/2010/main" val="4128316975"/>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2BA0296-4FFF-4AEB-87FD-910BC862784C}"/>
              </a:ext>
            </a:extLst>
          </p:cNvPr>
          <p:cNvSpPr>
            <a:spLocks noGrp="1"/>
          </p:cNvSpPr>
          <p:nvPr>
            <p:ph type="title"/>
          </p:nvPr>
        </p:nvSpPr>
        <p:spPr/>
        <p:txBody>
          <a:bodyPr/>
          <a:lstStyle/>
          <a:p>
            <a:r>
              <a:rPr lang="fr-FR" dirty="0"/>
              <a:t>Référence bibliographique </a:t>
            </a:r>
            <a:endParaRPr lang="en-CA" dirty="0"/>
          </a:p>
        </p:txBody>
      </p:sp>
      <p:sp>
        <p:nvSpPr>
          <p:cNvPr id="3" name="Espace réservé du contenu 2">
            <a:extLst>
              <a:ext uri="{FF2B5EF4-FFF2-40B4-BE49-F238E27FC236}">
                <a16:creationId xmlns="" xmlns:a16="http://schemas.microsoft.com/office/drawing/2014/main" id="{48D2F88B-0619-4C75-9D76-B12BEF89B652}"/>
              </a:ext>
            </a:extLst>
          </p:cNvPr>
          <p:cNvSpPr>
            <a:spLocks noGrp="1"/>
          </p:cNvSpPr>
          <p:nvPr>
            <p:ph idx="1"/>
          </p:nvPr>
        </p:nvSpPr>
        <p:spPr/>
        <p:txBody>
          <a:bodyPr/>
          <a:lstStyle/>
          <a:p>
            <a:r>
              <a:rPr lang="en-CA" dirty="0">
                <a:hlinkClick r:id="rId2"/>
              </a:rPr>
              <a:t>https://</a:t>
            </a:r>
            <a:r>
              <a:rPr lang="en-CA" dirty="0" smtClean="0">
                <a:hlinkClick r:id="rId2"/>
              </a:rPr>
              <a:t>fr.wikipedia.org/wiki/Fiche_de_lecture</a:t>
            </a:r>
            <a:endParaRPr lang="en-CA" dirty="0" smtClean="0"/>
          </a:p>
          <a:p>
            <a:r>
              <a:rPr lang="en-CA" dirty="0" smtClean="0"/>
              <a:t>CAPUT,J.P , 1991. guide </a:t>
            </a:r>
            <a:r>
              <a:rPr lang="en-CA" dirty="0" err="1" smtClean="0"/>
              <a:t>d’expression</a:t>
            </a:r>
            <a:r>
              <a:rPr lang="en-CA" dirty="0" smtClean="0"/>
              <a:t> </a:t>
            </a:r>
            <a:r>
              <a:rPr lang="en-CA" dirty="0" err="1" smtClean="0"/>
              <a:t>orale</a:t>
            </a:r>
            <a:r>
              <a:rPr lang="en-CA" dirty="0" smtClean="0"/>
              <a:t> et </a:t>
            </a:r>
            <a:r>
              <a:rPr lang="en-CA" dirty="0" err="1" smtClean="0"/>
              <a:t>écrite</a:t>
            </a:r>
            <a:r>
              <a:rPr lang="en-CA" dirty="0" smtClean="0"/>
              <a:t>. Hachette. Paris.255p.</a:t>
            </a:r>
          </a:p>
          <a:p>
            <a:endParaRPr lang="en-CA" dirty="0" smtClean="0"/>
          </a:p>
          <a:p>
            <a:endParaRPr lang="en-CA" dirty="0"/>
          </a:p>
          <a:p>
            <a:endParaRPr lang="en-CA" dirty="0"/>
          </a:p>
        </p:txBody>
      </p:sp>
    </p:spTree>
    <p:extLst>
      <p:ext uri="{BB962C8B-B14F-4D97-AF65-F5344CB8AC3E}">
        <p14:creationId xmlns="" xmlns:p14="http://schemas.microsoft.com/office/powerpoint/2010/main" val="4090329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C1C87577-EAC7-48A2-8007-2E6BECCCC9A9}"/>
              </a:ext>
            </a:extLst>
          </p:cNvPr>
          <p:cNvSpPr>
            <a:spLocks noGrp="1"/>
          </p:cNvSpPr>
          <p:nvPr>
            <p:ph idx="1"/>
          </p:nvPr>
        </p:nvSpPr>
        <p:spPr>
          <a:xfrm>
            <a:off x="503583" y="569843"/>
            <a:ext cx="11279113" cy="5739517"/>
          </a:xfrm>
        </p:spPr>
        <p:txBody>
          <a:bodyPr>
            <a:normAutofit/>
          </a:bodyPr>
          <a:lstStyle/>
          <a:p>
            <a:pPr>
              <a:lnSpc>
                <a:spcPct val="150000"/>
              </a:lnSpc>
            </a:pPr>
            <a:r>
              <a:rPr lang="fr-FR" sz="2800" dirty="0" smtClean="0"/>
              <a:t>L’étude et les activités universitaire et de la réussite universitaire base sur  </a:t>
            </a:r>
            <a:r>
              <a:rPr lang="fr-FR" sz="2800" dirty="0"/>
              <a:t>la compréhension de </a:t>
            </a:r>
            <a:r>
              <a:rPr lang="fr-FR" sz="2800" dirty="0" smtClean="0"/>
              <a:t>texte. </a:t>
            </a:r>
            <a:r>
              <a:rPr lang="fr-FR" sz="2800" dirty="0"/>
              <a:t>Il </a:t>
            </a:r>
            <a:r>
              <a:rPr lang="fr-FR" sz="2800" dirty="0" smtClean="0"/>
              <a:t>faut </a:t>
            </a:r>
            <a:r>
              <a:rPr lang="fr-FR" sz="2800" dirty="0"/>
              <a:t>pratiquer pour devenir efficace. L’objectif </a:t>
            </a:r>
            <a:r>
              <a:rPr lang="fr-FR" sz="2800" dirty="0" smtClean="0"/>
              <a:t>principal de ce chapitre est que l’étudiant apprend les méthodes d’analyse </a:t>
            </a:r>
            <a:r>
              <a:rPr lang="fr-FR" sz="2800" dirty="0"/>
              <a:t>et de la compréhension </a:t>
            </a:r>
            <a:r>
              <a:rPr lang="fr-FR" sz="2800" dirty="0" smtClean="0"/>
              <a:t>de texte.</a:t>
            </a:r>
            <a:endParaRPr lang="en-CA" sz="2800" dirty="0"/>
          </a:p>
        </p:txBody>
      </p:sp>
      <p:pic>
        <p:nvPicPr>
          <p:cNvPr id="4" name="Picture 6" descr="Club de lecture pour les personnels - Culture, loisirs, action sociale et  sports">
            <a:extLst>
              <a:ext uri="{FF2B5EF4-FFF2-40B4-BE49-F238E27FC236}">
                <a16:creationId xmlns="" xmlns:a16="http://schemas.microsoft.com/office/drawing/2014/main" id="{61AE0D70-97AF-4D76-A6D1-CCA6FD045F85}"/>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895097" y="3302913"/>
            <a:ext cx="6066184" cy="263283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308367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3">
                                            <p:txEl>
                                              <p:pRg st="0" end="0"/>
                                            </p:txEl>
                                          </p:spTgt>
                                        </p:tgtEl>
                                        <p:attrNameLst>
                                          <p:attrName>style.color</p:attrName>
                                        </p:attrNameLst>
                                      </p:cBhvr>
                                      <p:to>
                                        <a:schemeClr val="bg1"/>
                                      </p:to>
                                    </p:animClr>
                                    <p:animClr clrSpc="rgb" dir="cw">
                                      <p:cBhvr>
                                        <p:cTn id="7" dur="250" autoRev="1" fill="remove"/>
                                        <p:tgtEl>
                                          <p:spTgt spid="3">
                                            <p:txEl>
                                              <p:pRg st="0" end="0"/>
                                            </p:txEl>
                                          </p:spTgt>
                                        </p:tgtEl>
                                        <p:attrNameLst>
                                          <p:attrName>fillcolor</p:attrName>
                                        </p:attrNameLst>
                                      </p:cBhvr>
                                      <p:to>
                                        <a:schemeClr val="bg1"/>
                                      </p:to>
                                    </p:animClr>
                                    <p:set>
                                      <p:cBhvr>
                                        <p:cTn id="8" dur="250" autoRev="1" fill="remove"/>
                                        <p:tgtEl>
                                          <p:spTgt spid="3">
                                            <p:txEl>
                                              <p:pRg st="0" end="0"/>
                                            </p:txEl>
                                          </p:spTgt>
                                        </p:tgtEl>
                                        <p:attrNameLst>
                                          <p:attrName>fill.type</p:attrName>
                                        </p:attrNameLst>
                                      </p:cBhvr>
                                      <p:to>
                                        <p:strVal val="solid"/>
                                      </p:to>
                                    </p:set>
                                    <p:set>
                                      <p:cBhvr>
                                        <p:cTn id="9" dur="250" autoRev="1" fill="remove"/>
                                        <p:tgtEl>
                                          <p:spTgt spid="3">
                                            <p:txEl>
                                              <p:pRg st="0" end="0"/>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32" presetClass="emph" presetSubtype="0" fill="hold" nodeType="clickEffect">
                                  <p:stCondLst>
                                    <p:cond delay="0"/>
                                  </p:stCondLst>
                                  <p:childTnLst>
                                    <p:animRot by="120000">
                                      <p:cBhvr>
                                        <p:cTn id="13" dur="100" fill="hold">
                                          <p:stCondLst>
                                            <p:cond delay="0"/>
                                          </p:stCondLst>
                                        </p:cTn>
                                        <p:tgtEl>
                                          <p:spTgt spid="4"/>
                                        </p:tgtEl>
                                        <p:attrNameLst>
                                          <p:attrName>r</p:attrName>
                                        </p:attrNameLst>
                                      </p:cBhvr>
                                    </p:animRot>
                                    <p:animRot by="-240000">
                                      <p:cBhvr>
                                        <p:cTn id="14" dur="200" fill="hold">
                                          <p:stCondLst>
                                            <p:cond delay="200"/>
                                          </p:stCondLst>
                                        </p:cTn>
                                        <p:tgtEl>
                                          <p:spTgt spid="4"/>
                                        </p:tgtEl>
                                        <p:attrNameLst>
                                          <p:attrName>r</p:attrName>
                                        </p:attrNameLst>
                                      </p:cBhvr>
                                    </p:animRot>
                                    <p:animRot by="240000">
                                      <p:cBhvr>
                                        <p:cTn id="15" dur="200" fill="hold">
                                          <p:stCondLst>
                                            <p:cond delay="400"/>
                                          </p:stCondLst>
                                        </p:cTn>
                                        <p:tgtEl>
                                          <p:spTgt spid="4"/>
                                        </p:tgtEl>
                                        <p:attrNameLst>
                                          <p:attrName>r</p:attrName>
                                        </p:attrNameLst>
                                      </p:cBhvr>
                                    </p:animRot>
                                    <p:animRot by="-240000">
                                      <p:cBhvr>
                                        <p:cTn id="16" dur="200" fill="hold">
                                          <p:stCondLst>
                                            <p:cond delay="600"/>
                                          </p:stCondLst>
                                        </p:cTn>
                                        <p:tgtEl>
                                          <p:spTgt spid="4"/>
                                        </p:tgtEl>
                                        <p:attrNameLst>
                                          <p:attrName>r</p:attrName>
                                        </p:attrNameLst>
                                      </p:cBhvr>
                                    </p:animRot>
                                    <p:animRot by="120000">
                                      <p:cBhvr>
                                        <p:cTn id="17" dur="200" fill="hold">
                                          <p:stCondLst>
                                            <p:cond delay="80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2CECDEEF-7858-442A-A52E-7501FAF7B4CA}"/>
              </a:ext>
            </a:extLst>
          </p:cNvPr>
          <p:cNvSpPr>
            <a:spLocks noGrp="1"/>
          </p:cNvSpPr>
          <p:nvPr>
            <p:ph type="title"/>
          </p:nvPr>
        </p:nvSpPr>
        <p:spPr/>
        <p:txBody>
          <a:bodyPr>
            <a:normAutofit/>
          </a:bodyPr>
          <a:lstStyle/>
          <a:p>
            <a:r>
              <a:rPr lang="fr-FR" dirty="0"/>
              <a:t>Qu'est-ce qu'un texte? </a:t>
            </a:r>
            <a:r>
              <a:rPr lang="en-CA" dirty="0"/>
              <a:t/>
            </a:r>
            <a:br>
              <a:rPr lang="en-CA" dirty="0"/>
            </a:br>
            <a:endParaRPr lang="en-CA" dirty="0"/>
          </a:p>
        </p:txBody>
      </p:sp>
      <p:sp>
        <p:nvSpPr>
          <p:cNvPr id="4" name="Espace réservé du contenu 3">
            <a:extLst>
              <a:ext uri="{FF2B5EF4-FFF2-40B4-BE49-F238E27FC236}">
                <a16:creationId xmlns="" xmlns:a16="http://schemas.microsoft.com/office/drawing/2014/main" id="{7A85BA2D-1C28-498D-A8E0-9680B1048883}"/>
              </a:ext>
            </a:extLst>
          </p:cNvPr>
          <p:cNvSpPr>
            <a:spLocks noGrp="1"/>
          </p:cNvSpPr>
          <p:nvPr>
            <p:ph sz="half" idx="2"/>
          </p:nvPr>
        </p:nvSpPr>
        <p:spPr>
          <a:xfrm>
            <a:off x="5884164" y="1335024"/>
            <a:ext cx="5917475" cy="5115339"/>
          </a:xfrm>
        </p:spPr>
        <p:txBody>
          <a:bodyPr>
            <a:noAutofit/>
          </a:bodyPr>
          <a:lstStyle/>
          <a:p>
            <a:pPr algn="just"/>
            <a:r>
              <a:rPr lang="fr-FR" sz="2800" dirty="0"/>
              <a:t> </a:t>
            </a:r>
            <a:r>
              <a:rPr lang="fr-FR" sz="3200" dirty="0"/>
              <a:t>Appelons texte tout discours fixé par l'écriture</a:t>
            </a:r>
            <a:r>
              <a:rPr lang="fr-FR" sz="3200" dirty="0" smtClean="0"/>
              <a:t>.</a:t>
            </a:r>
          </a:p>
          <a:p>
            <a:pPr algn="just"/>
            <a:endParaRPr lang="fr-FR" sz="3200" dirty="0"/>
          </a:p>
          <a:p>
            <a:pPr algn="just"/>
            <a:r>
              <a:rPr lang="fr-FR" sz="3200" dirty="0"/>
              <a:t>Un </a:t>
            </a:r>
            <a:r>
              <a:rPr lang="fr-FR" sz="3200" b="1" dirty="0"/>
              <a:t>texte</a:t>
            </a:r>
            <a:r>
              <a:rPr lang="fr-FR" sz="3200" dirty="0"/>
              <a:t> est une série orale ou écrite de mots perçus comme constituant un ensemble cohérent, porteur de sens et utilisant les structures propres à une </a:t>
            </a:r>
            <a:r>
              <a:rPr lang="fr-FR" sz="3200" dirty="0">
                <a:hlinkClick r:id="rId2" tooltip="Langue"/>
              </a:rPr>
              <a:t>langue</a:t>
            </a:r>
            <a:r>
              <a:rPr lang="fr-FR" sz="3200" dirty="0"/>
              <a:t>.</a:t>
            </a:r>
          </a:p>
          <a:p>
            <a:pPr algn="just"/>
            <a:endParaRPr lang="en-CA" sz="2800" dirty="0"/>
          </a:p>
        </p:txBody>
      </p:sp>
      <p:pic>
        <p:nvPicPr>
          <p:cNvPr id="1026" name="Picture 2" descr="L'étude descriptive - Voxco">
            <a:extLst>
              <a:ext uri="{FF2B5EF4-FFF2-40B4-BE49-F238E27FC236}">
                <a16:creationId xmlns="" xmlns:a16="http://schemas.microsoft.com/office/drawing/2014/main" id="{AF7458E1-1F50-49D4-AEE5-D3DD78E8D7EA}"/>
              </a:ext>
            </a:extLst>
          </p:cNvPr>
          <p:cNvPicPr>
            <a:picLocks noGrp="1" noChangeAspect="1" noChangeArrowheads="1"/>
          </p:cNvPicPr>
          <p:nvPr>
            <p:ph sz="half" idx="1"/>
          </p:nvPr>
        </p:nvPicPr>
        <p:blipFill>
          <a:blip r:embed="rId3">
            <a:extLst>
              <a:ext uri="{28A0092B-C50C-407E-A947-70E740481C1C}">
                <a14:useLocalDpi xmlns="" xmlns:a14="http://schemas.microsoft.com/office/drawing/2010/main" val="0"/>
              </a:ext>
            </a:extLst>
          </a:blip>
          <a:srcRect/>
          <a:stretch>
            <a:fillRect/>
          </a:stretch>
        </p:blipFill>
        <p:spPr bwMode="auto">
          <a:xfrm>
            <a:off x="275581" y="2084832"/>
            <a:ext cx="5041002" cy="356835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377625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anim calcmode="lin" valueType="num">
                                      <p:cBhvr>
                                        <p:cTn id="1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D8C31688-BAB0-43F0-9BBC-956CF0D9E440}"/>
              </a:ext>
            </a:extLst>
          </p:cNvPr>
          <p:cNvSpPr/>
          <p:nvPr/>
        </p:nvSpPr>
        <p:spPr>
          <a:xfrm>
            <a:off x="874643" y="715616"/>
            <a:ext cx="6877879" cy="4616648"/>
          </a:xfrm>
          <a:prstGeom prst="rect">
            <a:avLst/>
          </a:prstGeom>
        </p:spPr>
        <p:txBody>
          <a:bodyPr wrap="square">
            <a:spAutoFit/>
          </a:bodyPr>
          <a:lstStyle/>
          <a:p>
            <a:pPr algn="just">
              <a:lnSpc>
                <a:spcPct val="150000"/>
              </a:lnSpc>
            </a:pPr>
            <a:r>
              <a:rPr lang="fr-FR" sz="2800" dirty="0"/>
              <a:t>Roland Barthes, dans Théorie du texte, définit le texte comme suit : « C’est le tissu des mots engagés dans l’œuvre et agencés de façon à imposer un sens stable et autant que possible </a:t>
            </a:r>
            <a:r>
              <a:rPr lang="fr-FR" sz="2800" dirty="0" smtClean="0"/>
              <a:t>unique. Le </a:t>
            </a:r>
            <a:r>
              <a:rPr lang="fr-FR" sz="2800" dirty="0"/>
              <a:t>texte est une arme contre le temps, l’oubli, et contre les roueries de la parole, qui, si facilement, se reprend, s’altère, se renie</a:t>
            </a:r>
            <a:r>
              <a:rPr lang="fr-FR" sz="2800" dirty="0" smtClean="0"/>
              <a:t>.»</a:t>
            </a:r>
            <a:endParaRPr lang="fr-FR" sz="2800" dirty="0"/>
          </a:p>
        </p:txBody>
      </p:sp>
      <p:pic>
        <p:nvPicPr>
          <p:cNvPr id="3" name="Picture 10" descr="Bienfaits de la lecture, quels sont-ils ? Pourquoi et comment lire ?">
            <a:extLst>
              <a:ext uri="{FF2B5EF4-FFF2-40B4-BE49-F238E27FC236}">
                <a16:creationId xmlns="" xmlns:a16="http://schemas.microsoft.com/office/drawing/2014/main" id="{D926AC74-B452-49C4-AC6F-31A4BC812F0B}"/>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913826" y="2461592"/>
            <a:ext cx="4042743" cy="269026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648262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0" presetClass="emph" presetSubtype="0" fill="hold" grpId="0" nodeType="clickEffect">
                                  <p:stCondLst>
                                    <p:cond delay="0"/>
                                  </p:stCondLst>
                                  <p:childTnLst>
                                    <p:animClr clrSpc="hsl" dir="cw">
                                      <p:cBhvr override="childStyle">
                                        <p:cTn id="10" dur="500" fill="hold"/>
                                        <p:tgtEl>
                                          <p:spTgt spid="2"/>
                                        </p:tgtEl>
                                        <p:attrNameLst>
                                          <p:attrName>style.color</p:attrName>
                                        </p:attrNameLst>
                                      </p:cBhvr>
                                      <p:by>
                                        <p:hsl h="0" s="12549" l="25098"/>
                                      </p:by>
                                    </p:animClr>
                                    <p:animClr clrSpc="hsl" dir="cw">
                                      <p:cBhvr>
                                        <p:cTn id="11" dur="500" fill="hold"/>
                                        <p:tgtEl>
                                          <p:spTgt spid="2"/>
                                        </p:tgtEl>
                                        <p:attrNameLst>
                                          <p:attrName>fillcolor</p:attrName>
                                        </p:attrNameLst>
                                      </p:cBhvr>
                                      <p:by>
                                        <p:hsl h="0" s="12549" l="25098"/>
                                      </p:by>
                                    </p:animClr>
                                    <p:animClr clrSpc="hsl" dir="cw">
                                      <p:cBhvr>
                                        <p:cTn id="12" dur="500" fill="hold"/>
                                        <p:tgtEl>
                                          <p:spTgt spid="2"/>
                                        </p:tgtEl>
                                        <p:attrNameLst>
                                          <p:attrName>stroke.color</p:attrName>
                                        </p:attrNameLst>
                                      </p:cBhvr>
                                      <p:by>
                                        <p:hsl h="0" s="12549" l="25098"/>
                                      </p:by>
                                    </p:animClr>
                                    <p:set>
                                      <p:cBhvr>
                                        <p:cTn id="13"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BCE84548-A8E6-4F0F-920F-C747339C65D4}"/>
              </a:ext>
            </a:extLst>
          </p:cNvPr>
          <p:cNvSpPr>
            <a:spLocks noGrp="1"/>
          </p:cNvSpPr>
          <p:nvPr>
            <p:ph type="title"/>
          </p:nvPr>
        </p:nvSpPr>
        <p:spPr/>
        <p:txBody>
          <a:bodyPr>
            <a:normAutofit/>
          </a:bodyPr>
          <a:lstStyle/>
          <a:p>
            <a:r>
              <a:rPr lang="fr-FR" sz="3200" dirty="0"/>
              <a:t>2. Types de textes </a:t>
            </a:r>
            <a:endParaRPr lang="en-CA" sz="3200" dirty="0"/>
          </a:p>
        </p:txBody>
      </p:sp>
      <p:pic>
        <p:nvPicPr>
          <p:cNvPr id="5" name="Image 4">
            <a:extLst>
              <a:ext uri="{FF2B5EF4-FFF2-40B4-BE49-F238E27FC236}">
                <a16:creationId xmlns="" xmlns:a16="http://schemas.microsoft.com/office/drawing/2014/main" id="{81E8AF45-9EAC-4608-8193-9B36C774DD5B}"/>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3670853" y="46383"/>
            <a:ext cx="8382621" cy="6765234"/>
          </a:xfrm>
          <a:prstGeom prst="rect">
            <a:avLst/>
          </a:prstGeom>
        </p:spPr>
      </p:pic>
    </p:spTree>
    <p:extLst>
      <p:ext uri="{BB962C8B-B14F-4D97-AF65-F5344CB8AC3E}">
        <p14:creationId xmlns="" xmlns:p14="http://schemas.microsoft.com/office/powerpoint/2010/main" val="2908632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5"/>
                                        </p:tgtEl>
                                        <p:attrNameLst>
                                          <p:attrName>style.color</p:attrName>
                                        </p:attrNameLst>
                                      </p:cBhvr>
                                      <p:to>
                                        <a:schemeClr val="bg1"/>
                                      </p:to>
                                    </p:animClr>
                                    <p:animClr clrSpc="rgb" dir="cw">
                                      <p:cBhvr>
                                        <p:cTn id="7" dur="250" autoRev="1" fill="remove"/>
                                        <p:tgtEl>
                                          <p:spTgt spid="5"/>
                                        </p:tgtEl>
                                        <p:attrNameLst>
                                          <p:attrName>fillcolor</p:attrName>
                                        </p:attrNameLst>
                                      </p:cBhvr>
                                      <p:to>
                                        <a:schemeClr val="bg1"/>
                                      </p:to>
                                    </p:animClr>
                                    <p:set>
                                      <p:cBhvr>
                                        <p:cTn id="8" dur="250" autoRev="1" fill="remove"/>
                                        <p:tgtEl>
                                          <p:spTgt spid="5"/>
                                        </p:tgtEl>
                                        <p:attrNameLst>
                                          <p:attrName>fill.type</p:attrName>
                                        </p:attrNameLst>
                                      </p:cBhvr>
                                      <p:to>
                                        <p:strVal val="solid"/>
                                      </p:to>
                                    </p:set>
                                    <p:set>
                                      <p:cBhvr>
                                        <p:cTn id="9" dur="250" autoRev="1" fill="remove"/>
                                        <p:tgtEl>
                                          <p:spTgt spid="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98279"/>
            <a:ext cx="9720072" cy="1499616"/>
          </a:xfrm>
        </p:spPr>
        <p:txBody>
          <a:bodyPr/>
          <a:lstStyle/>
          <a:p>
            <a:r>
              <a:rPr lang="fr-FR" dirty="0"/>
              <a:t>3- Méthodologie d’analyse d’un texte </a:t>
            </a:r>
          </a:p>
        </p:txBody>
      </p:sp>
      <p:sp>
        <p:nvSpPr>
          <p:cNvPr id="4" name="Rectangle 3"/>
          <p:cNvSpPr/>
          <p:nvPr/>
        </p:nvSpPr>
        <p:spPr>
          <a:xfrm>
            <a:off x="339543" y="2100062"/>
            <a:ext cx="3696879" cy="1815882"/>
          </a:xfrm>
          <a:prstGeom prst="rect">
            <a:avLst/>
          </a:prstGeom>
        </p:spPr>
        <p:txBody>
          <a:bodyPr wrap="square">
            <a:spAutoFit/>
          </a:bodyPr>
          <a:lstStyle/>
          <a:p>
            <a:pPr lvl="0" algn="just"/>
            <a:r>
              <a:rPr lang="fr-FR" sz="2800" b="1" dirty="0">
                <a:solidFill>
                  <a:schemeClr val="accent5"/>
                </a:solidFill>
              </a:rPr>
              <a:t>Avant la lecture </a:t>
            </a:r>
            <a:r>
              <a:rPr lang="fr-FR" sz="2800" dirty="0">
                <a:solidFill>
                  <a:prstClr val="black"/>
                </a:solidFill>
              </a:rPr>
              <a:t>: le texte n’est pas écrit au hasard, ni pour rien, son but : </a:t>
            </a:r>
          </a:p>
        </p:txBody>
      </p:sp>
      <p:sp>
        <p:nvSpPr>
          <p:cNvPr id="5" name="Rectangle 4"/>
          <p:cNvSpPr/>
          <p:nvPr/>
        </p:nvSpPr>
        <p:spPr>
          <a:xfrm>
            <a:off x="248193" y="4487387"/>
            <a:ext cx="4715693" cy="224676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0" algn="just"/>
            <a:r>
              <a:rPr lang="fr-FR" sz="2800" dirty="0">
                <a:solidFill>
                  <a:prstClr val="black"/>
                </a:solidFill>
              </a:rPr>
              <a:t>a- Transformer la vision des choses/ critiquer ce qui précède</a:t>
            </a:r>
          </a:p>
          <a:p>
            <a:pPr lvl="0"/>
            <a:r>
              <a:rPr lang="fr-FR" sz="2800" dirty="0">
                <a:solidFill>
                  <a:prstClr val="black"/>
                </a:solidFill>
              </a:rPr>
              <a:t> b- Apporter / renouveler de la connaissance </a:t>
            </a:r>
          </a:p>
        </p:txBody>
      </p:sp>
      <p:sp>
        <p:nvSpPr>
          <p:cNvPr id="6" name="Rectangle : carré corné 5">
            <a:extLst>
              <a:ext uri="{FF2B5EF4-FFF2-40B4-BE49-F238E27FC236}">
                <a16:creationId xmlns="" xmlns:a16="http://schemas.microsoft.com/office/drawing/2014/main" id="{3DAEB01F-D733-42AE-829C-A37CE0872B88}"/>
              </a:ext>
            </a:extLst>
          </p:cNvPr>
          <p:cNvSpPr/>
          <p:nvPr/>
        </p:nvSpPr>
        <p:spPr>
          <a:xfrm>
            <a:off x="5857461" y="1524000"/>
            <a:ext cx="6086346" cy="5210156"/>
          </a:xfrm>
          <a:prstGeom prst="foldedCorner">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sz="2400" dirty="0"/>
          </a:p>
          <a:p>
            <a:pPr algn="ctr"/>
            <a:r>
              <a:rPr lang="fr-FR" sz="2400" dirty="0"/>
              <a:t>En analysant les éléments du </a:t>
            </a:r>
            <a:r>
              <a:rPr lang="fr-FR" sz="2400" dirty="0" smtClean="0"/>
              <a:t>texte</a:t>
            </a:r>
            <a:endParaRPr lang="fr-FR" sz="2400" dirty="0"/>
          </a:p>
          <a:p>
            <a:pPr algn="ctr"/>
            <a:r>
              <a:rPr lang="fr-FR" sz="2400" dirty="0"/>
              <a:t>on </a:t>
            </a:r>
            <a:r>
              <a:rPr lang="fr-FR" sz="2400" dirty="0" smtClean="0"/>
              <a:t>peut </a:t>
            </a:r>
            <a:r>
              <a:rPr lang="fr-FR" sz="2400" dirty="0"/>
              <a:t>émettre des hypothèses à propos de son </a:t>
            </a:r>
            <a:r>
              <a:rPr lang="fr-FR" sz="2400" dirty="0" smtClean="0"/>
              <a:t>contenu </a:t>
            </a:r>
            <a:r>
              <a:rPr lang="fr-FR" sz="2400" dirty="0"/>
              <a:t>ou encore prédire la façon dont se déploie la pensée de l'auteur. </a:t>
            </a:r>
          </a:p>
          <a:p>
            <a:r>
              <a:rPr lang="fr-FR" sz="2400" dirty="0"/>
              <a:t>Prédire le contenu du texte motive à poursuivre la lecture ; </a:t>
            </a:r>
          </a:p>
          <a:p>
            <a:endParaRPr lang="fr-FR" sz="2400" dirty="0"/>
          </a:p>
          <a:p>
            <a:r>
              <a:rPr lang="fr-FR" sz="2400" dirty="0"/>
              <a:t>on est à même de vérifier si ses hypothèses de départ se confirment ou non.</a:t>
            </a:r>
            <a:endParaRPr lang="en-CA"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9119" y="388595"/>
            <a:ext cx="7728858" cy="36933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fr-FR" b="1" dirty="0"/>
              <a:t>Première étape : découvrir le sujet </a:t>
            </a:r>
          </a:p>
        </p:txBody>
      </p:sp>
      <p:sp>
        <p:nvSpPr>
          <p:cNvPr id="4" name="Rectangle 3">
            <a:extLst>
              <a:ext uri="{FF2B5EF4-FFF2-40B4-BE49-F238E27FC236}">
                <a16:creationId xmlns="" xmlns:a16="http://schemas.microsoft.com/office/drawing/2014/main" id="{963B33D5-A615-47BE-94F4-E291D0130028}"/>
              </a:ext>
            </a:extLst>
          </p:cNvPr>
          <p:cNvSpPr/>
          <p:nvPr/>
        </p:nvSpPr>
        <p:spPr>
          <a:xfrm>
            <a:off x="579118" y="1423241"/>
            <a:ext cx="6577055" cy="1815882"/>
          </a:xfrm>
          <a:prstGeom prst="rect">
            <a:avLst/>
          </a:prstGeom>
        </p:spPr>
        <p:txBody>
          <a:bodyPr wrap="square">
            <a:spAutoFit/>
          </a:bodyPr>
          <a:lstStyle/>
          <a:p>
            <a:pPr algn="just"/>
            <a:r>
              <a:rPr lang="fr-FR" sz="2800" dirty="0"/>
              <a:t>Le paratexte, </a:t>
            </a:r>
            <a:r>
              <a:rPr lang="fr-FR" sz="2800" b="1" dirty="0"/>
              <a:t>c’est tout ce qui entoure l’extrait </a:t>
            </a:r>
          </a:p>
          <a:p>
            <a:pPr algn="just"/>
            <a:r>
              <a:rPr lang="fr-FR" sz="2800" dirty="0"/>
              <a:t>Ce sont des informations qui aideront l’analyse </a:t>
            </a:r>
          </a:p>
        </p:txBody>
      </p:sp>
      <p:sp>
        <p:nvSpPr>
          <p:cNvPr id="5" name="Rectangle 4">
            <a:extLst>
              <a:ext uri="{FF2B5EF4-FFF2-40B4-BE49-F238E27FC236}">
                <a16:creationId xmlns="" xmlns:a16="http://schemas.microsoft.com/office/drawing/2014/main" id="{CF470ABC-44CE-4142-AE1C-72A43D0CB9E8}"/>
              </a:ext>
            </a:extLst>
          </p:cNvPr>
          <p:cNvSpPr/>
          <p:nvPr/>
        </p:nvSpPr>
        <p:spPr>
          <a:xfrm>
            <a:off x="579119" y="4234431"/>
            <a:ext cx="2160656" cy="461665"/>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none">
            <a:spAutoFit/>
          </a:bodyPr>
          <a:lstStyle/>
          <a:p>
            <a:r>
              <a:rPr lang="en-CA" sz="2400" b="1" dirty="0" err="1">
                <a:solidFill>
                  <a:schemeClr val="bg1"/>
                </a:solidFill>
                <a:latin typeface="Plus Jakarta Sans"/>
              </a:rPr>
              <a:t>Prmière</a:t>
            </a:r>
            <a:r>
              <a:rPr lang="en-CA" sz="2400" b="1" dirty="0">
                <a:solidFill>
                  <a:schemeClr val="bg1"/>
                </a:solidFill>
                <a:latin typeface="Plus Jakarta Sans"/>
              </a:rPr>
              <a:t> lecture</a:t>
            </a:r>
            <a:endParaRPr lang="en-CA" sz="2400" b="1" i="0" dirty="0">
              <a:solidFill>
                <a:schemeClr val="bg1"/>
              </a:solidFill>
              <a:effectLst/>
              <a:latin typeface="Plus Jakarta Sans"/>
            </a:endParaRPr>
          </a:p>
        </p:txBody>
      </p:sp>
      <p:sp>
        <p:nvSpPr>
          <p:cNvPr id="6" name="Rectangle 5">
            <a:extLst>
              <a:ext uri="{FF2B5EF4-FFF2-40B4-BE49-F238E27FC236}">
                <a16:creationId xmlns="" xmlns:a16="http://schemas.microsoft.com/office/drawing/2014/main" id="{2988B364-6D09-4B36-AFA9-6F749CBDE53A}"/>
              </a:ext>
            </a:extLst>
          </p:cNvPr>
          <p:cNvSpPr/>
          <p:nvPr/>
        </p:nvSpPr>
        <p:spPr>
          <a:xfrm>
            <a:off x="768939" y="980283"/>
            <a:ext cx="2010807" cy="523220"/>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none">
            <a:spAutoFit/>
          </a:bodyPr>
          <a:lstStyle/>
          <a:p>
            <a:r>
              <a:rPr lang="en-CA" sz="2800" b="1" dirty="0"/>
              <a:t>Le </a:t>
            </a:r>
            <a:r>
              <a:rPr lang="en-CA" sz="2800" b="1" dirty="0" err="1"/>
              <a:t>paratexte</a:t>
            </a:r>
            <a:endParaRPr lang="en-CA" sz="2800" b="1" dirty="0"/>
          </a:p>
        </p:txBody>
      </p:sp>
      <p:sp>
        <p:nvSpPr>
          <p:cNvPr id="7" name="Rectangle 6">
            <a:extLst>
              <a:ext uri="{FF2B5EF4-FFF2-40B4-BE49-F238E27FC236}">
                <a16:creationId xmlns="" xmlns:a16="http://schemas.microsoft.com/office/drawing/2014/main" id="{1662A717-10D3-46D0-A4EA-A1790AF77CDF}"/>
              </a:ext>
            </a:extLst>
          </p:cNvPr>
          <p:cNvSpPr/>
          <p:nvPr/>
        </p:nvSpPr>
        <p:spPr>
          <a:xfrm>
            <a:off x="481118" y="4935084"/>
            <a:ext cx="6096000" cy="954107"/>
          </a:xfrm>
          <a:prstGeom prst="rect">
            <a:avLst/>
          </a:prstGeom>
        </p:spPr>
        <p:txBody>
          <a:bodyPr>
            <a:spAutoFit/>
          </a:bodyPr>
          <a:lstStyle/>
          <a:p>
            <a:pPr algn="just"/>
            <a:r>
              <a:rPr lang="fr-FR" sz="2800" dirty="0">
                <a:solidFill>
                  <a:srgbClr val="222222"/>
                </a:solidFill>
                <a:latin typeface="Plus Jakarta Sans"/>
              </a:rPr>
              <a:t>La deuxième étape d’une bonne lecture, c’est évidemment… </a:t>
            </a:r>
            <a:r>
              <a:rPr lang="fr-FR" sz="2800" b="1" dirty="0">
                <a:solidFill>
                  <a:srgbClr val="222222"/>
                </a:solidFill>
                <a:latin typeface="Plus Jakarta Sans"/>
              </a:rPr>
              <a:t>lire le texte</a:t>
            </a:r>
            <a:r>
              <a:rPr lang="fr-FR" sz="2800" dirty="0">
                <a:solidFill>
                  <a:srgbClr val="222222"/>
                </a:solidFill>
                <a:latin typeface="Plus Jakarta Sans"/>
              </a:rPr>
              <a:t> !</a:t>
            </a:r>
            <a:endParaRPr lang="fr-FR" sz="2800" b="0" i="0" dirty="0">
              <a:solidFill>
                <a:srgbClr val="222222"/>
              </a:solidFill>
              <a:effectLst/>
              <a:latin typeface="Plus Jakarta Sans"/>
            </a:endParaRPr>
          </a:p>
        </p:txBody>
      </p:sp>
      <p:pic>
        <p:nvPicPr>
          <p:cNvPr id="8" name="Picture 6" descr="Passionnés de lecture rapide : peut-on vraiment lire vite et bien ? |  Philosophie magazine">
            <a:extLst>
              <a:ext uri="{FF2B5EF4-FFF2-40B4-BE49-F238E27FC236}">
                <a16:creationId xmlns="" xmlns:a16="http://schemas.microsoft.com/office/drawing/2014/main" id="{478C7F62-7C68-4108-BDDF-1C5F71B51F28}"/>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593496" y="981174"/>
            <a:ext cx="4170708" cy="417070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106692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fltVal val="0"/>
                                          </p:val>
                                        </p:tav>
                                        <p:tav tm="100000">
                                          <p:val>
                                            <p:strVal val="#ppt_w"/>
                                          </p:val>
                                        </p:tav>
                                      </p:tavLst>
                                    </p:anim>
                                    <p:anim calcmode="lin" valueType="num">
                                      <p:cBhvr>
                                        <p:cTn id="15" dur="1000" fill="hold"/>
                                        <p:tgtEl>
                                          <p:spTgt spid="4"/>
                                        </p:tgtEl>
                                        <p:attrNameLst>
                                          <p:attrName>ppt_h</p:attrName>
                                        </p:attrNameLst>
                                      </p:cBhvr>
                                      <p:tavLst>
                                        <p:tav tm="0">
                                          <p:val>
                                            <p:fltVal val="0"/>
                                          </p:val>
                                        </p:tav>
                                        <p:tav tm="100000">
                                          <p:val>
                                            <p:strVal val="#ppt_h"/>
                                          </p:val>
                                        </p:tav>
                                      </p:tavLst>
                                    </p:anim>
                                    <p:anim calcmode="lin" valueType="num">
                                      <p:cBhvr>
                                        <p:cTn id="16" dur="1000" fill="hold"/>
                                        <p:tgtEl>
                                          <p:spTgt spid="4"/>
                                        </p:tgtEl>
                                        <p:attrNameLst>
                                          <p:attrName>style.rotation</p:attrName>
                                        </p:attrNameLst>
                                      </p:cBhvr>
                                      <p:tavLst>
                                        <p:tav tm="0">
                                          <p:val>
                                            <p:fltVal val="90"/>
                                          </p:val>
                                        </p:tav>
                                        <p:tav tm="100000">
                                          <p:val>
                                            <p:fltVal val="0"/>
                                          </p:val>
                                        </p:tav>
                                      </p:tavLst>
                                    </p:anim>
                                    <p:animEffect transition="in" filter="fade">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 calcmode="lin" valueType="num">
                                      <p:cBhvr>
                                        <p:cTn id="22" dur="1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23" dur="1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24" dur="1000" fill="hold"/>
                                        <p:tgtEl>
                                          <p:spTgt spid="7">
                                            <p:txEl>
                                              <p:pRg st="0" end="0"/>
                                            </p:txEl>
                                          </p:spTgt>
                                        </p:tgtEl>
                                        <p:attrNameLst>
                                          <p:attrName>style.rotation</p:attrName>
                                        </p:attrNameLst>
                                      </p:cBhvr>
                                      <p:tavLst>
                                        <p:tav tm="0">
                                          <p:val>
                                            <p:fltVal val="90"/>
                                          </p:val>
                                        </p:tav>
                                        <p:tav tm="100000">
                                          <p:val>
                                            <p:fltVal val="0"/>
                                          </p:val>
                                        </p:tav>
                                      </p:tavLst>
                                    </p:anim>
                                    <p:animEffect transition="in" filter="fade">
                                      <p:cBhvr>
                                        <p:cTn id="25"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37AB7D36-42B6-444D-AFA3-856DFAC036EC}"/>
              </a:ext>
            </a:extLst>
          </p:cNvPr>
          <p:cNvSpPr/>
          <p:nvPr/>
        </p:nvSpPr>
        <p:spPr>
          <a:xfrm>
            <a:off x="568777" y="328856"/>
            <a:ext cx="7595509" cy="46166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fr-FR" sz="2400" b="1" dirty="0">
                <a:solidFill>
                  <a:srgbClr val="222222"/>
                </a:solidFill>
                <a:latin typeface="Plus Jakarta Sans"/>
              </a:rPr>
              <a:t>Deuxième étape : problématique et axes de lecture</a:t>
            </a:r>
            <a:endParaRPr lang="fr-FR" sz="2400" b="1" i="0" dirty="0">
              <a:solidFill>
                <a:srgbClr val="222222"/>
              </a:solidFill>
              <a:effectLst/>
              <a:latin typeface="Plus Jakarta Sans"/>
            </a:endParaRPr>
          </a:p>
        </p:txBody>
      </p:sp>
      <p:sp>
        <p:nvSpPr>
          <p:cNvPr id="4" name="Rectangle 3">
            <a:extLst>
              <a:ext uri="{FF2B5EF4-FFF2-40B4-BE49-F238E27FC236}">
                <a16:creationId xmlns="" xmlns:a16="http://schemas.microsoft.com/office/drawing/2014/main" id="{E53B6E9E-8D69-4C67-B1FF-778B95807B3C}"/>
              </a:ext>
            </a:extLst>
          </p:cNvPr>
          <p:cNvSpPr/>
          <p:nvPr/>
        </p:nvSpPr>
        <p:spPr>
          <a:xfrm>
            <a:off x="0" y="790521"/>
            <a:ext cx="6877878" cy="6401753"/>
          </a:xfrm>
          <a:prstGeom prst="rect">
            <a:avLst/>
          </a:prstGeom>
        </p:spPr>
        <p:txBody>
          <a:bodyPr wrap="square">
            <a:spAutoFit/>
          </a:bodyPr>
          <a:lstStyle/>
          <a:p>
            <a:pPr>
              <a:lnSpc>
                <a:spcPct val="150000"/>
              </a:lnSpc>
            </a:pPr>
            <a:r>
              <a:rPr lang="fr-FR" sz="2000" dirty="0"/>
              <a:t>Se questionner, et s'interroger sur le choix d’un mot, le sens d’un mot, l’auteur, les titres, les sous-titres, etc.</a:t>
            </a:r>
          </a:p>
          <a:p>
            <a:pPr>
              <a:lnSpc>
                <a:spcPct val="150000"/>
              </a:lnSpc>
            </a:pPr>
            <a:endParaRPr lang="fr-FR" sz="2000" dirty="0"/>
          </a:p>
          <a:p>
            <a:pPr algn="just">
              <a:lnSpc>
                <a:spcPct val="150000"/>
              </a:lnSpc>
            </a:pPr>
            <a:r>
              <a:rPr lang="fr-FR" sz="2000" dirty="0"/>
              <a:t>Quel est le but de l’auteur en écrivant ce texte ? </a:t>
            </a:r>
          </a:p>
          <a:p>
            <a:pPr algn="just">
              <a:lnSpc>
                <a:spcPct val="150000"/>
              </a:lnSpc>
            </a:pPr>
            <a:r>
              <a:rPr lang="fr-FR" sz="2000" dirty="0"/>
              <a:t>Que désire-t-il exprimer ? </a:t>
            </a:r>
          </a:p>
          <a:p>
            <a:pPr algn="just">
              <a:lnSpc>
                <a:spcPct val="150000"/>
              </a:lnSpc>
            </a:pPr>
            <a:r>
              <a:rPr lang="fr-FR" sz="2000" dirty="0"/>
              <a:t>Quel est le propos, l’idée directrice du texte ?</a:t>
            </a:r>
          </a:p>
          <a:p>
            <a:pPr algn="just">
              <a:lnSpc>
                <a:spcPct val="150000"/>
              </a:lnSpc>
            </a:pPr>
            <a:r>
              <a:rPr lang="fr-FR" sz="2000" dirty="0"/>
              <a:t>De quoi le texte traite-t-il ? </a:t>
            </a:r>
          </a:p>
          <a:p>
            <a:pPr algn="just">
              <a:lnSpc>
                <a:spcPct val="150000"/>
              </a:lnSpc>
            </a:pPr>
            <a:r>
              <a:rPr lang="fr-FR" sz="2000" dirty="0"/>
              <a:t>Quelle position l’auteur soutient-il ?</a:t>
            </a:r>
          </a:p>
          <a:p>
            <a:pPr algn="just">
              <a:lnSpc>
                <a:spcPct val="150000"/>
              </a:lnSpc>
            </a:pPr>
            <a:r>
              <a:rPr lang="fr-FR" sz="2000" dirty="0"/>
              <a:t>Quelles sont les idées principales et secondaires présentées par l’auteur ? </a:t>
            </a:r>
          </a:p>
          <a:p>
            <a:pPr algn="just">
              <a:lnSpc>
                <a:spcPct val="150000"/>
              </a:lnSpc>
            </a:pPr>
            <a:r>
              <a:rPr lang="fr-FR" sz="2000" dirty="0"/>
              <a:t>Quels constats l’auteur dégage-t-il ? Pourquoi ?</a:t>
            </a:r>
            <a:r>
              <a:rPr lang="fr-FR" sz="2000" dirty="0">
                <a:solidFill>
                  <a:srgbClr val="222222"/>
                </a:solidFill>
                <a:latin typeface="Plus Jakarta Sans"/>
              </a:rPr>
              <a:t> </a:t>
            </a:r>
          </a:p>
          <a:p>
            <a:pPr algn="just">
              <a:lnSpc>
                <a:spcPct val="150000"/>
              </a:lnSpc>
            </a:pPr>
            <a:endParaRPr lang="fr-FR" sz="2000" dirty="0">
              <a:solidFill>
                <a:srgbClr val="222222"/>
              </a:solidFill>
              <a:latin typeface="Plus Jakarta Sans"/>
            </a:endParaRPr>
          </a:p>
          <a:p>
            <a:pPr algn="just">
              <a:lnSpc>
                <a:spcPct val="150000"/>
              </a:lnSpc>
            </a:pPr>
            <a:endParaRPr lang="fr-FR" sz="2000" dirty="0">
              <a:solidFill>
                <a:srgbClr val="222222"/>
              </a:solidFill>
              <a:latin typeface="Plus Jakarta Sans"/>
            </a:endParaRPr>
          </a:p>
          <a:p>
            <a:pPr>
              <a:buFont typeface="Arial" panose="020B0604020202020204" pitchFamily="34" charset="0"/>
              <a:buChar char="•"/>
            </a:pPr>
            <a:endParaRPr lang="fr-FR" sz="2000" b="0" i="0" dirty="0">
              <a:solidFill>
                <a:srgbClr val="222222"/>
              </a:solidFill>
              <a:effectLst/>
              <a:latin typeface="Plus Jakarta Sans"/>
            </a:endParaRPr>
          </a:p>
        </p:txBody>
      </p:sp>
      <p:pic>
        <p:nvPicPr>
          <p:cNvPr id="1026" name="Picture 2" descr="La lecture peut devenir le meilleur allié de votre cerveau | Slate.fr">
            <a:extLst>
              <a:ext uri="{FF2B5EF4-FFF2-40B4-BE49-F238E27FC236}">
                <a16:creationId xmlns="" xmlns:a16="http://schemas.microsoft.com/office/drawing/2014/main" id="{CA780D7D-EDB8-4542-A29E-5A115B4CA268}"/>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103166" y="1387301"/>
            <a:ext cx="4929808" cy="311843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529771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down)">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anim calcmode="lin" valueType="num">
                                      <p:cBhvr>
                                        <p:cTn id="1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tgtEl>
                                          <p:spTgt spid="4">
                                            <p:txEl>
                                              <p:pRg st="2" end="2"/>
                                            </p:txEl>
                                          </p:spTgt>
                                        </p:tgtEl>
                                      </p:cBhvr>
                                    </p:animEffect>
                                    <p:anim calcmode="lin" valueType="num">
                                      <p:cBhvr>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fade">
                                      <p:cBhvr>
                                        <p:cTn id="26" dur="1000"/>
                                        <p:tgtEl>
                                          <p:spTgt spid="4">
                                            <p:txEl>
                                              <p:pRg st="3" end="3"/>
                                            </p:txEl>
                                          </p:spTgt>
                                        </p:tgtEl>
                                      </p:cBhvr>
                                    </p:animEffect>
                                    <p:anim calcmode="lin" valueType="num">
                                      <p:cBhvr>
                                        <p:cTn id="27"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4">
                                            <p:txEl>
                                              <p:pRg st="5" end="5"/>
                                            </p:txEl>
                                          </p:spTgt>
                                        </p:tgtEl>
                                        <p:attrNameLst>
                                          <p:attrName>style.visibility</p:attrName>
                                        </p:attrNameLst>
                                      </p:cBhvr>
                                      <p:to>
                                        <p:strVal val="visible"/>
                                      </p:to>
                                    </p:set>
                                    <p:anim calcmode="lin" valueType="num">
                                      <p:cBhvr additive="base">
                                        <p:cTn id="3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4">
                                            <p:txEl>
                                              <p:pRg st="6" end="6"/>
                                            </p:txEl>
                                          </p:spTgt>
                                        </p:tgtEl>
                                        <p:attrNameLst>
                                          <p:attrName>style.visibility</p:attrName>
                                        </p:attrNameLst>
                                      </p:cBhvr>
                                      <p:to>
                                        <p:strVal val="visible"/>
                                      </p:to>
                                    </p:set>
                                    <p:animEffect transition="in" filter="fade">
                                      <p:cBhvr>
                                        <p:cTn id="39" dur="1000"/>
                                        <p:tgtEl>
                                          <p:spTgt spid="4">
                                            <p:txEl>
                                              <p:pRg st="6" end="6"/>
                                            </p:txEl>
                                          </p:spTgt>
                                        </p:tgtEl>
                                      </p:cBhvr>
                                    </p:animEffect>
                                    <p:anim calcmode="lin" valueType="num">
                                      <p:cBhvr>
                                        <p:cTn id="40"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4">
                                            <p:txEl>
                                              <p:pRg st="7" end="7"/>
                                            </p:txEl>
                                          </p:spTgt>
                                        </p:tgtEl>
                                        <p:attrNameLst>
                                          <p:attrName>style.visibility</p:attrName>
                                        </p:attrNameLst>
                                      </p:cBhvr>
                                      <p:to>
                                        <p:strVal val="visible"/>
                                      </p:to>
                                    </p:set>
                                    <p:animEffect transition="in" filter="fade">
                                      <p:cBhvr>
                                        <p:cTn id="46" dur="1000"/>
                                        <p:tgtEl>
                                          <p:spTgt spid="4">
                                            <p:txEl>
                                              <p:pRg st="7" end="7"/>
                                            </p:txEl>
                                          </p:spTgt>
                                        </p:tgtEl>
                                      </p:cBhvr>
                                    </p:animEffect>
                                    <p:anim calcmode="lin" valueType="num">
                                      <p:cBhvr>
                                        <p:cTn id="47"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4">
                                            <p:txEl>
                                              <p:pRg st="8" end="8"/>
                                            </p:txEl>
                                          </p:spTgt>
                                        </p:tgtEl>
                                        <p:attrNameLst>
                                          <p:attrName>style.visibility</p:attrName>
                                        </p:attrNameLst>
                                      </p:cBhvr>
                                      <p:to>
                                        <p:strVal val="visible"/>
                                      </p:to>
                                    </p:set>
                                    <p:animEffect transition="in" filter="fade">
                                      <p:cBhvr>
                                        <p:cTn id="53" dur="1000"/>
                                        <p:tgtEl>
                                          <p:spTgt spid="4">
                                            <p:txEl>
                                              <p:pRg st="8" end="8"/>
                                            </p:txEl>
                                          </p:spTgt>
                                        </p:tgtEl>
                                      </p:cBhvr>
                                    </p:animEffect>
                                    <p:anim calcmode="lin" valueType="num">
                                      <p:cBhvr>
                                        <p:cTn id="54"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égral">
  <a:themeElements>
    <a:clrScheme name="Inté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é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é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882</TotalTime>
  <Words>1265</Words>
  <Application>Microsoft Office PowerPoint</Application>
  <PresentationFormat>Personnalisé</PresentationFormat>
  <Paragraphs>135</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Intégral</vt:lpstr>
      <vt:lpstr>Chapitre 3 :   Etude et Compréhension d’un texte </vt:lpstr>
      <vt:lpstr>Plan </vt:lpstr>
      <vt:lpstr>Diapositive 3</vt:lpstr>
      <vt:lpstr>Qu'est-ce qu'un texte?  </vt:lpstr>
      <vt:lpstr>Diapositive 5</vt:lpstr>
      <vt:lpstr>2. Types de textes </vt:lpstr>
      <vt:lpstr>3- Méthodologie d’analyse d’un texte </vt:lpstr>
      <vt:lpstr>Diapositive 8</vt:lpstr>
      <vt:lpstr>Diapositive 9</vt:lpstr>
      <vt:lpstr>Diapositive 10</vt:lpstr>
      <vt:lpstr>Diapositive 11</vt:lpstr>
      <vt:lpstr>5. Fiche de lecture</vt:lpstr>
      <vt:lpstr>Diapositive 13</vt:lpstr>
      <vt:lpstr> Sens des mots</vt:lpstr>
      <vt:lpstr>Diapositive 15</vt:lpstr>
      <vt:lpstr>Exemples :</vt:lpstr>
      <vt:lpstr>Diapositive 17</vt:lpstr>
      <vt:lpstr>Diapositive 18</vt:lpstr>
      <vt:lpstr>Diapositive 19</vt:lpstr>
      <vt:lpstr>Diapositive 20</vt:lpstr>
      <vt:lpstr>Diapositive 21</vt:lpstr>
      <vt:lpstr>Référence bibliographique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3 :   Etude et Compréhension d’un texte</dc:title>
  <dc:creator>Windows User</dc:creator>
  <cp:lastModifiedBy>Windows User</cp:lastModifiedBy>
  <cp:revision>86</cp:revision>
  <dcterms:created xsi:type="dcterms:W3CDTF">2024-11-16T12:53:02Z</dcterms:created>
  <dcterms:modified xsi:type="dcterms:W3CDTF">2024-12-21T02:29:13Z</dcterms:modified>
</cp:coreProperties>
</file>