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4" r:id="rId2"/>
    <p:sldId id="257" r:id="rId3"/>
    <p:sldId id="286" r:id="rId4"/>
    <p:sldId id="287" r:id="rId5"/>
    <p:sldId id="288" r:id="rId6"/>
    <p:sldId id="289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300" r:id="rId16"/>
    <p:sldId id="301" r:id="rId17"/>
    <p:sldId id="302" r:id="rId18"/>
    <p:sldId id="303" r:id="rId19"/>
    <p:sldId id="290" r:id="rId20"/>
    <p:sldId id="291" r:id="rId2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66"/>
    <a:srgbClr val="FF3399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18/04/2024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18/04/2024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18/04/2024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18/04/2024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18/04/2024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18/04/2024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18/04/2024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18/04/2024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18/04/2024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18/04/2024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18/04/2024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18/04/2024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55" b="49874"/>
          <a:stretch/>
        </p:blipFill>
        <p:spPr bwMode="auto">
          <a:xfrm>
            <a:off x="-97363" y="857250"/>
            <a:ext cx="925216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Image 10" descr="LOGO FINA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45955" y="903401"/>
            <a:ext cx="2365524" cy="1624345"/>
          </a:xfrm>
          <a:prstGeom prst="rect">
            <a:avLst/>
          </a:prstGeom>
          <a:noFill/>
        </p:spPr>
      </p:pic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916368" y="912306"/>
            <a:ext cx="2413437" cy="66435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 defTabSz="685800" rtl="1" fontAlgn="base">
              <a:spcBef>
                <a:spcPct val="0"/>
              </a:spcBef>
              <a:spcAft>
                <a:spcPct val="0"/>
              </a:spcAft>
            </a:pPr>
            <a:r>
              <a:rPr lang="fr-FR" dirty="0">
                <a:latin typeface="Calibri" pitchFamily="34" charset="0"/>
                <a:ea typeface="Calibri" pitchFamily="34" charset="0"/>
                <a:cs typeface="Arabic Transparent"/>
              </a:rPr>
              <a:t> </a:t>
            </a:r>
            <a:r>
              <a:rPr lang="ar-DZ" dirty="0" err="1">
                <a:latin typeface="Arabic Transparent"/>
                <a:ea typeface="Calibri" pitchFamily="34" charset="0"/>
                <a:cs typeface="Arial" pitchFamily="34" charset="0"/>
              </a:rPr>
              <a:t>المركزالجامعي</a:t>
            </a:r>
            <a:r>
              <a:rPr lang="ar-DZ" dirty="0">
                <a:latin typeface="Arabic Transparent"/>
                <a:ea typeface="Calibri" pitchFamily="34" charset="0"/>
                <a:cs typeface="Arial" pitchFamily="34" charset="0"/>
              </a:rPr>
              <a:t> عبد الحفيظ 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ctr" defTabSz="685800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dirty="0" err="1">
                <a:latin typeface="Arabic Transparent"/>
                <a:ea typeface="Calibri" pitchFamily="34" charset="0"/>
                <a:cs typeface="Arial" pitchFamily="34" charset="0"/>
              </a:rPr>
              <a:t>بوالصوف</a:t>
            </a:r>
            <a:r>
              <a:rPr lang="ar-DZ" dirty="0">
                <a:latin typeface="Arabic Transparent"/>
                <a:ea typeface="Calibri" pitchFamily="34" charset="0"/>
                <a:cs typeface="Arial" pitchFamily="34" charset="0"/>
              </a:rPr>
              <a:t> ميلة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05247" y="880142"/>
            <a:ext cx="2067803" cy="69652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dirty="0">
                <a:latin typeface="Calibri" pitchFamily="34" charset="0"/>
                <a:ea typeface="Calibri" pitchFamily="34" charset="0"/>
                <a:cs typeface="Arial" pitchFamily="34" charset="0"/>
              </a:rPr>
              <a:t>Université de</a:t>
            </a:r>
            <a:endParaRPr lang="fr-FR" sz="1200" dirty="0">
              <a:latin typeface="Arial" pitchFamily="34" charset="0"/>
              <a:cs typeface="Arial" pitchFamily="34" charset="0"/>
            </a:endParaRPr>
          </a:p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2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Abdelhafid Boussouf Mila</a:t>
            </a:r>
            <a:endParaRPr lang="fr-FR" sz="1200" dirty="0">
              <a:latin typeface="Arial" pitchFamily="34" charset="0"/>
              <a:cs typeface="Arial" pitchFamily="34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05246" y="2366527"/>
            <a:ext cx="7817338" cy="24347"/>
          </a:xfrm>
          <a:prstGeom prst="line">
            <a:avLst/>
          </a:prstGeom>
          <a:noFill/>
          <a:ln w="57150">
            <a:solidFill>
              <a:srgbClr val="666699"/>
            </a:solidFill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fr-FR" sz="1350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5711479" y="1577585"/>
            <a:ext cx="3460850" cy="482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r>
              <a:rPr lang="fr-FR" sz="1350" b="1" dirty="0">
                <a:latin typeface="Simplified Arabic Fixed" pitchFamily="49" charset="-78"/>
                <a:ea typeface="Calibri" pitchFamily="34" charset="0"/>
                <a:cs typeface="Simplified Arabic Fixed" pitchFamily="49" charset="-78"/>
              </a:rPr>
              <a:t>Institut des Sciences et Technologie</a:t>
            </a:r>
            <a:endParaRPr lang="fr-FR" sz="1350" dirty="0">
              <a:latin typeface="Arial" pitchFamily="34" charset="0"/>
              <a:cs typeface="Arial" pitchFamily="34" charset="0"/>
            </a:endParaRPr>
          </a:p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dirty="0"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lang="fr-FR" sz="13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998" y="1432277"/>
            <a:ext cx="2951141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ctr" defTabSz="685800" rtl="1" fontAlgn="base">
              <a:spcBef>
                <a:spcPct val="0"/>
              </a:spcBef>
              <a:spcAft>
                <a:spcPct val="0"/>
              </a:spcAft>
            </a:pPr>
            <a:endParaRPr lang="ar-DZ" b="1" dirty="0">
              <a:solidFill>
                <a:schemeClr val="bg1"/>
              </a:solidFill>
              <a:latin typeface="Palace Script MT" pitchFamily="66" charset="0"/>
              <a:cs typeface="Simplified Arabic Fixed" pitchFamily="49" charset="-78"/>
            </a:endParaRPr>
          </a:p>
          <a:p>
            <a:pPr algn="ctr" defTabSz="685800" rtl="1"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schemeClr val="bg1"/>
                </a:solidFill>
                <a:latin typeface="+mj-lt"/>
                <a:cs typeface="Simplified Arabic Fixed" pitchFamily="49" charset="-78"/>
              </a:rPr>
              <a:t>1</a:t>
            </a:r>
            <a:r>
              <a:rPr lang="fr-FR" b="1" baseline="30000" dirty="0">
                <a:solidFill>
                  <a:schemeClr val="bg1"/>
                </a:solidFill>
                <a:latin typeface="+mj-lt"/>
                <a:cs typeface="Simplified Arabic Fixed" pitchFamily="49" charset="-78"/>
              </a:rPr>
              <a:t>ère</a:t>
            </a:r>
            <a:r>
              <a:rPr lang="fr-FR" b="1" dirty="0">
                <a:solidFill>
                  <a:schemeClr val="bg1"/>
                </a:solidFill>
                <a:latin typeface="+mj-lt"/>
                <a:cs typeface="Simplified Arabic Fixed" pitchFamily="49" charset="-78"/>
              </a:rPr>
              <a:t> Année Master électromécanique</a:t>
            </a:r>
            <a:endParaRPr lang="fr-FR" dirty="0">
              <a:solidFill>
                <a:schemeClr val="bg1"/>
              </a:solidFill>
              <a:latin typeface="+mj-lt"/>
              <a:cs typeface="Arial" pitchFamily="34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758538" y="1014892"/>
            <a:ext cx="1385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 sz="1350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758538" y="1150043"/>
            <a:ext cx="138564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fr-FR" sz="1350">
                <a:latin typeface="Arial" pitchFamily="34" charset="0"/>
                <a:cs typeface="Arial" pitchFamily="34" charset="0"/>
              </a:rPr>
              <a:t/>
            </a:r>
            <a:br>
              <a:rPr lang="fr-FR" sz="1350">
                <a:latin typeface="Arial" pitchFamily="34" charset="0"/>
                <a:cs typeface="Arial" pitchFamily="34" charset="0"/>
              </a:rPr>
            </a:br>
            <a:endParaRPr lang="fr-FR" sz="1350">
              <a:latin typeface="Arial" pitchFamily="34" charset="0"/>
              <a:cs typeface="Arial" pitchFamily="34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35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758538" y="1425369"/>
            <a:ext cx="138564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endParaRPr lang="fr-FR" sz="1350">
              <a:latin typeface="Arial" pitchFamily="34" charset="0"/>
              <a:cs typeface="Arial" pitchFamily="34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35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758537" y="1529242"/>
            <a:ext cx="25391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fr-FR" sz="1350">
                <a:latin typeface="Calibri" pitchFamily="34" charset="0"/>
                <a:cs typeface="Arial" pitchFamily="34" charset="0"/>
              </a:rPr>
              <a:t>   </a:t>
            </a:r>
            <a:endParaRPr lang="en-US" sz="135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56790" y="4338588"/>
            <a:ext cx="4685426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400" b="1" dirty="0">
                <a:latin typeface="Comic Sans MS" pitchFamily="66" charset="0"/>
              </a:rPr>
              <a:t>Chapitre 03: Commande des machines asynchrones</a:t>
            </a:r>
            <a:endParaRPr lang="fr-FR" sz="2400" dirty="0">
              <a:latin typeface="Comic Sans MS" pitchFamily="66" charset="0"/>
            </a:endParaRP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6546982" y="5625700"/>
            <a:ext cx="2625347" cy="37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ctr" defTabSz="685800" rtl="1"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Dr: HIMOUR Kamal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347012" y="2932711"/>
            <a:ext cx="5788207" cy="101566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3000" b="1" dirty="0">
                <a:latin typeface="Comic Sans MS" pitchFamily="66" charset="0"/>
              </a:rPr>
              <a:t>Cours: Commande des machines électriques</a:t>
            </a:r>
            <a:endParaRPr lang="fr-FR" sz="3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943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20688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Principe de la commande DTC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179512" y="764704"/>
            <a:ext cx="5616624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b="1" dirty="0" smtClean="0">
                <a:latin typeface="Comic Sans MS" pitchFamily="66" charset="0"/>
              </a:rPr>
              <a:t>2.Contrôle </a:t>
            </a:r>
            <a:r>
              <a:rPr lang="fr-FR" b="1" dirty="0">
                <a:latin typeface="Comic Sans MS" pitchFamily="66" charset="0"/>
              </a:rPr>
              <a:t>du </a:t>
            </a:r>
            <a:r>
              <a:rPr lang="fr-FR" b="1" dirty="0" smtClean="0">
                <a:latin typeface="Comic Sans MS" pitchFamily="66" charset="0"/>
              </a:rPr>
              <a:t>couple électromagnétique</a:t>
            </a:r>
            <a:endParaRPr lang="fr-FR" dirty="0"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8703" y="1412776"/>
            <a:ext cx="78109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latin typeface="Comic Sans MS" pitchFamily="66" charset="0"/>
              </a:rPr>
              <a:t>L’estimation du couple est effectuée à partir des grandeurs statorique </a:t>
            </a:r>
            <a:r>
              <a:rPr lang="fr-FR" i="1" dirty="0" err="1">
                <a:latin typeface="Comic Sans MS" pitchFamily="66" charset="0"/>
              </a:rPr>
              <a:t>φs</a:t>
            </a:r>
            <a:r>
              <a:rPr lang="fr-FR" i="1" dirty="0">
                <a:latin typeface="Comic Sans MS" pitchFamily="66" charset="0"/>
              </a:rPr>
              <a:t>α, φsβ, isα </a:t>
            </a:r>
            <a:r>
              <a:rPr lang="fr-FR" dirty="0">
                <a:latin typeface="Comic Sans MS" pitchFamily="66" charset="0"/>
              </a:rPr>
              <a:t>et </a:t>
            </a:r>
            <a:r>
              <a:rPr lang="fr-FR" i="1" dirty="0">
                <a:latin typeface="Comic Sans MS" pitchFamily="66" charset="0"/>
              </a:rPr>
              <a:t>isβ </a:t>
            </a:r>
            <a:r>
              <a:rPr lang="fr-FR" dirty="0">
                <a:latin typeface="Comic Sans MS" pitchFamily="66" charset="0"/>
              </a:rPr>
              <a:t>par </a:t>
            </a:r>
            <a:r>
              <a:rPr lang="fr-FR" dirty="0" smtClean="0">
                <a:latin typeface="Comic Sans MS" pitchFamily="66" charset="0"/>
              </a:rPr>
              <a:t>la relation </a:t>
            </a:r>
            <a:r>
              <a:rPr lang="fr-FR" dirty="0">
                <a:latin typeface="Comic Sans MS" pitchFamily="66" charset="0"/>
              </a:rPr>
              <a:t>suivante : </a:t>
            </a:r>
            <a:br>
              <a:rPr lang="fr-FR" dirty="0">
                <a:latin typeface="Comic Sans MS" pitchFamily="66" charset="0"/>
              </a:rPr>
            </a:br>
            <a:r>
              <a:rPr lang="fr-FR" dirty="0">
                <a:latin typeface="Comic Sans MS" pitchFamily="66" charset="0"/>
              </a:rPr>
              <a:t/>
            </a:r>
            <a:br>
              <a:rPr lang="fr-FR" dirty="0">
                <a:latin typeface="Comic Sans MS" pitchFamily="66" charset="0"/>
              </a:rPr>
            </a:br>
            <a:endParaRPr lang="fr-FR" dirty="0">
              <a:latin typeface="Comic Sans MS" pitchFamily="66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0846" y="2924944"/>
            <a:ext cx="4866654" cy="1143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9812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20688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Principe de la commande DTC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179512" y="764704"/>
            <a:ext cx="3816424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b="1" dirty="0" smtClean="0">
                <a:latin typeface="Comic Sans MS" pitchFamily="66" charset="0"/>
              </a:rPr>
              <a:t>3.Sélection du vecteur tension</a:t>
            </a:r>
            <a:endParaRPr lang="fr-FR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467544" y="1340768"/>
                <a:ext cx="7704856" cy="8385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fr-FR" sz="1600" dirty="0" smtClean="0">
                    <a:latin typeface="Comic Sans MS" pitchFamily="66" charset="0"/>
                  </a:rPr>
                  <a:t>Le choix du vecteur tension statorique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fr-FR" sz="16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fr-FR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1600" i="1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fr-FR" sz="1600" i="1">
                                <a:latin typeface="Cambria Math"/>
                              </a:rPr>
                              <m:t>𝑠</m:t>
                            </m:r>
                          </m:sub>
                        </m:sSub>
                      </m:e>
                    </m:acc>
                    <m:r>
                      <a:rPr lang="fr-FR" sz="16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fr-FR" sz="1600" dirty="0">
                    <a:latin typeface="Comic Sans MS" pitchFamily="66" charset="0"/>
                  </a:rPr>
                  <a:t>dépend de la variation souhaitée pour le module </a:t>
                </a:r>
                <a:r>
                  <a:rPr lang="fr-FR" sz="1600" dirty="0" smtClean="0">
                    <a:latin typeface="Comic Sans MS" pitchFamily="66" charset="0"/>
                  </a:rPr>
                  <a:t>du flux statorique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fr-FR" sz="1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fr-FR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1600" i="1" smtClean="0">
                                <a:latin typeface="Cambria Math"/>
                                <a:ea typeface="Cambria Math"/>
                              </a:rPr>
                              <m:t>∅</m:t>
                            </m:r>
                          </m:e>
                          <m:sub>
                            <m:r>
                              <a:rPr lang="fr-FR" sz="1600" i="1">
                                <a:latin typeface="Cambria Math"/>
                              </a:rPr>
                              <m:t>𝑠</m:t>
                            </m:r>
                          </m:sub>
                        </m:sSub>
                      </m:e>
                    </m:acc>
                  </m:oMath>
                </a14:m>
                <a:r>
                  <a:rPr lang="fr-FR" sz="1600" dirty="0" smtClean="0">
                    <a:latin typeface="Comic Sans MS" pitchFamily="66" charset="0"/>
                  </a:rPr>
                  <a:t> </a:t>
                </a:r>
                <a:r>
                  <a:rPr lang="fr-FR" sz="1600" dirty="0">
                    <a:latin typeface="Comic Sans MS" pitchFamily="66" charset="0"/>
                  </a:rPr>
                  <a:t>, du sens de rotation de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fr-FR" sz="1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fr-FR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1600" i="1">
                                <a:latin typeface="Cambria Math"/>
                                <a:ea typeface="Cambria Math"/>
                              </a:rPr>
                              <m:t>∅</m:t>
                            </m:r>
                          </m:e>
                          <m:sub>
                            <m:r>
                              <a:rPr lang="fr-FR" sz="1600" i="1">
                                <a:latin typeface="Cambria Math"/>
                              </a:rPr>
                              <m:t>𝑠</m:t>
                            </m:r>
                          </m:sub>
                        </m:sSub>
                      </m:e>
                    </m:acc>
                    <m:r>
                      <a:rPr lang="fr-FR" sz="1600" i="1">
                        <a:latin typeface="Cambria Math"/>
                      </a:rPr>
                      <m:t> </m:t>
                    </m:r>
                  </m:oMath>
                </a14:m>
                <a:r>
                  <a:rPr lang="fr-FR" sz="1600" dirty="0" smtClean="0">
                    <a:latin typeface="Comic Sans MS" pitchFamily="66" charset="0"/>
                  </a:rPr>
                  <a:t> et </a:t>
                </a:r>
                <a:r>
                  <a:rPr lang="fr-FR" sz="1600" dirty="0">
                    <a:latin typeface="Comic Sans MS" pitchFamily="66" charset="0"/>
                  </a:rPr>
                  <a:t>également de l’évolution souhaitée pour </a:t>
                </a:r>
                <a:r>
                  <a:rPr lang="fr-FR" sz="1600" dirty="0" smtClean="0">
                    <a:latin typeface="Comic Sans MS" pitchFamily="66" charset="0"/>
                  </a:rPr>
                  <a:t>le couple </a:t>
                </a:r>
                <a:r>
                  <a:rPr lang="fr-FR" sz="1600" dirty="0">
                    <a:latin typeface="Comic Sans MS" pitchFamily="66" charset="0"/>
                  </a:rPr>
                  <a:t>électromagnétique. 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340768"/>
                <a:ext cx="7704856" cy="838563"/>
              </a:xfrm>
              <a:prstGeom prst="rect">
                <a:avLst/>
              </a:prstGeom>
              <a:blipFill rotWithShape="1">
                <a:blip r:embed="rId2"/>
                <a:stretch>
                  <a:fillRect l="-475" t="-1449" b="-869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517718" y="2179331"/>
                <a:ext cx="7488832" cy="5923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fr-FR" sz="1600" dirty="0">
                    <a:latin typeface="Comic Sans MS" pitchFamily="66" charset="0"/>
                  </a:rPr>
                  <a:t>En se plaçant dans le repère (α,β) lié au stator, on peut délimiter l’espace </a:t>
                </a:r>
                <a:r>
                  <a:rPr lang="fr-FR" sz="1600" dirty="0" smtClean="0">
                    <a:latin typeface="Comic Sans MS" pitchFamily="66" charset="0"/>
                  </a:rPr>
                  <a:t>de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fr-FR" sz="1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fr-FR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1600" i="1">
                                <a:latin typeface="Cambria Math"/>
                                <a:ea typeface="Cambria Math"/>
                              </a:rPr>
                              <m:t>∅</m:t>
                            </m:r>
                          </m:e>
                          <m:sub>
                            <m:r>
                              <a:rPr lang="fr-FR" sz="1600" i="1">
                                <a:latin typeface="Cambria Math"/>
                              </a:rPr>
                              <m:t>𝑠</m:t>
                            </m:r>
                          </m:sub>
                        </m:sSub>
                      </m:e>
                    </m:acc>
                  </m:oMath>
                </a14:m>
                <a:r>
                  <a:rPr lang="fr-FR" sz="1600" dirty="0" smtClean="0">
                    <a:latin typeface="Comic Sans MS" pitchFamily="66" charset="0"/>
                  </a:rPr>
                  <a:t> </a:t>
                </a:r>
                <a:r>
                  <a:rPr lang="fr-FR" sz="1600" dirty="0">
                    <a:latin typeface="Comic Sans MS" pitchFamily="66" charset="0"/>
                  </a:rPr>
                  <a:t>en </a:t>
                </a:r>
                <a:r>
                  <a:rPr lang="fr-FR" sz="1600" dirty="0" smtClean="0">
                    <a:latin typeface="Comic Sans MS" pitchFamily="66" charset="0"/>
                  </a:rPr>
                  <a:t>le décomposant </a:t>
                </a:r>
                <a:r>
                  <a:rPr lang="fr-FR" sz="1600" dirty="0">
                    <a:latin typeface="Comic Sans MS" pitchFamily="66" charset="0"/>
                  </a:rPr>
                  <a:t>en six zones appelées </a:t>
                </a:r>
                <a:r>
                  <a:rPr lang="fr-FR" sz="1600" dirty="0" smtClean="0">
                    <a:latin typeface="Comic Sans MS" pitchFamily="66" charset="0"/>
                  </a:rPr>
                  <a:t>secteurs</a:t>
                </a:r>
                <a:endParaRPr lang="fr-FR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718" y="2179331"/>
                <a:ext cx="7488832" cy="592342"/>
              </a:xfrm>
              <a:prstGeom prst="rect">
                <a:avLst/>
              </a:prstGeom>
              <a:blipFill rotWithShape="1">
                <a:blip r:embed="rId3"/>
                <a:stretch>
                  <a:fillRect l="-489" t="-2062" b="-1340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517718" y="2852936"/>
            <a:ext cx="765468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>
                <a:latin typeface="Comic Sans MS" pitchFamily="66" charset="0"/>
              </a:rPr>
              <a:t>L’axe (α) </a:t>
            </a:r>
            <a:r>
              <a:rPr lang="fr-FR" sz="1600" dirty="0" smtClean="0">
                <a:latin typeface="Comic Sans MS" pitchFamily="66" charset="0"/>
              </a:rPr>
              <a:t>est choisi </a:t>
            </a:r>
            <a:r>
              <a:rPr lang="fr-FR" sz="1600" dirty="0">
                <a:latin typeface="Comic Sans MS" pitchFamily="66" charset="0"/>
              </a:rPr>
              <a:t>confondu avec l’axe de la phase (a) du stator. </a:t>
            </a: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2" r="4807"/>
          <a:stretch/>
        </p:blipFill>
        <p:spPr bwMode="auto">
          <a:xfrm>
            <a:off x="1638684" y="3286092"/>
            <a:ext cx="4714504" cy="35992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99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20688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Principe de la commande DTC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179512" y="764704"/>
            <a:ext cx="3816424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b="1" dirty="0" smtClean="0">
                <a:latin typeface="Comic Sans MS" pitchFamily="66" charset="0"/>
              </a:rPr>
              <a:t>4.Estimateur du flux statorique</a:t>
            </a:r>
            <a:endParaRPr lang="fr-FR" dirty="0">
              <a:latin typeface="Comic Sans MS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7544" y="1340768"/>
            <a:ext cx="770485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>
                <a:latin typeface="Comic Sans MS" pitchFamily="66" charset="0"/>
              </a:rPr>
              <a:t>L’estimation du vecteur flux statorique peut être réalisée à partir des mesures des </a:t>
            </a:r>
            <a:r>
              <a:rPr lang="fr-FR" sz="1600" dirty="0" smtClean="0">
                <a:latin typeface="Comic Sans MS" pitchFamily="66" charset="0"/>
              </a:rPr>
              <a:t>grandeurs statoriques </a:t>
            </a:r>
            <a:r>
              <a:rPr lang="fr-FR" sz="1600" dirty="0">
                <a:latin typeface="Comic Sans MS" pitchFamily="66" charset="0"/>
              </a:rPr>
              <a:t>courant et tension de la machine. L’amplitude du flux statorique est estimée à partir de </a:t>
            </a:r>
            <a:r>
              <a:rPr lang="fr-FR" sz="1600" dirty="0" smtClean="0">
                <a:latin typeface="Comic Sans MS" pitchFamily="66" charset="0"/>
              </a:rPr>
              <a:t>ces composantes </a:t>
            </a:r>
            <a:r>
              <a:rPr lang="fr-FR" sz="1600" dirty="0">
                <a:latin typeface="Comic Sans MS" pitchFamily="66" charset="0"/>
              </a:rPr>
              <a:t>suivant les axes α et β </a:t>
            </a:r>
            <a:br>
              <a:rPr lang="fr-FR" sz="1600" dirty="0">
                <a:latin typeface="Comic Sans MS" pitchFamily="66" charset="0"/>
              </a:rPr>
            </a:br>
            <a:endParaRPr lang="fr-FR" sz="1600" dirty="0">
              <a:latin typeface="Comic Sans MS" pitchFamily="66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006" y="2569285"/>
            <a:ext cx="1657350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208700"/>
            <a:ext cx="5534025" cy="186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179512" y="4250412"/>
            <a:ext cx="847752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>
                <a:latin typeface="Comic Sans MS" pitchFamily="66" charset="0"/>
              </a:rPr>
              <a:t>- Les tensions </a:t>
            </a:r>
            <a:r>
              <a:rPr lang="fr-FR" sz="1600" i="1" dirty="0">
                <a:latin typeface="Comic Sans MS" pitchFamily="66" charset="0"/>
              </a:rPr>
              <a:t>V</a:t>
            </a:r>
            <a:r>
              <a:rPr lang="fr-FR" sz="1600" dirty="0">
                <a:latin typeface="Comic Sans MS" pitchFamily="66" charset="0"/>
              </a:rPr>
              <a:t>sα et </a:t>
            </a:r>
            <a:r>
              <a:rPr lang="fr-FR" sz="1600" i="1" dirty="0">
                <a:latin typeface="Comic Sans MS" pitchFamily="66" charset="0"/>
              </a:rPr>
              <a:t>V</a:t>
            </a:r>
            <a:r>
              <a:rPr lang="fr-FR" sz="1600" dirty="0">
                <a:latin typeface="Comic Sans MS" pitchFamily="66" charset="0"/>
              </a:rPr>
              <a:t>sβ et </a:t>
            </a:r>
            <a:r>
              <a:rPr lang="fr-FR" sz="1600" dirty="0" smtClean="0">
                <a:latin typeface="Comic Sans MS" pitchFamily="66" charset="0"/>
              </a:rPr>
              <a:t>sont estimées </a:t>
            </a:r>
            <a:r>
              <a:rPr lang="fr-FR" sz="1600" dirty="0">
                <a:latin typeface="Comic Sans MS" pitchFamily="66" charset="0"/>
              </a:rPr>
              <a:t>à partir des commandes </a:t>
            </a:r>
            <a:r>
              <a:rPr lang="fr-FR" sz="1600" i="1" dirty="0">
                <a:latin typeface="Comic Sans MS" pitchFamily="66" charset="0"/>
              </a:rPr>
              <a:t>S</a:t>
            </a:r>
            <a:r>
              <a:rPr lang="fr-FR" sz="1600" dirty="0">
                <a:latin typeface="Comic Sans MS" pitchFamily="66" charset="0"/>
              </a:rPr>
              <a:t>a , </a:t>
            </a:r>
            <a:r>
              <a:rPr lang="fr-FR" sz="1600" i="1" dirty="0" smtClean="0">
                <a:latin typeface="Comic Sans MS" pitchFamily="66" charset="0"/>
              </a:rPr>
              <a:t>S</a:t>
            </a:r>
            <a:r>
              <a:rPr lang="fr-FR" sz="1600" dirty="0" smtClean="0">
                <a:latin typeface="Comic Sans MS" pitchFamily="66" charset="0"/>
              </a:rPr>
              <a:t>b </a:t>
            </a:r>
            <a:r>
              <a:rPr lang="fr-FR" sz="1600" dirty="0">
                <a:latin typeface="Comic Sans MS" pitchFamily="66" charset="0"/>
              </a:rPr>
              <a:t>et </a:t>
            </a:r>
            <a:r>
              <a:rPr lang="fr-FR" sz="1600" i="1" dirty="0" err="1">
                <a:latin typeface="Comic Sans MS" pitchFamily="66" charset="0"/>
              </a:rPr>
              <a:t>S</a:t>
            </a:r>
            <a:r>
              <a:rPr lang="fr-FR" sz="1600" dirty="0" err="1">
                <a:latin typeface="Comic Sans MS" pitchFamily="66" charset="0"/>
              </a:rPr>
              <a:t>c</a:t>
            </a:r>
            <a:r>
              <a:rPr lang="fr-FR" sz="1600" dirty="0">
                <a:latin typeface="Comic Sans MS" pitchFamily="66" charset="0"/>
              </a:rPr>
              <a:t> par : </a:t>
            </a:r>
            <a:br>
              <a:rPr lang="fr-FR" sz="1600" dirty="0">
                <a:latin typeface="Comic Sans MS" pitchFamily="66" charset="0"/>
              </a:rPr>
            </a:br>
            <a:endParaRPr lang="fr-FR" sz="1600" dirty="0">
              <a:latin typeface="Comic Sans MS" pitchFamily="66" charset="0"/>
            </a:endParaRPr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 rotWithShape="1">
          <a:blip r:embed="rId4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 bwMode="auto">
          <a:xfrm>
            <a:off x="1012838" y="5067764"/>
            <a:ext cx="2983036" cy="14226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 rotWithShape="1">
          <a:blip r:embed="rId4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796"/>
          <a:stretch/>
        </p:blipFill>
        <p:spPr bwMode="auto">
          <a:xfrm>
            <a:off x="4644008" y="4773623"/>
            <a:ext cx="3095625" cy="9508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4211960" y="5910002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1600" i="1" dirty="0">
                <a:latin typeface="Comic Sans MS" pitchFamily="66" charset="0"/>
              </a:rPr>
              <a:t>U</a:t>
            </a:r>
            <a:r>
              <a:rPr lang="fr-FR" sz="1600" dirty="0">
                <a:latin typeface="Comic Sans MS" pitchFamily="66" charset="0"/>
              </a:rPr>
              <a:t>0 : tension continue à l’entrée de l’onduleur </a:t>
            </a:r>
            <a:br>
              <a:rPr lang="fr-FR" sz="1600" dirty="0">
                <a:latin typeface="Comic Sans MS" pitchFamily="66" charset="0"/>
              </a:rPr>
            </a:br>
            <a:endParaRPr lang="fr-FR" sz="1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302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20688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Principe de la commande DTC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179512" y="764704"/>
            <a:ext cx="3816424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b="1" dirty="0" smtClean="0">
                <a:latin typeface="Comic Sans MS" pitchFamily="66" charset="0"/>
              </a:rPr>
              <a:t>4.Estimateur du flux statorique</a:t>
            </a:r>
            <a:endParaRPr lang="fr-FR" dirty="0">
              <a:latin typeface="Comic Sans MS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7544" y="1340768"/>
            <a:ext cx="8136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>
                <a:latin typeface="Comic Sans MS" pitchFamily="66" charset="0"/>
              </a:rPr>
              <a:t>De même les courants </a:t>
            </a:r>
            <a:r>
              <a:rPr lang="fr-FR" sz="1600" i="1" dirty="0">
                <a:latin typeface="Comic Sans MS" pitchFamily="66" charset="0"/>
              </a:rPr>
              <a:t>I</a:t>
            </a:r>
            <a:r>
              <a:rPr lang="fr-FR" sz="1600" dirty="0">
                <a:latin typeface="Comic Sans MS" pitchFamily="66" charset="0"/>
              </a:rPr>
              <a:t>sα et </a:t>
            </a:r>
            <a:r>
              <a:rPr lang="fr-FR" sz="1600" i="1" dirty="0">
                <a:latin typeface="Comic Sans MS" pitchFamily="66" charset="0"/>
              </a:rPr>
              <a:t>I</a:t>
            </a:r>
            <a:r>
              <a:rPr lang="fr-FR" sz="1600" dirty="0">
                <a:latin typeface="Comic Sans MS" pitchFamily="66" charset="0"/>
              </a:rPr>
              <a:t>sβ sont obtenus à partir des mesures des courants </a:t>
            </a:r>
            <a:r>
              <a:rPr lang="fr-FR" sz="1600" i="1" dirty="0">
                <a:latin typeface="Comic Sans MS" pitchFamily="66" charset="0"/>
              </a:rPr>
              <a:t>I</a:t>
            </a:r>
            <a:r>
              <a:rPr lang="fr-FR" sz="1600" dirty="0">
                <a:latin typeface="Comic Sans MS" pitchFamily="66" charset="0"/>
              </a:rPr>
              <a:t>sa, </a:t>
            </a:r>
            <a:r>
              <a:rPr lang="fr-FR" sz="1600" i="1" dirty="0" err="1">
                <a:latin typeface="Comic Sans MS" pitchFamily="66" charset="0"/>
              </a:rPr>
              <a:t>I</a:t>
            </a:r>
            <a:r>
              <a:rPr lang="fr-FR" sz="1600" dirty="0" err="1">
                <a:latin typeface="Comic Sans MS" pitchFamily="66" charset="0"/>
              </a:rPr>
              <a:t>sb</a:t>
            </a:r>
            <a:r>
              <a:rPr lang="fr-FR" sz="1600" dirty="0">
                <a:latin typeface="Comic Sans MS" pitchFamily="66" charset="0"/>
              </a:rPr>
              <a:t> et </a:t>
            </a:r>
            <a:r>
              <a:rPr lang="fr-FR" sz="1600" i="1" dirty="0" err="1">
                <a:latin typeface="Comic Sans MS" pitchFamily="66" charset="0"/>
              </a:rPr>
              <a:t>I</a:t>
            </a:r>
            <a:r>
              <a:rPr lang="fr-FR" sz="1600" dirty="0" err="1">
                <a:latin typeface="Comic Sans MS" pitchFamily="66" charset="0"/>
              </a:rPr>
              <a:t>sc</a:t>
            </a:r>
            <a:r>
              <a:rPr lang="fr-FR" sz="1600" dirty="0">
                <a:latin typeface="Comic Sans MS" pitchFamily="66" charset="0"/>
              </a:rPr>
              <a:t> </a:t>
            </a:r>
            <a:r>
              <a:rPr lang="fr-FR" sz="1600" dirty="0"/>
              <a:t/>
            </a:r>
            <a:br>
              <a:rPr lang="fr-FR" sz="1600" dirty="0"/>
            </a:br>
            <a:endParaRPr lang="fr-FR" sz="1600" dirty="0">
              <a:latin typeface="Comic Sans MS" pitchFamily="66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599" y="2276872"/>
            <a:ext cx="2000250" cy="135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827584" y="3900983"/>
            <a:ext cx="68407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>
                <a:latin typeface="Comic Sans MS" pitchFamily="66" charset="0"/>
              </a:rPr>
              <a:t>L’angle </a:t>
            </a:r>
            <a:r>
              <a:rPr lang="fr-FR" sz="1600" dirty="0" err="1">
                <a:latin typeface="Comic Sans MS" pitchFamily="66" charset="0"/>
              </a:rPr>
              <a:t>θs</a:t>
            </a:r>
            <a:r>
              <a:rPr lang="fr-FR" sz="1600" dirty="0">
                <a:latin typeface="Comic Sans MS" pitchFamily="66" charset="0"/>
              </a:rPr>
              <a:t> entre le référentiel (S) et le vecteur </a:t>
            </a:r>
            <a:r>
              <a:rPr lang="fr-FR" sz="1600" dirty="0" err="1">
                <a:latin typeface="Comic Sans MS" pitchFamily="66" charset="0"/>
              </a:rPr>
              <a:t>ϕs</a:t>
            </a:r>
            <a:r>
              <a:rPr lang="fr-FR" sz="1600" dirty="0">
                <a:latin typeface="Comic Sans MS" pitchFamily="66" charset="0"/>
              </a:rPr>
              <a:t> est égal à : </a:t>
            </a:r>
            <a:br>
              <a:rPr lang="fr-FR" sz="1600" dirty="0">
                <a:latin typeface="Comic Sans MS" pitchFamily="66" charset="0"/>
              </a:rPr>
            </a:br>
            <a:endParaRPr lang="fr-FR" sz="1600" dirty="0">
              <a:latin typeface="Comic Sans MS" pitchFamily="66" charset="0"/>
            </a:endParaRP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411" y="4941168"/>
            <a:ext cx="1543050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779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20688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Principe de la commande DTC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179512" y="764704"/>
            <a:ext cx="496855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b="1" dirty="0" smtClean="0">
                <a:latin typeface="Comic Sans MS" pitchFamily="66" charset="0"/>
              </a:rPr>
              <a:t>5.Estimateur du couple électromagnétique</a:t>
            </a:r>
            <a:endParaRPr lang="fr-FR" dirty="0"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7214" y="126876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>
                <a:latin typeface="Comic Sans MS" pitchFamily="66" charset="0"/>
              </a:rPr>
              <a:t>Le couple est estimé par : </a:t>
            </a:r>
            <a:br>
              <a:rPr lang="fr-FR" dirty="0">
                <a:latin typeface="Comic Sans MS" pitchFamily="66" charset="0"/>
              </a:rPr>
            </a:br>
            <a:endParaRPr lang="fr-FR" dirty="0">
              <a:latin typeface="Comic Sans MS" pitchFamily="66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772816"/>
            <a:ext cx="3222872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615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20688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Principe de la commande DTC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149492" y="764704"/>
            <a:ext cx="2891439" cy="369332"/>
          </a:xfrm>
          <a:prstGeom prst="rect">
            <a:avLst/>
          </a:prstGeom>
          <a:ln>
            <a:solidFill>
              <a:srgbClr val="66FF33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b="1" dirty="0" smtClean="0">
                <a:latin typeface="Comic Sans MS" pitchFamily="66" charset="0"/>
              </a:rPr>
              <a:t>6.Correcteur du flux</a:t>
            </a:r>
            <a:endParaRPr lang="fr-FR" dirty="0">
              <a:latin typeface="Comic Sans MS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7258" y="1181593"/>
            <a:ext cx="857522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>
                <a:latin typeface="Comic Sans MS" pitchFamily="66" charset="0"/>
              </a:rPr>
              <a:t>Son but est de maintenir l’extrémité du vecteur </a:t>
            </a:r>
            <a:r>
              <a:rPr lang="fr-FR" sz="1400" dirty="0" err="1">
                <a:latin typeface="Comic Sans MS" pitchFamily="66" charset="0"/>
              </a:rPr>
              <a:t>ϕs</a:t>
            </a:r>
            <a:r>
              <a:rPr lang="fr-FR" sz="1400" dirty="0">
                <a:latin typeface="Comic Sans MS" pitchFamily="66" charset="0"/>
              </a:rPr>
              <a:t> dans une couronne circulaire comme le </a:t>
            </a:r>
            <a:r>
              <a:rPr lang="fr-FR" sz="1400" dirty="0" smtClean="0">
                <a:latin typeface="Comic Sans MS" pitchFamily="66" charset="0"/>
              </a:rPr>
              <a:t>montre la figure.</a:t>
            </a:r>
            <a:r>
              <a:rPr lang="fr-FR" sz="1400" dirty="0">
                <a:latin typeface="Comic Sans MS" pitchFamily="66" charset="0"/>
              </a:rPr>
              <a:t/>
            </a:r>
            <a:br>
              <a:rPr lang="fr-FR" sz="1400" dirty="0">
                <a:latin typeface="Comic Sans MS" pitchFamily="66" charset="0"/>
              </a:rPr>
            </a:br>
            <a:r>
              <a:rPr lang="fr-FR" sz="1400" dirty="0">
                <a:latin typeface="Comic Sans MS" pitchFamily="66" charset="0"/>
              </a:rPr>
              <a:t>- La sortie du correcteur doit indiquer le sens d’évolution du module </a:t>
            </a:r>
            <a:r>
              <a:rPr lang="fr-FR" sz="1400" dirty="0" err="1">
                <a:latin typeface="Comic Sans MS" pitchFamily="66" charset="0"/>
              </a:rPr>
              <a:t>ϕs</a:t>
            </a:r>
            <a:r>
              <a:rPr lang="fr-FR" sz="1400" dirty="0">
                <a:latin typeface="Comic Sans MS" pitchFamily="66" charset="0"/>
              </a:rPr>
              <a:t>, afin </a:t>
            </a:r>
            <a:r>
              <a:rPr lang="fr-FR" sz="1400" dirty="0" smtClean="0">
                <a:latin typeface="Comic Sans MS" pitchFamily="66" charset="0"/>
              </a:rPr>
              <a:t>de sélectionner le vecteur </a:t>
            </a:r>
            <a:r>
              <a:rPr lang="fr-FR" sz="1400" dirty="0">
                <a:latin typeface="Comic Sans MS" pitchFamily="66" charset="0"/>
              </a:rPr>
              <a:t>tension correspond</a:t>
            </a:r>
            <a:br>
              <a:rPr lang="fr-FR" sz="1400" dirty="0">
                <a:latin typeface="Comic Sans MS" pitchFamily="66" charset="0"/>
              </a:rPr>
            </a:br>
            <a:r>
              <a:rPr lang="fr-FR" sz="1400" dirty="0">
                <a:latin typeface="Comic Sans MS" pitchFamily="66" charset="0"/>
              </a:rPr>
              <a:t>- La sortie du correcteur représentée par une variable booléenne </a:t>
            </a:r>
            <a:r>
              <a:rPr lang="fr-FR" sz="1400" i="1" dirty="0" err="1">
                <a:latin typeface="Comic Sans MS" pitchFamily="66" charset="0"/>
              </a:rPr>
              <a:t>Cflx</a:t>
            </a:r>
            <a:r>
              <a:rPr lang="fr-FR" sz="1400" i="1" dirty="0">
                <a:latin typeface="Comic Sans MS" pitchFamily="66" charset="0"/>
              </a:rPr>
              <a:t> </a:t>
            </a:r>
            <a:r>
              <a:rPr lang="fr-FR" sz="1400" dirty="0">
                <a:latin typeface="Comic Sans MS" pitchFamily="66" charset="0"/>
              </a:rPr>
              <a:t>indique directement </a:t>
            </a:r>
            <a:r>
              <a:rPr lang="fr-FR" sz="1400" dirty="0" smtClean="0">
                <a:latin typeface="Comic Sans MS" pitchFamily="66" charset="0"/>
              </a:rPr>
              <a:t>si l’amplitude </a:t>
            </a:r>
            <a:r>
              <a:rPr lang="fr-FR" sz="1400" dirty="0">
                <a:latin typeface="Comic Sans MS" pitchFamily="66" charset="0"/>
              </a:rPr>
              <a:t>du flux doit être augmentée (</a:t>
            </a:r>
            <a:r>
              <a:rPr lang="fr-FR" sz="1400" i="1" dirty="0" err="1">
                <a:latin typeface="Comic Sans MS" pitchFamily="66" charset="0"/>
              </a:rPr>
              <a:t>Cflx</a:t>
            </a:r>
            <a:r>
              <a:rPr lang="fr-FR" sz="1400" dirty="0">
                <a:latin typeface="Comic Sans MS" pitchFamily="66" charset="0"/>
              </a:rPr>
              <a:t>=1) ou diminuée (</a:t>
            </a:r>
            <a:r>
              <a:rPr lang="fr-FR" sz="1400" i="1" dirty="0" err="1">
                <a:latin typeface="Comic Sans MS" pitchFamily="66" charset="0"/>
              </a:rPr>
              <a:t>Cflx</a:t>
            </a:r>
            <a:r>
              <a:rPr lang="fr-FR" sz="1400" dirty="0">
                <a:latin typeface="Comic Sans MS" pitchFamily="66" charset="0"/>
              </a:rPr>
              <a:t>=0) de façon à maintenir : 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rgbClr val="66FF33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0256" y="3130695"/>
            <a:ext cx="1999915" cy="802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149492" y="4149080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1400" dirty="0">
                <a:latin typeface="Comic Sans MS" pitchFamily="66" charset="0"/>
              </a:rPr>
              <a:t>Avec :</a:t>
            </a:r>
            <a:br>
              <a:rPr lang="fr-FR" sz="1400" dirty="0">
                <a:latin typeface="Comic Sans MS" pitchFamily="66" charset="0"/>
              </a:rPr>
            </a:br>
            <a:r>
              <a:rPr lang="fr-FR" sz="1400" dirty="0" err="1">
                <a:latin typeface="Comic Sans MS" pitchFamily="66" charset="0"/>
              </a:rPr>
              <a:t>ϕsref</a:t>
            </a:r>
            <a:r>
              <a:rPr lang="fr-FR" sz="1400" dirty="0">
                <a:latin typeface="Comic Sans MS" pitchFamily="66" charset="0"/>
              </a:rPr>
              <a:t> : Consigne de flux</a:t>
            </a:r>
            <a:br>
              <a:rPr lang="fr-FR" sz="1400" dirty="0">
                <a:latin typeface="Comic Sans MS" pitchFamily="66" charset="0"/>
              </a:rPr>
            </a:br>
            <a:r>
              <a:rPr lang="fr-FR" sz="1400" dirty="0" err="1">
                <a:latin typeface="Comic Sans MS" pitchFamily="66" charset="0"/>
              </a:rPr>
              <a:t>Δϕs</a:t>
            </a:r>
            <a:r>
              <a:rPr lang="fr-FR" sz="1400" dirty="0">
                <a:latin typeface="Comic Sans MS" pitchFamily="66" charset="0"/>
              </a:rPr>
              <a:t> : Largeur d’hystérésis du correcteur </a:t>
            </a:r>
            <a:br>
              <a:rPr lang="fr-FR" sz="1400" dirty="0">
                <a:latin typeface="Comic Sans MS" pitchFamily="66" charset="0"/>
              </a:rPr>
            </a:br>
            <a:endParaRPr lang="fr-FR" sz="1400" dirty="0">
              <a:latin typeface="Comic Sans MS" pitchFamily="66" charset="0"/>
            </a:endParaRPr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1863" y="2492896"/>
            <a:ext cx="4310112" cy="3117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280967" y="5334237"/>
            <a:ext cx="444052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>
                <a:latin typeface="Comic Sans MS" pitchFamily="66" charset="0"/>
              </a:rPr>
              <a:t>Un simple correcteur à hystérésis à deux niveaux convient parfaitement et permet </a:t>
            </a:r>
            <a:r>
              <a:rPr lang="fr-FR" sz="1400" dirty="0" smtClean="0">
                <a:latin typeface="Comic Sans MS" pitchFamily="66" charset="0"/>
              </a:rPr>
              <a:t>d’obtenir de </a:t>
            </a:r>
            <a:r>
              <a:rPr lang="fr-FR" sz="1400" dirty="0">
                <a:latin typeface="Comic Sans MS" pitchFamily="66" charset="0"/>
              </a:rPr>
              <a:t>très bonnes performances dynamique </a:t>
            </a:r>
            <a:br>
              <a:rPr lang="fr-FR" sz="1400" dirty="0">
                <a:latin typeface="Comic Sans MS" pitchFamily="66" charset="0"/>
              </a:rPr>
            </a:br>
            <a:endParaRPr lang="fr-FR" sz="1400" dirty="0">
              <a:latin typeface="Comic Sans MS" pitchFamily="66" charset="0"/>
            </a:endParaRPr>
          </a:p>
        </p:txBody>
      </p:sp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5334237"/>
            <a:ext cx="4167345" cy="1508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448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20688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Principe de la commande DTC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149492" y="764704"/>
            <a:ext cx="2891439" cy="369332"/>
          </a:xfrm>
          <a:prstGeom prst="rect">
            <a:avLst/>
          </a:prstGeom>
          <a:ln>
            <a:solidFill>
              <a:srgbClr val="FF33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b="1" dirty="0" smtClean="0">
                <a:latin typeface="Comic Sans MS" pitchFamily="66" charset="0"/>
              </a:rPr>
              <a:t>7.Correcteur du couple</a:t>
            </a:r>
            <a:endParaRPr lang="fr-FR" dirty="0">
              <a:latin typeface="Comic Sans MS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7258" y="1181593"/>
            <a:ext cx="85752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>
                <a:latin typeface="Comic Sans MS" pitchFamily="66" charset="0"/>
              </a:rPr>
              <a:t>Le correcteur de couple a pour fonction de maintenir le couple dans les limites tels que : </a:t>
            </a:r>
            <a:r>
              <a:rPr lang="fr-FR" sz="1400" dirty="0"/>
              <a:t/>
            </a:r>
            <a:br>
              <a:rPr lang="fr-FR" sz="1400" dirty="0"/>
            </a:br>
            <a:endParaRPr lang="fr-FR" sz="1400" dirty="0">
              <a:latin typeface="Comic Sans MS" pitchFamily="66" charset="0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rgbClr val="FF3399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686" y="1704813"/>
            <a:ext cx="154305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699792" y="1704813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1400" dirty="0">
                <a:latin typeface="Comic Sans MS" pitchFamily="66" charset="0"/>
              </a:rPr>
              <a:t>Avec :</a:t>
            </a:r>
            <a:br>
              <a:rPr lang="fr-FR" sz="1400" dirty="0">
                <a:latin typeface="Comic Sans MS" pitchFamily="66" charset="0"/>
              </a:rPr>
            </a:br>
            <a:r>
              <a:rPr lang="fr-FR" sz="1400" i="1" dirty="0" err="1">
                <a:latin typeface="Comic Sans MS" pitchFamily="66" charset="0"/>
              </a:rPr>
              <a:t>C</a:t>
            </a:r>
            <a:r>
              <a:rPr lang="fr-FR" sz="1400" dirty="0" err="1">
                <a:latin typeface="Comic Sans MS" pitchFamily="66" charset="0"/>
              </a:rPr>
              <a:t>ref</a:t>
            </a:r>
            <a:r>
              <a:rPr lang="fr-FR" sz="1400" dirty="0">
                <a:latin typeface="Comic Sans MS" pitchFamily="66" charset="0"/>
              </a:rPr>
              <a:t> : La référence du couple</a:t>
            </a:r>
            <a:br>
              <a:rPr lang="fr-FR" sz="1400" dirty="0">
                <a:latin typeface="Comic Sans MS" pitchFamily="66" charset="0"/>
              </a:rPr>
            </a:br>
            <a:r>
              <a:rPr lang="fr-FR" sz="1400" dirty="0">
                <a:latin typeface="Comic Sans MS" pitchFamily="66" charset="0"/>
              </a:rPr>
              <a:t>ΔC : La bande d’hystérésis du correcteur </a:t>
            </a:r>
            <a:br>
              <a:rPr lang="fr-FR" sz="1400" dirty="0">
                <a:latin typeface="Comic Sans MS" pitchFamily="66" charset="0"/>
              </a:rPr>
            </a:br>
            <a:endParaRPr lang="fr-FR" sz="1400" dirty="0"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7544" y="2658920"/>
            <a:ext cx="72008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>
                <a:latin typeface="Comic Sans MS" pitchFamily="66" charset="0"/>
              </a:rPr>
              <a:t>Le couple électromagnétique peut être positif ou négatif selon le sens de rotation de la machine </a:t>
            </a:r>
            <a:r>
              <a:rPr lang="fr-FR" sz="1400" dirty="0" smtClean="0">
                <a:latin typeface="Comic Sans MS" pitchFamily="66" charset="0"/>
              </a:rPr>
              <a:t>alors deux </a:t>
            </a:r>
            <a:r>
              <a:rPr lang="fr-FR" sz="1400" dirty="0">
                <a:latin typeface="Comic Sans MS" pitchFamily="66" charset="0"/>
              </a:rPr>
              <a:t>solutions peuvent être envisagées.</a:t>
            </a:r>
            <a:br>
              <a:rPr lang="fr-FR" sz="1400" dirty="0">
                <a:latin typeface="Comic Sans MS" pitchFamily="66" charset="0"/>
              </a:rPr>
            </a:br>
            <a:r>
              <a:rPr lang="fr-FR" sz="1400" dirty="0">
                <a:latin typeface="Comic Sans MS" pitchFamily="66" charset="0"/>
              </a:rPr>
              <a:t>1- Un correcteur à hystérésis à trois niveaux</a:t>
            </a:r>
            <a:br>
              <a:rPr lang="fr-FR" sz="1400" dirty="0">
                <a:latin typeface="Comic Sans MS" pitchFamily="66" charset="0"/>
              </a:rPr>
            </a:br>
            <a:r>
              <a:rPr lang="fr-FR" sz="1400" dirty="0">
                <a:latin typeface="Comic Sans MS" pitchFamily="66" charset="0"/>
              </a:rPr>
              <a:t>2- Un correcteur à hystérésis à deux niveaux </a:t>
            </a:r>
            <a:br>
              <a:rPr lang="fr-FR" sz="1400" dirty="0">
                <a:latin typeface="Comic Sans MS" pitchFamily="66" charset="0"/>
              </a:rPr>
            </a:br>
            <a:endParaRPr lang="fr-FR" sz="1400" dirty="0">
              <a:latin typeface="Comic Sans MS" pitchFamily="66" charset="0"/>
            </a:endParaRPr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7564" y="3645024"/>
            <a:ext cx="4100760" cy="2213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20688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Principe de la commande DTC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149492" y="764704"/>
            <a:ext cx="2891439" cy="369332"/>
          </a:xfrm>
          <a:prstGeom prst="rect">
            <a:avLst/>
          </a:prstGeom>
          <a:ln>
            <a:solidFill>
              <a:srgbClr val="CCFF6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b="1" dirty="0" smtClean="0">
                <a:latin typeface="Comic Sans MS" pitchFamily="66" charset="0"/>
              </a:rPr>
              <a:t>8.Table de commutation</a:t>
            </a:r>
            <a:endParaRPr lang="fr-FR" dirty="0">
              <a:latin typeface="Comic Sans MS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9492" y="1461815"/>
            <a:ext cx="85269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latin typeface="Comic Sans MS" pitchFamily="66" charset="0"/>
              </a:rPr>
              <a:t>La table de commutation est construite en fonction de l’état des variables </a:t>
            </a:r>
            <a:r>
              <a:rPr lang="fr-FR" i="1" dirty="0" err="1">
                <a:latin typeface="Comic Sans MS" pitchFamily="66" charset="0"/>
              </a:rPr>
              <a:t>Clfx</a:t>
            </a:r>
            <a:r>
              <a:rPr lang="fr-FR" dirty="0">
                <a:latin typeface="Comic Sans MS" pitchFamily="66" charset="0"/>
              </a:rPr>
              <a:t>, </a:t>
            </a:r>
            <a:r>
              <a:rPr lang="fr-FR" i="1" dirty="0" err="1">
                <a:latin typeface="Comic Sans MS" pitchFamily="66" charset="0"/>
              </a:rPr>
              <a:t>Ccpl</a:t>
            </a:r>
            <a:r>
              <a:rPr lang="fr-FR" i="1" dirty="0">
                <a:latin typeface="Comic Sans MS" pitchFamily="66" charset="0"/>
              </a:rPr>
              <a:t> </a:t>
            </a:r>
            <a:r>
              <a:rPr lang="fr-FR" dirty="0">
                <a:latin typeface="Comic Sans MS" pitchFamily="66" charset="0"/>
              </a:rPr>
              <a:t>et de la </a:t>
            </a:r>
            <a:r>
              <a:rPr lang="fr-FR" dirty="0" smtClean="0">
                <a:latin typeface="Comic Sans MS" pitchFamily="66" charset="0"/>
              </a:rPr>
              <a:t>zone </a:t>
            </a:r>
            <a:r>
              <a:rPr lang="fr-FR" i="1" dirty="0" smtClean="0">
                <a:latin typeface="Comic Sans MS" pitchFamily="66" charset="0"/>
              </a:rPr>
              <a:t>N</a:t>
            </a:r>
            <a:r>
              <a:rPr lang="fr-FR" dirty="0" smtClean="0">
                <a:latin typeface="Comic Sans MS" pitchFamily="66" charset="0"/>
              </a:rPr>
              <a:t>i </a:t>
            </a:r>
            <a:r>
              <a:rPr lang="fr-FR" dirty="0">
                <a:latin typeface="Comic Sans MS" pitchFamily="66" charset="0"/>
              </a:rPr>
              <a:t>de la position de </a:t>
            </a:r>
            <a:r>
              <a:rPr lang="fr-FR" dirty="0" err="1">
                <a:latin typeface="Comic Sans MS" pitchFamily="66" charset="0"/>
              </a:rPr>
              <a:t>ϕs</a:t>
            </a:r>
            <a:r>
              <a:rPr lang="fr-FR" dirty="0">
                <a:latin typeface="Comic Sans MS" pitchFamily="66" charset="0"/>
              </a:rPr>
              <a:t> </a:t>
            </a:r>
            <a:br>
              <a:rPr lang="fr-FR" dirty="0">
                <a:latin typeface="Comic Sans MS" pitchFamily="66" charset="0"/>
              </a:rPr>
            </a:br>
            <a:endParaRPr lang="fr-FR" dirty="0">
              <a:latin typeface="Comic Sans MS" pitchFamily="66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474" y="2385145"/>
            <a:ext cx="8001000" cy="3541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277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20688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Structure générale  de la commande DTC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980728"/>
            <a:ext cx="7439957" cy="5268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557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20688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Avantages et inconvénients de la DTC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pic>
        <p:nvPicPr>
          <p:cNvPr id="3074" name="Picture 2" descr="Résultat de recherche d'images pour &quot;avantages&quot;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836712"/>
            <a:ext cx="2232248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67544" y="2636912"/>
            <a:ext cx="882047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>
                <a:latin typeface="Comic Sans MS" pitchFamily="66" charset="0"/>
              </a:rPr>
              <a:t>- Une excellente dynamique du couple,</a:t>
            </a:r>
            <a:br>
              <a:rPr lang="fr-FR" sz="2000" dirty="0">
                <a:latin typeface="Comic Sans MS" pitchFamily="66" charset="0"/>
              </a:rPr>
            </a:br>
            <a:r>
              <a:rPr lang="fr-FR" sz="2000" dirty="0">
                <a:latin typeface="Comic Sans MS" pitchFamily="66" charset="0"/>
              </a:rPr>
              <a:t>- Une bonne robustesse vis-à-vis des variations des paramètres du rotor de la machine,</a:t>
            </a:r>
            <a:br>
              <a:rPr lang="fr-FR" sz="2000" dirty="0">
                <a:latin typeface="Comic Sans MS" pitchFamily="66" charset="0"/>
              </a:rPr>
            </a:br>
            <a:r>
              <a:rPr lang="fr-FR" sz="2000" dirty="0">
                <a:latin typeface="Comic Sans MS" pitchFamily="66" charset="0"/>
              </a:rPr>
              <a:t>- Absence d'utilisation des transformations de Park et de son inverse,</a:t>
            </a:r>
            <a:br>
              <a:rPr lang="fr-FR" sz="2000" dirty="0">
                <a:latin typeface="Comic Sans MS" pitchFamily="66" charset="0"/>
              </a:rPr>
            </a:br>
            <a:r>
              <a:rPr lang="fr-FR" sz="2000" dirty="0">
                <a:latin typeface="Comic Sans MS" pitchFamily="66" charset="0"/>
              </a:rPr>
              <a:t>- Absence des blocs de calculs de la modulation de tension MLI,</a:t>
            </a:r>
            <a:br>
              <a:rPr lang="fr-FR" sz="2000" dirty="0">
                <a:latin typeface="Comic Sans MS" pitchFamily="66" charset="0"/>
              </a:rPr>
            </a:br>
            <a:r>
              <a:rPr lang="fr-FR" sz="2000" dirty="0">
                <a:latin typeface="Comic Sans MS" pitchFamily="66" charset="0"/>
              </a:rPr>
              <a:t>- Absence de découplage des courants par rapport aux tensions de commande,</a:t>
            </a:r>
            <a:br>
              <a:rPr lang="fr-FR" sz="2000" dirty="0">
                <a:latin typeface="Comic Sans MS" pitchFamily="66" charset="0"/>
              </a:rPr>
            </a:br>
            <a:r>
              <a:rPr lang="fr-FR" sz="2000" dirty="0">
                <a:latin typeface="Comic Sans MS" pitchFamily="66" charset="0"/>
              </a:rPr>
              <a:t>- Absence de nécessité de connaître l’angle de position rotorique. Seul le secteur </a:t>
            </a:r>
            <a:r>
              <a:rPr lang="fr-FR" sz="2000" dirty="0" smtClean="0">
                <a:latin typeface="Comic Sans MS" pitchFamily="66" charset="0"/>
              </a:rPr>
              <a:t>dans lequel </a:t>
            </a:r>
            <a:r>
              <a:rPr lang="fr-FR" sz="2000" dirty="0">
                <a:latin typeface="Comic Sans MS" pitchFamily="66" charset="0"/>
              </a:rPr>
              <a:t>se trouve le flux statorique est nécessaire,</a:t>
            </a:r>
            <a:br>
              <a:rPr lang="fr-FR" sz="2000" dirty="0">
                <a:latin typeface="Comic Sans MS" pitchFamily="66" charset="0"/>
              </a:rPr>
            </a:br>
            <a:r>
              <a:rPr lang="fr-FR" sz="2000" dirty="0">
                <a:latin typeface="Comic Sans MS" pitchFamily="66" charset="0"/>
              </a:rPr>
              <a:t>- Absence de nécessité d’utiliser un capteur de vitesse pour l'implémenter. </a:t>
            </a:r>
            <a:br>
              <a:rPr lang="fr-FR" sz="2000" dirty="0">
                <a:latin typeface="Comic Sans MS" pitchFamily="66" charset="0"/>
              </a:rPr>
            </a:br>
            <a:endParaRPr lang="fr-FR" sz="2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67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20688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b="1" dirty="0" smtClean="0"/>
              <a:t>Introduction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67544" y="1844824"/>
            <a:ext cx="8568952" cy="3384376"/>
          </a:xfrm>
        </p:spPr>
        <p:txBody>
          <a:bodyPr>
            <a:noAutofit/>
          </a:bodyPr>
          <a:lstStyle/>
          <a:p>
            <a:pPr algn="l"/>
            <a:r>
              <a:rPr lang="fr-FR" sz="2400" dirty="0">
                <a:solidFill>
                  <a:schemeClr val="tx1"/>
                </a:solidFill>
                <a:latin typeface="Comic Sans MS" pitchFamily="66" charset="0"/>
              </a:rPr>
              <a:t>La commande vectorielle par orientation du flux nécessite beaucoup de matériel tel qu’il a été vu au chapitre précédent. Cette commande demande : </a:t>
            </a:r>
            <a:endParaRPr lang="fr-FR" sz="24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algn="l"/>
            <a:r>
              <a:rPr lang="fr-FR" sz="2400" dirty="0" smtClean="0">
                <a:solidFill>
                  <a:schemeClr val="tx1"/>
                </a:solidFill>
                <a:latin typeface="Comic Sans MS" pitchFamily="66" charset="0"/>
              </a:rPr>
              <a:t>• </a:t>
            </a:r>
            <a:r>
              <a:rPr lang="fr-FR" sz="2400" dirty="0">
                <a:solidFill>
                  <a:schemeClr val="tx1"/>
                </a:solidFill>
                <a:latin typeface="Comic Sans MS" pitchFamily="66" charset="0"/>
              </a:rPr>
              <a:t>Un étage MLI dans le convertisseur </a:t>
            </a:r>
            <a:endParaRPr lang="fr-FR" sz="24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algn="l"/>
            <a:r>
              <a:rPr lang="fr-FR" sz="2400" dirty="0" smtClean="0">
                <a:solidFill>
                  <a:schemeClr val="tx1"/>
                </a:solidFill>
                <a:latin typeface="Comic Sans MS" pitchFamily="66" charset="0"/>
              </a:rPr>
              <a:t>• </a:t>
            </a:r>
            <a:r>
              <a:rPr lang="fr-FR" sz="2400" dirty="0">
                <a:solidFill>
                  <a:schemeClr val="tx1"/>
                </a:solidFill>
                <a:latin typeface="Comic Sans MS" pitchFamily="66" charset="0"/>
              </a:rPr>
              <a:t>Au moins 2 régulateurs PI </a:t>
            </a:r>
            <a:endParaRPr lang="fr-FR" sz="24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algn="l"/>
            <a:r>
              <a:rPr lang="fr-FR" sz="2400" dirty="0" smtClean="0">
                <a:solidFill>
                  <a:schemeClr val="tx1"/>
                </a:solidFill>
                <a:latin typeface="Comic Sans MS" pitchFamily="66" charset="0"/>
              </a:rPr>
              <a:t>• Au </a:t>
            </a:r>
            <a:r>
              <a:rPr lang="fr-FR" sz="2400" dirty="0">
                <a:solidFill>
                  <a:schemeClr val="tx1"/>
                </a:solidFill>
                <a:latin typeface="Comic Sans MS" pitchFamily="66" charset="0"/>
              </a:rPr>
              <a:t>moins 4 opérateurs </a:t>
            </a:r>
            <a:endParaRPr lang="fr-FR" sz="24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algn="l"/>
            <a:r>
              <a:rPr lang="fr-FR" sz="2400" dirty="0" smtClean="0">
                <a:solidFill>
                  <a:schemeClr val="tx1"/>
                </a:solidFill>
                <a:latin typeface="Comic Sans MS" pitchFamily="66" charset="0"/>
              </a:rPr>
              <a:t>• Au </a:t>
            </a:r>
            <a:r>
              <a:rPr lang="fr-FR" sz="2400" dirty="0">
                <a:solidFill>
                  <a:schemeClr val="tx1"/>
                </a:solidFill>
                <a:latin typeface="Comic Sans MS" pitchFamily="66" charset="0"/>
              </a:rPr>
              <a:t>moins deux intégrateurs </a:t>
            </a:r>
            <a:endParaRPr lang="fr-FR" sz="24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algn="l"/>
            <a:r>
              <a:rPr lang="fr-FR" sz="2400" dirty="0" smtClean="0">
                <a:solidFill>
                  <a:schemeClr val="tx1"/>
                </a:solidFill>
                <a:latin typeface="Comic Sans MS" pitchFamily="66" charset="0"/>
              </a:rPr>
              <a:t>•Un </a:t>
            </a:r>
            <a:r>
              <a:rPr lang="fr-FR" sz="2400" dirty="0">
                <a:solidFill>
                  <a:schemeClr val="tx1"/>
                </a:solidFill>
                <a:latin typeface="Comic Sans MS" pitchFamily="66" charset="0"/>
              </a:rPr>
              <a:t>capteur de vitesse : contrainte très coûteuse </a:t>
            </a:r>
            <a:endParaRPr lang="fr-FR" sz="2400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549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20688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Avantages et inconvénients de la DTC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pic>
        <p:nvPicPr>
          <p:cNvPr id="5122" name="Picture 2" descr="Résultat de recherche d'images pour &quot;inconvénients&quot;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836712"/>
            <a:ext cx="2304256" cy="1709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259632" y="2864080"/>
            <a:ext cx="676875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>
                <a:latin typeface="Comic Sans MS" pitchFamily="66" charset="0"/>
              </a:rPr>
              <a:t>- L’existence des ondulations souvent importantes de couple et de flux,</a:t>
            </a:r>
            <a:br>
              <a:rPr lang="fr-FR" sz="2000" dirty="0">
                <a:latin typeface="Comic Sans MS" pitchFamily="66" charset="0"/>
              </a:rPr>
            </a:br>
            <a:r>
              <a:rPr lang="fr-FR" sz="2000" dirty="0">
                <a:latin typeface="Comic Sans MS" pitchFamily="66" charset="0"/>
              </a:rPr>
              <a:t>- La fréquence de commutation n’est pas contrôlée,</a:t>
            </a:r>
            <a:br>
              <a:rPr lang="fr-FR" sz="2000" dirty="0">
                <a:latin typeface="Comic Sans MS" pitchFamily="66" charset="0"/>
              </a:rPr>
            </a:br>
            <a:r>
              <a:rPr lang="fr-FR" sz="2000" dirty="0">
                <a:latin typeface="Comic Sans MS" pitchFamily="66" charset="0"/>
              </a:rPr>
              <a:t>- La nécessité d'utiliser des estimateurs de flux statorique et de couple,</a:t>
            </a:r>
            <a:br>
              <a:rPr lang="fr-FR" sz="2000" dirty="0">
                <a:latin typeface="Comic Sans MS" pitchFamily="66" charset="0"/>
              </a:rPr>
            </a:br>
            <a:r>
              <a:rPr lang="fr-FR" sz="2000" dirty="0">
                <a:latin typeface="Comic Sans MS" pitchFamily="66" charset="0"/>
              </a:rPr>
              <a:t>- Un fonctionnement mal contrôlé à basse vitesse,</a:t>
            </a:r>
            <a:br>
              <a:rPr lang="fr-FR" sz="2000" dirty="0">
                <a:latin typeface="Comic Sans MS" pitchFamily="66" charset="0"/>
              </a:rPr>
            </a:br>
            <a:r>
              <a:rPr lang="fr-FR" sz="2000" dirty="0">
                <a:latin typeface="Comic Sans MS" pitchFamily="66" charset="0"/>
              </a:rPr>
              <a:t>- Les courants statoriques sont mal contrôlés en régimes transitoires </a:t>
            </a:r>
            <a:br>
              <a:rPr lang="fr-FR" sz="2000" dirty="0">
                <a:latin typeface="Comic Sans MS" pitchFamily="66" charset="0"/>
              </a:rPr>
            </a:br>
            <a:endParaRPr lang="fr-FR" sz="2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101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20688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b="1" dirty="0" smtClean="0"/>
              <a:t>Introduction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95536" y="836712"/>
            <a:ext cx="8568952" cy="6021288"/>
          </a:xfrm>
        </p:spPr>
        <p:txBody>
          <a:bodyPr>
            <a:noAutofit/>
          </a:bodyPr>
          <a:lstStyle/>
          <a:p>
            <a:pPr marL="342900" indent="-342900" algn="l">
              <a:buFont typeface="Wingdings" pitchFamily="2" charset="2"/>
              <a:buChar char="ü"/>
            </a:pPr>
            <a:r>
              <a:rPr lang="fr-FR" sz="2400" dirty="0">
                <a:solidFill>
                  <a:schemeClr val="tx1"/>
                </a:solidFill>
                <a:latin typeface="Comic Sans MS" pitchFamily="66" charset="0"/>
              </a:rPr>
              <a:t>De nouvelles réflexions ont été étudiées et proposées dans le but d’une meilleure visibilité sur le repère et de l’accélération de la dynamique fort souhaitée pour beaucoup d’applications ; ce qui a permis la naissance d’une autre structure de commande. C’est </a:t>
            </a:r>
            <a:r>
              <a:rPr lang="fr-FR" sz="2400" dirty="0">
                <a:solidFill>
                  <a:srgbClr val="FF0000"/>
                </a:solidFill>
                <a:latin typeface="Comic Sans MS" pitchFamily="66" charset="0"/>
              </a:rPr>
              <a:t>la commande directe du couple (DTC) </a:t>
            </a:r>
            <a:r>
              <a:rPr lang="fr-FR" sz="2400" dirty="0">
                <a:solidFill>
                  <a:schemeClr val="tx1"/>
                </a:solidFill>
                <a:latin typeface="Comic Sans MS" pitchFamily="66" charset="0"/>
              </a:rPr>
              <a:t>formulée par </a:t>
            </a:r>
            <a:r>
              <a:rPr lang="fr-FR" sz="2400" dirty="0">
                <a:solidFill>
                  <a:srgbClr val="FF0000"/>
                </a:solidFill>
                <a:latin typeface="Comic Sans MS" pitchFamily="66" charset="0"/>
              </a:rPr>
              <a:t>I. TAKAHASHI </a:t>
            </a:r>
            <a:r>
              <a:rPr lang="fr-FR" sz="2400" dirty="0">
                <a:solidFill>
                  <a:schemeClr val="tx1"/>
                </a:solidFill>
                <a:latin typeface="Comic Sans MS" pitchFamily="66" charset="0"/>
              </a:rPr>
              <a:t>en </a:t>
            </a:r>
            <a:r>
              <a:rPr lang="fr-FR" sz="2400" dirty="0">
                <a:solidFill>
                  <a:srgbClr val="FF0000"/>
                </a:solidFill>
                <a:latin typeface="Comic Sans MS" pitchFamily="66" charset="0"/>
              </a:rPr>
              <a:t>1984</a:t>
            </a:r>
            <a:r>
              <a:rPr lang="fr-FR" sz="2400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</a:p>
          <a:p>
            <a:pPr marL="342900" indent="-342900" algn="l">
              <a:buFont typeface="Wingdings" pitchFamily="2" charset="2"/>
              <a:buChar char="ü"/>
            </a:pPr>
            <a:r>
              <a:rPr lang="fr-FR" sz="2400" dirty="0">
                <a:solidFill>
                  <a:schemeClr val="tx1"/>
                </a:solidFill>
                <a:latin typeface="Comic Sans MS" pitchFamily="66" charset="0"/>
              </a:rPr>
              <a:t>La Commande Directe de Couple d’une machine asynchrone est basée sur la </a:t>
            </a:r>
            <a:r>
              <a:rPr lang="fr-FR" sz="2400" dirty="0">
                <a:solidFill>
                  <a:srgbClr val="FF0000"/>
                </a:solidFill>
                <a:latin typeface="Comic Sans MS" pitchFamily="66" charset="0"/>
              </a:rPr>
              <a:t>détermination directe </a:t>
            </a:r>
            <a:r>
              <a:rPr lang="fr-FR" sz="2400" dirty="0">
                <a:solidFill>
                  <a:schemeClr val="tx1"/>
                </a:solidFill>
                <a:latin typeface="Comic Sans MS" pitchFamily="66" charset="0"/>
              </a:rPr>
              <a:t>de la </a:t>
            </a:r>
            <a:r>
              <a:rPr lang="fr-FR" sz="2400" dirty="0">
                <a:solidFill>
                  <a:srgbClr val="FF0000"/>
                </a:solidFill>
                <a:latin typeface="Comic Sans MS" pitchFamily="66" charset="0"/>
              </a:rPr>
              <a:t>séquence de commande</a:t>
            </a:r>
            <a:r>
              <a:rPr lang="fr-FR" sz="2400" dirty="0">
                <a:solidFill>
                  <a:schemeClr val="tx1"/>
                </a:solidFill>
                <a:latin typeface="Comic Sans MS" pitchFamily="66" charset="0"/>
              </a:rPr>
              <a:t> appliquée aux </a:t>
            </a:r>
            <a:r>
              <a:rPr lang="fr-FR" sz="2400" dirty="0">
                <a:solidFill>
                  <a:srgbClr val="FF0000"/>
                </a:solidFill>
                <a:latin typeface="Comic Sans MS" pitchFamily="66" charset="0"/>
              </a:rPr>
              <a:t>interrupteurs</a:t>
            </a:r>
            <a:r>
              <a:rPr lang="fr-FR" sz="2400" dirty="0">
                <a:solidFill>
                  <a:schemeClr val="tx1"/>
                </a:solidFill>
                <a:latin typeface="Comic Sans MS" pitchFamily="66" charset="0"/>
              </a:rPr>
              <a:t> d’un onduleur de tension. Ce choix est généralement basé sur l’utilisation des régulateurs à hystérésis dont la fonction est de contrôler l’état du système, à savoir </a:t>
            </a:r>
            <a:r>
              <a:rPr lang="fr-FR" sz="2400" dirty="0" smtClean="0">
                <a:solidFill>
                  <a:schemeClr val="tx1"/>
                </a:solidFill>
                <a:latin typeface="Comic Sans MS" pitchFamily="66" charset="0"/>
              </a:rPr>
              <a:t>ici l’amplitude </a:t>
            </a:r>
            <a:r>
              <a:rPr lang="fr-FR" sz="2400" dirty="0">
                <a:solidFill>
                  <a:schemeClr val="tx1"/>
                </a:solidFill>
                <a:latin typeface="Comic Sans MS" pitchFamily="66" charset="0"/>
              </a:rPr>
              <a:t>du flux stator et du </a:t>
            </a:r>
            <a:r>
              <a:rPr lang="fr-FR" sz="2400" dirty="0" smtClean="0">
                <a:solidFill>
                  <a:schemeClr val="tx1"/>
                </a:solidFill>
                <a:latin typeface="Comic Sans MS" pitchFamily="66" charset="0"/>
              </a:rPr>
              <a:t>couple. </a:t>
            </a:r>
            <a:endParaRPr lang="fr-FR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532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20688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fr-FR" dirty="0"/>
              <a:t/>
            </a:r>
            <a:br>
              <a:rPr lang="fr-FR" dirty="0"/>
            </a:br>
            <a:r>
              <a:rPr lang="fr-FR" b="1" dirty="0" smtClean="0"/>
              <a:t>Principe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539552" y="1268760"/>
            <a:ext cx="813690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fr-FR" sz="2400" dirty="0">
                <a:latin typeface="Comic Sans MS" pitchFamily="66" charset="0"/>
              </a:rPr>
              <a:t>Le principe de la commande DTC est basé sur une </a:t>
            </a:r>
            <a:r>
              <a:rPr lang="fr-FR" sz="2400" dirty="0">
                <a:solidFill>
                  <a:srgbClr val="FF0000"/>
                </a:solidFill>
                <a:latin typeface="Comic Sans MS" pitchFamily="66" charset="0"/>
              </a:rPr>
              <a:t>détermination directe </a:t>
            </a:r>
            <a:r>
              <a:rPr lang="fr-FR" sz="2400" dirty="0">
                <a:latin typeface="Comic Sans MS" pitchFamily="66" charset="0"/>
              </a:rPr>
              <a:t>des impulsions de commande appliquées aux interrupteurs de l'onduleur de tension. Ceci afin de maintenir </a:t>
            </a:r>
            <a:r>
              <a:rPr lang="fr-FR" sz="2400" dirty="0">
                <a:solidFill>
                  <a:srgbClr val="FF0000"/>
                </a:solidFill>
                <a:latin typeface="Comic Sans MS" pitchFamily="66" charset="0"/>
              </a:rPr>
              <a:t>le couple électromagnétique</a:t>
            </a:r>
            <a:r>
              <a:rPr lang="fr-FR" sz="2400" dirty="0">
                <a:latin typeface="Comic Sans MS" pitchFamily="66" charset="0"/>
              </a:rPr>
              <a:t> et le </a:t>
            </a:r>
            <a:r>
              <a:rPr lang="fr-FR" sz="2400" dirty="0">
                <a:solidFill>
                  <a:srgbClr val="FF0000"/>
                </a:solidFill>
                <a:latin typeface="Comic Sans MS" pitchFamily="66" charset="0"/>
              </a:rPr>
              <a:t>flux statorique </a:t>
            </a:r>
            <a:r>
              <a:rPr lang="fr-FR" sz="2400" dirty="0">
                <a:latin typeface="Comic Sans MS" pitchFamily="66" charset="0"/>
              </a:rPr>
              <a:t>à l’intérieur de deux bandes à </a:t>
            </a:r>
            <a:r>
              <a:rPr lang="fr-FR" sz="2400" dirty="0">
                <a:solidFill>
                  <a:srgbClr val="FF0000"/>
                </a:solidFill>
                <a:latin typeface="Comic Sans MS" pitchFamily="66" charset="0"/>
              </a:rPr>
              <a:t>hystérésis</a:t>
            </a:r>
            <a:r>
              <a:rPr lang="fr-FR" sz="2400" dirty="0">
                <a:latin typeface="Comic Sans MS" pitchFamily="66" charset="0"/>
              </a:rPr>
              <a:t> prédéfinies.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fr-FR" sz="2400" dirty="0" smtClean="0">
                <a:latin typeface="Comic Sans MS" pitchFamily="66" charset="0"/>
              </a:rPr>
              <a:t>Une </a:t>
            </a:r>
            <a:r>
              <a:rPr lang="fr-FR" sz="2400" dirty="0">
                <a:latin typeface="Comic Sans MS" pitchFamily="66" charset="0"/>
              </a:rPr>
              <a:t>telle application de cette technique permet d'assurer </a:t>
            </a:r>
            <a:r>
              <a:rPr lang="fr-FR" sz="2400" dirty="0">
                <a:solidFill>
                  <a:srgbClr val="FF0000"/>
                </a:solidFill>
                <a:latin typeface="Comic Sans MS" pitchFamily="66" charset="0"/>
              </a:rPr>
              <a:t>un découplage entre le contrôle du couple et le flux. </a:t>
            </a:r>
            <a:endParaRPr lang="fr-FR" sz="24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fr-FR" sz="2400" dirty="0" smtClean="0">
                <a:latin typeface="Comic Sans MS" pitchFamily="66" charset="0"/>
              </a:rPr>
              <a:t>L’onduleur </a:t>
            </a:r>
            <a:r>
              <a:rPr lang="fr-FR" sz="2400" dirty="0">
                <a:latin typeface="Comic Sans MS" pitchFamily="66" charset="0"/>
              </a:rPr>
              <a:t>de tension permet d’atteindre sept positions dans le plan de phase, correspondant aux huit séquences du vecteur de tension à la sortie de l’onduleur </a:t>
            </a:r>
            <a:r>
              <a:rPr lang="fr-FR" sz="2400" dirty="0" smtClean="0">
                <a:latin typeface="Comic Sans MS" pitchFamily="66" charset="0"/>
              </a:rPr>
              <a:t>.</a:t>
            </a:r>
            <a:endParaRPr lang="fr-FR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702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20688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Synoptique de la commande DTC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24744"/>
            <a:ext cx="7937154" cy="48483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558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20688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Synoptique de la commande DTC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683568" y="1196752"/>
            <a:ext cx="81724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latin typeface="Comic Sans MS" pitchFamily="66" charset="0"/>
              </a:rPr>
              <a:t>Les principaux éléments constitutifs de la structure de commande DTC avec </a:t>
            </a:r>
            <a:r>
              <a:rPr lang="fr-FR" sz="2400" dirty="0" smtClean="0">
                <a:latin typeface="Comic Sans MS" pitchFamily="66" charset="0"/>
              </a:rPr>
              <a:t>asservissement de </a:t>
            </a:r>
            <a:r>
              <a:rPr lang="fr-FR" sz="2400" dirty="0">
                <a:latin typeface="Comic Sans MS" pitchFamily="66" charset="0"/>
              </a:rPr>
              <a:t>vitesse sont les suivants :</a:t>
            </a:r>
            <a:br>
              <a:rPr lang="fr-FR" sz="2400" dirty="0">
                <a:latin typeface="Comic Sans MS" pitchFamily="66" charset="0"/>
              </a:rPr>
            </a:br>
            <a:r>
              <a:rPr lang="fr-FR" sz="2400" dirty="0">
                <a:latin typeface="Comic Sans MS" pitchFamily="66" charset="0"/>
              </a:rPr>
              <a:t>- </a:t>
            </a:r>
            <a:r>
              <a:rPr lang="fr-FR" sz="2400" dirty="0">
                <a:solidFill>
                  <a:srgbClr val="FF0000"/>
                </a:solidFill>
                <a:latin typeface="Comic Sans MS" pitchFamily="66" charset="0"/>
              </a:rPr>
              <a:t>Deux estimateurs du couple et du flux statorique </a:t>
            </a:r>
            <a:r>
              <a:rPr lang="fr-FR" sz="2400" dirty="0">
                <a:latin typeface="Comic Sans MS" pitchFamily="66" charset="0"/>
              </a:rPr>
              <a:t>basés sur le modèle lié au stator,</a:t>
            </a:r>
            <a:br>
              <a:rPr lang="fr-FR" sz="2400" dirty="0">
                <a:latin typeface="Comic Sans MS" pitchFamily="66" charset="0"/>
              </a:rPr>
            </a:br>
            <a:r>
              <a:rPr lang="fr-FR" sz="2400" dirty="0">
                <a:latin typeface="Comic Sans MS" pitchFamily="66" charset="0"/>
              </a:rPr>
              <a:t>- </a:t>
            </a:r>
            <a:r>
              <a:rPr lang="fr-FR" sz="2400" dirty="0">
                <a:solidFill>
                  <a:srgbClr val="FF0000"/>
                </a:solidFill>
                <a:latin typeface="Comic Sans MS" pitchFamily="66" charset="0"/>
              </a:rPr>
              <a:t>Une table de sélection du vecteur tension désiré </a:t>
            </a:r>
            <a:r>
              <a:rPr lang="fr-FR" sz="2400" dirty="0">
                <a:latin typeface="Comic Sans MS" pitchFamily="66" charset="0"/>
              </a:rPr>
              <a:t>du stator, établie en concordance </a:t>
            </a:r>
            <a:r>
              <a:rPr lang="fr-FR" sz="2400" dirty="0" smtClean="0">
                <a:latin typeface="Comic Sans MS" pitchFamily="66" charset="0"/>
              </a:rPr>
              <a:t>avec les </a:t>
            </a:r>
            <a:r>
              <a:rPr lang="fr-FR" sz="2400" dirty="0">
                <a:latin typeface="Comic Sans MS" pitchFamily="66" charset="0"/>
              </a:rPr>
              <a:t>erreurs du flux et du couple engendrées,</a:t>
            </a:r>
            <a:br>
              <a:rPr lang="fr-FR" sz="2400" dirty="0">
                <a:latin typeface="Comic Sans MS" pitchFamily="66" charset="0"/>
              </a:rPr>
            </a:br>
            <a:r>
              <a:rPr lang="fr-FR" sz="2400" dirty="0">
                <a:latin typeface="Comic Sans MS" pitchFamily="66" charset="0"/>
              </a:rPr>
              <a:t>- </a:t>
            </a:r>
            <a:r>
              <a:rPr lang="fr-FR" sz="2400" dirty="0">
                <a:solidFill>
                  <a:srgbClr val="FF0000"/>
                </a:solidFill>
                <a:latin typeface="Comic Sans MS" pitchFamily="66" charset="0"/>
              </a:rPr>
              <a:t>Deux comparateurs à hystérésis</a:t>
            </a:r>
            <a:r>
              <a:rPr lang="fr-FR" sz="2400" dirty="0">
                <a:latin typeface="Comic Sans MS" pitchFamily="66" charset="0"/>
              </a:rPr>
              <a:t> l'un à deux niveaux destiné pour le contrôle du </a:t>
            </a:r>
            <a:r>
              <a:rPr lang="fr-FR" sz="2400" dirty="0" smtClean="0">
                <a:latin typeface="Comic Sans MS" pitchFamily="66" charset="0"/>
              </a:rPr>
              <a:t>flux, l'autre </a:t>
            </a:r>
            <a:r>
              <a:rPr lang="fr-FR" sz="2400" dirty="0">
                <a:latin typeface="Comic Sans MS" pitchFamily="66" charset="0"/>
              </a:rPr>
              <a:t>à trois niveaux consacré au contrôle du couple électromagnétique, </a:t>
            </a:r>
            <a:endParaRPr lang="fr-FR" sz="2400" dirty="0" smtClean="0">
              <a:latin typeface="Comic Sans MS" pitchFamily="66" charset="0"/>
            </a:endParaRPr>
          </a:p>
          <a:p>
            <a:r>
              <a:rPr lang="fr-FR" sz="2400" dirty="0">
                <a:solidFill>
                  <a:srgbClr val="FF0000"/>
                </a:solidFill>
                <a:latin typeface="Comic Sans MS" pitchFamily="66" charset="0"/>
              </a:rPr>
              <a:t>- Un régulateur de vitesse. </a:t>
            </a:r>
            <a:r>
              <a:rPr lang="fr-FR" sz="2400" dirty="0">
                <a:solidFill>
                  <a:srgbClr val="FF0000"/>
                </a:solidFill>
              </a:rPr>
              <a:t/>
            </a:r>
            <a:br>
              <a:rPr lang="fr-FR" sz="2400" dirty="0">
                <a:solidFill>
                  <a:srgbClr val="FF0000"/>
                </a:solidFill>
              </a:rPr>
            </a:br>
            <a:r>
              <a:rPr lang="fr-FR" sz="2400" dirty="0">
                <a:latin typeface="Comic Sans MS" pitchFamily="66" charset="0"/>
              </a:rPr>
              <a:t/>
            </a:r>
            <a:br>
              <a:rPr lang="fr-FR" sz="2400" dirty="0">
                <a:latin typeface="Comic Sans MS" pitchFamily="66" charset="0"/>
              </a:rPr>
            </a:br>
            <a:endParaRPr lang="fr-FR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87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20688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Principe de la commande DTC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179512" y="764704"/>
            <a:ext cx="5616624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b="1" dirty="0" smtClean="0">
                <a:latin typeface="Comic Sans MS" pitchFamily="66" charset="0"/>
              </a:rPr>
              <a:t>1.Contrôle </a:t>
            </a:r>
            <a:r>
              <a:rPr lang="fr-FR" b="1" dirty="0">
                <a:latin typeface="Comic Sans MS" pitchFamily="66" charset="0"/>
              </a:rPr>
              <a:t>du vecteur de flux statorique</a:t>
            </a:r>
            <a:r>
              <a:rPr lang="fr-FR" dirty="0">
                <a:latin typeface="Comic Sans MS" pitchFamily="66" charset="0"/>
              </a:rPr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467544" y="1389487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latin typeface="Comic Sans MS" pitchFamily="66" charset="0"/>
              </a:rPr>
              <a:t>Dans le repère fixe (α, β) lié au stator, le flux statorique est estimé à partir de </a:t>
            </a:r>
            <a:r>
              <a:rPr lang="fr-FR" dirty="0" smtClean="0">
                <a:latin typeface="Comic Sans MS" pitchFamily="66" charset="0"/>
              </a:rPr>
              <a:t>l’équation suivante :</a:t>
            </a:r>
            <a:r>
              <a:rPr lang="fr-FR" dirty="0">
                <a:latin typeface="Comic Sans MS" pitchFamily="66" charset="0"/>
              </a:rPr>
              <a:t/>
            </a:r>
            <a:br>
              <a:rPr lang="fr-FR" dirty="0">
                <a:latin typeface="Comic Sans MS" pitchFamily="66" charset="0"/>
              </a:rPr>
            </a:br>
            <a:endParaRPr lang="fr-FR" dirty="0">
              <a:latin typeface="Comic Sans MS" pitchFamily="66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119" y="1851152"/>
            <a:ext cx="3761412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413431" y="4437112"/>
            <a:ext cx="84969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latin typeface="Comic Sans MS" pitchFamily="66" charset="0"/>
              </a:rPr>
              <a:t>Pour les grandes vitesses, la chute de tension due à la résistance du stator peut être </a:t>
            </a:r>
            <a:r>
              <a:rPr lang="fr-FR" dirty="0" smtClean="0">
                <a:latin typeface="Comic Sans MS" pitchFamily="66" charset="0"/>
              </a:rPr>
              <a:t>négligée: </a:t>
            </a:r>
            <a:r>
              <a:rPr lang="fr-FR" dirty="0">
                <a:latin typeface="Comic Sans MS" pitchFamily="66" charset="0"/>
              </a:rPr>
              <a:t/>
            </a:r>
            <a:br>
              <a:rPr lang="fr-FR" dirty="0">
                <a:latin typeface="Comic Sans MS" pitchFamily="66" charset="0"/>
              </a:rPr>
            </a:br>
            <a:endParaRPr lang="fr-FR" dirty="0">
              <a:latin typeface="Comic Sans MS" pitchFamily="66" charset="0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7047" y="5440724"/>
            <a:ext cx="2323025" cy="881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57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20688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Principe de la commande DTC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179512" y="764704"/>
            <a:ext cx="5616624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b="1" dirty="0" smtClean="0">
                <a:latin typeface="Comic Sans MS" pitchFamily="66" charset="0"/>
              </a:rPr>
              <a:t>1.Contrôle </a:t>
            </a:r>
            <a:r>
              <a:rPr lang="fr-FR" b="1" dirty="0">
                <a:latin typeface="Comic Sans MS" pitchFamily="66" charset="0"/>
              </a:rPr>
              <a:t>du vecteur de flux statorique</a:t>
            </a:r>
            <a:r>
              <a:rPr lang="fr-FR" dirty="0">
                <a:latin typeface="Comic Sans MS" pitchFamily="66" charset="0"/>
              </a:rPr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467544" y="1389487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latin typeface="Comic Sans MS" pitchFamily="66" charset="0"/>
              </a:rPr>
              <a:t>Pendant une période d'échantillonnage, le vecteur de tension appliqué au MAS reste </a:t>
            </a:r>
            <a:r>
              <a:rPr lang="fr-FR" dirty="0" smtClean="0">
                <a:latin typeface="Comic Sans MS" pitchFamily="66" charset="0"/>
              </a:rPr>
              <a:t>constant, on </a:t>
            </a:r>
            <a:r>
              <a:rPr lang="fr-FR" dirty="0">
                <a:latin typeface="Comic Sans MS" pitchFamily="66" charset="0"/>
              </a:rPr>
              <a:t>peut écrire alors : </a:t>
            </a:r>
            <a:r>
              <a:rPr lang="fr-FR" dirty="0"/>
              <a:t/>
            </a:r>
            <a:br>
              <a:rPr lang="fr-FR" dirty="0"/>
            </a:br>
            <a:endParaRPr lang="fr-FR" dirty="0">
              <a:latin typeface="Comic Sans MS" pitchFamily="66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028" b="64411"/>
          <a:stretch/>
        </p:blipFill>
        <p:spPr bwMode="auto">
          <a:xfrm>
            <a:off x="462608" y="2171171"/>
            <a:ext cx="4253086" cy="1199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417" r="3583"/>
          <a:stretch/>
        </p:blipFill>
        <p:spPr bwMode="auto">
          <a:xfrm>
            <a:off x="755576" y="3614765"/>
            <a:ext cx="5840806" cy="141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215195" y="5229200"/>
            <a:ext cx="8677286" cy="1200329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fr-FR" dirty="0" smtClean="0">
                <a:latin typeface="Comic Sans MS" pitchFamily="66" charset="0"/>
              </a:rPr>
              <a:t>Donc la </a:t>
            </a:r>
            <a:r>
              <a:rPr lang="fr-FR" dirty="0">
                <a:latin typeface="Comic Sans MS" pitchFamily="66" charset="0"/>
              </a:rPr>
              <a:t>variation vecteur tension statorique est proportionnelle au</a:t>
            </a:r>
            <a:br>
              <a:rPr lang="fr-FR" dirty="0">
                <a:latin typeface="Comic Sans MS" pitchFamily="66" charset="0"/>
              </a:rPr>
            </a:br>
            <a:r>
              <a:rPr lang="fr-FR" dirty="0">
                <a:latin typeface="Comic Sans MS" pitchFamily="66" charset="0"/>
              </a:rPr>
              <a:t>vecteur flux statorique. Pour augmenter le flux statorique, il suffit d’appliquer un vecteur </a:t>
            </a:r>
            <a:r>
              <a:rPr lang="fr-FR" dirty="0" smtClean="0">
                <a:latin typeface="Comic Sans MS" pitchFamily="66" charset="0"/>
              </a:rPr>
              <a:t>de tension </a:t>
            </a:r>
            <a:r>
              <a:rPr lang="fr-FR" dirty="0">
                <a:latin typeface="Comic Sans MS" pitchFamily="66" charset="0"/>
              </a:rPr>
              <a:t>dans sa direction et qui lui est colinéaire et inversement. </a:t>
            </a:r>
            <a:br>
              <a:rPr lang="fr-FR" dirty="0">
                <a:latin typeface="Comic Sans MS" pitchFamily="66" charset="0"/>
              </a:rPr>
            </a:br>
            <a:endParaRPr lang="fr-FR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0350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20688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Principe de la commande DTC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179512" y="764704"/>
            <a:ext cx="5616624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b="1" dirty="0" smtClean="0">
                <a:latin typeface="Comic Sans MS" pitchFamily="66" charset="0"/>
              </a:rPr>
              <a:t>2.Contrôle </a:t>
            </a:r>
            <a:r>
              <a:rPr lang="fr-FR" b="1" dirty="0">
                <a:latin typeface="Comic Sans MS" pitchFamily="66" charset="0"/>
              </a:rPr>
              <a:t>du </a:t>
            </a:r>
            <a:r>
              <a:rPr lang="fr-FR" b="1" dirty="0" smtClean="0">
                <a:latin typeface="Comic Sans MS" pitchFamily="66" charset="0"/>
              </a:rPr>
              <a:t>couple électromagnétique</a:t>
            </a:r>
            <a:endParaRPr lang="fr-FR" dirty="0"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21" y="1412776"/>
            <a:ext cx="89655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latin typeface="Comic Sans MS" pitchFamily="66" charset="0"/>
              </a:rPr>
              <a:t>En faisant intervenir les flux statorique et rotorique, le couple électromagnétique est </a:t>
            </a:r>
            <a:r>
              <a:rPr lang="fr-FR" dirty="0" smtClean="0">
                <a:latin typeface="Comic Sans MS" pitchFamily="66" charset="0"/>
              </a:rPr>
              <a:t>exprimé par </a:t>
            </a:r>
            <a:r>
              <a:rPr lang="fr-FR" dirty="0">
                <a:latin typeface="Comic Sans MS" pitchFamily="66" charset="0"/>
              </a:rPr>
              <a:t>: </a:t>
            </a:r>
            <a:br>
              <a:rPr lang="fr-FR" dirty="0">
                <a:latin typeface="Comic Sans MS" pitchFamily="66" charset="0"/>
              </a:rPr>
            </a:br>
            <a:endParaRPr lang="fr-FR" dirty="0">
              <a:latin typeface="Comic Sans MS" pitchFamily="66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335227"/>
            <a:ext cx="4332755" cy="8856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69"/>
          <a:stretch/>
        </p:blipFill>
        <p:spPr bwMode="auto">
          <a:xfrm>
            <a:off x="2090738" y="3220853"/>
            <a:ext cx="5935662" cy="1210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119" y="4797152"/>
            <a:ext cx="8735806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888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1239</TotalTime>
  <Words>751</Words>
  <Application>Microsoft Office PowerPoint</Application>
  <PresentationFormat>Affichage à l'écran (4:3)</PresentationFormat>
  <Paragraphs>80</Paragraphs>
  <Slides>20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30" baseType="lpstr">
      <vt:lpstr>Arabic Transparent</vt:lpstr>
      <vt:lpstr>Arial</vt:lpstr>
      <vt:lpstr>Calibri</vt:lpstr>
      <vt:lpstr>Cambria Math</vt:lpstr>
      <vt:lpstr>Comic Sans MS</vt:lpstr>
      <vt:lpstr>Palace Script MT</vt:lpstr>
      <vt:lpstr>Simplified Arabic Fixed</vt:lpstr>
      <vt:lpstr>Times New Roman</vt:lpstr>
      <vt:lpstr>Wingdings</vt:lpstr>
      <vt:lpstr>Thème Office</vt:lpstr>
      <vt:lpstr>Présentation PowerPoint</vt:lpstr>
      <vt:lpstr>  Introduction  </vt:lpstr>
      <vt:lpstr>  Introduction  </vt:lpstr>
      <vt:lpstr> Principe </vt:lpstr>
      <vt:lpstr> Synoptique de la commande DTC </vt:lpstr>
      <vt:lpstr> Synoptique de la commande DTC </vt:lpstr>
      <vt:lpstr> Principe de la commande DTC </vt:lpstr>
      <vt:lpstr> Principe de la commande DTC </vt:lpstr>
      <vt:lpstr> Principe de la commande DTC </vt:lpstr>
      <vt:lpstr> Principe de la commande DTC </vt:lpstr>
      <vt:lpstr> Principe de la commande DTC </vt:lpstr>
      <vt:lpstr> Principe de la commande DTC </vt:lpstr>
      <vt:lpstr> Principe de la commande DTC </vt:lpstr>
      <vt:lpstr> Principe de la commande DTC </vt:lpstr>
      <vt:lpstr> Principe de la commande DTC </vt:lpstr>
      <vt:lpstr> Principe de la commande DTC </vt:lpstr>
      <vt:lpstr> Principe de la commande DTC </vt:lpstr>
      <vt:lpstr> Structure générale  de la commande DTC </vt:lpstr>
      <vt:lpstr> Avantages et inconvénients de la DTC </vt:lpstr>
      <vt:lpstr> Avantages et inconvénients de la DTC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Commande vectorielle de la machine asynchrone  </dc:title>
  <dc:creator>KAMAL</dc:creator>
  <cp:lastModifiedBy>pc</cp:lastModifiedBy>
  <cp:revision>58</cp:revision>
  <dcterms:created xsi:type="dcterms:W3CDTF">2017-12-17T11:03:51Z</dcterms:created>
  <dcterms:modified xsi:type="dcterms:W3CDTF">2024-04-18T10:54:21Z</dcterms:modified>
</cp:coreProperties>
</file>