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42A5A9-EBFD-44DD-8F66-5D94E1337576}" type="datetimeFigureOut">
              <a:rPr lang="fr-FR" smtClean="0"/>
              <a:t>23/11/2024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0806BA-08DE-4C59-A4F5-BE58A3FAF884}" type="slidenum">
              <a:rPr lang="fr-FR" smtClean="0"/>
              <a:t>‹N°›</a:t>
            </a:fld>
            <a:endParaRPr lang="fr-FR"/>
          </a:p>
        </p:txBody>
      </p:sp>
    </p:spTree>
    <p:extLst>
      <p:ext uri="{BB962C8B-B14F-4D97-AF65-F5344CB8AC3E}">
        <p14:creationId xmlns:p14="http://schemas.microsoft.com/office/powerpoint/2010/main" val="4042491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B3EA05-E5B6-41A8-950C-1160342D9818}" type="slidenum">
              <a:rPr lang="fr-FR" smtClean="0"/>
              <a:t>11</a:t>
            </a:fld>
            <a:endParaRPr lang="fr-FR"/>
          </a:p>
        </p:txBody>
      </p:sp>
    </p:spTree>
    <p:extLst>
      <p:ext uri="{BB962C8B-B14F-4D97-AF65-F5344CB8AC3E}">
        <p14:creationId xmlns:p14="http://schemas.microsoft.com/office/powerpoint/2010/main" val="678311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006338C-AEA1-4250-A752-2288D6A2A499}" type="datetimeFigureOut">
              <a:rPr lang="fr-FR" smtClean="0"/>
              <a:t>23/11/2024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E772BC-A9B3-438B-B019-562FC6124BA5}" type="slidenum">
              <a:rPr lang="fr-FR" smtClean="0"/>
              <a:t>‹N°›</a:t>
            </a:fld>
            <a:endParaRPr lang="fr-FR"/>
          </a:p>
        </p:txBody>
      </p:sp>
    </p:spTree>
    <p:extLst>
      <p:ext uri="{BB962C8B-B14F-4D97-AF65-F5344CB8AC3E}">
        <p14:creationId xmlns:p14="http://schemas.microsoft.com/office/powerpoint/2010/main" val="1306017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006338C-AEA1-4250-A752-2288D6A2A499}" type="datetimeFigureOut">
              <a:rPr lang="fr-FR" smtClean="0"/>
              <a:t>23/11/2024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E772BC-A9B3-438B-B019-562FC6124BA5}" type="slidenum">
              <a:rPr lang="fr-FR" smtClean="0"/>
              <a:t>‹N°›</a:t>
            </a:fld>
            <a:endParaRPr lang="fr-FR"/>
          </a:p>
        </p:txBody>
      </p:sp>
    </p:spTree>
    <p:extLst>
      <p:ext uri="{BB962C8B-B14F-4D97-AF65-F5344CB8AC3E}">
        <p14:creationId xmlns:p14="http://schemas.microsoft.com/office/powerpoint/2010/main" val="106072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006338C-AEA1-4250-A752-2288D6A2A499}" type="datetimeFigureOut">
              <a:rPr lang="fr-FR" smtClean="0"/>
              <a:t>23/11/2024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E772BC-A9B3-438B-B019-562FC6124BA5}" type="slidenum">
              <a:rPr lang="fr-FR" smtClean="0"/>
              <a:t>‹N°›</a:t>
            </a:fld>
            <a:endParaRPr lang="fr-FR"/>
          </a:p>
        </p:txBody>
      </p:sp>
    </p:spTree>
    <p:extLst>
      <p:ext uri="{BB962C8B-B14F-4D97-AF65-F5344CB8AC3E}">
        <p14:creationId xmlns:p14="http://schemas.microsoft.com/office/powerpoint/2010/main" val="243031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006338C-AEA1-4250-A752-2288D6A2A499}" type="datetimeFigureOut">
              <a:rPr lang="fr-FR" smtClean="0"/>
              <a:t>23/11/2024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E772BC-A9B3-438B-B019-562FC6124BA5}" type="slidenum">
              <a:rPr lang="fr-FR" smtClean="0"/>
              <a:t>‹N°›</a:t>
            </a:fld>
            <a:endParaRPr lang="fr-FR"/>
          </a:p>
        </p:txBody>
      </p:sp>
    </p:spTree>
    <p:extLst>
      <p:ext uri="{BB962C8B-B14F-4D97-AF65-F5344CB8AC3E}">
        <p14:creationId xmlns:p14="http://schemas.microsoft.com/office/powerpoint/2010/main" val="2391494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006338C-AEA1-4250-A752-2288D6A2A499}" type="datetimeFigureOut">
              <a:rPr lang="fr-FR" smtClean="0"/>
              <a:t>23/11/2024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E772BC-A9B3-438B-B019-562FC6124BA5}" type="slidenum">
              <a:rPr lang="fr-FR" smtClean="0"/>
              <a:t>‹N°›</a:t>
            </a:fld>
            <a:endParaRPr lang="fr-FR"/>
          </a:p>
        </p:txBody>
      </p:sp>
    </p:spTree>
    <p:extLst>
      <p:ext uri="{BB962C8B-B14F-4D97-AF65-F5344CB8AC3E}">
        <p14:creationId xmlns:p14="http://schemas.microsoft.com/office/powerpoint/2010/main" val="180420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006338C-AEA1-4250-A752-2288D6A2A499}" type="datetimeFigureOut">
              <a:rPr lang="fr-FR" smtClean="0"/>
              <a:t>23/11/2024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E772BC-A9B3-438B-B019-562FC6124BA5}" type="slidenum">
              <a:rPr lang="fr-FR" smtClean="0"/>
              <a:t>‹N°›</a:t>
            </a:fld>
            <a:endParaRPr lang="fr-FR"/>
          </a:p>
        </p:txBody>
      </p:sp>
    </p:spTree>
    <p:extLst>
      <p:ext uri="{BB962C8B-B14F-4D97-AF65-F5344CB8AC3E}">
        <p14:creationId xmlns:p14="http://schemas.microsoft.com/office/powerpoint/2010/main" val="4012770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006338C-AEA1-4250-A752-2288D6A2A499}" type="datetimeFigureOut">
              <a:rPr lang="fr-FR" smtClean="0"/>
              <a:t>23/11/2024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CE772BC-A9B3-438B-B019-562FC6124BA5}" type="slidenum">
              <a:rPr lang="fr-FR" smtClean="0"/>
              <a:t>‹N°›</a:t>
            </a:fld>
            <a:endParaRPr lang="fr-FR"/>
          </a:p>
        </p:txBody>
      </p:sp>
    </p:spTree>
    <p:extLst>
      <p:ext uri="{BB962C8B-B14F-4D97-AF65-F5344CB8AC3E}">
        <p14:creationId xmlns:p14="http://schemas.microsoft.com/office/powerpoint/2010/main" val="3064984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006338C-AEA1-4250-A752-2288D6A2A499}" type="datetimeFigureOut">
              <a:rPr lang="fr-FR" smtClean="0"/>
              <a:t>23/11/2024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CE772BC-A9B3-438B-B019-562FC6124BA5}" type="slidenum">
              <a:rPr lang="fr-FR" smtClean="0"/>
              <a:t>‹N°›</a:t>
            </a:fld>
            <a:endParaRPr lang="fr-FR"/>
          </a:p>
        </p:txBody>
      </p:sp>
    </p:spTree>
    <p:extLst>
      <p:ext uri="{BB962C8B-B14F-4D97-AF65-F5344CB8AC3E}">
        <p14:creationId xmlns:p14="http://schemas.microsoft.com/office/powerpoint/2010/main" val="3323671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006338C-AEA1-4250-A752-2288D6A2A499}" type="datetimeFigureOut">
              <a:rPr lang="fr-FR" smtClean="0"/>
              <a:t>23/11/2024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CE772BC-A9B3-438B-B019-562FC6124BA5}" type="slidenum">
              <a:rPr lang="fr-FR" smtClean="0"/>
              <a:t>‹N°›</a:t>
            </a:fld>
            <a:endParaRPr lang="fr-FR"/>
          </a:p>
        </p:txBody>
      </p:sp>
    </p:spTree>
    <p:extLst>
      <p:ext uri="{BB962C8B-B14F-4D97-AF65-F5344CB8AC3E}">
        <p14:creationId xmlns:p14="http://schemas.microsoft.com/office/powerpoint/2010/main" val="1456217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006338C-AEA1-4250-A752-2288D6A2A499}" type="datetimeFigureOut">
              <a:rPr lang="fr-FR" smtClean="0"/>
              <a:t>23/11/2024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E772BC-A9B3-438B-B019-562FC6124BA5}" type="slidenum">
              <a:rPr lang="fr-FR" smtClean="0"/>
              <a:t>‹N°›</a:t>
            </a:fld>
            <a:endParaRPr lang="fr-FR"/>
          </a:p>
        </p:txBody>
      </p:sp>
    </p:spTree>
    <p:extLst>
      <p:ext uri="{BB962C8B-B14F-4D97-AF65-F5344CB8AC3E}">
        <p14:creationId xmlns:p14="http://schemas.microsoft.com/office/powerpoint/2010/main" val="4005629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006338C-AEA1-4250-A752-2288D6A2A499}" type="datetimeFigureOut">
              <a:rPr lang="fr-FR" smtClean="0"/>
              <a:t>23/11/2024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E772BC-A9B3-438B-B019-562FC6124BA5}" type="slidenum">
              <a:rPr lang="fr-FR" smtClean="0"/>
              <a:t>‹N°›</a:t>
            </a:fld>
            <a:endParaRPr lang="fr-FR"/>
          </a:p>
        </p:txBody>
      </p:sp>
    </p:spTree>
    <p:extLst>
      <p:ext uri="{BB962C8B-B14F-4D97-AF65-F5344CB8AC3E}">
        <p14:creationId xmlns:p14="http://schemas.microsoft.com/office/powerpoint/2010/main" val="4067600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6338C-AEA1-4250-A752-2288D6A2A499}" type="datetimeFigureOut">
              <a:rPr lang="fr-FR" smtClean="0"/>
              <a:t>23/11/2024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E772BC-A9B3-438B-B019-562FC6124BA5}" type="slidenum">
              <a:rPr lang="fr-FR" smtClean="0"/>
              <a:t>‹N°›</a:t>
            </a:fld>
            <a:endParaRPr lang="fr-FR"/>
          </a:p>
        </p:txBody>
      </p:sp>
    </p:spTree>
    <p:extLst>
      <p:ext uri="{BB962C8B-B14F-4D97-AF65-F5344CB8AC3E}">
        <p14:creationId xmlns:p14="http://schemas.microsoft.com/office/powerpoint/2010/main" val="1423329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bdlp.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725470"/>
          </a:xfrm>
        </p:spPr>
        <p:txBody>
          <a:bodyPr>
            <a:normAutofit fontScale="90000"/>
          </a:bodyPr>
          <a:lstStyle/>
          <a:p>
            <a:r>
              <a:rPr lang="fr-FR" b="1" dirty="0" smtClean="0">
                <a:latin typeface="Times New Roman" pitchFamily="18" charset="0"/>
                <a:cs typeface="Times New Roman" pitchFamily="18" charset="0"/>
              </a:rPr>
              <a:t>La recherche documentaire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5" name="Rectangle 4"/>
          <p:cNvSpPr/>
          <p:nvPr/>
        </p:nvSpPr>
        <p:spPr>
          <a:xfrm>
            <a:off x="0" y="785794"/>
            <a:ext cx="8929718" cy="1815882"/>
          </a:xfrm>
          <a:prstGeom prst="rect">
            <a:avLst/>
          </a:prstGeom>
        </p:spPr>
        <p:txBody>
          <a:bodyPr wrap="square">
            <a:spAutoFit/>
          </a:bodyPr>
          <a:lstStyle/>
          <a:p>
            <a:pPr algn="just">
              <a:buFont typeface="Wingdings" pitchFamily="2" charset="2"/>
              <a:buChar char="§"/>
            </a:pPr>
            <a:r>
              <a:rPr lang="fr-FR" sz="2800" dirty="0" smtClean="0">
                <a:latin typeface="Times New Roman" pitchFamily="18" charset="0"/>
                <a:cs typeface="Times New Roman" pitchFamily="18" charset="0"/>
              </a:rPr>
              <a:t> La recherche documentaire est une démarche importante dans un travail scientifique. Elle consiste à identifier, collecter et traiter des informations sur un sujet donné, en s’appuyant sur des sources fiables . </a:t>
            </a:r>
          </a:p>
        </p:txBody>
      </p:sp>
      <p:sp>
        <p:nvSpPr>
          <p:cNvPr id="6" name="Rectangle 5"/>
          <p:cNvSpPr/>
          <p:nvPr/>
        </p:nvSpPr>
        <p:spPr>
          <a:xfrm>
            <a:off x="0" y="3000372"/>
            <a:ext cx="9144000" cy="3046988"/>
          </a:xfrm>
          <a:prstGeom prst="rect">
            <a:avLst/>
          </a:prstGeom>
        </p:spPr>
        <p:txBody>
          <a:bodyPr wrap="square">
            <a:spAutoFit/>
          </a:bodyPr>
          <a:lstStyle/>
          <a:p>
            <a:pPr algn="just">
              <a:buFont typeface="Wingdings" pitchFamily="2" charset="2"/>
              <a:buChar char="§"/>
            </a:pPr>
            <a:r>
              <a:rPr lang="fr-FR" sz="2400" dirty="0" smtClean="0">
                <a:latin typeface="Times New Roman" pitchFamily="18" charset="0"/>
                <a:cs typeface="Times New Roman" pitchFamily="18" charset="0"/>
              </a:rPr>
              <a:t> Après avoir délimité le sujet de recherche et défini les objectifs , il faut choisir les meilleures sources d'information pour effectuer la recherche documentaire. </a:t>
            </a:r>
          </a:p>
          <a:p>
            <a:pPr algn="just">
              <a:buFont typeface="Wingdings" pitchFamily="2" charset="2"/>
              <a:buChar char="§"/>
            </a:pPr>
            <a:r>
              <a:rPr lang="fr-FR" sz="2400" dirty="0" smtClean="0">
                <a:latin typeface="Times New Roman" pitchFamily="18" charset="0"/>
                <a:cs typeface="Times New Roman" pitchFamily="18" charset="0"/>
              </a:rPr>
              <a:t>Au niveau de cette phase le chercheur doit : </a:t>
            </a:r>
          </a:p>
          <a:p>
            <a:pPr algn="just">
              <a:buFont typeface="Wingdings" pitchFamily="2" charset="2"/>
              <a:buChar char="q"/>
            </a:pPr>
            <a:r>
              <a:rPr lang="fr-FR" sz="2400" dirty="0" smtClean="0">
                <a:latin typeface="Times New Roman" pitchFamily="18" charset="0"/>
                <a:cs typeface="Times New Roman" pitchFamily="18" charset="0"/>
              </a:rPr>
              <a:t> Consulter des supports de documentation : ouvrages, articles de revues, thèses, etc. </a:t>
            </a:r>
            <a:r>
              <a:rPr lang="fr-FR" sz="2400" dirty="0" smtClean="0">
                <a:solidFill>
                  <a:srgbClr val="FF0000"/>
                </a:solidFill>
                <a:latin typeface="Times New Roman" pitchFamily="18" charset="0"/>
                <a:cs typeface="Times New Roman" pitchFamily="18" charset="0"/>
              </a:rPr>
              <a:t>( Consultez le groupe </a:t>
            </a:r>
            <a:r>
              <a:rPr lang="fr-FR" sz="2400" dirty="0" err="1" smtClean="0">
                <a:solidFill>
                  <a:srgbClr val="FF0000"/>
                </a:solidFill>
                <a:latin typeface="Times New Roman" pitchFamily="18" charset="0"/>
                <a:cs typeface="Times New Roman" pitchFamily="18" charset="0"/>
              </a:rPr>
              <a:t>facebook</a:t>
            </a:r>
            <a:r>
              <a:rPr lang="fr-FR" sz="2400" dirty="0" smtClean="0">
                <a:solidFill>
                  <a:srgbClr val="FF0000"/>
                </a:solidFill>
                <a:latin typeface="Times New Roman" pitchFamily="18" charset="0"/>
                <a:cs typeface="Times New Roman" pitchFamily="18" charset="0"/>
              </a:rPr>
              <a:t>  « on ne peut pas vivre sans la sociolinguistique).</a:t>
            </a:r>
          </a:p>
          <a:p>
            <a:pPr algn="just"/>
            <a:endParaRPr lang="fr-FR"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158344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51096" y="4005064"/>
            <a:ext cx="3240360" cy="10801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800" b="1" dirty="0">
                <a:solidFill>
                  <a:schemeClr val="tx1"/>
                </a:solidFill>
                <a:latin typeface="Times New Roman" pitchFamily="18" charset="0"/>
                <a:cs typeface="Times New Roman" pitchFamily="18" charset="0"/>
              </a:rPr>
              <a:t>1 Recherche bibliographique</a:t>
            </a:r>
          </a:p>
        </p:txBody>
      </p:sp>
      <p:sp>
        <p:nvSpPr>
          <p:cNvPr id="11" name="Rectangle 10"/>
          <p:cNvSpPr/>
          <p:nvPr/>
        </p:nvSpPr>
        <p:spPr>
          <a:xfrm>
            <a:off x="2843808" y="2132856"/>
            <a:ext cx="3240360"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800" b="1" dirty="0" smtClean="0">
                <a:solidFill>
                  <a:schemeClr val="tx1"/>
                </a:solidFill>
                <a:latin typeface="Times New Roman" pitchFamily="18" charset="0"/>
                <a:cs typeface="Times New Roman" pitchFamily="18" charset="0"/>
              </a:rPr>
              <a:t>2. Analyse </a:t>
            </a:r>
            <a:r>
              <a:rPr lang="fr-FR" sz="2800" b="1" dirty="0">
                <a:solidFill>
                  <a:schemeClr val="tx1"/>
                </a:solidFill>
                <a:latin typeface="Times New Roman" pitchFamily="18" charset="0"/>
                <a:cs typeface="Times New Roman" pitchFamily="18" charset="0"/>
              </a:rPr>
              <a:t>critique</a:t>
            </a:r>
          </a:p>
        </p:txBody>
      </p:sp>
      <p:sp>
        <p:nvSpPr>
          <p:cNvPr id="16" name="Rectangle 15"/>
          <p:cNvSpPr/>
          <p:nvPr/>
        </p:nvSpPr>
        <p:spPr>
          <a:xfrm>
            <a:off x="2851096" y="188640"/>
            <a:ext cx="3240360" cy="79208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400" b="1" dirty="0">
                <a:solidFill>
                  <a:schemeClr val="tx1"/>
                </a:solidFill>
                <a:latin typeface="Times New Roman" pitchFamily="18" charset="0"/>
                <a:cs typeface="Times New Roman" pitchFamily="18" charset="0"/>
              </a:rPr>
              <a:t>3. Synthèse et rédaction</a:t>
            </a:r>
          </a:p>
        </p:txBody>
      </p:sp>
      <p:sp>
        <p:nvSpPr>
          <p:cNvPr id="23" name="Rectangle 22"/>
          <p:cNvSpPr/>
          <p:nvPr/>
        </p:nvSpPr>
        <p:spPr>
          <a:xfrm>
            <a:off x="1706256" y="6165304"/>
            <a:ext cx="5697265" cy="523220"/>
          </a:xfrm>
          <a:prstGeom prst="rect">
            <a:avLst/>
          </a:prstGeom>
        </p:spPr>
        <p:txBody>
          <a:bodyPr wrap="none">
            <a:spAutoFit/>
          </a:bodyPr>
          <a:lstStyle/>
          <a:p>
            <a:r>
              <a:rPr lang="fr-FR" sz="2800" b="1" dirty="0">
                <a:latin typeface="Times New Roman" pitchFamily="18" charset="0"/>
                <a:cs typeface="Times New Roman" pitchFamily="18" charset="0"/>
              </a:rPr>
              <a:t>Comment élaborer un état de l'art ?</a:t>
            </a:r>
          </a:p>
        </p:txBody>
      </p:sp>
      <p:sp>
        <p:nvSpPr>
          <p:cNvPr id="24" name="Flèche vers le haut 23"/>
          <p:cNvSpPr/>
          <p:nvPr/>
        </p:nvSpPr>
        <p:spPr>
          <a:xfrm>
            <a:off x="4067944" y="5229200"/>
            <a:ext cx="648072" cy="936104"/>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25" name="Flèche vers le haut 24"/>
          <p:cNvSpPr/>
          <p:nvPr/>
        </p:nvSpPr>
        <p:spPr>
          <a:xfrm>
            <a:off x="4067944" y="2854482"/>
            <a:ext cx="648072" cy="936104"/>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26" name="Flèche vers le haut 25"/>
          <p:cNvSpPr/>
          <p:nvPr/>
        </p:nvSpPr>
        <p:spPr>
          <a:xfrm>
            <a:off x="4067944" y="1124744"/>
            <a:ext cx="648072" cy="936104"/>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val="2697753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additive="base">
                                        <p:cTn id="17" dur="500" fill="hold"/>
                                        <p:tgtEl>
                                          <p:spTgt spid="26"/>
                                        </p:tgtEl>
                                        <p:attrNameLst>
                                          <p:attrName>ppt_x</p:attrName>
                                        </p:attrNameLst>
                                      </p:cBhvr>
                                      <p:tavLst>
                                        <p:tav tm="0">
                                          <p:val>
                                            <p:strVal val="#ppt_x"/>
                                          </p:val>
                                        </p:tav>
                                        <p:tav tm="100000">
                                          <p:val>
                                            <p:strVal val="#ppt_x"/>
                                          </p:val>
                                        </p:tav>
                                      </p:tavLst>
                                    </p:anim>
                                    <p:anim calcmode="lin" valueType="num">
                                      <p:cBhvr additive="base">
                                        <p:cTn id="18" dur="500" fill="hold"/>
                                        <p:tgtEl>
                                          <p:spTgt spid="2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animBg="1"/>
      <p:bldP spid="25" grpId="0" animBg="1"/>
      <p:bldP spid="2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5496" y="2060848"/>
            <a:ext cx="2880320" cy="21602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Times New Roman" pitchFamily="18" charset="0"/>
                <a:cs typeface="Times New Roman" pitchFamily="18" charset="0"/>
              </a:rPr>
              <a:t>1 Recherche bibliographique</a:t>
            </a:r>
            <a:endParaRPr lang="fr-FR" b="1" dirty="0">
              <a:solidFill>
                <a:schemeClr val="tx1"/>
              </a:solidFill>
              <a:latin typeface="Times New Roman" pitchFamily="18" charset="0"/>
              <a:cs typeface="Times New Roman" pitchFamily="18" charset="0"/>
            </a:endParaRPr>
          </a:p>
        </p:txBody>
      </p:sp>
      <p:sp>
        <p:nvSpPr>
          <p:cNvPr id="5" name="Rectangle 4"/>
          <p:cNvSpPr/>
          <p:nvPr/>
        </p:nvSpPr>
        <p:spPr>
          <a:xfrm>
            <a:off x="272506" y="1098475"/>
            <a:ext cx="2406300" cy="369332"/>
          </a:xfrm>
          <a:prstGeom prst="rect">
            <a:avLst/>
          </a:prstGeom>
        </p:spPr>
        <p:txBody>
          <a:bodyPr wrap="none">
            <a:spAutoFit/>
          </a:bodyPr>
          <a:lstStyle/>
          <a:p>
            <a:r>
              <a:rPr lang="fr-FR" b="1" dirty="0">
                <a:solidFill>
                  <a:srgbClr val="FF0000"/>
                </a:solidFill>
              </a:rPr>
              <a:t>Collecte de documents</a:t>
            </a:r>
            <a:r>
              <a:rPr lang="fr-FR" dirty="0">
                <a:solidFill>
                  <a:srgbClr val="FF0000"/>
                </a:solidFill>
              </a:rPr>
              <a:t> </a:t>
            </a:r>
          </a:p>
        </p:txBody>
      </p:sp>
      <p:sp>
        <p:nvSpPr>
          <p:cNvPr id="6" name="Rectangle 5"/>
          <p:cNvSpPr/>
          <p:nvPr/>
        </p:nvSpPr>
        <p:spPr>
          <a:xfrm>
            <a:off x="107504" y="4869160"/>
            <a:ext cx="3120213" cy="369332"/>
          </a:xfrm>
          <a:prstGeom prst="rect">
            <a:avLst/>
          </a:prstGeom>
        </p:spPr>
        <p:txBody>
          <a:bodyPr wrap="none">
            <a:spAutoFit/>
          </a:bodyPr>
          <a:lstStyle/>
          <a:p>
            <a:r>
              <a:rPr lang="fr-FR" b="1" dirty="0">
                <a:solidFill>
                  <a:srgbClr val="FF0000"/>
                </a:solidFill>
              </a:rPr>
              <a:t>Organisation des informations</a:t>
            </a:r>
            <a:r>
              <a:rPr lang="fr-FR" dirty="0">
                <a:solidFill>
                  <a:srgbClr val="FF0000"/>
                </a:solidFill>
              </a:rPr>
              <a:t> </a:t>
            </a:r>
          </a:p>
        </p:txBody>
      </p:sp>
      <p:sp>
        <p:nvSpPr>
          <p:cNvPr id="7" name="Rectangle 6"/>
          <p:cNvSpPr/>
          <p:nvPr/>
        </p:nvSpPr>
        <p:spPr>
          <a:xfrm>
            <a:off x="3672408" y="7456"/>
            <a:ext cx="4572000" cy="1477328"/>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lgn="just"/>
            <a:r>
              <a:rPr lang="fr-FR" dirty="0">
                <a:latin typeface="Times New Roman" pitchFamily="18" charset="0"/>
                <a:cs typeface="Times New Roman" pitchFamily="18" charset="0"/>
              </a:rPr>
              <a:t>Rassembler une large gamme de sources, y compris des articles scientifiques, des thèses, et des conférences pertinentes. Utiliser des mots-clés spécifiques au sujet pour maximiser la pertinence des </a:t>
            </a:r>
            <a:r>
              <a:rPr lang="fr-FR" dirty="0" smtClean="0">
                <a:latin typeface="Times New Roman" pitchFamily="18" charset="0"/>
                <a:cs typeface="Times New Roman" pitchFamily="18" charset="0"/>
              </a:rPr>
              <a:t>résultats </a:t>
            </a:r>
            <a:endParaRPr lang="fr-FR" dirty="0">
              <a:latin typeface="Times New Roman" pitchFamily="18" charset="0"/>
              <a:cs typeface="Times New Roman" pitchFamily="18" charset="0"/>
            </a:endParaRPr>
          </a:p>
        </p:txBody>
      </p:sp>
      <p:sp>
        <p:nvSpPr>
          <p:cNvPr id="8" name="Rectangle 7"/>
          <p:cNvSpPr/>
          <p:nvPr/>
        </p:nvSpPr>
        <p:spPr>
          <a:xfrm>
            <a:off x="3672408" y="4730660"/>
            <a:ext cx="4572000" cy="646331"/>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lvl="0"/>
            <a:r>
              <a:rPr lang="fr-FR" dirty="0"/>
              <a:t>Classer les documents selon leur pertinence et leur contribution au sujet étudié.</a:t>
            </a:r>
          </a:p>
        </p:txBody>
      </p:sp>
      <p:pic>
        <p:nvPicPr>
          <p:cNvPr id="2050" name="Picture 2" descr="C:\Users\CSA\Desktop\IMG_Chapitre_13_Document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46418" y="1794462"/>
            <a:ext cx="3876303" cy="2693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7097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23528" y="2132856"/>
            <a:ext cx="2880320" cy="21602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Times New Roman" pitchFamily="18" charset="0"/>
                <a:cs typeface="Times New Roman" pitchFamily="18" charset="0"/>
              </a:rPr>
              <a:t>2. Analyse critique</a:t>
            </a:r>
            <a:endParaRPr lang="fr-FR" b="1" dirty="0">
              <a:solidFill>
                <a:schemeClr val="tx1"/>
              </a:solidFill>
              <a:latin typeface="Times New Roman" pitchFamily="18" charset="0"/>
              <a:cs typeface="Times New Roman" pitchFamily="18" charset="0"/>
            </a:endParaRPr>
          </a:p>
        </p:txBody>
      </p:sp>
      <p:sp>
        <p:nvSpPr>
          <p:cNvPr id="5" name="Rectangle 4"/>
          <p:cNvSpPr/>
          <p:nvPr/>
        </p:nvSpPr>
        <p:spPr>
          <a:xfrm>
            <a:off x="132130" y="980728"/>
            <a:ext cx="3236720" cy="369332"/>
          </a:xfrm>
          <a:prstGeom prst="rect">
            <a:avLst/>
          </a:prstGeom>
        </p:spPr>
        <p:txBody>
          <a:bodyPr wrap="none">
            <a:spAutoFit/>
          </a:bodyPr>
          <a:lstStyle/>
          <a:p>
            <a:r>
              <a:rPr lang="fr-FR" b="1" dirty="0">
                <a:solidFill>
                  <a:srgbClr val="FF0000"/>
                </a:solidFill>
              </a:rPr>
              <a:t>Évaluation des travaux existants</a:t>
            </a:r>
            <a:endParaRPr lang="fr-FR" dirty="0">
              <a:solidFill>
                <a:srgbClr val="FF0000"/>
              </a:solidFill>
            </a:endParaRPr>
          </a:p>
        </p:txBody>
      </p:sp>
      <p:sp>
        <p:nvSpPr>
          <p:cNvPr id="7" name="Rectangle 6"/>
          <p:cNvSpPr/>
          <p:nvPr/>
        </p:nvSpPr>
        <p:spPr>
          <a:xfrm>
            <a:off x="251520" y="5075892"/>
            <a:ext cx="2612446" cy="369332"/>
          </a:xfrm>
          <a:prstGeom prst="rect">
            <a:avLst/>
          </a:prstGeom>
        </p:spPr>
        <p:txBody>
          <a:bodyPr wrap="none">
            <a:spAutoFit/>
          </a:bodyPr>
          <a:lstStyle/>
          <a:p>
            <a:r>
              <a:rPr lang="fr-FR" b="1" dirty="0">
                <a:solidFill>
                  <a:srgbClr val="FF0000"/>
                </a:solidFill>
              </a:rPr>
              <a:t>identification des lacunes</a:t>
            </a:r>
            <a:endParaRPr lang="fr-FR" dirty="0">
              <a:solidFill>
                <a:srgbClr val="FF0000"/>
              </a:solidFill>
            </a:endParaRPr>
          </a:p>
        </p:txBody>
      </p:sp>
      <p:sp>
        <p:nvSpPr>
          <p:cNvPr id="8" name="Rectangle 7"/>
          <p:cNvSpPr/>
          <p:nvPr/>
        </p:nvSpPr>
        <p:spPr>
          <a:xfrm>
            <a:off x="4211960" y="404664"/>
            <a:ext cx="4572000" cy="1477328"/>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lvl="0" algn="just"/>
            <a:r>
              <a:rPr lang="fr-FR" dirty="0"/>
              <a:t>Analyser chaque source pour identifier ses contributions, ses limites et son impact sur le domaine. Cette étape implique de questionner les résultats et les méthodologies utilisées dans les études précédentes</a:t>
            </a:r>
          </a:p>
        </p:txBody>
      </p:sp>
      <p:sp>
        <p:nvSpPr>
          <p:cNvPr id="9" name="Rectangle 8"/>
          <p:cNvSpPr/>
          <p:nvPr/>
        </p:nvSpPr>
        <p:spPr>
          <a:xfrm>
            <a:off x="4320480" y="4809926"/>
            <a:ext cx="4572000" cy="923330"/>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lvl="0" algn="just"/>
            <a:r>
              <a:rPr lang="fr-FR" dirty="0"/>
              <a:t>Mettre en lumière ce qui n'a pas été abordé ou ce qui nécessite une exploration plus approfondie</a:t>
            </a:r>
          </a:p>
        </p:txBody>
      </p:sp>
      <p:pic>
        <p:nvPicPr>
          <p:cNvPr id="1026" name="Picture 2" descr="C:\Users\CSA\Desktop\avatar-jeune-homme-qui-lit-journal-table-lisant-illustration-vectorielle-presse_9385-1267.jpg"/>
          <p:cNvPicPr>
            <a:picLocks noChangeAspect="1" noChangeArrowheads="1"/>
          </p:cNvPicPr>
          <p:nvPr/>
        </p:nvPicPr>
        <p:blipFill rotWithShape="1">
          <a:blip r:embed="rId2">
            <a:extLst>
              <a:ext uri="{28A0092B-C50C-407E-A947-70E740481C1C}">
                <a14:useLocalDpi xmlns:a14="http://schemas.microsoft.com/office/drawing/2010/main" val="0"/>
              </a:ext>
            </a:extLst>
          </a:blip>
          <a:srcRect l="10436" t="10305" r="10388" b="8481"/>
          <a:stretch/>
        </p:blipFill>
        <p:spPr bwMode="auto">
          <a:xfrm>
            <a:off x="5004048" y="2060848"/>
            <a:ext cx="2993664"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5496" y="2060848"/>
            <a:ext cx="2880320" cy="21602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Times New Roman" pitchFamily="18" charset="0"/>
                <a:cs typeface="Times New Roman" pitchFamily="18" charset="0"/>
              </a:rPr>
              <a:t>3. Synthèse et rédaction</a:t>
            </a:r>
            <a:endParaRPr lang="fr-FR" b="1" dirty="0">
              <a:solidFill>
                <a:schemeClr val="tx1"/>
              </a:solidFill>
              <a:latin typeface="Times New Roman" pitchFamily="18" charset="0"/>
              <a:cs typeface="Times New Roman" pitchFamily="18" charset="0"/>
            </a:endParaRPr>
          </a:p>
        </p:txBody>
      </p:sp>
      <p:sp>
        <p:nvSpPr>
          <p:cNvPr id="5" name="Rectangle 4"/>
          <p:cNvSpPr/>
          <p:nvPr/>
        </p:nvSpPr>
        <p:spPr>
          <a:xfrm>
            <a:off x="4211960" y="404664"/>
            <a:ext cx="4572000" cy="1754326"/>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lvl="0" algn="just"/>
            <a:r>
              <a:rPr lang="fr-FR" dirty="0"/>
              <a:t>Organiser les informations collectées sous forme d'un document clair et cohérent, qui présente les résultats de manière logique. Inclure une discussion sur comment ces connaissances influencent la recherche en cours</a:t>
            </a:r>
          </a:p>
        </p:txBody>
      </p:sp>
      <p:sp>
        <p:nvSpPr>
          <p:cNvPr id="6" name="Rectangle 5"/>
          <p:cNvSpPr/>
          <p:nvPr/>
        </p:nvSpPr>
        <p:spPr>
          <a:xfrm>
            <a:off x="4178424" y="4831992"/>
            <a:ext cx="4572000" cy="1477328"/>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lvl="0" algn="just"/>
            <a:r>
              <a:rPr lang="fr-FR" dirty="0"/>
              <a:t>Terminer par une synthèse qui souligne l'importance de la recherche proposée dans le contexte des connaissances existantes et suggérer des orientations pour les travaux futurs</a:t>
            </a:r>
          </a:p>
        </p:txBody>
      </p:sp>
      <p:sp>
        <p:nvSpPr>
          <p:cNvPr id="7" name="Rectangle 6"/>
          <p:cNvSpPr/>
          <p:nvPr/>
        </p:nvSpPr>
        <p:spPr>
          <a:xfrm>
            <a:off x="121214" y="958662"/>
            <a:ext cx="3370666" cy="369332"/>
          </a:xfrm>
          <a:prstGeom prst="rect">
            <a:avLst/>
          </a:prstGeom>
        </p:spPr>
        <p:txBody>
          <a:bodyPr wrap="none">
            <a:spAutoFit/>
          </a:bodyPr>
          <a:lstStyle/>
          <a:p>
            <a:r>
              <a:rPr lang="fr-FR" b="1" dirty="0">
                <a:solidFill>
                  <a:srgbClr val="FF0000"/>
                </a:solidFill>
              </a:rPr>
              <a:t>Rédaction d'un rapport structuré</a:t>
            </a:r>
            <a:r>
              <a:rPr lang="fr-FR" dirty="0">
                <a:solidFill>
                  <a:srgbClr val="FF0000"/>
                </a:solidFill>
              </a:rPr>
              <a:t> </a:t>
            </a:r>
          </a:p>
        </p:txBody>
      </p:sp>
      <p:sp>
        <p:nvSpPr>
          <p:cNvPr id="8" name="Rectangle 7"/>
          <p:cNvSpPr/>
          <p:nvPr/>
        </p:nvSpPr>
        <p:spPr>
          <a:xfrm>
            <a:off x="150997" y="5363924"/>
            <a:ext cx="3311099" cy="369332"/>
          </a:xfrm>
          <a:prstGeom prst="rect">
            <a:avLst/>
          </a:prstGeom>
        </p:spPr>
        <p:txBody>
          <a:bodyPr wrap="none">
            <a:spAutoFit/>
          </a:bodyPr>
          <a:lstStyle/>
          <a:p>
            <a:r>
              <a:rPr lang="fr-FR" b="1" dirty="0">
                <a:solidFill>
                  <a:srgbClr val="FF0000"/>
                </a:solidFill>
              </a:rPr>
              <a:t>Conclusion et recommandations</a:t>
            </a:r>
            <a:r>
              <a:rPr lang="fr-FR" dirty="0">
                <a:solidFill>
                  <a:srgbClr val="FF0000"/>
                </a:solidFill>
              </a:rPr>
              <a:t> </a:t>
            </a:r>
          </a:p>
        </p:txBody>
      </p:sp>
      <p:pic>
        <p:nvPicPr>
          <p:cNvPr id="3074" name="Picture 2" descr="C:\Users\CSA\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8424" y="2331342"/>
            <a:ext cx="4426024" cy="2249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4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4624"/>
            <a:ext cx="8316416" cy="7248138"/>
          </a:xfrm>
          <a:prstGeom prst="rect">
            <a:avLst/>
          </a:prstGeom>
        </p:spPr>
        <p:txBody>
          <a:bodyPr wrap="square">
            <a:spAutoFit/>
          </a:bodyPr>
          <a:lstStyle/>
          <a:p>
            <a:r>
              <a:rPr lang="fr-FR" sz="2800" b="1" dirty="0"/>
              <a:t>Les représentations en classe de langue</a:t>
            </a:r>
            <a:endParaRPr lang="fr-FR" sz="2800" dirty="0"/>
          </a:p>
          <a:p>
            <a:pPr algn="just"/>
            <a:r>
              <a:rPr lang="fr-FR" sz="2300" dirty="0">
                <a:solidFill>
                  <a:srgbClr val="FF0000"/>
                </a:solidFill>
              </a:rPr>
              <a:t>Nombreuses sont les questions posées à propos de la considération des atouts plurilingues dans la construction des stratégies de passages d’une langue à une autre en sachant que ces activités sont liées aux représentations</a:t>
            </a:r>
            <a:r>
              <a:rPr lang="fr-FR" sz="2300" dirty="0"/>
              <a:t>. Ces dernières forment des filtres et se construisent dans les interactions orientant de la sorte la structure des séquences potentielles d’apprentissage. </a:t>
            </a:r>
            <a:r>
              <a:rPr lang="fr-FR" sz="2300" dirty="0">
                <a:solidFill>
                  <a:srgbClr val="7030A0"/>
                </a:solidFill>
              </a:rPr>
              <a:t>Ainsi pour Véronique (1990</a:t>
            </a:r>
            <a:r>
              <a:rPr lang="fr-FR" sz="2300" dirty="0">
                <a:solidFill>
                  <a:srgbClr val="FF0000"/>
                </a:solidFill>
              </a:rPr>
              <a:t>) tout apprenant véhicule des représentations concernant la langue à étudier et qui sont fondées sur sa façon de voir la distance </a:t>
            </a:r>
            <a:r>
              <a:rPr lang="fr-FR" sz="2300" dirty="0" err="1">
                <a:solidFill>
                  <a:srgbClr val="FF0000"/>
                </a:solidFill>
              </a:rPr>
              <a:t>interlinguistique</a:t>
            </a:r>
            <a:r>
              <a:rPr lang="fr-FR" sz="2300" dirty="0">
                <a:solidFill>
                  <a:srgbClr val="FF0000"/>
                </a:solidFill>
              </a:rPr>
              <a:t> et de ses intentions sur ce qui relève du central et du périphérique.</a:t>
            </a:r>
          </a:p>
          <a:p>
            <a:pPr algn="just"/>
            <a:r>
              <a:rPr lang="fr-FR" sz="2300" dirty="0">
                <a:solidFill>
                  <a:srgbClr val="7030A0"/>
                </a:solidFill>
              </a:rPr>
              <a:t>Il ajoute également (2001) </a:t>
            </a:r>
            <a:r>
              <a:rPr lang="fr-FR" sz="2300" dirty="0"/>
              <a:t>que les réponses métalinguistiques interviennent dans l’activité d’appropriation des langues qui se base sur l’analyse et la comparaison </a:t>
            </a:r>
            <a:r>
              <a:rPr lang="fr-FR" sz="2300" dirty="0">
                <a:solidFill>
                  <a:srgbClr val="7030A0"/>
                </a:solidFill>
              </a:rPr>
              <a:t>(Klein, 1989 : 84). </a:t>
            </a:r>
            <a:r>
              <a:rPr lang="fr-FR" sz="2300" dirty="0"/>
              <a:t>Cette activité va faire interagir les processus de catégorisation sociolinguistique (image de la langue, de ceux qui la parlent, des représentations de l’apprentissage) et les processus linguistiques et de l’apprentissage chez les apprenants. L’identification des liens qui les unissent permettra de réussir l’acte pédagogie et le traitement des données</a:t>
            </a:r>
          </a:p>
          <a:p>
            <a:r>
              <a:rPr lang="fr-FR" sz="2300" dirty="0"/>
              <a:t> </a:t>
            </a:r>
          </a:p>
        </p:txBody>
      </p:sp>
      <p:sp>
        <p:nvSpPr>
          <p:cNvPr id="5" name="Rectangle 4"/>
          <p:cNvSpPr/>
          <p:nvPr/>
        </p:nvSpPr>
        <p:spPr>
          <a:xfrm rot="5400000">
            <a:off x="5697705" y="3383414"/>
            <a:ext cx="6048673" cy="523220"/>
          </a:xfrm>
          <a:prstGeom prst="rect">
            <a:avLst/>
          </a:prstGeom>
        </p:spPr>
        <p:txBody>
          <a:bodyPr wrap="square">
            <a:spAutoFit/>
          </a:bodyPr>
          <a:lstStyle/>
          <a:p>
            <a:r>
              <a:rPr lang="fr-FR" sz="2800" b="1" dirty="0" smtClean="0"/>
              <a:t>Synthèse d’approche et de théories</a:t>
            </a:r>
            <a:endParaRPr lang="fr-FR" sz="2800" dirty="0"/>
          </a:p>
        </p:txBody>
      </p:sp>
      <p:cxnSp>
        <p:nvCxnSpPr>
          <p:cNvPr id="7" name="Connecteur droit avec flèche 6"/>
          <p:cNvCxnSpPr/>
          <p:nvPr/>
        </p:nvCxnSpPr>
        <p:spPr>
          <a:xfrm flipH="1" flipV="1">
            <a:off x="6300192" y="1124744"/>
            <a:ext cx="2160240" cy="9001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9" name="Connecteur droit avec flèche 8"/>
          <p:cNvCxnSpPr/>
          <p:nvPr/>
        </p:nvCxnSpPr>
        <p:spPr>
          <a:xfrm flipH="1" flipV="1">
            <a:off x="6876256" y="2564904"/>
            <a:ext cx="1845786" cy="57630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1" name="Connecteur droit avec flèche 10"/>
          <p:cNvCxnSpPr/>
          <p:nvPr/>
        </p:nvCxnSpPr>
        <p:spPr>
          <a:xfrm flipH="1">
            <a:off x="3347864" y="4149080"/>
            <a:ext cx="5112568" cy="14401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3" name="Connecteur droit avec flèche 12"/>
          <p:cNvCxnSpPr/>
          <p:nvPr/>
        </p:nvCxnSpPr>
        <p:spPr>
          <a:xfrm flipH="1">
            <a:off x="5292080" y="4653136"/>
            <a:ext cx="3168352" cy="36004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253490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00"/>
                                        <p:tgtEl>
                                          <p:spTgt spid="7"/>
                                        </p:tgtEl>
                                      </p:cBhvr>
                                    </p:animEffect>
                                  </p:childTnLst>
                                </p:cTn>
                              </p:par>
                              <p:par>
                                <p:cTn id="15" presetID="22" presetClass="entr" presetSubtype="4"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par>
                                <p:cTn id="18" presetID="2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down)">
                                      <p:cBhvr>
                                        <p:cTn id="20" dur="500"/>
                                        <p:tgtEl>
                                          <p:spTgt spid="11"/>
                                        </p:tgtEl>
                                      </p:cBhvr>
                                    </p:animEffect>
                                  </p:childTnLst>
                                </p:cTn>
                              </p:par>
                              <p:par>
                                <p:cTn id="21" presetID="22" presetClass="entr" presetSubtype="4"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down)">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42" y="0"/>
            <a:ext cx="8249650" cy="6524863"/>
          </a:xfrm>
          <a:prstGeom prst="rect">
            <a:avLst/>
          </a:prstGeom>
        </p:spPr>
        <p:txBody>
          <a:bodyPr wrap="square">
            <a:spAutoFit/>
          </a:bodyPr>
          <a:lstStyle/>
          <a:p>
            <a:pPr algn="just"/>
            <a:r>
              <a:rPr lang="fr-FR" sz="2200" dirty="0"/>
              <a:t>D’un point de vue pédagogique, les représentations trouvent une acception qui recouvre connaissances et savoirs, elles sont perçues comme </a:t>
            </a:r>
            <a:r>
              <a:rPr lang="fr-FR" sz="2200" dirty="0">
                <a:solidFill>
                  <a:srgbClr val="FF0000"/>
                </a:solidFill>
              </a:rPr>
              <a:t>« les modèles implicites ou explicites utilisés pour décrire, comprendre et expliquer un événement perceptif ou une situation ». </a:t>
            </a:r>
            <a:r>
              <a:rPr lang="fr-FR" sz="2200" dirty="0"/>
              <a:t>Elle peuvent servir également de support pour entamer des connaissances nouvelles et la construction du savoir, comme elles peuvent jouer un rôle dans les modes d’approches ou les règles d’actions spontanées ou apprises. Plus que cela, elles forment </a:t>
            </a:r>
            <a:r>
              <a:rPr lang="fr-FR" sz="2200" dirty="0">
                <a:solidFill>
                  <a:srgbClr val="FF0000"/>
                </a:solidFill>
              </a:rPr>
              <a:t>«un savoir préalable que l’enseignant doit estimer s’il veut parvenir à modifier la structure cognitive des élèves » (Groult , 2002) .</a:t>
            </a:r>
          </a:p>
          <a:p>
            <a:pPr algn="just"/>
            <a:r>
              <a:rPr lang="fr-FR" sz="2200" b="1" u="sng" dirty="0">
                <a:solidFill>
                  <a:srgbClr val="FF0000"/>
                </a:solidFill>
              </a:rPr>
              <a:t>En étudiant </a:t>
            </a:r>
            <a:r>
              <a:rPr lang="fr-FR" sz="2200" dirty="0">
                <a:solidFill>
                  <a:srgbClr val="002060"/>
                </a:solidFill>
              </a:rPr>
              <a:t>les représentations des apprenants, </a:t>
            </a:r>
            <a:r>
              <a:rPr lang="fr-FR" sz="2200" dirty="0">
                <a:solidFill>
                  <a:srgbClr val="FF0000"/>
                </a:solidFill>
              </a:rPr>
              <a:t>Richards &amp; </a:t>
            </a:r>
            <a:r>
              <a:rPr lang="fr-FR" sz="2200" dirty="0" err="1">
                <a:solidFill>
                  <a:srgbClr val="FF0000"/>
                </a:solidFill>
              </a:rPr>
              <a:t>Lockharts</a:t>
            </a:r>
            <a:r>
              <a:rPr lang="fr-FR" sz="2200" dirty="0">
                <a:solidFill>
                  <a:srgbClr val="FF0000"/>
                </a:solidFill>
              </a:rPr>
              <a:t> (1994) </a:t>
            </a:r>
            <a:r>
              <a:rPr lang="fr-FR" sz="2200" b="1" u="sng" dirty="0">
                <a:solidFill>
                  <a:srgbClr val="FF0000"/>
                </a:solidFill>
              </a:rPr>
              <a:t>ont remarqué </a:t>
            </a:r>
            <a:r>
              <a:rPr lang="fr-FR" sz="2200" dirty="0">
                <a:solidFill>
                  <a:srgbClr val="002060"/>
                </a:solidFill>
              </a:rPr>
              <a:t>qu’elles sont constituées de l’image de la langue, des natifs de la langue, des compétences de l’apprentissage et de l’apprenant lui-même, et que chacune faisait son apparition pendant l’acte d’enseignement. </a:t>
            </a:r>
            <a:r>
              <a:rPr lang="fr-FR" sz="2200" dirty="0" err="1">
                <a:solidFill>
                  <a:srgbClr val="FF0000"/>
                </a:solidFill>
              </a:rPr>
              <a:t>Holec</a:t>
            </a:r>
            <a:r>
              <a:rPr lang="fr-FR" sz="2200" dirty="0">
                <a:solidFill>
                  <a:srgbClr val="FF0000"/>
                </a:solidFill>
              </a:rPr>
              <a:t> (1979) </a:t>
            </a:r>
            <a:r>
              <a:rPr lang="fr-FR" sz="2200" b="1" u="sng" dirty="0">
                <a:solidFill>
                  <a:srgbClr val="FF0000"/>
                </a:solidFill>
              </a:rPr>
              <a:t>a expliqué qu’il serait souhaitable </a:t>
            </a:r>
            <a:r>
              <a:rPr lang="fr-FR" sz="2200" dirty="0">
                <a:solidFill>
                  <a:srgbClr val="FF0000"/>
                </a:solidFill>
              </a:rPr>
              <a:t>de mettre en clair les représentations des apprenants parce qu’elles font partie intégrante de leur processus d’apprentissage </a:t>
            </a:r>
            <a:r>
              <a:rPr lang="fr-FR" sz="2200" b="1" dirty="0">
                <a:solidFill>
                  <a:srgbClr val="00B050"/>
                </a:solidFill>
              </a:rPr>
              <a:t>car c’est à travers le langage, le non-dit ainsi que les dimensions de la ritualisation sociale que se construit l’identité du sujet.</a:t>
            </a:r>
          </a:p>
        </p:txBody>
      </p:sp>
      <p:sp>
        <p:nvSpPr>
          <p:cNvPr id="5" name="Rectangle 4"/>
          <p:cNvSpPr/>
          <p:nvPr/>
        </p:nvSpPr>
        <p:spPr>
          <a:xfrm rot="5400000">
            <a:off x="7577380" y="895282"/>
            <a:ext cx="2404884" cy="646331"/>
          </a:xfrm>
          <a:prstGeom prst="rect">
            <a:avLst/>
          </a:prstGeom>
        </p:spPr>
        <p:txBody>
          <a:bodyPr wrap="square">
            <a:spAutoFit/>
          </a:bodyPr>
          <a:lstStyle/>
          <a:p>
            <a:pPr algn="ctr"/>
            <a:r>
              <a:rPr lang="fr-FR" b="1" dirty="0" smtClean="0">
                <a:solidFill>
                  <a:schemeClr val="accent6">
                    <a:lumMod val="75000"/>
                  </a:schemeClr>
                </a:solidFill>
              </a:rPr>
              <a:t>Synthèse d’approche et théories</a:t>
            </a:r>
            <a:endParaRPr lang="fr-FR" dirty="0">
              <a:solidFill>
                <a:schemeClr val="accent6">
                  <a:lumMod val="75000"/>
                </a:schemeClr>
              </a:solidFill>
            </a:endParaRPr>
          </a:p>
        </p:txBody>
      </p:sp>
      <p:cxnSp>
        <p:nvCxnSpPr>
          <p:cNvPr id="7" name="Connecteur droit avec flèche 6"/>
          <p:cNvCxnSpPr/>
          <p:nvPr/>
        </p:nvCxnSpPr>
        <p:spPr>
          <a:xfrm flipH="1">
            <a:off x="6300192" y="1412776"/>
            <a:ext cx="2156464" cy="165618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9" name="Connecteur droit avec flèche 8"/>
          <p:cNvCxnSpPr/>
          <p:nvPr/>
        </p:nvCxnSpPr>
        <p:spPr>
          <a:xfrm flipH="1" flipV="1">
            <a:off x="7164288" y="980728"/>
            <a:ext cx="1292368" cy="7200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1" name="Rectangle 10"/>
          <p:cNvSpPr/>
          <p:nvPr/>
        </p:nvSpPr>
        <p:spPr>
          <a:xfrm rot="5400000">
            <a:off x="7654904" y="3516189"/>
            <a:ext cx="2404884" cy="646331"/>
          </a:xfrm>
          <a:prstGeom prst="rect">
            <a:avLst/>
          </a:prstGeom>
        </p:spPr>
        <p:txBody>
          <a:bodyPr wrap="square">
            <a:spAutoFit/>
          </a:bodyPr>
          <a:lstStyle/>
          <a:p>
            <a:pPr algn="ctr"/>
            <a:r>
              <a:rPr lang="fr-FR" b="1" dirty="0" smtClean="0"/>
              <a:t>Synthèse des  travaux antérieures</a:t>
            </a:r>
            <a:endParaRPr lang="fr-FR" dirty="0"/>
          </a:p>
        </p:txBody>
      </p:sp>
      <p:cxnSp>
        <p:nvCxnSpPr>
          <p:cNvPr id="13" name="Connecteur droit avec flèche 12"/>
          <p:cNvCxnSpPr/>
          <p:nvPr/>
        </p:nvCxnSpPr>
        <p:spPr>
          <a:xfrm flipH="1" flipV="1">
            <a:off x="7378424" y="3645024"/>
            <a:ext cx="1220360" cy="14401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Connecteur droit avec flèche 14"/>
          <p:cNvCxnSpPr/>
          <p:nvPr/>
        </p:nvCxnSpPr>
        <p:spPr>
          <a:xfrm flipH="1" flipV="1">
            <a:off x="2470920" y="3839354"/>
            <a:ext cx="6192688"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Connecteur droit avec flèche 17"/>
          <p:cNvCxnSpPr/>
          <p:nvPr/>
        </p:nvCxnSpPr>
        <p:spPr>
          <a:xfrm flipH="1" flipV="1">
            <a:off x="1187624" y="3573017"/>
            <a:ext cx="7346556" cy="43204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2" name="Rectangle 21"/>
          <p:cNvSpPr/>
          <p:nvPr/>
        </p:nvSpPr>
        <p:spPr>
          <a:xfrm rot="5400000">
            <a:off x="7639646" y="5401916"/>
            <a:ext cx="1988839" cy="923330"/>
          </a:xfrm>
          <a:prstGeom prst="rect">
            <a:avLst/>
          </a:prstGeom>
        </p:spPr>
        <p:txBody>
          <a:bodyPr wrap="square">
            <a:spAutoFit/>
          </a:bodyPr>
          <a:lstStyle/>
          <a:p>
            <a:pPr algn="ctr"/>
            <a:r>
              <a:rPr lang="fr-FR" b="1" dirty="0" smtClean="0">
                <a:solidFill>
                  <a:srgbClr val="00B0F0"/>
                </a:solidFill>
              </a:rPr>
              <a:t>Insuffisance dans les travaux antérieures</a:t>
            </a:r>
            <a:endParaRPr lang="fr-FR" dirty="0">
              <a:solidFill>
                <a:srgbClr val="00B0F0"/>
              </a:solidFill>
            </a:endParaRPr>
          </a:p>
        </p:txBody>
      </p:sp>
      <p:sp>
        <p:nvSpPr>
          <p:cNvPr id="25" name="Rectangle 24"/>
          <p:cNvSpPr/>
          <p:nvPr/>
        </p:nvSpPr>
        <p:spPr>
          <a:xfrm>
            <a:off x="87135" y="4725144"/>
            <a:ext cx="8064896" cy="17997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098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par>
                                <p:cTn id="11" presetID="22" presetClass="entr" presetSubtype="4"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down)">
                                      <p:cBhvr>
                                        <p:cTn id="18" dur="500"/>
                                        <p:tgtEl>
                                          <p:spTgt spid="11"/>
                                        </p:tgtEl>
                                      </p:cBhvr>
                                    </p:animEffect>
                                  </p:childTnLst>
                                </p:cTn>
                              </p:par>
                              <p:par>
                                <p:cTn id="19" presetID="22" presetClass="entr" presetSubtype="4"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down)">
                                      <p:cBhvr>
                                        <p:cTn id="21" dur="500"/>
                                        <p:tgtEl>
                                          <p:spTgt spid="13"/>
                                        </p:tgtEl>
                                      </p:cBhvr>
                                    </p:animEffect>
                                  </p:childTnLst>
                                </p:cTn>
                              </p:par>
                              <p:par>
                                <p:cTn id="22" presetID="22" presetClass="entr" presetSubtype="4" fill="hold"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down)">
                                      <p:cBhvr>
                                        <p:cTn id="24" dur="500"/>
                                        <p:tgtEl>
                                          <p:spTgt spid="18"/>
                                        </p:tgtEl>
                                      </p:cBhvr>
                                    </p:animEffect>
                                  </p:childTnLst>
                                </p:cTn>
                              </p:par>
                              <p:par>
                                <p:cTn id="25" presetID="22" presetClass="entr" presetSubtype="4"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circle(in)">
                                      <p:cBhvr>
                                        <p:cTn id="32" dur="2000"/>
                                        <p:tgtEl>
                                          <p:spTgt spid="22"/>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circle(in)">
                                      <p:cBhvr>
                                        <p:cTn id="35"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22" grpId="0"/>
      <p:bldP spid="2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93" y="188640"/>
            <a:ext cx="9124948" cy="4893647"/>
          </a:xfrm>
          <a:prstGeom prst="rect">
            <a:avLst/>
          </a:prstGeom>
        </p:spPr>
        <p:txBody>
          <a:bodyPr wrap="square">
            <a:spAutoFit/>
          </a:bodyPr>
          <a:lstStyle/>
          <a:p>
            <a:pPr algn="just"/>
            <a:r>
              <a:rPr lang="fr-FR" sz="2400" b="1" dirty="0">
                <a:solidFill>
                  <a:srgbClr val="00B050"/>
                </a:solidFill>
              </a:rPr>
              <a:t>C’est à la croisée de la psychologie et de la  sociolinguistique que se situe notre travail de recherche et plus précisément le problème des représentations que se font les apprenants d’une langue et de ses pratiques linguistiques. </a:t>
            </a:r>
            <a:endParaRPr lang="fr-FR" sz="2400" b="1" dirty="0" smtClean="0">
              <a:solidFill>
                <a:srgbClr val="00B050"/>
              </a:solidFill>
            </a:endParaRPr>
          </a:p>
          <a:p>
            <a:pPr algn="just"/>
            <a:endParaRPr lang="fr-FR" sz="2400" b="1" dirty="0">
              <a:solidFill>
                <a:srgbClr val="00B050"/>
              </a:solidFill>
            </a:endParaRPr>
          </a:p>
          <a:p>
            <a:pPr algn="just"/>
            <a:r>
              <a:rPr lang="fr-FR" sz="2400" b="1" dirty="0" smtClean="0">
                <a:solidFill>
                  <a:srgbClr val="FF0000"/>
                </a:solidFill>
              </a:rPr>
              <a:t>Cette recherche est </a:t>
            </a:r>
            <a:r>
              <a:rPr lang="fr-FR" sz="2400" b="1" dirty="0">
                <a:solidFill>
                  <a:srgbClr val="FF0000"/>
                </a:solidFill>
              </a:rPr>
              <a:t>d’une importance cruciale parce que les représentations </a:t>
            </a:r>
            <a:r>
              <a:rPr lang="fr-FR" sz="2400" b="1" dirty="0" smtClean="0">
                <a:solidFill>
                  <a:srgbClr val="FF0000"/>
                </a:solidFill>
              </a:rPr>
              <a:t>sont </a:t>
            </a:r>
            <a:r>
              <a:rPr lang="fr-FR" sz="2400" b="1" dirty="0">
                <a:solidFill>
                  <a:srgbClr val="FF0000"/>
                </a:solidFill>
              </a:rPr>
              <a:t>liées à l’appartenance culturelle et à l’histoire sociale des individus. De ce fait, elles peuvent jouer un rôle déterminant dans l’échec, contribuer aux processus de discours et de dévalorisation, comme elles peuvent susciter des dynamiques de réussite. C’est à ce niveau que l’enseignant doit être vigilant au rôle des représentations et des usages de la langue, et à la diversité des pratiques culturelles tout en écartant toute discrimination.</a:t>
            </a:r>
          </a:p>
        </p:txBody>
      </p:sp>
      <p:sp>
        <p:nvSpPr>
          <p:cNvPr id="5" name="Rectangle 4"/>
          <p:cNvSpPr/>
          <p:nvPr/>
        </p:nvSpPr>
        <p:spPr>
          <a:xfrm>
            <a:off x="65071" y="6066125"/>
            <a:ext cx="6159443" cy="369332"/>
          </a:xfrm>
          <a:prstGeom prst="rect">
            <a:avLst/>
          </a:prstGeom>
        </p:spPr>
        <p:txBody>
          <a:bodyPr wrap="none">
            <a:spAutoFit/>
          </a:bodyPr>
          <a:lstStyle/>
          <a:p>
            <a:r>
              <a:rPr lang="fr-FR" b="1" dirty="0">
                <a:solidFill>
                  <a:srgbClr val="FF0000"/>
                </a:solidFill>
              </a:rPr>
              <a:t>Justifier la nécessité  </a:t>
            </a:r>
            <a:r>
              <a:rPr lang="fr-FR" b="1" dirty="0" smtClean="0">
                <a:solidFill>
                  <a:srgbClr val="FF0000"/>
                </a:solidFill>
              </a:rPr>
              <a:t>et la pertinence de la recherche proposée</a:t>
            </a:r>
            <a:endParaRPr lang="fr-FR" dirty="0">
              <a:solidFill>
                <a:srgbClr val="FF0000"/>
              </a:solidFill>
            </a:endParaRPr>
          </a:p>
        </p:txBody>
      </p:sp>
      <p:sp>
        <p:nvSpPr>
          <p:cNvPr id="6" name="Rectangle 5"/>
          <p:cNvSpPr/>
          <p:nvPr/>
        </p:nvSpPr>
        <p:spPr>
          <a:xfrm>
            <a:off x="4270097" y="5141770"/>
            <a:ext cx="4915597" cy="646331"/>
          </a:xfrm>
          <a:prstGeom prst="rect">
            <a:avLst/>
          </a:prstGeom>
        </p:spPr>
        <p:txBody>
          <a:bodyPr wrap="square">
            <a:spAutoFit/>
          </a:bodyPr>
          <a:lstStyle/>
          <a:p>
            <a:pPr algn="ctr"/>
            <a:r>
              <a:rPr lang="fr-FR" b="1" dirty="0" smtClean="0">
                <a:solidFill>
                  <a:srgbClr val="00B050"/>
                </a:solidFill>
                <a:latin typeface="Times New Roman" pitchFamily="18" charset="0"/>
                <a:cs typeface="Times New Roman" pitchFamily="18" charset="0"/>
              </a:rPr>
              <a:t>inscrire </a:t>
            </a:r>
            <a:r>
              <a:rPr lang="fr-FR" b="1" dirty="0">
                <a:solidFill>
                  <a:srgbClr val="00B050"/>
                </a:solidFill>
                <a:latin typeface="Times New Roman" pitchFamily="18" charset="0"/>
                <a:cs typeface="Times New Roman" pitchFamily="18" charset="0"/>
              </a:rPr>
              <a:t>la recherche dans </a:t>
            </a:r>
            <a:r>
              <a:rPr lang="fr-FR" b="1" dirty="0" smtClean="0">
                <a:solidFill>
                  <a:srgbClr val="00B050"/>
                </a:solidFill>
                <a:latin typeface="Times New Roman" pitchFamily="18" charset="0"/>
                <a:cs typeface="Times New Roman" pitchFamily="18" charset="0"/>
              </a:rPr>
              <a:t>un </a:t>
            </a:r>
            <a:r>
              <a:rPr lang="fr-FR" b="1" dirty="0">
                <a:solidFill>
                  <a:srgbClr val="00B050"/>
                </a:solidFill>
                <a:latin typeface="Times New Roman" pitchFamily="18" charset="0"/>
                <a:cs typeface="Times New Roman" pitchFamily="18" charset="0"/>
              </a:rPr>
              <a:t>champ </a:t>
            </a:r>
            <a:r>
              <a:rPr lang="fr-FR" b="1" dirty="0" smtClean="0">
                <a:solidFill>
                  <a:srgbClr val="00B050"/>
                </a:solidFill>
                <a:latin typeface="Times New Roman" pitchFamily="18" charset="0"/>
                <a:cs typeface="Times New Roman" pitchFamily="18" charset="0"/>
              </a:rPr>
              <a:t>disciplinaire et le situer par rapport à l’existant </a:t>
            </a:r>
            <a:endParaRPr lang="fr-FR" b="1" dirty="0">
              <a:solidFill>
                <a:srgbClr val="00B050"/>
              </a:solidFill>
            </a:endParaRPr>
          </a:p>
        </p:txBody>
      </p:sp>
      <p:sp>
        <p:nvSpPr>
          <p:cNvPr id="7" name="Rectangle 6"/>
          <p:cNvSpPr/>
          <p:nvPr/>
        </p:nvSpPr>
        <p:spPr>
          <a:xfrm>
            <a:off x="60746" y="0"/>
            <a:ext cx="9124948" cy="17728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19093" y="1988840"/>
            <a:ext cx="9124948" cy="3057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avec flèche 9"/>
          <p:cNvCxnSpPr/>
          <p:nvPr/>
        </p:nvCxnSpPr>
        <p:spPr>
          <a:xfrm flipH="1" flipV="1">
            <a:off x="6224514" y="1412776"/>
            <a:ext cx="219694" cy="381642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2" name="Connecteur droit avec flèche 11"/>
          <p:cNvCxnSpPr/>
          <p:nvPr/>
        </p:nvCxnSpPr>
        <p:spPr>
          <a:xfrm flipH="1" flipV="1">
            <a:off x="2267744" y="4581128"/>
            <a:ext cx="144016" cy="1484997"/>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582764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par>
                                <p:cTn id="8" presetID="6" presetClass="entr" presetSubtype="16"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ircle(in)">
                                      <p:cBhvr>
                                        <p:cTn id="10" dur="2000"/>
                                        <p:tgtEl>
                                          <p:spTgt spid="10"/>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ircle(in)">
                                      <p:cBhvr>
                                        <p:cTn id="18" dur="2000"/>
                                        <p:tgtEl>
                                          <p:spTgt spid="8"/>
                                        </p:tgtEl>
                                      </p:cBhvr>
                                    </p:animEffect>
                                  </p:childTnLst>
                                </p:cTn>
                              </p:par>
                              <p:par>
                                <p:cTn id="19" presetID="6" presetClass="entr" presetSubtype="16"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circle(in)">
                                      <p:cBhvr>
                                        <p:cTn id="21" dur="2000"/>
                                        <p:tgtEl>
                                          <p:spTgt spid="12"/>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circle(in)">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2785298" y="1916832"/>
            <a:ext cx="3024336" cy="216024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r>
              <a:rPr lang="fr-FR" sz="2400" b="1" dirty="0">
                <a:solidFill>
                  <a:schemeClr val="tx1"/>
                </a:solidFill>
                <a:latin typeface="Times New Roman" pitchFamily="18" charset="0"/>
                <a:cs typeface="Times New Roman" pitchFamily="18" charset="0"/>
              </a:rPr>
              <a:t>Importance de l'état de l'art</a:t>
            </a:r>
          </a:p>
        </p:txBody>
      </p:sp>
      <p:sp>
        <p:nvSpPr>
          <p:cNvPr id="5" name="Rectangle 4"/>
          <p:cNvSpPr/>
          <p:nvPr/>
        </p:nvSpPr>
        <p:spPr>
          <a:xfrm>
            <a:off x="251520" y="620688"/>
            <a:ext cx="2592288" cy="120032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r>
              <a:rPr lang="fr-FR" b="1" dirty="0"/>
              <a:t>Clarifier le sujet de recherche</a:t>
            </a:r>
            <a:r>
              <a:rPr lang="fr-FR" dirty="0"/>
              <a:t> : Aider à définir précisément la problématique à étudier.</a:t>
            </a:r>
          </a:p>
        </p:txBody>
      </p:sp>
      <p:sp>
        <p:nvSpPr>
          <p:cNvPr id="6" name="Rectangle 5"/>
          <p:cNvSpPr/>
          <p:nvPr/>
        </p:nvSpPr>
        <p:spPr>
          <a:xfrm>
            <a:off x="5904656" y="476672"/>
            <a:ext cx="3059832" cy="1477328"/>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r>
              <a:rPr lang="fr-FR" b="1" dirty="0"/>
              <a:t>Positionner le chercheur</a:t>
            </a:r>
            <a:r>
              <a:rPr lang="fr-FR" dirty="0"/>
              <a:t> : Permettre au chercheur de comprendre où se situe son travail par rapport aux recherches antérieures.</a:t>
            </a:r>
          </a:p>
        </p:txBody>
      </p:sp>
      <p:sp>
        <p:nvSpPr>
          <p:cNvPr id="7" name="Rectangle 6"/>
          <p:cNvSpPr/>
          <p:nvPr/>
        </p:nvSpPr>
        <p:spPr>
          <a:xfrm>
            <a:off x="179512" y="4941168"/>
            <a:ext cx="2376264" cy="92333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r>
              <a:rPr lang="fr-FR" dirty="0"/>
              <a:t>Pour éviter de tomber dans une compilation théorique</a:t>
            </a:r>
          </a:p>
        </p:txBody>
      </p:sp>
      <p:sp>
        <p:nvSpPr>
          <p:cNvPr id="8" name="Rectangle 7"/>
          <p:cNvSpPr/>
          <p:nvPr/>
        </p:nvSpPr>
        <p:spPr>
          <a:xfrm>
            <a:off x="3419284" y="5013176"/>
            <a:ext cx="2395464" cy="92333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r>
              <a:rPr lang="fr-FR" dirty="0"/>
              <a:t>Pour éviter de tomber dans le trop de définitions .</a:t>
            </a:r>
          </a:p>
        </p:txBody>
      </p:sp>
      <p:sp>
        <p:nvSpPr>
          <p:cNvPr id="9" name="Rectangle 8"/>
          <p:cNvSpPr/>
          <p:nvPr/>
        </p:nvSpPr>
        <p:spPr>
          <a:xfrm>
            <a:off x="6804248" y="4964975"/>
            <a:ext cx="2088232" cy="120032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r>
              <a:rPr lang="fr-FR" dirty="0"/>
              <a:t>Pour éviter de tomber dans le remplissage et donc dans le plagiat </a:t>
            </a:r>
          </a:p>
        </p:txBody>
      </p:sp>
      <p:sp>
        <p:nvSpPr>
          <p:cNvPr id="10" name="Rectangle 9"/>
          <p:cNvSpPr/>
          <p:nvPr/>
        </p:nvSpPr>
        <p:spPr>
          <a:xfrm>
            <a:off x="251520" y="2276872"/>
            <a:ext cx="2160240" cy="175432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r>
              <a:rPr lang="fr-FR" b="1" dirty="0"/>
              <a:t>Éviter la duplication</a:t>
            </a:r>
            <a:r>
              <a:rPr lang="fr-FR" dirty="0"/>
              <a:t> d'efforts en s'assurant que les travaux proposés n'ont pas déjà été réalisés.</a:t>
            </a:r>
          </a:p>
        </p:txBody>
      </p:sp>
      <p:sp>
        <p:nvSpPr>
          <p:cNvPr id="11" name="Rectangle 10"/>
          <p:cNvSpPr/>
          <p:nvPr/>
        </p:nvSpPr>
        <p:spPr>
          <a:xfrm>
            <a:off x="5940152" y="2322746"/>
            <a:ext cx="3059832" cy="175432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r>
              <a:rPr lang="fr-FR" b="1" dirty="0"/>
              <a:t>Justifier la nécessité d'une nouvelle recherche</a:t>
            </a:r>
            <a:r>
              <a:rPr lang="fr-FR" dirty="0"/>
              <a:t>, en démontrant que les solutions existantes ne répondent pas entièrement aux problématiques posées</a:t>
            </a:r>
          </a:p>
        </p:txBody>
      </p:sp>
      <p:sp>
        <p:nvSpPr>
          <p:cNvPr id="12" name="Rectangle 11"/>
          <p:cNvSpPr/>
          <p:nvPr/>
        </p:nvSpPr>
        <p:spPr>
          <a:xfrm>
            <a:off x="1691680" y="6195112"/>
            <a:ext cx="5610638" cy="523220"/>
          </a:xfrm>
          <a:prstGeom prst="rect">
            <a:avLst/>
          </a:prstGeom>
        </p:spPr>
        <p:txBody>
          <a:bodyPr wrap="none">
            <a:spAutoFit/>
          </a:bodyPr>
          <a:lstStyle/>
          <a:p>
            <a:r>
              <a:rPr lang="fr-FR" sz="2800" b="1" dirty="0" smtClean="0">
                <a:latin typeface="Times New Roman" pitchFamily="18" charset="0"/>
                <a:cs typeface="Times New Roman" pitchFamily="18" charset="0"/>
              </a:rPr>
              <a:t>Pourquoi élaborer </a:t>
            </a:r>
            <a:r>
              <a:rPr lang="fr-FR" sz="2800" b="1" dirty="0">
                <a:latin typeface="Times New Roman" pitchFamily="18" charset="0"/>
                <a:cs typeface="Times New Roman" pitchFamily="18" charset="0"/>
              </a:rPr>
              <a:t>un état de l'art ?</a:t>
            </a:r>
          </a:p>
        </p:txBody>
      </p:sp>
    </p:spTree>
    <p:extLst>
      <p:ext uri="{BB962C8B-B14F-4D97-AF65-F5344CB8AC3E}">
        <p14:creationId xmlns:p14="http://schemas.microsoft.com/office/powerpoint/2010/main" val="2406058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arn(inVertical)">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pitchFamily="18" charset="0"/>
                <a:cs typeface="Times New Roman" pitchFamily="18" charset="0"/>
              </a:rPr>
              <a:t>a) Les motivation  du choix du sujet</a:t>
            </a:r>
            <a:br>
              <a:rPr lang="fr-FR" b="1"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000108"/>
            <a:ext cx="8229600" cy="5572164"/>
          </a:xfrm>
        </p:spPr>
        <p:txBody>
          <a:bodyPr>
            <a:normAutofit fontScale="92500"/>
          </a:bodyPr>
          <a:lstStyle/>
          <a:p>
            <a:pPr algn="just"/>
            <a:r>
              <a:rPr lang="fr-FR" dirty="0" smtClean="0">
                <a:latin typeface="Times New Roman" pitchFamily="18" charset="0"/>
                <a:cs typeface="Times New Roman" pitchFamily="18" charset="0"/>
              </a:rPr>
              <a:t>Les motivations peuvent être </a:t>
            </a:r>
            <a:r>
              <a:rPr lang="fr-FR" b="1" dirty="0" smtClean="0">
                <a:latin typeface="Times New Roman" pitchFamily="18" charset="0"/>
                <a:cs typeface="Times New Roman" pitchFamily="18" charset="0"/>
              </a:rPr>
              <a:t>personnelles</a:t>
            </a:r>
            <a:r>
              <a:rPr lang="fr-FR" dirty="0" smtClean="0">
                <a:latin typeface="Times New Roman" pitchFamily="18" charset="0"/>
                <a:cs typeface="Times New Roman" pitchFamily="18" charset="0"/>
              </a:rPr>
              <a:t>; elles peuvent être liées à une expérience pratique ou un vécu, une observation, un constat, </a:t>
            </a:r>
            <a:r>
              <a:rPr lang="fr-FR" b="1" dirty="0" smtClean="0">
                <a:latin typeface="Times New Roman" pitchFamily="18" charset="0"/>
                <a:cs typeface="Times New Roman" pitchFamily="18" charset="0"/>
              </a:rPr>
              <a:t>. Cette partie montre comment le chercheur en est arrivé à s’interroger sur tel ou tel point-objet de sa recherche. </a:t>
            </a:r>
          </a:p>
          <a:p>
            <a:pPr algn="just"/>
            <a:r>
              <a:rPr lang="fr-FR" dirty="0" smtClean="0">
                <a:latin typeface="Times New Roman" pitchFamily="18" charset="0"/>
                <a:cs typeface="Times New Roman" pitchFamily="18" charset="0"/>
              </a:rPr>
              <a:t>Elles peuvent être d'ordre </a:t>
            </a:r>
            <a:r>
              <a:rPr lang="fr-FR" b="1" dirty="0" smtClean="0">
                <a:latin typeface="Times New Roman" pitchFamily="18" charset="0"/>
                <a:cs typeface="Times New Roman" pitchFamily="18" charset="0"/>
              </a:rPr>
              <a:t>épistémologique. C’est-à-dire qu’</a:t>
            </a:r>
            <a:r>
              <a:rPr lang="fr-FR" dirty="0" smtClean="0">
                <a:latin typeface="Times New Roman" pitchFamily="18" charset="0"/>
                <a:cs typeface="Times New Roman" pitchFamily="18" charset="0"/>
              </a:rPr>
              <a:t>une lecture, un colloque, un séminaire, un cours..., peuvent, en effet, susciter un intérêt particulier pour tel ou tel sujet; </a:t>
            </a:r>
          </a:p>
          <a:p>
            <a:pPr algn="just"/>
            <a:r>
              <a:rPr lang="fr-FR" dirty="0" smtClean="0">
                <a:latin typeface="Times New Roman" pitchFamily="18" charset="0"/>
                <a:cs typeface="Times New Roman" pitchFamily="18" charset="0"/>
              </a:rPr>
              <a:t>Un sujet peut être imposé par d’autres contraintes</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31723517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28736"/>
          </a:xfrm>
        </p:spPr>
        <p:txBody>
          <a:bodyPr>
            <a:normAutofit/>
          </a:bodyPr>
          <a:lstStyle/>
          <a:p>
            <a:pPr lvl="0"/>
            <a:r>
              <a:rPr lang="fr-FR" sz="3600" b="1" dirty="0" smtClean="0">
                <a:latin typeface="Times New Roman" pitchFamily="18" charset="0"/>
                <a:ea typeface="Calibri" pitchFamily="34" charset="0"/>
                <a:cs typeface="Times New Roman" pitchFamily="18" charset="0"/>
              </a:rPr>
              <a:t>La formulation de la question principale</a:t>
            </a:r>
            <a:r>
              <a:rPr lang="fr-FR" sz="3600" b="1" dirty="0" smtClean="0">
                <a:ea typeface="Calibri" pitchFamily="34" charset="0"/>
                <a:cs typeface="Times New Roman" pitchFamily="18" charset="0"/>
              </a:rPr>
              <a:t> </a:t>
            </a:r>
            <a:r>
              <a:rPr lang="fr-FR" sz="3600" b="1" dirty="0" smtClean="0">
                <a:latin typeface="Times New Roman" pitchFamily="18" charset="0"/>
                <a:ea typeface="Calibri" pitchFamily="34" charset="0"/>
                <a:cs typeface="Times New Roman" pitchFamily="18" charset="0"/>
              </a:rPr>
              <a:t>:</a:t>
            </a:r>
            <a:r>
              <a:rPr lang="fr-FR" sz="3600" dirty="0" smtClean="0">
                <a:latin typeface="Times New Roman" pitchFamily="18" charset="0"/>
                <a:ea typeface="Calibri" pitchFamily="34" charset="0"/>
                <a:cs typeface="Times New Roman" pitchFamily="18" charset="0"/>
              </a:rPr>
              <a:t> </a:t>
            </a:r>
            <a:br>
              <a:rPr lang="fr-FR" sz="3600" dirty="0" smtClean="0">
                <a:latin typeface="Times New Roman" pitchFamily="18" charset="0"/>
                <a:ea typeface="Calibri" pitchFamily="34" charset="0"/>
                <a:cs typeface="Times New Roman" pitchFamily="18" charset="0"/>
              </a:rPr>
            </a:br>
            <a:endParaRPr lang="fr-FR" sz="3600" dirty="0"/>
          </a:p>
        </p:txBody>
      </p:sp>
      <p:sp>
        <p:nvSpPr>
          <p:cNvPr id="4" name="Rectangle 3"/>
          <p:cNvSpPr>
            <a:spLocks noChangeArrowheads="1"/>
          </p:cNvSpPr>
          <p:nvPr/>
        </p:nvSpPr>
        <p:spPr bwMode="auto">
          <a:xfrm>
            <a:off x="0" y="92867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400" dirty="0" smtClean="0">
                <a:solidFill>
                  <a:prstClr val="black"/>
                </a:solidFill>
                <a:latin typeface="Times New Roman" pitchFamily="18" charset="0"/>
                <a:ea typeface="Calibri" pitchFamily="34" charset="0"/>
                <a:cs typeface="Times New Roman" pitchFamily="18" charset="0"/>
              </a:rPr>
              <a:t>Les questions pos</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es par le chercheur doivent cerner les aspects les plus importants de son sujet mais il doit avoir, parmi ses questions, une question </a:t>
            </a:r>
            <a:r>
              <a:rPr lang="fr-FR" sz="2400" b="1" dirty="0" smtClean="0">
                <a:solidFill>
                  <a:prstClr val="black"/>
                </a:solidFill>
                <a:latin typeface="Times New Roman" pitchFamily="18" charset="0"/>
                <a:ea typeface="Calibri" pitchFamily="34" charset="0"/>
                <a:cs typeface="Times New Roman" pitchFamily="18" charset="0"/>
              </a:rPr>
              <a:t>principale</a:t>
            </a:r>
            <a:r>
              <a:rPr lang="fr-FR" sz="2400" dirty="0" smtClean="0">
                <a:solidFill>
                  <a:prstClr val="black"/>
                </a:solidFill>
                <a:latin typeface="Times New Roman" pitchFamily="18" charset="0"/>
                <a:ea typeface="Calibri" pitchFamily="34" charset="0"/>
                <a:cs typeface="Times New Roman" pitchFamily="18" charset="0"/>
              </a:rPr>
              <a:t> qui est le </a:t>
            </a:r>
            <a:r>
              <a:rPr lang="fr-FR" sz="2400" b="1" dirty="0" smtClean="0">
                <a:solidFill>
                  <a:prstClr val="black"/>
                </a:solidFill>
                <a:latin typeface="Times New Roman" pitchFamily="18" charset="0"/>
                <a:ea typeface="Calibri" pitchFamily="34" charset="0"/>
                <a:cs typeface="Times New Roman" pitchFamily="18" charset="0"/>
              </a:rPr>
              <a:t>c</a:t>
            </a:r>
            <a:r>
              <a:rPr lang="fr-FR" sz="2400" b="1" dirty="0" smtClean="0">
                <a:solidFill>
                  <a:prstClr val="black"/>
                </a:solidFill>
                <a:ea typeface="Calibri" pitchFamily="34" charset="0"/>
                <a:cs typeface="Times New Roman" pitchFamily="18" charset="0"/>
              </a:rPr>
              <a:t>œ</a:t>
            </a:r>
            <a:r>
              <a:rPr lang="fr-FR" sz="2400" b="1" dirty="0" smtClean="0">
                <a:solidFill>
                  <a:prstClr val="black"/>
                </a:solidFill>
                <a:latin typeface="Times New Roman" pitchFamily="18" charset="0"/>
                <a:ea typeface="Calibri" pitchFamily="34" charset="0"/>
                <a:cs typeface="Times New Roman" pitchFamily="18" charset="0"/>
              </a:rPr>
              <a:t>ur</a:t>
            </a:r>
            <a:r>
              <a:rPr lang="fr-FR" sz="2400" dirty="0" smtClean="0">
                <a:solidFill>
                  <a:prstClr val="black"/>
                </a:solidFill>
                <a:latin typeface="Times New Roman" pitchFamily="18" charset="0"/>
                <a:ea typeface="Calibri" pitchFamily="34" charset="0"/>
                <a:cs typeface="Times New Roman" pitchFamily="18" charset="0"/>
              </a:rPr>
              <a:t> de la probl</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matique. </a:t>
            </a:r>
            <a:endParaRPr lang="fr-FR" sz="3600" dirty="0" smtClean="0">
              <a:solidFill>
                <a:prstClr val="black"/>
              </a:solidFill>
              <a:latin typeface="Arial" pitchFamily="34" charset="0"/>
              <a:cs typeface="Arial" pitchFamily="34" charset="0"/>
            </a:endParaRPr>
          </a:p>
        </p:txBody>
      </p:sp>
      <p:sp>
        <p:nvSpPr>
          <p:cNvPr id="5" name="Rectangle 4"/>
          <p:cNvSpPr/>
          <p:nvPr/>
        </p:nvSpPr>
        <p:spPr>
          <a:xfrm>
            <a:off x="0" y="2928934"/>
            <a:ext cx="9144000" cy="2554545"/>
          </a:xfrm>
          <a:prstGeom prst="rect">
            <a:avLst/>
          </a:prstGeom>
        </p:spPr>
        <p:txBody>
          <a:bodyPr wrap="square">
            <a:spAutoFit/>
          </a:bodyPr>
          <a:lstStyle/>
          <a:p>
            <a:pPr algn="just"/>
            <a:r>
              <a:rPr lang="fr-FR" sz="3200" dirty="0" smtClean="0">
                <a:solidFill>
                  <a:prstClr val="black"/>
                </a:solidFill>
                <a:latin typeface="Times New Roman" pitchFamily="18" charset="0"/>
                <a:ea typeface="Calibri" pitchFamily="34" charset="0"/>
                <a:cs typeface="Times New Roman" pitchFamily="18" charset="0"/>
              </a:rPr>
              <a:t>Selon Michel </a:t>
            </a:r>
            <a:r>
              <a:rPr lang="fr-FR" sz="3200" dirty="0">
                <a:solidFill>
                  <a:prstClr val="black"/>
                </a:solidFill>
                <a:latin typeface="Times New Roman" pitchFamily="18" charset="0"/>
                <a:ea typeface="Calibri" pitchFamily="34" charset="0"/>
                <a:cs typeface="Times New Roman" pitchFamily="18" charset="0"/>
              </a:rPr>
              <a:t>B</a:t>
            </a:r>
            <a:r>
              <a:rPr lang="fr-FR" sz="3200" dirty="0" smtClean="0">
                <a:solidFill>
                  <a:prstClr val="black"/>
                </a:solidFill>
                <a:latin typeface="Times New Roman" pitchFamily="18" charset="0"/>
                <a:ea typeface="Calibri" pitchFamily="34" charset="0"/>
                <a:cs typeface="Times New Roman" pitchFamily="18" charset="0"/>
              </a:rPr>
              <a:t>eaud, cette question doit </a:t>
            </a:r>
            <a:r>
              <a:rPr lang="fr-FR" sz="3200" b="1" i="1" dirty="0">
                <a:solidFill>
                  <a:prstClr val="black"/>
                </a:solidFill>
                <a:ea typeface="Calibri" pitchFamily="34" charset="0"/>
                <a:cs typeface="Times New Roman" pitchFamily="18" charset="0"/>
              </a:rPr>
              <a:t>« </a:t>
            </a:r>
            <a:r>
              <a:rPr lang="fr-FR" sz="3200" b="1" i="1" dirty="0" smtClean="0">
                <a:solidFill>
                  <a:prstClr val="black"/>
                </a:solidFill>
                <a:latin typeface="Times New Roman" pitchFamily="18" charset="0"/>
                <a:ea typeface="Calibri" pitchFamily="34" charset="0"/>
                <a:cs typeface="Times New Roman" pitchFamily="18" charset="0"/>
              </a:rPr>
              <a:t>être </a:t>
            </a:r>
            <a:r>
              <a:rPr lang="fr-FR" sz="3200" b="1" i="1" dirty="0" smtClean="0">
                <a:solidFill>
                  <a:srgbClr val="FF0000"/>
                </a:solidFill>
                <a:latin typeface="Times New Roman" pitchFamily="18" charset="0"/>
                <a:ea typeface="Calibri" pitchFamily="34" charset="0"/>
                <a:cs typeface="Times New Roman" pitchFamily="18" charset="0"/>
              </a:rPr>
              <a:t>cruciale</a:t>
            </a:r>
            <a:r>
              <a:rPr lang="fr-FR" sz="3200" b="1" i="1" dirty="0" smtClean="0">
                <a:solidFill>
                  <a:prstClr val="black"/>
                </a:solidFill>
                <a:latin typeface="Times New Roman" pitchFamily="18" charset="0"/>
                <a:ea typeface="Calibri" pitchFamily="34" charset="0"/>
                <a:cs typeface="Times New Roman" pitchFamily="18" charset="0"/>
              </a:rPr>
              <a:t>, </a:t>
            </a:r>
            <a:r>
              <a:rPr lang="fr-FR" sz="3200" b="1" i="1" dirty="0" smtClean="0">
                <a:solidFill>
                  <a:srgbClr val="FF0000"/>
                </a:solidFill>
                <a:latin typeface="Times New Roman" pitchFamily="18" charset="0"/>
                <a:ea typeface="Calibri" pitchFamily="34" charset="0"/>
                <a:cs typeface="Times New Roman" pitchFamily="18" charset="0"/>
              </a:rPr>
              <a:t>centrale</a:t>
            </a:r>
            <a:r>
              <a:rPr lang="fr-FR" sz="3200" b="1" i="1" dirty="0" smtClean="0">
                <a:solidFill>
                  <a:prstClr val="black"/>
                </a:solidFill>
                <a:latin typeface="Times New Roman" pitchFamily="18" charset="0"/>
                <a:ea typeface="Calibri" pitchFamily="34" charset="0"/>
                <a:cs typeface="Times New Roman" pitchFamily="18" charset="0"/>
              </a:rPr>
              <a:t>, </a:t>
            </a:r>
            <a:r>
              <a:rPr lang="fr-FR" sz="3200" b="1" i="1" dirty="0" smtClean="0">
                <a:solidFill>
                  <a:srgbClr val="FF0000"/>
                </a:solidFill>
                <a:latin typeface="Times New Roman" pitchFamily="18" charset="0"/>
                <a:ea typeface="Calibri" pitchFamily="34" charset="0"/>
                <a:cs typeface="Times New Roman" pitchFamily="18" charset="0"/>
              </a:rPr>
              <a:t>essentielle</a:t>
            </a:r>
            <a:r>
              <a:rPr lang="fr-FR" sz="3200" b="1" i="1" dirty="0" smtClean="0">
                <a:solidFill>
                  <a:prstClr val="black"/>
                </a:solidFill>
                <a:latin typeface="Times New Roman" pitchFamily="18" charset="0"/>
                <a:ea typeface="Calibri" pitchFamily="34" charset="0"/>
                <a:cs typeface="Times New Roman" pitchFamily="18" charset="0"/>
              </a:rPr>
              <a:t> par rapport au sujet choisi </a:t>
            </a:r>
            <a:r>
              <a:rPr lang="fr-FR" sz="3200" b="1" i="1" dirty="0">
                <a:solidFill>
                  <a:prstClr val="black"/>
                </a:solidFill>
                <a:ea typeface="Calibri" pitchFamily="34" charset="0"/>
                <a:cs typeface="Times New Roman" pitchFamily="18" charset="0"/>
              </a:rPr>
              <a:t>…</a:t>
            </a:r>
            <a:r>
              <a:rPr lang="fr-FR" sz="3200" b="1" i="1" dirty="0" smtClean="0">
                <a:solidFill>
                  <a:prstClr val="black"/>
                </a:solidFill>
                <a:latin typeface="Times New Roman" pitchFamily="18" charset="0"/>
                <a:ea typeface="Calibri" pitchFamily="34" charset="0"/>
                <a:cs typeface="Times New Roman" pitchFamily="18" charset="0"/>
              </a:rPr>
              <a:t> elle ne doit pas être </a:t>
            </a:r>
            <a:r>
              <a:rPr lang="fr-FR" sz="3200" b="1" i="1" dirty="0">
                <a:solidFill>
                  <a:prstClr val="black"/>
                </a:solidFill>
                <a:ea typeface="Calibri" pitchFamily="34" charset="0"/>
                <a:cs typeface="Times New Roman" pitchFamily="18" charset="0"/>
              </a:rPr>
              <a:t>à</a:t>
            </a:r>
            <a:r>
              <a:rPr lang="fr-FR" sz="3200" b="1" i="1" dirty="0" smtClean="0">
                <a:solidFill>
                  <a:prstClr val="black"/>
                </a:solidFill>
                <a:latin typeface="Times New Roman" pitchFamily="18" charset="0"/>
                <a:ea typeface="Calibri" pitchFamily="34" charset="0"/>
                <a:cs typeface="Times New Roman" pitchFamily="18" charset="0"/>
              </a:rPr>
              <a:t> cot</a:t>
            </a:r>
            <a:r>
              <a:rPr lang="fr-FR" sz="3200" b="1" i="1" dirty="0">
                <a:solidFill>
                  <a:prstClr val="black"/>
                </a:solidFill>
                <a:ea typeface="Calibri" pitchFamily="34" charset="0"/>
                <a:cs typeface="Times New Roman" pitchFamily="18" charset="0"/>
              </a:rPr>
              <a:t>é</a:t>
            </a:r>
            <a:r>
              <a:rPr lang="fr-FR" sz="3200" b="1" i="1" dirty="0" smtClean="0">
                <a:solidFill>
                  <a:prstClr val="black"/>
                </a:solidFill>
                <a:latin typeface="Times New Roman" pitchFamily="18" charset="0"/>
                <a:ea typeface="Calibri" pitchFamily="34" charset="0"/>
                <a:cs typeface="Times New Roman" pitchFamily="18" charset="0"/>
              </a:rPr>
              <a:t> du sujet ou d</a:t>
            </a:r>
            <a:r>
              <a:rPr lang="fr-FR" sz="3200" b="1" i="1" dirty="0">
                <a:solidFill>
                  <a:prstClr val="black"/>
                </a:solidFill>
                <a:ea typeface="Calibri" pitchFamily="34" charset="0"/>
                <a:cs typeface="Times New Roman" pitchFamily="18" charset="0"/>
              </a:rPr>
              <a:t>é</a:t>
            </a:r>
            <a:r>
              <a:rPr lang="fr-FR" sz="3200" b="1" i="1" dirty="0" smtClean="0">
                <a:solidFill>
                  <a:prstClr val="black"/>
                </a:solidFill>
                <a:latin typeface="Times New Roman" pitchFamily="18" charset="0"/>
                <a:ea typeface="Calibri" pitchFamily="34" charset="0"/>
                <a:cs typeface="Times New Roman" pitchFamily="18" charset="0"/>
              </a:rPr>
              <a:t>cal</a:t>
            </a:r>
            <a:r>
              <a:rPr lang="fr-FR" sz="3200" b="1" i="1" dirty="0">
                <a:solidFill>
                  <a:prstClr val="black"/>
                </a:solidFill>
                <a:ea typeface="Calibri" pitchFamily="34" charset="0"/>
                <a:cs typeface="Times New Roman" pitchFamily="18" charset="0"/>
              </a:rPr>
              <a:t>é</a:t>
            </a:r>
            <a:r>
              <a:rPr lang="fr-FR" sz="3200" b="1" i="1" dirty="0" smtClean="0">
                <a:solidFill>
                  <a:prstClr val="black"/>
                </a:solidFill>
                <a:latin typeface="Times New Roman" pitchFamily="18" charset="0"/>
                <a:ea typeface="Calibri" pitchFamily="34" charset="0"/>
                <a:cs typeface="Times New Roman" pitchFamily="18" charset="0"/>
              </a:rPr>
              <a:t>e, d</a:t>
            </a:r>
            <a:r>
              <a:rPr lang="fr-FR" sz="3200" b="1" i="1" dirty="0">
                <a:solidFill>
                  <a:prstClr val="black"/>
                </a:solidFill>
                <a:ea typeface="Calibri" pitchFamily="34" charset="0"/>
                <a:cs typeface="Times New Roman" pitchFamily="18" charset="0"/>
              </a:rPr>
              <a:t>é</a:t>
            </a:r>
            <a:r>
              <a:rPr lang="fr-FR" sz="3200" b="1" i="1" dirty="0" smtClean="0">
                <a:solidFill>
                  <a:prstClr val="black"/>
                </a:solidFill>
                <a:latin typeface="Times New Roman" pitchFamily="18" charset="0"/>
                <a:ea typeface="Calibri" pitchFamily="34" charset="0"/>
                <a:cs typeface="Times New Roman" pitchFamily="18" charset="0"/>
              </a:rPr>
              <a:t>sax</a:t>
            </a:r>
            <a:r>
              <a:rPr lang="fr-FR" sz="3200" b="1" i="1" dirty="0">
                <a:solidFill>
                  <a:prstClr val="black"/>
                </a:solidFill>
                <a:ea typeface="Calibri" pitchFamily="34" charset="0"/>
                <a:cs typeface="Times New Roman" pitchFamily="18" charset="0"/>
              </a:rPr>
              <a:t>é</a:t>
            </a:r>
            <a:r>
              <a:rPr lang="fr-FR" sz="3200" b="1" i="1" dirty="0" smtClean="0">
                <a:solidFill>
                  <a:prstClr val="black"/>
                </a:solidFill>
                <a:latin typeface="Times New Roman" pitchFamily="18" charset="0"/>
                <a:ea typeface="Calibri" pitchFamily="34" charset="0"/>
                <a:cs typeface="Times New Roman" pitchFamily="18" charset="0"/>
              </a:rPr>
              <a:t>e par rapport </a:t>
            </a:r>
            <a:r>
              <a:rPr lang="fr-FR" sz="3200" b="1" i="1" dirty="0">
                <a:solidFill>
                  <a:prstClr val="black"/>
                </a:solidFill>
                <a:ea typeface="Calibri" pitchFamily="34" charset="0"/>
                <a:cs typeface="Times New Roman" pitchFamily="18" charset="0"/>
              </a:rPr>
              <a:t>à</a:t>
            </a:r>
            <a:r>
              <a:rPr lang="fr-FR" sz="3200" b="1" i="1" dirty="0" smtClean="0">
                <a:solidFill>
                  <a:prstClr val="black"/>
                </a:solidFill>
                <a:latin typeface="Times New Roman" pitchFamily="18" charset="0"/>
                <a:ea typeface="Calibri" pitchFamily="34" charset="0"/>
                <a:cs typeface="Times New Roman" pitchFamily="18" charset="0"/>
              </a:rPr>
              <a:t> lui</a:t>
            </a:r>
            <a:r>
              <a:rPr lang="fr-FR" sz="3200" b="1" i="1" dirty="0">
                <a:solidFill>
                  <a:prstClr val="black"/>
                </a:solidFill>
                <a:ea typeface="Calibri" pitchFamily="34" charset="0"/>
                <a:cs typeface="Times New Roman" pitchFamily="18" charset="0"/>
              </a:rPr>
              <a:t> »</a:t>
            </a:r>
            <a:r>
              <a:rPr lang="fr-FR" sz="3200" b="1" i="1" dirty="0" smtClean="0">
                <a:solidFill>
                  <a:prstClr val="black"/>
                </a:solidFill>
                <a:latin typeface="Times New Roman" pitchFamily="18" charset="0"/>
                <a:ea typeface="Calibri" pitchFamily="34" charset="0"/>
                <a:cs typeface="Times New Roman" pitchFamily="18" charset="0"/>
              </a:rPr>
              <a:t>. </a:t>
            </a:r>
            <a:r>
              <a:rPr lang="fr-FR" sz="3200" dirty="0" smtClean="0">
                <a:solidFill>
                  <a:prstClr val="black"/>
                </a:solidFill>
                <a:latin typeface="Times New Roman" pitchFamily="18" charset="0"/>
                <a:ea typeface="Calibri" pitchFamily="34" charset="0"/>
                <a:cs typeface="Times New Roman" pitchFamily="18" charset="0"/>
              </a:rPr>
              <a:t>(M Beaud, l</a:t>
            </a:r>
            <a:r>
              <a:rPr lang="fr-FR" sz="3200" dirty="0">
                <a:solidFill>
                  <a:prstClr val="black"/>
                </a:solidFill>
                <a:ea typeface="Calibri" pitchFamily="34" charset="0"/>
                <a:cs typeface="Times New Roman" pitchFamily="18" charset="0"/>
              </a:rPr>
              <a:t>’</a:t>
            </a:r>
            <a:r>
              <a:rPr lang="fr-FR" sz="3200" dirty="0" smtClean="0">
                <a:solidFill>
                  <a:prstClr val="black"/>
                </a:solidFill>
                <a:latin typeface="Times New Roman" pitchFamily="18" charset="0"/>
                <a:ea typeface="Calibri" pitchFamily="34" charset="0"/>
                <a:cs typeface="Times New Roman" pitchFamily="18" charset="0"/>
              </a:rPr>
              <a:t>art de la th</a:t>
            </a:r>
            <a:r>
              <a:rPr lang="fr-FR" sz="3200" dirty="0">
                <a:solidFill>
                  <a:prstClr val="black"/>
                </a:solidFill>
                <a:ea typeface="Calibri" pitchFamily="34" charset="0"/>
                <a:cs typeface="Times New Roman" pitchFamily="18" charset="0"/>
              </a:rPr>
              <a:t>è</a:t>
            </a:r>
            <a:r>
              <a:rPr lang="fr-FR" sz="3200" dirty="0" smtClean="0">
                <a:solidFill>
                  <a:prstClr val="black"/>
                </a:solidFill>
                <a:latin typeface="Times New Roman" pitchFamily="18" charset="0"/>
                <a:ea typeface="Calibri" pitchFamily="34" charset="0"/>
                <a:cs typeface="Times New Roman" pitchFamily="18" charset="0"/>
              </a:rPr>
              <a:t>se, p</a:t>
            </a:r>
            <a:r>
              <a:rPr lang="fr-FR" sz="3200" dirty="0">
                <a:solidFill>
                  <a:prstClr val="black"/>
                </a:solidFill>
                <a:ea typeface="Calibri" pitchFamily="34" charset="0"/>
                <a:cs typeface="Times New Roman" pitchFamily="18" charset="0"/>
              </a:rPr>
              <a:t> </a:t>
            </a:r>
            <a:r>
              <a:rPr lang="fr-FR" sz="3200" dirty="0" smtClean="0">
                <a:solidFill>
                  <a:prstClr val="black"/>
                </a:solidFill>
                <a:latin typeface="Times New Roman" pitchFamily="18" charset="0"/>
                <a:ea typeface="Calibri" pitchFamily="34" charset="0"/>
                <a:cs typeface="Times New Roman" pitchFamily="18" charset="0"/>
              </a:rPr>
              <a:t>: 35)</a:t>
            </a:r>
            <a:endParaRPr lang="fr-FR" sz="3200" dirty="0">
              <a:solidFill>
                <a:prstClr val="black"/>
              </a:solidFill>
            </a:endParaRPr>
          </a:p>
        </p:txBody>
      </p:sp>
    </p:spTree>
    <p:extLst>
      <p:ext uri="{BB962C8B-B14F-4D97-AF65-F5344CB8AC3E}">
        <p14:creationId xmlns:p14="http://schemas.microsoft.com/office/powerpoint/2010/main" val="3914383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r\Desktop\368074268_1720854008416283_5784512421702088033_n.jpg"/>
          <p:cNvPicPr>
            <a:picLocks noChangeAspect="1" noChangeArrowheads="1"/>
          </p:cNvPicPr>
          <p:nvPr/>
        </p:nvPicPr>
        <p:blipFill>
          <a:blip r:embed="rId2"/>
          <a:srcRect/>
          <a:stretch>
            <a:fillRect/>
          </a:stretch>
        </p:blipFill>
        <p:spPr bwMode="auto">
          <a:xfrm>
            <a:off x="1285852" y="0"/>
            <a:ext cx="6429420" cy="6497397"/>
          </a:xfrm>
          <a:prstGeom prst="rect">
            <a:avLst/>
          </a:prstGeom>
          <a:noFill/>
        </p:spPr>
      </p:pic>
    </p:spTree>
    <p:extLst>
      <p:ext uri="{BB962C8B-B14F-4D97-AF65-F5344CB8AC3E}">
        <p14:creationId xmlns:p14="http://schemas.microsoft.com/office/powerpoint/2010/main" val="19925710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4214818"/>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 typeface="Wingdings" pitchFamily="2" charset="2"/>
              <a:buChar char="§"/>
            </a:pPr>
            <a:r>
              <a:rPr lang="fr-FR" sz="2800" dirty="0" smtClean="0">
                <a:solidFill>
                  <a:prstClr val="black"/>
                </a:solidFill>
                <a:latin typeface="Times New Roman" pitchFamily="18" charset="0"/>
                <a:ea typeface="Calibri" pitchFamily="34" charset="0"/>
                <a:cs typeface="Times New Roman" pitchFamily="18" charset="0"/>
              </a:rPr>
              <a:t> Le rôle de la question principale est de </a:t>
            </a:r>
            <a:r>
              <a:rPr lang="fr-FR" sz="2800" b="1" dirty="0" smtClean="0">
                <a:solidFill>
                  <a:prstClr val="black"/>
                </a:solidFill>
                <a:latin typeface="Times New Roman" pitchFamily="18" charset="0"/>
                <a:ea typeface="Calibri" pitchFamily="34" charset="0"/>
                <a:cs typeface="Times New Roman" pitchFamily="18" charset="0"/>
              </a:rPr>
              <a:t>guider</a:t>
            </a:r>
            <a:r>
              <a:rPr lang="fr-FR" sz="2800" dirty="0" smtClean="0">
                <a:solidFill>
                  <a:prstClr val="black"/>
                </a:solidFill>
                <a:latin typeface="Times New Roman" pitchFamily="18" charset="0"/>
                <a:ea typeface="Calibri" pitchFamily="34" charset="0"/>
                <a:cs typeface="Times New Roman" pitchFamily="18" charset="0"/>
              </a:rPr>
              <a:t> le chercheur dans l</a:t>
            </a:r>
            <a:r>
              <a:rPr lang="fr-FR" sz="2800" dirty="0" smtClean="0">
                <a:solidFill>
                  <a:prstClr val="black"/>
                </a:solidFill>
                <a:ea typeface="Calibri" pitchFamily="34" charset="0"/>
                <a:cs typeface="Times New Roman" pitchFamily="18" charset="0"/>
              </a:rPr>
              <a:t>’</a:t>
            </a:r>
            <a:r>
              <a:rPr lang="fr-FR" sz="2800" dirty="0" smtClean="0">
                <a:solidFill>
                  <a:prstClr val="black"/>
                </a:solidFill>
                <a:latin typeface="Times New Roman" pitchFamily="18" charset="0"/>
                <a:ea typeface="Calibri" pitchFamily="34" charset="0"/>
                <a:cs typeface="Times New Roman" pitchFamily="18" charset="0"/>
              </a:rPr>
              <a:t>ensemble du travail, elle lui sert </a:t>
            </a:r>
            <a:r>
              <a:rPr lang="fr-FR" sz="2800" b="1" dirty="0" smtClean="0">
                <a:solidFill>
                  <a:prstClr val="black"/>
                </a:solidFill>
                <a:latin typeface="Times New Roman" pitchFamily="18" charset="0"/>
                <a:ea typeface="Calibri" pitchFamily="34" charset="0"/>
                <a:cs typeface="Times New Roman" pitchFamily="18" charset="0"/>
              </a:rPr>
              <a:t>de lignes directrices </a:t>
            </a:r>
            <a:r>
              <a:rPr lang="fr-FR" sz="2800" dirty="0" smtClean="0">
                <a:solidFill>
                  <a:prstClr val="black"/>
                </a:solidFill>
                <a:latin typeface="Times New Roman" pitchFamily="18" charset="0"/>
                <a:ea typeface="Calibri" pitchFamily="34" charset="0"/>
                <a:cs typeface="Times New Roman" pitchFamily="18" charset="0"/>
              </a:rPr>
              <a:t>et </a:t>
            </a:r>
            <a:r>
              <a:rPr lang="fr-FR" sz="2800" b="1" dirty="0" smtClean="0">
                <a:solidFill>
                  <a:prstClr val="black"/>
                </a:solidFill>
                <a:latin typeface="Times New Roman" pitchFamily="18" charset="0"/>
                <a:ea typeface="Calibri" pitchFamily="34" charset="0"/>
                <a:cs typeface="Times New Roman" pitchFamily="18" charset="0"/>
              </a:rPr>
              <a:t>d</a:t>
            </a:r>
            <a:r>
              <a:rPr lang="fr-FR" sz="2800" b="1" dirty="0" smtClean="0">
                <a:solidFill>
                  <a:prstClr val="black"/>
                </a:solidFill>
                <a:ea typeface="Calibri" pitchFamily="34" charset="0"/>
                <a:cs typeface="Times New Roman" pitchFamily="18" charset="0"/>
              </a:rPr>
              <a:t>’</a:t>
            </a:r>
            <a:r>
              <a:rPr lang="fr-FR" sz="2800" b="1" dirty="0" smtClean="0">
                <a:solidFill>
                  <a:prstClr val="black"/>
                </a:solidFill>
                <a:latin typeface="Times New Roman" pitchFamily="18" charset="0"/>
                <a:ea typeface="Calibri" pitchFamily="34" charset="0"/>
                <a:cs typeface="Times New Roman" pitchFamily="18" charset="0"/>
              </a:rPr>
              <a:t>orientations</a:t>
            </a:r>
            <a:r>
              <a:rPr lang="fr-FR" sz="2800" dirty="0" smtClean="0">
                <a:solidFill>
                  <a:prstClr val="black"/>
                </a:solidFill>
                <a:latin typeface="Times New Roman" pitchFamily="18" charset="0"/>
                <a:ea typeface="Calibri" pitchFamily="34" charset="0"/>
                <a:cs typeface="Times New Roman" pitchFamily="18" charset="0"/>
              </a:rPr>
              <a:t> pour mener </a:t>
            </a:r>
            <a:r>
              <a:rPr lang="fr-FR" sz="2800" dirty="0" smtClean="0">
                <a:solidFill>
                  <a:prstClr val="black"/>
                </a:solidFill>
                <a:ea typeface="Calibri" pitchFamily="34" charset="0"/>
                <a:cs typeface="Times New Roman" pitchFamily="18" charset="0"/>
              </a:rPr>
              <a:t>à</a:t>
            </a:r>
            <a:r>
              <a:rPr lang="fr-FR" sz="2800" dirty="0" smtClean="0">
                <a:solidFill>
                  <a:prstClr val="black"/>
                </a:solidFill>
                <a:latin typeface="Times New Roman" pitchFamily="18" charset="0"/>
                <a:ea typeface="Calibri" pitchFamily="34" charset="0"/>
                <a:cs typeface="Times New Roman" pitchFamily="18" charset="0"/>
              </a:rPr>
              <a:t> bien sa recherche. </a:t>
            </a:r>
            <a:endParaRPr lang="fr-FR" sz="4000" dirty="0" smtClean="0">
              <a:solidFill>
                <a:prstClr val="black"/>
              </a:solidFill>
              <a:latin typeface="Arial" pitchFamily="34" charset="0"/>
              <a:cs typeface="Arial" pitchFamily="34" charset="0"/>
            </a:endParaRPr>
          </a:p>
        </p:txBody>
      </p:sp>
      <p:sp>
        <p:nvSpPr>
          <p:cNvPr id="15363" name="Rectangle 3"/>
          <p:cNvSpPr>
            <a:spLocks noChangeArrowheads="1"/>
          </p:cNvSpPr>
          <p:nvPr/>
        </p:nvSpPr>
        <p:spPr bwMode="auto">
          <a:xfrm>
            <a:off x="0" y="571480"/>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buFont typeface="Wingdings" pitchFamily="2" charset="2"/>
              <a:buChar char="§"/>
            </a:pPr>
            <a:r>
              <a:rPr lang="fr-FR" sz="2400" dirty="0">
                <a:solidFill>
                  <a:prstClr val="black"/>
                </a:solidFill>
                <a:latin typeface="Times New Roman" pitchFamily="18" charset="0"/>
                <a:ea typeface="Calibri" pitchFamily="34" charset="0"/>
                <a:cs typeface="Times New Roman" pitchFamily="18" charset="0"/>
              </a:rPr>
              <a:t>U</a:t>
            </a:r>
            <a:r>
              <a:rPr lang="fr-FR" sz="2400" dirty="0" smtClean="0">
                <a:solidFill>
                  <a:prstClr val="black"/>
                </a:solidFill>
                <a:latin typeface="Times New Roman" pitchFamily="18" charset="0"/>
                <a:ea typeface="Calibri" pitchFamily="34" charset="0"/>
                <a:cs typeface="Times New Roman" pitchFamily="18" charset="0"/>
              </a:rPr>
              <a:t>ne QUESTION CENTRALE </a:t>
            </a:r>
            <a:r>
              <a:rPr lang="fr-FR" sz="2400" b="1" dirty="0" smtClean="0">
                <a:solidFill>
                  <a:prstClr val="black"/>
                </a:solidFill>
                <a:latin typeface="Times New Roman" pitchFamily="18" charset="0"/>
                <a:ea typeface="Calibri" pitchFamily="34" charset="0"/>
                <a:cs typeface="Times New Roman" pitchFamily="18" charset="0"/>
              </a:rPr>
              <a:t>UNIQUE </a:t>
            </a:r>
            <a:r>
              <a:rPr lang="fr-FR" sz="2400" dirty="0" smtClean="0">
                <a:solidFill>
                  <a:prstClr val="black"/>
                </a:solidFill>
                <a:latin typeface="Times New Roman" pitchFamily="18" charset="0"/>
                <a:ea typeface="Calibri" pitchFamily="34" charset="0"/>
                <a:cs typeface="Times New Roman" pitchFamily="18" charset="0"/>
              </a:rPr>
              <a:t>résume toute la problématique du travail.  Donc, il faut être précis lors sa formulation. </a:t>
            </a:r>
          </a:p>
          <a:p>
            <a:pPr algn="just" fontAlgn="base">
              <a:spcBef>
                <a:spcPct val="0"/>
              </a:spcBef>
              <a:spcAft>
                <a:spcPct val="0"/>
              </a:spcAft>
            </a:pPr>
            <a:r>
              <a:rPr lang="fr-FR" sz="2400" dirty="0" smtClean="0">
                <a:solidFill>
                  <a:prstClr val="black"/>
                </a:solidFill>
                <a:latin typeface="Times New Roman" pitchFamily="18" charset="0"/>
                <a:ea typeface="Calibri" pitchFamily="34" charset="0"/>
                <a:cs typeface="Times New Roman" pitchFamily="18" charset="0"/>
              </a:rPr>
              <a:t>Eviter les sujets vagues. La formulation de la question de recherche est une étape décisive.</a:t>
            </a:r>
          </a:p>
          <a:p>
            <a:pPr algn="just" fontAlgn="base">
              <a:spcBef>
                <a:spcPct val="0"/>
              </a:spcBef>
              <a:spcAft>
                <a:spcPct val="0"/>
              </a:spcAft>
            </a:pPr>
            <a:endParaRPr lang="fr-FR" sz="2400" dirty="0" smtClean="0">
              <a:solidFill>
                <a:prstClr val="black"/>
              </a:solidFill>
              <a:latin typeface="Times New Roman" pitchFamily="18" charset="0"/>
              <a:cs typeface="Times New Roman" pitchFamily="18" charset="0"/>
            </a:endParaRPr>
          </a:p>
          <a:p>
            <a:pPr algn="just" eaLnBrk="0" fontAlgn="base" hangingPunct="0">
              <a:spcBef>
                <a:spcPct val="0"/>
              </a:spcBef>
              <a:spcAft>
                <a:spcPct val="0"/>
              </a:spcAft>
              <a:buFont typeface="Wingdings" pitchFamily="2" charset="2"/>
              <a:buChar char="§"/>
            </a:pPr>
            <a:r>
              <a:rPr lang="fr-FR" sz="2400" dirty="0" smtClean="0">
                <a:solidFill>
                  <a:prstClr val="black"/>
                </a:solidFill>
                <a:latin typeface="Times New Roman" pitchFamily="18" charset="0"/>
                <a:ea typeface="Calibri" pitchFamily="34" charset="0"/>
                <a:cs typeface="Times New Roman" pitchFamily="18" charset="0"/>
              </a:rPr>
              <a:t>Il s'agit d'une </a:t>
            </a:r>
            <a:r>
              <a:rPr lang="fr-FR" sz="2400" b="1" dirty="0" smtClean="0">
                <a:solidFill>
                  <a:prstClr val="black"/>
                </a:solidFill>
                <a:latin typeface="Times New Roman" pitchFamily="18" charset="0"/>
                <a:ea typeface="Calibri" pitchFamily="34" charset="0"/>
                <a:cs typeface="Times New Roman" pitchFamily="18" charset="0"/>
              </a:rPr>
              <a:t>concrétisation</a:t>
            </a:r>
            <a:r>
              <a:rPr lang="fr-FR" sz="2400" dirty="0" smtClean="0">
                <a:solidFill>
                  <a:prstClr val="black"/>
                </a:solidFill>
                <a:latin typeface="Times New Roman" pitchFamily="18" charset="0"/>
                <a:ea typeface="Calibri" pitchFamily="34" charset="0"/>
                <a:cs typeface="Times New Roman" pitchFamily="18" charset="0"/>
              </a:rPr>
              <a:t> du problème.  Il faut prendre soin de formuler</a:t>
            </a:r>
            <a:r>
              <a:rPr lang="fr-FR" sz="2400" dirty="0">
                <a:solidFill>
                  <a:prstClr val="black"/>
                </a:solidFill>
                <a:latin typeface="Times New Roman" pitchFamily="18" charset="0"/>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clairement et précisément notre question puisque c'est à celle-ci que nous tenterons de répondre.</a:t>
            </a:r>
            <a:endParaRPr lang="fr-FR" sz="2400" dirty="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77117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1"/>
                                        </p:tgtEl>
                                        <p:attrNameLst>
                                          <p:attrName>style.visibility</p:attrName>
                                        </p:attrNameLst>
                                      </p:cBhvr>
                                      <p:to>
                                        <p:strVal val="visible"/>
                                      </p:to>
                                    </p:set>
                                    <p:animEffect transition="in" filter="checkerboard(across)">
                                      <p:cBhvr>
                                        <p:cTn id="7" dur="500"/>
                                        <p:tgtEl>
                                          <p:spTgt spid="153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2143116"/>
            <a:ext cx="9144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800" u="sng" dirty="0" smtClean="0">
                <a:solidFill>
                  <a:prstClr val="black"/>
                </a:solidFill>
                <a:latin typeface="Times New Roman" pitchFamily="18" charset="0"/>
                <a:ea typeface="Calibri" pitchFamily="34" charset="0"/>
                <a:cs typeface="Times New Roman" pitchFamily="18" charset="0"/>
              </a:rPr>
              <a:t>Question centrale</a:t>
            </a:r>
            <a:r>
              <a:rPr lang="fr-FR" sz="2800" dirty="0" smtClean="0">
                <a:solidFill>
                  <a:prstClr val="black"/>
                </a:solidFill>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 </a:t>
            </a:r>
          </a:p>
          <a:p>
            <a:pPr algn="justLow" fontAlgn="base">
              <a:spcBef>
                <a:spcPct val="0"/>
              </a:spcBef>
              <a:spcAft>
                <a:spcPct val="0"/>
              </a:spcAft>
            </a:pPr>
            <a:r>
              <a:rPr lang="fr-FR" sz="2800" b="1" dirty="0" smtClean="0">
                <a:solidFill>
                  <a:prstClr val="black"/>
                </a:solidFill>
                <a:latin typeface="Times New Roman" pitchFamily="18" charset="0"/>
                <a:ea typeface="Calibri" pitchFamily="34" charset="0"/>
                <a:cs typeface="Times New Roman" pitchFamily="18" charset="0"/>
              </a:rPr>
              <a:t>Quelles strat</a:t>
            </a:r>
            <a:r>
              <a:rPr lang="fr-FR" sz="2800" b="1" dirty="0" smtClean="0">
                <a:solidFill>
                  <a:prstClr val="black"/>
                </a:solidFill>
                <a:ea typeface="Calibri" pitchFamily="34" charset="0"/>
                <a:cs typeface="Times New Roman" pitchFamily="18" charset="0"/>
              </a:rPr>
              <a:t>é</a:t>
            </a:r>
            <a:r>
              <a:rPr lang="fr-FR" sz="2800" b="1" dirty="0" smtClean="0">
                <a:solidFill>
                  <a:prstClr val="black"/>
                </a:solidFill>
                <a:latin typeface="Times New Roman" pitchFamily="18" charset="0"/>
                <a:ea typeface="Calibri" pitchFamily="34" charset="0"/>
                <a:cs typeface="Times New Roman" pitchFamily="18" charset="0"/>
              </a:rPr>
              <a:t>gies argumentatives le concessionnaire Peugeot d</a:t>
            </a:r>
            <a:r>
              <a:rPr lang="fr-FR" sz="2800" b="1" dirty="0" smtClean="0">
                <a:solidFill>
                  <a:prstClr val="black"/>
                </a:solidFill>
                <a:ea typeface="Calibri" pitchFamily="34" charset="0"/>
                <a:cs typeface="Times New Roman" pitchFamily="18" charset="0"/>
              </a:rPr>
              <a:t>é</a:t>
            </a:r>
            <a:r>
              <a:rPr lang="fr-FR" sz="2800" b="1" dirty="0" smtClean="0">
                <a:solidFill>
                  <a:prstClr val="black"/>
                </a:solidFill>
                <a:latin typeface="Times New Roman" pitchFamily="18" charset="0"/>
                <a:ea typeface="Calibri" pitchFamily="34" charset="0"/>
                <a:cs typeface="Times New Roman" pitchFamily="18" charset="0"/>
              </a:rPr>
              <a:t>veloppe-t-il dans ses messages publicitaires journalistiques</a:t>
            </a:r>
            <a:r>
              <a:rPr lang="fr-FR" sz="2800" b="1" dirty="0" smtClean="0">
                <a:solidFill>
                  <a:prstClr val="black"/>
                </a:solidFill>
                <a:ea typeface="Calibri" pitchFamily="34" charset="0"/>
                <a:cs typeface="Times New Roman" pitchFamily="18" charset="0"/>
              </a:rPr>
              <a:t> </a:t>
            </a:r>
            <a:r>
              <a:rPr lang="fr-FR" sz="2800" b="1" dirty="0" smtClean="0">
                <a:solidFill>
                  <a:prstClr val="black"/>
                </a:solidFill>
                <a:latin typeface="Times New Roman" pitchFamily="18" charset="0"/>
                <a:ea typeface="Calibri" pitchFamily="34" charset="0"/>
                <a:cs typeface="Times New Roman" pitchFamily="18" charset="0"/>
              </a:rPr>
              <a:t>?</a:t>
            </a:r>
            <a:endParaRPr lang="fr-FR" sz="4000" b="1" dirty="0" smtClean="0">
              <a:solidFill>
                <a:prstClr val="black"/>
              </a:solidFill>
              <a:latin typeface="Arial" pitchFamily="34" charset="0"/>
              <a:cs typeface="Arial" pitchFamily="34" charset="0"/>
            </a:endParaRPr>
          </a:p>
        </p:txBody>
      </p:sp>
      <p:sp>
        <p:nvSpPr>
          <p:cNvPr id="16386" name="Rectangle 2"/>
          <p:cNvSpPr>
            <a:spLocks noChangeArrowheads="1"/>
          </p:cNvSpPr>
          <p:nvPr/>
        </p:nvSpPr>
        <p:spPr bwMode="auto">
          <a:xfrm>
            <a:off x="0" y="4286256"/>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800" u="sng" dirty="0" smtClean="0">
                <a:solidFill>
                  <a:prstClr val="black"/>
                </a:solidFill>
                <a:latin typeface="Times New Roman" pitchFamily="18" charset="0"/>
                <a:ea typeface="Calibri" pitchFamily="34" charset="0"/>
                <a:cs typeface="Times New Roman" pitchFamily="18" charset="0"/>
              </a:rPr>
              <a:t>Question décalée</a:t>
            </a:r>
            <a:r>
              <a:rPr lang="fr-FR" sz="2800" dirty="0" smtClean="0">
                <a:solidFill>
                  <a:prstClr val="black"/>
                </a:solidFill>
                <a:latin typeface="Times New Roman" pitchFamily="18" charset="0"/>
                <a:ea typeface="Calibri" pitchFamily="34" charset="0"/>
                <a:cs typeface="Times New Roman" pitchFamily="18" charset="0"/>
              </a:rPr>
              <a:t> : </a:t>
            </a:r>
          </a:p>
          <a:p>
            <a:pPr algn="justLow" fontAlgn="base">
              <a:spcBef>
                <a:spcPct val="0"/>
              </a:spcBef>
              <a:spcAft>
                <a:spcPct val="0"/>
              </a:spcAft>
              <a:buFont typeface="Wingdings" pitchFamily="2" charset="2"/>
              <a:buChar char="§"/>
            </a:pPr>
            <a:r>
              <a:rPr lang="fr-FR" sz="2800" dirty="0">
                <a:solidFill>
                  <a:srgbClr val="FF0000"/>
                </a:solidFill>
                <a:latin typeface="Times New Roman" pitchFamily="18" charset="0"/>
                <a:ea typeface="Calibri" pitchFamily="34" charset="0"/>
                <a:cs typeface="Times New Roman" pitchFamily="18" charset="0"/>
              </a:rPr>
              <a:t>L</a:t>
            </a:r>
            <a:r>
              <a:rPr lang="fr-FR" sz="2800" dirty="0" smtClean="0">
                <a:solidFill>
                  <a:srgbClr val="FF0000"/>
                </a:solidFill>
                <a:latin typeface="Times New Roman" pitchFamily="18" charset="0"/>
                <a:ea typeface="Calibri" pitchFamily="34" charset="0"/>
                <a:cs typeface="Times New Roman" pitchFamily="18" charset="0"/>
              </a:rPr>
              <a:t>e concessionnaire Peugeot enregistre-t-il une augmentation dans la vente des voitures en Algérie ?</a:t>
            </a:r>
            <a:endParaRPr lang="fr-FR" sz="4000" dirty="0" smtClean="0">
              <a:solidFill>
                <a:srgbClr val="FF0000"/>
              </a:solidFill>
              <a:latin typeface="Times New Roman" pitchFamily="18" charset="0"/>
              <a:cs typeface="Times New Roman" pitchFamily="18" charset="0"/>
            </a:endParaRPr>
          </a:p>
        </p:txBody>
      </p:sp>
      <p:cxnSp>
        <p:nvCxnSpPr>
          <p:cNvPr id="7" name="Connecteur droit 6"/>
          <p:cNvCxnSpPr/>
          <p:nvPr/>
        </p:nvCxnSpPr>
        <p:spPr>
          <a:xfrm rot="10800000" flipV="1">
            <a:off x="0" y="4500569"/>
            <a:ext cx="9001156" cy="2357429"/>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16387" name="Rectangle 3"/>
          <p:cNvSpPr>
            <a:spLocks noChangeArrowheads="1"/>
          </p:cNvSpPr>
          <p:nvPr/>
        </p:nvSpPr>
        <p:spPr bwMode="auto">
          <a:xfrm>
            <a:off x="0" y="5857891"/>
            <a:ext cx="9144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 typeface="Wingdings" pitchFamily="2" charset="2"/>
              <a:buChar char="§"/>
            </a:pPr>
            <a:r>
              <a:rPr lang="fr-FR" sz="2800" dirty="0" smtClean="0">
                <a:solidFill>
                  <a:srgbClr val="FF0000"/>
                </a:solidFill>
                <a:latin typeface="Times New Roman" pitchFamily="18" charset="0"/>
                <a:ea typeface="Calibri" pitchFamily="34" charset="0"/>
                <a:cs typeface="Times New Roman" pitchFamily="18" charset="0"/>
              </a:rPr>
              <a:t>Quel rang, le concessionnaire Peugeot occupe t-il dans la vente des voitures en Alg</a:t>
            </a:r>
            <a:r>
              <a:rPr lang="fr-FR" sz="2800" dirty="0" smtClean="0">
                <a:solidFill>
                  <a:srgbClr val="FF0000"/>
                </a:solidFill>
                <a:ea typeface="Calibri" pitchFamily="34" charset="0"/>
                <a:cs typeface="Times New Roman" pitchFamily="18" charset="0"/>
              </a:rPr>
              <a:t>é</a:t>
            </a:r>
            <a:r>
              <a:rPr lang="fr-FR" sz="2800" dirty="0" smtClean="0">
                <a:solidFill>
                  <a:srgbClr val="FF0000"/>
                </a:solidFill>
                <a:latin typeface="Times New Roman" pitchFamily="18" charset="0"/>
                <a:ea typeface="Calibri" pitchFamily="34" charset="0"/>
                <a:cs typeface="Times New Roman" pitchFamily="18" charset="0"/>
              </a:rPr>
              <a:t>rie</a:t>
            </a:r>
            <a:r>
              <a:rPr lang="fr-FR" sz="2800" dirty="0" smtClean="0">
                <a:solidFill>
                  <a:srgbClr val="FF0000"/>
                </a:solidFill>
                <a:ea typeface="Calibri" pitchFamily="34" charset="0"/>
                <a:cs typeface="Times New Roman" pitchFamily="18" charset="0"/>
              </a:rPr>
              <a:t> </a:t>
            </a:r>
            <a:r>
              <a:rPr lang="fr-FR" sz="2800" dirty="0" smtClean="0">
                <a:solidFill>
                  <a:srgbClr val="FF0000"/>
                </a:solidFill>
                <a:latin typeface="Times New Roman" pitchFamily="18" charset="0"/>
                <a:ea typeface="Calibri" pitchFamily="34" charset="0"/>
                <a:cs typeface="Times New Roman" pitchFamily="18" charset="0"/>
              </a:rPr>
              <a:t>?</a:t>
            </a:r>
            <a:endParaRPr lang="fr-FR" sz="4000" dirty="0" smtClean="0">
              <a:solidFill>
                <a:srgbClr val="FF0000"/>
              </a:solidFill>
              <a:latin typeface="Arial" pitchFamily="34" charset="0"/>
              <a:cs typeface="Arial" pitchFamily="34" charset="0"/>
            </a:endParaRPr>
          </a:p>
        </p:txBody>
      </p:sp>
      <p:sp>
        <p:nvSpPr>
          <p:cNvPr id="10" name="Rectangle 2"/>
          <p:cNvSpPr>
            <a:spLocks noChangeArrowheads="1"/>
          </p:cNvSpPr>
          <p:nvPr/>
        </p:nvSpPr>
        <p:spPr bwMode="auto">
          <a:xfrm>
            <a:off x="0" y="142852"/>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800" b="1" dirty="0" smtClean="0">
                <a:solidFill>
                  <a:prstClr val="black"/>
                </a:solidFill>
                <a:latin typeface="Times New Roman" pitchFamily="18" charset="0"/>
                <a:ea typeface="Calibri" pitchFamily="34" charset="0"/>
                <a:cs typeface="Times New Roman" pitchFamily="18" charset="0"/>
              </a:rPr>
              <a:t>Exemple</a:t>
            </a:r>
            <a:r>
              <a:rPr lang="fr-FR" sz="2800" dirty="0" smtClean="0">
                <a:solidFill>
                  <a:prstClr val="black"/>
                </a:solidFill>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 </a:t>
            </a:r>
          </a:p>
          <a:p>
            <a:pPr algn="justLow" fontAlgn="base">
              <a:spcBef>
                <a:spcPct val="0"/>
              </a:spcBef>
              <a:spcAft>
                <a:spcPct val="0"/>
              </a:spcAft>
            </a:pPr>
            <a:r>
              <a:rPr lang="fr-FR" sz="2800" dirty="0" smtClean="0">
                <a:solidFill>
                  <a:prstClr val="black"/>
                </a:solidFill>
                <a:latin typeface="Times New Roman" pitchFamily="18" charset="0"/>
                <a:ea typeface="Calibri" pitchFamily="34" charset="0"/>
                <a:cs typeface="Times New Roman" pitchFamily="18" charset="0"/>
              </a:rPr>
              <a:t>Sujet</a:t>
            </a:r>
            <a:r>
              <a:rPr lang="fr-FR" sz="2800" dirty="0" smtClean="0">
                <a:solidFill>
                  <a:prstClr val="black"/>
                </a:solidFill>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 « </a:t>
            </a:r>
            <a:r>
              <a:rPr lang="fr-FR" sz="2800" dirty="0" smtClean="0">
                <a:solidFill>
                  <a:prstClr val="black"/>
                </a:solidFill>
                <a:ea typeface="Calibri" pitchFamily="34" charset="0"/>
                <a:cs typeface="Times New Roman" pitchFamily="18" charset="0"/>
              </a:rPr>
              <a:t>La </a:t>
            </a:r>
            <a:r>
              <a:rPr lang="fr-FR" sz="2800" dirty="0" smtClean="0">
                <a:solidFill>
                  <a:prstClr val="black"/>
                </a:solidFill>
                <a:latin typeface="Times New Roman" pitchFamily="18" charset="0"/>
                <a:ea typeface="Calibri" pitchFamily="34" charset="0"/>
                <a:cs typeface="Times New Roman" pitchFamily="18" charset="0"/>
              </a:rPr>
              <a:t>strat</a:t>
            </a:r>
            <a:r>
              <a:rPr lang="fr-FR" sz="2800" dirty="0" smtClean="0">
                <a:solidFill>
                  <a:prstClr val="black"/>
                </a:solidFill>
                <a:ea typeface="Calibri" pitchFamily="34" charset="0"/>
                <a:cs typeface="Times New Roman" pitchFamily="18" charset="0"/>
              </a:rPr>
              <a:t>é</a:t>
            </a:r>
            <a:r>
              <a:rPr lang="fr-FR" sz="2800" dirty="0" smtClean="0">
                <a:solidFill>
                  <a:prstClr val="black"/>
                </a:solidFill>
                <a:latin typeface="Times New Roman" pitchFamily="18" charset="0"/>
                <a:ea typeface="Calibri" pitchFamily="34" charset="0"/>
                <a:cs typeface="Times New Roman" pitchFamily="18" charset="0"/>
              </a:rPr>
              <a:t>gie argumentative des messages publicitaires journalistiques du concessionnaire </a:t>
            </a:r>
            <a:r>
              <a:rPr lang="fr-FR" sz="2800" dirty="0" smtClean="0">
                <a:solidFill>
                  <a:prstClr val="black"/>
                </a:solidFill>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Peugeot</a:t>
            </a:r>
            <a:r>
              <a:rPr lang="fr-FR" sz="2800" dirty="0" smtClean="0">
                <a:solidFill>
                  <a:prstClr val="black"/>
                </a:solidFill>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 en Alg</a:t>
            </a:r>
            <a:r>
              <a:rPr lang="fr-FR" sz="2800" dirty="0" smtClean="0">
                <a:solidFill>
                  <a:prstClr val="black"/>
                </a:solidFill>
                <a:ea typeface="Calibri" pitchFamily="34" charset="0"/>
                <a:cs typeface="Times New Roman" pitchFamily="18" charset="0"/>
              </a:rPr>
              <a:t>é</a:t>
            </a:r>
            <a:r>
              <a:rPr lang="fr-FR" sz="2800" dirty="0" smtClean="0">
                <a:solidFill>
                  <a:prstClr val="black"/>
                </a:solidFill>
                <a:latin typeface="Times New Roman" pitchFamily="18" charset="0"/>
                <a:ea typeface="Calibri" pitchFamily="34" charset="0"/>
                <a:cs typeface="Times New Roman" pitchFamily="18" charset="0"/>
              </a:rPr>
              <a:t>rie ».</a:t>
            </a:r>
            <a:endParaRPr lang="fr-FR" sz="4000"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853722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animEffect transition="in" filter="checkerboard(across)">
                                      <p:cBhvr>
                                        <p:cTn id="7" dur="500"/>
                                        <p:tgtEl>
                                          <p:spTgt spid="1638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386"/>
                                        </p:tgtEl>
                                        <p:attrNameLst>
                                          <p:attrName>style.visibility</p:attrName>
                                        </p:attrNameLst>
                                      </p:cBhvr>
                                      <p:to>
                                        <p:strVal val="visible"/>
                                      </p:to>
                                    </p:set>
                                    <p:animEffect transition="in" filter="checkerboard(across)">
                                      <p:cBhvr>
                                        <p:cTn id="12" dur="500"/>
                                        <p:tgtEl>
                                          <p:spTgt spid="1638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387"/>
                                        </p:tgtEl>
                                        <p:attrNameLst>
                                          <p:attrName>style.visibility</p:attrName>
                                        </p:attrNameLst>
                                      </p:cBhvr>
                                      <p:to>
                                        <p:strVal val="visible"/>
                                      </p:to>
                                    </p:set>
                                    <p:animEffect transition="in" filter="checkerboard(across)">
                                      <p:cBhvr>
                                        <p:cTn id="17" dur="500"/>
                                        <p:tgtEl>
                                          <p:spTgt spid="1638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P spid="16386" grpId="0"/>
      <p:bldP spid="1638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8917826"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justLow" fontAlgn="base">
              <a:spcBef>
                <a:spcPct val="0"/>
              </a:spcBef>
              <a:spcAft>
                <a:spcPct val="0"/>
              </a:spcAft>
            </a:pPr>
            <a:r>
              <a:rPr lang="fr-FR" sz="2000" b="1" dirty="0" smtClean="0">
                <a:solidFill>
                  <a:prstClr val="black"/>
                </a:solidFill>
                <a:latin typeface="Times New Roman" pitchFamily="18" charset="0"/>
                <a:ea typeface="Calibri" pitchFamily="34" charset="0"/>
                <a:cs typeface="Times New Roman" pitchFamily="18" charset="0"/>
              </a:rPr>
              <a:t>Ex</a:t>
            </a:r>
            <a:r>
              <a:rPr lang="fr-FR" sz="2000" dirty="0" smtClean="0">
                <a:solidFill>
                  <a:prstClr val="black"/>
                </a:solidFill>
                <a:latin typeface="Times New Roman" pitchFamily="18" charset="0"/>
                <a:ea typeface="Calibri" pitchFamily="34" charset="0"/>
                <a:cs typeface="Times New Roman" pitchFamily="18" charset="0"/>
              </a:rPr>
              <a:t> : Sujet : les représentations du français chez les étudiants du département d’arabe </a:t>
            </a:r>
            <a:endParaRPr lang="fr-FR" sz="3200" dirty="0" smtClean="0">
              <a:solidFill>
                <a:prstClr val="black"/>
              </a:solidFill>
              <a:latin typeface="Times New Roman" pitchFamily="18" charset="0"/>
              <a:cs typeface="Times New Roman" pitchFamily="18" charset="0"/>
            </a:endParaRPr>
          </a:p>
        </p:txBody>
      </p:sp>
      <p:sp>
        <p:nvSpPr>
          <p:cNvPr id="20482" name="Rectangle 2"/>
          <p:cNvSpPr>
            <a:spLocks noChangeArrowheads="1"/>
          </p:cNvSpPr>
          <p:nvPr/>
        </p:nvSpPr>
        <p:spPr bwMode="auto">
          <a:xfrm>
            <a:off x="0" y="642918"/>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400" u="sng" dirty="0" smtClean="0">
                <a:solidFill>
                  <a:prstClr val="black"/>
                </a:solidFill>
                <a:latin typeface="Times New Roman" pitchFamily="18" charset="0"/>
                <a:ea typeface="Calibri" pitchFamily="34" charset="0"/>
                <a:cs typeface="Times New Roman" pitchFamily="18" charset="0"/>
              </a:rPr>
              <a:t>Question centrale</a:t>
            </a:r>
            <a:r>
              <a:rPr lang="fr-FR" sz="2400" dirty="0" smtClean="0">
                <a:solidFill>
                  <a:prstClr val="black"/>
                </a:solidFill>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 quelles sont les repr</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sentations linguistiques que d</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veloppent  les </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tudiants de langue arabe vis-</a:t>
            </a:r>
            <a:r>
              <a:rPr lang="fr-FR" sz="2400" dirty="0" smtClean="0">
                <a:solidFill>
                  <a:prstClr val="black"/>
                </a:solidFill>
                <a:ea typeface="Calibri" pitchFamily="34" charset="0"/>
                <a:cs typeface="Times New Roman" pitchFamily="18" charset="0"/>
              </a:rPr>
              <a:t>à</a:t>
            </a:r>
            <a:r>
              <a:rPr lang="fr-FR" sz="2400" dirty="0" smtClean="0">
                <a:solidFill>
                  <a:prstClr val="black"/>
                </a:solidFill>
                <a:latin typeface="Times New Roman" pitchFamily="18" charset="0"/>
                <a:ea typeface="Calibri" pitchFamily="34" charset="0"/>
                <a:cs typeface="Times New Roman" pitchFamily="18" charset="0"/>
              </a:rPr>
              <a:t>-vis le fran</a:t>
            </a:r>
            <a:r>
              <a:rPr lang="fr-FR" sz="2400" dirty="0" smtClean="0">
                <a:solidFill>
                  <a:prstClr val="black"/>
                </a:solidFill>
                <a:ea typeface="Calibri" pitchFamily="34" charset="0"/>
                <a:cs typeface="Times New Roman" pitchFamily="18" charset="0"/>
              </a:rPr>
              <a:t>ç</a:t>
            </a:r>
            <a:r>
              <a:rPr lang="fr-FR" sz="2400" dirty="0" smtClean="0">
                <a:solidFill>
                  <a:prstClr val="black"/>
                </a:solidFill>
                <a:latin typeface="Times New Roman" pitchFamily="18" charset="0"/>
                <a:ea typeface="Calibri" pitchFamily="34" charset="0"/>
                <a:cs typeface="Times New Roman" pitchFamily="18" charset="0"/>
              </a:rPr>
              <a:t>ais.</a:t>
            </a:r>
            <a:r>
              <a:rPr lang="fr-FR" sz="2400" dirty="0" smtClean="0">
                <a:solidFill>
                  <a:prstClr val="black"/>
                </a:solidFill>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 </a:t>
            </a:r>
            <a:endParaRPr lang="fr-FR" sz="3600" dirty="0" smtClean="0">
              <a:solidFill>
                <a:prstClr val="black"/>
              </a:solidFill>
              <a:latin typeface="Arial" pitchFamily="34" charset="0"/>
              <a:cs typeface="Arial" pitchFamily="34" charset="0"/>
            </a:endParaRPr>
          </a:p>
        </p:txBody>
      </p:sp>
      <p:sp>
        <p:nvSpPr>
          <p:cNvPr id="20483" name="Rectangle 3"/>
          <p:cNvSpPr>
            <a:spLocks noChangeArrowheads="1"/>
          </p:cNvSpPr>
          <p:nvPr/>
        </p:nvSpPr>
        <p:spPr bwMode="auto">
          <a:xfrm>
            <a:off x="0" y="1785926"/>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000" u="sng" dirty="0" smtClean="0">
                <a:solidFill>
                  <a:prstClr val="black"/>
                </a:solidFill>
                <a:latin typeface="Times New Roman" pitchFamily="18" charset="0"/>
                <a:ea typeface="Calibri" pitchFamily="34" charset="0"/>
                <a:cs typeface="Times New Roman" pitchFamily="18" charset="0"/>
              </a:rPr>
              <a:t>Question décalée</a:t>
            </a:r>
            <a:r>
              <a:rPr lang="fr-FR" sz="2000" dirty="0" smtClean="0">
                <a:solidFill>
                  <a:prstClr val="black"/>
                </a:solidFill>
                <a:latin typeface="Times New Roman" pitchFamily="18" charset="0"/>
                <a:ea typeface="Calibri" pitchFamily="34" charset="0"/>
                <a:cs typeface="Times New Roman" pitchFamily="18" charset="0"/>
              </a:rPr>
              <a:t> : </a:t>
            </a:r>
            <a:r>
              <a:rPr lang="fr-FR" sz="2000" dirty="0" smtClean="0">
                <a:solidFill>
                  <a:srgbClr val="FF0000"/>
                </a:solidFill>
                <a:latin typeface="Times New Roman" pitchFamily="18" charset="0"/>
                <a:ea typeface="Calibri" pitchFamily="34" charset="0"/>
                <a:cs typeface="Times New Roman" pitchFamily="18" charset="0"/>
              </a:rPr>
              <a:t>Quel est l’impact des stéréotypes ou des clichés sur la construction des représentations du français ?</a:t>
            </a:r>
            <a:endParaRPr lang="fr-FR" sz="1100" dirty="0" smtClean="0">
              <a:solidFill>
                <a:srgbClr val="FF0000"/>
              </a:solidFill>
              <a:latin typeface="Times New Roman" pitchFamily="18" charset="0"/>
              <a:cs typeface="Times New Roman" pitchFamily="18" charset="0"/>
            </a:endParaRPr>
          </a:p>
          <a:p>
            <a:pPr algn="justLow" eaLnBrk="0" fontAlgn="base" hangingPunct="0">
              <a:spcBef>
                <a:spcPct val="0"/>
              </a:spcBef>
              <a:spcAft>
                <a:spcPct val="0"/>
              </a:spcAft>
              <a:buFont typeface="Wingdings" pitchFamily="2" charset="2"/>
              <a:buChar char="§"/>
            </a:pPr>
            <a:r>
              <a:rPr lang="fr-FR" sz="2000" dirty="0" smtClean="0">
                <a:solidFill>
                  <a:srgbClr val="FF0000"/>
                </a:solidFill>
                <a:latin typeface="Times New Roman" pitchFamily="18" charset="0"/>
                <a:ea typeface="Calibri" pitchFamily="34" charset="0"/>
                <a:cs typeface="Times New Roman" pitchFamily="18" charset="0"/>
              </a:rPr>
              <a:t> Quelle sont les attitudes que les étudiants du </a:t>
            </a:r>
            <a:r>
              <a:rPr lang="fr-FR" sz="2000" dirty="0" err="1" smtClean="0">
                <a:solidFill>
                  <a:srgbClr val="FF0000"/>
                </a:solidFill>
                <a:latin typeface="Times New Roman" pitchFamily="18" charset="0"/>
                <a:ea typeface="Calibri" pitchFamily="34" charset="0"/>
                <a:cs typeface="Times New Roman" pitchFamily="18" charset="0"/>
              </a:rPr>
              <a:t>dép</a:t>
            </a:r>
            <a:r>
              <a:rPr lang="fr-FR" sz="2000" dirty="0" smtClean="0">
                <a:solidFill>
                  <a:srgbClr val="FF0000"/>
                </a:solidFill>
                <a:latin typeface="Times New Roman" pitchFamily="18" charset="0"/>
                <a:ea typeface="Calibri" pitchFamily="34" charset="0"/>
                <a:cs typeface="Times New Roman" pitchFamily="18" charset="0"/>
              </a:rPr>
              <a:t> adoptent à l’égard du français ?</a:t>
            </a:r>
            <a:endParaRPr lang="fr-FR" sz="3200" dirty="0" smtClean="0">
              <a:solidFill>
                <a:srgbClr val="FF0000"/>
              </a:solidFill>
              <a:latin typeface="Times New Roman" pitchFamily="18" charset="0"/>
              <a:cs typeface="Times New Roman" pitchFamily="18" charset="0"/>
            </a:endParaRPr>
          </a:p>
        </p:txBody>
      </p:sp>
      <p:sp>
        <p:nvSpPr>
          <p:cNvPr id="7" name="Rectangle 1"/>
          <p:cNvSpPr>
            <a:spLocks noChangeArrowheads="1"/>
          </p:cNvSpPr>
          <p:nvPr/>
        </p:nvSpPr>
        <p:spPr bwMode="auto">
          <a:xfrm>
            <a:off x="0" y="3000372"/>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fr-FR" sz="2400" dirty="0" smtClean="0">
                <a:solidFill>
                  <a:prstClr val="black"/>
                </a:solidFill>
                <a:latin typeface="Times New Roman" pitchFamily="18" charset="0"/>
                <a:ea typeface="Calibri" pitchFamily="34" charset="0"/>
                <a:cs typeface="Times New Roman" pitchFamily="18" charset="0"/>
              </a:rPr>
              <a:t>Généralement, un problème de recherche peut donner lieu à de multiples questions de recherche outre que la question principale, appelées «</a:t>
            </a:r>
            <a:r>
              <a:rPr lang="fr-FR" sz="2400" b="1" dirty="0" smtClean="0">
                <a:solidFill>
                  <a:prstClr val="black"/>
                </a:solidFill>
                <a:latin typeface="Times New Roman" pitchFamily="18" charset="0"/>
                <a:ea typeface="Calibri" pitchFamily="34" charset="0"/>
                <a:cs typeface="Times New Roman" pitchFamily="18" charset="0"/>
              </a:rPr>
              <a:t>questions  périphériques </a:t>
            </a:r>
            <a:r>
              <a:rPr lang="fr-FR" sz="2400" dirty="0" smtClean="0">
                <a:solidFill>
                  <a:prstClr val="black"/>
                </a:solidFill>
                <a:latin typeface="Times New Roman" pitchFamily="18" charset="0"/>
                <a:ea typeface="Calibri" pitchFamily="34" charset="0"/>
                <a:cs typeface="Times New Roman" pitchFamily="18" charset="0"/>
              </a:rPr>
              <a:t>»</a:t>
            </a:r>
            <a:endParaRPr lang="fr-FR" sz="3600" dirty="0" smtClean="0">
              <a:solidFill>
                <a:prstClr val="black"/>
              </a:solidFill>
              <a:latin typeface="Times New Roman" pitchFamily="18" charset="0"/>
              <a:cs typeface="Times New Roman" pitchFamily="18" charset="0"/>
            </a:endParaRPr>
          </a:p>
        </p:txBody>
      </p:sp>
      <p:sp>
        <p:nvSpPr>
          <p:cNvPr id="20484" name="Rectangle 4"/>
          <p:cNvSpPr>
            <a:spLocks noChangeArrowheads="1"/>
          </p:cNvSpPr>
          <p:nvPr/>
        </p:nvSpPr>
        <p:spPr bwMode="auto">
          <a:xfrm>
            <a:off x="0" y="4286256"/>
            <a:ext cx="7518918"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justLow" fontAlgn="base">
              <a:spcBef>
                <a:spcPct val="0"/>
              </a:spcBef>
              <a:spcAft>
                <a:spcPct val="0"/>
              </a:spcAft>
            </a:pPr>
            <a:r>
              <a:rPr lang="fr-FR" sz="2000" dirty="0" smtClean="0">
                <a:solidFill>
                  <a:prstClr val="black"/>
                </a:solidFill>
                <a:latin typeface="Times New Roman" pitchFamily="18" charset="0"/>
                <a:ea typeface="Calibri" pitchFamily="34" charset="0"/>
                <a:cs typeface="Times New Roman" pitchFamily="18" charset="0"/>
              </a:rPr>
              <a:t>Sujet: L’impact de l’écriture électronique sur l’écrit formel des étudiants</a:t>
            </a:r>
            <a:endParaRPr lang="fr-FR" sz="3200" dirty="0" smtClean="0">
              <a:solidFill>
                <a:prstClr val="black"/>
              </a:solidFill>
              <a:latin typeface="Times New Roman" pitchFamily="18" charset="0"/>
              <a:cs typeface="Times New Roman" pitchFamily="18" charset="0"/>
            </a:endParaRPr>
          </a:p>
        </p:txBody>
      </p:sp>
      <p:sp>
        <p:nvSpPr>
          <p:cNvPr id="20485" name="Rectangle 5"/>
          <p:cNvSpPr>
            <a:spLocks noChangeArrowheads="1"/>
          </p:cNvSpPr>
          <p:nvPr/>
        </p:nvSpPr>
        <p:spPr bwMode="auto">
          <a:xfrm>
            <a:off x="1" y="485776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000" dirty="0" smtClean="0">
                <a:solidFill>
                  <a:prstClr val="black"/>
                </a:solidFill>
                <a:latin typeface="Times New Roman" pitchFamily="18" charset="0"/>
                <a:ea typeface="Calibri" pitchFamily="34" charset="0"/>
                <a:cs typeface="Times New Roman" pitchFamily="18" charset="0"/>
              </a:rPr>
              <a:t>Q P : L’écriture électronique est-elle récurrentes dans les productions écrites formelles des étudiants  </a:t>
            </a:r>
            <a:endParaRPr lang="fr-FR" sz="3200" dirty="0" smtClean="0">
              <a:solidFill>
                <a:prstClr val="black"/>
              </a:solidFill>
              <a:latin typeface="Times New Roman" pitchFamily="18" charset="0"/>
              <a:cs typeface="Times New Roman" pitchFamily="18" charset="0"/>
            </a:endParaRPr>
          </a:p>
        </p:txBody>
      </p:sp>
      <p:sp>
        <p:nvSpPr>
          <p:cNvPr id="20486" name="Rectangle 6"/>
          <p:cNvSpPr>
            <a:spLocks noChangeArrowheads="1"/>
          </p:cNvSpPr>
          <p:nvPr/>
        </p:nvSpPr>
        <p:spPr bwMode="auto">
          <a:xfrm>
            <a:off x="1" y="578645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000" dirty="0" smtClean="0">
                <a:solidFill>
                  <a:prstClr val="black"/>
                </a:solidFill>
                <a:latin typeface="Times New Roman" pitchFamily="18" charset="0"/>
                <a:ea typeface="Calibri" pitchFamily="34" charset="0"/>
                <a:cs typeface="Times New Roman" pitchFamily="18" charset="0"/>
              </a:rPr>
              <a:t>Q S</a:t>
            </a:r>
            <a:r>
              <a:rPr lang="fr-FR" sz="2000" dirty="0" smtClean="0">
                <a:solidFill>
                  <a:prstClr val="black"/>
                </a:solidFill>
                <a:ea typeface="Calibri" pitchFamily="34" charset="0"/>
                <a:cs typeface="Times New Roman" pitchFamily="18" charset="0"/>
              </a:rPr>
              <a:t> </a:t>
            </a:r>
            <a:r>
              <a:rPr lang="fr-FR" sz="2000" dirty="0" smtClean="0">
                <a:solidFill>
                  <a:prstClr val="black"/>
                </a:solidFill>
                <a:latin typeface="Times New Roman" pitchFamily="18" charset="0"/>
                <a:ea typeface="Calibri" pitchFamily="34" charset="0"/>
                <a:cs typeface="Times New Roman" pitchFamily="18" charset="0"/>
              </a:rPr>
              <a:t>: quels sont les facteurs qui poussent les </a:t>
            </a:r>
            <a:r>
              <a:rPr lang="fr-FR" sz="2000" dirty="0" smtClean="0">
                <a:solidFill>
                  <a:prstClr val="black"/>
                </a:solidFill>
                <a:ea typeface="Calibri" pitchFamily="34" charset="0"/>
                <a:cs typeface="Times New Roman" pitchFamily="18" charset="0"/>
              </a:rPr>
              <a:t>é</a:t>
            </a:r>
            <a:r>
              <a:rPr lang="fr-FR" sz="2000" dirty="0" smtClean="0">
                <a:solidFill>
                  <a:prstClr val="black"/>
                </a:solidFill>
                <a:latin typeface="Times New Roman" pitchFamily="18" charset="0"/>
                <a:ea typeface="Calibri" pitchFamily="34" charset="0"/>
                <a:cs typeface="Times New Roman" pitchFamily="18" charset="0"/>
              </a:rPr>
              <a:t>tudiants </a:t>
            </a:r>
            <a:r>
              <a:rPr lang="fr-FR" sz="2000" dirty="0" smtClean="0">
                <a:solidFill>
                  <a:prstClr val="black"/>
                </a:solidFill>
                <a:ea typeface="Calibri" pitchFamily="34" charset="0"/>
                <a:cs typeface="Times New Roman" pitchFamily="18" charset="0"/>
              </a:rPr>
              <a:t>à</a:t>
            </a:r>
            <a:r>
              <a:rPr lang="fr-FR" sz="2000" dirty="0" smtClean="0">
                <a:solidFill>
                  <a:prstClr val="black"/>
                </a:solidFill>
                <a:latin typeface="Times New Roman" pitchFamily="18" charset="0"/>
                <a:ea typeface="Calibri" pitchFamily="34" charset="0"/>
                <a:cs typeface="Times New Roman" pitchFamily="18" charset="0"/>
              </a:rPr>
              <a:t> se servir de l</a:t>
            </a:r>
            <a:r>
              <a:rPr lang="fr-FR" sz="2000" dirty="0" smtClean="0">
                <a:solidFill>
                  <a:prstClr val="black"/>
                </a:solidFill>
                <a:ea typeface="Calibri" pitchFamily="34" charset="0"/>
                <a:cs typeface="Times New Roman" pitchFamily="18" charset="0"/>
              </a:rPr>
              <a:t>’é</a:t>
            </a:r>
            <a:r>
              <a:rPr lang="fr-FR" sz="2000" dirty="0" smtClean="0">
                <a:solidFill>
                  <a:prstClr val="black"/>
                </a:solidFill>
                <a:latin typeface="Times New Roman" pitchFamily="18" charset="0"/>
                <a:ea typeface="Calibri" pitchFamily="34" charset="0"/>
                <a:cs typeface="Times New Roman" pitchFamily="18" charset="0"/>
              </a:rPr>
              <a:t>criture </a:t>
            </a:r>
            <a:r>
              <a:rPr lang="fr-FR" sz="2000" dirty="0" smtClean="0">
                <a:solidFill>
                  <a:prstClr val="black"/>
                </a:solidFill>
                <a:ea typeface="Calibri" pitchFamily="34" charset="0"/>
                <a:cs typeface="Times New Roman" pitchFamily="18" charset="0"/>
              </a:rPr>
              <a:t>é</a:t>
            </a:r>
            <a:r>
              <a:rPr lang="fr-FR" sz="2000" dirty="0" smtClean="0">
                <a:solidFill>
                  <a:prstClr val="black"/>
                </a:solidFill>
                <a:latin typeface="Times New Roman" pitchFamily="18" charset="0"/>
                <a:ea typeface="Calibri" pitchFamily="34" charset="0"/>
                <a:cs typeface="Times New Roman" pitchFamily="18" charset="0"/>
              </a:rPr>
              <a:t>lectronique dans les situations formelles.</a:t>
            </a:r>
            <a:endParaRPr lang="fr-FR" sz="3200" dirty="0" smtClean="0">
              <a:solidFill>
                <a:prstClr val="black"/>
              </a:solidFill>
              <a:latin typeface="Arial" pitchFamily="34" charset="0"/>
              <a:cs typeface="Arial" pitchFamily="34" charset="0"/>
            </a:endParaRPr>
          </a:p>
        </p:txBody>
      </p:sp>
      <p:cxnSp>
        <p:nvCxnSpPr>
          <p:cNvPr id="11" name="Connecteur droit 10"/>
          <p:cNvCxnSpPr/>
          <p:nvPr/>
        </p:nvCxnSpPr>
        <p:spPr>
          <a:xfrm rot="10800000" flipV="1">
            <a:off x="0" y="1714487"/>
            <a:ext cx="9001156" cy="1071545"/>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304701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checkerboard(across)">
                                      <p:cBhvr>
                                        <p:cTn id="7" dur="500"/>
                                        <p:tgtEl>
                                          <p:spTgt spid="2048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gtEl>
                                        <p:attrNameLst>
                                          <p:attrName>style.visibility</p:attrName>
                                        </p:attrNameLst>
                                      </p:cBhvr>
                                      <p:to>
                                        <p:strVal val="visible"/>
                                      </p:to>
                                    </p:set>
                                    <p:animEffect transition="in" filter="checkerboard(across)">
                                      <p:cBhvr>
                                        <p:cTn id="12" dur="500"/>
                                        <p:tgtEl>
                                          <p:spTgt spid="2048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0484"/>
                                        </p:tgtEl>
                                        <p:attrNameLst>
                                          <p:attrName>style.visibility</p:attrName>
                                        </p:attrNameLst>
                                      </p:cBhvr>
                                      <p:to>
                                        <p:strVal val="visible"/>
                                      </p:to>
                                    </p:set>
                                    <p:animEffect transition="in" filter="checkerboard(across)">
                                      <p:cBhvr>
                                        <p:cTn id="27" dur="500"/>
                                        <p:tgtEl>
                                          <p:spTgt spid="2048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0485"/>
                                        </p:tgtEl>
                                        <p:attrNameLst>
                                          <p:attrName>style.visibility</p:attrName>
                                        </p:attrNameLst>
                                      </p:cBhvr>
                                      <p:to>
                                        <p:strVal val="visible"/>
                                      </p:to>
                                    </p:set>
                                    <p:animEffect transition="in" filter="checkerboard(across)">
                                      <p:cBhvr>
                                        <p:cTn id="32" dur="500"/>
                                        <p:tgtEl>
                                          <p:spTgt spid="20485"/>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0486"/>
                                        </p:tgtEl>
                                        <p:attrNameLst>
                                          <p:attrName>style.visibility</p:attrName>
                                        </p:attrNameLst>
                                      </p:cBhvr>
                                      <p:to>
                                        <p:strVal val="visible"/>
                                      </p:to>
                                    </p:set>
                                    <p:animEffect transition="in" filter="checkerboard(across)">
                                      <p:cBhvr>
                                        <p:cTn id="37" dur="500"/>
                                        <p:tgtEl>
                                          <p:spTgt spid="204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p:bldP spid="7" grpId="0"/>
      <p:bldP spid="20484" grpId="0"/>
      <p:bldP spid="20485" grpId="0"/>
      <p:bldP spid="2048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714480" y="0"/>
            <a:ext cx="5679312"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lang="fr-FR" sz="3200" b="1" dirty="0" smtClean="0">
                <a:solidFill>
                  <a:prstClr val="black"/>
                </a:solidFill>
                <a:latin typeface="Times New Roman" pitchFamily="18" charset="0"/>
                <a:ea typeface="Calibri" pitchFamily="34" charset="0"/>
                <a:cs typeface="Times New Roman" pitchFamily="18" charset="0"/>
              </a:rPr>
              <a:t>Les hypothèses de la recherche </a:t>
            </a:r>
            <a:endParaRPr lang="fr-FR" sz="4400" dirty="0" smtClean="0">
              <a:solidFill>
                <a:prstClr val="black"/>
              </a:solidFill>
              <a:latin typeface="Times New Roman" pitchFamily="18" charset="0"/>
              <a:cs typeface="Times New Roman" pitchFamily="18" charset="0"/>
            </a:endParaRPr>
          </a:p>
        </p:txBody>
      </p:sp>
      <p:sp>
        <p:nvSpPr>
          <p:cNvPr id="5" name="Rectangle 4"/>
          <p:cNvSpPr/>
          <p:nvPr/>
        </p:nvSpPr>
        <p:spPr>
          <a:xfrm>
            <a:off x="-32" y="642918"/>
            <a:ext cx="9144032" cy="1200329"/>
          </a:xfrm>
          <a:prstGeom prst="rect">
            <a:avLst/>
          </a:prstGeom>
        </p:spPr>
        <p:txBody>
          <a:bodyPr wrap="square">
            <a:spAutoFit/>
          </a:bodyPr>
          <a:lstStyle/>
          <a:p>
            <a:pPr algn="just"/>
            <a:r>
              <a:rPr lang="fr-FR" sz="2400" dirty="0">
                <a:solidFill>
                  <a:prstClr val="black"/>
                </a:solidFill>
                <a:latin typeface="Times New Roman" pitchFamily="18" charset="0"/>
                <a:cs typeface="Times New Roman" pitchFamily="18" charset="0"/>
              </a:rPr>
              <a:t>Selon le petit Robert une hypothèse «</a:t>
            </a:r>
            <a:r>
              <a:rPr lang="fr-FR" sz="2400" i="1" dirty="0">
                <a:solidFill>
                  <a:prstClr val="black"/>
                </a:solidFill>
                <a:latin typeface="Times New Roman" pitchFamily="18" charset="0"/>
                <a:cs typeface="Times New Roman" pitchFamily="18" charset="0"/>
              </a:rPr>
              <a:t> </a:t>
            </a:r>
            <a:r>
              <a:rPr lang="fr-FR" sz="2400" b="1" i="1" dirty="0">
                <a:solidFill>
                  <a:prstClr val="black"/>
                </a:solidFill>
                <a:latin typeface="Times New Roman" pitchFamily="18" charset="0"/>
                <a:cs typeface="Times New Roman" pitchFamily="18" charset="0"/>
              </a:rPr>
              <a:t>est une proposition relative à </a:t>
            </a:r>
            <a:r>
              <a:rPr lang="fr-FR" sz="2400" b="1" i="1" dirty="0">
                <a:solidFill>
                  <a:srgbClr val="FF0000"/>
                </a:solidFill>
                <a:latin typeface="Times New Roman" pitchFamily="18" charset="0"/>
                <a:cs typeface="Times New Roman" pitchFamily="18" charset="0"/>
              </a:rPr>
              <a:t>l’explication</a:t>
            </a:r>
            <a:r>
              <a:rPr lang="fr-FR" sz="2400" b="1" i="1" dirty="0">
                <a:solidFill>
                  <a:prstClr val="black"/>
                </a:solidFill>
                <a:latin typeface="Times New Roman" pitchFamily="18" charset="0"/>
                <a:cs typeface="Times New Roman" pitchFamily="18" charset="0"/>
              </a:rPr>
              <a:t> de phénomène naturels </a:t>
            </a:r>
            <a:r>
              <a:rPr lang="fr-FR" sz="2400" b="1" i="1" dirty="0">
                <a:solidFill>
                  <a:srgbClr val="FF0000"/>
                </a:solidFill>
                <a:latin typeface="Times New Roman" pitchFamily="18" charset="0"/>
                <a:cs typeface="Times New Roman" pitchFamily="18" charset="0"/>
              </a:rPr>
              <a:t>admise</a:t>
            </a:r>
            <a:r>
              <a:rPr lang="fr-FR" sz="2400" b="1" i="1" dirty="0">
                <a:solidFill>
                  <a:prstClr val="black"/>
                </a:solidFill>
                <a:latin typeface="Times New Roman" pitchFamily="18" charset="0"/>
                <a:cs typeface="Times New Roman" pitchFamily="18" charset="0"/>
              </a:rPr>
              <a:t> (acceptée) </a:t>
            </a:r>
            <a:r>
              <a:rPr lang="fr-FR" sz="2400" b="1" i="1" dirty="0">
                <a:solidFill>
                  <a:srgbClr val="FF0000"/>
                </a:solidFill>
                <a:latin typeface="Times New Roman" pitchFamily="18" charset="0"/>
                <a:cs typeface="Times New Roman" pitchFamily="18" charset="0"/>
              </a:rPr>
              <a:t>provisoirement</a:t>
            </a:r>
            <a:r>
              <a:rPr lang="fr-FR" sz="2400" b="1" i="1" dirty="0">
                <a:solidFill>
                  <a:prstClr val="black"/>
                </a:solidFill>
                <a:latin typeface="Times New Roman" pitchFamily="18" charset="0"/>
                <a:cs typeface="Times New Roman" pitchFamily="18" charset="0"/>
              </a:rPr>
              <a:t> avant d’être soumise </a:t>
            </a:r>
            <a:r>
              <a:rPr lang="fr-FR" sz="2400" b="1" i="1" dirty="0">
                <a:solidFill>
                  <a:srgbClr val="FF0000"/>
                </a:solidFill>
                <a:latin typeface="Times New Roman" pitchFamily="18" charset="0"/>
                <a:cs typeface="Times New Roman" pitchFamily="18" charset="0"/>
              </a:rPr>
              <a:t>au contrôle de l’expérience</a:t>
            </a:r>
            <a:r>
              <a:rPr lang="fr-FR" sz="2400" b="1" i="1" dirty="0">
                <a:solidFill>
                  <a:prstClr val="black"/>
                </a:solidFill>
                <a:latin typeface="Times New Roman" pitchFamily="18" charset="0"/>
                <a:cs typeface="Times New Roman" pitchFamily="18" charset="0"/>
              </a:rPr>
              <a:t> ».</a:t>
            </a:r>
          </a:p>
        </p:txBody>
      </p:sp>
      <p:sp>
        <p:nvSpPr>
          <p:cNvPr id="6" name="Rectangle 5"/>
          <p:cNvSpPr/>
          <p:nvPr/>
        </p:nvSpPr>
        <p:spPr>
          <a:xfrm>
            <a:off x="0" y="1928802"/>
            <a:ext cx="9144000" cy="1938992"/>
          </a:xfrm>
          <a:prstGeom prst="rect">
            <a:avLst/>
          </a:prstGeom>
        </p:spPr>
        <p:txBody>
          <a:bodyPr wrap="square">
            <a:spAutoFit/>
          </a:bodyPr>
          <a:lstStyle/>
          <a:p>
            <a:pPr algn="just"/>
            <a:r>
              <a:rPr lang="fr-FR" sz="2400" dirty="0">
                <a:solidFill>
                  <a:prstClr val="black"/>
                </a:solidFill>
                <a:latin typeface="Times New Roman" pitchFamily="18" charset="0"/>
                <a:cs typeface="Times New Roman" pitchFamily="18" charset="0"/>
              </a:rPr>
              <a:t>Pour Mathieu </a:t>
            </a:r>
            <a:r>
              <a:rPr lang="fr-FR" sz="2400" dirty="0" err="1">
                <a:solidFill>
                  <a:prstClr val="black"/>
                </a:solidFill>
                <a:latin typeface="Times New Roman" pitchFamily="18" charset="0"/>
                <a:cs typeface="Times New Roman" pitchFamily="18" charset="0"/>
              </a:rPr>
              <a:t>Guidère</a:t>
            </a:r>
            <a:r>
              <a:rPr lang="fr-FR" sz="2400" dirty="0">
                <a:solidFill>
                  <a:prstClr val="black"/>
                </a:solidFill>
                <a:latin typeface="Times New Roman" pitchFamily="18" charset="0"/>
                <a:cs typeface="Times New Roman" pitchFamily="18" charset="0"/>
              </a:rPr>
              <a:t>, elle constitue </a:t>
            </a:r>
            <a:r>
              <a:rPr lang="fr-FR" sz="2400" b="1" i="1" dirty="0">
                <a:solidFill>
                  <a:prstClr val="black"/>
                </a:solidFill>
                <a:latin typeface="Times New Roman" pitchFamily="18" charset="0"/>
                <a:cs typeface="Times New Roman" pitchFamily="18" charset="0"/>
              </a:rPr>
              <a:t>« une </a:t>
            </a:r>
            <a:r>
              <a:rPr lang="fr-FR" sz="2400" b="1" i="1" dirty="0">
                <a:solidFill>
                  <a:srgbClr val="FF0000"/>
                </a:solidFill>
                <a:latin typeface="Times New Roman" pitchFamily="18" charset="0"/>
                <a:cs typeface="Times New Roman" pitchFamily="18" charset="0"/>
              </a:rPr>
              <a:t>explication</a:t>
            </a:r>
            <a:r>
              <a:rPr lang="fr-FR" sz="2400" b="1" i="1" dirty="0">
                <a:solidFill>
                  <a:prstClr val="black"/>
                </a:solidFill>
                <a:latin typeface="Times New Roman" pitchFamily="18" charset="0"/>
                <a:cs typeface="Times New Roman" pitchFamily="18" charset="0"/>
              </a:rPr>
              <a:t> admise </a:t>
            </a:r>
            <a:r>
              <a:rPr lang="fr-FR" sz="2400" b="1" i="1" dirty="0">
                <a:solidFill>
                  <a:srgbClr val="FF0000"/>
                </a:solidFill>
                <a:latin typeface="Times New Roman" pitchFamily="18" charset="0"/>
                <a:cs typeface="Times New Roman" pitchFamily="18" charset="0"/>
              </a:rPr>
              <a:t>temporairement</a:t>
            </a:r>
            <a:r>
              <a:rPr lang="fr-FR" sz="2400" b="1" i="1" dirty="0">
                <a:solidFill>
                  <a:prstClr val="black"/>
                </a:solidFill>
                <a:latin typeface="Times New Roman" pitchFamily="18" charset="0"/>
                <a:cs typeface="Times New Roman" pitchFamily="18" charset="0"/>
              </a:rPr>
              <a:t> concernant des phénomènes donnés et cela jusqu’à sa </a:t>
            </a:r>
            <a:r>
              <a:rPr lang="fr-FR" sz="2400" b="1" i="1" dirty="0">
                <a:solidFill>
                  <a:srgbClr val="FF0000"/>
                </a:solidFill>
                <a:latin typeface="Times New Roman" pitchFamily="18" charset="0"/>
                <a:cs typeface="Times New Roman" pitchFamily="18" charset="0"/>
              </a:rPr>
              <a:t>confirmation</a:t>
            </a:r>
            <a:r>
              <a:rPr lang="fr-FR" sz="2400" b="1" i="1" dirty="0">
                <a:solidFill>
                  <a:prstClr val="black"/>
                </a:solidFill>
                <a:latin typeface="Times New Roman" pitchFamily="18" charset="0"/>
                <a:cs typeface="Times New Roman" pitchFamily="18" charset="0"/>
              </a:rPr>
              <a:t> ou  sa </a:t>
            </a:r>
            <a:r>
              <a:rPr lang="fr-FR" sz="2400" b="1" i="1" dirty="0">
                <a:solidFill>
                  <a:srgbClr val="FF0000"/>
                </a:solidFill>
                <a:latin typeface="Times New Roman" pitchFamily="18" charset="0"/>
                <a:cs typeface="Times New Roman" pitchFamily="18" charset="0"/>
              </a:rPr>
              <a:t>réfutation</a:t>
            </a:r>
            <a:r>
              <a:rPr lang="fr-FR" sz="2400" b="1" i="1" dirty="0">
                <a:solidFill>
                  <a:prstClr val="black"/>
                </a:solidFill>
                <a:latin typeface="Times New Roman" pitchFamily="18" charset="0"/>
                <a:cs typeface="Times New Roman" pitchFamily="18" charset="0"/>
              </a:rPr>
              <a:t> (invalidation/ infirmation) par </a:t>
            </a:r>
            <a:r>
              <a:rPr lang="fr-FR" sz="2400" b="1" i="1" dirty="0">
                <a:solidFill>
                  <a:srgbClr val="FF0000"/>
                </a:solidFill>
                <a:latin typeface="Times New Roman" pitchFamily="18" charset="0"/>
                <a:cs typeface="Times New Roman" pitchFamily="18" charset="0"/>
              </a:rPr>
              <a:t>l’expérience</a:t>
            </a:r>
            <a:r>
              <a:rPr lang="fr-FR" sz="2400" b="1" i="1" dirty="0">
                <a:solidFill>
                  <a:prstClr val="black"/>
                </a:solidFill>
                <a:latin typeface="Times New Roman" pitchFamily="18" charset="0"/>
                <a:cs typeface="Times New Roman" pitchFamily="18" charset="0"/>
              </a:rPr>
              <a:t> ou par la </a:t>
            </a:r>
            <a:r>
              <a:rPr lang="fr-FR" sz="2400" b="1" i="1" dirty="0" smtClean="0">
                <a:solidFill>
                  <a:srgbClr val="FF0000"/>
                </a:solidFill>
                <a:latin typeface="Times New Roman" pitchFamily="18" charset="0"/>
                <a:cs typeface="Times New Roman" pitchFamily="18" charset="0"/>
              </a:rPr>
              <a:t>démonstration »</a:t>
            </a:r>
            <a:r>
              <a:rPr lang="fr-FR" sz="2400" b="1" i="1" dirty="0" smtClean="0">
                <a:solidFill>
                  <a:prstClr val="black"/>
                </a:solidFill>
                <a:latin typeface="Times New Roman" pitchFamily="18" charset="0"/>
                <a:cs typeface="Times New Roman" pitchFamily="18" charset="0"/>
              </a:rPr>
              <a:t> </a:t>
            </a:r>
            <a:r>
              <a:rPr lang="fr-FR" sz="2400" dirty="0">
                <a:solidFill>
                  <a:prstClr val="black"/>
                </a:solidFill>
                <a:latin typeface="Times New Roman" pitchFamily="18" charset="0"/>
                <a:cs typeface="Times New Roman" pitchFamily="18" charset="0"/>
              </a:rPr>
              <a:t>( M </a:t>
            </a:r>
            <a:r>
              <a:rPr lang="fr-FR" sz="2400" dirty="0" err="1">
                <a:solidFill>
                  <a:prstClr val="black"/>
                </a:solidFill>
                <a:latin typeface="Times New Roman" pitchFamily="18" charset="0"/>
                <a:cs typeface="Times New Roman" pitchFamily="18" charset="0"/>
              </a:rPr>
              <a:t>Guidère</a:t>
            </a:r>
            <a:r>
              <a:rPr lang="fr-FR" sz="2400" dirty="0">
                <a:solidFill>
                  <a:prstClr val="black"/>
                </a:solidFill>
                <a:latin typeface="Times New Roman" pitchFamily="18" charset="0"/>
                <a:cs typeface="Times New Roman" pitchFamily="18" charset="0"/>
              </a:rPr>
              <a:t>, méthodologie de la recherche, p : 72). </a:t>
            </a:r>
          </a:p>
        </p:txBody>
      </p:sp>
      <p:sp>
        <p:nvSpPr>
          <p:cNvPr id="17411" name="Rectangle 3"/>
          <p:cNvSpPr>
            <a:spLocks noChangeArrowheads="1"/>
          </p:cNvSpPr>
          <p:nvPr/>
        </p:nvSpPr>
        <p:spPr bwMode="auto">
          <a:xfrm>
            <a:off x="0" y="4071942"/>
            <a:ext cx="91440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fr-FR" sz="2200" b="1" dirty="0" smtClean="0">
                <a:solidFill>
                  <a:prstClr val="black"/>
                </a:solidFill>
                <a:latin typeface="Times New Roman" pitchFamily="18" charset="0"/>
                <a:ea typeface="Calibri" pitchFamily="34" charset="0"/>
                <a:cs typeface="Times New Roman" pitchFamily="18" charset="0"/>
              </a:rPr>
              <a:t>L'hypothèse</a:t>
            </a:r>
            <a:r>
              <a:rPr lang="fr-FR" sz="2200" dirty="0" smtClean="0">
                <a:solidFill>
                  <a:prstClr val="black"/>
                </a:solidFill>
                <a:latin typeface="Times New Roman" pitchFamily="18" charset="0"/>
                <a:ea typeface="Calibri" pitchFamily="34" charset="0"/>
                <a:cs typeface="Times New Roman" pitchFamily="18" charset="0"/>
              </a:rPr>
              <a:t>: c'est la </a:t>
            </a:r>
            <a:r>
              <a:rPr lang="fr-FR" sz="2200" b="1" dirty="0" smtClean="0">
                <a:solidFill>
                  <a:prstClr val="black"/>
                </a:solidFill>
                <a:latin typeface="Times New Roman" pitchFamily="18" charset="0"/>
                <a:ea typeface="Calibri" pitchFamily="34" charset="0"/>
                <a:cs typeface="Times New Roman" pitchFamily="18" charset="0"/>
              </a:rPr>
              <a:t>réponse présumée </a:t>
            </a:r>
            <a:r>
              <a:rPr lang="fr-FR" sz="2200" dirty="0" smtClean="0">
                <a:solidFill>
                  <a:prstClr val="black"/>
                </a:solidFill>
                <a:latin typeface="Times New Roman" pitchFamily="18" charset="0"/>
                <a:ea typeface="Calibri" pitchFamily="34" charset="0"/>
                <a:cs typeface="Times New Roman" pitchFamily="18" charset="0"/>
              </a:rPr>
              <a:t>à la question posée. L'hypothèse est nécessairement issue d'une réflexion approfondie sur les divers éléments de la problématique. </a:t>
            </a:r>
          </a:p>
          <a:p>
            <a:pPr algn="just" fontAlgn="base">
              <a:spcBef>
                <a:spcPct val="0"/>
              </a:spcBef>
              <a:spcAft>
                <a:spcPct val="0"/>
              </a:spcAft>
            </a:pPr>
            <a:r>
              <a:rPr lang="fr-FR" sz="2200" dirty="0" smtClean="0">
                <a:solidFill>
                  <a:prstClr val="black"/>
                </a:solidFill>
                <a:latin typeface="Times New Roman" pitchFamily="18" charset="0"/>
                <a:ea typeface="Calibri" pitchFamily="34" charset="0"/>
                <a:cs typeface="Times New Roman" pitchFamily="18" charset="0"/>
              </a:rPr>
              <a:t>Sa fonction est double: </a:t>
            </a:r>
          </a:p>
          <a:p>
            <a:pPr algn="just" fontAlgn="base">
              <a:spcBef>
                <a:spcPct val="0"/>
              </a:spcBef>
              <a:spcAft>
                <a:spcPct val="0"/>
              </a:spcAft>
            </a:pPr>
            <a:r>
              <a:rPr lang="fr-FR" sz="2200" dirty="0" smtClean="0">
                <a:solidFill>
                  <a:prstClr val="black"/>
                </a:solidFill>
                <a:latin typeface="Times New Roman" pitchFamily="18" charset="0"/>
                <a:ea typeface="Calibri" pitchFamily="34" charset="0"/>
                <a:cs typeface="Times New Roman" pitchFamily="18" charset="0"/>
              </a:rPr>
              <a:t>- </a:t>
            </a:r>
            <a:r>
              <a:rPr lang="fr-FR" sz="2200" dirty="0">
                <a:solidFill>
                  <a:prstClr val="black"/>
                </a:solidFill>
                <a:latin typeface="Times New Roman" pitchFamily="18" charset="0"/>
                <a:ea typeface="Calibri" pitchFamily="34" charset="0"/>
                <a:cs typeface="Times New Roman" pitchFamily="18" charset="0"/>
              </a:rPr>
              <a:t>O</a:t>
            </a:r>
            <a:r>
              <a:rPr lang="fr-FR" sz="2200" dirty="0" smtClean="0">
                <a:solidFill>
                  <a:prstClr val="black"/>
                </a:solidFill>
                <a:latin typeface="Times New Roman" pitchFamily="18" charset="0"/>
                <a:ea typeface="Calibri" pitchFamily="34" charset="0"/>
                <a:cs typeface="Times New Roman" pitchFamily="18" charset="0"/>
              </a:rPr>
              <a:t>rganiser la recherche autour d'un but précis (vérifier la validité de l'hypothèse).</a:t>
            </a:r>
            <a:endParaRPr lang="fr-FR" sz="2200" dirty="0" smtClean="0">
              <a:solidFill>
                <a:prstClr val="black"/>
              </a:solidFill>
              <a:latin typeface="Times New Roman" pitchFamily="18" charset="0"/>
              <a:cs typeface="Times New Roman" pitchFamily="18" charset="0"/>
            </a:endParaRPr>
          </a:p>
          <a:p>
            <a:pPr algn="just" eaLnBrk="0" fontAlgn="base" hangingPunct="0">
              <a:spcBef>
                <a:spcPct val="0"/>
              </a:spcBef>
              <a:spcAft>
                <a:spcPct val="0"/>
              </a:spcAft>
            </a:pPr>
            <a:r>
              <a:rPr lang="fr-FR" sz="2200" dirty="0" smtClean="0">
                <a:solidFill>
                  <a:prstClr val="black"/>
                </a:solidFill>
                <a:latin typeface="Times New Roman" pitchFamily="18" charset="0"/>
                <a:ea typeface="Calibri" pitchFamily="34" charset="0"/>
                <a:cs typeface="Times New Roman" pitchFamily="18" charset="0"/>
              </a:rPr>
              <a:t>- Organiser la rédaction (de sorte que tous les éléments du texte doivent avoir une utilité quelconque vis-à-vis l'hypothèse).</a:t>
            </a:r>
            <a:endParaRPr lang="fr-FR" sz="2200" dirty="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567563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411"/>
                                        </p:tgtEl>
                                        <p:attrNameLst>
                                          <p:attrName>style.visibility</p:attrName>
                                        </p:attrNameLst>
                                      </p:cBhvr>
                                      <p:to>
                                        <p:strVal val="visible"/>
                                      </p:to>
                                    </p:set>
                                    <p:animEffect transition="in" filter="checkerboard(across)">
                                      <p:cBhvr>
                                        <p:cTn id="12"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4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400" dirty="0" smtClean="0">
                <a:solidFill>
                  <a:prstClr val="black"/>
                </a:solidFill>
                <a:latin typeface="Times New Roman" pitchFamily="18" charset="0"/>
                <a:ea typeface="Calibri" pitchFamily="34" charset="0"/>
                <a:cs typeface="Times New Roman" pitchFamily="18" charset="0"/>
              </a:rPr>
              <a:t>Nous pouvons donc dire qu’une hypothèse est une </a:t>
            </a:r>
            <a:r>
              <a:rPr lang="fr-FR" sz="2400" b="1" dirty="0" smtClean="0">
                <a:solidFill>
                  <a:prstClr val="black"/>
                </a:solidFill>
                <a:latin typeface="Times New Roman" pitchFamily="18" charset="0"/>
                <a:ea typeface="Calibri" pitchFamily="34" charset="0"/>
                <a:cs typeface="Times New Roman" pitchFamily="18" charset="0"/>
              </a:rPr>
              <a:t>tentative</a:t>
            </a:r>
            <a:r>
              <a:rPr lang="fr-FR" sz="2400" dirty="0" smtClean="0">
                <a:solidFill>
                  <a:prstClr val="black"/>
                </a:solidFill>
                <a:latin typeface="Times New Roman" pitchFamily="18" charset="0"/>
                <a:ea typeface="Calibri" pitchFamily="34" charset="0"/>
                <a:cs typeface="Times New Roman" pitchFamily="18" charset="0"/>
              </a:rPr>
              <a:t> </a:t>
            </a:r>
            <a:r>
              <a:rPr lang="fr-FR" sz="2400" b="1" dirty="0" smtClean="0">
                <a:solidFill>
                  <a:prstClr val="black"/>
                </a:solidFill>
                <a:latin typeface="Times New Roman" pitchFamily="18" charset="0"/>
                <a:ea typeface="Calibri" pitchFamily="34" charset="0"/>
                <a:cs typeface="Times New Roman" pitchFamily="18" charset="0"/>
              </a:rPr>
              <a:t>d’énonciation</a:t>
            </a:r>
            <a:r>
              <a:rPr lang="fr-FR" sz="2400" dirty="0" smtClean="0">
                <a:solidFill>
                  <a:prstClr val="black"/>
                </a:solidFill>
                <a:latin typeface="Times New Roman" pitchFamily="18" charset="0"/>
                <a:ea typeface="Calibri" pitchFamily="34" charset="0"/>
                <a:cs typeface="Times New Roman" pitchFamily="18" charset="0"/>
              </a:rPr>
              <a:t> des </a:t>
            </a:r>
            <a:r>
              <a:rPr lang="fr-FR" sz="2400" b="1" dirty="0" smtClean="0">
                <a:solidFill>
                  <a:prstClr val="black"/>
                </a:solidFill>
                <a:latin typeface="Times New Roman" pitchFamily="18" charset="0"/>
                <a:ea typeface="Calibri" pitchFamily="34" charset="0"/>
                <a:cs typeface="Times New Roman" pitchFamily="18" charset="0"/>
              </a:rPr>
              <a:t>causes possibles </a:t>
            </a:r>
            <a:r>
              <a:rPr lang="fr-FR" sz="2400" dirty="0" smtClean="0">
                <a:solidFill>
                  <a:prstClr val="black"/>
                </a:solidFill>
                <a:latin typeface="Times New Roman" pitchFamily="18" charset="0"/>
                <a:ea typeface="Calibri" pitchFamily="34" charset="0"/>
                <a:cs typeface="Times New Roman" pitchFamily="18" charset="0"/>
              </a:rPr>
              <a:t>des problèmes à examiner</a:t>
            </a:r>
            <a:r>
              <a:rPr lang="fr-FR" sz="2400" b="1" dirty="0" smtClean="0">
                <a:solidFill>
                  <a:prstClr val="black"/>
                </a:solidFill>
                <a:latin typeface="Times New Roman" pitchFamily="18" charset="0"/>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Elle est </a:t>
            </a:r>
            <a:r>
              <a:rPr lang="fr-FR" sz="2400" b="1" dirty="0" smtClean="0">
                <a:solidFill>
                  <a:prstClr val="black"/>
                </a:solidFill>
                <a:latin typeface="Times New Roman" pitchFamily="18" charset="0"/>
                <a:ea typeface="Calibri" pitchFamily="34" charset="0"/>
                <a:cs typeface="Times New Roman" pitchFamily="18" charset="0"/>
              </a:rPr>
              <a:t>validée</a:t>
            </a:r>
            <a:r>
              <a:rPr lang="fr-FR" sz="2400" dirty="0" smtClean="0">
                <a:solidFill>
                  <a:prstClr val="black"/>
                </a:solidFill>
                <a:latin typeface="Times New Roman" pitchFamily="18" charset="0"/>
                <a:ea typeface="Calibri" pitchFamily="34" charset="0"/>
                <a:cs typeface="Times New Roman" pitchFamily="18" charset="0"/>
              </a:rPr>
              <a:t> ou </a:t>
            </a:r>
            <a:r>
              <a:rPr lang="fr-FR" sz="2400" b="1" dirty="0" smtClean="0">
                <a:solidFill>
                  <a:prstClr val="black"/>
                </a:solidFill>
                <a:latin typeface="Times New Roman" pitchFamily="18" charset="0"/>
                <a:ea typeface="Calibri" pitchFamily="34" charset="0"/>
                <a:cs typeface="Times New Roman" pitchFamily="18" charset="0"/>
              </a:rPr>
              <a:t>invalidée</a:t>
            </a:r>
            <a:r>
              <a:rPr lang="fr-FR" sz="2400" dirty="0" smtClean="0">
                <a:solidFill>
                  <a:prstClr val="black"/>
                </a:solidFill>
                <a:latin typeface="Times New Roman" pitchFamily="18" charset="0"/>
                <a:ea typeface="Calibri" pitchFamily="34" charset="0"/>
                <a:cs typeface="Times New Roman" pitchFamily="18" charset="0"/>
              </a:rPr>
              <a:t> (confirmée ou infirmée) </a:t>
            </a:r>
            <a:r>
              <a:rPr lang="fr-FR" sz="2400" b="1" dirty="0" smtClean="0">
                <a:solidFill>
                  <a:prstClr val="black"/>
                </a:solidFill>
                <a:latin typeface="Times New Roman" pitchFamily="18" charset="0"/>
                <a:ea typeface="Calibri" pitchFamily="34" charset="0"/>
                <a:cs typeface="Times New Roman" pitchFamily="18" charset="0"/>
              </a:rPr>
              <a:t>aux moyen d’enquêtes de terrain </a:t>
            </a:r>
            <a:r>
              <a:rPr lang="fr-FR" sz="2400" dirty="0" smtClean="0">
                <a:solidFill>
                  <a:prstClr val="black"/>
                </a:solidFill>
                <a:latin typeface="Times New Roman" pitchFamily="18" charset="0"/>
                <a:ea typeface="Calibri" pitchFamily="34" charset="0"/>
                <a:cs typeface="Times New Roman" pitchFamily="18" charset="0"/>
              </a:rPr>
              <a:t>tels que les entretiens, les questionnaires... </a:t>
            </a:r>
            <a:endParaRPr lang="fr-FR" sz="3600" dirty="0" smtClean="0">
              <a:solidFill>
                <a:prstClr val="black"/>
              </a:solidFill>
              <a:latin typeface="Times New Roman" pitchFamily="18" charset="0"/>
              <a:cs typeface="Times New Roman" pitchFamily="18" charset="0"/>
            </a:endParaRPr>
          </a:p>
        </p:txBody>
      </p:sp>
      <p:sp>
        <p:nvSpPr>
          <p:cNvPr id="18436" name="Rectangle 4"/>
          <p:cNvSpPr>
            <a:spLocks noChangeArrowheads="1"/>
          </p:cNvSpPr>
          <p:nvPr/>
        </p:nvSpPr>
        <p:spPr bwMode="auto">
          <a:xfrm>
            <a:off x="0" y="2071678"/>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400" b="1" dirty="0" smtClean="0">
                <a:solidFill>
                  <a:prstClr val="black"/>
                </a:solidFill>
                <a:latin typeface="Times New Roman" pitchFamily="18" charset="0"/>
                <a:ea typeface="Calibri" pitchFamily="34" charset="0"/>
                <a:cs typeface="Times New Roman" pitchFamily="18" charset="0"/>
              </a:rPr>
              <a:t>La formulation des hypoth</a:t>
            </a:r>
            <a:r>
              <a:rPr lang="fr-FR" sz="2400" b="1" dirty="0" smtClean="0">
                <a:solidFill>
                  <a:prstClr val="black"/>
                </a:solidFill>
                <a:ea typeface="Calibri" pitchFamily="34" charset="0"/>
                <a:cs typeface="Times New Roman" pitchFamily="18" charset="0"/>
              </a:rPr>
              <a:t>è</a:t>
            </a:r>
            <a:r>
              <a:rPr lang="fr-FR" sz="2400" b="1" dirty="0" smtClean="0">
                <a:solidFill>
                  <a:prstClr val="black"/>
                </a:solidFill>
                <a:latin typeface="Times New Roman" pitchFamily="18" charset="0"/>
                <a:ea typeface="Calibri" pitchFamily="34" charset="0"/>
                <a:cs typeface="Times New Roman" pitchFamily="18" charset="0"/>
              </a:rPr>
              <a:t>ses</a:t>
            </a:r>
            <a:endParaRPr lang="fr-FR" sz="1200" b="1" dirty="0" smtClean="0">
              <a:solidFill>
                <a:prstClr val="black"/>
              </a:solidFill>
              <a:latin typeface="Arial" pitchFamily="34" charset="0"/>
              <a:cs typeface="Arial" pitchFamily="34" charset="0"/>
            </a:endParaRPr>
          </a:p>
          <a:p>
            <a:pPr algn="justLow" eaLnBrk="0" fontAlgn="base" hangingPunct="0">
              <a:spcBef>
                <a:spcPct val="0"/>
              </a:spcBef>
              <a:spcAft>
                <a:spcPct val="0"/>
              </a:spcAft>
            </a:pPr>
            <a:r>
              <a:rPr lang="fr-FR" sz="2400" dirty="0" smtClean="0">
                <a:solidFill>
                  <a:prstClr val="black"/>
                </a:solidFill>
                <a:latin typeface="Times New Roman" pitchFamily="18" charset="0"/>
                <a:ea typeface="Calibri" pitchFamily="34" charset="0"/>
                <a:cs typeface="Times New Roman" pitchFamily="18" charset="0"/>
              </a:rPr>
              <a:t>Toute hypoth</a:t>
            </a:r>
            <a:r>
              <a:rPr lang="fr-FR" sz="2400" dirty="0" smtClean="0">
                <a:solidFill>
                  <a:prstClr val="black"/>
                </a:solidFill>
                <a:ea typeface="Calibri" pitchFamily="34" charset="0"/>
                <a:cs typeface="Times New Roman" pitchFamily="18" charset="0"/>
              </a:rPr>
              <a:t>è</a:t>
            </a:r>
            <a:r>
              <a:rPr lang="fr-FR" sz="2400" dirty="0" smtClean="0">
                <a:solidFill>
                  <a:prstClr val="black"/>
                </a:solidFill>
                <a:latin typeface="Times New Roman" pitchFamily="18" charset="0"/>
                <a:ea typeface="Calibri" pitchFamily="34" charset="0"/>
                <a:cs typeface="Times New Roman" pitchFamily="18" charset="0"/>
              </a:rPr>
              <a:t>se doit avoir certaines caract</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ristiques</a:t>
            </a:r>
            <a:r>
              <a:rPr lang="fr-FR" sz="2400" dirty="0" smtClean="0">
                <a:solidFill>
                  <a:prstClr val="black"/>
                </a:solidFill>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a:t>
            </a:r>
            <a:endParaRPr lang="fr-FR" sz="3600" dirty="0" smtClean="0">
              <a:solidFill>
                <a:prstClr val="black"/>
              </a:solidFill>
              <a:latin typeface="Arial" pitchFamily="34" charset="0"/>
              <a:cs typeface="Arial" pitchFamily="34" charset="0"/>
            </a:endParaRPr>
          </a:p>
        </p:txBody>
      </p:sp>
      <p:sp>
        <p:nvSpPr>
          <p:cNvPr id="18437" name="Rectangle 5"/>
          <p:cNvSpPr>
            <a:spLocks noChangeArrowheads="1"/>
          </p:cNvSpPr>
          <p:nvPr/>
        </p:nvSpPr>
        <p:spPr bwMode="auto">
          <a:xfrm>
            <a:off x="0" y="3214686"/>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fr-FR" sz="2800" dirty="0" smtClean="0">
                <a:solidFill>
                  <a:prstClr val="black"/>
                </a:solidFill>
                <a:latin typeface="Times New Roman" pitchFamily="18" charset="0"/>
                <a:ea typeface="Calibri" pitchFamily="34" charset="0"/>
                <a:cs typeface="Times New Roman" pitchFamily="18" charset="0"/>
              </a:rPr>
              <a:t> La formulation des hypoth</a:t>
            </a:r>
            <a:r>
              <a:rPr lang="fr-FR" sz="2800" dirty="0" smtClean="0">
                <a:solidFill>
                  <a:prstClr val="black"/>
                </a:solidFill>
                <a:ea typeface="Calibri" pitchFamily="34" charset="0"/>
                <a:cs typeface="Times New Roman" pitchFamily="18" charset="0"/>
              </a:rPr>
              <a:t>è</a:t>
            </a:r>
            <a:r>
              <a:rPr lang="fr-FR" sz="2800" dirty="0" smtClean="0">
                <a:solidFill>
                  <a:prstClr val="black"/>
                </a:solidFill>
                <a:latin typeface="Times New Roman" pitchFamily="18" charset="0"/>
                <a:ea typeface="Calibri" pitchFamily="34" charset="0"/>
                <a:cs typeface="Times New Roman" pitchFamily="18" charset="0"/>
              </a:rPr>
              <a:t>ses doit être simple, claire et pr</a:t>
            </a:r>
            <a:r>
              <a:rPr lang="fr-FR" sz="2800" dirty="0" smtClean="0">
                <a:solidFill>
                  <a:prstClr val="black"/>
                </a:solidFill>
                <a:ea typeface="Calibri" pitchFamily="34" charset="0"/>
                <a:cs typeface="Times New Roman" pitchFamily="18" charset="0"/>
              </a:rPr>
              <a:t>é</a:t>
            </a:r>
            <a:r>
              <a:rPr lang="fr-FR" sz="2800" dirty="0" smtClean="0">
                <a:solidFill>
                  <a:prstClr val="black"/>
                </a:solidFill>
                <a:latin typeface="Times New Roman" pitchFamily="18" charset="0"/>
                <a:ea typeface="Calibri" pitchFamily="34" charset="0"/>
                <a:cs typeface="Times New Roman" pitchFamily="18" charset="0"/>
              </a:rPr>
              <a:t>cise. Elle doit signifier la même chose pour l</a:t>
            </a:r>
            <a:r>
              <a:rPr lang="fr-FR" sz="2800" dirty="0" smtClean="0">
                <a:solidFill>
                  <a:prstClr val="black"/>
                </a:solidFill>
                <a:ea typeface="Calibri" pitchFamily="34" charset="0"/>
                <a:cs typeface="Times New Roman" pitchFamily="18" charset="0"/>
              </a:rPr>
              <a:t>’</a:t>
            </a:r>
            <a:r>
              <a:rPr lang="fr-FR" sz="2800" dirty="0" smtClean="0">
                <a:solidFill>
                  <a:prstClr val="black"/>
                </a:solidFill>
                <a:latin typeface="Times New Roman" pitchFamily="18" charset="0"/>
                <a:ea typeface="Calibri" pitchFamily="34" charset="0"/>
                <a:cs typeface="Times New Roman" pitchFamily="18" charset="0"/>
              </a:rPr>
              <a:t>ensemble des lecteurs. </a:t>
            </a:r>
            <a:endParaRPr lang="fr-FR" sz="4000" dirty="0" smtClean="0">
              <a:solidFill>
                <a:prstClr val="black"/>
              </a:solidFill>
              <a:latin typeface="Arial" pitchFamily="34" charset="0"/>
              <a:cs typeface="Arial" pitchFamily="34" charset="0"/>
            </a:endParaRPr>
          </a:p>
        </p:txBody>
      </p:sp>
      <p:sp>
        <p:nvSpPr>
          <p:cNvPr id="18438" name="Rectangle 6"/>
          <p:cNvSpPr>
            <a:spLocks noChangeArrowheads="1"/>
          </p:cNvSpPr>
          <p:nvPr/>
        </p:nvSpPr>
        <p:spPr bwMode="auto">
          <a:xfrm>
            <a:off x="0" y="5042118"/>
            <a:ext cx="9144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fr-FR" sz="2800" dirty="0" smtClean="0">
                <a:solidFill>
                  <a:prstClr val="black"/>
                </a:solidFill>
                <a:latin typeface="Times New Roman" pitchFamily="18" charset="0"/>
                <a:ea typeface="Calibri" pitchFamily="34" charset="0"/>
                <a:cs typeface="Times New Roman" pitchFamily="18" charset="0"/>
              </a:rPr>
              <a:t> Du moment qu’il s’agit d’explication des causes du problème, les hypothèses sont formulées dans </a:t>
            </a:r>
            <a:r>
              <a:rPr lang="fr-FR" sz="2800" b="1" dirty="0" smtClean="0">
                <a:solidFill>
                  <a:prstClr val="black"/>
                </a:solidFill>
                <a:latin typeface="Times New Roman" pitchFamily="18" charset="0"/>
                <a:ea typeface="Calibri" pitchFamily="34" charset="0"/>
                <a:cs typeface="Times New Roman" pitchFamily="18" charset="0"/>
              </a:rPr>
              <a:t>un style déclaratif </a:t>
            </a:r>
            <a:r>
              <a:rPr lang="fr-FR" sz="2800" dirty="0" smtClean="0">
                <a:solidFill>
                  <a:prstClr val="black"/>
                </a:solidFill>
                <a:latin typeface="Times New Roman" pitchFamily="18" charset="0"/>
                <a:ea typeface="Calibri" pitchFamily="34" charset="0"/>
                <a:cs typeface="Times New Roman" pitchFamily="18" charset="0"/>
              </a:rPr>
              <a:t>et </a:t>
            </a:r>
            <a:r>
              <a:rPr lang="fr-FR" sz="2800" b="1" dirty="0" smtClean="0">
                <a:solidFill>
                  <a:prstClr val="black"/>
                </a:solidFill>
                <a:latin typeface="Times New Roman" pitchFamily="18" charset="0"/>
                <a:ea typeface="Calibri" pitchFamily="34" charset="0"/>
                <a:cs typeface="Times New Roman" pitchFamily="18" charset="0"/>
              </a:rPr>
              <a:t>énonciatif</a:t>
            </a:r>
            <a:r>
              <a:rPr lang="fr-FR" sz="2800" dirty="0" smtClean="0">
                <a:solidFill>
                  <a:prstClr val="black"/>
                </a:solidFill>
                <a:latin typeface="Times New Roman" pitchFamily="18" charset="0"/>
                <a:ea typeface="Calibri" pitchFamily="34" charset="0"/>
                <a:cs typeface="Times New Roman" pitchFamily="18" charset="0"/>
              </a:rPr>
              <a:t> en utilisant le mode </a:t>
            </a:r>
            <a:r>
              <a:rPr lang="fr-FR" sz="2800" b="1" dirty="0" smtClean="0">
                <a:solidFill>
                  <a:prstClr val="black"/>
                </a:solidFill>
                <a:latin typeface="Times New Roman" pitchFamily="18" charset="0"/>
                <a:ea typeface="Calibri" pitchFamily="34" charset="0"/>
                <a:cs typeface="Times New Roman" pitchFamily="18" charset="0"/>
              </a:rPr>
              <a:t>conditionnel</a:t>
            </a:r>
            <a:r>
              <a:rPr lang="fr-FR" sz="2800" dirty="0" smtClean="0">
                <a:solidFill>
                  <a:prstClr val="black"/>
                </a:solidFill>
                <a:latin typeface="Times New Roman" pitchFamily="18" charset="0"/>
                <a:ea typeface="Calibri" pitchFamily="34" charset="0"/>
                <a:cs typeface="Times New Roman" pitchFamily="18" charset="0"/>
              </a:rPr>
              <a:t> ou </a:t>
            </a:r>
            <a:r>
              <a:rPr lang="fr-FR" sz="2800" b="1" dirty="0" smtClean="0">
                <a:solidFill>
                  <a:prstClr val="black"/>
                </a:solidFill>
                <a:latin typeface="Times New Roman" pitchFamily="18" charset="0"/>
                <a:ea typeface="Calibri" pitchFamily="34" charset="0"/>
                <a:cs typeface="Times New Roman" pitchFamily="18" charset="0"/>
              </a:rPr>
              <a:t>l’indicatif </a:t>
            </a:r>
            <a:endParaRPr lang="fr-FR" sz="4000" b="1" dirty="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25828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checkerboard(across)">
                                      <p:cBhvr>
                                        <p:cTn id="7" dur="500"/>
                                        <p:tgtEl>
                                          <p:spTgt spid="1843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8437"/>
                                        </p:tgtEl>
                                        <p:attrNameLst>
                                          <p:attrName>style.visibility</p:attrName>
                                        </p:attrNameLst>
                                      </p:cBhvr>
                                      <p:to>
                                        <p:strVal val="visible"/>
                                      </p:to>
                                    </p:set>
                                    <p:animEffect transition="in" filter="checkerboard(across)">
                                      <p:cBhvr>
                                        <p:cTn id="10" dur="500"/>
                                        <p:tgtEl>
                                          <p:spTgt spid="18437"/>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8438"/>
                                        </p:tgtEl>
                                        <p:attrNameLst>
                                          <p:attrName>style.visibility</p:attrName>
                                        </p:attrNameLst>
                                      </p:cBhvr>
                                      <p:to>
                                        <p:strVal val="visible"/>
                                      </p:to>
                                    </p:set>
                                    <p:animEffect transition="in" filter="checkerboard(across)">
                                      <p:cBhvr>
                                        <p:cTn id="15" dur="500"/>
                                        <p:tgtEl>
                                          <p:spTgt spid="18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37" grpId="0"/>
      <p:bldP spid="1843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lang="fr-FR" sz="2400" b="1" dirty="0" smtClean="0">
              <a:solidFill>
                <a:prstClr val="black"/>
              </a:solidFill>
              <a:latin typeface="Times New Roman" pitchFamily="18" charset="0"/>
              <a:ea typeface="Calibri" pitchFamily="34" charset="0"/>
              <a:cs typeface="Times New Roman" pitchFamily="18" charset="0"/>
            </a:endParaRPr>
          </a:p>
          <a:p>
            <a:pPr algn="just" fontAlgn="base">
              <a:spcBef>
                <a:spcPct val="0"/>
              </a:spcBef>
              <a:spcAft>
                <a:spcPct val="0"/>
              </a:spcAft>
            </a:pPr>
            <a:r>
              <a:rPr lang="fr-FR" sz="2400" b="1" dirty="0" smtClean="0">
                <a:solidFill>
                  <a:prstClr val="black"/>
                </a:solidFill>
                <a:latin typeface="Times New Roman" pitchFamily="18" charset="0"/>
                <a:ea typeface="Calibri" pitchFamily="34" charset="0"/>
                <a:cs typeface="Times New Roman" pitchFamily="18" charset="0"/>
              </a:rPr>
              <a:t>Question principale</a:t>
            </a:r>
            <a:r>
              <a:rPr lang="fr-FR" sz="2400" dirty="0" smtClean="0">
                <a:solidFill>
                  <a:prstClr val="black"/>
                </a:solidFill>
                <a:latin typeface="Times New Roman" pitchFamily="18" charset="0"/>
                <a:ea typeface="Calibri" pitchFamily="34" charset="0"/>
                <a:cs typeface="Times New Roman" pitchFamily="18" charset="0"/>
              </a:rPr>
              <a:t> : </a:t>
            </a:r>
            <a:r>
              <a:rPr lang="fr-FR" sz="2400" i="1" dirty="0" smtClean="0">
                <a:solidFill>
                  <a:prstClr val="black"/>
                </a:solidFill>
                <a:latin typeface="Times New Roman" pitchFamily="18" charset="0"/>
                <a:ea typeface="Calibri" pitchFamily="34" charset="0"/>
                <a:cs typeface="Times New Roman" pitchFamily="18" charset="0"/>
              </a:rPr>
              <a:t>Quelles sont les langues utilis</a:t>
            </a:r>
            <a:r>
              <a:rPr lang="fr-FR" sz="2400" i="1" dirty="0">
                <a:solidFill>
                  <a:prstClr val="black"/>
                </a:solidFill>
                <a:latin typeface="Times New Roman" pitchFamily="18" charset="0"/>
                <a:ea typeface="Calibri" pitchFamily="34" charset="0"/>
                <a:cs typeface="Times New Roman" pitchFamily="18" charset="0"/>
              </a:rPr>
              <a:t>é</a:t>
            </a:r>
            <a:r>
              <a:rPr lang="fr-FR" sz="2400" i="1" dirty="0" smtClean="0">
                <a:solidFill>
                  <a:prstClr val="black"/>
                </a:solidFill>
                <a:latin typeface="Times New Roman" pitchFamily="18" charset="0"/>
                <a:ea typeface="Calibri" pitchFamily="34" charset="0"/>
                <a:cs typeface="Times New Roman" pitchFamily="18" charset="0"/>
              </a:rPr>
              <a:t>es dans les affiches publicitaires du journal El WATAN ? </a:t>
            </a:r>
            <a:endParaRPr lang="fr-FR" sz="1200" i="1" dirty="0" smtClean="0">
              <a:solidFill>
                <a:prstClr val="black"/>
              </a:solidFill>
              <a:latin typeface="Times New Roman" pitchFamily="18" charset="0"/>
              <a:ea typeface="Calibri" pitchFamily="34" charset="0"/>
              <a:cs typeface="Times New Roman" pitchFamily="18" charset="0"/>
            </a:endParaRPr>
          </a:p>
          <a:p>
            <a:pPr algn="just" fontAlgn="base">
              <a:spcBef>
                <a:spcPct val="0"/>
              </a:spcBef>
              <a:spcAft>
                <a:spcPct val="0"/>
              </a:spcAft>
            </a:pPr>
            <a:endParaRPr lang="fr-FR" sz="1200" dirty="0" smtClean="0">
              <a:solidFill>
                <a:prstClr val="black"/>
              </a:solidFill>
              <a:latin typeface="Times New Roman" pitchFamily="18" charset="0"/>
              <a:cs typeface="Times New Roman" pitchFamily="18" charset="0"/>
            </a:endParaRPr>
          </a:p>
          <a:p>
            <a:pPr algn="just" eaLnBrk="0" fontAlgn="base" hangingPunct="0">
              <a:spcBef>
                <a:spcPct val="0"/>
              </a:spcBef>
              <a:spcAft>
                <a:spcPct val="0"/>
              </a:spcAft>
            </a:pPr>
            <a:r>
              <a:rPr lang="fr-FR" sz="2400" b="1" i="1" dirty="0" err="1" smtClean="0">
                <a:solidFill>
                  <a:prstClr val="black"/>
                </a:solidFill>
                <a:latin typeface="Times New Roman" pitchFamily="18" charset="0"/>
                <a:ea typeface="Calibri" pitchFamily="34" charset="0"/>
                <a:cs typeface="Times New Roman" pitchFamily="18" charset="0"/>
              </a:rPr>
              <a:t>Hyp</a:t>
            </a:r>
            <a:r>
              <a:rPr lang="fr-FR" sz="2400" b="1" i="1" dirty="0" smtClean="0">
                <a:solidFill>
                  <a:prstClr val="black"/>
                </a:solidFill>
                <a:latin typeface="Times New Roman" pitchFamily="18" charset="0"/>
                <a:ea typeface="Calibri" pitchFamily="34" charset="0"/>
                <a:cs typeface="Times New Roman" pitchFamily="18" charset="0"/>
              </a:rPr>
              <a:t>: </a:t>
            </a:r>
            <a:r>
              <a:rPr lang="fr-FR" sz="2400" i="1" dirty="0" smtClean="0">
                <a:solidFill>
                  <a:prstClr val="black"/>
                </a:solidFill>
                <a:latin typeface="Times New Roman" pitchFamily="18" charset="0"/>
                <a:ea typeface="Calibri" pitchFamily="34" charset="0"/>
                <a:cs typeface="Times New Roman" pitchFamily="18" charset="0"/>
              </a:rPr>
              <a:t>La publicité s’impose comme étant une communication culturelle ce qui nécessite</a:t>
            </a:r>
            <a:r>
              <a:rPr lang="fr-FR" sz="2400" i="1" dirty="0" smtClean="0">
                <a:solidFill>
                  <a:srgbClr val="FF0000"/>
                </a:solidFill>
                <a:latin typeface="Times New Roman" pitchFamily="18" charset="0"/>
                <a:ea typeface="Calibri" pitchFamily="34" charset="0"/>
                <a:cs typeface="Times New Roman" pitchFamily="18" charset="0"/>
              </a:rPr>
              <a:t>rait</a:t>
            </a:r>
            <a:r>
              <a:rPr lang="fr-FR" sz="2400" i="1" dirty="0" smtClean="0">
                <a:solidFill>
                  <a:prstClr val="black"/>
                </a:solidFill>
                <a:latin typeface="Times New Roman" pitchFamily="18" charset="0"/>
                <a:ea typeface="Calibri" pitchFamily="34" charset="0"/>
                <a:cs typeface="Times New Roman" pitchFamily="18" charset="0"/>
              </a:rPr>
              <a:t> un métissage des langues en présence dans la société algérienne afin  d’assurer une meilleure expressivité et crédibilité du message publicitaire.</a:t>
            </a:r>
            <a:r>
              <a:rPr lang="fr-FR" sz="1200" dirty="0" smtClean="0">
                <a:solidFill>
                  <a:prstClr val="black"/>
                </a:solidFill>
                <a:latin typeface="Times New Roman" pitchFamily="18" charset="0"/>
                <a:cs typeface="Times New Roman" pitchFamily="18" charset="0"/>
              </a:rPr>
              <a:t> </a:t>
            </a:r>
            <a:endParaRPr lang="fr-FR" sz="3600" dirty="0" smtClean="0">
              <a:solidFill>
                <a:prstClr val="black"/>
              </a:solidFill>
              <a:latin typeface="Times New Roman" pitchFamily="18" charset="0"/>
              <a:cs typeface="Times New Roman" pitchFamily="18" charset="0"/>
            </a:endParaRPr>
          </a:p>
        </p:txBody>
      </p:sp>
      <p:sp>
        <p:nvSpPr>
          <p:cNvPr id="19458" name="Rectangle 2"/>
          <p:cNvSpPr>
            <a:spLocks noChangeArrowheads="1"/>
          </p:cNvSpPr>
          <p:nvPr/>
        </p:nvSpPr>
        <p:spPr bwMode="auto">
          <a:xfrm>
            <a:off x="1" y="3071810"/>
            <a:ext cx="9144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fr-FR" sz="2400" b="1" dirty="0" smtClean="0">
                <a:solidFill>
                  <a:prstClr val="black"/>
                </a:solidFill>
                <a:latin typeface="Times New Roman" pitchFamily="18" charset="0"/>
                <a:ea typeface="Calibri" pitchFamily="34" charset="0"/>
                <a:cs typeface="Times New Roman" pitchFamily="18" charset="0"/>
              </a:rPr>
              <a:t>Question principale</a:t>
            </a:r>
            <a:r>
              <a:rPr lang="fr-FR" sz="2400" dirty="0" smtClean="0">
                <a:solidFill>
                  <a:prstClr val="black"/>
                </a:solidFill>
                <a:latin typeface="Times New Roman" pitchFamily="18" charset="0"/>
                <a:ea typeface="Calibri" pitchFamily="34" charset="0"/>
                <a:cs typeface="Times New Roman" pitchFamily="18" charset="0"/>
              </a:rPr>
              <a:t> : L</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criture </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lectronique est-elle r</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currentes dans les productions </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crites formelle des </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tudiants</a:t>
            </a:r>
            <a:r>
              <a:rPr lang="fr-FR" sz="2400" dirty="0" smtClean="0">
                <a:solidFill>
                  <a:prstClr val="black"/>
                </a:solidFill>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a:t>
            </a:r>
            <a:endParaRPr lang="fr-FR" sz="1200" dirty="0" smtClean="0">
              <a:solidFill>
                <a:prstClr val="black"/>
              </a:solidFill>
              <a:latin typeface="Arial" pitchFamily="34" charset="0"/>
              <a:cs typeface="Arial" pitchFamily="34" charset="0"/>
            </a:endParaRPr>
          </a:p>
          <a:p>
            <a:pPr eaLnBrk="0" fontAlgn="base" hangingPunct="0">
              <a:spcBef>
                <a:spcPct val="0"/>
              </a:spcBef>
              <a:spcAft>
                <a:spcPct val="0"/>
              </a:spcAft>
            </a:pPr>
            <a:endParaRPr lang="fr-FR" dirty="0" smtClean="0">
              <a:solidFill>
                <a:prstClr val="black"/>
              </a:solidFill>
              <a:latin typeface="Arial" pitchFamily="34" charset="0"/>
              <a:cs typeface="Arial" pitchFamily="34" charset="0"/>
            </a:endParaRPr>
          </a:p>
        </p:txBody>
      </p:sp>
      <p:sp>
        <p:nvSpPr>
          <p:cNvPr id="19459" name="Rectangle 3"/>
          <p:cNvSpPr>
            <a:spLocks noChangeArrowheads="1"/>
          </p:cNvSpPr>
          <p:nvPr/>
        </p:nvSpPr>
        <p:spPr bwMode="auto">
          <a:xfrm>
            <a:off x="0" y="4500570"/>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800" b="1" dirty="0" err="1" smtClean="0">
                <a:solidFill>
                  <a:prstClr val="black"/>
                </a:solidFill>
                <a:latin typeface="Times New Roman" pitchFamily="18" charset="0"/>
                <a:ea typeface="Calibri" pitchFamily="34" charset="0"/>
                <a:cs typeface="Times New Roman" pitchFamily="18" charset="0"/>
              </a:rPr>
              <a:t>Hyp</a:t>
            </a:r>
            <a:r>
              <a:rPr lang="fr-FR" sz="2800" dirty="0" smtClean="0">
                <a:solidFill>
                  <a:prstClr val="black"/>
                </a:solidFill>
                <a:latin typeface="Times New Roman" pitchFamily="18" charset="0"/>
                <a:ea typeface="Calibri" pitchFamily="34" charset="0"/>
                <a:cs typeface="Times New Roman" pitchFamily="18" charset="0"/>
              </a:rPr>
              <a:t>:  </a:t>
            </a:r>
            <a:r>
              <a:rPr lang="fr-FR" sz="2800" i="1" dirty="0" smtClean="0">
                <a:solidFill>
                  <a:prstClr val="black"/>
                </a:solidFill>
                <a:latin typeface="Times New Roman" pitchFamily="18" charset="0"/>
                <a:ea typeface="Calibri" pitchFamily="34" charset="0"/>
                <a:cs typeface="Times New Roman" pitchFamily="18" charset="0"/>
              </a:rPr>
              <a:t>L</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criture </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lectronique a franchi la sph</a:t>
            </a:r>
            <a:r>
              <a:rPr lang="fr-FR" sz="2800" i="1" dirty="0" smtClean="0">
                <a:solidFill>
                  <a:prstClr val="black"/>
                </a:solidFill>
                <a:ea typeface="Calibri" pitchFamily="34" charset="0"/>
                <a:cs typeface="Times New Roman" pitchFamily="18" charset="0"/>
              </a:rPr>
              <a:t>è</a:t>
            </a:r>
            <a:r>
              <a:rPr lang="fr-FR" sz="2800" i="1" dirty="0" smtClean="0">
                <a:solidFill>
                  <a:prstClr val="black"/>
                </a:solidFill>
                <a:latin typeface="Times New Roman" pitchFamily="18" charset="0"/>
                <a:ea typeface="Calibri" pitchFamily="34" charset="0"/>
                <a:cs typeface="Times New Roman" pitchFamily="18" charset="0"/>
              </a:rPr>
              <a:t>re universitaire au point de devenir une strat</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gie d</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criture lors des </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preuves </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crites. Ce qui contribue</a:t>
            </a:r>
            <a:r>
              <a:rPr lang="fr-FR" sz="2800" i="1" dirty="0" smtClean="0">
                <a:solidFill>
                  <a:srgbClr val="FF0000"/>
                </a:solidFill>
                <a:latin typeface="Times New Roman" pitchFamily="18" charset="0"/>
                <a:ea typeface="Calibri" pitchFamily="34" charset="0"/>
                <a:cs typeface="Times New Roman" pitchFamily="18" charset="0"/>
              </a:rPr>
              <a:t>rait</a:t>
            </a:r>
            <a:r>
              <a:rPr lang="fr-FR" sz="2800" i="1" dirty="0" smtClean="0">
                <a:solidFill>
                  <a:prstClr val="black"/>
                </a:solidFill>
                <a:latin typeface="Times New Roman" pitchFamily="18" charset="0"/>
                <a:ea typeface="Calibri" pitchFamily="34" charset="0"/>
                <a:cs typeface="Times New Roman" pitchFamily="18" charset="0"/>
              </a:rPr>
              <a:t> </a:t>
            </a:r>
            <a:r>
              <a:rPr lang="fr-FR" sz="2800" i="1" dirty="0" smtClean="0">
                <a:solidFill>
                  <a:prstClr val="black"/>
                </a:solidFill>
                <a:ea typeface="Calibri" pitchFamily="34" charset="0"/>
                <a:cs typeface="Times New Roman" pitchFamily="18" charset="0"/>
              </a:rPr>
              <a:t>à</a:t>
            </a:r>
            <a:r>
              <a:rPr lang="fr-FR" sz="2800" i="1" dirty="0" smtClean="0">
                <a:solidFill>
                  <a:prstClr val="black"/>
                </a:solidFill>
                <a:latin typeface="Times New Roman" pitchFamily="18" charset="0"/>
                <a:ea typeface="Calibri" pitchFamily="34" charset="0"/>
                <a:cs typeface="Times New Roman" pitchFamily="18" charset="0"/>
              </a:rPr>
              <a:t> la baisse du niveau orthographiques des </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tudiants en engendrant une perte partielle des normes acad</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miques de l’écrit. </a:t>
            </a:r>
            <a:endParaRPr lang="fr-FR" sz="4000"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675726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checkerboard(across)">
                                      <p:cBhvr>
                                        <p:cTn id="7" dur="500"/>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459"/>
                                        </p:tgtEl>
                                        <p:attrNameLst>
                                          <p:attrName>style.visibility</p:attrName>
                                        </p:attrNameLst>
                                      </p:cBhvr>
                                      <p:to>
                                        <p:strVal val="visible"/>
                                      </p:to>
                                    </p:set>
                                    <p:animEffect transition="in" filter="checkerboard(across)">
                                      <p:cBhvr>
                                        <p:cTn id="12"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9055684"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fr-FR" sz="2400" dirty="0" smtClean="0">
                <a:solidFill>
                  <a:prstClr val="black"/>
                </a:solidFill>
                <a:latin typeface="Times New Roman" pitchFamily="18" charset="0"/>
                <a:ea typeface="Calibri" pitchFamily="34" charset="0"/>
                <a:cs typeface="Times New Roman" pitchFamily="18" charset="0"/>
              </a:rPr>
              <a:t>Le chercheur doit </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viter de formuler des hypoth</a:t>
            </a:r>
            <a:r>
              <a:rPr lang="fr-FR" sz="2400" dirty="0" smtClean="0">
                <a:solidFill>
                  <a:prstClr val="black"/>
                </a:solidFill>
                <a:ea typeface="Calibri" pitchFamily="34" charset="0"/>
                <a:cs typeface="Times New Roman" pitchFamily="18" charset="0"/>
              </a:rPr>
              <a:t>è</a:t>
            </a:r>
            <a:r>
              <a:rPr lang="fr-FR" sz="2400" dirty="0" smtClean="0">
                <a:solidFill>
                  <a:prstClr val="black"/>
                </a:solidFill>
                <a:latin typeface="Times New Roman" pitchFamily="18" charset="0"/>
                <a:ea typeface="Calibri" pitchFamily="34" charset="0"/>
                <a:cs typeface="Times New Roman" pitchFamily="18" charset="0"/>
              </a:rPr>
              <a:t>ses inv</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rifiables.</a:t>
            </a:r>
          </a:p>
          <a:p>
            <a:pPr algn="justLow" fontAlgn="base">
              <a:spcBef>
                <a:spcPct val="0"/>
              </a:spcBef>
              <a:spcAft>
                <a:spcPct val="0"/>
              </a:spcAft>
            </a:pPr>
            <a:r>
              <a:rPr lang="fr-FR" sz="2400" b="1" dirty="0" smtClean="0">
                <a:solidFill>
                  <a:prstClr val="black"/>
                </a:solidFill>
                <a:latin typeface="Times New Roman" pitchFamily="18" charset="0"/>
                <a:cs typeface="Times New Roman" pitchFamily="18" charset="0"/>
              </a:rPr>
              <a:t>Ex</a:t>
            </a:r>
            <a:r>
              <a:rPr lang="fr-FR" sz="2400" dirty="0" smtClean="0">
                <a:solidFill>
                  <a:prstClr val="black"/>
                </a:solidFill>
                <a:latin typeface="Times New Roman" pitchFamily="18" charset="0"/>
                <a:cs typeface="Times New Roman" pitchFamily="18" charset="0"/>
              </a:rPr>
              <a:t>: </a:t>
            </a:r>
            <a:r>
              <a:rPr lang="fr-FR" sz="2400" b="1" i="1" dirty="0">
                <a:solidFill>
                  <a:prstClr val="black"/>
                </a:solidFill>
                <a:latin typeface="Times New Roman" pitchFamily="18" charset="0"/>
                <a:cs typeface="Times New Roman" pitchFamily="18" charset="0"/>
              </a:rPr>
              <a:t>L</a:t>
            </a:r>
            <a:r>
              <a:rPr lang="fr-FR" sz="2400" b="1" i="1" dirty="0" smtClean="0">
                <a:solidFill>
                  <a:prstClr val="black"/>
                </a:solidFill>
                <a:latin typeface="Times New Roman" pitchFamily="18" charset="0"/>
                <a:cs typeface="Times New Roman" pitchFamily="18" charset="0"/>
              </a:rPr>
              <a:t>e français est une langue qui serait créée </a:t>
            </a:r>
            <a:r>
              <a:rPr lang="fr-FR" sz="2400" b="1" i="1" dirty="0" smtClean="0">
                <a:solidFill>
                  <a:srgbClr val="FF0000"/>
                </a:solidFill>
                <a:latin typeface="Times New Roman" pitchFamily="18" charset="0"/>
                <a:cs typeface="Times New Roman" pitchFamily="18" charset="0"/>
              </a:rPr>
              <a:t>par des extraterrestres </a:t>
            </a:r>
            <a:endParaRPr lang="fr-FR" sz="3600" b="1" i="1" dirty="0" smtClean="0">
              <a:solidFill>
                <a:srgbClr val="FF0000"/>
              </a:solidFill>
              <a:latin typeface="Arial" pitchFamily="34" charset="0"/>
              <a:cs typeface="Arial" pitchFamily="34" charset="0"/>
            </a:endParaRPr>
          </a:p>
        </p:txBody>
      </p:sp>
      <p:sp>
        <p:nvSpPr>
          <p:cNvPr id="21506" name="Rectangle 2"/>
          <p:cNvSpPr>
            <a:spLocks noChangeArrowheads="1"/>
          </p:cNvSpPr>
          <p:nvPr/>
        </p:nvSpPr>
        <p:spPr bwMode="auto">
          <a:xfrm>
            <a:off x="0" y="1142984"/>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fr-FR" sz="2400" dirty="0" smtClean="0">
                <a:solidFill>
                  <a:prstClr val="black"/>
                </a:solidFill>
                <a:latin typeface="Times New Roman" pitchFamily="18" charset="0"/>
                <a:ea typeface="Calibri" pitchFamily="34" charset="0"/>
                <a:cs typeface="Times New Roman" pitchFamily="18" charset="0"/>
              </a:rPr>
              <a:t> Une hypothèse doit être </a:t>
            </a:r>
            <a:r>
              <a:rPr lang="fr-FR" sz="2400" b="1" dirty="0" smtClean="0">
                <a:solidFill>
                  <a:prstClr val="black"/>
                </a:solidFill>
                <a:latin typeface="Times New Roman" pitchFamily="18" charset="0"/>
                <a:ea typeface="Calibri" pitchFamily="34" charset="0"/>
                <a:cs typeface="Times New Roman" pitchFamily="18" charset="0"/>
              </a:rPr>
              <a:t>unidimensionnelle</a:t>
            </a:r>
            <a:r>
              <a:rPr lang="fr-FR" sz="2400" dirty="0" smtClean="0">
                <a:solidFill>
                  <a:prstClr val="black"/>
                </a:solidFill>
                <a:latin typeface="Times New Roman" pitchFamily="18" charset="0"/>
                <a:ea typeface="Calibri" pitchFamily="34" charset="0"/>
                <a:cs typeface="Times New Roman" pitchFamily="18" charset="0"/>
              </a:rPr>
              <a:t> c'est-à-dire, elle doit  porter sur </a:t>
            </a:r>
            <a:r>
              <a:rPr lang="fr-FR" sz="2400" b="1" dirty="0" smtClean="0">
                <a:solidFill>
                  <a:prstClr val="black"/>
                </a:solidFill>
                <a:latin typeface="Times New Roman" pitchFamily="18" charset="0"/>
                <a:ea typeface="Calibri" pitchFamily="34" charset="0"/>
                <a:cs typeface="Times New Roman" pitchFamily="18" charset="0"/>
              </a:rPr>
              <a:t>un seul élément</a:t>
            </a:r>
            <a:r>
              <a:rPr lang="fr-FR" sz="2400" dirty="0" smtClean="0">
                <a:solidFill>
                  <a:prstClr val="black"/>
                </a:solidFill>
                <a:latin typeface="Times New Roman" pitchFamily="18" charset="0"/>
                <a:ea typeface="Calibri" pitchFamily="34" charset="0"/>
                <a:cs typeface="Times New Roman" pitchFamily="18" charset="0"/>
              </a:rPr>
              <a:t> comme </a:t>
            </a:r>
            <a:r>
              <a:rPr lang="fr-FR" sz="2400" b="1" dirty="0" smtClean="0">
                <a:solidFill>
                  <a:prstClr val="black"/>
                </a:solidFill>
                <a:latin typeface="Times New Roman" pitchFamily="18" charset="0"/>
                <a:ea typeface="Calibri" pitchFamily="34" charset="0"/>
                <a:cs typeface="Times New Roman" pitchFamily="18" charset="0"/>
              </a:rPr>
              <a:t>seule variable </a:t>
            </a:r>
            <a:r>
              <a:rPr lang="fr-FR" sz="2400" dirty="0" smtClean="0">
                <a:solidFill>
                  <a:prstClr val="black"/>
                </a:solidFill>
                <a:latin typeface="Times New Roman" pitchFamily="18" charset="0"/>
                <a:ea typeface="Calibri" pitchFamily="34" charset="0"/>
                <a:cs typeface="Times New Roman" pitchFamily="18" charset="0"/>
              </a:rPr>
              <a:t>(parler d’une seul chose)</a:t>
            </a:r>
            <a:endParaRPr lang="fr-FR" sz="3600" dirty="0" smtClean="0">
              <a:solidFill>
                <a:prstClr val="black"/>
              </a:solidFill>
              <a:latin typeface="Times New Roman" pitchFamily="18" charset="0"/>
              <a:cs typeface="Times New Roman" pitchFamily="18" charset="0"/>
            </a:endParaRPr>
          </a:p>
        </p:txBody>
      </p:sp>
      <p:sp>
        <p:nvSpPr>
          <p:cNvPr id="21507" name="Rectangle 3"/>
          <p:cNvSpPr>
            <a:spLocks noChangeArrowheads="1"/>
          </p:cNvSpPr>
          <p:nvPr/>
        </p:nvSpPr>
        <p:spPr bwMode="auto">
          <a:xfrm>
            <a:off x="0" y="342900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400" b="1" i="1" dirty="0">
                <a:solidFill>
                  <a:prstClr val="black"/>
                </a:solidFill>
              </a:rPr>
              <a:t>Hypothèse à double variable : </a:t>
            </a:r>
            <a:r>
              <a:rPr lang="fr-FR" sz="2400" b="1" i="1" dirty="0" smtClean="0">
                <a:solidFill>
                  <a:prstClr val="black"/>
                </a:solidFill>
              </a:rPr>
              <a:t> </a:t>
            </a:r>
            <a:r>
              <a:rPr lang="fr-FR" sz="2400" i="1" dirty="0" smtClean="0">
                <a:solidFill>
                  <a:srgbClr val="FF0000"/>
                </a:solidFill>
                <a:latin typeface="Times New Roman" pitchFamily="18" charset="0"/>
                <a:ea typeface="Calibri" pitchFamily="34" charset="0"/>
                <a:cs typeface="Times New Roman" pitchFamily="18" charset="0"/>
              </a:rPr>
              <a:t>Le d</a:t>
            </a:r>
            <a:r>
              <a:rPr lang="fr-FR" sz="2400" i="1" dirty="0" smtClean="0">
                <a:solidFill>
                  <a:srgbClr val="FF0000"/>
                </a:solidFill>
                <a:ea typeface="Calibri" pitchFamily="34" charset="0"/>
                <a:cs typeface="Times New Roman" pitchFamily="18" charset="0"/>
              </a:rPr>
              <a:t>é</a:t>
            </a:r>
            <a:r>
              <a:rPr lang="fr-FR" sz="2400" i="1" dirty="0" smtClean="0">
                <a:solidFill>
                  <a:srgbClr val="FF0000"/>
                </a:solidFill>
                <a:latin typeface="Times New Roman" pitchFamily="18" charset="0"/>
                <a:ea typeface="Calibri" pitchFamily="34" charset="0"/>
                <a:cs typeface="Times New Roman" pitchFamily="18" charset="0"/>
              </a:rPr>
              <a:t>sir de communiquer librement</a:t>
            </a:r>
            <a:r>
              <a:rPr lang="fr-FR" sz="2400" dirty="0" smtClean="0">
                <a:solidFill>
                  <a:prstClr val="black"/>
                </a:solidFill>
                <a:latin typeface="Times New Roman" pitchFamily="18" charset="0"/>
                <a:ea typeface="Calibri" pitchFamily="34" charset="0"/>
                <a:cs typeface="Times New Roman" pitchFamily="18" charset="0"/>
              </a:rPr>
              <a:t>, </a:t>
            </a:r>
            <a:r>
              <a:rPr lang="fr-FR" sz="2400" dirty="0" smtClean="0">
                <a:solidFill>
                  <a:srgbClr val="FF0000"/>
                </a:solidFill>
                <a:latin typeface="Times New Roman" pitchFamily="18" charset="0"/>
                <a:ea typeface="Calibri" pitchFamily="34" charset="0"/>
                <a:cs typeface="Times New Roman" pitchFamily="18" charset="0"/>
              </a:rPr>
              <a:t>sans contrainte </a:t>
            </a:r>
            <a:r>
              <a:rPr lang="fr-FR" sz="2400" dirty="0" smtClean="0">
                <a:solidFill>
                  <a:srgbClr val="0070C0"/>
                </a:solidFill>
                <a:latin typeface="Times New Roman" pitchFamily="18" charset="0"/>
                <a:ea typeface="Calibri" pitchFamily="34" charset="0"/>
                <a:cs typeface="Times New Roman" pitchFamily="18" charset="0"/>
              </a:rPr>
              <a:t>ainsi que les variantes dialectales </a:t>
            </a:r>
            <a:r>
              <a:rPr lang="fr-FR" sz="2400" dirty="0" smtClean="0">
                <a:solidFill>
                  <a:prstClr val="black"/>
                </a:solidFill>
                <a:latin typeface="Times New Roman" pitchFamily="18" charset="0"/>
                <a:ea typeface="Calibri" pitchFamily="34" charset="0"/>
                <a:cs typeface="Times New Roman" pitchFamily="18" charset="0"/>
              </a:rPr>
              <a:t>poussent les </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tudiants </a:t>
            </a:r>
            <a:r>
              <a:rPr lang="fr-FR" sz="2400" dirty="0" smtClean="0">
                <a:solidFill>
                  <a:prstClr val="black"/>
                </a:solidFill>
                <a:ea typeface="Calibri" pitchFamily="34" charset="0"/>
                <a:cs typeface="Times New Roman" pitchFamily="18" charset="0"/>
              </a:rPr>
              <a:t>à</a:t>
            </a:r>
            <a:r>
              <a:rPr lang="fr-FR" sz="2400" dirty="0" smtClean="0">
                <a:solidFill>
                  <a:prstClr val="black"/>
                </a:solidFill>
                <a:latin typeface="Times New Roman" pitchFamily="18" charset="0"/>
                <a:ea typeface="Calibri" pitchFamily="34" charset="0"/>
                <a:cs typeface="Times New Roman" pitchFamily="18" charset="0"/>
              </a:rPr>
              <a:t> alterner les langues.</a:t>
            </a:r>
            <a:endParaRPr lang="fr-FR" sz="3600" dirty="0" smtClean="0">
              <a:solidFill>
                <a:prstClr val="black"/>
              </a:solidFill>
              <a:latin typeface="Arial" pitchFamily="34" charset="0"/>
              <a:cs typeface="Arial" pitchFamily="34" charset="0"/>
            </a:endParaRPr>
          </a:p>
        </p:txBody>
      </p:sp>
      <p:sp>
        <p:nvSpPr>
          <p:cNvPr id="21508" name="Rectangle 4"/>
          <p:cNvSpPr>
            <a:spLocks noChangeArrowheads="1"/>
          </p:cNvSpPr>
          <p:nvPr/>
        </p:nvSpPr>
        <p:spPr bwMode="auto">
          <a:xfrm>
            <a:off x="0" y="4857760"/>
            <a:ext cx="9144000"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r>
              <a:rPr lang="fr-FR" sz="2800" dirty="0" err="1" smtClean="0">
                <a:solidFill>
                  <a:srgbClr val="0070C0"/>
                </a:solidFill>
                <a:latin typeface="Times New Roman" pitchFamily="18" charset="0"/>
                <a:ea typeface="Calibri" pitchFamily="34" charset="0"/>
                <a:cs typeface="Times New Roman" pitchFamily="18" charset="0"/>
              </a:rPr>
              <a:t>Hyp</a:t>
            </a:r>
            <a:r>
              <a:rPr lang="fr-FR" sz="2800" dirty="0" smtClean="0">
                <a:solidFill>
                  <a:srgbClr val="0070C0"/>
                </a:solidFill>
                <a:latin typeface="Times New Roman" pitchFamily="18" charset="0"/>
                <a:ea typeface="Calibri" pitchFamily="34" charset="0"/>
                <a:cs typeface="Times New Roman" pitchFamily="18" charset="0"/>
              </a:rPr>
              <a:t> 01</a:t>
            </a:r>
            <a:r>
              <a:rPr lang="fr-FR" sz="2800" dirty="0" smtClean="0">
                <a:solidFill>
                  <a:srgbClr val="0070C0"/>
                </a:solidFill>
                <a:ea typeface="Calibri" pitchFamily="34" charset="0"/>
                <a:cs typeface="Times New Roman" pitchFamily="18" charset="0"/>
              </a:rPr>
              <a:t> </a:t>
            </a:r>
            <a:r>
              <a:rPr lang="fr-FR" sz="2800" dirty="0" smtClean="0">
                <a:solidFill>
                  <a:srgbClr val="0070C0"/>
                </a:solidFill>
                <a:latin typeface="Times New Roman" pitchFamily="18" charset="0"/>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Le d</a:t>
            </a:r>
            <a:r>
              <a:rPr lang="fr-FR" sz="2800" dirty="0" smtClean="0">
                <a:solidFill>
                  <a:prstClr val="black"/>
                </a:solidFill>
                <a:ea typeface="Calibri" pitchFamily="34" charset="0"/>
                <a:cs typeface="Times New Roman" pitchFamily="18" charset="0"/>
              </a:rPr>
              <a:t>é</a:t>
            </a:r>
            <a:r>
              <a:rPr lang="fr-FR" sz="2800" dirty="0" smtClean="0">
                <a:solidFill>
                  <a:prstClr val="black"/>
                </a:solidFill>
                <a:latin typeface="Times New Roman" pitchFamily="18" charset="0"/>
                <a:ea typeface="Calibri" pitchFamily="34" charset="0"/>
                <a:cs typeface="Times New Roman" pitchFamily="18" charset="0"/>
              </a:rPr>
              <a:t>sir de communiquer librement pousse les </a:t>
            </a:r>
            <a:r>
              <a:rPr lang="fr-FR" sz="2800" dirty="0" smtClean="0">
                <a:solidFill>
                  <a:prstClr val="black"/>
                </a:solidFill>
                <a:ea typeface="Calibri" pitchFamily="34" charset="0"/>
                <a:cs typeface="Times New Roman" pitchFamily="18" charset="0"/>
              </a:rPr>
              <a:t>é</a:t>
            </a:r>
            <a:r>
              <a:rPr lang="fr-FR" sz="2800" dirty="0" smtClean="0">
                <a:solidFill>
                  <a:prstClr val="black"/>
                </a:solidFill>
                <a:latin typeface="Times New Roman" pitchFamily="18" charset="0"/>
                <a:ea typeface="Calibri" pitchFamily="34" charset="0"/>
                <a:cs typeface="Times New Roman" pitchFamily="18" charset="0"/>
              </a:rPr>
              <a:t>tudiants </a:t>
            </a:r>
            <a:r>
              <a:rPr lang="fr-FR" sz="2800" dirty="0" smtClean="0">
                <a:solidFill>
                  <a:prstClr val="black"/>
                </a:solidFill>
                <a:ea typeface="Calibri" pitchFamily="34" charset="0"/>
                <a:cs typeface="Times New Roman" pitchFamily="18" charset="0"/>
              </a:rPr>
              <a:t>à</a:t>
            </a:r>
            <a:r>
              <a:rPr lang="fr-FR" sz="2800" dirty="0" smtClean="0">
                <a:solidFill>
                  <a:prstClr val="black"/>
                </a:solidFill>
                <a:latin typeface="Times New Roman" pitchFamily="18" charset="0"/>
                <a:ea typeface="Calibri" pitchFamily="34" charset="0"/>
                <a:cs typeface="Times New Roman" pitchFamily="18" charset="0"/>
              </a:rPr>
              <a:t> alterner les langues.</a:t>
            </a:r>
            <a:endParaRPr lang="fr-FR" sz="1400"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fr-FR" sz="2800" dirty="0" err="1" smtClean="0">
                <a:solidFill>
                  <a:srgbClr val="FF0000"/>
                </a:solidFill>
                <a:latin typeface="Times New Roman" pitchFamily="18" charset="0"/>
                <a:ea typeface="Calibri" pitchFamily="34" charset="0"/>
                <a:cs typeface="Times New Roman" pitchFamily="18" charset="0"/>
              </a:rPr>
              <a:t>Hyp</a:t>
            </a:r>
            <a:r>
              <a:rPr lang="fr-FR" sz="2800" dirty="0" smtClean="0">
                <a:solidFill>
                  <a:srgbClr val="FF0000"/>
                </a:solidFill>
                <a:latin typeface="Times New Roman" pitchFamily="18" charset="0"/>
                <a:ea typeface="Calibri" pitchFamily="34" charset="0"/>
                <a:cs typeface="Times New Roman" pitchFamily="18" charset="0"/>
              </a:rPr>
              <a:t> 02</a:t>
            </a:r>
            <a:r>
              <a:rPr lang="fr-FR" sz="2800" dirty="0" smtClean="0">
                <a:solidFill>
                  <a:prstClr val="black"/>
                </a:solidFill>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 Les variantes dialectales incitent les </a:t>
            </a:r>
            <a:r>
              <a:rPr lang="fr-FR" sz="2800" dirty="0" smtClean="0">
                <a:solidFill>
                  <a:prstClr val="black"/>
                </a:solidFill>
                <a:ea typeface="Calibri" pitchFamily="34" charset="0"/>
                <a:cs typeface="Times New Roman" pitchFamily="18" charset="0"/>
              </a:rPr>
              <a:t>é</a:t>
            </a:r>
            <a:r>
              <a:rPr lang="fr-FR" sz="2800" dirty="0" smtClean="0">
                <a:solidFill>
                  <a:prstClr val="black"/>
                </a:solidFill>
                <a:latin typeface="Times New Roman" pitchFamily="18" charset="0"/>
                <a:ea typeface="Calibri" pitchFamily="34" charset="0"/>
                <a:cs typeface="Times New Roman" pitchFamily="18" charset="0"/>
              </a:rPr>
              <a:t>tudiants </a:t>
            </a:r>
            <a:r>
              <a:rPr lang="fr-FR" sz="2800" dirty="0" smtClean="0">
                <a:solidFill>
                  <a:prstClr val="black"/>
                </a:solidFill>
                <a:ea typeface="Calibri" pitchFamily="34" charset="0"/>
                <a:cs typeface="Times New Roman" pitchFamily="18" charset="0"/>
              </a:rPr>
              <a:t>à</a:t>
            </a:r>
            <a:r>
              <a:rPr lang="fr-FR" sz="2800" dirty="0" smtClean="0">
                <a:solidFill>
                  <a:prstClr val="black"/>
                </a:solidFill>
                <a:latin typeface="Times New Roman" pitchFamily="18" charset="0"/>
                <a:ea typeface="Calibri" pitchFamily="34" charset="0"/>
                <a:cs typeface="Times New Roman" pitchFamily="18" charset="0"/>
              </a:rPr>
              <a:t> recourir </a:t>
            </a:r>
            <a:r>
              <a:rPr lang="fr-FR" sz="2800" dirty="0" smtClean="0">
                <a:solidFill>
                  <a:prstClr val="black"/>
                </a:solidFill>
                <a:ea typeface="Calibri" pitchFamily="34" charset="0"/>
                <a:cs typeface="Times New Roman" pitchFamily="18" charset="0"/>
              </a:rPr>
              <a:t>à</a:t>
            </a:r>
            <a:r>
              <a:rPr lang="fr-FR" sz="2800" dirty="0" smtClean="0">
                <a:solidFill>
                  <a:prstClr val="black"/>
                </a:solidFill>
                <a:latin typeface="Times New Roman" pitchFamily="18" charset="0"/>
                <a:ea typeface="Calibri" pitchFamily="34" charset="0"/>
                <a:cs typeface="Times New Roman" pitchFamily="18" charset="0"/>
              </a:rPr>
              <a:t> l</a:t>
            </a:r>
            <a:r>
              <a:rPr lang="fr-FR" sz="2800" dirty="0" smtClean="0">
                <a:solidFill>
                  <a:prstClr val="black"/>
                </a:solidFill>
                <a:ea typeface="Calibri" pitchFamily="34" charset="0"/>
                <a:cs typeface="Times New Roman" pitchFamily="18" charset="0"/>
              </a:rPr>
              <a:t>’</a:t>
            </a:r>
            <a:r>
              <a:rPr lang="fr-FR" sz="2800" dirty="0" smtClean="0">
                <a:solidFill>
                  <a:prstClr val="black"/>
                </a:solidFill>
                <a:latin typeface="Times New Roman" pitchFamily="18" charset="0"/>
                <a:ea typeface="Calibri" pitchFamily="34" charset="0"/>
                <a:cs typeface="Times New Roman" pitchFamily="18" charset="0"/>
              </a:rPr>
              <a:t>alternance des langues </a:t>
            </a:r>
            <a:endParaRPr lang="fr-FR" sz="1400" dirty="0" smtClean="0">
              <a:solidFill>
                <a:prstClr val="black"/>
              </a:solidFill>
              <a:latin typeface="Arial" pitchFamily="34" charset="0"/>
              <a:cs typeface="Arial" pitchFamily="34" charset="0"/>
            </a:endParaRPr>
          </a:p>
          <a:p>
            <a:pPr eaLnBrk="0" fontAlgn="base" hangingPunct="0">
              <a:spcBef>
                <a:spcPct val="0"/>
              </a:spcBef>
              <a:spcAft>
                <a:spcPct val="0"/>
              </a:spcAft>
            </a:pPr>
            <a:endParaRPr lang="fr-FR" sz="2400" dirty="0" smtClean="0">
              <a:solidFill>
                <a:prstClr val="black"/>
              </a:solidFill>
              <a:latin typeface="Arial" pitchFamily="34" charset="0"/>
              <a:cs typeface="Arial" pitchFamily="34" charset="0"/>
            </a:endParaRPr>
          </a:p>
        </p:txBody>
      </p:sp>
      <p:sp>
        <p:nvSpPr>
          <p:cNvPr id="8" name="Rectangle 7"/>
          <p:cNvSpPr/>
          <p:nvPr/>
        </p:nvSpPr>
        <p:spPr>
          <a:xfrm>
            <a:off x="0" y="2500306"/>
            <a:ext cx="9144000" cy="830997"/>
          </a:xfrm>
          <a:prstGeom prst="rect">
            <a:avLst/>
          </a:prstGeom>
        </p:spPr>
        <p:txBody>
          <a:bodyPr wrap="square">
            <a:spAutoFit/>
          </a:bodyPr>
          <a:lstStyle/>
          <a:p>
            <a:pPr fontAlgn="base">
              <a:spcBef>
                <a:spcPct val="0"/>
              </a:spcBef>
              <a:spcAft>
                <a:spcPct val="0"/>
              </a:spcAft>
            </a:pPr>
            <a:r>
              <a:rPr lang="fr-FR" sz="2400" b="1" dirty="0" smtClean="0">
                <a:solidFill>
                  <a:prstClr val="black"/>
                </a:solidFill>
                <a:latin typeface="Times New Roman" pitchFamily="18" charset="0"/>
                <a:ea typeface="Calibri" pitchFamily="34" charset="0"/>
                <a:cs typeface="Times New Roman" pitchFamily="18" charset="0"/>
              </a:rPr>
              <a:t>Question principale</a:t>
            </a:r>
            <a:r>
              <a:rPr lang="fr-FR" sz="2400" dirty="0" smtClean="0">
                <a:solidFill>
                  <a:prstClr val="black"/>
                </a:solidFill>
                <a:latin typeface="Times New Roman" pitchFamily="18" charset="0"/>
                <a:ea typeface="Calibri" pitchFamily="34" charset="0"/>
                <a:cs typeface="Times New Roman" pitchFamily="18" charset="0"/>
              </a:rPr>
              <a:t>: Pourquoi les étudiants alternent les langues dans leurs discussions ? </a:t>
            </a:r>
            <a:endParaRPr lang="fr-FR" sz="1200"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991651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checkerboard(across)">
                                      <p:cBhvr>
                                        <p:cTn id="7" dur="5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1507"/>
                                        </p:tgtEl>
                                        <p:attrNameLst>
                                          <p:attrName>style.visibility</p:attrName>
                                        </p:attrNameLst>
                                      </p:cBhvr>
                                      <p:to>
                                        <p:strVal val="visible"/>
                                      </p:to>
                                    </p:set>
                                    <p:animEffect transition="in" filter="checkerboard(across)">
                                      <p:cBhvr>
                                        <p:cTn id="17" dur="500"/>
                                        <p:tgtEl>
                                          <p:spTgt spid="2150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1508"/>
                                        </p:tgtEl>
                                        <p:attrNameLst>
                                          <p:attrName>style.visibility</p:attrName>
                                        </p:attrNameLst>
                                      </p:cBhvr>
                                      <p:to>
                                        <p:strVal val="visible"/>
                                      </p:to>
                                    </p:set>
                                    <p:animEffect transition="in" filter="checkerboard(across)">
                                      <p:cBhvr>
                                        <p:cTn id="22" dur="500"/>
                                        <p:tgtEl>
                                          <p:spTgt spid="21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P spid="21508"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28596" y="642918"/>
            <a:ext cx="8286808" cy="2643206"/>
          </a:xfrm>
        </p:spPr>
        <p:txBody>
          <a:bodyPr>
            <a:normAutofit fontScale="70000" lnSpcReduction="20000"/>
          </a:bodyPr>
          <a:lstStyle/>
          <a:p>
            <a:pPr algn="just"/>
            <a:r>
              <a:rPr lang="fr-FR" dirty="0" smtClean="0">
                <a:solidFill>
                  <a:schemeClr val="tx1"/>
                </a:solidFill>
                <a:latin typeface="Times New Roman" pitchFamily="18" charset="0"/>
                <a:cs typeface="Times New Roman" pitchFamily="18" charset="0"/>
              </a:rPr>
              <a:t>Le </a:t>
            </a:r>
            <a:r>
              <a:rPr lang="fr-FR" dirty="0">
                <a:solidFill>
                  <a:schemeClr val="tx1"/>
                </a:solidFill>
                <a:latin typeface="Times New Roman" pitchFamily="18" charset="0"/>
                <a:cs typeface="Times New Roman" pitchFamily="18" charset="0"/>
              </a:rPr>
              <a:t>chercheur annonce la démarche de travail  à son lecteur, pour lui permettre de </a:t>
            </a:r>
            <a:r>
              <a:rPr lang="fr-FR" dirty="0" smtClean="0">
                <a:solidFill>
                  <a:schemeClr val="tx1"/>
                </a:solidFill>
                <a:latin typeface="Times New Roman" pitchFamily="18" charset="0"/>
                <a:cs typeface="Times New Roman" pitchFamily="18" charset="0"/>
              </a:rPr>
              <a:t>savoir:</a:t>
            </a:r>
          </a:p>
          <a:p>
            <a:pPr algn="just"/>
            <a:r>
              <a:rPr lang="fr-FR" dirty="0" smtClean="0">
                <a:solidFill>
                  <a:schemeClr val="tx1"/>
                </a:solidFill>
                <a:latin typeface="Times New Roman" pitchFamily="18" charset="0"/>
                <a:cs typeface="Times New Roman" pitchFamily="18" charset="0"/>
              </a:rPr>
              <a:t>- En </a:t>
            </a:r>
            <a:r>
              <a:rPr lang="fr-FR" dirty="0">
                <a:solidFill>
                  <a:schemeClr val="tx1"/>
                </a:solidFill>
                <a:latin typeface="Times New Roman" pitchFamily="18" charset="0"/>
                <a:cs typeface="Times New Roman" pitchFamily="18" charset="0"/>
              </a:rPr>
              <a:t>quoi consiste sa </a:t>
            </a:r>
            <a:r>
              <a:rPr lang="fr-FR" dirty="0" smtClean="0">
                <a:solidFill>
                  <a:schemeClr val="tx1"/>
                </a:solidFill>
                <a:latin typeface="Times New Roman" pitchFamily="18" charset="0"/>
                <a:cs typeface="Times New Roman" pitchFamily="18" charset="0"/>
              </a:rPr>
              <a:t>recherche</a:t>
            </a:r>
            <a:r>
              <a:rPr lang="fr-FR" dirty="0">
                <a:solidFill>
                  <a:schemeClr val="tx1"/>
                </a:solidFill>
                <a:latin typeface="Times New Roman" pitchFamily="18" charset="0"/>
                <a:cs typeface="Times New Roman" pitchFamily="18" charset="0"/>
              </a:rPr>
              <a:t>?</a:t>
            </a:r>
            <a:endParaRPr lang="fr-FR" dirty="0" smtClean="0">
              <a:solidFill>
                <a:schemeClr val="tx1"/>
              </a:solidFill>
              <a:latin typeface="Times New Roman" pitchFamily="18" charset="0"/>
              <a:cs typeface="Times New Roman" pitchFamily="18" charset="0"/>
            </a:endParaRPr>
          </a:p>
          <a:p>
            <a:pPr algn="just"/>
            <a:r>
              <a:rPr lang="fr-FR" dirty="0" smtClean="0">
                <a:solidFill>
                  <a:schemeClr val="tx1"/>
                </a:solidFill>
                <a:latin typeface="Times New Roman" pitchFamily="18" charset="0"/>
                <a:cs typeface="Times New Roman" pitchFamily="18" charset="0"/>
              </a:rPr>
              <a:t>- Comment va-elle </a:t>
            </a:r>
            <a:r>
              <a:rPr lang="fr-FR" dirty="0">
                <a:solidFill>
                  <a:schemeClr val="tx1"/>
                </a:solidFill>
                <a:latin typeface="Times New Roman" pitchFamily="18" charset="0"/>
                <a:cs typeface="Times New Roman" pitchFamily="18" charset="0"/>
              </a:rPr>
              <a:t>être </a:t>
            </a:r>
            <a:r>
              <a:rPr lang="fr-FR" dirty="0" smtClean="0">
                <a:solidFill>
                  <a:schemeClr val="tx1"/>
                </a:solidFill>
                <a:latin typeface="Times New Roman" pitchFamily="18" charset="0"/>
                <a:cs typeface="Times New Roman" pitchFamily="18" charset="0"/>
              </a:rPr>
              <a:t>menée? </a:t>
            </a:r>
          </a:p>
          <a:p>
            <a:pPr algn="just">
              <a:buFontTx/>
              <a:buChar char="-"/>
            </a:pPr>
            <a:r>
              <a:rPr lang="fr-FR" dirty="0" smtClean="0">
                <a:solidFill>
                  <a:schemeClr val="tx1"/>
                </a:solidFill>
                <a:latin typeface="Times New Roman" pitchFamily="18" charset="0"/>
                <a:cs typeface="Times New Roman" pitchFamily="18" charset="0"/>
              </a:rPr>
              <a:t>Quels outils d’analyse? Quelle grilles d’analyse? Dans quel objectif? </a:t>
            </a:r>
          </a:p>
          <a:p>
            <a:pPr algn="just"/>
            <a:r>
              <a:rPr lang="fr-FR" dirty="0" smtClean="0">
                <a:solidFill>
                  <a:schemeClr val="tx1"/>
                </a:solidFill>
                <a:latin typeface="Times New Roman" pitchFamily="18" charset="0"/>
                <a:cs typeface="Times New Roman" pitchFamily="18" charset="0"/>
              </a:rPr>
              <a:t>En </a:t>
            </a:r>
            <a:r>
              <a:rPr lang="fr-FR" dirty="0">
                <a:solidFill>
                  <a:schemeClr val="tx1"/>
                </a:solidFill>
                <a:latin typeface="Times New Roman" pitchFamily="18" charset="0"/>
                <a:cs typeface="Times New Roman" pitchFamily="18" charset="0"/>
              </a:rPr>
              <a:t>d’autres termes, il explique sa méthodologie,  en présentant de façon concise l’ensemble de sa recherche. Il doit expliquer clairement ce qu’il envisage de faire sur le double plan théorique et pratique. </a:t>
            </a:r>
          </a:p>
        </p:txBody>
      </p:sp>
      <p:sp>
        <p:nvSpPr>
          <p:cNvPr id="5" name="ZoneTexte 4"/>
          <p:cNvSpPr txBox="1"/>
          <p:nvPr/>
        </p:nvSpPr>
        <p:spPr>
          <a:xfrm>
            <a:off x="1142976" y="0"/>
            <a:ext cx="6858048" cy="523220"/>
          </a:xfrm>
          <a:prstGeom prst="rect">
            <a:avLst/>
          </a:prstGeom>
          <a:noFill/>
        </p:spPr>
        <p:txBody>
          <a:bodyPr wrap="square" rtlCol="0">
            <a:spAutoFit/>
          </a:bodyPr>
          <a:lstStyle/>
          <a:p>
            <a:pPr algn="ctr"/>
            <a:r>
              <a:rPr lang="fr-FR" sz="2800" b="1" dirty="0">
                <a:solidFill>
                  <a:prstClr val="black"/>
                </a:solidFill>
                <a:latin typeface="Times New Roman" pitchFamily="18" charset="0"/>
                <a:cs typeface="Times New Roman" pitchFamily="18" charset="0"/>
              </a:rPr>
              <a:t>La démarche de </a:t>
            </a:r>
            <a:r>
              <a:rPr lang="fr-FR" sz="2800" b="1" dirty="0" smtClean="0">
                <a:solidFill>
                  <a:prstClr val="black"/>
                </a:solidFill>
                <a:latin typeface="Times New Roman" pitchFamily="18" charset="0"/>
                <a:cs typeface="Times New Roman" pitchFamily="18" charset="0"/>
              </a:rPr>
              <a:t>recherche </a:t>
            </a:r>
            <a:r>
              <a:rPr lang="fr-FR" sz="2800" b="1" dirty="0">
                <a:solidFill>
                  <a:prstClr val="black"/>
                </a:solidFill>
                <a:latin typeface="Times New Roman" pitchFamily="18" charset="0"/>
                <a:cs typeface="Times New Roman" pitchFamily="18" charset="0"/>
              </a:rPr>
              <a:t> </a:t>
            </a:r>
            <a:endParaRPr lang="fr-FR" sz="2800" dirty="0">
              <a:solidFill>
                <a:prstClr val="black"/>
              </a:solidFill>
              <a:latin typeface="Times New Roman" pitchFamily="18" charset="0"/>
              <a:cs typeface="Times New Roman" pitchFamily="18" charset="0"/>
            </a:endParaRPr>
          </a:p>
        </p:txBody>
      </p:sp>
      <p:graphicFrame>
        <p:nvGraphicFramePr>
          <p:cNvPr id="7" name="Tableau 6"/>
          <p:cNvGraphicFramePr>
            <a:graphicFrameLocks noGrp="1"/>
          </p:cNvGraphicFramePr>
          <p:nvPr/>
        </p:nvGraphicFramePr>
        <p:xfrm>
          <a:off x="500002" y="3103880"/>
          <a:ext cx="8643998" cy="3754120"/>
        </p:xfrm>
        <a:graphic>
          <a:graphicData uri="http://schemas.openxmlformats.org/drawingml/2006/table">
            <a:tbl>
              <a:tblPr firstRow="1" bandRow="1">
                <a:tableStyleId>{5940675A-B579-460E-94D1-54222C63F5DA}</a:tableStyleId>
              </a:tblPr>
              <a:tblGrid>
                <a:gridCol w="4321999"/>
                <a:gridCol w="4321999"/>
              </a:tblGrid>
              <a:tr h="370840">
                <a:tc>
                  <a:txBody>
                    <a:bodyPr/>
                    <a:lstStyle/>
                    <a:p>
                      <a:pPr algn="ctr"/>
                      <a:r>
                        <a:rPr lang="fr-FR" dirty="0" smtClean="0"/>
                        <a:t>Partie théorique</a:t>
                      </a:r>
                      <a:endParaRPr lang="fr-FR" dirty="0"/>
                    </a:p>
                  </a:txBody>
                  <a:tcPr/>
                </a:tc>
                <a:tc>
                  <a:txBody>
                    <a:bodyPr/>
                    <a:lstStyle/>
                    <a:p>
                      <a:pPr algn="ctr"/>
                      <a:r>
                        <a:rPr lang="fr-FR" dirty="0" smtClean="0"/>
                        <a:t>Partie pratique </a:t>
                      </a:r>
                      <a:endParaRPr lang="fr-FR" dirty="0"/>
                    </a:p>
                  </a:txBody>
                  <a:tcPr/>
                </a:tc>
              </a:tr>
              <a:tr h="370840">
                <a:tc>
                  <a:txBody>
                    <a:bodyPr/>
                    <a:lstStyle/>
                    <a:p>
                      <a:r>
                        <a:rPr lang="fr-FR" sz="1800" b="0" kern="1200" dirty="0" smtClean="0">
                          <a:solidFill>
                            <a:schemeClr val="tx1"/>
                          </a:solidFill>
                          <a:latin typeface="+mn-lt"/>
                          <a:ea typeface="+mn-ea"/>
                          <a:cs typeface="+mn-cs"/>
                        </a:rPr>
                        <a:t>- Le corps conceptuel ou</a:t>
                      </a:r>
                      <a:r>
                        <a:rPr lang="fr-FR" sz="1800" b="0" kern="1200" baseline="0" dirty="0" smtClean="0">
                          <a:solidFill>
                            <a:schemeClr val="tx1"/>
                          </a:solidFill>
                          <a:latin typeface="+mn-lt"/>
                          <a:ea typeface="+mn-ea"/>
                          <a:cs typeface="+mn-cs"/>
                        </a:rPr>
                        <a:t> </a:t>
                      </a:r>
                      <a:r>
                        <a:rPr lang="fr-FR" sz="1800" b="0" kern="1200" dirty="0" smtClean="0">
                          <a:solidFill>
                            <a:schemeClr val="tx1"/>
                          </a:solidFill>
                          <a:latin typeface="+mn-lt"/>
                          <a:ea typeface="+mn-ea"/>
                          <a:cs typeface="+mn-cs"/>
                        </a:rPr>
                        <a:t>l’aspect théorique (théories, concepts, notions, courants, les typologies du phénomènes étudiés</a:t>
                      </a:r>
                      <a:r>
                        <a:rPr lang="fr-FR" sz="1800" b="0" kern="1200" baseline="0" dirty="0" smtClean="0">
                          <a:solidFill>
                            <a:schemeClr val="tx1"/>
                          </a:solidFill>
                          <a:latin typeface="+mn-lt"/>
                          <a:ea typeface="+mn-ea"/>
                          <a:cs typeface="+mn-cs"/>
                        </a:rPr>
                        <a:t> selon les chercheurs, les études antérieures</a:t>
                      </a:r>
                      <a:r>
                        <a:rPr lang="fr-FR" sz="1800" b="1" kern="1200" dirty="0" smtClean="0">
                          <a:solidFill>
                            <a:schemeClr val="tx1"/>
                          </a:solidFill>
                          <a:latin typeface="+mn-lt"/>
                          <a:ea typeface="+mn-ea"/>
                          <a:cs typeface="+mn-cs"/>
                        </a:rPr>
                        <a:t>)</a:t>
                      </a:r>
                      <a:r>
                        <a:rPr lang="fr-FR" sz="1800" b="1" kern="1200" baseline="0" dirty="0" smtClean="0">
                          <a:solidFill>
                            <a:schemeClr val="tx1"/>
                          </a:solidFill>
                          <a:latin typeface="+mn-lt"/>
                          <a:ea typeface="+mn-ea"/>
                          <a:cs typeface="+mn-cs"/>
                        </a:rPr>
                        <a:t> </a:t>
                      </a:r>
                      <a:endParaRPr lang="fr-FR" dirty="0"/>
                    </a:p>
                  </a:txBody>
                  <a:tcPr/>
                </a:tc>
                <a:tc>
                  <a:txBody>
                    <a:bodyPr/>
                    <a:lstStyle/>
                    <a:p>
                      <a:r>
                        <a:rPr lang="fr-FR" sz="1800" kern="1200" dirty="0" smtClean="0">
                          <a:solidFill>
                            <a:schemeClr val="tx1"/>
                          </a:solidFill>
                          <a:latin typeface="+mn-lt"/>
                          <a:ea typeface="+mn-ea"/>
                          <a:cs typeface="+mn-cs"/>
                        </a:rPr>
                        <a:t>- L’aspect pratique (constitution</a:t>
                      </a:r>
                      <a:r>
                        <a:rPr lang="fr-FR" sz="1800" kern="1200" baseline="0" dirty="0" smtClean="0">
                          <a:solidFill>
                            <a:schemeClr val="tx1"/>
                          </a:solidFill>
                          <a:latin typeface="+mn-lt"/>
                          <a:ea typeface="+mn-ea"/>
                          <a:cs typeface="+mn-cs"/>
                        </a:rPr>
                        <a:t> du corpus et recueil des données d’analyse)</a:t>
                      </a:r>
                    </a:p>
                    <a:p>
                      <a:pPr>
                        <a:buFontTx/>
                        <a:buChar char="-"/>
                      </a:pPr>
                      <a:r>
                        <a:rPr lang="fr-FR" sz="1800" kern="1200" baseline="0" dirty="0" smtClean="0">
                          <a:solidFill>
                            <a:schemeClr val="tx1"/>
                          </a:solidFill>
                          <a:latin typeface="+mn-lt"/>
                          <a:ea typeface="+mn-ea"/>
                          <a:cs typeface="+mn-cs"/>
                        </a:rPr>
                        <a:t>L e type d’enquête: (questionnaire, entretiens, presses écrites, audiovisuelle, enregistrement….). </a:t>
                      </a:r>
                    </a:p>
                    <a:p>
                      <a:pPr>
                        <a:buFontTx/>
                        <a:buChar char="-"/>
                      </a:pPr>
                      <a:r>
                        <a:rPr lang="fr-FR" sz="1800" kern="1200" baseline="0" dirty="0" smtClean="0">
                          <a:solidFill>
                            <a:schemeClr val="tx1"/>
                          </a:solidFill>
                          <a:latin typeface="+mn-lt"/>
                          <a:ea typeface="+mn-ea"/>
                          <a:cs typeface="+mn-cs"/>
                        </a:rPr>
                        <a:t> Le type de corpus</a:t>
                      </a:r>
                    </a:p>
                    <a:p>
                      <a:pPr>
                        <a:buFontTx/>
                        <a:buChar char="-"/>
                      </a:pPr>
                      <a:r>
                        <a:rPr lang="fr-FR" sz="1800" kern="1200" baseline="0" dirty="0" smtClean="0">
                          <a:solidFill>
                            <a:schemeClr val="tx1"/>
                          </a:solidFill>
                          <a:latin typeface="+mn-lt"/>
                          <a:ea typeface="+mn-ea"/>
                          <a:cs typeface="+mn-cs"/>
                        </a:rPr>
                        <a:t> Le déroulement de l’enquête.</a:t>
                      </a:r>
                    </a:p>
                    <a:p>
                      <a:pPr>
                        <a:buFontTx/>
                        <a:buChar char="-"/>
                      </a:pPr>
                      <a:r>
                        <a:rPr lang="fr-FR" sz="1800" kern="1200" baseline="0" dirty="0" smtClean="0">
                          <a:solidFill>
                            <a:schemeClr val="tx1"/>
                          </a:solidFill>
                          <a:latin typeface="+mn-lt"/>
                          <a:ea typeface="+mn-ea"/>
                          <a:cs typeface="+mn-cs"/>
                        </a:rPr>
                        <a:t> Le public ciblé par l’enquête (âge, sexe, niveau d’étude, statut socioprofessionnel) </a:t>
                      </a:r>
                    </a:p>
                    <a:p>
                      <a:pPr>
                        <a:buFontTx/>
                        <a:buChar char="-"/>
                      </a:pPr>
                      <a:r>
                        <a:rPr lang="fr-FR" sz="1800" kern="1200" baseline="0" dirty="0" smtClean="0">
                          <a:solidFill>
                            <a:schemeClr val="tx1"/>
                          </a:solidFill>
                          <a:latin typeface="+mn-lt"/>
                          <a:ea typeface="+mn-ea"/>
                          <a:cs typeface="+mn-cs"/>
                        </a:rPr>
                        <a:t> La période de la collecte des données</a:t>
                      </a:r>
                    </a:p>
                    <a:p>
                      <a:pPr>
                        <a:buFontTx/>
                        <a:buChar char="-"/>
                      </a:pPr>
                      <a:r>
                        <a:rPr lang="fr-FR" sz="1800" kern="1200" baseline="0" dirty="0" smtClean="0">
                          <a:solidFill>
                            <a:schemeClr val="tx1"/>
                          </a:solidFill>
                          <a:latin typeface="+mn-lt"/>
                          <a:ea typeface="+mn-ea"/>
                          <a:cs typeface="+mn-cs"/>
                        </a:rPr>
                        <a:t>La grille d’analyse et les résultats de l’analyse </a:t>
                      </a:r>
                      <a:endParaRPr lang="fr-FR" dirty="0"/>
                    </a:p>
                  </a:txBody>
                  <a:tcPr/>
                </a:tc>
              </a:tr>
            </a:tbl>
          </a:graphicData>
        </a:graphic>
      </p:graphicFrame>
    </p:spTree>
    <p:extLst>
      <p:ext uri="{BB962C8B-B14F-4D97-AF65-F5344CB8AC3E}">
        <p14:creationId xmlns:p14="http://schemas.microsoft.com/office/powerpoint/2010/main" val="147449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8229600" cy="5500726"/>
          </a:xfrm>
        </p:spPr>
        <p:txBody>
          <a:bodyPr>
            <a:normAutofit fontScale="77500" lnSpcReduction="20000"/>
          </a:bodyPr>
          <a:lstStyle/>
          <a:p>
            <a:pPr algn="just">
              <a:buNone/>
            </a:pP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pour mener cette recherche nous envisageons procéder de la manière suivante : au niveau de la première partie, nous commencerons par (…) </a:t>
            </a:r>
            <a:r>
              <a:rPr lang="fr-FR" dirty="0" smtClean="0">
                <a:latin typeface="Times New Roman" pitchFamily="18" charset="0"/>
                <a:cs typeface="Times New Roman" pitchFamily="18" charset="0"/>
              </a:rPr>
              <a:t>pour </a:t>
            </a:r>
            <a:r>
              <a:rPr lang="fr-FR" dirty="0">
                <a:latin typeface="Times New Roman" pitchFamily="18" charset="0"/>
                <a:cs typeface="Times New Roman" pitchFamily="18" charset="0"/>
              </a:rPr>
              <a:t>mettre en valeur/en lumière </a:t>
            </a:r>
            <a:r>
              <a:rPr lang="fr-FR" dirty="0" smtClean="0">
                <a:latin typeface="Times New Roman" pitchFamily="18" charset="0"/>
                <a:cs typeface="Times New Roman" pitchFamily="18" charset="0"/>
              </a:rPr>
              <a:t>la </a:t>
            </a:r>
            <a:r>
              <a:rPr lang="fr-FR" dirty="0">
                <a:latin typeface="Times New Roman" pitchFamily="18" charset="0"/>
                <a:cs typeface="Times New Roman" pitchFamily="18" charset="0"/>
              </a:rPr>
              <a:t>notion de  (…). Ensuite, nous ferons appel à la théorie de (…) pour expliciter (…)   et pour montrer que (…) Enfin, au niveau du troisième chapitre, nous tenterons de souligner les points forts et faibles du model de (…) ce qui permettra de définir (…) et cerner </a:t>
            </a:r>
            <a:r>
              <a:rPr lang="fr-FR" dirty="0" smtClean="0">
                <a:latin typeface="Times New Roman" pitchFamily="18" charset="0"/>
                <a:cs typeface="Times New Roman" pitchFamily="18" charset="0"/>
              </a:rPr>
              <a:t>(…).</a:t>
            </a:r>
          </a:p>
          <a:p>
            <a:pPr algn="just">
              <a:buNone/>
            </a:pPr>
            <a:endParaRPr lang="fr-FR" dirty="0">
              <a:latin typeface="Times New Roman" pitchFamily="18" charset="0"/>
              <a:cs typeface="Times New Roman" pitchFamily="18" charset="0"/>
            </a:endParaRPr>
          </a:p>
          <a:p>
            <a:pPr algn="just">
              <a:buNone/>
            </a:pPr>
            <a:r>
              <a:rPr lang="fr-FR" dirty="0">
                <a:latin typeface="Times New Roman" pitchFamily="18" charset="0"/>
                <a:cs typeface="Times New Roman" pitchFamily="18" charset="0"/>
              </a:rPr>
              <a:t>La deuxième partie sera consacrée à l’investigation de terrain. D’abord, nous exploiterons la notion de (…) nous analyserons (…) pour montrer que (….) ensuite, nous réaliserons une enquête par questionnaire auprès de (…)  pour déterminer (…) Enfin, pour cerner le/les(……) chez les sujets enquêtés, nous réaliserons  un enregistrement audio /visuel/ avec (…) cette activité nous permettra de prouver que (…) et  que (….)</a:t>
            </a:r>
          </a:p>
          <a:p>
            <a:pPr algn="just"/>
            <a:endParaRPr lang="fr-FR" dirty="0">
              <a:latin typeface="Times New Roman" pitchFamily="18" charset="0"/>
              <a:cs typeface="Times New Roman" pitchFamily="18" charset="0"/>
            </a:endParaRPr>
          </a:p>
        </p:txBody>
      </p:sp>
      <p:sp>
        <p:nvSpPr>
          <p:cNvPr id="4" name="Rectangle 3"/>
          <p:cNvSpPr/>
          <p:nvPr/>
        </p:nvSpPr>
        <p:spPr>
          <a:xfrm>
            <a:off x="2143108" y="285728"/>
            <a:ext cx="5147884" cy="369332"/>
          </a:xfrm>
          <a:prstGeom prst="rect">
            <a:avLst/>
          </a:prstGeom>
        </p:spPr>
        <p:txBody>
          <a:bodyPr wrap="none">
            <a:spAutoFit/>
          </a:bodyPr>
          <a:lstStyle/>
          <a:p>
            <a:r>
              <a:rPr lang="fr-FR" dirty="0" smtClean="0">
                <a:solidFill>
                  <a:prstClr val="black"/>
                </a:solidFill>
                <a:latin typeface="Times New Roman" pitchFamily="18" charset="0"/>
                <a:cs typeface="Times New Roman" pitchFamily="18" charset="0"/>
              </a:rPr>
              <a:t>Exemple d’un extrait d’une rédaction de la démarche</a:t>
            </a:r>
            <a:endParaRPr lang="fr-FR"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883069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500042"/>
            <a:ext cx="9144000" cy="6143644"/>
          </a:xfrm>
        </p:spPr>
        <p:txBody>
          <a:bodyPr>
            <a:noAutofit/>
          </a:bodyPr>
          <a:lstStyle/>
          <a:p>
            <a:pPr>
              <a:buNone/>
            </a:pPr>
            <a:r>
              <a:rPr lang="fr-FR" sz="1300" dirty="0" smtClean="0"/>
              <a:t>Notre </a:t>
            </a:r>
            <a:r>
              <a:rPr lang="fr-FR" sz="1300" dirty="0"/>
              <a:t>travail de recherche est organisé en deux grandes parties distinctes mais complémentaires :</a:t>
            </a:r>
          </a:p>
          <a:p>
            <a:pPr algn="just">
              <a:buNone/>
            </a:pPr>
            <a:r>
              <a:rPr lang="fr-FR" sz="1300" b="1" dirty="0"/>
              <a:t>Une partie théorique : </a:t>
            </a:r>
            <a:r>
              <a:rPr lang="fr-FR" sz="1300" dirty="0"/>
              <a:t>fournit les assises théoriques de ce travail, elle comprend deux chapitres :</a:t>
            </a:r>
          </a:p>
          <a:p>
            <a:pPr algn="just">
              <a:buNone/>
            </a:pPr>
            <a:r>
              <a:rPr lang="fr-FR" sz="1300" b="1" dirty="0"/>
              <a:t>Le premier chapitre </a:t>
            </a:r>
            <a:r>
              <a:rPr lang="fr-FR" sz="1300" dirty="0"/>
              <a:t>s’intitule : </a:t>
            </a:r>
            <a:r>
              <a:rPr lang="fr-FR" sz="1300" i="1" dirty="0"/>
              <a:t>L’innovation Lexicale</a:t>
            </a:r>
            <a:r>
              <a:rPr lang="fr-FR" sz="1300" dirty="0"/>
              <a:t>. Il se veut une présentation des </a:t>
            </a:r>
            <a:r>
              <a:rPr lang="fr-FR" sz="1300" dirty="0" smtClean="0"/>
              <a:t>approches théoriques </a:t>
            </a:r>
            <a:r>
              <a:rPr lang="fr-FR" sz="1300" dirty="0"/>
              <a:t>et méthodologiques de la question. Les travaux de SABLAYROLLES (</a:t>
            </a:r>
            <a:r>
              <a:rPr lang="fr-FR" sz="1300" dirty="0" smtClean="0"/>
              <a:t>2000) </a:t>
            </a:r>
            <a:r>
              <a:rPr lang="fr-FR" sz="1300" dirty="0"/>
              <a:t>portant sur la néologie française, et ceux de Roman (1999) sur le processus néologique en arabe, constituent notre référence en ce qui concerne le domaine de la création </a:t>
            </a:r>
            <a:r>
              <a:rPr lang="fr-FR" sz="1300" dirty="0" smtClean="0"/>
              <a:t>lexicale. Dans </a:t>
            </a:r>
            <a:r>
              <a:rPr lang="fr-FR" sz="1300" dirty="0"/>
              <a:t>ce chapitre, nous commencerons par les définitions des termes « néologisme » et « </a:t>
            </a:r>
            <a:r>
              <a:rPr lang="fr-FR" sz="1300" dirty="0" smtClean="0"/>
              <a:t>néologie » données </a:t>
            </a:r>
            <a:r>
              <a:rPr lang="fr-FR" sz="1300" dirty="0"/>
              <a:t>par les différents théoriciens et les principaux dictionnaires de linguistique, nous exposerons ensuite la typologie des procédés de formation utilisée dans le classement des néologismes et ce, après avoir opté pour la « lexie » en tant qu’unité linguistique adéquate pour l’étude des particularités lexicales relevées dans le corpus.</a:t>
            </a:r>
          </a:p>
          <a:p>
            <a:pPr algn="just">
              <a:buNone/>
            </a:pPr>
            <a:r>
              <a:rPr lang="fr-FR" sz="1300" b="1" dirty="0"/>
              <a:t>Le deuxième chapitre </a:t>
            </a:r>
            <a:r>
              <a:rPr lang="fr-FR" sz="1300" dirty="0"/>
              <a:t>est relatif au domaine de la néologie dans la presse et à l’écriture journalistique. Nos outils </a:t>
            </a:r>
            <a:r>
              <a:rPr lang="fr-FR" sz="1300" dirty="0" smtClean="0"/>
              <a:t>théoriques sont </a:t>
            </a:r>
            <a:r>
              <a:rPr lang="fr-FR" sz="1300" dirty="0"/>
              <a:t>puisés dans différents domaines : </a:t>
            </a:r>
            <a:r>
              <a:rPr lang="fr-FR" sz="1300" i="1" dirty="0"/>
              <a:t>analyse de discours</a:t>
            </a:r>
            <a:r>
              <a:rPr lang="fr-FR" sz="1300" dirty="0"/>
              <a:t>, </a:t>
            </a:r>
            <a:r>
              <a:rPr lang="fr-FR" sz="1300" i="1" dirty="0"/>
              <a:t>lexicologie</a:t>
            </a:r>
            <a:r>
              <a:rPr lang="fr-FR" sz="1300" dirty="0"/>
              <a:t>, </a:t>
            </a:r>
            <a:r>
              <a:rPr lang="fr-FR" sz="1300" i="1" dirty="0"/>
              <a:t>pragmatique</a:t>
            </a:r>
            <a:r>
              <a:rPr lang="fr-FR" sz="1300" dirty="0"/>
              <a:t>, </a:t>
            </a:r>
            <a:r>
              <a:rPr lang="fr-FR" sz="1300" i="1" dirty="0"/>
              <a:t>sociolinguistique</a:t>
            </a:r>
            <a:r>
              <a:rPr lang="fr-FR" sz="1300" dirty="0"/>
              <a:t>. Dans cette étape, nous décrirons les circonstances dans lesquelles ont été émises les lexies néologiques repérées dans le corpus d’analyse. Les concepts de </a:t>
            </a:r>
            <a:r>
              <a:rPr lang="fr-FR" sz="1300" dirty="0" smtClean="0"/>
              <a:t>CHARAUDEAU, SABLAYROLLES</a:t>
            </a:r>
            <a:r>
              <a:rPr lang="fr-FR" sz="1300" dirty="0"/>
              <a:t>, et d’ORECCHIONI, nous servent d’outils d’analyse pour le traitement des </a:t>
            </a:r>
            <a:r>
              <a:rPr lang="fr-FR" sz="1300" dirty="0" smtClean="0"/>
              <a:t>néologismes dans </a:t>
            </a:r>
            <a:r>
              <a:rPr lang="fr-FR" sz="1300" dirty="0"/>
              <a:t>le discours qui les </a:t>
            </a:r>
            <a:r>
              <a:rPr lang="fr-FR" sz="1300" dirty="0" smtClean="0"/>
              <a:t>produit. On </a:t>
            </a:r>
            <a:r>
              <a:rPr lang="fr-FR" sz="1300" dirty="0"/>
              <a:t>peut donc dire que ces deux chapitres sont consacrés aux fondements théoriques des analyses envisagées dans la partie de l’analyse du corpus.</a:t>
            </a:r>
          </a:p>
          <a:p>
            <a:pPr>
              <a:buNone/>
            </a:pPr>
            <a:r>
              <a:rPr lang="fr-FR" sz="1300" b="1" dirty="0"/>
              <a:t>La  partie pratique </a:t>
            </a:r>
            <a:r>
              <a:rPr lang="fr-FR" sz="1300" dirty="0"/>
              <a:t>de la recherche se veut une analyse détaillée du corpus en faisant appel aux différents concepts mentionnés antérieurement.</a:t>
            </a:r>
          </a:p>
          <a:p>
            <a:r>
              <a:rPr lang="fr-FR" sz="1300" dirty="0"/>
              <a:t>Nous tenterons, dans </a:t>
            </a:r>
            <a:r>
              <a:rPr lang="fr-FR" sz="1300" b="1" dirty="0"/>
              <a:t>la première étape</a:t>
            </a:r>
            <a:r>
              <a:rPr lang="fr-FR" sz="1300" dirty="0"/>
              <a:t>, de dresser une grille d’analyse plus adaptée au corpus et au phénomène linguistique que nous voulons étudier. A partir de cette grille, nous allons essayer d’apporter un éclairage aux différents processus de formation des néologismes extraits du journal </a:t>
            </a:r>
            <a:r>
              <a:rPr lang="fr-FR" sz="1300" i="1" dirty="0"/>
              <a:t>Le Quotidien</a:t>
            </a:r>
            <a:r>
              <a:rPr lang="fr-FR" sz="1300" dirty="0"/>
              <a:t> </a:t>
            </a:r>
            <a:r>
              <a:rPr lang="fr-FR" sz="1300" i="1" dirty="0"/>
              <a:t>d’Oran</a:t>
            </a:r>
            <a:r>
              <a:rPr lang="fr-FR" sz="1300" dirty="0"/>
              <a:t>. Dans cette partie de l’analyse des lexies néologiques, nous n’allons pas nous intéresser uniquement à leur aspect morphologique ; d’autres informations vont être prises en considération à savoir : la catégorie grammaticale, les traits de sous-catégorisation </a:t>
            </a:r>
            <a:r>
              <a:rPr lang="fr-FR" sz="1300" dirty="0" err="1"/>
              <a:t>syntaxico</a:t>
            </a:r>
            <a:r>
              <a:rPr lang="fr-FR" sz="1300" dirty="0"/>
              <a:t>-sémantiques, le type de la lexie néologique…etc.</a:t>
            </a:r>
          </a:p>
          <a:p>
            <a:r>
              <a:rPr lang="fr-FR" sz="1300" b="1" dirty="0"/>
              <a:t>La deuxième étape </a:t>
            </a:r>
            <a:r>
              <a:rPr lang="fr-FR" sz="1300" dirty="0"/>
              <a:t>de l’analyse consiste à déterminer les raisons de surgissement de ces néologismes, l’analyse va se faire en prenant en considération les contextes dans lesquels ils étaient produits, cette étape est extrêmement importante pour pouvoir accéder à leurs significations. Ensuite, nous tenterons de rechercher les fonctions de telles lexies dans le discours, c’est-à-dire le rôle que remplit leur usage dans les chroniques. Pour ce faire, nous empruntons des outils d’analyse à la théorie des </a:t>
            </a:r>
            <a:r>
              <a:rPr lang="fr-FR" sz="1300" i="1" dirty="0"/>
              <a:t>conditions d’énonciation</a:t>
            </a:r>
            <a:r>
              <a:rPr lang="fr-FR" sz="1300" dirty="0"/>
              <a:t>, nous allons nous servir également de l’outil conceptuel déjà exposé dans la partie théorique.</a:t>
            </a:r>
          </a:p>
          <a:p>
            <a:r>
              <a:rPr lang="fr-FR" sz="1300" dirty="0" smtClean="0"/>
              <a:t>Tout </a:t>
            </a:r>
            <a:r>
              <a:rPr lang="fr-FR" sz="1300" dirty="0"/>
              <a:t>travail de recherche s’achève par une </a:t>
            </a:r>
            <a:r>
              <a:rPr lang="fr-FR" sz="1300" b="1" dirty="0"/>
              <a:t>conclusion</a:t>
            </a:r>
            <a:r>
              <a:rPr lang="fr-FR" sz="1300" dirty="0"/>
              <a:t>, nous tenterons, à la fin de notre mémoire, de résumer les résultats obtenus, de les mettre en relation avec la problématique, et de voir si les interrogations posées au début de la recherche ont pu avoir des réponses.</a:t>
            </a:r>
          </a:p>
        </p:txBody>
      </p:sp>
      <p:sp>
        <p:nvSpPr>
          <p:cNvPr id="4" name="Rectangle 3"/>
          <p:cNvSpPr/>
          <p:nvPr/>
        </p:nvSpPr>
        <p:spPr>
          <a:xfrm>
            <a:off x="0" y="71414"/>
            <a:ext cx="9001156" cy="369332"/>
          </a:xfrm>
          <a:prstGeom prst="rect">
            <a:avLst/>
          </a:prstGeom>
        </p:spPr>
        <p:txBody>
          <a:bodyPr wrap="square">
            <a:spAutoFit/>
          </a:bodyPr>
          <a:lstStyle/>
          <a:p>
            <a:r>
              <a:rPr lang="fr-FR" b="1" dirty="0" smtClean="0">
                <a:solidFill>
                  <a:prstClr val="black"/>
                </a:solidFill>
              </a:rPr>
              <a:t>LA NEOLOGIE JOURNALISTIQUE.</a:t>
            </a:r>
            <a:r>
              <a:rPr lang="fr-FR" b="1" dirty="0">
                <a:solidFill>
                  <a:prstClr val="black"/>
                </a:solidFill>
              </a:rPr>
              <a:t> </a:t>
            </a:r>
            <a:r>
              <a:rPr lang="fr-FR" dirty="0" smtClean="0">
                <a:solidFill>
                  <a:prstClr val="black"/>
                </a:solidFill>
              </a:rPr>
              <a:t>Analyse des néologismes de la presse écrite francophone</a:t>
            </a:r>
          </a:p>
        </p:txBody>
      </p:sp>
    </p:spTree>
    <p:extLst>
      <p:ext uri="{BB962C8B-B14F-4D97-AF65-F5344CB8AC3E}">
        <p14:creationId xmlns:p14="http://schemas.microsoft.com/office/powerpoint/2010/main" val="481872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323439"/>
          </a:xfrm>
          <a:prstGeom prst="rect">
            <a:avLst/>
          </a:prstGeom>
        </p:spPr>
        <p:txBody>
          <a:bodyPr wrap="square">
            <a:spAutoFit/>
          </a:bodyPr>
          <a:lstStyle/>
          <a:p>
            <a:pPr algn="just">
              <a:buFont typeface="Wingdings" pitchFamily="2" charset="2"/>
              <a:buChar char="q"/>
            </a:pPr>
            <a:r>
              <a:rPr lang="fr-FR" sz="2000" dirty="0" smtClean="0">
                <a:latin typeface="Times New Roman" pitchFamily="18" charset="0"/>
                <a:cs typeface="Times New Roman" pitchFamily="18" charset="0"/>
              </a:rPr>
              <a:t> Interroger les ressources d’information: catalogues de bibliothèque, bases de données, moteur de recherche du Web, Google, Yahoo,  la BDLP-Internationale (La Base de données lexicographiques) </a:t>
            </a:r>
            <a:r>
              <a:rPr lang="fr-FR" sz="2000" dirty="0" err="1" smtClean="0">
                <a:latin typeface="Times New Roman" pitchFamily="18" charset="0"/>
                <a:cs typeface="Times New Roman" pitchFamily="18" charset="0"/>
              </a:rPr>
              <a:t>panfrancophone</a:t>
            </a:r>
            <a:r>
              <a:rPr lang="fr-FR" sz="2000" dirty="0" smtClean="0">
                <a:latin typeface="Times New Roman" pitchFamily="18" charset="0"/>
                <a:cs typeface="Times New Roman" pitchFamily="18" charset="0"/>
              </a:rPr>
              <a:t>. Disponible sur: </a:t>
            </a:r>
            <a:r>
              <a:rPr lang="fr-FR" sz="2000" dirty="0" smtClean="0">
                <a:latin typeface="Times New Roman" pitchFamily="18" charset="0"/>
                <a:cs typeface="Times New Roman" pitchFamily="18" charset="0"/>
                <a:hlinkClick r:id="rId2"/>
              </a:rPr>
              <a:t>http://www.bdlp.org/</a:t>
            </a:r>
            <a:r>
              <a:rPr lang="fr-FR" sz="2000" dirty="0" smtClean="0">
                <a:latin typeface="Times New Roman" pitchFamily="18" charset="0"/>
                <a:cs typeface="Times New Roman" pitchFamily="18" charset="0"/>
              </a:rPr>
              <a:t> </a:t>
            </a:r>
          </a:p>
        </p:txBody>
      </p:sp>
      <p:pic>
        <p:nvPicPr>
          <p:cNvPr id="2050" name="Picture 2" descr="C:\Users\mr\Desktop\380576520_1055767195781064_907480951935955433_n.jpg"/>
          <p:cNvPicPr>
            <a:picLocks noChangeAspect="1" noChangeArrowheads="1"/>
          </p:cNvPicPr>
          <p:nvPr/>
        </p:nvPicPr>
        <p:blipFill>
          <a:blip r:embed="rId3"/>
          <a:srcRect/>
          <a:stretch>
            <a:fillRect/>
          </a:stretch>
        </p:blipFill>
        <p:spPr bwMode="auto">
          <a:xfrm>
            <a:off x="2071670" y="1513030"/>
            <a:ext cx="5143536" cy="5344970"/>
          </a:xfrm>
          <a:prstGeom prst="rect">
            <a:avLst/>
          </a:prstGeom>
          <a:noFill/>
        </p:spPr>
      </p:pic>
    </p:spTree>
    <p:extLst>
      <p:ext uri="{BB962C8B-B14F-4D97-AF65-F5344CB8AC3E}">
        <p14:creationId xmlns:p14="http://schemas.microsoft.com/office/powerpoint/2010/main" val="3020176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642918"/>
          </a:xfrm>
        </p:spPr>
        <p:txBody>
          <a:bodyPr>
            <a:normAutofit/>
          </a:bodyPr>
          <a:lstStyle/>
          <a:p>
            <a:r>
              <a:rPr lang="fr-FR" sz="3600" b="1" dirty="0" smtClean="0"/>
              <a:t>Les étapes d’une recherche documentaire</a:t>
            </a:r>
            <a:endParaRPr lang="fr-FR" sz="3600" b="1" dirty="0"/>
          </a:p>
        </p:txBody>
      </p:sp>
      <p:sp>
        <p:nvSpPr>
          <p:cNvPr id="3" name="Espace réservé du contenu 2"/>
          <p:cNvSpPr>
            <a:spLocks noGrp="1"/>
          </p:cNvSpPr>
          <p:nvPr>
            <p:ph idx="1"/>
          </p:nvPr>
        </p:nvSpPr>
        <p:spPr>
          <a:xfrm>
            <a:off x="0" y="714356"/>
            <a:ext cx="9144000" cy="6143644"/>
          </a:xfrm>
        </p:spPr>
        <p:txBody>
          <a:bodyPr>
            <a:noAutofit/>
          </a:bodyPr>
          <a:lstStyle/>
          <a:p>
            <a:pPr>
              <a:buNone/>
            </a:pPr>
            <a:r>
              <a:rPr lang="fr-FR" sz="1800" dirty="0" smtClean="0">
                <a:latin typeface="Times New Roman" pitchFamily="18" charset="0"/>
                <a:cs typeface="Times New Roman" pitchFamily="18" charset="0"/>
              </a:rPr>
              <a:t>La recherche documentaire implique généralement les étapes suivantes : </a:t>
            </a:r>
          </a:p>
          <a:p>
            <a:pPr>
              <a:buNone/>
            </a:pPr>
            <a:endParaRPr lang="fr-FR" sz="1800" dirty="0" smtClean="0">
              <a:latin typeface="Times New Roman" pitchFamily="18" charset="0"/>
              <a:cs typeface="Times New Roman" pitchFamily="18" charset="0"/>
            </a:endParaRPr>
          </a:p>
          <a:p>
            <a:pPr>
              <a:buNone/>
            </a:pPr>
            <a:r>
              <a:rPr lang="fr-FR" sz="1800" dirty="0" smtClean="0">
                <a:latin typeface="Times New Roman" pitchFamily="18" charset="0"/>
                <a:cs typeface="Times New Roman" pitchFamily="18" charset="0"/>
              </a:rPr>
              <a:t>	1. Définir l'objectif : Identifiez clairement l'objectif de votre recherche documentaire. Quel est le sujet que vous souhaitez explorer ou la question à laquelle vous voulez répondre ?</a:t>
            </a:r>
          </a:p>
          <a:p>
            <a:pPr>
              <a:buNone/>
            </a:pPr>
            <a:endParaRPr lang="fr-FR" sz="1800" dirty="0" smtClean="0">
              <a:latin typeface="Times New Roman" pitchFamily="18" charset="0"/>
              <a:cs typeface="Times New Roman" pitchFamily="18" charset="0"/>
            </a:endParaRPr>
          </a:p>
          <a:p>
            <a:pPr>
              <a:buNone/>
            </a:pPr>
            <a:r>
              <a:rPr lang="fr-FR" sz="1800" dirty="0" smtClean="0">
                <a:latin typeface="Times New Roman" pitchFamily="18" charset="0"/>
                <a:cs typeface="Times New Roman" pitchFamily="18" charset="0"/>
              </a:rPr>
              <a:t>	2. Identifier les mots-clés : Sélectionnez des mots-clés pertinents liés à votre sujet. Ces mots-clés seront utilisés pour rechercher des documents. </a:t>
            </a:r>
          </a:p>
          <a:p>
            <a:pPr>
              <a:buNone/>
            </a:pPr>
            <a:endParaRPr lang="fr-FR" sz="1800" dirty="0" smtClean="0">
              <a:latin typeface="Times New Roman" pitchFamily="18" charset="0"/>
              <a:cs typeface="Times New Roman" pitchFamily="18" charset="0"/>
            </a:endParaRPr>
          </a:p>
          <a:p>
            <a:pPr>
              <a:buNone/>
            </a:pPr>
            <a:r>
              <a:rPr lang="fr-FR" sz="1800" dirty="0" smtClean="0">
                <a:latin typeface="Times New Roman" pitchFamily="18" charset="0"/>
                <a:cs typeface="Times New Roman" pitchFamily="18" charset="0"/>
              </a:rPr>
              <a:t>	3. Rechercher des sources : Utilisez des bibliothèques, des bases de données en ligne, des moteurs de recherche, des catalogues, etc., pour trouver des sources documentaires telles que des livres, des articles, des rapports, des sites web, etc.</a:t>
            </a:r>
          </a:p>
          <a:p>
            <a:pPr>
              <a:buNone/>
            </a:pPr>
            <a:r>
              <a:rPr lang="fr-FR" sz="1800" dirty="0" smtClean="0">
                <a:latin typeface="Times New Roman" pitchFamily="18" charset="0"/>
                <a:cs typeface="Times New Roman" pitchFamily="18" charset="0"/>
              </a:rPr>
              <a:t> </a:t>
            </a:r>
          </a:p>
          <a:p>
            <a:pPr>
              <a:buNone/>
            </a:pPr>
            <a:r>
              <a:rPr lang="fr-FR" sz="1800" dirty="0" smtClean="0">
                <a:latin typeface="Times New Roman" pitchFamily="18" charset="0"/>
                <a:cs typeface="Times New Roman" pitchFamily="18" charset="0"/>
              </a:rPr>
              <a:t>	4. Évaluer les sources : Évaluez la qualité, la crédibilité et la pertinence des sources que vous avez trouvées. Assurez-vous qu'elles sont fiables et appropriées pour votre recherche.</a:t>
            </a:r>
          </a:p>
          <a:p>
            <a:pPr>
              <a:buNone/>
            </a:pPr>
            <a:r>
              <a:rPr lang="fr-FR" sz="1800" dirty="0" smtClean="0">
                <a:latin typeface="Times New Roman" pitchFamily="18" charset="0"/>
                <a:cs typeface="Times New Roman" pitchFamily="18" charset="0"/>
              </a:rPr>
              <a:t> </a:t>
            </a:r>
          </a:p>
          <a:p>
            <a:pPr>
              <a:buNone/>
            </a:pPr>
            <a:r>
              <a:rPr lang="fr-FR" sz="1800" dirty="0" smtClean="0">
                <a:latin typeface="Times New Roman" pitchFamily="18" charset="0"/>
                <a:cs typeface="Times New Roman" pitchFamily="18" charset="0"/>
              </a:rPr>
              <a:t>	5. Organiser l'information : Prenez des notes, résumez les informations pertinentes et organisez-les de manière à faciliter la rédaction de votre travail.</a:t>
            </a:r>
          </a:p>
          <a:p>
            <a:pPr>
              <a:buNone/>
            </a:pPr>
            <a:r>
              <a:rPr lang="fr-FR" sz="1800" dirty="0" smtClean="0">
                <a:latin typeface="Times New Roman" pitchFamily="18" charset="0"/>
                <a:cs typeface="Times New Roman" pitchFamily="18" charset="0"/>
              </a:rPr>
              <a:t> </a:t>
            </a:r>
          </a:p>
          <a:p>
            <a:pPr>
              <a:buNone/>
            </a:pPr>
            <a:endParaRPr lang="fr-FR" sz="1600" dirty="0" smtClean="0">
              <a:latin typeface="Times New Roman" pitchFamily="18" charset="0"/>
              <a:cs typeface="Times New Roman" pitchFamily="18" charset="0"/>
            </a:endParaRPr>
          </a:p>
          <a:p>
            <a:pPr>
              <a:buNone/>
            </a:pPr>
            <a:r>
              <a:rPr lang="fr-FR" sz="1600" dirty="0" smtClean="0">
                <a:latin typeface="Times New Roman" pitchFamily="18" charset="0"/>
                <a:cs typeface="Times New Roman" pitchFamily="18" charset="0"/>
              </a:rPr>
              <a:t>	</a:t>
            </a:r>
            <a:endParaRPr lang="fr-FR" sz="1600" dirty="0">
              <a:latin typeface="Times New Roman" pitchFamily="18" charset="0"/>
              <a:cs typeface="Times New Roman" pitchFamily="18" charset="0"/>
            </a:endParaRPr>
          </a:p>
        </p:txBody>
      </p:sp>
    </p:spTree>
    <p:extLst>
      <p:ext uri="{BB962C8B-B14F-4D97-AF65-F5344CB8AC3E}">
        <p14:creationId xmlns:p14="http://schemas.microsoft.com/office/powerpoint/2010/main" val="393610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463308"/>
          </a:xfrm>
          <a:prstGeom prst="rect">
            <a:avLst/>
          </a:prstGeom>
        </p:spPr>
        <p:txBody>
          <a:bodyPr wrap="square">
            <a:spAutoFit/>
          </a:bodyPr>
          <a:lstStyle/>
          <a:p>
            <a:pPr algn="just">
              <a:buFont typeface="Wingdings" pitchFamily="2" charset="2"/>
              <a:buChar char="ü"/>
            </a:pPr>
            <a:r>
              <a:rPr lang="fr-FR" dirty="0" smtClean="0">
                <a:latin typeface="Times New Roman" pitchFamily="18" charset="0"/>
                <a:cs typeface="Times New Roman" pitchFamily="18" charset="0"/>
              </a:rPr>
              <a:t>Ordonner et classer la documentation collectée.</a:t>
            </a:r>
          </a:p>
          <a:p>
            <a:pPr algn="just">
              <a:buFont typeface="Wingdings" pitchFamily="2" charset="2"/>
              <a:buChar char="ü"/>
            </a:pPr>
            <a:endParaRPr lang="fr-FR" dirty="0" smtClean="0">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Multiplier les "explorations" des sources de première main (bibliothèques, archives publics et privés, entretiens,...).</a:t>
            </a:r>
          </a:p>
          <a:p>
            <a:pPr algn="just"/>
            <a:endParaRPr lang="fr-FR" dirty="0" smtClean="0">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Repérez 5 à 8 livres ou articles qu’il faudrait s’en procurer, et les lire impérativement.</a:t>
            </a:r>
          </a:p>
          <a:p>
            <a:pPr algn="just"/>
            <a:endParaRPr lang="fr-FR" dirty="0" smtClean="0">
              <a:solidFill>
                <a:srgbClr val="FF0000"/>
              </a:solidFill>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Evitez la gloutonnerie livresque et faites régulièrement des fiches de lecture. Dégager l’essentiel de l’inutile ou du secondaire.</a:t>
            </a:r>
          </a:p>
          <a:p>
            <a:pPr algn="just">
              <a:buFont typeface="Wingdings" pitchFamily="2" charset="2"/>
              <a:buChar char="ü"/>
            </a:pPr>
            <a:endParaRPr lang="fr-FR" dirty="0" smtClean="0">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Citer les sources : Assurez-vous de citer correctement toutes les sources que vous utilisez dans votre travail en suivant un style de citation approprié (comme APA, MLA, Chicago, etc.). </a:t>
            </a:r>
            <a:r>
              <a:rPr lang="fr-FR" dirty="0">
                <a:latin typeface="Times New Roman" pitchFamily="18" charset="0"/>
                <a:cs typeface="Times New Roman" pitchFamily="18" charset="0"/>
              </a:rPr>
              <a:t>inscrire les références des documents utilisés; de façon méthodique et précise. (notamment pour les sites internet</a:t>
            </a:r>
            <a:r>
              <a:rPr lang="fr-FR" dirty="0" smtClean="0">
                <a:latin typeface="Times New Roman" pitchFamily="18" charset="0"/>
                <a:cs typeface="Times New Roman" pitchFamily="18" charset="0"/>
              </a:rPr>
              <a:t>)</a:t>
            </a:r>
          </a:p>
          <a:p>
            <a:pPr algn="just">
              <a:buFont typeface="Wingdings" pitchFamily="2" charset="2"/>
              <a:buChar char="ü"/>
            </a:pPr>
            <a:endParaRPr lang="fr-FR" dirty="0" smtClean="0">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Repérer absolument  2 ou 3 spécialistes, personnages clés, témoins, enseignants pour les écouter, les questionner ou les consulter pour d’éventuelles  informations</a:t>
            </a:r>
            <a:r>
              <a:rPr lang="fr-FR" dirty="0" smtClean="0">
                <a:solidFill>
                  <a:srgbClr val="FF0000"/>
                </a:solidFill>
                <a:latin typeface="Times New Roman" pitchFamily="18" charset="0"/>
                <a:cs typeface="Times New Roman" pitchFamily="18" charset="0"/>
              </a:rPr>
              <a:t>…</a:t>
            </a:r>
          </a:p>
          <a:p>
            <a:pPr algn="just">
              <a:buFont typeface="Wingdings" pitchFamily="2" charset="2"/>
              <a:buChar char="ü"/>
            </a:pPr>
            <a:endParaRPr lang="fr-FR" dirty="0" smtClean="0">
              <a:solidFill>
                <a:srgbClr val="FF0000"/>
              </a:solidFill>
              <a:latin typeface="Times New Roman" pitchFamily="18" charset="0"/>
              <a:cs typeface="Times New Roman" pitchFamily="18" charset="0"/>
            </a:endParaRPr>
          </a:p>
          <a:p>
            <a:pPr lvl="0" algn="just">
              <a:buFont typeface="Wingdings" pitchFamily="2" charset="2"/>
              <a:buChar char="ü"/>
            </a:pPr>
            <a:r>
              <a:rPr lang="fr-FR" dirty="0" smtClean="0">
                <a:latin typeface="Times New Roman" pitchFamily="18" charset="0"/>
                <a:cs typeface="Times New Roman" pitchFamily="18" charset="0"/>
              </a:rPr>
              <a:t>Prendre contact également avec les sources d’information que vous allez utilisez dans la partie théorique notamment les chiffres et les statistique.</a:t>
            </a:r>
          </a:p>
          <a:p>
            <a:pPr lvl="0" algn="just">
              <a:buFont typeface="Wingdings" pitchFamily="2" charset="2"/>
              <a:buChar char="ü"/>
            </a:pPr>
            <a:endParaRPr lang="fr-FR" dirty="0" smtClean="0">
              <a:latin typeface="Times New Roman" pitchFamily="18" charset="0"/>
              <a:cs typeface="Times New Roman" pitchFamily="18" charset="0"/>
            </a:endParaRPr>
          </a:p>
          <a:p>
            <a:pPr algn="just">
              <a:buFont typeface="Wingdings" pitchFamily="2" charset="2"/>
              <a:buChar char="v"/>
            </a:pPr>
            <a:r>
              <a:rPr lang="fr-FR" dirty="0">
                <a:latin typeface="Times New Roman" pitchFamily="18" charset="0"/>
                <a:cs typeface="Times New Roman" pitchFamily="18" charset="0"/>
              </a:rPr>
              <a:t>A partir de là, on peut lire très vite un nombre élevé de documents et faire le tour de la littérature existante sur sujet en ciblant uniquement ce qui est essentiel pour la recherche </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2796900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fr-FR" sz="2800" b="1" dirty="0" smtClean="0">
                <a:solidFill>
                  <a:prstClr val="black"/>
                </a:solidFill>
                <a:latin typeface="Times New Roman" pitchFamily="18" charset="0"/>
                <a:ea typeface="Calibri" pitchFamily="34" charset="0"/>
                <a:cs typeface="Times New Roman" pitchFamily="18" charset="0"/>
              </a:rPr>
              <a:t>La formulation de la problématique : </a:t>
            </a:r>
            <a:endParaRPr lang="fr-FR" sz="2800" dirty="0" smtClean="0">
              <a:solidFill>
                <a:prstClr val="black"/>
              </a:solidFill>
              <a:latin typeface="Times New Roman" pitchFamily="18" charset="0"/>
              <a:ea typeface="Calibri" pitchFamily="34" charset="0"/>
              <a:cs typeface="Times New Roman" pitchFamily="18" charset="0"/>
            </a:endParaRPr>
          </a:p>
        </p:txBody>
      </p:sp>
      <p:sp>
        <p:nvSpPr>
          <p:cNvPr id="5" name="Rectangle 4"/>
          <p:cNvSpPr/>
          <p:nvPr/>
        </p:nvSpPr>
        <p:spPr>
          <a:xfrm>
            <a:off x="0" y="642918"/>
            <a:ext cx="9144000" cy="5170646"/>
          </a:xfrm>
          <a:prstGeom prst="rect">
            <a:avLst/>
          </a:prstGeom>
        </p:spPr>
        <p:txBody>
          <a:bodyPr wrap="square">
            <a:spAutoFit/>
          </a:bodyPr>
          <a:lstStyle/>
          <a:p>
            <a:pPr eaLnBrk="0" fontAlgn="base" hangingPunct="0">
              <a:spcBef>
                <a:spcPct val="0"/>
              </a:spcBef>
              <a:spcAft>
                <a:spcPct val="0"/>
              </a:spcAft>
            </a:pPr>
            <a:r>
              <a:rPr lang="fr-FR" sz="3000" dirty="0" smtClean="0">
                <a:solidFill>
                  <a:prstClr val="black"/>
                </a:solidFill>
                <a:latin typeface="Times New Roman" pitchFamily="18" charset="0"/>
                <a:ea typeface="Calibri" pitchFamily="34" charset="0"/>
                <a:cs typeface="Times New Roman" pitchFamily="18" charset="0"/>
              </a:rPr>
              <a:t>Elle est considérée comme étant une composante essentielle de la recherche, la problématique doit être rédigée de façon claire et cohérente, et le chercheur doit :</a:t>
            </a:r>
          </a:p>
          <a:p>
            <a:pPr eaLnBrk="0" fontAlgn="base" hangingPunct="0">
              <a:spcBef>
                <a:spcPct val="0"/>
              </a:spcBef>
              <a:spcAft>
                <a:spcPct val="0"/>
              </a:spcAft>
              <a:buFont typeface="Wingdings" pitchFamily="2" charset="2"/>
              <a:buChar char="Ø"/>
            </a:pPr>
            <a:r>
              <a:rPr lang="fr-FR" sz="3000" dirty="0" smtClean="0">
                <a:solidFill>
                  <a:prstClr val="black"/>
                </a:solidFill>
                <a:latin typeface="Times New Roman" pitchFamily="18" charset="0"/>
                <a:ea typeface="Calibri" pitchFamily="34" charset="0"/>
                <a:cs typeface="Times New Roman" pitchFamily="18" charset="0"/>
              </a:rPr>
              <a:t>Faire de l’état de l’art de du sujet ou de la problématique </a:t>
            </a:r>
          </a:p>
          <a:p>
            <a:pPr eaLnBrk="0" fontAlgn="base" hangingPunct="0">
              <a:spcBef>
                <a:spcPct val="0"/>
              </a:spcBef>
              <a:spcAft>
                <a:spcPct val="0"/>
              </a:spcAft>
              <a:buFont typeface="Wingdings" pitchFamily="2" charset="2"/>
              <a:buChar char="Ø"/>
            </a:pPr>
            <a:r>
              <a:rPr lang="fr-FR" sz="3000" dirty="0" smtClean="0">
                <a:solidFill>
                  <a:prstClr val="black"/>
                </a:solidFill>
                <a:latin typeface="Times New Roman" pitchFamily="18" charset="0"/>
                <a:ea typeface="Calibri" pitchFamily="34" charset="0"/>
                <a:cs typeface="Times New Roman" pitchFamily="18" charset="0"/>
              </a:rPr>
              <a:t>Élaborer l’état de lieux sur le sujet </a:t>
            </a:r>
          </a:p>
          <a:p>
            <a:pPr eaLnBrk="0" fontAlgn="base" hangingPunct="0">
              <a:spcBef>
                <a:spcPct val="0"/>
              </a:spcBef>
              <a:spcAft>
                <a:spcPct val="0"/>
              </a:spcAft>
              <a:buFont typeface="Wingdings" pitchFamily="2" charset="2"/>
              <a:buChar char="Ø"/>
            </a:pPr>
            <a:r>
              <a:rPr lang="fr-FR" sz="3000" dirty="0" smtClean="0">
                <a:solidFill>
                  <a:prstClr val="black"/>
                </a:solidFill>
                <a:latin typeface="Times New Roman" pitchFamily="18" charset="0"/>
                <a:ea typeface="Calibri" pitchFamily="34" charset="0"/>
                <a:cs typeface="Times New Roman" pitchFamily="18" charset="0"/>
              </a:rPr>
              <a:t> Présenter les motivations ou les raisons du choix du sujet;</a:t>
            </a:r>
          </a:p>
          <a:p>
            <a:pPr eaLnBrk="0" fontAlgn="base" hangingPunct="0">
              <a:spcBef>
                <a:spcPct val="0"/>
              </a:spcBef>
              <a:spcAft>
                <a:spcPct val="0"/>
              </a:spcAft>
              <a:buFont typeface="Wingdings" pitchFamily="2" charset="2"/>
              <a:buChar char="Ø"/>
            </a:pPr>
            <a:r>
              <a:rPr lang="fr-FR" sz="3000" dirty="0" smtClean="0">
                <a:solidFill>
                  <a:prstClr val="black"/>
                </a:solidFill>
                <a:latin typeface="Times New Roman" pitchFamily="18" charset="0"/>
                <a:ea typeface="Calibri" pitchFamily="34" charset="0"/>
                <a:cs typeface="Times New Roman" pitchFamily="18" charset="0"/>
              </a:rPr>
              <a:t> Formuler une série de questions; </a:t>
            </a:r>
          </a:p>
          <a:p>
            <a:pPr eaLnBrk="0" fontAlgn="base" hangingPunct="0">
              <a:spcBef>
                <a:spcPct val="0"/>
              </a:spcBef>
              <a:spcAft>
                <a:spcPct val="0"/>
              </a:spcAft>
              <a:buFont typeface="Wingdings" pitchFamily="2" charset="2"/>
              <a:buChar char="Ø"/>
            </a:pPr>
            <a:r>
              <a:rPr lang="fr-FR" sz="3000" dirty="0">
                <a:solidFill>
                  <a:prstClr val="black"/>
                </a:solidFill>
                <a:latin typeface="Times New Roman" pitchFamily="18" charset="0"/>
                <a:ea typeface="Calibri" pitchFamily="34" charset="0"/>
                <a:cs typeface="Times New Roman" pitchFamily="18" charset="0"/>
              </a:rPr>
              <a:t>F</a:t>
            </a:r>
            <a:r>
              <a:rPr lang="fr-FR" sz="3000" dirty="0" smtClean="0">
                <a:solidFill>
                  <a:prstClr val="black"/>
                </a:solidFill>
                <a:latin typeface="Times New Roman" pitchFamily="18" charset="0"/>
                <a:ea typeface="Calibri" pitchFamily="34" charset="0"/>
                <a:cs typeface="Times New Roman" pitchFamily="18" charset="0"/>
              </a:rPr>
              <a:t>ormuler les hypothèses de recherche; </a:t>
            </a:r>
          </a:p>
          <a:p>
            <a:pPr eaLnBrk="0" fontAlgn="base" hangingPunct="0">
              <a:spcBef>
                <a:spcPct val="0"/>
              </a:spcBef>
              <a:spcAft>
                <a:spcPct val="0"/>
              </a:spcAft>
              <a:buFont typeface="Wingdings" pitchFamily="2" charset="2"/>
              <a:buChar char="Ø"/>
            </a:pPr>
            <a:r>
              <a:rPr lang="fr-FR" sz="3000" dirty="0" smtClean="0">
                <a:solidFill>
                  <a:prstClr val="black"/>
                </a:solidFill>
                <a:latin typeface="Times New Roman" pitchFamily="18" charset="0"/>
                <a:ea typeface="Calibri" pitchFamily="34" charset="0"/>
                <a:cs typeface="Times New Roman" pitchFamily="18" charset="0"/>
              </a:rPr>
              <a:t>Expliquer la démarche du travail</a:t>
            </a:r>
            <a:r>
              <a:rPr lang="fr-FR" sz="3000" dirty="0" smtClean="0">
                <a:solidFill>
                  <a:prstClr val="black"/>
                </a:solidFill>
                <a:latin typeface="Arial" pitchFamily="34" charset="0"/>
                <a:cs typeface="Arial" pitchFamily="34" charset="0"/>
              </a:rPr>
              <a:t> .</a:t>
            </a:r>
          </a:p>
        </p:txBody>
      </p:sp>
      <p:sp>
        <p:nvSpPr>
          <p:cNvPr id="1026" name="Rectangle 2"/>
          <p:cNvSpPr>
            <a:spLocks noChangeArrowheads="1"/>
          </p:cNvSpPr>
          <p:nvPr/>
        </p:nvSpPr>
        <p:spPr bwMode="auto">
          <a:xfrm>
            <a:off x="0" y="557214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400" b="1" dirty="0" smtClean="0">
                <a:solidFill>
                  <a:prstClr val="black"/>
                </a:solidFill>
                <a:latin typeface="Times New Roman" pitchFamily="18" charset="0"/>
                <a:ea typeface="Calibri" pitchFamily="34" charset="0"/>
                <a:cs typeface="Times New Roman" pitchFamily="18" charset="0"/>
              </a:rPr>
              <a:t>Note</a:t>
            </a:r>
            <a:r>
              <a:rPr lang="fr-FR" sz="2400" dirty="0" smtClean="0">
                <a:solidFill>
                  <a:prstClr val="black"/>
                </a:solidFill>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 lorsqu</a:t>
            </a:r>
            <a:r>
              <a:rPr lang="fr-FR" sz="2400" dirty="0" smtClean="0">
                <a:solidFill>
                  <a:prstClr val="black"/>
                </a:solidFill>
                <a:ea typeface="Calibri" pitchFamily="34" charset="0"/>
                <a:cs typeface="Times New Roman" pitchFamily="18" charset="0"/>
              </a:rPr>
              <a:t>’</a:t>
            </a:r>
            <a:r>
              <a:rPr lang="fr-FR" sz="2400" dirty="0" smtClean="0">
                <a:solidFill>
                  <a:prstClr val="black"/>
                </a:solidFill>
                <a:latin typeface="Times New Roman" pitchFamily="18" charset="0"/>
                <a:ea typeface="Calibri" pitchFamily="34" charset="0"/>
                <a:cs typeface="Times New Roman" pitchFamily="18" charset="0"/>
              </a:rPr>
              <a:t>il s</a:t>
            </a:r>
            <a:r>
              <a:rPr lang="fr-FR" sz="2400" dirty="0" smtClean="0">
                <a:solidFill>
                  <a:prstClr val="black"/>
                </a:solidFill>
                <a:ea typeface="Calibri" pitchFamily="34" charset="0"/>
                <a:cs typeface="Times New Roman" pitchFamily="18" charset="0"/>
              </a:rPr>
              <a:t>’</a:t>
            </a:r>
            <a:r>
              <a:rPr lang="fr-FR" sz="2400" dirty="0" smtClean="0">
                <a:solidFill>
                  <a:prstClr val="black"/>
                </a:solidFill>
                <a:latin typeface="Times New Roman" pitchFamily="18" charset="0"/>
                <a:ea typeface="Calibri" pitchFamily="34" charset="0"/>
                <a:cs typeface="Times New Roman" pitchFamily="18" charset="0"/>
              </a:rPr>
              <a:t>agit de la r</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daction d</a:t>
            </a:r>
            <a:r>
              <a:rPr lang="fr-FR" sz="2400" dirty="0" smtClean="0">
                <a:solidFill>
                  <a:prstClr val="black"/>
                </a:solidFill>
                <a:ea typeface="Calibri" pitchFamily="34" charset="0"/>
                <a:cs typeface="Times New Roman" pitchFamily="18" charset="0"/>
              </a:rPr>
              <a:t>’</a:t>
            </a:r>
            <a:r>
              <a:rPr lang="fr-FR" sz="2400" dirty="0" smtClean="0">
                <a:solidFill>
                  <a:prstClr val="black"/>
                </a:solidFill>
                <a:latin typeface="Times New Roman" pitchFamily="18" charset="0"/>
                <a:ea typeface="Calibri" pitchFamily="34" charset="0"/>
                <a:cs typeface="Times New Roman" pitchFamily="18" charset="0"/>
              </a:rPr>
              <a:t>un avant projet, il est utile de joindre une bibliographie s</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lective.</a:t>
            </a:r>
            <a:endParaRPr lang="fr-FR" sz="3600"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978677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heckerboard(across)">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571480"/>
            <a:ext cx="8229600" cy="2071702"/>
          </a:xfrm>
        </p:spPr>
        <p:txBody>
          <a:bodyPr>
            <a:normAutofit fontScale="85000" lnSpcReduction="20000"/>
          </a:bodyPr>
          <a:lstStyle/>
          <a:p>
            <a:pPr algn="ctr">
              <a:buNone/>
            </a:pPr>
            <a:r>
              <a:rPr lang="fr-FR" sz="4000" b="1" dirty="0" smtClean="0">
                <a:latin typeface="Times New Roman" pitchFamily="18" charset="0"/>
                <a:cs typeface="Times New Roman" pitchFamily="18" charset="0"/>
              </a:rPr>
              <a:t> </a:t>
            </a:r>
          </a:p>
          <a:p>
            <a:r>
              <a:rPr lang="fr-FR" dirty="0" smtClean="0">
                <a:latin typeface="Times New Roman" pitchFamily="18" charset="0"/>
                <a:cs typeface="Times New Roman" pitchFamily="18" charset="0"/>
              </a:rPr>
              <a:t>Pour éviter de tomber dans une compilation théorique</a:t>
            </a:r>
          </a:p>
          <a:p>
            <a:r>
              <a:rPr lang="fr-FR" dirty="0" smtClean="0">
                <a:latin typeface="Times New Roman" pitchFamily="18" charset="0"/>
                <a:cs typeface="Times New Roman" pitchFamily="18" charset="0"/>
              </a:rPr>
              <a:t>Pour éviter de tomber dans le trop de définitions .</a:t>
            </a:r>
          </a:p>
          <a:p>
            <a:r>
              <a:rPr lang="fr-FR" dirty="0" smtClean="0">
                <a:latin typeface="Times New Roman" pitchFamily="18" charset="0"/>
                <a:cs typeface="Times New Roman" pitchFamily="18" charset="0"/>
              </a:rPr>
              <a:t>Pour éviter de tomber dans le remplissage et donc dans le plagiat </a:t>
            </a:r>
          </a:p>
        </p:txBody>
      </p:sp>
      <p:sp>
        <p:nvSpPr>
          <p:cNvPr id="4" name="Rectangle 3"/>
          <p:cNvSpPr/>
          <p:nvPr/>
        </p:nvSpPr>
        <p:spPr>
          <a:xfrm>
            <a:off x="357158" y="2714620"/>
            <a:ext cx="8572560" cy="3108543"/>
          </a:xfrm>
          <a:prstGeom prst="rect">
            <a:avLst/>
          </a:prstGeom>
        </p:spPr>
        <p:txBody>
          <a:bodyPr wrap="square">
            <a:spAutoFit/>
          </a:bodyPr>
          <a:lstStyle/>
          <a:p>
            <a:pPr algn="just"/>
            <a:r>
              <a:rPr lang="fr-FR" sz="2800" dirty="0" smtClean="0">
                <a:solidFill>
                  <a:prstClr val="black"/>
                </a:solidFill>
                <a:latin typeface="Times New Roman" pitchFamily="18" charset="0"/>
                <a:cs typeface="Times New Roman" pitchFamily="18" charset="0"/>
              </a:rPr>
              <a:t>C’est un travail de lecture, de relecture et d’écriture (synthèse). </a:t>
            </a:r>
          </a:p>
          <a:p>
            <a:pPr algn="just"/>
            <a:r>
              <a:rPr lang="fr-FR" sz="2800" dirty="0" smtClean="0">
                <a:solidFill>
                  <a:prstClr val="black"/>
                </a:solidFill>
                <a:latin typeface="Times New Roman" pitchFamily="18" charset="0"/>
                <a:cs typeface="Times New Roman" pitchFamily="18" charset="0"/>
              </a:rPr>
              <a:t>L’état de l’art nécessite une phase de documentation, les lectures doit être ciblée et sélectives en rapport avec le sujet </a:t>
            </a:r>
          </a:p>
          <a:p>
            <a:pPr algn="just"/>
            <a:r>
              <a:rPr lang="fr-FR" sz="2800" dirty="0" smtClean="0">
                <a:solidFill>
                  <a:prstClr val="black"/>
                </a:solidFill>
                <a:latin typeface="Times New Roman" pitchFamily="18" charset="0"/>
                <a:cs typeface="Times New Roman" pitchFamily="18" charset="0"/>
              </a:rPr>
              <a:t>L‘état de l’art permet de situer notre sujet par rapport à </a:t>
            </a:r>
            <a:r>
              <a:rPr lang="fr-FR" sz="2800" b="1" dirty="0" smtClean="0">
                <a:solidFill>
                  <a:prstClr val="black"/>
                </a:solidFill>
                <a:latin typeface="Times New Roman" pitchFamily="18" charset="0"/>
                <a:cs typeface="Times New Roman" pitchFamily="18" charset="0"/>
              </a:rPr>
              <a:t>l’existant</a:t>
            </a:r>
            <a:r>
              <a:rPr lang="fr-FR" sz="2800" dirty="0" smtClean="0">
                <a:solidFill>
                  <a:prstClr val="black"/>
                </a:solidFill>
                <a:latin typeface="Times New Roman" pitchFamily="18" charset="0"/>
                <a:cs typeface="Times New Roman" pitchFamily="18" charset="0"/>
              </a:rPr>
              <a:t> (valoriser votre problématique)</a:t>
            </a:r>
          </a:p>
        </p:txBody>
      </p:sp>
      <p:sp>
        <p:nvSpPr>
          <p:cNvPr id="5" name="Rectangle 4"/>
          <p:cNvSpPr/>
          <p:nvPr/>
        </p:nvSpPr>
        <p:spPr>
          <a:xfrm>
            <a:off x="1214414" y="0"/>
            <a:ext cx="6308009" cy="523220"/>
          </a:xfrm>
          <a:prstGeom prst="rect">
            <a:avLst/>
          </a:prstGeom>
        </p:spPr>
        <p:txBody>
          <a:bodyPr wrap="none">
            <a:spAutoFit/>
          </a:bodyPr>
          <a:lstStyle/>
          <a:p>
            <a:pPr algn="ctr"/>
            <a:r>
              <a:rPr lang="fr-FR" sz="2800" b="1" dirty="0" smtClean="0">
                <a:solidFill>
                  <a:prstClr val="black"/>
                </a:solidFill>
                <a:latin typeface="Times New Roman" pitchFamily="18" charset="0"/>
                <a:cs typeface="Times New Roman" pitchFamily="18" charset="0"/>
              </a:rPr>
              <a:t>Pourquoi faire l’état des lieux du sujet ?</a:t>
            </a:r>
          </a:p>
        </p:txBody>
      </p:sp>
    </p:spTree>
    <p:extLst>
      <p:ext uri="{BB962C8B-B14F-4D97-AF65-F5344CB8AC3E}">
        <p14:creationId xmlns:p14="http://schemas.microsoft.com/office/powerpoint/2010/main" val="797458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heckerboard(across)">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571480"/>
          </a:xfrm>
        </p:spPr>
        <p:txBody>
          <a:bodyPr>
            <a:normAutofit fontScale="90000"/>
          </a:bodyPr>
          <a:lstStyle/>
          <a:p>
            <a:r>
              <a:rPr lang="fr-FR" sz="3200" b="1" dirty="0" smtClean="0">
                <a:latin typeface="Times New Roman" pitchFamily="18" charset="0"/>
                <a:cs typeface="Times New Roman" pitchFamily="18" charset="0"/>
              </a:rPr>
              <a:t>L’état de l’art/de lieux </a:t>
            </a:r>
            <a:endParaRPr lang="fr-FR" sz="32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571480"/>
            <a:ext cx="9144000" cy="2928958"/>
          </a:xfrm>
        </p:spPr>
        <p:txBody>
          <a:bodyPr>
            <a:normAutofit fontScale="85000" lnSpcReduction="10000"/>
          </a:bodyPr>
          <a:lstStyle/>
          <a:p>
            <a:pPr algn="just"/>
            <a:r>
              <a:rPr lang="fr-FR" sz="2800" dirty="0" smtClean="0">
                <a:latin typeface="Times New Roman" pitchFamily="18" charset="0"/>
                <a:cs typeface="Times New Roman" pitchFamily="18" charset="0"/>
              </a:rPr>
              <a:t>L’état de l’art consiste à établir l’état des connaissances sur le sujet ou </a:t>
            </a:r>
            <a:r>
              <a:rPr lang="fr-FR" sz="3000" dirty="0" smtClean="0">
                <a:latin typeface="Times New Roman" pitchFamily="18" charset="0"/>
                <a:cs typeface="Times New Roman" pitchFamily="18" charset="0"/>
              </a:rPr>
              <a:t>sur la problématique </a:t>
            </a:r>
          </a:p>
          <a:p>
            <a:pPr algn="just"/>
            <a:r>
              <a:rPr lang="fr-FR" sz="3000" dirty="0" smtClean="0">
                <a:latin typeface="Times New Roman" pitchFamily="18" charset="0"/>
                <a:cs typeface="Times New Roman" pitchFamily="18" charset="0"/>
              </a:rPr>
              <a:t>Il consiste à faire une recherche conceptuelle dans un premier temps autour du sujet ou d’un aspect d’un sujet ou d’une question.</a:t>
            </a:r>
          </a:p>
          <a:p>
            <a:pPr algn="just"/>
            <a:r>
              <a:rPr lang="fr-FR" sz="3000" dirty="0" smtClean="0">
                <a:latin typeface="Times New Roman" pitchFamily="18" charset="0"/>
                <a:cs typeface="Times New Roman" pitchFamily="18" charset="0"/>
              </a:rPr>
              <a:t>Dans cette partie on cite les ouvrages clés, les grandes théoriques et les concepts que nous mobiliserons pour l’analyse du corpus.</a:t>
            </a:r>
          </a:p>
        </p:txBody>
      </p:sp>
      <p:sp>
        <p:nvSpPr>
          <p:cNvPr id="4" name="Rectangle 3"/>
          <p:cNvSpPr/>
          <p:nvPr/>
        </p:nvSpPr>
        <p:spPr>
          <a:xfrm>
            <a:off x="0" y="3857628"/>
            <a:ext cx="9144000" cy="2308324"/>
          </a:xfrm>
          <a:prstGeom prst="rect">
            <a:avLst/>
          </a:prstGeom>
        </p:spPr>
        <p:txBody>
          <a:bodyPr wrap="square">
            <a:spAutoFit/>
          </a:bodyPr>
          <a:lstStyle/>
          <a:p>
            <a:pPr algn="just"/>
            <a:r>
              <a:rPr lang="fr-FR" sz="2400" dirty="0" smtClean="0">
                <a:solidFill>
                  <a:prstClr val="black"/>
                </a:solidFill>
                <a:latin typeface="Times New Roman" pitchFamily="18" charset="0"/>
                <a:cs typeface="Times New Roman" pitchFamily="18" charset="0"/>
              </a:rPr>
              <a:t>La deuxième partie de l’état de l’art doit se faire à partir des travaux antérieurs sur le sujet qui eux même se sont appuyés sur ces notions et théories </a:t>
            </a:r>
          </a:p>
          <a:p>
            <a:pPr algn="just">
              <a:buFont typeface="Arial" pitchFamily="34" charset="0"/>
              <a:buChar char="•"/>
            </a:pPr>
            <a:r>
              <a:rPr lang="fr-FR" sz="2400" dirty="0" smtClean="0">
                <a:solidFill>
                  <a:prstClr val="black"/>
                </a:solidFill>
                <a:latin typeface="Times New Roman" pitchFamily="18" charset="0"/>
                <a:cs typeface="Times New Roman" pitchFamily="18" charset="0"/>
              </a:rPr>
              <a:t>L’état de l’art permet d’inscrire la recherche dans un champ disciplinaire, une tradition de recherche, un cadre théorique bien précis et de nous situer par rapport à </a:t>
            </a:r>
            <a:r>
              <a:rPr lang="fr-FR" sz="2400" b="1" dirty="0" smtClean="0">
                <a:solidFill>
                  <a:prstClr val="black"/>
                </a:solidFill>
                <a:latin typeface="Times New Roman" pitchFamily="18" charset="0"/>
                <a:cs typeface="Times New Roman" pitchFamily="18" charset="0"/>
              </a:rPr>
              <a:t>l’existant</a:t>
            </a:r>
            <a:r>
              <a:rPr lang="fr-FR" sz="2400" dirty="0" smtClean="0">
                <a:solidFill>
                  <a:prstClr val="black"/>
                </a:solidFill>
                <a:latin typeface="Times New Roman" pitchFamily="18" charset="0"/>
                <a:cs typeface="Times New Roman" pitchFamily="18" charset="0"/>
              </a:rPr>
              <a:t>.</a:t>
            </a:r>
            <a:endParaRPr lang="fr-FR" sz="2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36754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lnSpcReduction="10000"/>
          </a:bodyPr>
          <a:lstStyle/>
          <a:p>
            <a:pPr algn="just"/>
            <a:r>
              <a:rPr lang="fr-FR" dirty="0" smtClean="0">
                <a:latin typeface="Times New Roman" pitchFamily="18" charset="0"/>
                <a:cs typeface="Times New Roman" pitchFamily="18" charset="0"/>
              </a:rPr>
              <a:t>La synthèse documentaire n’est pas un travail de compilation théorique, elle se base en effet sur une lecture analytique pour repérer  (peut être ! ) les limites et les lacunes dans les théories et les travaux antérieurs, ce qui pourrait justifier l’intérêt  de votre recherche, sa pertinence, son originalité </a:t>
            </a:r>
          </a:p>
          <a:p>
            <a:pPr algn="just">
              <a:buNone/>
            </a:pPr>
            <a:r>
              <a:rPr lang="fr-FR" dirty="0" smtClean="0">
                <a:latin typeface="Times New Roman" pitchFamily="18" charset="0"/>
                <a:cs typeface="Times New Roman" pitchFamily="18" charset="0"/>
              </a:rPr>
              <a:t> </a:t>
            </a:r>
          </a:p>
          <a:p>
            <a:pPr algn="just"/>
            <a:r>
              <a:rPr lang="fr-FR" dirty="0" smtClean="0">
                <a:latin typeface="Times New Roman" pitchFamily="18" charset="0"/>
                <a:cs typeface="Times New Roman" pitchFamily="18" charset="0"/>
              </a:rPr>
              <a:t> L’état de l’art est un travail de </a:t>
            </a:r>
            <a:r>
              <a:rPr lang="fr-FR" b="1" dirty="0" smtClean="0">
                <a:latin typeface="Times New Roman" pitchFamily="18" charset="0"/>
                <a:cs typeface="Times New Roman" pitchFamily="18" charset="0"/>
              </a:rPr>
              <a:t>conception</a:t>
            </a:r>
            <a:r>
              <a:rPr lang="fr-FR" dirty="0" smtClean="0">
                <a:latin typeface="Times New Roman" pitchFamily="18" charset="0"/>
                <a:cs typeface="Times New Roman" pitchFamily="18" charset="0"/>
              </a:rPr>
              <a:t> (documentation, et exploitation des ressources) et de </a:t>
            </a:r>
            <a:r>
              <a:rPr lang="fr-FR" b="1" dirty="0" smtClean="0">
                <a:latin typeface="Times New Roman" pitchFamily="18" charset="0"/>
                <a:cs typeface="Times New Roman" pitchFamily="18" charset="0"/>
              </a:rPr>
              <a:t>rédaction</a:t>
            </a:r>
            <a:r>
              <a:rPr lang="fr-FR" dirty="0" smtClean="0">
                <a:latin typeface="Times New Roman" pitchFamily="18" charset="0"/>
                <a:cs typeface="Times New Roman" pitchFamily="18" charset="0"/>
              </a:rPr>
              <a:t> (synthèse théorique ) </a:t>
            </a:r>
          </a:p>
          <a:p>
            <a:pPr algn="just"/>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39499466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2864</Words>
  <Application>Microsoft Office PowerPoint</Application>
  <PresentationFormat>Affichage à l'écran (4:3)</PresentationFormat>
  <Paragraphs>187</Paragraphs>
  <Slides>29</Slides>
  <Notes>1</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Thème Office</vt:lpstr>
      <vt:lpstr>La recherche documentaire : </vt:lpstr>
      <vt:lpstr>Présentation PowerPoint</vt:lpstr>
      <vt:lpstr>Présentation PowerPoint</vt:lpstr>
      <vt:lpstr>Les étapes d’une recherche documentaire</vt:lpstr>
      <vt:lpstr>Présentation PowerPoint</vt:lpstr>
      <vt:lpstr>Présentation PowerPoint</vt:lpstr>
      <vt:lpstr>Présentation PowerPoint</vt:lpstr>
      <vt:lpstr>L’état de l’art/de lieux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 Les motivation  du choix du sujet </vt:lpstr>
      <vt:lpstr>La formulation de la question principale :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recherche documentaire : </dc:title>
  <dc:creator>CSA</dc:creator>
  <cp:lastModifiedBy>CSA</cp:lastModifiedBy>
  <cp:revision>1</cp:revision>
  <dcterms:created xsi:type="dcterms:W3CDTF">2024-11-23T14:55:31Z</dcterms:created>
  <dcterms:modified xsi:type="dcterms:W3CDTF">2024-11-23T14:56:41Z</dcterms:modified>
</cp:coreProperties>
</file>