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0" r:id="rId8"/>
    <p:sldId id="273" r:id="rId9"/>
    <p:sldId id="276" r:id="rId10"/>
    <p:sldId id="278" r:id="rId11"/>
    <p:sldId id="262" r:id="rId12"/>
    <p:sldId id="280" r:id="rId13"/>
    <p:sldId id="279" r:id="rId14"/>
    <p:sldId id="263" r:id="rId15"/>
    <p:sldId id="265" r:id="rId16"/>
    <p:sldId id="266" r:id="rId17"/>
    <p:sldId id="272" r:id="rId18"/>
    <p:sldId id="267" r:id="rId19"/>
    <p:sldId id="268" r:id="rId20"/>
    <p:sldId id="269" r:id="rId21"/>
    <p:sldId id="274" r:id="rId22"/>
    <p:sldId id="281"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250FC0-E755-B49F-BD6E-4EDF5C7B7A8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372FB5D-FA4F-DC15-E849-CA81FF27C8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2D3B8CC-7BC3-B688-CA9F-FA83ABB16CD4}"/>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5" name="Espace réservé du pied de page 4">
            <a:extLst>
              <a:ext uri="{FF2B5EF4-FFF2-40B4-BE49-F238E27FC236}">
                <a16:creationId xmlns:a16="http://schemas.microsoft.com/office/drawing/2014/main" id="{9F080ABC-13F6-1868-ECD8-97221FC1006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46183A0-BF16-8CBA-7930-F86062E1DB09}"/>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3472447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0B5B5-4EA0-0968-C104-B42777588F2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0F4681E-E573-BABA-0237-E8EC43080D5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6EB92F8-691F-C33C-C3E2-C22A975AED34}"/>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5" name="Espace réservé du pied de page 4">
            <a:extLst>
              <a:ext uri="{FF2B5EF4-FFF2-40B4-BE49-F238E27FC236}">
                <a16:creationId xmlns:a16="http://schemas.microsoft.com/office/drawing/2014/main" id="{DEBAFAC5-E2A2-E109-74EE-EB510D91CD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0372624-4C73-1568-3793-6E80EB36B4B3}"/>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239442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4FA5F15-6DA1-FE98-5F85-50B159040C1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3C35152-5B3E-8061-59F1-3B1B9946466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C86C804-1137-23F3-7859-87C31D006572}"/>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5" name="Espace réservé du pied de page 4">
            <a:extLst>
              <a:ext uri="{FF2B5EF4-FFF2-40B4-BE49-F238E27FC236}">
                <a16:creationId xmlns:a16="http://schemas.microsoft.com/office/drawing/2014/main" id="{4D309730-9AA4-8C94-29A7-258857EC290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D69376C-81A0-EA9B-5C13-38A3B4A2BA3A}"/>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149087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C08F63-7F1E-835E-2691-6E6EA945A77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1453A6B-B00F-0B18-2466-D70336D0105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EC934C7-5AD2-9128-49CC-707302E2F76F}"/>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5" name="Espace réservé du pied de page 4">
            <a:extLst>
              <a:ext uri="{FF2B5EF4-FFF2-40B4-BE49-F238E27FC236}">
                <a16:creationId xmlns:a16="http://schemas.microsoft.com/office/drawing/2014/main" id="{41015159-EFE7-6D73-A5FD-C60D9C347D4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0B3178E-0789-504C-2EC5-39F3A7BAE797}"/>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1077537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83819A-0DBC-6027-0D94-BB3CEACC7A1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E50531F-F48B-DCE6-C239-57595BE33F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5744D09-87DD-FF0D-A373-D7E8C6E66E18}"/>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5" name="Espace réservé du pied de page 4">
            <a:extLst>
              <a:ext uri="{FF2B5EF4-FFF2-40B4-BE49-F238E27FC236}">
                <a16:creationId xmlns:a16="http://schemas.microsoft.com/office/drawing/2014/main" id="{C3D46E9E-EE88-7AD3-5C33-6AACD45C10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9224435-0BF1-2C11-07E8-CB095A9712B7}"/>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3335361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2A0E98-4E2F-D99D-FDFF-5489820A777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3DD9507-365F-790E-8343-DC3218E979D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E388A0C-3453-7FCA-2047-9473B1DB41B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1F601A8-0E1F-23AA-0D98-8E807E3C681E}"/>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6" name="Espace réservé du pied de page 5">
            <a:extLst>
              <a:ext uri="{FF2B5EF4-FFF2-40B4-BE49-F238E27FC236}">
                <a16:creationId xmlns:a16="http://schemas.microsoft.com/office/drawing/2014/main" id="{96A8D591-5098-2C04-F83F-31D8616F46B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32A967E-2152-F86B-27EC-59781537F350}"/>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1009914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76A4C9-DD36-66B1-DE5B-3B3330D27C3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F913B4D-18A2-8B04-4030-CF462EF8F9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7C4C49C-003A-C8AD-FB6F-F7D59A6BFD7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3163924-619A-1E1E-E739-CF3F3679A5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F4E499F-793D-6F82-3BC8-9E9C18BB6DE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CCF9725-6E9C-1C4E-AC1F-3FE02C735765}"/>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8" name="Espace réservé du pied de page 7">
            <a:extLst>
              <a:ext uri="{FF2B5EF4-FFF2-40B4-BE49-F238E27FC236}">
                <a16:creationId xmlns:a16="http://schemas.microsoft.com/office/drawing/2014/main" id="{188178B1-C898-CC79-972C-CD4AC77F41C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992CDAA-6C72-677C-3BB5-331EA0DDEE61}"/>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412752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357302-913D-7E9F-A871-56ABD619DF4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91A9A83-6EED-1545-B058-DB9FFD4E0B45}"/>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4" name="Espace réservé du pied de page 3">
            <a:extLst>
              <a:ext uri="{FF2B5EF4-FFF2-40B4-BE49-F238E27FC236}">
                <a16:creationId xmlns:a16="http://schemas.microsoft.com/office/drawing/2014/main" id="{71833947-4CDD-BB8D-C589-E7E79631CC7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9FE346D-41F0-CB2A-D99A-A1B14C589636}"/>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695152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CBC16CA-173D-DF00-9FEC-9EC2D086DEFA}"/>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3" name="Espace réservé du pied de page 2">
            <a:extLst>
              <a:ext uri="{FF2B5EF4-FFF2-40B4-BE49-F238E27FC236}">
                <a16:creationId xmlns:a16="http://schemas.microsoft.com/office/drawing/2014/main" id="{D4B9E0C9-314D-D72E-1A5F-621A57009AB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6BBF4D7-0FFD-7CAC-BDA9-078BEB5B8FCF}"/>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57232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A47AB-7E3B-31BA-00B4-CBC7F0BE3A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F9CE78D-34E7-E7F0-36CA-3A8E2131F2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0022818-E9D9-FE85-3BF5-5C071DD07C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57F44BE-618F-979C-9C13-2F0CCEEE742F}"/>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6" name="Espace réservé du pied de page 5">
            <a:extLst>
              <a:ext uri="{FF2B5EF4-FFF2-40B4-BE49-F238E27FC236}">
                <a16:creationId xmlns:a16="http://schemas.microsoft.com/office/drawing/2014/main" id="{33860CC9-2CF8-B7B0-EFB0-6694F72C05D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4883B44-D235-8A79-22CC-96C4BEAF58CA}"/>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3778399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2D6624-79BD-0273-F92A-418B4215EBF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36DFDCD-8D1A-AA79-8AE4-70D8E6282C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90016B7-8CC5-558B-E35A-2BFEECE03D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8EC8EF7-AE89-E08C-5F20-D9DF7D773362}"/>
              </a:ext>
            </a:extLst>
          </p:cNvPr>
          <p:cNvSpPr>
            <a:spLocks noGrp="1"/>
          </p:cNvSpPr>
          <p:nvPr>
            <p:ph type="dt" sz="half" idx="10"/>
          </p:nvPr>
        </p:nvSpPr>
        <p:spPr/>
        <p:txBody>
          <a:bodyPr/>
          <a:lstStyle/>
          <a:p>
            <a:fld id="{7D853BEE-90AD-4A43-8358-2EBC06B0FE32}" type="datetimeFigureOut">
              <a:rPr lang="fr-FR" smtClean="0"/>
              <a:t>01/05/2025</a:t>
            </a:fld>
            <a:endParaRPr lang="fr-FR"/>
          </a:p>
        </p:txBody>
      </p:sp>
      <p:sp>
        <p:nvSpPr>
          <p:cNvPr id="6" name="Espace réservé du pied de page 5">
            <a:extLst>
              <a:ext uri="{FF2B5EF4-FFF2-40B4-BE49-F238E27FC236}">
                <a16:creationId xmlns:a16="http://schemas.microsoft.com/office/drawing/2014/main" id="{28E97386-2CA1-233A-07EC-79FB94DC50F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195B630-40A1-6EA4-FA25-2D8BFEC84698}"/>
              </a:ext>
            </a:extLst>
          </p:cNvPr>
          <p:cNvSpPr>
            <a:spLocks noGrp="1"/>
          </p:cNvSpPr>
          <p:nvPr>
            <p:ph type="sldNum" sz="quarter" idx="12"/>
          </p:nvPr>
        </p:nvSpPr>
        <p:spPr/>
        <p:txBody>
          <a:bodyPr/>
          <a:lstStyle/>
          <a:p>
            <a:fld id="{40F49EA4-E30D-42E2-98CD-4676875158A0}" type="slidenum">
              <a:rPr lang="fr-FR" smtClean="0"/>
              <a:t>‹N°›</a:t>
            </a:fld>
            <a:endParaRPr lang="fr-FR"/>
          </a:p>
        </p:txBody>
      </p:sp>
    </p:spTree>
    <p:extLst>
      <p:ext uri="{BB962C8B-B14F-4D97-AF65-F5344CB8AC3E}">
        <p14:creationId xmlns:p14="http://schemas.microsoft.com/office/powerpoint/2010/main" val="285026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190C91E-1744-3E1D-CE40-A9C9B38182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4E6C9E3-ECDA-472A-054F-9D1CFA074D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6570754-BE3E-FF40-E9EF-7CEFF05466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53BEE-90AD-4A43-8358-2EBC06B0FE32}" type="datetimeFigureOut">
              <a:rPr lang="fr-FR" smtClean="0"/>
              <a:t>01/05/2025</a:t>
            </a:fld>
            <a:endParaRPr lang="fr-FR"/>
          </a:p>
        </p:txBody>
      </p:sp>
      <p:sp>
        <p:nvSpPr>
          <p:cNvPr id="5" name="Espace réservé du pied de page 4">
            <a:extLst>
              <a:ext uri="{FF2B5EF4-FFF2-40B4-BE49-F238E27FC236}">
                <a16:creationId xmlns:a16="http://schemas.microsoft.com/office/drawing/2014/main" id="{1E72F996-BE48-8B0A-6E3C-D48FEC1F55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411021A-FEF4-6DC7-7569-0D4042555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F49EA4-E30D-42E2-98CD-4676875158A0}" type="slidenum">
              <a:rPr lang="fr-FR" smtClean="0"/>
              <a:t>‹N°›</a:t>
            </a:fld>
            <a:endParaRPr lang="fr-FR"/>
          </a:p>
        </p:txBody>
      </p:sp>
    </p:spTree>
    <p:extLst>
      <p:ext uri="{BB962C8B-B14F-4D97-AF65-F5344CB8AC3E}">
        <p14:creationId xmlns:p14="http://schemas.microsoft.com/office/powerpoint/2010/main" val="2795347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énétique quantitative">
            <a:extLst>
              <a:ext uri="{FF2B5EF4-FFF2-40B4-BE49-F238E27FC236}">
                <a16:creationId xmlns:a16="http://schemas.microsoft.com/office/drawing/2014/main" id="{75EE5D84-1502-C152-91E8-C07A80FAF4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0725" y="263358"/>
            <a:ext cx="6256986" cy="4642018"/>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90AD2941-5654-5D4F-58EE-9092FED73B5D}"/>
              </a:ext>
            </a:extLst>
          </p:cNvPr>
          <p:cNvSpPr>
            <a:spLocks noGrp="1"/>
          </p:cNvSpPr>
          <p:nvPr>
            <p:ph type="ctrTitle"/>
          </p:nvPr>
        </p:nvSpPr>
        <p:spPr>
          <a:xfrm>
            <a:off x="-247650" y="263358"/>
            <a:ext cx="7658100" cy="4642018"/>
          </a:xfrm>
        </p:spPr>
        <p:txBody>
          <a:bodyPr>
            <a:normAutofit/>
          </a:bodyPr>
          <a:lstStyle/>
          <a:p>
            <a:r>
              <a:rPr lang="fr-FR" sz="7200" b="1" dirty="0">
                <a:solidFill>
                  <a:srgbClr val="C00000"/>
                </a:solidFill>
              </a:rPr>
              <a:t> </a:t>
            </a:r>
            <a:r>
              <a:rPr lang="fr-FR" sz="7200" b="1" u="sng" dirty="0">
                <a:solidFill>
                  <a:srgbClr val="C00000"/>
                </a:solidFill>
              </a:rPr>
              <a:t>Chapitre 4</a:t>
            </a:r>
            <a:r>
              <a:rPr lang="fr-FR" sz="7200" b="1" dirty="0">
                <a:solidFill>
                  <a:srgbClr val="C00000"/>
                </a:solidFill>
              </a:rPr>
              <a:t>: </a:t>
            </a:r>
            <a:r>
              <a:rPr lang="fr-FR" sz="5300" b="1" dirty="0" err="1">
                <a:solidFill>
                  <a:srgbClr val="C00000"/>
                </a:solidFill>
              </a:rPr>
              <a:t>Héridité</a:t>
            </a:r>
            <a:r>
              <a:rPr lang="fr-FR" sz="5300" b="1" dirty="0">
                <a:solidFill>
                  <a:srgbClr val="C00000"/>
                </a:solidFill>
              </a:rPr>
              <a:t> </a:t>
            </a:r>
            <a:r>
              <a:rPr lang="fr-FR" sz="5300" b="1" dirty="0" err="1">
                <a:solidFill>
                  <a:srgbClr val="C00000"/>
                </a:solidFill>
              </a:rPr>
              <a:t>polyfactorielle</a:t>
            </a:r>
            <a:r>
              <a:rPr lang="fr-FR" sz="5300" b="1" dirty="0">
                <a:solidFill>
                  <a:srgbClr val="C00000"/>
                </a:solidFill>
              </a:rPr>
              <a:t>; </a:t>
            </a:r>
            <a:r>
              <a:rPr lang="fr-FR" sz="5300" b="1" dirty="0" err="1">
                <a:solidFill>
                  <a:srgbClr val="C00000"/>
                </a:solidFill>
              </a:rPr>
              <a:t>inbreeding</a:t>
            </a:r>
            <a:r>
              <a:rPr lang="fr-FR" sz="5300" b="1" dirty="0">
                <a:solidFill>
                  <a:srgbClr val="C00000"/>
                </a:solidFill>
              </a:rPr>
              <a:t> ; Hétérosis</a:t>
            </a:r>
            <a:br>
              <a:rPr lang="fr-FR" sz="5300" b="1" dirty="0">
                <a:solidFill>
                  <a:srgbClr val="C00000"/>
                </a:solidFill>
              </a:rPr>
            </a:br>
            <a:r>
              <a:rPr lang="fr-FR" sz="5300" b="1" dirty="0">
                <a:solidFill>
                  <a:srgbClr val="C00000"/>
                </a:solidFill>
              </a:rPr>
              <a:t>et </a:t>
            </a:r>
            <a:r>
              <a:rPr lang="fr-FR" sz="5300" b="1" dirty="0" err="1">
                <a:solidFill>
                  <a:srgbClr val="C00000"/>
                </a:solidFill>
              </a:rPr>
              <a:t>hérétailité</a:t>
            </a:r>
            <a:br>
              <a:rPr lang="fr-FR" sz="5300" b="1" dirty="0">
                <a:solidFill>
                  <a:srgbClr val="C00000"/>
                </a:solidFill>
              </a:rPr>
            </a:br>
            <a:endParaRPr lang="fr-FR" sz="5300" b="1" dirty="0">
              <a:solidFill>
                <a:srgbClr val="C00000"/>
              </a:solidFill>
            </a:endParaRPr>
          </a:p>
        </p:txBody>
      </p:sp>
      <p:sp>
        <p:nvSpPr>
          <p:cNvPr id="3" name="Sous-titre 2">
            <a:extLst>
              <a:ext uri="{FF2B5EF4-FFF2-40B4-BE49-F238E27FC236}">
                <a16:creationId xmlns:a16="http://schemas.microsoft.com/office/drawing/2014/main" id="{489A81DA-D2BB-8E74-9EAE-9732EBE10DBF}"/>
              </a:ext>
            </a:extLst>
          </p:cNvPr>
          <p:cNvSpPr>
            <a:spLocks noGrp="1"/>
          </p:cNvSpPr>
          <p:nvPr>
            <p:ph type="subTitle" idx="1"/>
          </p:nvPr>
        </p:nvSpPr>
        <p:spPr>
          <a:xfrm>
            <a:off x="-76200" y="5023019"/>
            <a:ext cx="9144000" cy="1655762"/>
          </a:xfrm>
        </p:spPr>
        <p:txBody>
          <a:bodyPr/>
          <a:lstStyle/>
          <a:p>
            <a:r>
              <a:rPr lang="fr-FR" sz="2400" b="1" dirty="0">
                <a:solidFill>
                  <a:schemeClr val="accent6">
                    <a:lumMod val="75000"/>
                  </a:schemeClr>
                </a:solidFill>
                <a:latin typeface="Arial Rounded MT Bold" panose="020F0704030504030204" pitchFamily="34" charset="0"/>
              </a:rPr>
              <a:t>3</a:t>
            </a:r>
            <a:r>
              <a:rPr lang="fr-FR" sz="2400" b="1" baseline="30000" dirty="0">
                <a:solidFill>
                  <a:schemeClr val="accent6">
                    <a:lumMod val="75000"/>
                  </a:schemeClr>
                </a:solidFill>
                <a:latin typeface="Arial Rounded MT Bold" panose="020F0704030504030204" pitchFamily="34" charset="0"/>
              </a:rPr>
              <a:t>ème</a:t>
            </a:r>
            <a:r>
              <a:rPr lang="fr-FR" sz="2400" b="1" dirty="0">
                <a:solidFill>
                  <a:schemeClr val="accent6">
                    <a:lumMod val="75000"/>
                  </a:schemeClr>
                </a:solidFill>
                <a:latin typeface="Arial Rounded MT Bold" panose="020F0704030504030204" pitchFamily="34" charset="0"/>
              </a:rPr>
              <a:t> année biotechnologie végétale </a:t>
            </a:r>
          </a:p>
          <a:p>
            <a:endParaRPr lang="fr-FR" dirty="0">
              <a:solidFill>
                <a:schemeClr val="accent6">
                  <a:lumMod val="75000"/>
                </a:schemeClr>
              </a:solidFill>
            </a:endParaRPr>
          </a:p>
          <a:p>
            <a:pPr algn="r"/>
            <a:r>
              <a:rPr lang="fr-FR" dirty="0">
                <a:solidFill>
                  <a:schemeClr val="accent6">
                    <a:lumMod val="75000"/>
                  </a:schemeClr>
                </a:solidFill>
                <a:latin typeface="Arial Rounded MT Bold" panose="020F0704030504030204" pitchFamily="34" charset="0"/>
              </a:rPr>
              <a:t>Dr. </a:t>
            </a:r>
            <a:r>
              <a:rPr lang="fr-FR" dirty="0" err="1">
                <a:solidFill>
                  <a:schemeClr val="accent6">
                    <a:lumMod val="75000"/>
                  </a:schemeClr>
                </a:solidFill>
                <a:latin typeface="Arial Rounded MT Bold" panose="020F0704030504030204" pitchFamily="34" charset="0"/>
              </a:rPr>
              <a:t>Mekaoussi</a:t>
            </a:r>
            <a:r>
              <a:rPr lang="fr-FR" dirty="0">
                <a:solidFill>
                  <a:schemeClr val="accent6">
                    <a:lumMod val="75000"/>
                  </a:schemeClr>
                </a:solidFill>
                <a:latin typeface="Arial Rounded MT Bold" panose="020F0704030504030204" pitchFamily="34" charset="0"/>
              </a:rPr>
              <a:t> R.</a:t>
            </a:r>
            <a:endParaRPr lang="en-CA" dirty="0">
              <a:solidFill>
                <a:schemeClr val="accent6">
                  <a:lumMod val="75000"/>
                </a:schemeClr>
              </a:solidFill>
              <a:latin typeface="Arial Rounded MT Bold" panose="020F0704030504030204" pitchFamily="34" charset="0"/>
            </a:endParaRPr>
          </a:p>
          <a:p>
            <a:endParaRPr lang="fr-FR" dirty="0"/>
          </a:p>
        </p:txBody>
      </p:sp>
    </p:spTree>
    <p:extLst>
      <p:ext uri="{BB962C8B-B14F-4D97-AF65-F5344CB8AC3E}">
        <p14:creationId xmlns:p14="http://schemas.microsoft.com/office/powerpoint/2010/main" val="62706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rgbClr val="FFC000"/>
                                        </p:clrVal>
                                      </p:to>
                                    </p:set>
                                    <p:set>
                                      <p:cBhvr>
                                        <p:cTn id="7" dur="500" fill="hold"/>
                                        <p:tgtEl>
                                          <p:spTgt spid="2"/>
                                        </p:tgtEl>
                                        <p:attrNameLst>
                                          <p:attrName>fillcolor</p:attrName>
                                        </p:attrNameLst>
                                      </p:cBhvr>
                                      <p:to>
                                        <p:clrVal>
                                          <a:srgbClr val="FFC000"/>
                                        </p:clrVal>
                                      </p:to>
                                    </p:set>
                                    <p:set>
                                      <p:cBhvr>
                                        <p:cTn id="8" dur="500"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CA777CE-AF74-787F-07EB-C7A84445415A}"/>
              </a:ext>
            </a:extLst>
          </p:cNvPr>
          <p:cNvSpPr>
            <a:spLocks noGrp="1"/>
          </p:cNvSpPr>
          <p:nvPr>
            <p:ph sz="half" idx="1"/>
          </p:nvPr>
        </p:nvSpPr>
        <p:spPr>
          <a:xfrm>
            <a:off x="504825" y="1082675"/>
            <a:ext cx="5181600" cy="1117600"/>
          </a:xfrm>
        </p:spPr>
        <p:style>
          <a:lnRef idx="1">
            <a:schemeClr val="accent4"/>
          </a:lnRef>
          <a:fillRef idx="2">
            <a:schemeClr val="accent4"/>
          </a:fillRef>
          <a:effectRef idx="1">
            <a:schemeClr val="accent4"/>
          </a:effectRef>
          <a:fontRef idx="minor">
            <a:schemeClr val="dk1"/>
          </a:fontRef>
        </p:style>
        <p:txBody>
          <a:bodyPr>
            <a:normAutofit/>
          </a:bodyPr>
          <a:lstStyle/>
          <a:p>
            <a:pPr algn="just"/>
            <a:r>
              <a:rPr lang="fr-FR" sz="3600" b="1" dirty="0">
                <a:solidFill>
                  <a:schemeClr val="accent5"/>
                </a:solidFill>
              </a:rPr>
              <a:t>b) Interaction inter-locus</a:t>
            </a:r>
          </a:p>
        </p:txBody>
      </p:sp>
      <p:sp>
        <p:nvSpPr>
          <p:cNvPr id="12" name="Espace réservé du contenu 11">
            <a:extLst>
              <a:ext uri="{FF2B5EF4-FFF2-40B4-BE49-F238E27FC236}">
                <a16:creationId xmlns:a16="http://schemas.microsoft.com/office/drawing/2014/main" id="{4679471C-189B-E4C8-9A52-71F593A61632}"/>
              </a:ext>
            </a:extLst>
          </p:cNvPr>
          <p:cNvSpPr>
            <a:spLocks noGrp="1"/>
          </p:cNvSpPr>
          <p:nvPr>
            <p:ph sz="half" idx="2"/>
          </p:nvPr>
        </p:nvSpPr>
        <p:spPr>
          <a:xfrm>
            <a:off x="504825" y="2378075"/>
            <a:ext cx="5181600" cy="4003675"/>
          </a:xfrm>
        </p:spPr>
        <p:txBody>
          <a:bodyPr/>
          <a:lstStyle/>
          <a:p>
            <a:pPr>
              <a:lnSpc>
                <a:spcPct val="150000"/>
              </a:lnSpc>
            </a:pPr>
            <a:r>
              <a:rPr lang="fr-FR" sz="3200" b="1" dirty="0">
                <a:solidFill>
                  <a:srgbClr val="C00000"/>
                </a:solidFill>
              </a:rPr>
              <a:t>Epistasie</a:t>
            </a:r>
            <a:r>
              <a:rPr lang="fr-FR" sz="3200" dirty="0"/>
              <a:t> </a:t>
            </a:r>
            <a:r>
              <a:rPr lang="fr-FR" sz="2800" dirty="0"/>
              <a:t>: C’est l’interaction entre les gènes non alléliques. Dans ce cas, les gènes sans effets individuels, auront un effet s’ils sont combinés.</a:t>
            </a:r>
          </a:p>
          <a:p>
            <a:pPr>
              <a:lnSpc>
                <a:spcPct val="150000"/>
              </a:lnSpc>
            </a:pPr>
            <a:endParaRPr lang="fr-FR" dirty="0"/>
          </a:p>
        </p:txBody>
      </p:sp>
      <p:pic>
        <p:nvPicPr>
          <p:cNvPr id="1026" name="Picture 2">
            <a:extLst>
              <a:ext uri="{FF2B5EF4-FFF2-40B4-BE49-F238E27FC236}">
                <a16:creationId xmlns:a16="http://schemas.microsoft.com/office/drawing/2014/main" id="{EA1778F4-FB45-1A30-C9FC-BAE243C85B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2175" y="885824"/>
            <a:ext cx="5495925" cy="549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90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bg/>
                                          </p:spTgt>
                                        </p:tgtEl>
                                        <p:attrNameLst>
                                          <p:attrName>ppt_x</p:attrName>
                                          <p:attrName>ppt_y</p:attrName>
                                        </p:attrNameLst>
                                      </p:cBhvr>
                                    </p:animMotion>
                                    <p:animRot by="1500000">
                                      <p:cBhvr>
                                        <p:cTn id="7" dur="125" fill="hold">
                                          <p:stCondLst>
                                            <p:cond delay="0"/>
                                          </p:stCondLst>
                                        </p:cTn>
                                        <p:tgtEl>
                                          <p:spTgt spid="3">
                                            <p:bg/>
                                          </p:spTgt>
                                        </p:tgtEl>
                                        <p:attrNameLst>
                                          <p:attrName>r</p:attrName>
                                        </p:attrNameLst>
                                      </p:cBhvr>
                                    </p:animRot>
                                    <p:animRot by="-1500000">
                                      <p:cBhvr>
                                        <p:cTn id="8" dur="125" fill="hold">
                                          <p:stCondLst>
                                            <p:cond delay="125"/>
                                          </p:stCondLst>
                                        </p:cTn>
                                        <p:tgtEl>
                                          <p:spTgt spid="3">
                                            <p:bg/>
                                          </p:spTgt>
                                        </p:tgtEl>
                                        <p:attrNameLst>
                                          <p:attrName>r</p:attrName>
                                        </p:attrNameLst>
                                      </p:cBhvr>
                                    </p:animRot>
                                    <p:animRot by="-1500000">
                                      <p:cBhvr>
                                        <p:cTn id="9" dur="125" fill="hold">
                                          <p:stCondLst>
                                            <p:cond delay="250"/>
                                          </p:stCondLst>
                                        </p:cTn>
                                        <p:tgtEl>
                                          <p:spTgt spid="3">
                                            <p:bg/>
                                          </p:spTgt>
                                        </p:tgtEl>
                                        <p:attrNameLst>
                                          <p:attrName>r</p:attrName>
                                        </p:attrNameLst>
                                      </p:cBhvr>
                                    </p:animRot>
                                    <p:animRot by="1500000">
                                      <p:cBhvr>
                                        <p:cTn id="10" dur="125" fill="hold">
                                          <p:stCondLst>
                                            <p:cond delay="375"/>
                                          </p:stCondLst>
                                        </p:cTn>
                                        <p:tgtEl>
                                          <p:spTgt spid="3">
                                            <p:bg/>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3">
                                            <p:txEl>
                                              <p:pRg st="0" end="0"/>
                                            </p:txEl>
                                          </p:spTgt>
                                        </p:tgtEl>
                                        <p:attrNameLst>
                                          <p:attrName>ppt_x</p:attrName>
                                          <p:attrName>ppt_y</p:attrName>
                                        </p:attrNameLst>
                                      </p:cBhvr>
                                    </p:animMotion>
                                    <p:animRot by="1500000">
                                      <p:cBhvr>
                                        <p:cTn id="15" dur="125" fill="hold">
                                          <p:stCondLst>
                                            <p:cond delay="0"/>
                                          </p:stCondLst>
                                        </p:cTn>
                                        <p:tgtEl>
                                          <p:spTgt spid="3">
                                            <p:txEl>
                                              <p:pRg st="0" end="0"/>
                                            </p:txEl>
                                          </p:spTgt>
                                        </p:tgtEl>
                                        <p:attrNameLst>
                                          <p:attrName>r</p:attrName>
                                        </p:attrNameLst>
                                      </p:cBhvr>
                                    </p:animRot>
                                    <p:animRot by="-1500000">
                                      <p:cBhvr>
                                        <p:cTn id="16" dur="125" fill="hold">
                                          <p:stCondLst>
                                            <p:cond delay="125"/>
                                          </p:stCondLst>
                                        </p:cTn>
                                        <p:tgtEl>
                                          <p:spTgt spid="3">
                                            <p:txEl>
                                              <p:pRg st="0" end="0"/>
                                            </p:txEl>
                                          </p:spTgt>
                                        </p:tgtEl>
                                        <p:attrNameLst>
                                          <p:attrName>r</p:attrName>
                                        </p:attrNameLst>
                                      </p:cBhvr>
                                    </p:animRot>
                                    <p:animRot by="-1500000">
                                      <p:cBhvr>
                                        <p:cTn id="17" dur="125" fill="hold">
                                          <p:stCondLst>
                                            <p:cond delay="250"/>
                                          </p:stCondLst>
                                        </p:cTn>
                                        <p:tgtEl>
                                          <p:spTgt spid="3">
                                            <p:txEl>
                                              <p:pRg st="0" end="0"/>
                                            </p:txEl>
                                          </p:spTgt>
                                        </p:tgtEl>
                                        <p:attrNameLst>
                                          <p:attrName>r</p:attrName>
                                        </p:attrNameLst>
                                      </p:cBhvr>
                                    </p:animRot>
                                    <p:animRot by="1500000">
                                      <p:cBhvr>
                                        <p:cTn id="18" dur="125" fill="hold">
                                          <p:stCondLst>
                                            <p:cond delay="375"/>
                                          </p:stCondLst>
                                        </p:cTn>
                                        <p:tgtEl>
                                          <p:spTgt spid="3">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10" presetClass="emph" presetSubtype="0" fill="hold" grpId="0" nodeType="clickEffect">
                                  <p:stCondLst>
                                    <p:cond delay="0"/>
                                  </p:stCondLst>
                                  <p:childTnLst>
                                    <p:anim calcmode="discrete" valueType="str">
                                      <p:cBhvr override="childStyle">
                                        <p:cTn id="22" dur="2000" fill="hold"/>
                                        <p:tgtEl>
                                          <p:spTgt spid="12">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animEffect transition="in" filter="fade">
                                      <p:cBhvr>
                                        <p:cTn id="27" dur="1000"/>
                                        <p:tgtEl>
                                          <p:spTgt spid="1026"/>
                                        </p:tgtEl>
                                      </p:cBhvr>
                                    </p:animEffect>
                                    <p:anim calcmode="lin" valueType="num">
                                      <p:cBhvr>
                                        <p:cTn id="28" dur="1000" fill="hold"/>
                                        <p:tgtEl>
                                          <p:spTgt spid="1026"/>
                                        </p:tgtEl>
                                        <p:attrNameLst>
                                          <p:attrName>ppt_x</p:attrName>
                                        </p:attrNameLst>
                                      </p:cBhvr>
                                      <p:tavLst>
                                        <p:tav tm="0">
                                          <p:val>
                                            <p:strVal val="#ppt_x"/>
                                          </p:val>
                                        </p:tav>
                                        <p:tav tm="100000">
                                          <p:val>
                                            <p:strVal val="#ppt_x"/>
                                          </p:val>
                                        </p:tav>
                                      </p:tavLst>
                                    </p:anim>
                                    <p:anim calcmode="lin" valueType="num">
                                      <p:cBhvr>
                                        <p:cTn id="2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1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362408-430A-4079-EDB1-E67744947D10}"/>
              </a:ext>
            </a:extLst>
          </p:cNvPr>
          <p:cNvSpPr>
            <a:spLocks noGrp="1"/>
          </p:cNvSpPr>
          <p:nvPr>
            <p:ph type="title"/>
          </p:nvPr>
        </p:nvSpPr>
        <p:spPr>
          <a:xfrm>
            <a:off x="833436" y="165100"/>
            <a:ext cx="10515600" cy="1325563"/>
          </a:xfrm>
        </p:spPr>
        <p:txBody>
          <a:bodyPr>
            <a:normAutofit/>
          </a:bodyPr>
          <a:lstStyle/>
          <a:p>
            <a:r>
              <a:rPr lang="fr-FR" b="1" dirty="0"/>
              <a:t>2. </a:t>
            </a:r>
            <a:r>
              <a:rPr lang="fr-FR" b="1" dirty="0" err="1"/>
              <a:t>Inbreeding</a:t>
            </a:r>
            <a:r>
              <a:rPr lang="fr-FR" b="1" dirty="0"/>
              <a:t> (consanguinité) et hétérosis (vigueur hybride) </a:t>
            </a:r>
          </a:p>
        </p:txBody>
      </p:sp>
      <p:sp>
        <p:nvSpPr>
          <p:cNvPr id="3" name="Espace réservé du contenu 2">
            <a:extLst>
              <a:ext uri="{FF2B5EF4-FFF2-40B4-BE49-F238E27FC236}">
                <a16:creationId xmlns:a16="http://schemas.microsoft.com/office/drawing/2014/main" id="{08A07F71-94A6-8BC3-208D-F92BB668D5FE}"/>
              </a:ext>
            </a:extLst>
          </p:cNvPr>
          <p:cNvSpPr>
            <a:spLocks noGrp="1"/>
          </p:cNvSpPr>
          <p:nvPr>
            <p:ph idx="1"/>
          </p:nvPr>
        </p:nvSpPr>
        <p:spPr>
          <a:xfrm>
            <a:off x="214312" y="1500188"/>
            <a:ext cx="11763375" cy="5291136"/>
          </a:xfrm>
        </p:spPr>
        <p:txBody>
          <a:bodyPr>
            <a:normAutofit fontScale="92500"/>
          </a:bodyPr>
          <a:lstStyle/>
          <a:p>
            <a:pPr marL="0" indent="0" algn="just">
              <a:lnSpc>
                <a:spcPct val="150000"/>
              </a:lnSpc>
              <a:buNone/>
            </a:pPr>
            <a:r>
              <a:rPr lang="fr-FR" sz="3600" b="1" dirty="0">
                <a:solidFill>
                  <a:schemeClr val="accent6">
                    <a:lumMod val="75000"/>
                  </a:schemeClr>
                </a:solidFill>
              </a:rPr>
              <a:t>2.1. </a:t>
            </a:r>
            <a:r>
              <a:rPr lang="fr-FR" sz="3600" b="1" dirty="0" err="1">
                <a:solidFill>
                  <a:schemeClr val="accent6">
                    <a:lumMod val="75000"/>
                  </a:schemeClr>
                </a:solidFill>
              </a:rPr>
              <a:t>Inbreeding</a:t>
            </a:r>
            <a:endParaRPr lang="fr-FR" sz="3600" b="1" dirty="0">
              <a:solidFill>
                <a:schemeClr val="accent6">
                  <a:lumMod val="75000"/>
                </a:schemeClr>
              </a:solidFill>
            </a:endParaRPr>
          </a:p>
          <a:p>
            <a:pPr algn="just">
              <a:lnSpc>
                <a:spcPct val="150000"/>
              </a:lnSpc>
            </a:pPr>
            <a:r>
              <a:rPr lang="fr-FR" sz="3600" dirty="0"/>
              <a:t>Dans une population hétérozygote, l’</a:t>
            </a:r>
            <a:r>
              <a:rPr lang="fr-FR" sz="3600" dirty="0" err="1"/>
              <a:t>inbreeding</a:t>
            </a:r>
            <a:r>
              <a:rPr lang="fr-FR" sz="3600" dirty="0"/>
              <a:t> se traduit par une augmentation de la fréquence des homozygotes. </a:t>
            </a:r>
          </a:p>
          <a:p>
            <a:pPr algn="just">
              <a:lnSpc>
                <a:spcPct val="150000"/>
              </a:lnSpc>
            </a:pPr>
            <a:r>
              <a:rPr lang="fr-FR" sz="3600" dirty="0"/>
              <a:t>D’ailleurs, l’</a:t>
            </a:r>
            <a:r>
              <a:rPr lang="fr-FR" sz="3600" dirty="0" err="1"/>
              <a:t>inbreeding</a:t>
            </a:r>
            <a:r>
              <a:rPr lang="fr-FR" sz="3600" dirty="0"/>
              <a:t> peut être défini par l’une des différentes formes de croisements permettant l’augmentation du pourcentage  des homozygotes dans une population hétérozygote. </a:t>
            </a:r>
          </a:p>
          <a:p>
            <a:pPr algn="just"/>
            <a:endParaRPr lang="fr-FR" sz="2000" dirty="0"/>
          </a:p>
        </p:txBody>
      </p:sp>
    </p:spTree>
    <p:extLst>
      <p:ext uri="{BB962C8B-B14F-4D97-AF65-F5344CB8AC3E}">
        <p14:creationId xmlns:p14="http://schemas.microsoft.com/office/powerpoint/2010/main" val="2099354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arn(inVertical)">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D788A43-FE88-A540-2F77-4260806EA970}"/>
              </a:ext>
            </a:extLst>
          </p:cNvPr>
          <p:cNvSpPr>
            <a:spLocks noGrp="1"/>
          </p:cNvSpPr>
          <p:nvPr>
            <p:ph idx="1"/>
          </p:nvPr>
        </p:nvSpPr>
        <p:spPr>
          <a:xfrm>
            <a:off x="742950" y="749299"/>
            <a:ext cx="10515600" cy="5984875"/>
          </a:xfrm>
        </p:spPr>
        <p:txBody>
          <a:bodyPr>
            <a:noAutofit/>
          </a:bodyPr>
          <a:lstStyle/>
          <a:p>
            <a:pPr algn="just">
              <a:lnSpc>
                <a:spcPct val="150000"/>
              </a:lnSpc>
            </a:pPr>
            <a:r>
              <a:rPr lang="fr-FR" sz="3200" dirty="0"/>
              <a:t>L’autofécondation est la forme la plus poussée d’</a:t>
            </a:r>
            <a:r>
              <a:rPr lang="fr-FR" sz="3200" dirty="0" err="1"/>
              <a:t>inbreeding</a:t>
            </a:r>
            <a:r>
              <a:rPr lang="fr-FR" sz="3200" dirty="0"/>
              <a:t> dans la mesure où elle permet d’atteindre rapidement l’homozygotie totale.</a:t>
            </a:r>
          </a:p>
          <a:p>
            <a:pPr algn="just">
              <a:lnSpc>
                <a:spcPct val="150000"/>
              </a:lnSpc>
            </a:pPr>
            <a:r>
              <a:rPr lang="fr-FR" sz="3200" dirty="0"/>
              <a:t>Après chaque autofécondation, l’hétérozygotie est réduite de moitié. Parallèlement à l’augmentation de l’homozygotie dans une population, on assiste à une augmentation du degré d’uniformité entre les individus provenant d’un même  parent.</a:t>
            </a:r>
          </a:p>
          <a:p>
            <a:endParaRPr lang="fr-FR" sz="3200" dirty="0"/>
          </a:p>
        </p:txBody>
      </p:sp>
    </p:spTree>
    <p:extLst>
      <p:ext uri="{BB962C8B-B14F-4D97-AF65-F5344CB8AC3E}">
        <p14:creationId xmlns:p14="http://schemas.microsoft.com/office/powerpoint/2010/main" val="176752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3">
                                            <p:txEl>
                                              <p:pRg st="0" end="0"/>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grpId="0" nodeType="clickEffect">
                                  <p:stCondLst>
                                    <p:cond delay="0"/>
                                  </p:stCondLst>
                                  <p:iterate type="lt">
                                    <p:tmAbs val="25"/>
                                  </p:iterate>
                                  <p:childTnLst>
                                    <p:set>
                                      <p:cBhvr override="childStyle">
                                        <p:cTn id="10" dur="indefinite"/>
                                        <p:tgtEl>
                                          <p:spTgt spid="3">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ABCA9CA-9968-1C4C-B594-7F7BA7AD17B8}"/>
              </a:ext>
            </a:extLst>
          </p:cNvPr>
          <p:cNvSpPr>
            <a:spLocks noGrp="1"/>
          </p:cNvSpPr>
          <p:nvPr>
            <p:ph idx="1"/>
          </p:nvPr>
        </p:nvSpPr>
        <p:spPr>
          <a:xfrm>
            <a:off x="838200" y="400050"/>
            <a:ext cx="10515600" cy="5776913"/>
          </a:xfrm>
        </p:spPr>
        <p:txBody>
          <a:bodyPr>
            <a:normAutofit lnSpcReduction="10000"/>
          </a:bodyPr>
          <a:lstStyle/>
          <a:p>
            <a:pPr algn="just">
              <a:lnSpc>
                <a:spcPct val="150000"/>
              </a:lnSpc>
            </a:pPr>
            <a:r>
              <a:rPr lang="fr-FR" sz="2800" b="1" dirty="0"/>
              <a:t>L’</a:t>
            </a:r>
            <a:r>
              <a:rPr lang="fr-FR" sz="2800" b="1" dirty="0" err="1"/>
              <a:t>inbreeding</a:t>
            </a:r>
            <a:r>
              <a:rPr lang="fr-FR" sz="2800" dirty="0"/>
              <a:t> se traduit également par une perte de vigueur (diminution de la hauteur, du poids total, de la production du grain, de la résistance aux maladies, etc.). Cette perte de vigueur est appelée « </a:t>
            </a:r>
            <a:r>
              <a:rPr lang="fr-FR" sz="2800" dirty="0">
                <a:solidFill>
                  <a:schemeClr val="accent1"/>
                </a:solidFill>
              </a:rPr>
              <a:t>dépression de consanguinité </a:t>
            </a:r>
            <a:r>
              <a:rPr lang="fr-FR" sz="2800" dirty="0"/>
              <a:t>». Ce phénomène est surtout marqué chez les plantes allogames (sauf pour quelques cas tels que la citrouille, le concombre, la courge et le pastèque ). Pour les plantes autogames telles que le blé, l’orge, le riz, le soja et la tomate, l’effet d’</a:t>
            </a:r>
            <a:r>
              <a:rPr lang="fr-FR" sz="2800" dirty="0" err="1"/>
              <a:t>inbreeding</a:t>
            </a:r>
            <a:r>
              <a:rPr lang="fr-FR" dirty="0"/>
              <a:t> </a:t>
            </a:r>
            <a:r>
              <a:rPr lang="fr-FR" sz="2800" dirty="0"/>
              <a:t>n’est pas apparent et ces plantes peuvent être maintenues à l’état homozygote sans perte de vigueur</a:t>
            </a:r>
          </a:p>
          <a:p>
            <a:endParaRPr lang="fr-FR" dirty="0"/>
          </a:p>
        </p:txBody>
      </p:sp>
    </p:spTree>
    <p:extLst>
      <p:ext uri="{BB962C8B-B14F-4D97-AF65-F5344CB8AC3E}">
        <p14:creationId xmlns:p14="http://schemas.microsoft.com/office/powerpoint/2010/main" val="113125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6305D03-7B58-7E6B-D1E3-2804C1C603CA}"/>
              </a:ext>
            </a:extLst>
          </p:cNvPr>
          <p:cNvSpPr>
            <a:spLocks noGrp="1"/>
          </p:cNvSpPr>
          <p:nvPr>
            <p:ph idx="1"/>
          </p:nvPr>
        </p:nvSpPr>
        <p:spPr>
          <a:xfrm>
            <a:off x="447675" y="361950"/>
            <a:ext cx="10906125" cy="6143625"/>
          </a:xfrm>
        </p:spPr>
        <p:txBody>
          <a:bodyPr>
            <a:normAutofit fontScale="77500" lnSpcReduction="20000"/>
          </a:bodyPr>
          <a:lstStyle/>
          <a:p>
            <a:pPr marL="0" indent="0" algn="just">
              <a:buNone/>
            </a:pPr>
            <a:r>
              <a:rPr lang="fr-FR" sz="4100" b="1" dirty="0">
                <a:solidFill>
                  <a:schemeClr val="accent6">
                    <a:lumMod val="75000"/>
                  </a:schemeClr>
                </a:solidFill>
              </a:rPr>
              <a:t>2.2.  Hétérosis</a:t>
            </a:r>
          </a:p>
          <a:p>
            <a:pPr algn="just">
              <a:lnSpc>
                <a:spcPct val="150000"/>
              </a:lnSpc>
            </a:pPr>
            <a:r>
              <a:rPr lang="fr-FR" sz="3400" dirty="0"/>
              <a:t>L’hétérosis est un phénomène qui se manifeste en cas d’hybridations </a:t>
            </a:r>
            <a:r>
              <a:rPr lang="fr-FR" sz="3400" dirty="0" err="1"/>
              <a:t>intra-spécifique</a:t>
            </a:r>
            <a:r>
              <a:rPr lang="fr-FR" sz="3400" dirty="0"/>
              <a:t> ou inter- spécifique. Il s’observe en comparant la valeur phénotypique moyenne des descendants issus de l’hybridation, aux valeurs des populations parentales.</a:t>
            </a:r>
          </a:p>
          <a:p>
            <a:pPr algn="just">
              <a:lnSpc>
                <a:spcPct val="150000"/>
              </a:lnSpc>
            </a:pPr>
            <a:r>
              <a:rPr lang="fr-FR" sz="3400" dirty="0"/>
              <a:t>Le terme d’hétérosis a été introduit par les sélectionneurs de maïs pour désigner la supériorité des hybrides par rapport à la meilleure des deux populations parentales. Ainsi, l’hétérosis est souvent mesurée comme la différence entre la moyenne des hybrides et la moyenne de la meilleure population parentale : on parle d’hétérosis «</a:t>
            </a:r>
            <a:r>
              <a:rPr lang="fr-FR" sz="3400" dirty="0">
                <a:solidFill>
                  <a:schemeClr val="accent2">
                    <a:lumMod val="75000"/>
                  </a:schemeClr>
                </a:solidFill>
              </a:rPr>
              <a:t>utile</a:t>
            </a:r>
            <a:r>
              <a:rPr lang="fr-FR" sz="3400" dirty="0"/>
              <a:t>» ou d’hétérosis «du point de vue du sélectionneur».</a:t>
            </a:r>
          </a:p>
        </p:txBody>
      </p:sp>
    </p:spTree>
    <p:extLst>
      <p:ext uri="{BB962C8B-B14F-4D97-AF65-F5344CB8AC3E}">
        <p14:creationId xmlns:p14="http://schemas.microsoft.com/office/powerpoint/2010/main" val="76854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547062B-FF1A-B745-E306-07EBA9A9BA9D}"/>
              </a:ext>
            </a:extLst>
          </p:cNvPr>
          <p:cNvSpPr>
            <a:spLocks noGrp="1"/>
          </p:cNvSpPr>
          <p:nvPr>
            <p:ph idx="1"/>
          </p:nvPr>
        </p:nvSpPr>
        <p:spPr>
          <a:xfrm>
            <a:off x="209550" y="342900"/>
            <a:ext cx="11144250" cy="6334125"/>
          </a:xfrm>
        </p:spPr>
        <p:txBody>
          <a:bodyPr>
            <a:normAutofit/>
          </a:bodyPr>
          <a:lstStyle/>
          <a:p>
            <a:pPr algn="just">
              <a:lnSpc>
                <a:spcPct val="100000"/>
              </a:lnSpc>
            </a:pPr>
            <a:r>
              <a:rPr lang="fr-FR" dirty="0"/>
              <a:t>Toutefois, l’hétérosis est également souvent mesurée comme la différence entre la valeur moyenne des hybrides et la moyenne des deux populations parentales : on parle alors d’hétérosis</a:t>
            </a:r>
          </a:p>
          <a:p>
            <a:pPr algn="just">
              <a:lnSpc>
                <a:spcPct val="100000"/>
              </a:lnSpc>
            </a:pPr>
            <a:r>
              <a:rPr lang="fr-FR" dirty="0"/>
              <a:t>Au   sens strict, l’hétérosis désigne la supériorité de la valeur moyenne des hybrides par rapport à celle de la meilleure population parentale.</a:t>
            </a:r>
          </a:p>
          <a:p>
            <a:pPr algn="just">
              <a:lnSpc>
                <a:spcPct val="100000"/>
              </a:lnSpc>
            </a:pPr>
            <a:r>
              <a:rPr lang="fr-FR" dirty="0"/>
              <a:t>Sur le plan pratique, la production d’hybrides, </a:t>
            </a:r>
            <a:r>
              <a:rPr lang="fr-FR" dirty="0" err="1"/>
              <a:t>intra-spécifiques</a:t>
            </a:r>
            <a:r>
              <a:rPr lang="fr-FR" dirty="0"/>
              <a:t> ou </a:t>
            </a:r>
            <a:r>
              <a:rPr lang="fr-FR" dirty="0" err="1"/>
              <a:t>inter-spécifiques</a:t>
            </a:r>
            <a:r>
              <a:rPr lang="fr-FR" dirty="0"/>
              <a:t>, n’est justifiée que si les individus hybrides présentent, pour un caractère synthétique d’utilité économique, un avantage moyen par rapport aux individus de chacune des lignées parentale  « </a:t>
            </a:r>
            <a:r>
              <a:rPr lang="fr-FR" dirty="0">
                <a:highlight>
                  <a:srgbClr val="FFFF00"/>
                </a:highlight>
              </a:rPr>
              <a:t>hétérosis utile </a:t>
            </a:r>
            <a:r>
              <a:rPr lang="fr-FR" dirty="0"/>
              <a:t>».</a:t>
            </a:r>
          </a:p>
          <a:p>
            <a:pPr algn="just">
              <a:lnSpc>
                <a:spcPct val="100000"/>
              </a:lnSpc>
            </a:pPr>
            <a:r>
              <a:rPr lang="fr-FR" dirty="0"/>
              <a:t>Des hybrides </a:t>
            </a:r>
            <a:r>
              <a:rPr lang="fr-FR" dirty="0" err="1"/>
              <a:t>intra-spécifiques</a:t>
            </a:r>
            <a:r>
              <a:rPr lang="fr-FR" dirty="0"/>
              <a:t> F1 (hybrides simples) sont comparés aux deux populations  parentales qui ont été utilisées pour les produire. </a:t>
            </a:r>
          </a:p>
        </p:txBody>
      </p:sp>
    </p:spTree>
    <p:extLst>
      <p:ext uri="{BB962C8B-B14F-4D97-AF65-F5344CB8AC3E}">
        <p14:creationId xmlns:p14="http://schemas.microsoft.com/office/powerpoint/2010/main" val="263861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2B90745-FA63-F1D9-ADB8-F687BF313C61}"/>
              </a:ext>
            </a:extLst>
          </p:cNvPr>
          <p:cNvSpPr>
            <a:spLocks noGrp="1"/>
          </p:cNvSpPr>
          <p:nvPr>
            <p:ph idx="1"/>
          </p:nvPr>
        </p:nvSpPr>
        <p:spPr>
          <a:xfrm>
            <a:off x="838200" y="304800"/>
            <a:ext cx="10515600" cy="5872163"/>
          </a:xfrm>
        </p:spPr>
        <p:txBody>
          <a:bodyPr>
            <a:normAutofit lnSpcReduction="10000"/>
          </a:bodyPr>
          <a:lstStyle/>
          <a:p>
            <a:pPr algn="just">
              <a:lnSpc>
                <a:spcPct val="150000"/>
              </a:lnSpc>
            </a:pPr>
            <a:r>
              <a:rPr lang="fr-FR" dirty="0"/>
              <a:t>l’hétérosis peut également dépendre du milieu dans lequel on se trouve. En effet, l’hétérosis est assez généralement plus fort lorsque les conditions de milieu deviennent plus rigoureuses.</a:t>
            </a:r>
          </a:p>
          <a:p>
            <a:pPr algn="just">
              <a:lnSpc>
                <a:spcPct val="150000"/>
              </a:lnSpc>
            </a:pPr>
            <a:r>
              <a:rPr lang="fr-FR" dirty="0"/>
              <a:t> Il s’agit d’une interaction génotype x milieu, que l’on interprète comme résultant d’une meilleure stabilité (homéostasie) des hybrides vis-à-vis des aléas climatiques. Cette meilleure stabilité constitue l’un des avantages des variétés hybrides par rapport aux lignées pures chez certaines espèces de plantes cultivées naturellement autogames, </a:t>
            </a:r>
          </a:p>
        </p:txBody>
      </p:sp>
    </p:spTree>
    <p:extLst>
      <p:ext uri="{BB962C8B-B14F-4D97-AF65-F5344CB8AC3E}">
        <p14:creationId xmlns:p14="http://schemas.microsoft.com/office/powerpoint/2010/main" val="1961377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18447C4-F790-282A-3315-CACC60FCACDE}"/>
              </a:ext>
            </a:extLst>
          </p:cNvPr>
          <p:cNvSpPr>
            <a:spLocks noGrp="1"/>
          </p:cNvSpPr>
          <p:nvPr>
            <p:ph idx="1"/>
          </p:nvPr>
        </p:nvSpPr>
        <p:spPr>
          <a:noFill/>
          <a:ln>
            <a:solidFill>
              <a:schemeClr val="accent4"/>
            </a:solidFill>
          </a:ln>
        </p:spPr>
        <p:style>
          <a:lnRef idx="0">
            <a:scrgbClr r="0" g="0" b="0"/>
          </a:lnRef>
          <a:fillRef idx="0">
            <a:scrgbClr r="0" g="0" b="0"/>
          </a:fillRef>
          <a:effectRef idx="0">
            <a:scrgbClr r="0" g="0" b="0"/>
          </a:effectRef>
          <a:fontRef idx="minor">
            <a:schemeClr val="accent5"/>
          </a:fontRef>
        </p:style>
        <p:txBody>
          <a:bodyPr/>
          <a:lstStyle/>
          <a:p>
            <a:pPr algn="just">
              <a:lnSpc>
                <a:spcPct val="150000"/>
              </a:lnSpc>
              <a:buFontTx/>
              <a:buChar char="-"/>
            </a:pPr>
            <a:r>
              <a:rPr lang="fr-FR" dirty="0">
                <a:ln w="0"/>
                <a:solidFill>
                  <a:schemeClr val="accent1"/>
                </a:solidFill>
                <a:effectLst>
                  <a:outerShdw blurRad="38100" dist="25400" dir="5400000" algn="ctr" rotWithShape="0">
                    <a:srgbClr val="6E747A">
                      <a:alpha val="43000"/>
                    </a:srgbClr>
                  </a:outerShdw>
                </a:effectLst>
              </a:rPr>
              <a:t>Utilisation de l’hétérosis </a:t>
            </a:r>
            <a:r>
              <a:rPr lang="fr-FR" dirty="0"/>
              <a:t>: </a:t>
            </a:r>
          </a:p>
          <a:p>
            <a:pPr marL="0" indent="0" algn="just">
              <a:lnSpc>
                <a:spcPct val="150000"/>
              </a:lnSpc>
              <a:buNone/>
            </a:pPr>
            <a:r>
              <a:rPr lang="fr-FR" dirty="0"/>
              <a:t>L’hétérosis est la base de la création des variétés hybrides chez différentes espèces végétales cultivées. La supériorité de l’hybride par rapport aux parents a poussé plusieurs sélectionneurs à en développer chez le maïs, le sorgho, la tomate et d’autres espèces végétales.</a:t>
            </a:r>
          </a:p>
        </p:txBody>
      </p:sp>
    </p:spTree>
    <p:extLst>
      <p:ext uri="{BB962C8B-B14F-4D97-AF65-F5344CB8AC3E}">
        <p14:creationId xmlns:p14="http://schemas.microsoft.com/office/powerpoint/2010/main" val="777028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FD5FB1-5DCF-9851-B05B-E3338B229031}"/>
              </a:ext>
            </a:extLst>
          </p:cNvPr>
          <p:cNvSpPr>
            <a:spLocks noGrp="1"/>
          </p:cNvSpPr>
          <p:nvPr>
            <p:ph type="title"/>
          </p:nvPr>
        </p:nvSpPr>
        <p:spPr/>
        <p:txBody>
          <a:bodyPr/>
          <a:lstStyle/>
          <a:p>
            <a:r>
              <a:rPr lang="fr-FR" dirty="0"/>
              <a:t> 3. </a:t>
            </a:r>
            <a:r>
              <a:rPr lang="fr-FR" b="1" dirty="0"/>
              <a:t>Héritabilité</a:t>
            </a:r>
            <a:endParaRPr lang="fr-FR" dirty="0"/>
          </a:p>
        </p:txBody>
      </p:sp>
      <p:sp>
        <p:nvSpPr>
          <p:cNvPr id="3" name="Espace réservé du contenu 2">
            <a:extLst>
              <a:ext uri="{FF2B5EF4-FFF2-40B4-BE49-F238E27FC236}">
                <a16:creationId xmlns:a16="http://schemas.microsoft.com/office/drawing/2014/main" id="{D101C9C0-2D9B-B5BB-4E48-A6FBAF1F0029}"/>
              </a:ext>
            </a:extLst>
          </p:cNvPr>
          <p:cNvSpPr>
            <a:spLocks noGrp="1"/>
          </p:cNvSpPr>
          <p:nvPr>
            <p:ph idx="1"/>
          </p:nvPr>
        </p:nvSpPr>
        <p:spPr/>
        <p:txBody>
          <a:bodyPr>
            <a:normAutofit/>
          </a:bodyPr>
          <a:lstStyle/>
          <a:p>
            <a:pPr algn="just"/>
            <a:r>
              <a:rPr lang="fr-FR" dirty="0"/>
              <a:t>L’héritabilité est le degré de transmission de la variabilité d’un caractère quantitatif des ascendants aux descendants, symbolisée par </a:t>
            </a:r>
            <a:r>
              <a:rPr lang="fr-FR" dirty="0">
                <a:solidFill>
                  <a:schemeClr val="accent1"/>
                </a:solidFill>
              </a:rPr>
              <a:t>h2.</a:t>
            </a:r>
          </a:p>
          <a:p>
            <a:pPr algn="just"/>
            <a:r>
              <a:rPr lang="fr-FR" dirty="0">
                <a:solidFill>
                  <a:schemeClr val="accent1"/>
                </a:solidFill>
              </a:rPr>
              <a:t>h2</a:t>
            </a:r>
            <a:r>
              <a:rPr lang="fr-FR" dirty="0"/>
              <a:t> = </a:t>
            </a:r>
            <a:r>
              <a:rPr lang="fr-FR" dirty="0">
                <a:solidFill>
                  <a:schemeClr val="accent6">
                    <a:lumMod val="75000"/>
                  </a:schemeClr>
                </a:solidFill>
              </a:rPr>
              <a:t>variance génétique / variance phénotypique</a:t>
            </a:r>
          </a:p>
          <a:p>
            <a:pPr algn="just"/>
            <a:r>
              <a:rPr lang="fr-FR" dirty="0"/>
              <a:t>Comme le phénotype d’un individu résulte à la fois d’un certain état de gènes (génotype), des conditions du milieu dans lequel cet individu se développe et de l’interaction du génotype avec le milieu :</a:t>
            </a:r>
          </a:p>
          <a:p>
            <a:pPr marL="0" indent="0" algn="ctr">
              <a:buNone/>
            </a:pPr>
            <a:r>
              <a:rPr lang="fr-FR" dirty="0">
                <a:solidFill>
                  <a:schemeClr val="accent2">
                    <a:lumMod val="75000"/>
                  </a:schemeClr>
                </a:solidFill>
              </a:rPr>
              <a:t>P = G+ E + G</a:t>
            </a:r>
          </a:p>
        </p:txBody>
      </p:sp>
    </p:spTree>
    <p:extLst>
      <p:ext uri="{BB962C8B-B14F-4D97-AF65-F5344CB8AC3E}">
        <p14:creationId xmlns:p14="http://schemas.microsoft.com/office/powerpoint/2010/main" val="60053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2FA6327-7BC6-5ECF-BCA1-FBE8C1D728A5}"/>
              </a:ext>
            </a:extLst>
          </p:cNvPr>
          <p:cNvSpPr>
            <a:spLocks noGrp="1"/>
          </p:cNvSpPr>
          <p:nvPr>
            <p:ph idx="1"/>
          </p:nvPr>
        </p:nvSpPr>
        <p:spPr>
          <a:xfrm>
            <a:off x="466725" y="200025"/>
            <a:ext cx="10887075" cy="5976938"/>
          </a:xfrm>
        </p:spPr>
        <p:txBody>
          <a:bodyPr>
            <a:normAutofit/>
          </a:bodyPr>
          <a:lstStyle/>
          <a:p>
            <a:r>
              <a:rPr lang="fr-FR" dirty="0">
                <a:effectLst/>
                <a:latin typeface="Calibri" panose="020F0502020204030204" pitchFamily="34" charset="0"/>
              </a:rPr>
              <a:t>Où P est la valeur phénotypique, G est la valeur génotypique, E la part due aux effets de</a:t>
            </a:r>
            <a:r>
              <a:rPr lang="fr-FR" dirty="0">
                <a:latin typeface="Calibri" panose="020F0502020204030204" pitchFamily="34" charset="0"/>
              </a:rPr>
              <a:t> </a:t>
            </a:r>
            <a:r>
              <a:rPr lang="fr-FR" dirty="0">
                <a:effectLst/>
                <a:latin typeface="Calibri" panose="020F0502020204030204" pitchFamily="34" charset="0"/>
              </a:rPr>
              <a:t>l’environnement et G x E exprime la part du phénotype due à l’interaction entre le génotype et</a:t>
            </a:r>
            <a:r>
              <a:rPr lang="fr-FR" dirty="0">
                <a:latin typeface="Calibri" panose="020F0502020204030204" pitchFamily="34" charset="0"/>
              </a:rPr>
              <a:t> </a:t>
            </a:r>
            <a:r>
              <a:rPr lang="fr-FR" dirty="0">
                <a:effectLst/>
                <a:latin typeface="Calibri" panose="020F0502020204030204" pitchFamily="34" charset="0"/>
              </a:rPr>
              <a:t>l’environnement.</a:t>
            </a:r>
          </a:p>
          <a:p>
            <a:r>
              <a:rPr lang="fr-FR" dirty="0">
                <a:effectLst/>
                <a:latin typeface="Calibri" panose="020F0502020204030204" pitchFamily="34" charset="0"/>
              </a:rPr>
              <a:t> Cette interaction a des conséquences très importantes en amélioration des</a:t>
            </a:r>
            <a:r>
              <a:rPr lang="fr-FR" dirty="0">
                <a:latin typeface="Calibri" panose="020F0502020204030204" pitchFamily="34" charset="0"/>
              </a:rPr>
              <a:t> </a:t>
            </a:r>
            <a:r>
              <a:rPr lang="fr-FR" dirty="0">
                <a:effectLst/>
                <a:latin typeface="Calibri" panose="020F0502020204030204" pitchFamily="34" charset="0"/>
              </a:rPr>
              <a:t>plantes, mais à ce niveau on supposera que les expérimentations sont conduites de telle sorte que</a:t>
            </a:r>
            <a:br>
              <a:rPr lang="fr-FR" dirty="0">
                <a:effectLst/>
              </a:rPr>
            </a:br>
            <a:r>
              <a:rPr lang="fr-FR" dirty="0">
                <a:effectLst/>
              </a:rPr>
              <a:t> </a:t>
            </a:r>
            <a:r>
              <a:rPr lang="fr-FR" dirty="0">
                <a:effectLst/>
                <a:latin typeface="Calibri" panose="020F0502020204030204" pitchFamily="34" charset="0"/>
              </a:rPr>
              <a:t>G x E soit négligeable. Ainsi :</a:t>
            </a:r>
            <a:br>
              <a:rPr lang="fr-FR" dirty="0">
                <a:effectLst/>
              </a:rPr>
            </a:br>
            <a:r>
              <a:rPr lang="fr-FR" dirty="0">
                <a:effectLst/>
                <a:latin typeface="Calibri" panose="020F0502020204030204" pitchFamily="34" charset="0"/>
              </a:rPr>
              <a:t>P = G + E</a:t>
            </a:r>
            <a:br>
              <a:rPr lang="fr-FR" dirty="0">
                <a:effectLst/>
              </a:rPr>
            </a:br>
            <a:r>
              <a:rPr lang="fr-FR" dirty="0">
                <a:effectLst/>
                <a:latin typeface="Calibri" panose="020F0502020204030204" pitchFamily="34" charset="0"/>
              </a:rPr>
              <a:t>A partie de cette équation, on peut calculer la variance comme suit :</a:t>
            </a:r>
            <a:br>
              <a:rPr lang="fr-FR" dirty="0">
                <a:effectLst/>
              </a:rPr>
            </a:br>
            <a:r>
              <a:rPr lang="fr-FR" dirty="0">
                <a:effectLst/>
                <a:latin typeface="Calibri" panose="020F0502020204030204" pitchFamily="34" charset="0"/>
              </a:rPr>
              <a:t>VP = VG + VE</a:t>
            </a:r>
            <a:br>
              <a:rPr lang="fr-FR" dirty="0">
                <a:effectLst/>
              </a:rPr>
            </a:br>
            <a:r>
              <a:rPr lang="fr-FR" dirty="0">
                <a:effectLst/>
                <a:latin typeface="Calibri" panose="020F0502020204030204" pitchFamily="34" charset="0"/>
              </a:rPr>
              <a:t>VG = VP – VE</a:t>
            </a:r>
            <a:br>
              <a:rPr lang="fr-FR" dirty="0">
                <a:effectLst/>
              </a:rPr>
            </a:br>
            <a:r>
              <a:rPr lang="fr-FR" dirty="0">
                <a:effectLst/>
                <a:latin typeface="Calibri" panose="020F0502020204030204" pitchFamily="34" charset="0"/>
              </a:rPr>
              <a:t>On peut donc, exprimer l’héritabilité comme suit :</a:t>
            </a:r>
            <a:endParaRPr lang="fr-FR" dirty="0">
              <a:effectLst/>
            </a:endParaRPr>
          </a:p>
          <a:p>
            <a:endParaRPr lang="fr-FR" dirty="0">
              <a:highlight>
                <a:srgbClr val="C0C0C0"/>
              </a:highlight>
              <a:latin typeface="Calibri" panose="020F0502020204030204" pitchFamily="34" charset="0"/>
            </a:endParaRPr>
          </a:p>
          <a:p>
            <a:r>
              <a:rPr lang="fr-FR" dirty="0">
                <a:effectLst/>
                <a:highlight>
                  <a:srgbClr val="C0C0C0"/>
                </a:highlight>
                <a:latin typeface="Calibri" panose="020F0502020204030204" pitchFamily="34" charset="0"/>
              </a:rPr>
              <a:t>h2 = (VP – VE)/ VP      </a:t>
            </a:r>
            <a:r>
              <a:rPr lang="fr-FR" dirty="0">
                <a:effectLst/>
                <a:latin typeface="Calibri" panose="020F0502020204030204" pitchFamily="34" charset="0"/>
              </a:rPr>
              <a:t> ou        </a:t>
            </a:r>
            <a:r>
              <a:rPr lang="fr-FR" dirty="0">
                <a:effectLst/>
                <a:highlight>
                  <a:srgbClr val="FFFF00"/>
                </a:highlight>
                <a:latin typeface="Calibri" panose="020F0502020204030204" pitchFamily="34" charset="0"/>
              </a:rPr>
              <a:t>h2 = VG / VP</a:t>
            </a:r>
            <a:endParaRPr lang="fr-FR" dirty="0">
              <a:effectLst/>
              <a:highlight>
                <a:srgbClr val="FFFF00"/>
              </a:highlight>
            </a:endParaRPr>
          </a:p>
          <a:p>
            <a:endParaRPr lang="fr-FR" dirty="0"/>
          </a:p>
        </p:txBody>
      </p:sp>
    </p:spTree>
    <p:extLst>
      <p:ext uri="{BB962C8B-B14F-4D97-AF65-F5344CB8AC3E}">
        <p14:creationId xmlns:p14="http://schemas.microsoft.com/office/powerpoint/2010/main" val="315713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F8E34A-2C28-03CD-ED63-8DA3634CC707}"/>
              </a:ext>
            </a:extLst>
          </p:cNvPr>
          <p:cNvSpPr>
            <a:spLocks noGrp="1"/>
          </p:cNvSpPr>
          <p:nvPr>
            <p:ph type="title"/>
          </p:nvPr>
        </p:nvSpPr>
        <p:spPr/>
        <p:txBody>
          <a:bodyPr/>
          <a:lstStyle/>
          <a:p>
            <a:r>
              <a:rPr lang="fr-FR" b="1" dirty="0"/>
              <a:t>Plan de chapitre </a:t>
            </a:r>
          </a:p>
        </p:txBody>
      </p:sp>
      <p:sp>
        <p:nvSpPr>
          <p:cNvPr id="3" name="Espace réservé du contenu 2">
            <a:extLst>
              <a:ext uri="{FF2B5EF4-FFF2-40B4-BE49-F238E27FC236}">
                <a16:creationId xmlns:a16="http://schemas.microsoft.com/office/drawing/2014/main" id="{3667C13B-A3DF-2FB4-DEDD-9C5CCB9A5DB3}"/>
              </a:ext>
            </a:extLst>
          </p:cNvPr>
          <p:cNvSpPr>
            <a:spLocks noGrp="1"/>
          </p:cNvSpPr>
          <p:nvPr>
            <p:ph idx="1"/>
          </p:nvPr>
        </p:nvSpPr>
        <p:spPr/>
        <p:txBody>
          <a:bodyPr/>
          <a:lstStyle/>
          <a:p>
            <a:pPr marL="0" indent="0">
              <a:lnSpc>
                <a:spcPct val="150000"/>
              </a:lnSpc>
              <a:buNone/>
            </a:pPr>
            <a:r>
              <a:rPr lang="fr-FR" dirty="0"/>
              <a:t>1. Hérédité </a:t>
            </a:r>
            <a:r>
              <a:rPr lang="fr-FR" dirty="0" err="1"/>
              <a:t>polyfactorielle</a:t>
            </a:r>
            <a:endParaRPr lang="fr-FR" dirty="0"/>
          </a:p>
          <a:p>
            <a:pPr marL="0" indent="0">
              <a:lnSpc>
                <a:spcPct val="150000"/>
              </a:lnSpc>
              <a:buNone/>
            </a:pPr>
            <a:r>
              <a:rPr lang="fr-FR" dirty="0"/>
              <a:t>2. </a:t>
            </a:r>
            <a:r>
              <a:rPr lang="fr-FR" dirty="0" err="1"/>
              <a:t>Inbreeding</a:t>
            </a:r>
            <a:r>
              <a:rPr lang="fr-FR" dirty="0"/>
              <a:t> </a:t>
            </a:r>
          </a:p>
          <a:p>
            <a:pPr marL="0" indent="0">
              <a:lnSpc>
                <a:spcPct val="150000"/>
              </a:lnSpc>
              <a:buNone/>
            </a:pPr>
            <a:r>
              <a:rPr lang="fr-FR" dirty="0"/>
              <a:t>3. Hétérosis</a:t>
            </a:r>
          </a:p>
          <a:p>
            <a:pPr marL="0" indent="0">
              <a:lnSpc>
                <a:spcPct val="150000"/>
              </a:lnSpc>
              <a:buNone/>
            </a:pPr>
            <a:r>
              <a:rPr lang="fr-FR" dirty="0"/>
              <a:t>4. Héritabilité</a:t>
            </a:r>
          </a:p>
        </p:txBody>
      </p:sp>
    </p:spTree>
    <p:extLst>
      <p:ext uri="{BB962C8B-B14F-4D97-AF65-F5344CB8AC3E}">
        <p14:creationId xmlns:p14="http://schemas.microsoft.com/office/powerpoint/2010/main" val="355481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ABB9DCC-B12E-14DE-332A-1FF8CBED3A4D}"/>
              </a:ext>
            </a:extLst>
          </p:cNvPr>
          <p:cNvSpPr>
            <a:spLocks noGrp="1"/>
          </p:cNvSpPr>
          <p:nvPr>
            <p:ph idx="1"/>
          </p:nvPr>
        </p:nvSpPr>
        <p:spPr>
          <a:xfrm>
            <a:off x="409575" y="504826"/>
            <a:ext cx="10944225" cy="6110288"/>
          </a:xfrm>
        </p:spPr>
        <p:txBody>
          <a:bodyPr>
            <a:normAutofit fontScale="92500"/>
          </a:bodyPr>
          <a:lstStyle/>
          <a:p>
            <a:pPr algn="just">
              <a:lnSpc>
                <a:spcPct val="100000"/>
              </a:lnSpc>
            </a:pPr>
            <a:r>
              <a:rPr lang="fr-FR" sz="3200" dirty="0"/>
              <a:t>Si on veut exprimer l’héritabilité en %, on multiplie la valeur obtenue par 100. Il est évident que</a:t>
            </a:r>
          </a:p>
          <a:p>
            <a:pPr algn="just">
              <a:lnSpc>
                <a:spcPct val="100000"/>
              </a:lnSpc>
            </a:pPr>
            <a:r>
              <a:rPr lang="fr-FR" sz="3200" dirty="0"/>
              <a:t>l’héritabilité est comprise entre 0 et 1 (0 et 100%).  </a:t>
            </a:r>
          </a:p>
          <a:p>
            <a:pPr marL="0" indent="0" algn="just">
              <a:lnSpc>
                <a:spcPct val="100000"/>
              </a:lnSpc>
              <a:buNone/>
            </a:pPr>
            <a:r>
              <a:rPr lang="fr-FR" sz="3200" dirty="0"/>
              <a:t>                         Si </a:t>
            </a:r>
            <a:r>
              <a:rPr lang="fr-FR" sz="3200" dirty="0">
                <a:solidFill>
                  <a:schemeClr val="accent5"/>
                </a:solidFill>
              </a:rPr>
              <a:t>VG = 0, h2= 0,</a:t>
            </a:r>
            <a:r>
              <a:rPr lang="fr-FR" sz="3200" dirty="0"/>
              <a:t> si </a:t>
            </a:r>
            <a:r>
              <a:rPr lang="fr-FR" sz="3200" dirty="0">
                <a:solidFill>
                  <a:schemeClr val="accent2"/>
                </a:solidFill>
              </a:rPr>
              <a:t>VE =0, h2= 1.</a:t>
            </a:r>
          </a:p>
          <a:p>
            <a:pPr algn="just">
              <a:lnSpc>
                <a:spcPct val="100000"/>
              </a:lnSpc>
            </a:pPr>
            <a:r>
              <a:rPr lang="fr-FR" sz="3200" dirty="0"/>
              <a:t>La variance phénotypique (VP) étant décomposée en variance génotypique (VG) et  (VE), on peut décomposer davantage VG en variance additive (VA), en variance due à la dominance (VD) et en variance due à l’interaction épistatique (VI). On aura :</a:t>
            </a:r>
          </a:p>
          <a:p>
            <a:pPr marL="0" indent="0" algn="just">
              <a:lnSpc>
                <a:spcPct val="100000"/>
              </a:lnSpc>
              <a:buNone/>
            </a:pPr>
            <a:r>
              <a:rPr lang="fr-FR" sz="3200" dirty="0"/>
              <a:t>                                                 </a:t>
            </a:r>
            <a:r>
              <a:rPr lang="fr-FR" sz="3200" dirty="0">
                <a:highlight>
                  <a:srgbClr val="FFFF00"/>
                </a:highlight>
              </a:rPr>
              <a:t>VG =VA + VD + VI</a:t>
            </a:r>
          </a:p>
          <a:p>
            <a:pPr algn="just">
              <a:lnSpc>
                <a:spcPct val="100000"/>
              </a:lnSpc>
            </a:pPr>
            <a:r>
              <a:rPr lang="fr-FR" sz="3200" dirty="0"/>
              <a:t>A ce niveau nous supposerons que VI est négligeable, on aura donc </a:t>
            </a:r>
          </a:p>
          <a:p>
            <a:pPr marL="0" indent="0" algn="ctr">
              <a:lnSpc>
                <a:spcPct val="100000"/>
              </a:lnSpc>
              <a:buNone/>
            </a:pPr>
            <a:r>
              <a:rPr lang="fr-FR" sz="3200" dirty="0">
                <a:highlight>
                  <a:srgbClr val="FFFF00"/>
                </a:highlight>
              </a:rPr>
              <a:t>   VG = VA + VD</a:t>
            </a:r>
          </a:p>
        </p:txBody>
      </p:sp>
    </p:spTree>
    <p:extLst>
      <p:ext uri="{BB962C8B-B14F-4D97-AF65-F5344CB8AC3E}">
        <p14:creationId xmlns:p14="http://schemas.microsoft.com/office/powerpoint/2010/main" val="245423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38891BD-C0E5-6995-4BCF-6BE25C39ECCC}"/>
              </a:ext>
            </a:extLst>
          </p:cNvPr>
          <p:cNvSpPr>
            <a:spLocks noGrp="1"/>
          </p:cNvSpPr>
          <p:nvPr>
            <p:ph idx="1"/>
          </p:nvPr>
        </p:nvSpPr>
        <p:spPr>
          <a:xfrm>
            <a:off x="400050" y="209550"/>
            <a:ext cx="10953750" cy="6410325"/>
          </a:xfrm>
        </p:spPr>
        <p:txBody>
          <a:bodyPr>
            <a:normAutofit lnSpcReduction="10000"/>
          </a:bodyPr>
          <a:lstStyle/>
          <a:p>
            <a:pPr algn="just"/>
            <a:r>
              <a:rPr lang="fr-FR" sz="3200" dirty="0">
                <a:solidFill>
                  <a:schemeClr val="accent2"/>
                </a:solidFill>
              </a:rPr>
              <a:t>L’héritabilité au sens large  </a:t>
            </a:r>
          </a:p>
          <a:p>
            <a:pPr marL="0" indent="0" algn="ctr">
              <a:buNone/>
            </a:pPr>
            <a:r>
              <a:rPr lang="fr-FR" sz="3200" dirty="0">
                <a:highlight>
                  <a:srgbClr val="00FFFF"/>
                </a:highlight>
              </a:rPr>
              <a:t> h2sl = (VA + VD) / (VG + VE)</a:t>
            </a:r>
          </a:p>
          <a:p>
            <a:pPr marL="0" indent="0" algn="just">
              <a:buNone/>
            </a:pPr>
            <a:r>
              <a:rPr lang="fr-FR" sz="3200" dirty="0"/>
              <a:t> Cette héritabilité au sens large (h2sl) fait intervenir les variances d’additivité et de dominance.</a:t>
            </a:r>
          </a:p>
          <a:p>
            <a:pPr algn="just"/>
            <a:r>
              <a:rPr lang="fr-FR" sz="3200" dirty="0"/>
              <a:t>La part de la dominance peut diminuer avec des générations d’autofécondation et, par conséquent, si la dominance est importante, on aura une surestimation de l’héritabilité si elle est calculée à partir des données des premières générations (F2, F3). </a:t>
            </a:r>
          </a:p>
          <a:p>
            <a:pPr algn="just"/>
            <a:r>
              <a:rPr lang="fr-FR" sz="3200" dirty="0"/>
              <a:t>On considère alors une autre forme d’héritabilité, appelée </a:t>
            </a:r>
            <a:r>
              <a:rPr lang="fr-FR" sz="3200" dirty="0">
                <a:solidFill>
                  <a:schemeClr val="accent2"/>
                </a:solidFill>
              </a:rPr>
              <a:t>héritabilité au sens strict</a:t>
            </a:r>
            <a:r>
              <a:rPr lang="fr-FR" sz="3200" dirty="0"/>
              <a:t> ou au </a:t>
            </a:r>
            <a:r>
              <a:rPr lang="fr-FR" sz="3200" dirty="0">
                <a:solidFill>
                  <a:schemeClr val="accent2"/>
                </a:solidFill>
              </a:rPr>
              <a:t>sens étroit </a:t>
            </a:r>
            <a:r>
              <a:rPr lang="fr-FR" sz="3200" dirty="0"/>
              <a:t>(h2se) qui est : </a:t>
            </a:r>
          </a:p>
          <a:p>
            <a:pPr marL="0" indent="0" algn="ctr">
              <a:buNone/>
            </a:pPr>
            <a:r>
              <a:rPr lang="fr-FR" sz="3200" dirty="0">
                <a:highlight>
                  <a:srgbClr val="00FF00"/>
                </a:highlight>
              </a:rPr>
              <a:t> h2se = VA/(VG+ VE)</a:t>
            </a:r>
          </a:p>
          <a:p>
            <a:pPr algn="just"/>
            <a:r>
              <a:rPr lang="fr-FR" sz="3200" dirty="0"/>
              <a:t>Il est évident que h2se est inférieure ou à la limite égale à h2sl.</a:t>
            </a:r>
          </a:p>
        </p:txBody>
      </p:sp>
    </p:spTree>
    <p:extLst>
      <p:ext uri="{BB962C8B-B14F-4D97-AF65-F5344CB8AC3E}">
        <p14:creationId xmlns:p14="http://schemas.microsoft.com/office/powerpoint/2010/main" val="265425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B956E5-95E9-1EAC-7EC2-AB5DB3F47EBC}"/>
              </a:ext>
            </a:extLst>
          </p:cNvPr>
          <p:cNvSpPr>
            <a:spLocks noGrp="1"/>
          </p:cNvSpPr>
          <p:nvPr>
            <p:ph type="title"/>
          </p:nvPr>
        </p:nvSpPr>
        <p:spPr/>
        <p:txBody>
          <a:bodyPr/>
          <a:lstStyle/>
          <a:p>
            <a:r>
              <a:rPr lang="fr-FR" dirty="0"/>
              <a:t>Référence bibliographique </a:t>
            </a:r>
          </a:p>
        </p:txBody>
      </p:sp>
      <p:sp>
        <p:nvSpPr>
          <p:cNvPr id="3" name="Espace réservé du contenu 2">
            <a:extLst>
              <a:ext uri="{FF2B5EF4-FFF2-40B4-BE49-F238E27FC236}">
                <a16:creationId xmlns:a16="http://schemas.microsoft.com/office/drawing/2014/main" id="{6A0ECE35-7F42-662E-BA3D-BC4CB90237C5}"/>
              </a:ext>
            </a:extLst>
          </p:cNvPr>
          <p:cNvSpPr>
            <a:spLocks noGrp="1"/>
          </p:cNvSpPr>
          <p:nvPr>
            <p:ph idx="1"/>
          </p:nvPr>
        </p:nvSpPr>
        <p:spPr/>
        <p:txBody>
          <a:bodyPr/>
          <a:lstStyle/>
          <a:p>
            <a:r>
              <a:rPr lang="fr-FR" dirty="0"/>
              <a:t> Salmi M., 2020. Amélioration génétique des plantes. Université Mustapha Ben </a:t>
            </a:r>
            <a:r>
              <a:rPr lang="fr-FR" dirty="0" err="1"/>
              <a:t>boulaid</a:t>
            </a:r>
            <a:r>
              <a:rPr lang="fr-FR" dirty="0"/>
              <a:t> Batna 2.</a:t>
            </a:r>
          </a:p>
          <a:p>
            <a:r>
              <a:rPr lang="fr-FR" dirty="0"/>
              <a:t>GAUTHERET ,M. R. J., GÉNÉTIQUE VÉGÉTALE. e l'Office de la Recherche Scientifique Coloniale. 162p.</a:t>
            </a:r>
          </a:p>
          <a:p>
            <a:r>
              <a:rPr lang="fr-FR" dirty="0"/>
              <a:t> https://www.fibl.org/fileadmin/documents/shop/1201-selection-vegetal.pdf</a:t>
            </a:r>
          </a:p>
        </p:txBody>
      </p:sp>
    </p:spTree>
    <p:extLst>
      <p:ext uri="{BB962C8B-B14F-4D97-AF65-F5344CB8AC3E}">
        <p14:creationId xmlns:p14="http://schemas.microsoft.com/office/powerpoint/2010/main" val="989149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4F7B43-3B2B-7D63-8CF4-BA269F841D50}"/>
              </a:ext>
            </a:extLst>
          </p:cNvPr>
          <p:cNvSpPr>
            <a:spLocks noGrp="1"/>
          </p:cNvSpPr>
          <p:nvPr>
            <p:ph type="title"/>
          </p:nvPr>
        </p:nvSpPr>
        <p:spPr/>
        <p:txBody>
          <a:bodyPr/>
          <a:lstStyle/>
          <a:p>
            <a:r>
              <a:rPr lang="fr-FR" b="1" dirty="0"/>
              <a:t>Hérédité </a:t>
            </a:r>
            <a:r>
              <a:rPr lang="fr-FR" b="1" dirty="0" err="1"/>
              <a:t>polyfactorielle</a:t>
            </a:r>
            <a:r>
              <a:rPr lang="fr-FR" b="1" dirty="0"/>
              <a:t> </a:t>
            </a:r>
            <a:endParaRPr lang="fr-FR" dirty="0"/>
          </a:p>
        </p:txBody>
      </p:sp>
      <p:sp>
        <p:nvSpPr>
          <p:cNvPr id="3" name="Espace réservé du texte 2">
            <a:extLst>
              <a:ext uri="{FF2B5EF4-FFF2-40B4-BE49-F238E27FC236}">
                <a16:creationId xmlns:a16="http://schemas.microsoft.com/office/drawing/2014/main" id="{68BC5513-DC12-C795-3110-F059912E50D7}"/>
              </a:ext>
            </a:extLst>
          </p:cNvPr>
          <p:cNvSpPr>
            <a:spLocks noGrp="1"/>
          </p:cNvSpPr>
          <p:nvPr>
            <p:ph type="body" idx="1"/>
          </p:nvPr>
        </p:nvSpPr>
        <p:spPr>
          <a:xfrm>
            <a:off x="831850" y="5122863"/>
            <a:ext cx="10515600" cy="1500187"/>
          </a:xfrm>
        </p:spPr>
        <p:txBody>
          <a:bodyPr>
            <a:normAutofit fontScale="92500" lnSpcReduction="20000"/>
          </a:bodyPr>
          <a:lstStyle/>
          <a:p>
            <a:r>
              <a:rPr lang="fr-FR" dirty="0"/>
              <a:t>1. Définition  </a:t>
            </a:r>
          </a:p>
          <a:p>
            <a:r>
              <a:rPr lang="fr-FR" dirty="0"/>
              <a:t>2. Variation génétique </a:t>
            </a:r>
          </a:p>
          <a:p>
            <a:r>
              <a:rPr lang="fr-FR" dirty="0"/>
              <a:t>3. Interaction inter locus </a:t>
            </a:r>
          </a:p>
          <a:p>
            <a:r>
              <a:rPr lang="fr-FR" dirty="0"/>
              <a:t>4. Interaction intra locus </a:t>
            </a:r>
          </a:p>
          <a:p>
            <a:endParaRPr lang="fr-FR" dirty="0"/>
          </a:p>
        </p:txBody>
      </p:sp>
      <p:pic>
        <p:nvPicPr>
          <p:cNvPr id="2050" name="Picture 2" descr="Génétique et hérédité – CORAMH">
            <a:extLst>
              <a:ext uri="{FF2B5EF4-FFF2-40B4-BE49-F238E27FC236}">
                <a16:creationId xmlns:a16="http://schemas.microsoft.com/office/drawing/2014/main" id="{FA9ADDD6-660F-B6E1-B370-56B5176631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806" y="95251"/>
            <a:ext cx="7834058" cy="3443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692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8A938-9DC3-01EF-EC05-0E2FD0E93597}"/>
              </a:ext>
            </a:extLst>
          </p:cNvPr>
          <p:cNvSpPr>
            <a:spLocks noGrp="1"/>
          </p:cNvSpPr>
          <p:nvPr>
            <p:ph type="title"/>
          </p:nvPr>
        </p:nvSpPr>
        <p:spPr>
          <a:xfrm>
            <a:off x="838200" y="365126"/>
            <a:ext cx="10515600" cy="615950"/>
          </a:xfrm>
        </p:spPr>
        <p:txBody>
          <a:bodyPr>
            <a:noAutofit/>
          </a:bodyPr>
          <a:lstStyle/>
          <a:p>
            <a:r>
              <a:rPr lang="fr-FR" b="1" dirty="0"/>
              <a:t>1.Hérédité </a:t>
            </a:r>
            <a:r>
              <a:rPr lang="fr-FR" b="1" dirty="0" err="1"/>
              <a:t>polyfactorielle</a:t>
            </a:r>
            <a:r>
              <a:rPr lang="fr-FR" b="1" dirty="0"/>
              <a:t> </a:t>
            </a:r>
          </a:p>
        </p:txBody>
      </p:sp>
      <p:sp>
        <p:nvSpPr>
          <p:cNvPr id="3" name="Espace réservé du contenu 2">
            <a:extLst>
              <a:ext uri="{FF2B5EF4-FFF2-40B4-BE49-F238E27FC236}">
                <a16:creationId xmlns:a16="http://schemas.microsoft.com/office/drawing/2014/main" id="{108C2F8F-56BF-319B-FFBD-614B8C51CA7A}"/>
              </a:ext>
            </a:extLst>
          </p:cNvPr>
          <p:cNvSpPr>
            <a:spLocks noGrp="1"/>
          </p:cNvSpPr>
          <p:nvPr>
            <p:ph idx="1"/>
          </p:nvPr>
        </p:nvSpPr>
        <p:spPr>
          <a:xfrm>
            <a:off x="104775" y="981076"/>
            <a:ext cx="11249025" cy="5734049"/>
          </a:xfrm>
        </p:spPr>
        <p:txBody>
          <a:bodyPr>
            <a:normAutofit fontScale="85000" lnSpcReduction="20000"/>
          </a:bodyPr>
          <a:lstStyle/>
          <a:p>
            <a:pPr marL="0" indent="0">
              <a:lnSpc>
                <a:spcPct val="150000"/>
              </a:lnSpc>
              <a:buNone/>
            </a:pPr>
            <a:r>
              <a:rPr lang="fr-FR" sz="3200" dirty="0"/>
              <a:t>L’</a:t>
            </a:r>
            <a:r>
              <a:rPr lang="fr-FR" sz="3200" dirty="0" err="1"/>
              <a:t>héridité</a:t>
            </a:r>
            <a:r>
              <a:rPr lang="fr-FR" sz="3200" dirty="0"/>
              <a:t> est la transmission de caractères à sa descendance</a:t>
            </a:r>
          </a:p>
          <a:p>
            <a:pPr marL="0" indent="0">
              <a:lnSpc>
                <a:spcPct val="150000"/>
              </a:lnSpc>
              <a:buNone/>
            </a:pPr>
            <a:r>
              <a:rPr lang="fr-FR" sz="3200" dirty="0"/>
              <a:t>– </a:t>
            </a:r>
            <a:r>
              <a:rPr lang="fr-FR" sz="3200" dirty="0">
                <a:solidFill>
                  <a:schemeClr val="accent6"/>
                </a:solidFill>
              </a:rPr>
              <a:t>Hérédité biologique</a:t>
            </a:r>
          </a:p>
          <a:p>
            <a:pPr marL="0" indent="0">
              <a:lnSpc>
                <a:spcPct val="150000"/>
              </a:lnSpc>
              <a:buNone/>
            </a:pPr>
            <a:r>
              <a:rPr lang="fr-FR" sz="3200" dirty="0"/>
              <a:t>• Caractères physiques…</a:t>
            </a:r>
          </a:p>
          <a:p>
            <a:pPr marL="0" indent="0">
              <a:lnSpc>
                <a:spcPct val="150000"/>
              </a:lnSpc>
              <a:buNone/>
            </a:pPr>
            <a:r>
              <a:rPr lang="fr-FR" sz="3200" dirty="0"/>
              <a:t>• 1ère théorie moderne de l’hérédité ~ 1850</a:t>
            </a:r>
          </a:p>
          <a:p>
            <a:pPr marL="0" indent="0">
              <a:lnSpc>
                <a:spcPct val="150000"/>
              </a:lnSpc>
              <a:buNone/>
            </a:pPr>
            <a:r>
              <a:rPr lang="fr-FR" sz="3200" dirty="0"/>
              <a:t>– </a:t>
            </a:r>
            <a:r>
              <a:rPr lang="fr-FR" sz="3200" dirty="0">
                <a:solidFill>
                  <a:srgbClr val="0070C0"/>
                </a:solidFill>
              </a:rPr>
              <a:t>August Weismann:</a:t>
            </a:r>
          </a:p>
          <a:p>
            <a:pPr marL="0" indent="0">
              <a:lnSpc>
                <a:spcPct val="150000"/>
              </a:lnSpc>
              <a:buNone/>
            </a:pPr>
            <a:r>
              <a:rPr lang="fr-FR" sz="3200" dirty="0"/>
              <a:t>• Seuls les caractères inscrits dans les gamètes se transmettent de génération en génération</a:t>
            </a:r>
          </a:p>
          <a:p>
            <a:pPr marL="0" indent="0">
              <a:lnSpc>
                <a:spcPct val="150000"/>
              </a:lnSpc>
              <a:buNone/>
            </a:pPr>
            <a:r>
              <a:rPr lang="fr-FR" sz="3200" dirty="0"/>
              <a:t>• La fécondation forme un nouvel individu par union aléatoire de deux « demi-génomes »</a:t>
            </a:r>
          </a:p>
        </p:txBody>
      </p:sp>
    </p:spTree>
    <p:extLst>
      <p:ext uri="{BB962C8B-B14F-4D97-AF65-F5344CB8AC3E}">
        <p14:creationId xmlns:p14="http://schemas.microsoft.com/office/powerpoint/2010/main" val="338144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523F70E-5F04-34D8-AAD2-804C278B6D24}"/>
              </a:ext>
            </a:extLst>
          </p:cNvPr>
          <p:cNvSpPr>
            <a:spLocks noGrp="1"/>
          </p:cNvSpPr>
          <p:nvPr>
            <p:ph idx="1"/>
          </p:nvPr>
        </p:nvSpPr>
        <p:spPr>
          <a:xfrm>
            <a:off x="200025" y="352424"/>
            <a:ext cx="11525249" cy="6334125"/>
          </a:xfrm>
        </p:spPr>
        <p:txBody>
          <a:bodyPr>
            <a:normAutofit/>
          </a:bodyPr>
          <a:lstStyle/>
          <a:p>
            <a:pPr marL="0" indent="0">
              <a:buNone/>
            </a:pPr>
            <a:r>
              <a:rPr lang="fr-FR" b="1" dirty="0"/>
              <a:t>Étude des mécanismes de l’hérédité biologique</a:t>
            </a:r>
          </a:p>
          <a:p>
            <a:pPr marL="0" indent="0">
              <a:buNone/>
            </a:pPr>
            <a:endParaRPr lang="fr-FR" b="1" dirty="0"/>
          </a:p>
          <a:p>
            <a:pPr marL="0" indent="0">
              <a:lnSpc>
                <a:spcPct val="100000"/>
              </a:lnSpc>
              <a:buNone/>
            </a:pPr>
            <a:r>
              <a:rPr lang="fr-FR" dirty="0"/>
              <a:t>• Principaux fondateurs de la Génétique</a:t>
            </a:r>
          </a:p>
          <a:p>
            <a:pPr marL="0" indent="0">
              <a:lnSpc>
                <a:spcPct val="100000"/>
              </a:lnSpc>
              <a:buNone/>
            </a:pPr>
            <a:r>
              <a:rPr lang="fr-FR" dirty="0"/>
              <a:t>– </a:t>
            </a:r>
            <a:r>
              <a:rPr lang="fr-FR" dirty="0">
                <a:solidFill>
                  <a:srgbClr val="0070C0"/>
                </a:solidFill>
              </a:rPr>
              <a:t>G. Mendel (~1860)</a:t>
            </a:r>
          </a:p>
          <a:p>
            <a:pPr marL="0" indent="0">
              <a:lnSpc>
                <a:spcPct val="100000"/>
              </a:lnSpc>
              <a:buNone/>
            </a:pPr>
            <a:r>
              <a:rPr lang="fr-FR" dirty="0"/>
              <a:t>• L’hérédité dépend de particules élémentaires (= gènes)</a:t>
            </a:r>
          </a:p>
          <a:p>
            <a:pPr marL="0" indent="0">
              <a:lnSpc>
                <a:spcPct val="100000"/>
              </a:lnSpc>
              <a:buNone/>
            </a:pPr>
            <a:r>
              <a:rPr lang="fr-FR" dirty="0"/>
              <a:t>– </a:t>
            </a:r>
            <a:r>
              <a:rPr lang="fr-FR" dirty="0">
                <a:solidFill>
                  <a:schemeClr val="accent2"/>
                </a:solidFill>
              </a:rPr>
              <a:t>Thomas Morgan (~1910)</a:t>
            </a:r>
            <a:endParaRPr lang="fr-FR" dirty="0">
              <a:solidFill>
                <a:schemeClr val="accent6"/>
              </a:solidFill>
            </a:endParaRPr>
          </a:p>
          <a:p>
            <a:pPr marL="0" indent="0">
              <a:lnSpc>
                <a:spcPct val="100000"/>
              </a:lnSpc>
              <a:buNone/>
            </a:pPr>
            <a:r>
              <a:rPr lang="fr-FR" dirty="0"/>
              <a:t>• Les gènes sont constitués d’ADN</a:t>
            </a:r>
          </a:p>
          <a:p>
            <a:pPr marL="0" indent="0">
              <a:lnSpc>
                <a:spcPct val="100000"/>
              </a:lnSpc>
              <a:buNone/>
            </a:pPr>
            <a:r>
              <a:rPr lang="fr-FR" dirty="0"/>
              <a:t>– </a:t>
            </a:r>
            <a:r>
              <a:rPr lang="fr-FR" dirty="0">
                <a:solidFill>
                  <a:schemeClr val="accent4"/>
                </a:solidFill>
              </a:rPr>
              <a:t>Watson et Crick (1953)</a:t>
            </a:r>
          </a:p>
          <a:p>
            <a:pPr marL="0" indent="0">
              <a:lnSpc>
                <a:spcPct val="100000"/>
              </a:lnSpc>
              <a:buNone/>
            </a:pPr>
            <a:r>
              <a:rPr lang="fr-FR" dirty="0"/>
              <a:t>• « La structure de l’ADN suggère un possible mécanisme de copie du matériel génétique »</a:t>
            </a:r>
          </a:p>
        </p:txBody>
      </p:sp>
    </p:spTree>
    <p:extLst>
      <p:ext uri="{BB962C8B-B14F-4D97-AF65-F5344CB8AC3E}">
        <p14:creationId xmlns:p14="http://schemas.microsoft.com/office/powerpoint/2010/main" val="1270477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wipe(down)">
                                      <p:cBhvr>
                                        <p:cTn id="61" dur="580">
                                          <p:stCondLst>
                                            <p:cond delay="0"/>
                                          </p:stCondLst>
                                        </p:cTn>
                                        <p:tgtEl>
                                          <p:spTgt spid="3">
                                            <p:txEl>
                                              <p:pRg st="4" end="4"/>
                                            </p:txEl>
                                          </p:spTgt>
                                        </p:tgtEl>
                                      </p:cBhvr>
                                    </p:animEffect>
                                    <p:anim calcmode="lin" valueType="num">
                                      <p:cBhvr>
                                        <p:cTn id="6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4" end="4"/>
                                            </p:txEl>
                                          </p:spTgt>
                                        </p:tgtEl>
                                      </p:cBhvr>
                                      <p:to x="100000" y="60000"/>
                                    </p:animScale>
                                    <p:animScale>
                                      <p:cBhvr>
                                        <p:cTn id="68" dur="166" decel="50000">
                                          <p:stCondLst>
                                            <p:cond delay="676"/>
                                          </p:stCondLst>
                                        </p:cTn>
                                        <p:tgtEl>
                                          <p:spTgt spid="3">
                                            <p:txEl>
                                              <p:pRg st="4" end="4"/>
                                            </p:txEl>
                                          </p:spTgt>
                                        </p:tgtEl>
                                      </p:cBhvr>
                                      <p:to x="100000" y="100000"/>
                                    </p:animScale>
                                    <p:animScale>
                                      <p:cBhvr>
                                        <p:cTn id="69" dur="26">
                                          <p:stCondLst>
                                            <p:cond delay="1312"/>
                                          </p:stCondLst>
                                        </p:cTn>
                                        <p:tgtEl>
                                          <p:spTgt spid="3">
                                            <p:txEl>
                                              <p:pRg st="4" end="4"/>
                                            </p:txEl>
                                          </p:spTgt>
                                        </p:tgtEl>
                                      </p:cBhvr>
                                      <p:to x="100000" y="80000"/>
                                    </p:animScale>
                                    <p:animScale>
                                      <p:cBhvr>
                                        <p:cTn id="70" dur="166" decel="50000">
                                          <p:stCondLst>
                                            <p:cond delay="1338"/>
                                          </p:stCondLst>
                                        </p:cTn>
                                        <p:tgtEl>
                                          <p:spTgt spid="3">
                                            <p:txEl>
                                              <p:pRg st="4" end="4"/>
                                            </p:txEl>
                                          </p:spTgt>
                                        </p:tgtEl>
                                      </p:cBhvr>
                                      <p:to x="100000" y="100000"/>
                                    </p:animScale>
                                    <p:animScale>
                                      <p:cBhvr>
                                        <p:cTn id="71" dur="26">
                                          <p:stCondLst>
                                            <p:cond delay="1642"/>
                                          </p:stCondLst>
                                        </p:cTn>
                                        <p:tgtEl>
                                          <p:spTgt spid="3">
                                            <p:txEl>
                                              <p:pRg st="4" end="4"/>
                                            </p:txEl>
                                          </p:spTgt>
                                        </p:tgtEl>
                                      </p:cBhvr>
                                      <p:to x="100000" y="90000"/>
                                    </p:animScale>
                                    <p:animScale>
                                      <p:cBhvr>
                                        <p:cTn id="72" dur="166" decel="50000">
                                          <p:stCondLst>
                                            <p:cond delay="1668"/>
                                          </p:stCondLst>
                                        </p:cTn>
                                        <p:tgtEl>
                                          <p:spTgt spid="3">
                                            <p:txEl>
                                              <p:pRg st="4" end="4"/>
                                            </p:txEl>
                                          </p:spTgt>
                                        </p:tgtEl>
                                      </p:cBhvr>
                                      <p:to x="100000" y="100000"/>
                                    </p:animScale>
                                    <p:animScale>
                                      <p:cBhvr>
                                        <p:cTn id="73" dur="26">
                                          <p:stCondLst>
                                            <p:cond delay="1808"/>
                                          </p:stCondLst>
                                        </p:cTn>
                                        <p:tgtEl>
                                          <p:spTgt spid="3">
                                            <p:txEl>
                                              <p:pRg st="4" end="4"/>
                                            </p:txEl>
                                          </p:spTgt>
                                        </p:tgtEl>
                                      </p:cBhvr>
                                      <p:to x="100000" y="95000"/>
                                    </p:animScale>
                                    <p:animScale>
                                      <p:cBhvr>
                                        <p:cTn id="74" dur="166" decel="50000">
                                          <p:stCondLst>
                                            <p:cond delay="1834"/>
                                          </p:stCondLst>
                                        </p:cTn>
                                        <p:tgtEl>
                                          <p:spTgt spid="3">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Effect transition="in" filter="wipe(down)">
                                      <p:cBhvr>
                                        <p:cTn id="79" dur="580">
                                          <p:stCondLst>
                                            <p:cond delay="0"/>
                                          </p:stCondLst>
                                        </p:cTn>
                                        <p:tgtEl>
                                          <p:spTgt spid="3">
                                            <p:txEl>
                                              <p:pRg st="5" end="5"/>
                                            </p:txEl>
                                          </p:spTgt>
                                        </p:tgtEl>
                                      </p:cBhvr>
                                    </p:animEffect>
                                    <p:anim calcmode="lin" valueType="num">
                                      <p:cBhvr>
                                        <p:cTn id="80"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5" end="5"/>
                                            </p:txEl>
                                          </p:spTgt>
                                        </p:tgtEl>
                                      </p:cBhvr>
                                      <p:to x="100000" y="60000"/>
                                    </p:animScale>
                                    <p:animScale>
                                      <p:cBhvr>
                                        <p:cTn id="86" dur="166" decel="50000">
                                          <p:stCondLst>
                                            <p:cond delay="676"/>
                                          </p:stCondLst>
                                        </p:cTn>
                                        <p:tgtEl>
                                          <p:spTgt spid="3">
                                            <p:txEl>
                                              <p:pRg st="5" end="5"/>
                                            </p:txEl>
                                          </p:spTgt>
                                        </p:tgtEl>
                                      </p:cBhvr>
                                      <p:to x="100000" y="100000"/>
                                    </p:animScale>
                                    <p:animScale>
                                      <p:cBhvr>
                                        <p:cTn id="87" dur="26">
                                          <p:stCondLst>
                                            <p:cond delay="1312"/>
                                          </p:stCondLst>
                                        </p:cTn>
                                        <p:tgtEl>
                                          <p:spTgt spid="3">
                                            <p:txEl>
                                              <p:pRg st="5" end="5"/>
                                            </p:txEl>
                                          </p:spTgt>
                                        </p:tgtEl>
                                      </p:cBhvr>
                                      <p:to x="100000" y="80000"/>
                                    </p:animScale>
                                    <p:animScale>
                                      <p:cBhvr>
                                        <p:cTn id="88" dur="166" decel="50000">
                                          <p:stCondLst>
                                            <p:cond delay="1338"/>
                                          </p:stCondLst>
                                        </p:cTn>
                                        <p:tgtEl>
                                          <p:spTgt spid="3">
                                            <p:txEl>
                                              <p:pRg st="5" end="5"/>
                                            </p:txEl>
                                          </p:spTgt>
                                        </p:tgtEl>
                                      </p:cBhvr>
                                      <p:to x="100000" y="100000"/>
                                    </p:animScale>
                                    <p:animScale>
                                      <p:cBhvr>
                                        <p:cTn id="89" dur="26">
                                          <p:stCondLst>
                                            <p:cond delay="1642"/>
                                          </p:stCondLst>
                                        </p:cTn>
                                        <p:tgtEl>
                                          <p:spTgt spid="3">
                                            <p:txEl>
                                              <p:pRg st="5" end="5"/>
                                            </p:txEl>
                                          </p:spTgt>
                                        </p:tgtEl>
                                      </p:cBhvr>
                                      <p:to x="100000" y="90000"/>
                                    </p:animScale>
                                    <p:animScale>
                                      <p:cBhvr>
                                        <p:cTn id="90" dur="166" decel="50000">
                                          <p:stCondLst>
                                            <p:cond delay="1668"/>
                                          </p:stCondLst>
                                        </p:cTn>
                                        <p:tgtEl>
                                          <p:spTgt spid="3">
                                            <p:txEl>
                                              <p:pRg st="5" end="5"/>
                                            </p:txEl>
                                          </p:spTgt>
                                        </p:tgtEl>
                                      </p:cBhvr>
                                      <p:to x="100000" y="100000"/>
                                    </p:animScale>
                                    <p:animScale>
                                      <p:cBhvr>
                                        <p:cTn id="91" dur="26">
                                          <p:stCondLst>
                                            <p:cond delay="1808"/>
                                          </p:stCondLst>
                                        </p:cTn>
                                        <p:tgtEl>
                                          <p:spTgt spid="3">
                                            <p:txEl>
                                              <p:pRg st="5" end="5"/>
                                            </p:txEl>
                                          </p:spTgt>
                                        </p:tgtEl>
                                      </p:cBhvr>
                                      <p:to x="100000" y="95000"/>
                                    </p:animScale>
                                    <p:animScale>
                                      <p:cBhvr>
                                        <p:cTn id="92" dur="166" decel="50000">
                                          <p:stCondLst>
                                            <p:cond delay="1834"/>
                                          </p:stCondLst>
                                        </p:cTn>
                                        <p:tgtEl>
                                          <p:spTgt spid="3">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6" end="6"/>
                                            </p:txEl>
                                          </p:spTgt>
                                        </p:tgtEl>
                                        <p:attrNameLst>
                                          <p:attrName>style.visibility</p:attrName>
                                        </p:attrNameLst>
                                      </p:cBhvr>
                                      <p:to>
                                        <p:strVal val="visible"/>
                                      </p:to>
                                    </p:set>
                                    <p:animEffect transition="in" filter="wipe(down)">
                                      <p:cBhvr>
                                        <p:cTn id="97" dur="580">
                                          <p:stCondLst>
                                            <p:cond delay="0"/>
                                          </p:stCondLst>
                                        </p:cTn>
                                        <p:tgtEl>
                                          <p:spTgt spid="3">
                                            <p:txEl>
                                              <p:pRg st="6" end="6"/>
                                            </p:txEl>
                                          </p:spTgt>
                                        </p:tgtEl>
                                      </p:cBhvr>
                                    </p:animEffect>
                                    <p:anim calcmode="lin" valueType="num">
                                      <p:cBhvr>
                                        <p:cTn id="98"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6" end="6"/>
                                            </p:txEl>
                                          </p:spTgt>
                                        </p:tgtEl>
                                      </p:cBhvr>
                                      <p:to x="100000" y="60000"/>
                                    </p:animScale>
                                    <p:animScale>
                                      <p:cBhvr>
                                        <p:cTn id="104" dur="166" decel="50000">
                                          <p:stCondLst>
                                            <p:cond delay="676"/>
                                          </p:stCondLst>
                                        </p:cTn>
                                        <p:tgtEl>
                                          <p:spTgt spid="3">
                                            <p:txEl>
                                              <p:pRg st="6" end="6"/>
                                            </p:txEl>
                                          </p:spTgt>
                                        </p:tgtEl>
                                      </p:cBhvr>
                                      <p:to x="100000" y="100000"/>
                                    </p:animScale>
                                    <p:animScale>
                                      <p:cBhvr>
                                        <p:cTn id="105" dur="26">
                                          <p:stCondLst>
                                            <p:cond delay="1312"/>
                                          </p:stCondLst>
                                        </p:cTn>
                                        <p:tgtEl>
                                          <p:spTgt spid="3">
                                            <p:txEl>
                                              <p:pRg st="6" end="6"/>
                                            </p:txEl>
                                          </p:spTgt>
                                        </p:tgtEl>
                                      </p:cBhvr>
                                      <p:to x="100000" y="80000"/>
                                    </p:animScale>
                                    <p:animScale>
                                      <p:cBhvr>
                                        <p:cTn id="106" dur="166" decel="50000">
                                          <p:stCondLst>
                                            <p:cond delay="1338"/>
                                          </p:stCondLst>
                                        </p:cTn>
                                        <p:tgtEl>
                                          <p:spTgt spid="3">
                                            <p:txEl>
                                              <p:pRg st="6" end="6"/>
                                            </p:txEl>
                                          </p:spTgt>
                                        </p:tgtEl>
                                      </p:cBhvr>
                                      <p:to x="100000" y="100000"/>
                                    </p:animScale>
                                    <p:animScale>
                                      <p:cBhvr>
                                        <p:cTn id="107" dur="26">
                                          <p:stCondLst>
                                            <p:cond delay="1642"/>
                                          </p:stCondLst>
                                        </p:cTn>
                                        <p:tgtEl>
                                          <p:spTgt spid="3">
                                            <p:txEl>
                                              <p:pRg st="6" end="6"/>
                                            </p:txEl>
                                          </p:spTgt>
                                        </p:tgtEl>
                                      </p:cBhvr>
                                      <p:to x="100000" y="90000"/>
                                    </p:animScale>
                                    <p:animScale>
                                      <p:cBhvr>
                                        <p:cTn id="108" dur="166" decel="50000">
                                          <p:stCondLst>
                                            <p:cond delay="1668"/>
                                          </p:stCondLst>
                                        </p:cTn>
                                        <p:tgtEl>
                                          <p:spTgt spid="3">
                                            <p:txEl>
                                              <p:pRg st="6" end="6"/>
                                            </p:txEl>
                                          </p:spTgt>
                                        </p:tgtEl>
                                      </p:cBhvr>
                                      <p:to x="100000" y="100000"/>
                                    </p:animScale>
                                    <p:animScale>
                                      <p:cBhvr>
                                        <p:cTn id="109" dur="26">
                                          <p:stCondLst>
                                            <p:cond delay="1808"/>
                                          </p:stCondLst>
                                        </p:cTn>
                                        <p:tgtEl>
                                          <p:spTgt spid="3">
                                            <p:txEl>
                                              <p:pRg st="6" end="6"/>
                                            </p:txEl>
                                          </p:spTgt>
                                        </p:tgtEl>
                                      </p:cBhvr>
                                      <p:to x="100000" y="95000"/>
                                    </p:animScale>
                                    <p:animScale>
                                      <p:cBhvr>
                                        <p:cTn id="110" dur="166" decel="50000">
                                          <p:stCondLst>
                                            <p:cond delay="1834"/>
                                          </p:stCondLst>
                                        </p:cTn>
                                        <p:tgtEl>
                                          <p:spTgt spid="3">
                                            <p:txEl>
                                              <p:pRg st="6" end="6"/>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7" end="7"/>
                                            </p:txEl>
                                          </p:spTgt>
                                        </p:tgtEl>
                                        <p:attrNameLst>
                                          <p:attrName>style.visibility</p:attrName>
                                        </p:attrNameLst>
                                      </p:cBhvr>
                                      <p:to>
                                        <p:strVal val="visible"/>
                                      </p:to>
                                    </p:set>
                                    <p:animEffect transition="in" filter="wipe(down)">
                                      <p:cBhvr>
                                        <p:cTn id="115" dur="580">
                                          <p:stCondLst>
                                            <p:cond delay="0"/>
                                          </p:stCondLst>
                                        </p:cTn>
                                        <p:tgtEl>
                                          <p:spTgt spid="3">
                                            <p:txEl>
                                              <p:pRg st="7" end="7"/>
                                            </p:txEl>
                                          </p:spTgt>
                                        </p:tgtEl>
                                      </p:cBhvr>
                                    </p:animEffect>
                                    <p:anim calcmode="lin" valueType="num">
                                      <p:cBhvr>
                                        <p:cTn id="116"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7" end="7"/>
                                            </p:txEl>
                                          </p:spTgt>
                                        </p:tgtEl>
                                      </p:cBhvr>
                                      <p:to x="100000" y="60000"/>
                                    </p:animScale>
                                    <p:animScale>
                                      <p:cBhvr>
                                        <p:cTn id="122" dur="166" decel="50000">
                                          <p:stCondLst>
                                            <p:cond delay="676"/>
                                          </p:stCondLst>
                                        </p:cTn>
                                        <p:tgtEl>
                                          <p:spTgt spid="3">
                                            <p:txEl>
                                              <p:pRg st="7" end="7"/>
                                            </p:txEl>
                                          </p:spTgt>
                                        </p:tgtEl>
                                      </p:cBhvr>
                                      <p:to x="100000" y="100000"/>
                                    </p:animScale>
                                    <p:animScale>
                                      <p:cBhvr>
                                        <p:cTn id="123" dur="26">
                                          <p:stCondLst>
                                            <p:cond delay="1312"/>
                                          </p:stCondLst>
                                        </p:cTn>
                                        <p:tgtEl>
                                          <p:spTgt spid="3">
                                            <p:txEl>
                                              <p:pRg st="7" end="7"/>
                                            </p:txEl>
                                          </p:spTgt>
                                        </p:tgtEl>
                                      </p:cBhvr>
                                      <p:to x="100000" y="80000"/>
                                    </p:animScale>
                                    <p:animScale>
                                      <p:cBhvr>
                                        <p:cTn id="124" dur="166" decel="50000">
                                          <p:stCondLst>
                                            <p:cond delay="1338"/>
                                          </p:stCondLst>
                                        </p:cTn>
                                        <p:tgtEl>
                                          <p:spTgt spid="3">
                                            <p:txEl>
                                              <p:pRg st="7" end="7"/>
                                            </p:txEl>
                                          </p:spTgt>
                                        </p:tgtEl>
                                      </p:cBhvr>
                                      <p:to x="100000" y="100000"/>
                                    </p:animScale>
                                    <p:animScale>
                                      <p:cBhvr>
                                        <p:cTn id="125" dur="26">
                                          <p:stCondLst>
                                            <p:cond delay="1642"/>
                                          </p:stCondLst>
                                        </p:cTn>
                                        <p:tgtEl>
                                          <p:spTgt spid="3">
                                            <p:txEl>
                                              <p:pRg st="7" end="7"/>
                                            </p:txEl>
                                          </p:spTgt>
                                        </p:tgtEl>
                                      </p:cBhvr>
                                      <p:to x="100000" y="90000"/>
                                    </p:animScale>
                                    <p:animScale>
                                      <p:cBhvr>
                                        <p:cTn id="126" dur="166" decel="50000">
                                          <p:stCondLst>
                                            <p:cond delay="1668"/>
                                          </p:stCondLst>
                                        </p:cTn>
                                        <p:tgtEl>
                                          <p:spTgt spid="3">
                                            <p:txEl>
                                              <p:pRg st="7" end="7"/>
                                            </p:txEl>
                                          </p:spTgt>
                                        </p:tgtEl>
                                      </p:cBhvr>
                                      <p:to x="100000" y="100000"/>
                                    </p:animScale>
                                    <p:animScale>
                                      <p:cBhvr>
                                        <p:cTn id="127" dur="26">
                                          <p:stCondLst>
                                            <p:cond delay="1808"/>
                                          </p:stCondLst>
                                        </p:cTn>
                                        <p:tgtEl>
                                          <p:spTgt spid="3">
                                            <p:txEl>
                                              <p:pRg st="7" end="7"/>
                                            </p:txEl>
                                          </p:spTgt>
                                        </p:tgtEl>
                                      </p:cBhvr>
                                      <p:to x="100000" y="95000"/>
                                    </p:animScale>
                                    <p:animScale>
                                      <p:cBhvr>
                                        <p:cTn id="128" dur="166" decel="50000">
                                          <p:stCondLst>
                                            <p:cond delay="1834"/>
                                          </p:stCondLst>
                                        </p:cTn>
                                        <p:tgtEl>
                                          <p:spTgt spid="3">
                                            <p:txEl>
                                              <p:pRg st="7" end="7"/>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8" end="8"/>
                                            </p:txEl>
                                          </p:spTgt>
                                        </p:tgtEl>
                                        <p:attrNameLst>
                                          <p:attrName>style.visibility</p:attrName>
                                        </p:attrNameLst>
                                      </p:cBhvr>
                                      <p:to>
                                        <p:strVal val="visible"/>
                                      </p:to>
                                    </p:set>
                                    <p:animEffect transition="in" filter="wipe(down)">
                                      <p:cBhvr>
                                        <p:cTn id="133" dur="580">
                                          <p:stCondLst>
                                            <p:cond delay="0"/>
                                          </p:stCondLst>
                                        </p:cTn>
                                        <p:tgtEl>
                                          <p:spTgt spid="3">
                                            <p:txEl>
                                              <p:pRg st="8" end="8"/>
                                            </p:txEl>
                                          </p:spTgt>
                                        </p:tgtEl>
                                      </p:cBhvr>
                                    </p:animEffect>
                                    <p:anim calcmode="lin" valueType="num">
                                      <p:cBhvr>
                                        <p:cTn id="134"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8" end="8"/>
                                            </p:txEl>
                                          </p:spTgt>
                                        </p:tgtEl>
                                      </p:cBhvr>
                                      <p:to x="100000" y="60000"/>
                                    </p:animScale>
                                    <p:animScale>
                                      <p:cBhvr>
                                        <p:cTn id="140" dur="166" decel="50000">
                                          <p:stCondLst>
                                            <p:cond delay="676"/>
                                          </p:stCondLst>
                                        </p:cTn>
                                        <p:tgtEl>
                                          <p:spTgt spid="3">
                                            <p:txEl>
                                              <p:pRg st="8" end="8"/>
                                            </p:txEl>
                                          </p:spTgt>
                                        </p:tgtEl>
                                      </p:cBhvr>
                                      <p:to x="100000" y="100000"/>
                                    </p:animScale>
                                    <p:animScale>
                                      <p:cBhvr>
                                        <p:cTn id="141" dur="26">
                                          <p:stCondLst>
                                            <p:cond delay="1312"/>
                                          </p:stCondLst>
                                        </p:cTn>
                                        <p:tgtEl>
                                          <p:spTgt spid="3">
                                            <p:txEl>
                                              <p:pRg st="8" end="8"/>
                                            </p:txEl>
                                          </p:spTgt>
                                        </p:tgtEl>
                                      </p:cBhvr>
                                      <p:to x="100000" y="80000"/>
                                    </p:animScale>
                                    <p:animScale>
                                      <p:cBhvr>
                                        <p:cTn id="142" dur="166" decel="50000">
                                          <p:stCondLst>
                                            <p:cond delay="1338"/>
                                          </p:stCondLst>
                                        </p:cTn>
                                        <p:tgtEl>
                                          <p:spTgt spid="3">
                                            <p:txEl>
                                              <p:pRg st="8" end="8"/>
                                            </p:txEl>
                                          </p:spTgt>
                                        </p:tgtEl>
                                      </p:cBhvr>
                                      <p:to x="100000" y="100000"/>
                                    </p:animScale>
                                    <p:animScale>
                                      <p:cBhvr>
                                        <p:cTn id="143" dur="26">
                                          <p:stCondLst>
                                            <p:cond delay="1642"/>
                                          </p:stCondLst>
                                        </p:cTn>
                                        <p:tgtEl>
                                          <p:spTgt spid="3">
                                            <p:txEl>
                                              <p:pRg st="8" end="8"/>
                                            </p:txEl>
                                          </p:spTgt>
                                        </p:tgtEl>
                                      </p:cBhvr>
                                      <p:to x="100000" y="90000"/>
                                    </p:animScale>
                                    <p:animScale>
                                      <p:cBhvr>
                                        <p:cTn id="144" dur="166" decel="50000">
                                          <p:stCondLst>
                                            <p:cond delay="1668"/>
                                          </p:stCondLst>
                                        </p:cTn>
                                        <p:tgtEl>
                                          <p:spTgt spid="3">
                                            <p:txEl>
                                              <p:pRg st="8" end="8"/>
                                            </p:txEl>
                                          </p:spTgt>
                                        </p:tgtEl>
                                      </p:cBhvr>
                                      <p:to x="100000" y="100000"/>
                                    </p:animScale>
                                    <p:animScale>
                                      <p:cBhvr>
                                        <p:cTn id="145" dur="26">
                                          <p:stCondLst>
                                            <p:cond delay="1808"/>
                                          </p:stCondLst>
                                        </p:cTn>
                                        <p:tgtEl>
                                          <p:spTgt spid="3">
                                            <p:txEl>
                                              <p:pRg st="8" end="8"/>
                                            </p:txEl>
                                          </p:spTgt>
                                        </p:tgtEl>
                                      </p:cBhvr>
                                      <p:to x="100000" y="95000"/>
                                    </p:animScale>
                                    <p:animScale>
                                      <p:cBhvr>
                                        <p:cTn id="146"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120018-6C67-00BE-6E86-B0A03D76E017}"/>
              </a:ext>
            </a:extLst>
          </p:cNvPr>
          <p:cNvSpPr>
            <a:spLocks noGrp="1"/>
          </p:cNvSpPr>
          <p:nvPr>
            <p:ph type="title"/>
          </p:nvPr>
        </p:nvSpPr>
        <p:spPr>
          <a:xfrm>
            <a:off x="838200" y="365125"/>
            <a:ext cx="10515600" cy="796925"/>
          </a:xfrm>
        </p:spPr>
        <p:txBody>
          <a:bodyPr/>
          <a:lstStyle/>
          <a:p>
            <a:r>
              <a:rPr lang="fr-FR" dirty="0"/>
              <a:t>1.2. Variation génétique </a:t>
            </a:r>
          </a:p>
        </p:txBody>
      </p:sp>
      <p:sp>
        <p:nvSpPr>
          <p:cNvPr id="3" name="Espace réservé du contenu 2">
            <a:extLst>
              <a:ext uri="{FF2B5EF4-FFF2-40B4-BE49-F238E27FC236}">
                <a16:creationId xmlns:a16="http://schemas.microsoft.com/office/drawing/2014/main" id="{66CBE726-FF37-4107-1B30-5D5E57BBDF7C}"/>
              </a:ext>
            </a:extLst>
          </p:cNvPr>
          <p:cNvSpPr>
            <a:spLocks noGrp="1"/>
          </p:cNvSpPr>
          <p:nvPr>
            <p:ph idx="1"/>
          </p:nvPr>
        </p:nvSpPr>
        <p:spPr>
          <a:xfrm>
            <a:off x="123825" y="1047751"/>
            <a:ext cx="11944350" cy="5553074"/>
          </a:xfrm>
        </p:spPr>
        <p:txBody>
          <a:bodyPr>
            <a:normAutofit fontScale="92500" lnSpcReduction="20000"/>
          </a:bodyPr>
          <a:lstStyle/>
          <a:p>
            <a:pPr marL="0" indent="0" algn="just">
              <a:lnSpc>
                <a:spcPct val="150000"/>
              </a:lnSpc>
              <a:buNone/>
            </a:pPr>
            <a:r>
              <a:rPr lang="fr-FR" sz="3300" b="1" dirty="0">
                <a:solidFill>
                  <a:srgbClr val="C00000"/>
                </a:solidFill>
              </a:rPr>
              <a:t>1- Nature de la variation génétique </a:t>
            </a:r>
            <a:r>
              <a:rPr lang="fr-FR" sz="3300" b="1" dirty="0"/>
              <a:t>: </a:t>
            </a:r>
          </a:p>
          <a:p>
            <a:pPr marL="0" indent="0" algn="just">
              <a:lnSpc>
                <a:spcPct val="150000"/>
              </a:lnSpc>
              <a:buNone/>
            </a:pPr>
            <a:r>
              <a:rPr lang="fr-FR" sz="3300" dirty="0"/>
              <a:t>a</a:t>
            </a:r>
            <a:r>
              <a:rPr lang="fr-FR" sz="3300" dirty="0">
                <a:solidFill>
                  <a:schemeClr val="accent6"/>
                </a:solidFill>
              </a:rPr>
              <a:t>)- Variation discontinue </a:t>
            </a:r>
            <a:r>
              <a:rPr lang="fr-FR" sz="3300" dirty="0"/>
              <a:t>: Génétique mendélienne </a:t>
            </a:r>
          </a:p>
          <a:p>
            <a:pPr marL="0" indent="0" algn="just">
              <a:lnSpc>
                <a:spcPct val="150000"/>
              </a:lnSpc>
              <a:buNone/>
            </a:pPr>
            <a:r>
              <a:rPr lang="fr-FR" sz="3300" dirty="0"/>
              <a:t>Elle concerne les caractères gouvernés par un gène ou un petit nombre de gènes (monogéniques), c’est le type de caractères étudiés par le généticien Mendel. </a:t>
            </a:r>
          </a:p>
          <a:p>
            <a:pPr marL="0" indent="0" algn="just">
              <a:lnSpc>
                <a:spcPct val="150000"/>
              </a:lnSpc>
              <a:buNone/>
            </a:pPr>
            <a:r>
              <a:rPr lang="fr-FR" sz="3300" dirty="0"/>
              <a:t>Ce sont des caractères simples, facilement identifiables, ne sont pas influencés par l’environnement. </a:t>
            </a:r>
            <a:r>
              <a:rPr lang="fr-FR" sz="3300" dirty="0" err="1"/>
              <a:t>Exp</a:t>
            </a:r>
            <a:r>
              <a:rPr lang="fr-FR" sz="3300" dirty="0"/>
              <a:t>. Couleur de la fleur, sensibilité ou résistance à une maladie.</a:t>
            </a:r>
          </a:p>
          <a:p>
            <a:pPr marL="0" indent="0" algn="just">
              <a:buNone/>
            </a:pPr>
            <a:endParaRPr lang="fr-FR" dirty="0"/>
          </a:p>
        </p:txBody>
      </p:sp>
    </p:spTree>
    <p:extLst>
      <p:ext uri="{BB962C8B-B14F-4D97-AF65-F5344CB8AC3E}">
        <p14:creationId xmlns:p14="http://schemas.microsoft.com/office/powerpoint/2010/main" val="203376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4" presetClass="emph" presetSubtype="0" fill="hold" grpId="0" nodeType="clickEffect">
                                  <p:stCondLst>
                                    <p:cond delay="0"/>
                                  </p:stCondLst>
                                  <p:iterate type="lt">
                                    <p:tmPct val="10000"/>
                                  </p:iterate>
                                  <p:childTnLst>
                                    <p:animMotion origin="layout" path="M 0.0 0.0 L 0.0 -0.07213" pathEditMode="relative" ptsTypes="">
                                      <p:cBhvr>
                                        <p:cTn id="38" dur="250" accel="50000" decel="50000" autoRev="1" fill="hold">
                                          <p:stCondLst>
                                            <p:cond delay="0"/>
                                          </p:stCondLst>
                                        </p:cTn>
                                        <p:tgtEl>
                                          <p:spTgt spid="2"/>
                                        </p:tgtEl>
                                        <p:attrNameLst>
                                          <p:attrName>ppt_x</p:attrName>
                                          <p:attrName>ppt_y</p:attrName>
                                        </p:attrNameLst>
                                      </p:cBhvr>
                                    </p:animMotion>
                                    <p:animRot by="1500000">
                                      <p:cBhvr>
                                        <p:cTn id="39" dur="125" fill="hold">
                                          <p:stCondLst>
                                            <p:cond delay="0"/>
                                          </p:stCondLst>
                                        </p:cTn>
                                        <p:tgtEl>
                                          <p:spTgt spid="2"/>
                                        </p:tgtEl>
                                        <p:attrNameLst>
                                          <p:attrName>r</p:attrName>
                                        </p:attrNameLst>
                                      </p:cBhvr>
                                    </p:animRot>
                                    <p:animRot by="-1500000">
                                      <p:cBhvr>
                                        <p:cTn id="40" dur="125" fill="hold">
                                          <p:stCondLst>
                                            <p:cond delay="125"/>
                                          </p:stCondLst>
                                        </p:cTn>
                                        <p:tgtEl>
                                          <p:spTgt spid="2"/>
                                        </p:tgtEl>
                                        <p:attrNameLst>
                                          <p:attrName>r</p:attrName>
                                        </p:attrNameLst>
                                      </p:cBhvr>
                                    </p:animRot>
                                    <p:animRot by="-1500000">
                                      <p:cBhvr>
                                        <p:cTn id="41" dur="125" fill="hold">
                                          <p:stCondLst>
                                            <p:cond delay="250"/>
                                          </p:stCondLst>
                                        </p:cTn>
                                        <p:tgtEl>
                                          <p:spTgt spid="2"/>
                                        </p:tgtEl>
                                        <p:attrNameLst>
                                          <p:attrName>r</p:attrName>
                                        </p:attrNameLst>
                                      </p:cBhvr>
                                    </p:animRot>
                                    <p:animRot by="1500000">
                                      <p:cBhvr>
                                        <p:cTn id="42"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F68E959-FF07-DD0F-027D-9DA2643EFAF4}"/>
              </a:ext>
            </a:extLst>
          </p:cNvPr>
          <p:cNvSpPr>
            <a:spLocks noGrp="1"/>
          </p:cNvSpPr>
          <p:nvPr>
            <p:ph idx="1"/>
          </p:nvPr>
        </p:nvSpPr>
        <p:spPr>
          <a:xfrm>
            <a:off x="209550" y="247650"/>
            <a:ext cx="11144250" cy="6315075"/>
          </a:xfrm>
        </p:spPr>
        <p:txBody>
          <a:bodyPr>
            <a:normAutofit/>
          </a:bodyPr>
          <a:lstStyle/>
          <a:p>
            <a:pPr marL="0" indent="0" algn="just">
              <a:lnSpc>
                <a:spcPct val="150000"/>
              </a:lnSpc>
              <a:buNone/>
            </a:pPr>
            <a:r>
              <a:rPr lang="fr-FR" sz="3600" dirty="0">
                <a:solidFill>
                  <a:schemeClr val="accent6">
                    <a:lumMod val="75000"/>
                  </a:schemeClr>
                </a:solidFill>
              </a:rPr>
              <a:t>b</a:t>
            </a:r>
            <a:r>
              <a:rPr lang="fr-FR" sz="4400" dirty="0">
                <a:solidFill>
                  <a:schemeClr val="accent6">
                    <a:lumMod val="75000"/>
                  </a:schemeClr>
                </a:solidFill>
              </a:rPr>
              <a:t>) </a:t>
            </a:r>
            <a:r>
              <a:rPr lang="fr-FR" sz="3600" dirty="0">
                <a:solidFill>
                  <a:schemeClr val="accent6"/>
                </a:solidFill>
              </a:rPr>
              <a:t>Variation continue </a:t>
            </a:r>
            <a:r>
              <a:rPr lang="fr-FR" sz="3600" dirty="0"/>
              <a:t>: Génétique quantitative </a:t>
            </a:r>
          </a:p>
          <a:p>
            <a:pPr marL="0" indent="0" algn="just">
              <a:lnSpc>
                <a:spcPct val="150000"/>
              </a:lnSpc>
              <a:buNone/>
            </a:pPr>
            <a:r>
              <a:rPr lang="fr-FR" dirty="0"/>
              <a:t> </a:t>
            </a:r>
            <a:r>
              <a:rPr lang="fr-FR" sz="3200" dirty="0"/>
              <a:t>Caractères dont la variation est mesurable : </a:t>
            </a:r>
            <a:r>
              <a:rPr lang="fr-FR" sz="3200" dirty="0" err="1"/>
              <a:t>exp</a:t>
            </a:r>
            <a:r>
              <a:rPr lang="fr-FR" sz="3200" dirty="0"/>
              <a:t>. </a:t>
            </a:r>
            <a:r>
              <a:rPr lang="fr-FR" sz="3200" dirty="0" err="1"/>
              <a:t>Rdt</a:t>
            </a:r>
            <a:r>
              <a:rPr lang="fr-FR" sz="3200" dirty="0"/>
              <a:t>, taille, la surface …etc. Ce sont des caractères contrôlés par un nombre important de gènes (polygéniques) et il est nécessaire de recourir à des méthodes statistiques pour leurs analyses. Une grande partie de la variabilité observée pour la plupart de ces caractères est due à des effets de l’environnement. Ils sont caractérisés par une variation continue. </a:t>
            </a:r>
            <a:endParaRPr lang="fr-FR" dirty="0"/>
          </a:p>
        </p:txBody>
      </p:sp>
    </p:spTree>
    <p:extLst>
      <p:ext uri="{BB962C8B-B14F-4D97-AF65-F5344CB8AC3E}">
        <p14:creationId xmlns:p14="http://schemas.microsoft.com/office/powerpoint/2010/main" val="160384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1562518-2BF6-0044-7272-387584F85620}"/>
              </a:ext>
            </a:extLst>
          </p:cNvPr>
          <p:cNvSpPr>
            <a:spLocks noGrp="1"/>
          </p:cNvSpPr>
          <p:nvPr>
            <p:ph idx="1"/>
          </p:nvPr>
        </p:nvSpPr>
        <p:spPr>
          <a:xfrm>
            <a:off x="476249" y="400050"/>
            <a:ext cx="11287125" cy="2771775"/>
          </a:xfrm>
          <a:solidFill>
            <a:schemeClr val="accent4">
              <a:lumMod val="40000"/>
              <a:lumOff val="60000"/>
            </a:schemeClr>
          </a:solidFill>
          <a:ln>
            <a:noFill/>
          </a:ln>
        </p:spPr>
        <p:style>
          <a:lnRef idx="0">
            <a:scrgbClr r="0" g="0" b="0"/>
          </a:lnRef>
          <a:fillRef idx="0">
            <a:scrgbClr r="0" g="0" b="0"/>
          </a:fillRef>
          <a:effectRef idx="0">
            <a:scrgbClr r="0" g="0" b="0"/>
          </a:effectRef>
          <a:fontRef idx="minor">
            <a:schemeClr val="dk1"/>
          </a:fontRef>
        </p:style>
        <p:txBody>
          <a:bodyPr>
            <a:normAutofit fontScale="77500" lnSpcReduction="20000"/>
          </a:bodyPr>
          <a:lstStyle/>
          <a:p>
            <a:pPr marL="0" indent="0" algn="just">
              <a:lnSpc>
                <a:spcPct val="150000"/>
              </a:lnSpc>
              <a:buNone/>
            </a:pPr>
            <a:r>
              <a:rPr lang="fr-FR" sz="3200" b="1" dirty="0">
                <a:solidFill>
                  <a:srgbClr val="C00000"/>
                </a:solidFill>
              </a:rPr>
              <a:t>2. Modes d’actions des gènes </a:t>
            </a:r>
            <a:r>
              <a:rPr lang="fr-FR" sz="3200" b="1" dirty="0"/>
              <a:t>: </a:t>
            </a:r>
          </a:p>
          <a:p>
            <a:pPr marL="514350" indent="-514350" algn="just">
              <a:lnSpc>
                <a:spcPct val="150000"/>
              </a:lnSpc>
              <a:buAutoNum type="alphaLcParenR"/>
            </a:pPr>
            <a:r>
              <a:rPr lang="fr-FR" sz="3200" dirty="0">
                <a:solidFill>
                  <a:schemeClr val="accent1"/>
                </a:solidFill>
              </a:rPr>
              <a:t>Interaction intra-locus </a:t>
            </a:r>
            <a:r>
              <a:rPr lang="fr-FR" sz="3200" dirty="0"/>
              <a:t>: Les modalités de l’hérédité des caractères polygéniques dépendent des relations entre les gènes qui les contrôlent.  Ces relations peuvent être de trois natures définissant ainsi trois types d’effets génétiques :</a:t>
            </a:r>
          </a:p>
          <a:p>
            <a:endParaRPr lang="fr-FR" dirty="0"/>
          </a:p>
        </p:txBody>
      </p:sp>
      <p:sp>
        <p:nvSpPr>
          <p:cNvPr id="2" name="Espace réservé du contenu 2">
            <a:extLst>
              <a:ext uri="{FF2B5EF4-FFF2-40B4-BE49-F238E27FC236}">
                <a16:creationId xmlns:a16="http://schemas.microsoft.com/office/drawing/2014/main" id="{44FDA2C6-B76F-D087-AD93-C585B5D1C1FB}"/>
              </a:ext>
            </a:extLst>
          </p:cNvPr>
          <p:cNvSpPr txBox="1">
            <a:spLocks/>
          </p:cNvSpPr>
          <p:nvPr/>
        </p:nvSpPr>
        <p:spPr>
          <a:xfrm>
            <a:off x="685799" y="3505200"/>
            <a:ext cx="10791825" cy="2914650"/>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a:lnSpc>
                <a:spcPct val="170000"/>
              </a:lnSpc>
            </a:pPr>
            <a:r>
              <a:rPr lang="fr-FR" sz="4000" dirty="0"/>
              <a:t>1) </a:t>
            </a:r>
            <a:r>
              <a:rPr lang="fr-FR" sz="4000" dirty="0">
                <a:solidFill>
                  <a:schemeClr val="accent6"/>
                </a:solidFill>
              </a:rPr>
              <a:t>additivité : </a:t>
            </a:r>
            <a:r>
              <a:rPr lang="fr-FR" sz="4000" dirty="0"/>
              <a:t>L’additivité est obtenue lorsque l’hétérozygote (Aa) présente une valeur phénotypique qui coïncide avec la valeur phénotypique moyenne des deux homozygotes (AA et </a:t>
            </a:r>
            <a:r>
              <a:rPr lang="fr-FR" sz="4000" dirty="0" err="1"/>
              <a:t>aa</a:t>
            </a:r>
            <a:r>
              <a:rPr lang="fr-FR" sz="4000" dirty="0"/>
              <a:t>).  </a:t>
            </a:r>
          </a:p>
          <a:p>
            <a:pPr marL="0" indent="0">
              <a:lnSpc>
                <a:spcPct val="170000"/>
              </a:lnSpc>
              <a:buFont typeface="Arial" panose="020B0604020202020204" pitchFamily="34" charset="0"/>
              <a:buNone/>
            </a:pPr>
            <a:r>
              <a:rPr lang="fr-FR" sz="4000" dirty="0"/>
              <a:t>           </a:t>
            </a:r>
            <a:r>
              <a:rPr lang="fr-FR" sz="4000" dirty="0" err="1"/>
              <a:t>aa</a:t>
            </a:r>
            <a:r>
              <a:rPr lang="fr-FR" sz="4000" dirty="0"/>
              <a:t>           </a:t>
            </a:r>
            <a:r>
              <a:rPr lang="fr-FR" sz="4000" dirty="0">
                <a:solidFill>
                  <a:srgbClr val="FF0000"/>
                </a:solidFill>
              </a:rPr>
              <a:t>Aa</a:t>
            </a:r>
            <a:r>
              <a:rPr lang="fr-FR" sz="4000" dirty="0"/>
              <a:t>                </a:t>
            </a:r>
            <a:r>
              <a:rPr lang="fr-FR" sz="4000" dirty="0" err="1"/>
              <a:t>AA</a:t>
            </a:r>
            <a:r>
              <a:rPr lang="fr-FR" sz="4000" dirty="0"/>
              <a:t>      </a:t>
            </a:r>
          </a:p>
          <a:p>
            <a:pPr marL="0" indent="0">
              <a:lnSpc>
                <a:spcPct val="170000"/>
              </a:lnSpc>
              <a:buFont typeface="Arial" panose="020B0604020202020204" pitchFamily="34" charset="0"/>
              <a:buNone/>
            </a:pPr>
            <a:r>
              <a:rPr lang="fr-FR" sz="4000" dirty="0"/>
              <a:t>          Aa=1 /2 (AA + </a:t>
            </a:r>
            <a:r>
              <a:rPr lang="fr-FR" sz="4000" dirty="0" err="1"/>
              <a:t>aa</a:t>
            </a:r>
            <a:r>
              <a:rPr lang="fr-FR" sz="4000" dirty="0"/>
              <a:t>)            </a:t>
            </a:r>
          </a:p>
          <a:p>
            <a:pPr marL="0" indent="0">
              <a:lnSpc>
                <a:spcPct val="170000"/>
              </a:lnSpc>
              <a:buFont typeface="Arial" panose="020B0604020202020204" pitchFamily="34" charset="0"/>
              <a:buNone/>
            </a:pPr>
            <a:endParaRPr lang="fr-FR" dirty="0"/>
          </a:p>
        </p:txBody>
      </p:sp>
    </p:spTree>
    <p:extLst>
      <p:ext uri="{BB962C8B-B14F-4D97-AF65-F5344CB8AC3E}">
        <p14:creationId xmlns:p14="http://schemas.microsoft.com/office/powerpoint/2010/main" val="299063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3">
                                            <p:txEl>
                                              <p:pRg st="0" end="0"/>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grpId="0" nodeType="clickEffect">
                                  <p:stCondLst>
                                    <p:cond delay="0"/>
                                  </p:stCondLst>
                                  <p:iterate type="lt">
                                    <p:tmAbs val="25"/>
                                  </p:iterate>
                                  <p:childTnLst>
                                    <p:set>
                                      <p:cBhvr override="childStyle">
                                        <p:cTn id="10" dur="indefinite"/>
                                        <p:tgtEl>
                                          <p:spTgt spid="3">
                                            <p:txEl>
                                              <p:pRg st="1" end="1"/>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id="{AA1E6E08-7F10-C650-2071-52DC7572A4CA}"/>
              </a:ext>
            </a:extLst>
          </p:cNvPr>
          <p:cNvSpPr>
            <a:spLocks noGrp="1"/>
          </p:cNvSpPr>
          <p:nvPr>
            <p:ph sz="half" idx="2"/>
          </p:nvPr>
        </p:nvSpPr>
        <p:spPr>
          <a:xfrm>
            <a:off x="2571752" y="61456"/>
            <a:ext cx="5181600" cy="3308350"/>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a:lnSpc>
                <a:spcPct val="150000"/>
              </a:lnSpc>
            </a:pPr>
            <a:r>
              <a:rPr lang="fr-FR" dirty="0"/>
              <a:t>2) </a:t>
            </a:r>
            <a:r>
              <a:rPr lang="fr-FR" dirty="0">
                <a:solidFill>
                  <a:schemeClr val="accent2"/>
                </a:solidFill>
              </a:rPr>
              <a:t>dominance : </a:t>
            </a:r>
          </a:p>
          <a:p>
            <a:pPr>
              <a:lnSpc>
                <a:spcPct val="150000"/>
              </a:lnSpc>
              <a:buFont typeface="Wingdings" panose="05000000000000000000" pitchFamily="2" charset="2"/>
              <a:buChar char="v"/>
            </a:pPr>
            <a:r>
              <a:rPr lang="fr-FR" dirty="0">
                <a:solidFill>
                  <a:srgbClr val="00B0F0"/>
                </a:solidFill>
              </a:rPr>
              <a:t>dominance complète </a:t>
            </a:r>
            <a:r>
              <a:rPr lang="fr-FR" dirty="0"/>
              <a:t>: La valeur de l’hétérozygote (Aa) est confondue avec celle de homozygote dominant.</a:t>
            </a:r>
          </a:p>
          <a:p>
            <a:pPr>
              <a:lnSpc>
                <a:spcPct val="150000"/>
              </a:lnSpc>
            </a:pPr>
            <a:r>
              <a:rPr lang="fr-FR" dirty="0"/>
              <a:t> </a:t>
            </a:r>
            <a:r>
              <a:rPr lang="fr-FR" dirty="0" err="1"/>
              <a:t>aa</a:t>
            </a:r>
            <a:r>
              <a:rPr lang="fr-FR" dirty="0"/>
              <a:t>           AA     </a:t>
            </a:r>
            <a:r>
              <a:rPr lang="fr-FR" dirty="0" err="1"/>
              <a:t>Aa</a:t>
            </a:r>
            <a:r>
              <a:rPr lang="fr-FR" dirty="0"/>
              <a:t>                </a:t>
            </a:r>
            <a:r>
              <a:rPr lang="fr-FR" dirty="0" err="1">
                <a:solidFill>
                  <a:srgbClr val="FF0000"/>
                </a:solidFill>
              </a:rPr>
              <a:t>Aa</a:t>
            </a:r>
            <a:r>
              <a:rPr lang="fr-FR" dirty="0">
                <a:solidFill>
                  <a:srgbClr val="FF0000"/>
                </a:solidFill>
              </a:rPr>
              <a:t> = AA </a:t>
            </a:r>
          </a:p>
          <a:p>
            <a:pPr>
              <a:lnSpc>
                <a:spcPct val="150000"/>
              </a:lnSpc>
            </a:pPr>
            <a:endParaRPr lang="fr-FR" dirty="0"/>
          </a:p>
        </p:txBody>
      </p:sp>
      <p:sp>
        <p:nvSpPr>
          <p:cNvPr id="5" name="ZoneTexte 4">
            <a:extLst>
              <a:ext uri="{FF2B5EF4-FFF2-40B4-BE49-F238E27FC236}">
                <a16:creationId xmlns:a16="http://schemas.microsoft.com/office/drawing/2014/main" id="{E4644E84-D6C3-F596-FE7F-7FFF069A6835}"/>
              </a:ext>
            </a:extLst>
          </p:cNvPr>
          <p:cNvSpPr txBox="1"/>
          <p:nvPr/>
        </p:nvSpPr>
        <p:spPr>
          <a:xfrm>
            <a:off x="6591302" y="3475494"/>
            <a:ext cx="5181600" cy="2677656"/>
          </a:xfrm>
          <a:prstGeom prst="rect">
            <a:avLst/>
          </a:prstGeom>
          <a:noFill/>
        </p:spPr>
        <p:txBody>
          <a:bodyPr wrap="square">
            <a:spAutoFit/>
          </a:bodyPr>
          <a:lstStyle/>
          <a:p>
            <a:pPr marL="342900" indent="-342900" algn="just">
              <a:buFont typeface="Wingdings" panose="05000000000000000000" pitchFamily="2" charset="2"/>
              <a:buChar char="v"/>
            </a:pPr>
            <a:r>
              <a:rPr lang="fr-FR" sz="2400" dirty="0">
                <a:solidFill>
                  <a:srgbClr val="00B0F0"/>
                </a:solidFill>
              </a:rPr>
              <a:t>Dominance partielle </a:t>
            </a:r>
            <a:r>
              <a:rPr lang="fr-FR" sz="2400" dirty="0"/>
              <a:t>: valeur de l’hétérozygote (Aa) se situe quelque part entre la valeur moyenne des deux homozygotes et celle de l’un d’entre eux (AA par exemple) </a:t>
            </a:r>
          </a:p>
          <a:p>
            <a:pPr algn="just"/>
            <a:r>
              <a:rPr lang="fr-FR" sz="2400" dirty="0"/>
              <a:t>              </a:t>
            </a:r>
            <a:r>
              <a:rPr lang="fr-FR" sz="2400" dirty="0" err="1"/>
              <a:t>aa</a:t>
            </a:r>
            <a:r>
              <a:rPr lang="fr-FR" sz="2400" dirty="0"/>
              <a:t>                   Aa     </a:t>
            </a:r>
            <a:r>
              <a:rPr lang="fr-FR" sz="2400" dirty="0" err="1"/>
              <a:t>AA</a:t>
            </a:r>
            <a:r>
              <a:rPr lang="fr-FR" sz="2400" dirty="0"/>
              <a:t>  </a:t>
            </a:r>
          </a:p>
          <a:p>
            <a:pPr algn="just"/>
            <a:r>
              <a:rPr lang="fr-FR" sz="2400" dirty="0"/>
              <a:t>  </a:t>
            </a:r>
            <a:r>
              <a:rPr lang="fr-FR" sz="2400" dirty="0" err="1">
                <a:solidFill>
                  <a:srgbClr val="FF0000"/>
                </a:solidFill>
              </a:rPr>
              <a:t>aa</a:t>
            </a:r>
            <a:r>
              <a:rPr lang="fr-FR" sz="2400" dirty="0">
                <a:solidFill>
                  <a:srgbClr val="FF0000"/>
                </a:solidFill>
              </a:rPr>
              <a:t> + AA /2&lt; Aa</a:t>
            </a:r>
          </a:p>
        </p:txBody>
      </p:sp>
      <p:sp>
        <p:nvSpPr>
          <p:cNvPr id="9" name="Espace réservé du contenu 8">
            <a:extLst>
              <a:ext uri="{FF2B5EF4-FFF2-40B4-BE49-F238E27FC236}">
                <a16:creationId xmlns:a16="http://schemas.microsoft.com/office/drawing/2014/main" id="{72205A18-E6F6-9846-25B3-C44118CF46CD}"/>
              </a:ext>
            </a:extLst>
          </p:cNvPr>
          <p:cNvSpPr>
            <a:spLocks noGrp="1"/>
          </p:cNvSpPr>
          <p:nvPr>
            <p:ph sz="half" idx="1"/>
          </p:nvPr>
        </p:nvSpPr>
        <p:spPr>
          <a:xfrm>
            <a:off x="304798" y="3863975"/>
            <a:ext cx="5600702" cy="2374900"/>
          </a:xfrm>
        </p:spPr>
        <p:txBody>
          <a:bodyPr>
            <a:normAutofit fontScale="85000" lnSpcReduction="10000"/>
          </a:bodyPr>
          <a:lstStyle/>
          <a:p>
            <a:pPr>
              <a:lnSpc>
                <a:spcPct val="160000"/>
              </a:lnSpc>
            </a:pPr>
            <a:r>
              <a:rPr lang="fr-FR" b="1" dirty="0">
                <a:solidFill>
                  <a:schemeClr val="accent2"/>
                </a:solidFill>
              </a:rPr>
              <a:t>Superdominance</a:t>
            </a:r>
            <a:r>
              <a:rPr lang="fr-FR" dirty="0"/>
              <a:t> : La valeur de l’hétérozygote est supérieure à celle de l’homozygote dominant. Aa) Interaction inter-locus </a:t>
            </a:r>
          </a:p>
          <a:p>
            <a:pPr>
              <a:lnSpc>
                <a:spcPct val="160000"/>
              </a:lnSpc>
            </a:pPr>
            <a:endParaRPr lang="fr-FR" dirty="0"/>
          </a:p>
        </p:txBody>
      </p:sp>
    </p:spTree>
    <p:extLst>
      <p:ext uri="{BB962C8B-B14F-4D97-AF65-F5344CB8AC3E}">
        <p14:creationId xmlns:p14="http://schemas.microsoft.com/office/powerpoint/2010/main" val="12279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tgtEl>
                                          <p:spTgt spid="4">
                                            <p:bg/>
                                          </p:spTgt>
                                        </p:tgtEl>
                                      </p:cBhvr>
                                    </p:animEffect>
                                    <p:anim calcmode="lin" valueType="num">
                                      <p:cBhvr>
                                        <p:cTn id="8" dur="1000" fill="hold"/>
                                        <p:tgtEl>
                                          <p:spTgt spid="4">
                                            <p:bg/>
                                          </p:spTgt>
                                        </p:tgtEl>
                                        <p:attrNameLst>
                                          <p:attrName>ppt_x</p:attrName>
                                        </p:attrNameLst>
                                      </p:cBhvr>
                                      <p:tavLst>
                                        <p:tav tm="0">
                                          <p:val>
                                            <p:strVal val="#ppt_x"/>
                                          </p:val>
                                        </p:tav>
                                        <p:tav tm="100000">
                                          <p:val>
                                            <p:strVal val="#ppt_x"/>
                                          </p:val>
                                        </p:tav>
                                      </p:tavLst>
                                    </p:anim>
                                    <p:anim calcmode="lin" valueType="num">
                                      <p:cBhvr>
                                        <p:cTn id="9" dur="1000" fill="hold"/>
                                        <p:tgtEl>
                                          <p:spTgt spid="4">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7" presetClass="emph" presetSubtype="0" fill="remove" grpId="0" nodeType="clickEffect">
                                  <p:stCondLst>
                                    <p:cond delay="0"/>
                                  </p:stCondLst>
                                  <p:childTnLst>
                                    <p:animClr clrSpc="rgb" dir="cw">
                                      <p:cBhvr override="childStyle">
                                        <p:cTn id="34" dur="250" autoRev="1" fill="remove"/>
                                        <p:tgtEl>
                                          <p:spTgt spid="5"/>
                                        </p:tgtEl>
                                        <p:attrNameLst>
                                          <p:attrName>style.color</p:attrName>
                                        </p:attrNameLst>
                                      </p:cBhvr>
                                      <p:to>
                                        <a:schemeClr val="bg1"/>
                                      </p:to>
                                    </p:animClr>
                                    <p:animClr clrSpc="rgb" dir="cw">
                                      <p:cBhvr>
                                        <p:cTn id="35" dur="250" autoRev="1" fill="remove"/>
                                        <p:tgtEl>
                                          <p:spTgt spid="5"/>
                                        </p:tgtEl>
                                        <p:attrNameLst>
                                          <p:attrName>fillcolor</p:attrName>
                                        </p:attrNameLst>
                                      </p:cBhvr>
                                      <p:to>
                                        <a:schemeClr val="bg1"/>
                                      </p:to>
                                    </p:animClr>
                                    <p:set>
                                      <p:cBhvr>
                                        <p:cTn id="36" dur="250" autoRev="1" fill="remove"/>
                                        <p:tgtEl>
                                          <p:spTgt spid="5"/>
                                        </p:tgtEl>
                                        <p:attrNameLst>
                                          <p:attrName>fill.type</p:attrName>
                                        </p:attrNameLst>
                                      </p:cBhvr>
                                      <p:to>
                                        <p:strVal val="solid"/>
                                      </p:to>
                                    </p:set>
                                    <p:set>
                                      <p:cBhvr>
                                        <p:cTn id="37" dur="250" autoRev="1" fill="remove"/>
                                        <p:tgtEl>
                                          <p:spTgt spid="5"/>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randombar(horizontal)">
                                      <p:cBhvr>
                                        <p:cTn id="4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p:bldP spid="9"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1240</TotalTime>
  <Words>1645</Words>
  <Application>Microsoft Office PowerPoint</Application>
  <PresentationFormat>Grand écran</PresentationFormat>
  <Paragraphs>97</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Arial Rounded MT Bold</vt:lpstr>
      <vt:lpstr>Calibri</vt:lpstr>
      <vt:lpstr>Calibri Light</vt:lpstr>
      <vt:lpstr>Wingdings</vt:lpstr>
      <vt:lpstr>Thème Office</vt:lpstr>
      <vt:lpstr> Chapitre 4: Héridité polyfactorielle; inbreeding ; Hétérosis et hérétailité </vt:lpstr>
      <vt:lpstr>Plan de chapitre </vt:lpstr>
      <vt:lpstr>Hérédité polyfactorielle </vt:lpstr>
      <vt:lpstr>1.Hérédité polyfactorielle </vt:lpstr>
      <vt:lpstr>Présentation PowerPoint</vt:lpstr>
      <vt:lpstr>1.2. Variation génétique </vt:lpstr>
      <vt:lpstr>Présentation PowerPoint</vt:lpstr>
      <vt:lpstr>Présentation PowerPoint</vt:lpstr>
      <vt:lpstr>Présentation PowerPoint</vt:lpstr>
      <vt:lpstr>Présentation PowerPoint</vt:lpstr>
      <vt:lpstr>2. Inbreeding (consanguinité) et hétérosis (vigueur hybride) </vt:lpstr>
      <vt:lpstr>Présentation PowerPoint</vt:lpstr>
      <vt:lpstr>Présentation PowerPoint</vt:lpstr>
      <vt:lpstr>Présentation PowerPoint</vt:lpstr>
      <vt:lpstr>Présentation PowerPoint</vt:lpstr>
      <vt:lpstr>Présentation PowerPoint</vt:lpstr>
      <vt:lpstr>Présentation PowerPoint</vt:lpstr>
      <vt:lpstr> 3. Héritabilité</vt:lpstr>
      <vt:lpstr>Présentation PowerPoint</vt:lpstr>
      <vt:lpstr>Présentation PowerPoint</vt:lpstr>
      <vt:lpstr>Présentation PowerPoint</vt:lpstr>
      <vt:lpstr>Référence bibliographique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4: héridité </dc:title>
  <dc:creator>La Casa</dc:creator>
  <cp:lastModifiedBy>La Casa</cp:lastModifiedBy>
  <cp:revision>28</cp:revision>
  <dcterms:created xsi:type="dcterms:W3CDTF">2025-04-10T04:20:15Z</dcterms:created>
  <dcterms:modified xsi:type="dcterms:W3CDTF">2025-05-01T07:42:42Z</dcterms:modified>
</cp:coreProperties>
</file>