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14" r:id="rId1"/>
  </p:sldMasterIdLst>
  <p:notesMasterIdLst>
    <p:notesMasterId r:id="rId20"/>
  </p:notesMasterIdLst>
  <p:sldIdLst>
    <p:sldId id="278" r:id="rId2"/>
    <p:sldId id="285" r:id="rId3"/>
    <p:sldId id="291" r:id="rId4"/>
    <p:sldId id="315" r:id="rId5"/>
    <p:sldId id="301" r:id="rId6"/>
    <p:sldId id="302" r:id="rId7"/>
    <p:sldId id="303" r:id="rId8"/>
    <p:sldId id="304" r:id="rId9"/>
    <p:sldId id="305" r:id="rId10"/>
    <p:sldId id="306" r:id="rId11"/>
    <p:sldId id="307" r:id="rId12"/>
    <p:sldId id="308" r:id="rId13"/>
    <p:sldId id="309" r:id="rId14"/>
    <p:sldId id="310" r:id="rId15"/>
    <p:sldId id="311" r:id="rId16"/>
    <p:sldId id="312" r:id="rId17"/>
    <p:sldId id="313" r:id="rId18"/>
    <p:sldId id="314" r:id="rId19"/>
  </p:sldIdLst>
  <p:sldSz cx="9144000" cy="6858000" type="screen4x3"/>
  <p:notesSz cx="9144000" cy="6858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0" d="100"/>
          <a:sy n="60" d="100"/>
        </p:scale>
        <p:origin x="-1572" y="-108"/>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8E480F23-1AFB-4D9A-A951-C1185484641A}" type="datetimeFigureOut">
              <a:rPr lang="fr-FR" smtClean="0"/>
              <a:pPr/>
              <a:t>09/11/2024</a:t>
            </a:fld>
            <a:endParaRPr lang="fr-FR"/>
          </a:p>
        </p:txBody>
      </p:sp>
      <p:sp>
        <p:nvSpPr>
          <p:cNvPr id="4" name="Espace réservé de l'image des diapositives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6DDF98E0-9539-4E09-9D46-FF6E929987B1}"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1D8BD707-D9CF-40AE-B4C6-C98DA3205C09}" type="datetimeFigureOut">
              <a:rPr lang="en-US" smtClean="0"/>
              <a:pPr/>
              <a:t>11/9/2024</a:t>
            </a:fld>
            <a:endParaRPr lang="en-US"/>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B6F15528-21DE-4FAA-801E-634DDDAF4B2B}"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D8BD707-D9CF-40AE-B4C6-C98DA3205C09}" type="datetimeFigureOut">
              <a:rPr lang="en-US" smtClean="0"/>
              <a:pPr/>
              <a:t>11/9/2024</a:t>
            </a:fld>
            <a:endParaRPr lang="en-US"/>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F15528-21DE-4FAA-801E-634DDDAF4B2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D8BD707-D9CF-40AE-B4C6-C98DA3205C09}" type="datetimeFigureOut">
              <a:rPr lang="en-US" smtClean="0"/>
              <a:pPr/>
              <a:t>11/9/2024</a:t>
            </a:fld>
            <a:endParaRPr lang="en-US"/>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F15528-21DE-4FAA-801E-634DDDAF4B2B}"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D8BD707-D9CF-40AE-B4C6-C98DA3205C09}" type="datetimeFigureOut">
              <a:rPr lang="en-US" smtClean="0"/>
              <a:pPr/>
              <a:t>11/9/2024</a:t>
            </a:fld>
            <a:endParaRPr lang="en-US"/>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F15528-21DE-4FAA-801E-634DDDAF4B2B}"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1D8BD707-D9CF-40AE-B4C6-C98DA3205C09}" type="datetimeFigureOut">
              <a:rPr lang="en-US" smtClean="0"/>
              <a:pPr/>
              <a:t>11/9/2024</a:t>
            </a:fld>
            <a:endParaRPr lang="en-US"/>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F15528-21DE-4FAA-801E-634DDDAF4B2B}"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1D8BD707-D9CF-40AE-B4C6-C98DA3205C09}" type="datetimeFigureOut">
              <a:rPr lang="en-US" smtClean="0"/>
              <a:pPr/>
              <a:t>11/9/2024</a:t>
            </a:fld>
            <a:endParaRPr lang="en-US"/>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6F15528-21DE-4FAA-801E-634DDDAF4B2B}"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1D8BD707-D9CF-40AE-B4C6-C98DA3205C09}" type="datetimeFigureOut">
              <a:rPr lang="en-US" smtClean="0"/>
              <a:pPr/>
              <a:t>11/9/2024</a:t>
            </a:fld>
            <a:endParaRPr lang="en-US"/>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6F15528-21DE-4FAA-801E-634DDDAF4B2B}"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1D8BD707-D9CF-40AE-B4C6-C98DA3205C09}" type="datetimeFigureOut">
              <a:rPr lang="en-US" smtClean="0"/>
              <a:pPr/>
              <a:t>11/9/2024</a:t>
            </a:fld>
            <a:endParaRPr lang="en-US"/>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6F15528-21DE-4FAA-801E-634DDDAF4B2B}"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D8BD707-D9CF-40AE-B4C6-C98DA3205C09}" type="datetimeFigureOut">
              <a:rPr lang="en-US" smtClean="0"/>
              <a:pPr/>
              <a:t>11/9/2024</a:t>
            </a:fld>
            <a:endParaRPr lang="en-US"/>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6F15528-21DE-4FAA-801E-634DDDAF4B2B}"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1D8BD707-D9CF-40AE-B4C6-C98DA3205C09}" type="datetimeFigureOut">
              <a:rPr lang="en-US" smtClean="0"/>
              <a:pPr/>
              <a:t>11/9/2024</a:t>
            </a:fld>
            <a:endParaRPr lang="en-US"/>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6F15528-21DE-4FAA-801E-634DDDAF4B2B}"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1D8BD707-D9CF-40AE-B4C6-C98DA3205C09}" type="datetimeFigureOut">
              <a:rPr lang="en-US" smtClean="0"/>
              <a:pPr/>
              <a:t>11/9/2024</a:t>
            </a:fld>
            <a:endParaRPr lang="en-US"/>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B6F15528-21DE-4FAA-801E-634DDDAF4B2B}"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11/9/2024</a:t>
            </a:fld>
            <a:endParaRPr lang="en-US"/>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0" y="242887"/>
            <a:ext cx="9144000" cy="6309420"/>
          </a:xfrm>
          <a:prstGeom prst="rect">
            <a:avLst/>
          </a:prstGeom>
          <a:noFill/>
          <a:ln w="9525">
            <a:noFill/>
            <a:miter lim="800000"/>
            <a:headEnd/>
            <a:tailEnd/>
          </a:ln>
        </p:spPr>
        <p:txBody>
          <a:bodyPr anchor="ctr">
            <a:spAutoFit/>
          </a:bodyPr>
          <a:lstStyle/>
          <a:p>
            <a:pPr algn="ctr"/>
            <a:endParaRPr lang="fr-FR" sz="2000" b="1" dirty="0" smtClean="0"/>
          </a:p>
          <a:p>
            <a:pPr algn="ctr"/>
            <a:r>
              <a:rPr lang="fr-FR" sz="2000" b="1" dirty="0" smtClean="0">
                <a:latin typeface="+mj-lt"/>
              </a:rPr>
              <a:t>République </a:t>
            </a:r>
            <a:r>
              <a:rPr lang="fr-FR" sz="2000" b="1" dirty="0">
                <a:latin typeface="+mj-lt"/>
              </a:rPr>
              <a:t>Algérienne Démocratique et Populaire</a:t>
            </a:r>
          </a:p>
          <a:p>
            <a:pPr algn="ctr"/>
            <a:r>
              <a:rPr lang="fr-FR" sz="2000" b="1" dirty="0">
                <a:latin typeface="+mj-lt"/>
              </a:rPr>
              <a:t> Ministère de l’Enseignement Supérieur</a:t>
            </a:r>
            <a:endParaRPr lang="fr-FR" sz="1000" dirty="0">
              <a:latin typeface="+mj-lt"/>
            </a:endParaRPr>
          </a:p>
          <a:p>
            <a:pPr algn="ctr" eaLnBrk="0" hangingPunct="0"/>
            <a:r>
              <a:rPr lang="fr-FR" sz="2000" b="1" dirty="0">
                <a:latin typeface="+mj-lt"/>
              </a:rPr>
              <a:t>et de la Recherche Scientifique </a:t>
            </a:r>
          </a:p>
          <a:p>
            <a:pPr algn="ctr" eaLnBrk="0" hangingPunct="0"/>
            <a:r>
              <a:rPr lang="fr-FR" sz="2000" b="1" dirty="0" smtClean="0">
                <a:latin typeface="+mj-lt"/>
              </a:rPr>
              <a:t>Centre </a:t>
            </a:r>
            <a:r>
              <a:rPr lang="fr-FR" sz="2000" b="1" dirty="0">
                <a:latin typeface="+mj-lt"/>
              </a:rPr>
              <a:t>Universitaire </a:t>
            </a:r>
            <a:r>
              <a:rPr lang="fr-FR" sz="2000" b="1" dirty="0" err="1">
                <a:latin typeface="+mj-lt"/>
              </a:rPr>
              <a:t>Abdelhafid</a:t>
            </a:r>
            <a:r>
              <a:rPr lang="fr-FR" sz="2000" b="1" dirty="0">
                <a:latin typeface="+mj-lt"/>
              </a:rPr>
              <a:t> BOUSSOUF </a:t>
            </a:r>
            <a:r>
              <a:rPr lang="fr-FR" sz="2000" b="1" dirty="0" smtClean="0">
                <a:latin typeface="+mj-lt"/>
              </a:rPr>
              <a:t>– </a:t>
            </a:r>
            <a:r>
              <a:rPr lang="fr-FR" sz="2000" b="1" dirty="0">
                <a:latin typeface="+mj-lt"/>
              </a:rPr>
              <a:t>Mila</a:t>
            </a:r>
          </a:p>
          <a:p>
            <a:pPr algn="ctr" eaLnBrk="0" hangingPunct="0"/>
            <a:r>
              <a:rPr lang="fr-FR" sz="2000" b="1" dirty="0" smtClean="0">
                <a:latin typeface="+mj-lt"/>
              </a:rPr>
              <a:t>Institut </a:t>
            </a:r>
            <a:r>
              <a:rPr lang="fr-FR" sz="2000" b="1" dirty="0">
                <a:latin typeface="+mj-lt"/>
              </a:rPr>
              <a:t>des sciences et technologies</a:t>
            </a:r>
          </a:p>
          <a:p>
            <a:pPr algn="ctr" eaLnBrk="0" hangingPunct="0"/>
            <a:endParaRPr lang="fr-FR" sz="2000" b="1" dirty="0">
              <a:latin typeface="+mj-lt"/>
            </a:endParaRPr>
          </a:p>
          <a:p>
            <a:pPr algn="ctr" eaLnBrk="0" hangingPunct="0"/>
            <a:r>
              <a:rPr lang="fr-FR" sz="2000" b="1" dirty="0">
                <a:latin typeface="+mj-lt"/>
              </a:rPr>
              <a:t>Département de génie mécanique et électromécanique</a:t>
            </a:r>
          </a:p>
          <a:p>
            <a:pPr algn="ctr" eaLnBrk="0" hangingPunct="0"/>
            <a:endParaRPr lang="fr-FR" b="1" dirty="0" smtClean="0">
              <a:latin typeface="+mj-lt"/>
            </a:endParaRPr>
          </a:p>
          <a:p>
            <a:pPr algn="ctr" eaLnBrk="0" hangingPunct="0"/>
            <a:endParaRPr lang="fr-FR" b="1" dirty="0">
              <a:latin typeface="+mj-lt"/>
            </a:endParaRPr>
          </a:p>
          <a:p>
            <a:pPr algn="ctr" eaLnBrk="0" hangingPunct="0"/>
            <a:r>
              <a:rPr lang="fr-FR" sz="4800" b="1" dirty="0" smtClean="0">
                <a:latin typeface="+mj-lt"/>
              </a:rPr>
              <a:t>Etat de l'art du Génie électrique</a:t>
            </a:r>
            <a:endParaRPr lang="fr-FR" sz="2000" b="1" dirty="0">
              <a:latin typeface="+mj-lt"/>
            </a:endParaRPr>
          </a:p>
          <a:p>
            <a:pPr algn="ctr" eaLnBrk="0" hangingPunct="0"/>
            <a:endParaRPr lang="fr-FR" sz="2000" b="1" dirty="0" smtClean="0">
              <a:latin typeface="+mj-lt"/>
            </a:endParaRPr>
          </a:p>
          <a:p>
            <a:pPr algn="ctr" eaLnBrk="0" hangingPunct="0"/>
            <a:endParaRPr lang="fr-FR" sz="2000" b="1" dirty="0" smtClean="0">
              <a:latin typeface="+mj-lt"/>
            </a:endParaRPr>
          </a:p>
          <a:p>
            <a:pPr algn="ctr" eaLnBrk="0" hangingPunct="0"/>
            <a:r>
              <a:rPr lang="fr-FR" sz="2400" b="1" dirty="0" smtClean="0">
                <a:latin typeface="+mj-lt"/>
              </a:rPr>
              <a:t>Dr</a:t>
            </a:r>
            <a:r>
              <a:rPr lang="fr-FR" sz="2400" b="1" dirty="0">
                <a:latin typeface="+mj-lt"/>
              </a:rPr>
              <a:t>. B. SMAANI</a:t>
            </a:r>
          </a:p>
          <a:p>
            <a:pPr algn="ctr" eaLnBrk="0" hangingPunct="0"/>
            <a:r>
              <a:rPr lang="fr-FR" sz="2400" b="1" dirty="0">
                <a:latin typeface="+mj-lt"/>
              </a:rPr>
              <a:t>Maitre conférences /</a:t>
            </a:r>
            <a:r>
              <a:rPr lang="fr-FR" sz="2400" b="1" dirty="0" smtClean="0">
                <a:latin typeface="+mj-lt"/>
              </a:rPr>
              <a:t>B</a:t>
            </a:r>
          </a:p>
          <a:p>
            <a:pPr algn="ctr" eaLnBrk="0" hangingPunct="0"/>
            <a:endParaRPr lang="fr-FR" sz="2400" b="1" dirty="0">
              <a:latin typeface="+mj-lt"/>
            </a:endParaRPr>
          </a:p>
          <a:p>
            <a:pPr algn="ctr" eaLnBrk="0" hangingPunct="0"/>
            <a:endParaRPr lang="fr-FR" sz="2400" b="1" dirty="0">
              <a:latin typeface="+mj-lt"/>
            </a:endParaRPr>
          </a:p>
          <a:p>
            <a:pPr algn="ctr" eaLnBrk="0" hangingPunct="0"/>
            <a:r>
              <a:rPr lang="fr-FR" sz="2400" b="1" dirty="0" smtClean="0">
                <a:latin typeface="+mj-lt"/>
              </a:rPr>
              <a:t>  Année </a:t>
            </a:r>
            <a:r>
              <a:rPr lang="fr-FR" sz="2400" b="1" dirty="0">
                <a:latin typeface="+mj-lt"/>
              </a:rPr>
              <a:t>universitaire : </a:t>
            </a:r>
            <a:r>
              <a:rPr lang="fr-FR" sz="2400" b="1" dirty="0" smtClean="0">
                <a:solidFill>
                  <a:srgbClr val="FF0000"/>
                </a:solidFill>
                <a:latin typeface="+mj-lt"/>
              </a:rPr>
              <a:t>2024/2025</a:t>
            </a:r>
            <a:endParaRPr lang="fr-FR" sz="2000" dirty="0">
              <a:solidFill>
                <a:srgbClr val="FF0000"/>
              </a:solidFill>
              <a:latin typeface="+mj-lt"/>
            </a:endParaRPr>
          </a:p>
        </p:txBody>
      </p:sp>
      <p:pic>
        <p:nvPicPr>
          <p:cNvPr id="7" name="image1.jpeg"/>
          <p:cNvPicPr>
            <a:picLocks noChangeAspect="1" noChangeArrowheads="1"/>
          </p:cNvPicPr>
          <p:nvPr/>
        </p:nvPicPr>
        <p:blipFill>
          <a:blip r:embed="rId2"/>
          <a:srcRect/>
          <a:stretch>
            <a:fillRect/>
          </a:stretch>
        </p:blipFill>
        <p:spPr bwMode="auto">
          <a:xfrm>
            <a:off x="7543800" y="1066800"/>
            <a:ext cx="1143000" cy="1000125"/>
          </a:xfrm>
          <a:prstGeom prst="rect">
            <a:avLst/>
          </a:prstGeom>
          <a:noFill/>
          <a:ln w="9525">
            <a:noFill/>
            <a:miter lim="800000"/>
            <a:headEnd/>
            <a:tailEnd/>
          </a:ln>
        </p:spPr>
      </p:pic>
      <p:pic>
        <p:nvPicPr>
          <p:cNvPr id="8" name="image1.jpeg"/>
          <p:cNvPicPr>
            <a:picLocks noChangeAspect="1" noChangeArrowheads="1"/>
          </p:cNvPicPr>
          <p:nvPr/>
        </p:nvPicPr>
        <p:blipFill>
          <a:blip r:embed="rId2"/>
          <a:srcRect/>
          <a:stretch>
            <a:fillRect/>
          </a:stretch>
        </p:blipFill>
        <p:spPr bwMode="auto">
          <a:xfrm>
            <a:off x="381000" y="1066800"/>
            <a:ext cx="1143000" cy="1000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p:nvPr/>
        </p:nvSpPr>
        <p:spPr>
          <a:xfrm>
            <a:off x="239838" y="956370"/>
            <a:ext cx="8675562" cy="4987230"/>
          </a:xfrm>
          <a:custGeom>
            <a:avLst/>
            <a:gdLst/>
            <a:ahLst/>
            <a:cxnLst/>
            <a:rect l="l" t="t" r="r" b="b"/>
            <a:pathLst>
              <a:path w="7777480" h="864235">
                <a:moveTo>
                  <a:pt x="0" y="144017"/>
                </a:moveTo>
                <a:lnTo>
                  <a:pt x="7342" y="98511"/>
                </a:lnTo>
                <a:lnTo>
                  <a:pt x="27786" y="58978"/>
                </a:lnTo>
                <a:lnTo>
                  <a:pt x="58962" y="27797"/>
                </a:lnTo>
                <a:lnTo>
                  <a:pt x="98496" y="7345"/>
                </a:lnTo>
                <a:lnTo>
                  <a:pt x="144018" y="0"/>
                </a:lnTo>
                <a:lnTo>
                  <a:pt x="7632890" y="0"/>
                </a:lnTo>
                <a:lnTo>
                  <a:pt x="7678397" y="7345"/>
                </a:lnTo>
                <a:lnTo>
                  <a:pt x="7717929" y="27797"/>
                </a:lnTo>
                <a:lnTo>
                  <a:pt x="7749110" y="58978"/>
                </a:lnTo>
                <a:lnTo>
                  <a:pt x="7769562" y="98511"/>
                </a:lnTo>
                <a:lnTo>
                  <a:pt x="7776908" y="144017"/>
                </a:lnTo>
                <a:lnTo>
                  <a:pt x="7776908" y="720089"/>
                </a:lnTo>
                <a:lnTo>
                  <a:pt x="7769562" y="765596"/>
                </a:lnTo>
                <a:lnTo>
                  <a:pt x="7749110" y="805129"/>
                </a:lnTo>
                <a:lnTo>
                  <a:pt x="7717929" y="836310"/>
                </a:lnTo>
                <a:lnTo>
                  <a:pt x="7678397" y="856762"/>
                </a:lnTo>
                <a:lnTo>
                  <a:pt x="7632890" y="864107"/>
                </a:lnTo>
                <a:lnTo>
                  <a:pt x="144018" y="864107"/>
                </a:lnTo>
                <a:lnTo>
                  <a:pt x="98496" y="856762"/>
                </a:lnTo>
                <a:lnTo>
                  <a:pt x="58962" y="836310"/>
                </a:lnTo>
                <a:lnTo>
                  <a:pt x="27786" y="805129"/>
                </a:lnTo>
                <a:lnTo>
                  <a:pt x="7342" y="765596"/>
                </a:lnTo>
                <a:lnTo>
                  <a:pt x="0" y="720089"/>
                </a:lnTo>
                <a:lnTo>
                  <a:pt x="0" y="144017"/>
                </a:lnTo>
                <a:close/>
              </a:path>
            </a:pathLst>
          </a:custGeom>
          <a:ln w="25400">
            <a:solidFill>
              <a:schemeClr val="bg1"/>
            </a:solidFill>
          </a:ln>
        </p:spPr>
        <p:txBody>
          <a:bodyPr wrap="square" lIns="0" tIns="0" rIns="0" bIns="0" rtlCol="0"/>
          <a:lstStyle/>
          <a:p>
            <a:endParaRPr lang="fr-FR" dirty="0" smtClean="0"/>
          </a:p>
          <a:p>
            <a:pPr>
              <a:buFont typeface="Wingdings" pitchFamily="2" charset="2"/>
              <a:buChar char="§"/>
            </a:pPr>
            <a:r>
              <a:rPr lang="fr-FR" sz="2600" b="1" u="sng" dirty="0" smtClean="0"/>
              <a:t>Relais statique </a:t>
            </a:r>
          </a:p>
          <a:p>
            <a:r>
              <a:rPr lang="fr-FR" sz="2600" dirty="0" smtClean="0"/>
              <a:t>Un relais statique commute de manière totalement </a:t>
            </a:r>
            <a:r>
              <a:rPr lang="fr-FR" sz="2600" b="1" dirty="0" smtClean="0">
                <a:solidFill>
                  <a:srgbClr val="7030A0"/>
                </a:solidFill>
              </a:rPr>
              <a:t>statique, sans pièce en mouvement. </a:t>
            </a:r>
          </a:p>
        </p:txBody>
      </p:sp>
      <p:sp>
        <p:nvSpPr>
          <p:cNvPr id="5" name="object 2"/>
          <p:cNvSpPr txBox="1">
            <a:spLocks noGrp="1"/>
          </p:cNvSpPr>
          <p:nvPr>
            <p:ph type="title"/>
          </p:nvPr>
        </p:nvSpPr>
        <p:spPr>
          <a:xfrm>
            <a:off x="2895600" y="152400"/>
            <a:ext cx="3810000" cy="752129"/>
          </a:xfrm>
          <a:prstGeom prst="rect">
            <a:avLst/>
          </a:prstGeom>
        </p:spPr>
        <p:txBody>
          <a:bodyPr vert="horz" wrap="square" lIns="0" tIns="13335" rIns="0" bIns="0" rtlCol="0">
            <a:spAutoFit/>
          </a:bodyPr>
          <a:lstStyle/>
          <a:p>
            <a:pPr marL="12700">
              <a:lnSpc>
                <a:spcPct val="100000"/>
              </a:lnSpc>
              <a:spcBef>
                <a:spcPts val="105"/>
              </a:spcBef>
            </a:pPr>
            <a:r>
              <a:rPr lang="fr-FR" sz="4800" spc="-10" dirty="0" smtClean="0"/>
              <a:t>Automatique</a:t>
            </a:r>
            <a:endParaRPr sz="4800" spc="-10" dirty="0"/>
          </a:p>
        </p:txBody>
      </p:sp>
      <p:pic>
        <p:nvPicPr>
          <p:cNvPr id="2050" name="Picture 2"/>
          <p:cNvPicPr>
            <a:picLocks noChangeAspect="1" noChangeArrowheads="1"/>
          </p:cNvPicPr>
          <p:nvPr/>
        </p:nvPicPr>
        <p:blipFill>
          <a:blip r:embed="rId2"/>
          <a:srcRect/>
          <a:stretch>
            <a:fillRect/>
          </a:stretch>
        </p:blipFill>
        <p:spPr bwMode="auto">
          <a:xfrm>
            <a:off x="76200" y="2676525"/>
            <a:ext cx="9029700" cy="34956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p:nvPr/>
        </p:nvSpPr>
        <p:spPr>
          <a:xfrm>
            <a:off x="239838" y="956370"/>
            <a:ext cx="8675562" cy="4987230"/>
          </a:xfrm>
          <a:custGeom>
            <a:avLst/>
            <a:gdLst/>
            <a:ahLst/>
            <a:cxnLst/>
            <a:rect l="l" t="t" r="r" b="b"/>
            <a:pathLst>
              <a:path w="7777480" h="864235">
                <a:moveTo>
                  <a:pt x="0" y="144017"/>
                </a:moveTo>
                <a:lnTo>
                  <a:pt x="7342" y="98511"/>
                </a:lnTo>
                <a:lnTo>
                  <a:pt x="27786" y="58978"/>
                </a:lnTo>
                <a:lnTo>
                  <a:pt x="58962" y="27797"/>
                </a:lnTo>
                <a:lnTo>
                  <a:pt x="98496" y="7345"/>
                </a:lnTo>
                <a:lnTo>
                  <a:pt x="144018" y="0"/>
                </a:lnTo>
                <a:lnTo>
                  <a:pt x="7632890" y="0"/>
                </a:lnTo>
                <a:lnTo>
                  <a:pt x="7678397" y="7345"/>
                </a:lnTo>
                <a:lnTo>
                  <a:pt x="7717929" y="27797"/>
                </a:lnTo>
                <a:lnTo>
                  <a:pt x="7749110" y="58978"/>
                </a:lnTo>
                <a:lnTo>
                  <a:pt x="7769562" y="98511"/>
                </a:lnTo>
                <a:lnTo>
                  <a:pt x="7776908" y="144017"/>
                </a:lnTo>
                <a:lnTo>
                  <a:pt x="7776908" y="720089"/>
                </a:lnTo>
                <a:lnTo>
                  <a:pt x="7769562" y="765596"/>
                </a:lnTo>
                <a:lnTo>
                  <a:pt x="7749110" y="805129"/>
                </a:lnTo>
                <a:lnTo>
                  <a:pt x="7717929" y="836310"/>
                </a:lnTo>
                <a:lnTo>
                  <a:pt x="7678397" y="856762"/>
                </a:lnTo>
                <a:lnTo>
                  <a:pt x="7632890" y="864107"/>
                </a:lnTo>
                <a:lnTo>
                  <a:pt x="144018" y="864107"/>
                </a:lnTo>
                <a:lnTo>
                  <a:pt x="98496" y="856762"/>
                </a:lnTo>
                <a:lnTo>
                  <a:pt x="58962" y="836310"/>
                </a:lnTo>
                <a:lnTo>
                  <a:pt x="27786" y="805129"/>
                </a:lnTo>
                <a:lnTo>
                  <a:pt x="7342" y="765596"/>
                </a:lnTo>
                <a:lnTo>
                  <a:pt x="0" y="720089"/>
                </a:lnTo>
                <a:lnTo>
                  <a:pt x="0" y="144017"/>
                </a:lnTo>
                <a:close/>
              </a:path>
            </a:pathLst>
          </a:custGeom>
          <a:ln w="25400">
            <a:solidFill>
              <a:schemeClr val="bg1"/>
            </a:solidFill>
          </a:ln>
        </p:spPr>
        <p:txBody>
          <a:bodyPr wrap="square" lIns="0" tIns="0" rIns="0" bIns="0" rtlCol="0"/>
          <a:lstStyle/>
          <a:p>
            <a:pPr algn="just"/>
            <a:r>
              <a:rPr lang="fr-FR" sz="2600" b="1" u="sng" dirty="0" smtClean="0"/>
              <a:t>a.2 Le contacteur</a:t>
            </a:r>
          </a:p>
          <a:p>
            <a:pPr algn="just"/>
            <a:r>
              <a:rPr lang="fr-FR" sz="2600" dirty="0" smtClean="0"/>
              <a:t>Un contacteur est un </a:t>
            </a:r>
            <a:r>
              <a:rPr lang="fr-FR" sz="2600" b="1" dirty="0" smtClean="0">
                <a:solidFill>
                  <a:srgbClr val="7030A0"/>
                </a:solidFill>
              </a:rPr>
              <a:t>relais électromagnétique </a:t>
            </a:r>
            <a:r>
              <a:rPr lang="fr-FR" sz="2600" dirty="0" smtClean="0"/>
              <a:t>particulier, pouvant </a:t>
            </a:r>
            <a:r>
              <a:rPr lang="fr-FR" sz="2600" b="1" dirty="0" smtClean="0">
                <a:solidFill>
                  <a:srgbClr val="7030A0"/>
                </a:solidFill>
              </a:rPr>
              <a:t>commuter de fortes puissances</a:t>
            </a:r>
            <a:r>
              <a:rPr lang="fr-FR" sz="2600" dirty="0" smtClean="0"/>
              <a:t>. Sa commande peut être continue ou alternative. </a:t>
            </a:r>
          </a:p>
        </p:txBody>
      </p:sp>
      <p:sp>
        <p:nvSpPr>
          <p:cNvPr id="5" name="object 2"/>
          <p:cNvSpPr txBox="1">
            <a:spLocks noGrp="1"/>
          </p:cNvSpPr>
          <p:nvPr>
            <p:ph type="title"/>
          </p:nvPr>
        </p:nvSpPr>
        <p:spPr>
          <a:xfrm>
            <a:off x="2895600" y="152400"/>
            <a:ext cx="3810000" cy="752129"/>
          </a:xfrm>
          <a:prstGeom prst="rect">
            <a:avLst/>
          </a:prstGeom>
        </p:spPr>
        <p:txBody>
          <a:bodyPr vert="horz" wrap="square" lIns="0" tIns="13335" rIns="0" bIns="0" rtlCol="0">
            <a:spAutoFit/>
          </a:bodyPr>
          <a:lstStyle/>
          <a:p>
            <a:pPr marL="12700">
              <a:lnSpc>
                <a:spcPct val="100000"/>
              </a:lnSpc>
              <a:spcBef>
                <a:spcPts val="105"/>
              </a:spcBef>
            </a:pPr>
            <a:r>
              <a:rPr lang="fr-FR" sz="4800" spc="-10" dirty="0" smtClean="0"/>
              <a:t>Automatique</a:t>
            </a:r>
            <a:endParaRPr sz="4800" spc="-10" dirty="0"/>
          </a:p>
        </p:txBody>
      </p:sp>
      <p:pic>
        <p:nvPicPr>
          <p:cNvPr id="3074" name="Picture 2"/>
          <p:cNvPicPr>
            <a:picLocks noChangeAspect="1" noChangeArrowheads="1"/>
          </p:cNvPicPr>
          <p:nvPr/>
        </p:nvPicPr>
        <p:blipFill>
          <a:blip r:embed="rId2"/>
          <a:srcRect/>
          <a:stretch>
            <a:fillRect/>
          </a:stretch>
        </p:blipFill>
        <p:spPr bwMode="auto">
          <a:xfrm>
            <a:off x="1918279" y="2743200"/>
            <a:ext cx="5396921" cy="3886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p:nvPr/>
        </p:nvSpPr>
        <p:spPr>
          <a:xfrm>
            <a:off x="239838" y="956370"/>
            <a:ext cx="8675562" cy="4987230"/>
          </a:xfrm>
          <a:custGeom>
            <a:avLst/>
            <a:gdLst/>
            <a:ahLst/>
            <a:cxnLst/>
            <a:rect l="l" t="t" r="r" b="b"/>
            <a:pathLst>
              <a:path w="7777480" h="864235">
                <a:moveTo>
                  <a:pt x="0" y="144017"/>
                </a:moveTo>
                <a:lnTo>
                  <a:pt x="7342" y="98511"/>
                </a:lnTo>
                <a:lnTo>
                  <a:pt x="27786" y="58978"/>
                </a:lnTo>
                <a:lnTo>
                  <a:pt x="58962" y="27797"/>
                </a:lnTo>
                <a:lnTo>
                  <a:pt x="98496" y="7345"/>
                </a:lnTo>
                <a:lnTo>
                  <a:pt x="144018" y="0"/>
                </a:lnTo>
                <a:lnTo>
                  <a:pt x="7632890" y="0"/>
                </a:lnTo>
                <a:lnTo>
                  <a:pt x="7678397" y="7345"/>
                </a:lnTo>
                <a:lnTo>
                  <a:pt x="7717929" y="27797"/>
                </a:lnTo>
                <a:lnTo>
                  <a:pt x="7749110" y="58978"/>
                </a:lnTo>
                <a:lnTo>
                  <a:pt x="7769562" y="98511"/>
                </a:lnTo>
                <a:lnTo>
                  <a:pt x="7776908" y="144017"/>
                </a:lnTo>
                <a:lnTo>
                  <a:pt x="7776908" y="720089"/>
                </a:lnTo>
                <a:lnTo>
                  <a:pt x="7769562" y="765596"/>
                </a:lnTo>
                <a:lnTo>
                  <a:pt x="7749110" y="805129"/>
                </a:lnTo>
                <a:lnTo>
                  <a:pt x="7717929" y="836310"/>
                </a:lnTo>
                <a:lnTo>
                  <a:pt x="7678397" y="856762"/>
                </a:lnTo>
                <a:lnTo>
                  <a:pt x="7632890" y="864107"/>
                </a:lnTo>
                <a:lnTo>
                  <a:pt x="144018" y="864107"/>
                </a:lnTo>
                <a:lnTo>
                  <a:pt x="98496" y="856762"/>
                </a:lnTo>
                <a:lnTo>
                  <a:pt x="58962" y="836310"/>
                </a:lnTo>
                <a:lnTo>
                  <a:pt x="27786" y="805129"/>
                </a:lnTo>
                <a:lnTo>
                  <a:pt x="7342" y="765596"/>
                </a:lnTo>
                <a:lnTo>
                  <a:pt x="0" y="720089"/>
                </a:lnTo>
                <a:lnTo>
                  <a:pt x="0" y="144017"/>
                </a:lnTo>
                <a:close/>
              </a:path>
            </a:pathLst>
          </a:custGeom>
          <a:ln w="25400">
            <a:solidFill>
              <a:schemeClr val="bg1"/>
            </a:solidFill>
          </a:ln>
        </p:spPr>
        <p:txBody>
          <a:bodyPr wrap="square" lIns="0" tIns="0" rIns="0" bIns="0" rtlCol="0"/>
          <a:lstStyle/>
          <a:p>
            <a:pPr algn="just"/>
            <a:r>
              <a:rPr lang="fr-FR" sz="2600" b="1" u="sng" dirty="0" smtClean="0"/>
              <a:t>a.3 Le sectionneur</a:t>
            </a:r>
          </a:p>
          <a:p>
            <a:pPr algn="just"/>
            <a:r>
              <a:rPr lang="fr-FR" sz="2600" dirty="0" smtClean="0"/>
              <a:t>Le sectionneur est un </a:t>
            </a:r>
            <a:r>
              <a:rPr lang="fr-FR" sz="2600" b="1" dirty="0" smtClean="0"/>
              <a:t>appareil de connexion </a:t>
            </a:r>
            <a:r>
              <a:rPr lang="fr-FR" sz="2600" dirty="0" smtClean="0"/>
              <a:t>qui permet </a:t>
            </a:r>
            <a:r>
              <a:rPr lang="fr-FR" sz="2600" b="1" dirty="0" smtClean="0">
                <a:solidFill>
                  <a:srgbClr val="7030A0"/>
                </a:solidFill>
              </a:rPr>
              <a:t>d'isoler (séparer électriquement) un circuit pour effectuer des opérations</a:t>
            </a:r>
            <a:r>
              <a:rPr lang="fr-FR" sz="2600" b="1" dirty="0" smtClean="0"/>
              <a:t> </a:t>
            </a:r>
            <a:r>
              <a:rPr lang="fr-FR" sz="2600" dirty="0" smtClean="0"/>
              <a:t>de maintenance ou de modification sur les circuits électriques qui se trouvent en aval. </a:t>
            </a:r>
          </a:p>
        </p:txBody>
      </p:sp>
      <p:sp>
        <p:nvSpPr>
          <p:cNvPr id="5" name="object 2"/>
          <p:cNvSpPr txBox="1">
            <a:spLocks noGrp="1"/>
          </p:cNvSpPr>
          <p:nvPr>
            <p:ph type="title"/>
          </p:nvPr>
        </p:nvSpPr>
        <p:spPr>
          <a:xfrm>
            <a:off x="2895600" y="152400"/>
            <a:ext cx="3810000" cy="752129"/>
          </a:xfrm>
          <a:prstGeom prst="rect">
            <a:avLst/>
          </a:prstGeom>
        </p:spPr>
        <p:txBody>
          <a:bodyPr vert="horz" wrap="square" lIns="0" tIns="13335" rIns="0" bIns="0" rtlCol="0">
            <a:spAutoFit/>
          </a:bodyPr>
          <a:lstStyle/>
          <a:p>
            <a:pPr marL="12700">
              <a:lnSpc>
                <a:spcPct val="100000"/>
              </a:lnSpc>
              <a:spcBef>
                <a:spcPts val="105"/>
              </a:spcBef>
            </a:pPr>
            <a:r>
              <a:rPr lang="fr-FR" sz="4800" spc="-10" dirty="0" smtClean="0"/>
              <a:t>Automatique</a:t>
            </a:r>
            <a:endParaRPr sz="4800" spc="-10" dirty="0"/>
          </a:p>
        </p:txBody>
      </p:sp>
      <p:pic>
        <p:nvPicPr>
          <p:cNvPr id="4098" name="Picture 2"/>
          <p:cNvPicPr>
            <a:picLocks noChangeAspect="1" noChangeArrowheads="1"/>
          </p:cNvPicPr>
          <p:nvPr/>
        </p:nvPicPr>
        <p:blipFill>
          <a:blip r:embed="rId2"/>
          <a:srcRect/>
          <a:stretch>
            <a:fillRect/>
          </a:stretch>
        </p:blipFill>
        <p:spPr bwMode="auto">
          <a:xfrm>
            <a:off x="457200" y="3276601"/>
            <a:ext cx="8458200" cy="358139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p:nvPr/>
        </p:nvSpPr>
        <p:spPr>
          <a:xfrm>
            <a:off x="239838" y="956370"/>
            <a:ext cx="8675562" cy="4987230"/>
          </a:xfrm>
          <a:custGeom>
            <a:avLst/>
            <a:gdLst/>
            <a:ahLst/>
            <a:cxnLst/>
            <a:rect l="l" t="t" r="r" b="b"/>
            <a:pathLst>
              <a:path w="7777480" h="864235">
                <a:moveTo>
                  <a:pt x="0" y="144017"/>
                </a:moveTo>
                <a:lnTo>
                  <a:pt x="7342" y="98511"/>
                </a:lnTo>
                <a:lnTo>
                  <a:pt x="27786" y="58978"/>
                </a:lnTo>
                <a:lnTo>
                  <a:pt x="58962" y="27797"/>
                </a:lnTo>
                <a:lnTo>
                  <a:pt x="98496" y="7345"/>
                </a:lnTo>
                <a:lnTo>
                  <a:pt x="144018" y="0"/>
                </a:lnTo>
                <a:lnTo>
                  <a:pt x="7632890" y="0"/>
                </a:lnTo>
                <a:lnTo>
                  <a:pt x="7678397" y="7345"/>
                </a:lnTo>
                <a:lnTo>
                  <a:pt x="7717929" y="27797"/>
                </a:lnTo>
                <a:lnTo>
                  <a:pt x="7749110" y="58978"/>
                </a:lnTo>
                <a:lnTo>
                  <a:pt x="7769562" y="98511"/>
                </a:lnTo>
                <a:lnTo>
                  <a:pt x="7776908" y="144017"/>
                </a:lnTo>
                <a:lnTo>
                  <a:pt x="7776908" y="720089"/>
                </a:lnTo>
                <a:lnTo>
                  <a:pt x="7769562" y="765596"/>
                </a:lnTo>
                <a:lnTo>
                  <a:pt x="7749110" y="805129"/>
                </a:lnTo>
                <a:lnTo>
                  <a:pt x="7717929" y="836310"/>
                </a:lnTo>
                <a:lnTo>
                  <a:pt x="7678397" y="856762"/>
                </a:lnTo>
                <a:lnTo>
                  <a:pt x="7632890" y="864107"/>
                </a:lnTo>
                <a:lnTo>
                  <a:pt x="144018" y="864107"/>
                </a:lnTo>
                <a:lnTo>
                  <a:pt x="98496" y="856762"/>
                </a:lnTo>
                <a:lnTo>
                  <a:pt x="58962" y="836310"/>
                </a:lnTo>
                <a:lnTo>
                  <a:pt x="27786" y="805129"/>
                </a:lnTo>
                <a:lnTo>
                  <a:pt x="7342" y="765596"/>
                </a:lnTo>
                <a:lnTo>
                  <a:pt x="0" y="720089"/>
                </a:lnTo>
                <a:lnTo>
                  <a:pt x="0" y="144017"/>
                </a:lnTo>
                <a:close/>
              </a:path>
            </a:pathLst>
          </a:custGeom>
          <a:ln w="25400">
            <a:solidFill>
              <a:schemeClr val="bg1"/>
            </a:solidFill>
          </a:ln>
        </p:spPr>
        <p:txBody>
          <a:bodyPr wrap="square" lIns="0" tIns="0" rIns="0" bIns="0" rtlCol="0"/>
          <a:lstStyle/>
          <a:p>
            <a:pPr algn="just"/>
            <a:r>
              <a:rPr lang="fr-FR" sz="2500" b="1" u="sng" dirty="0" smtClean="0"/>
              <a:t>a.4 Relais thermique</a:t>
            </a:r>
          </a:p>
          <a:p>
            <a:pPr algn="just"/>
            <a:r>
              <a:rPr lang="fr-FR" sz="2500" dirty="0" smtClean="0"/>
              <a:t>Le relais thermique est un appareil qui </a:t>
            </a:r>
            <a:r>
              <a:rPr lang="fr-FR" sz="2500" b="1" dirty="0" smtClean="0"/>
              <a:t>protège le récepteur </a:t>
            </a:r>
            <a:r>
              <a:rPr lang="fr-FR" sz="2500" dirty="0" smtClean="0"/>
              <a:t>placé en aval </a:t>
            </a:r>
            <a:r>
              <a:rPr lang="fr-FR" sz="2500" b="1" dirty="0" smtClean="0"/>
              <a:t>contre les surcharges et les coupures de phase</a:t>
            </a:r>
            <a:r>
              <a:rPr lang="fr-FR" sz="2500" dirty="0" smtClean="0"/>
              <a:t>. En cas de surcharge, le relais thermique n’agit pas directement sur le circuit de puissance. Un contact du relais thermique ouvre le circuit de commande d’un contacteur est le contacteur qui coupe le courant dans le récepteur. </a:t>
            </a:r>
          </a:p>
        </p:txBody>
      </p:sp>
      <p:sp>
        <p:nvSpPr>
          <p:cNvPr id="5" name="object 2"/>
          <p:cNvSpPr txBox="1">
            <a:spLocks noGrp="1"/>
          </p:cNvSpPr>
          <p:nvPr>
            <p:ph type="title"/>
          </p:nvPr>
        </p:nvSpPr>
        <p:spPr>
          <a:xfrm>
            <a:off x="2895600" y="152400"/>
            <a:ext cx="3810000" cy="752129"/>
          </a:xfrm>
          <a:prstGeom prst="rect">
            <a:avLst/>
          </a:prstGeom>
        </p:spPr>
        <p:txBody>
          <a:bodyPr vert="horz" wrap="square" lIns="0" tIns="13335" rIns="0" bIns="0" rtlCol="0">
            <a:spAutoFit/>
          </a:bodyPr>
          <a:lstStyle/>
          <a:p>
            <a:pPr marL="12700">
              <a:lnSpc>
                <a:spcPct val="100000"/>
              </a:lnSpc>
              <a:spcBef>
                <a:spcPts val="105"/>
              </a:spcBef>
            </a:pPr>
            <a:r>
              <a:rPr lang="fr-FR" sz="4800" spc="-10" dirty="0" smtClean="0"/>
              <a:t>Automatique</a:t>
            </a:r>
            <a:endParaRPr sz="4800" spc="-10" dirty="0"/>
          </a:p>
        </p:txBody>
      </p:sp>
      <p:pic>
        <p:nvPicPr>
          <p:cNvPr id="5122" name="Picture 2"/>
          <p:cNvPicPr>
            <a:picLocks noChangeAspect="1" noChangeArrowheads="1"/>
          </p:cNvPicPr>
          <p:nvPr/>
        </p:nvPicPr>
        <p:blipFill>
          <a:blip r:embed="rId2"/>
          <a:srcRect/>
          <a:stretch>
            <a:fillRect/>
          </a:stretch>
        </p:blipFill>
        <p:spPr bwMode="auto">
          <a:xfrm>
            <a:off x="2133600" y="3657600"/>
            <a:ext cx="5334000" cy="30575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p:nvPr/>
        </p:nvSpPr>
        <p:spPr>
          <a:xfrm>
            <a:off x="316038" y="914400"/>
            <a:ext cx="8675562" cy="4987230"/>
          </a:xfrm>
          <a:custGeom>
            <a:avLst/>
            <a:gdLst/>
            <a:ahLst/>
            <a:cxnLst/>
            <a:rect l="l" t="t" r="r" b="b"/>
            <a:pathLst>
              <a:path w="7777480" h="864235">
                <a:moveTo>
                  <a:pt x="0" y="144017"/>
                </a:moveTo>
                <a:lnTo>
                  <a:pt x="7342" y="98511"/>
                </a:lnTo>
                <a:lnTo>
                  <a:pt x="27786" y="58978"/>
                </a:lnTo>
                <a:lnTo>
                  <a:pt x="58962" y="27797"/>
                </a:lnTo>
                <a:lnTo>
                  <a:pt x="98496" y="7345"/>
                </a:lnTo>
                <a:lnTo>
                  <a:pt x="144018" y="0"/>
                </a:lnTo>
                <a:lnTo>
                  <a:pt x="7632890" y="0"/>
                </a:lnTo>
                <a:lnTo>
                  <a:pt x="7678397" y="7345"/>
                </a:lnTo>
                <a:lnTo>
                  <a:pt x="7717929" y="27797"/>
                </a:lnTo>
                <a:lnTo>
                  <a:pt x="7749110" y="58978"/>
                </a:lnTo>
                <a:lnTo>
                  <a:pt x="7769562" y="98511"/>
                </a:lnTo>
                <a:lnTo>
                  <a:pt x="7776908" y="144017"/>
                </a:lnTo>
                <a:lnTo>
                  <a:pt x="7776908" y="720089"/>
                </a:lnTo>
                <a:lnTo>
                  <a:pt x="7769562" y="765596"/>
                </a:lnTo>
                <a:lnTo>
                  <a:pt x="7749110" y="805129"/>
                </a:lnTo>
                <a:lnTo>
                  <a:pt x="7717929" y="836310"/>
                </a:lnTo>
                <a:lnTo>
                  <a:pt x="7678397" y="856762"/>
                </a:lnTo>
                <a:lnTo>
                  <a:pt x="7632890" y="864107"/>
                </a:lnTo>
                <a:lnTo>
                  <a:pt x="144018" y="864107"/>
                </a:lnTo>
                <a:lnTo>
                  <a:pt x="98496" y="856762"/>
                </a:lnTo>
                <a:lnTo>
                  <a:pt x="58962" y="836310"/>
                </a:lnTo>
                <a:lnTo>
                  <a:pt x="27786" y="805129"/>
                </a:lnTo>
                <a:lnTo>
                  <a:pt x="7342" y="765596"/>
                </a:lnTo>
                <a:lnTo>
                  <a:pt x="0" y="720089"/>
                </a:lnTo>
                <a:lnTo>
                  <a:pt x="0" y="144017"/>
                </a:lnTo>
                <a:close/>
              </a:path>
            </a:pathLst>
          </a:custGeom>
          <a:ln w="25400">
            <a:solidFill>
              <a:schemeClr val="bg1"/>
            </a:solidFill>
          </a:ln>
        </p:spPr>
        <p:txBody>
          <a:bodyPr wrap="square" lIns="0" tIns="0" rIns="0" bIns="0" rtlCol="0"/>
          <a:lstStyle/>
          <a:p>
            <a:pPr lvl="1" algn="just">
              <a:buFont typeface="Wingdings" pitchFamily="2" charset="2"/>
              <a:buChar char="§"/>
            </a:pPr>
            <a:endParaRPr lang="fr-FR" sz="800" dirty="0" smtClean="0"/>
          </a:p>
          <a:p>
            <a:pPr algn="just"/>
            <a:r>
              <a:rPr lang="fr-FR" sz="2600" b="1" u="sng" dirty="0" smtClean="0"/>
              <a:t>a.6 Actionneurs électriques (Moteurs électriques)</a:t>
            </a:r>
          </a:p>
          <a:p>
            <a:pPr algn="just"/>
            <a:endParaRPr lang="fr-FR" sz="2600" b="1" u="sng" dirty="0" smtClean="0"/>
          </a:p>
          <a:p>
            <a:pPr algn="just">
              <a:buFont typeface="Wingdings" pitchFamily="2" charset="2"/>
              <a:buChar char="q"/>
            </a:pPr>
            <a:r>
              <a:rPr lang="fr-FR" sz="2600" dirty="0" smtClean="0"/>
              <a:t>Ils convertissent l’énergie électrique en énergie mécanique de rotation.</a:t>
            </a:r>
          </a:p>
          <a:p>
            <a:pPr algn="just">
              <a:buFont typeface="Wingdings" pitchFamily="2" charset="2"/>
              <a:buChar char="q"/>
            </a:pPr>
            <a:endParaRPr lang="fr-FR" sz="2600" dirty="0" smtClean="0"/>
          </a:p>
          <a:p>
            <a:pPr algn="just">
              <a:buFont typeface="Wingdings" pitchFamily="2" charset="2"/>
              <a:buChar char="q"/>
            </a:pPr>
            <a:endParaRPr lang="fr-FR" sz="2600" dirty="0" smtClean="0"/>
          </a:p>
          <a:p>
            <a:pPr algn="just">
              <a:buFont typeface="Wingdings" pitchFamily="2" charset="2"/>
              <a:buChar char="q"/>
            </a:pPr>
            <a:endParaRPr lang="fr-FR" sz="2600" dirty="0" smtClean="0"/>
          </a:p>
          <a:p>
            <a:pPr algn="just">
              <a:buFont typeface="Wingdings" pitchFamily="2" charset="2"/>
              <a:buChar char="q"/>
            </a:pPr>
            <a:endParaRPr lang="fr-FR" sz="2600" dirty="0" smtClean="0"/>
          </a:p>
          <a:p>
            <a:pPr algn="just">
              <a:buFont typeface="Wingdings" pitchFamily="2" charset="2"/>
              <a:buChar char="q"/>
            </a:pPr>
            <a:endParaRPr lang="fr-FR" sz="2600" dirty="0" smtClean="0"/>
          </a:p>
          <a:p>
            <a:pPr algn="just">
              <a:buFont typeface="Wingdings" pitchFamily="2" charset="2"/>
              <a:buChar char="q"/>
            </a:pPr>
            <a:endParaRPr lang="fr-FR" sz="2600" dirty="0" smtClean="0"/>
          </a:p>
          <a:p>
            <a:pPr algn="just">
              <a:buFont typeface="Wingdings" pitchFamily="2" charset="2"/>
              <a:buChar char="q"/>
            </a:pPr>
            <a:endParaRPr lang="fr-FR" sz="2600" dirty="0" smtClean="0"/>
          </a:p>
          <a:p>
            <a:pPr algn="just">
              <a:buFont typeface="Wingdings" pitchFamily="2" charset="2"/>
              <a:buChar char="q"/>
            </a:pPr>
            <a:r>
              <a:rPr lang="fr-FR" sz="2600" dirty="0" smtClean="0"/>
              <a:t>Ils excite deux types: à courant continue et à courant alternatif.</a:t>
            </a:r>
          </a:p>
          <a:p>
            <a:pPr algn="just"/>
            <a:r>
              <a:rPr lang="fr-FR" sz="2600" b="1" u="sng" dirty="0" smtClean="0"/>
              <a:t> </a:t>
            </a:r>
          </a:p>
        </p:txBody>
      </p:sp>
      <p:sp>
        <p:nvSpPr>
          <p:cNvPr id="10" name="object 2"/>
          <p:cNvSpPr txBox="1">
            <a:spLocks noGrp="1"/>
          </p:cNvSpPr>
          <p:nvPr>
            <p:ph type="title"/>
          </p:nvPr>
        </p:nvSpPr>
        <p:spPr>
          <a:xfrm>
            <a:off x="2895600" y="152400"/>
            <a:ext cx="3810000" cy="752129"/>
          </a:xfrm>
          <a:prstGeom prst="rect">
            <a:avLst/>
          </a:prstGeom>
        </p:spPr>
        <p:txBody>
          <a:bodyPr vert="horz" wrap="square" lIns="0" tIns="13335" rIns="0" bIns="0" rtlCol="0">
            <a:spAutoFit/>
          </a:bodyPr>
          <a:lstStyle/>
          <a:p>
            <a:pPr marL="12700">
              <a:lnSpc>
                <a:spcPct val="100000"/>
              </a:lnSpc>
              <a:spcBef>
                <a:spcPts val="105"/>
              </a:spcBef>
            </a:pPr>
            <a:r>
              <a:rPr lang="fr-FR" sz="4800" spc="-10" dirty="0" smtClean="0"/>
              <a:t>Automatique</a:t>
            </a:r>
            <a:endParaRPr sz="4800" spc="-10" dirty="0"/>
          </a:p>
        </p:txBody>
      </p:sp>
      <p:pic>
        <p:nvPicPr>
          <p:cNvPr id="6147" name="Picture 3"/>
          <p:cNvPicPr>
            <a:picLocks noChangeAspect="1" noChangeArrowheads="1"/>
          </p:cNvPicPr>
          <p:nvPr/>
        </p:nvPicPr>
        <p:blipFill>
          <a:blip r:embed="rId2"/>
          <a:srcRect/>
          <a:stretch>
            <a:fillRect/>
          </a:stretch>
        </p:blipFill>
        <p:spPr bwMode="auto">
          <a:xfrm>
            <a:off x="381000" y="3200400"/>
            <a:ext cx="8410575" cy="17907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p:nvPr/>
        </p:nvSpPr>
        <p:spPr>
          <a:xfrm>
            <a:off x="239838" y="1676400"/>
            <a:ext cx="8675562" cy="4987230"/>
          </a:xfrm>
          <a:custGeom>
            <a:avLst/>
            <a:gdLst/>
            <a:ahLst/>
            <a:cxnLst/>
            <a:rect l="l" t="t" r="r" b="b"/>
            <a:pathLst>
              <a:path w="7777480" h="864235">
                <a:moveTo>
                  <a:pt x="0" y="144017"/>
                </a:moveTo>
                <a:lnTo>
                  <a:pt x="7342" y="98511"/>
                </a:lnTo>
                <a:lnTo>
                  <a:pt x="27786" y="58978"/>
                </a:lnTo>
                <a:lnTo>
                  <a:pt x="58962" y="27797"/>
                </a:lnTo>
                <a:lnTo>
                  <a:pt x="98496" y="7345"/>
                </a:lnTo>
                <a:lnTo>
                  <a:pt x="144018" y="0"/>
                </a:lnTo>
                <a:lnTo>
                  <a:pt x="7632890" y="0"/>
                </a:lnTo>
                <a:lnTo>
                  <a:pt x="7678397" y="7345"/>
                </a:lnTo>
                <a:lnTo>
                  <a:pt x="7717929" y="27797"/>
                </a:lnTo>
                <a:lnTo>
                  <a:pt x="7749110" y="58978"/>
                </a:lnTo>
                <a:lnTo>
                  <a:pt x="7769562" y="98511"/>
                </a:lnTo>
                <a:lnTo>
                  <a:pt x="7776908" y="144017"/>
                </a:lnTo>
                <a:lnTo>
                  <a:pt x="7776908" y="720089"/>
                </a:lnTo>
                <a:lnTo>
                  <a:pt x="7769562" y="765596"/>
                </a:lnTo>
                <a:lnTo>
                  <a:pt x="7749110" y="805129"/>
                </a:lnTo>
                <a:lnTo>
                  <a:pt x="7717929" y="836310"/>
                </a:lnTo>
                <a:lnTo>
                  <a:pt x="7678397" y="856762"/>
                </a:lnTo>
                <a:lnTo>
                  <a:pt x="7632890" y="864107"/>
                </a:lnTo>
                <a:lnTo>
                  <a:pt x="144018" y="864107"/>
                </a:lnTo>
                <a:lnTo>
                  <a:pt x="98496" y="856762"/>
                </a:lnTo>
                <a:lnTo>
                  <a:pt x="58962" y="836310"/>
                </a:lnTo>
                <a:lnTo>
                  <a:pt x="27786" y="805129"/>
                </a:lnTo>
                <a:lnTo>
                  <a:pt x="7342" y="765596"/>
                </a:lnTo>
                <a:lnTo>
                  <a:pt x="0" y="720089"/>
                </a:lnTo>
                <a:lnTo>
                  <a:pt x="0" y="144017"/>
                </a:lnTo>
                <a:close/>
              </a:path>
            </a:pathLst>
          </a:custGeom>
          <a:ln w="25400">
            <a:solidFill>
              <a:schemeClr val="bg1"/>
            </a:solidFill>
          </a:ln>
        </p:spPr>
        <p:txBody>
          <a:bodyPr wrap="square" lIns="0" tIns="0" rIns="0" bIns="0" rtlCol="0"/>
          <a:lstStyle/>
          <a:p>
            <a:pPr algn="just"/>
            <a:r>
              <a:rPr lang="fr-FR" sz="2600" b="1" dirty="0" smtClean="0"/>
              <a:t>b.1 Pré-actionneurs pneumatique</a:t>
            </a:r>
          </a:p>
          <a:p>
            <a:pPr algn="just"/>
            <a:endParaRPr lang="fr-FR" sz="1200" b="1" dirty="0" smtClean="0"/>
          </a:p>
          <a:p>
            <a:pPr algn="just"/>
            <a:r>
              <a:rPr lang="fr-FR" sz="2600" dirty="0" smtClean="0"/>
              <a:t>Il permettent de </a:t>
            </a:r>
            <a:r>
              <a:rPr lang="fr-FR" sz="2600" b="1" dirty="0" smtClean="0"/>
              <a:t>distribuer l'air sous pression aux différents orifices des actionneurs pneumatiques</a:t>
            </a:r>
            <a:r>
              <a:rPr lang="fr-FR" sz="2600" dirty="0" smtClean="0"/>
              <a:t>. Comme le contacteur est associé à un moteur électrique, </a:t>
            </a:r>
            <a:r>
              <a:rPr lang="fr-FR" sz="2600" b="1" dirty="0" smtClean="0"/>
              <a:t>le distributeur est le pré-actionneur associé à un vérin pneumatique. </a:t>
            </a:r>
          </a:p>
          <a:p>
            <a:pPr algn="just"/>
            <a:r>
              <a:rPr lang="fr-FR" sz="2600" dirty="0" smtClean="0"/>
              <a:t>Un distributeur est caractérisé : </a:t>
            </a:r>
          </a:p>
          <a:p>
            <a:pPr algn="just"/>
            <a:r>
              <a:rPr lang="fr-FR" sz="2600" dirty="0" smtClean="0"/>
              <a:t>- Par son nombre d'orifices, c'est à dire le nombre de liaisons qu'il peut avoir avec son environnement (arrivée, sortie(s) et échappement de la pression) ; </a:t>
            </a:r>
          </a:p>
          <a:p>
            <a:pPr algn="just"/>
            <a:r>
              <a:rPr lang="fr-FR" sz="2600" dirty="0" smtClean="0"/>
              <a:t>- Par son nombre de positions que peut occuper le tiroir.</a:t>
            </a:r>
          </a:p>
        </p:txBody>
      </p:sp>
      <p:grpSp>
        <p:nvGrpSpPr>
          <p:cNvPr id="5" name="object 5"/>
          <p:cNvGrpSpPr/>
          <p:nvPr/>
        </p:nvGrpSpPr>
        <p:grpSpPr>
          <a:xfrm>
            <a:off x="-152400" y="956370"/>
            <a:ext cx="7391400" cy="697992"/>
            <a:chOff x="702563" y="1511808"/>
            <a:chExt cx="2853055" cy="565785"/>
          </a:xfrm>
        </p:grpSpPr>
        <p:sp>
          <p:nvSpPr>
            <p:cNvPr id="6" name="object 6"/>
            <p:cNvSpPr/>
            <p:nvPr/>
          </p:nvSpPr>
          <p:spPr>
            <a:xfrm>
              <a:off x="742192" y="1539270"/>
              <a:ext cx="2813294" cy="444947"/>
            </a:xfrm>
            <a:prstGeom prst="rect">
              <a:avLst/>
            </a:prstGeom>
            <a:blipFill>
              <a:blip r:embed="rId2" cstate="print"/>
              <a:stretch>
                <a:fillRect/>
              </a:stretch>
            </a:blipFill>
          </p:spPr>
          <p:txBody>
            <a:bodyPr wrap="square" lIns="0" tIns="0" rIns="0" bIns="0" rtlCol="0"/>
            <a:lstStyle/>
            <a:p>
              <a:endParaRPr/>
            </a:p>
          </p:txBody>
        </p:sp>
        <p:sp>
          <p:nvSpPr>
            <p:cNvPr id="7" name="object 7"/>
            <p:cNvSpPr/>
            <p:nvPr/>
          </p:nvSpPr>
          <p:spPr>
            <a:xfrm>
              <a:off x="702563" y="1511808"/>
              <a:ext cx="1659636" cy="565403"/>
            </a:xfrm>
            <a:prstGeom prst="rect">
              <a:avLst/>
            </a:prstGeom>
            <a:blipFill>
              <a:blip r:embed="rId3" cstate="print"/>
              <a:stretch>
                <a:fillRect/>
              </a:stretch>
            </a:blipFill>
          </p:spPr>
          <p:txBody>
            <a:bodyPr wrap="square" lIns="0" tIns="0" rIns="0" bIns="0" rtlCol="0"/>
            <a:lstStyle/>
            <a:p>
              <a:endParaRPr/>
            </a:p>
          </p:txBody>
        </p:sp>
        <p:sp>
          <p:nvSpPr>
            <p:cNvPr id="8" name="object 8"/>
            <p:cNvSpPr/>
            <p:nvPr/>
          </p:nvSpPr>
          <p:spPr>
            <a:xfrm>
              <a:off x="781024" y="1556753"/>
              <a:ext cx="2736342" cy="369328"/>
            </a:xfrm>
            <a:prstGeom prst="rect">
              <a:avLst/>
            </a:prstGeom>
            <a:blipFill>
              <a:blip r:embed="rId4" cstate="print"/>
              <a:stretch>
                <a:fillRect/>
              </a:stretch>
            </a:blipFill>
          </p:spPr>
          <p:txBody>
            <a:bodyPr wrap="square" lIns="0" tIns="0" rIns="0" bIns="0" rtlCol="0"/>
            <a:lstStyle/>
            <a:p>
              <a:endParaRPr/>
            </a:p>
          </p:txBody>
        </p:sp>
      </p:grpSp>
      <p:sp>
        <p:nvSpPr>
          <p:cNvPr id="9" name="object 9"/>
          <p:cNvSpPr txBox="1"/>
          <p:nvPr/>
        </p:nvSpPr>
        <p:spPr>
          <a:xfrm>
            <a:off x="76200" y="1039355"/>
            <a:ext cx="7086600" cy="408445"/>
          </a:xfrm>
          <a:prstGeom prst="rect">
            <a:avLst/>
          </a:prstGeom>
          <a:ln w="9525">
            <a:solidFill>
              <a:srgbClr val="497DBA"/>
            </a:solidFill>
          </a:ln>
        </p:spPr>
        <p:txBody>
          <a:bodyPr vert="horz" wrap="square" lIns="0" tIns="38735" rIns="0" bIns="0" rtlCol="0">
            <a:spAutoFit/>
          </a:bodyPr>
          <a:lstStyle/>
          <a:p>
            <a:r>
              <a:rPr lang="fr-FR" sz="2400" b="1" dirty="0" smtClean="0">
                <a:latin typeface="Times New Roman"/>
                <a:cs typeface="Times New Roman"/>
              </a:rPr>
              <a:t>b. </a:t>
            </a:r>
            <a:r>
              <a:rPr lang="fr-FR" sz="2400" b="1" dirty="0" smtClean="0"/>
              <a:t>Pré-actionneurs et actionneurs pneumatique  </a:t>
            </a:r>
            <a:endParaRPr sz="2400" b="1">
              <a:latin typeface="Times New Roman"/>
              <a:cs typeface="Times New Roman"/>
            </a:endParaRPr>
          </a:p>
        </p:txBody>
      </p:sp>
      <p:sp>
        <p:nvSpPr>
          <p:cNvPr id="10" name="object 2"/>
          <p:cNvSpPr txBox="1">
            <a:spLocks noGrp="1"/>
          </p:cNvSpPr>
          <p:nvPr>
            <p:ph type="title"/>
          </p:nvPr>
        </p:nvSpPr>
        <p:spPr>
          <a:xfrm>
            <a:off x="2895600" y="152400"/>
            <a:ext cx="3810000" cy="752129"/>
          </a:xfrm>
          <a:prstGeom prst="rect">
            <a:avLst/>
          </a:prstGeom>
        </p:spPr>
        <p:txBody>
          <a:bodyPr vert="horz" wrap="square" lIns="0" tIns="13335" rIns="0" bIns="0" rtlCol="0">
            <a:spAutoFit/>
          </a:bodyPr>
          <a:lstStyle/>
          <a:p>
            <a:pPr marL="12700">
              <a:lnSpc>
                <a:spcPct val="100000"/>
              </a:lnSpc>
              <a:spcBef>
                <a:spcPts val="105"/>
              </a:spcBef>
            </a:pPr>
            <a:r>
              <a:rPr lang="fr-FR" sz="4800" spc="-10" dirty="0" smtClean="0"/>
              <a:t>Automatique</a:t>
            </a:r>
            <a:endParaRPr sz="4800" spc="-1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ject 2"/>
          <p:cNvSpPr txBox="1">
            <a:spLocks noGrp="1"/>
          </p:cNvSpPr>
          <p:nvPr>
            <p:ph type="title"/>
          </p:nvPr>
        </p:nvSpPr>
        <p:spPr>
          <a:xfrm>
            <a:off x="2895600" y="152400"/>
            <a:ext cx="3810000" cy="752129"/>
          </a:xfrm>
          <a:prstGeom prst="rect">
            <a:avLst/>
          </a:prstGeom>
        </p:spPr>
        <p:txBody>
          <a:bodyPr vert="horz" wrap="square" lIns="0" tIns="13335" rIns="0" bIns="0" rtlCol="0">
            <a:spAutoFit/>
          </a:bodyPr>
          <a:lstStyle/>
          <a:p>
            <a:pPr marL="12700">
              <a:lnSpc>
                <a:spcPct val="100000"/>
              </a:lnSpc>
              <a:spcBef>
                <a:spcPts val="105"/>
              </a:spcBef>
            </a:pPr>
            <a:r>
              <a:rPr lang="fr-FR" sz="4800" spc="-10" dirty="0" smtClean="0"/>
              <a:t>Automatique</a:t>
            </a:r>
            <a:endParaRPr sz="4800" spc="-10" dirty="0"/>
          </a:p>
        </p:txBody>
      </p:sp>
      <p:pic>
        <p:nvPicPr>
          <p:cNvPr id="7170" name="Picture 2"/>
          <p:cNvPicPr>
            <a:picLocks noChangeAspect="1" noChangeArrowheads="1"/>
          </p:cNvPicPr>
          <p:nvPr/>
        </p:nvPicPr>
        <p:blipFill>
          <a:blip r:embed="rId2"/>
          <a:srcRect/>
          <a:stretch>
            <a:fillRect/>
          </a:stretch>
        </p:blipFill>
        <p:spPr bwMode="auto">
          <a:xfrm>
            <a:off x="150154" y="1033463"/>
            <a:ext cx="8841446" cy="546147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p:nvPr/>
        </p:nvSpPr>
        <p:spPr>
          <a:xfrm>
            <a:off x="239838" y="1676400"/>
            <a:ext cx="8675562" cy="4987230"/>
          </a:xfrm>
          <a:custGeom>
            <a:avLst/>
            <a:gdLst/>
            <a:ahLst/>
            <a:cxnLst/>
            <a:rect l="l" t="t" r="r" b="b"/>
            <a:pathLst>
              <a:path w="7777480" h="864235">
                <a:moveTo>
                  <a:pt x="0" y="144017"/>
                </a:moveTo>
                <a:lnTo>
                  <a:pt x="7342" y="98511"/>
                </a:lnTo>
                <a:lnTo>
                  <a:pt x="27786" y="58978"/>
                </a:lnTo>
                <a:lnTo>
                  <a:pt x="58962" y="27797"/>
                </a:lnTo>
                <a:lnTo>
                  <a:pt x="98496" y="7345"/>
                </a:lnTo>
                <a:lnTo>
                  <a:pt x="144018" y="0"/>
                </a:lnTo>
                <a:lnTo>
                  <a:pt x="7632890" y="0"/>
                </a:lnTo>
                <a:lnTo>
                  <a:pt x="7678397" y="7345"/>
                </a:lnTo>
                <a:lnTo>
                  <a:pt x="7717929" y="27797"/>
                </a:lnTo>
                <a:lnTo>
                  <a:pt x="7749110" y="58978"/>
                </a:lnTo>
                <a:lnTo>
                  <a:pt x="7769562" y="98511"/>
                </a:lnTo>
                <a:lnTo>
                  <a:pt x="7776908" y="144017"/>
                </a:lnTo>
                <a:lnTo>
                  <a:pt x="7776908" y="720089"/>
                </a:lnTo>
                <a:lnTo>
                  <a:pt x="7769562" y="765596"/>
                </a:lnTo>
                <a:lnTo>
                  <a:pt x="7749110" y="805129"/>
                </a:lnTo>
                <a:lnTo>
                  <a:pt x="7717929" y="836310"/>
                </a:lnTo>
                <a:lnTo>
                  <a:pt x="7678397" y="856762"/>
                </a:lnTo>
                <a:lnTo>
                  <a:pt x="7632890" y="864107"/>
                </a:lnTo>
                <a:lnTo>
                  <a:pt x="144018" y="864107"/>
                </a:lnTo>
                <a:lnTo>
                  <a:pt x="98496" y="856762"/>
                </a:lnTo>
                <a:lnTo>
                  <a:pt x="58962" y="836310"/>
                </a:lnTo>
                <a:lnTo>
                  <a:pt x="27786" y="805129"/>
                </a:lnTo>
                <a:lnTo>
                  <a:pt x="7342" y="765596"/>
                </a:lnTo>
                <a:lnTo>
                  <a:pt x="0" y="720089"/>
                </a:lnTo>
                <a:lnTo>
                  <a:pt x="0" y="144017"/>
                </a:lnTo>
                <a:close/>
              </a:path>
            </a:pathLst>
          </a:custGeom>
          <a:ln w="25400">
            <a:solidFill>
              <a:schemeClr val="bg1"/>
            </a:solidFill>
          </a:ln>
        </p:spPr>
        <p:txBody>
          <a:bodyPr wrap="square" lIns="0" tIns="0" rIns="0" bIns="0" rtlCol="0"/>
          <a:lstStyle/>
          <a:p>
            <a:pPr algn="just">
              <a:buFont typeface="Wingdings" pitchFamily="2" charset="2"/>
              <a:buChar char="ü"/>
            </a:pPr>
            <a:r>
              <a:rPr lang="fr-FR" sz="2500" b="1" dirty="0" smtClean="0"/>
              <a:t>Détecteur de proximité  </a:t>
            </a:r>
          </a:p>
          <a:p>
            <a:pPr algn="just"/>
            <a:r>
              <a:rPr lang="fr-FR" sz="2500" dirty="0" smtClean="0"/>
              <a:t>C’est un capteur capacitif utiliser pour la détection (sans contact) des objets isolants.</a:t>
            </a:r>
          </a:p>
          <a:p>
            <a:pPr algn="just"/>
            <a:endParaRPr lang="fr-FR" sz="2500" dirty="0" smtClean="0"/>
          </a:p>
          <a:p>
            <a:pPr algn="just"/>
            <a:endParaRPr lang="fr-FR" sz="2500" dirty="0" smtClean="0"/>
          </a:p>
          <a:p>
            <a:endParaRPr lang="fr-FR" sz="2500" dirty="0" smtClean="0"/>
          </a:p>
          <a:p>
            <a:pPr>
              <a:buFont typeface="Wingdings" pitchFamily="2" charset="2"/>
              <a:buChar char="ü"/>
            </a:pPr>
            <a:r>
              <a:rPr lang="fr-FR" sz="2500" b="1" dirty="0" smtClean="0"/>
              <a:t>Les cellules photoélectriques</a:t>
            </a:r>
          </a:p>
          <a:p>
            <a:pPr algn="just"/>
            <a:r>
              <a:rPr lang="fr-FR" sz="2500" dirty="0" smtClean="0"/>
              <a:t> </a:t>
            </a:r>
          </a:p>
        </p:txBody>
      </p:sp>
      <p:grpSp>
        <p:nvGrpSpPr>
          <p:cNvPr id="5" name="object 5"/>
          <p:cNvGrpSpPr/>
          <p:nvPr/>
        </p:nvGrpSpPr>
        <p:grpSpPr>
          <a:xfrm>
            <a:off x="152400" y="956370"/>
            <a:ext cx="2133600" cy="697992"/>
            <a:chOff x="702563" y="1511808"/>
            <a:chExt cx="2853055" cy="565785"/>
          </a:xfrm>
        </p:grpSpPr>
        <p:sp>
          <p:nvSpPr>
            <p:cNvPr id="6" name="object 6"/>
            <p:cNvSpPr/>
            <p:nvPr/>
          </p:nvSpPr>
          <p:spPr>
            <a:xfrm>
              <a:off x="742192" y="1539270"/>
              <a:ext cx="2813294" cy="444947"/>
            </a:xfrm>
            <a:prstGeom prst="rect">
              <a:avLst/>
            </a:prstGeom>
            <a:blipFill>
              <a:blip r:embed="rId2" cstate="print"/>
              <a:stretch>
                <a:fillRect/>
              </a:stretch>
            </a:blipFill>
          </p:spPr>
          <p:txBody>
            <a:bodyPr wrap="square" lIns="0" tIns="0" rIns="0" bIns="0" rtlCol="0"/>
            <a:lstStyle/>
            <a:p>
              <a:endParaRPr/>
            </a:p>
          </p:txBody>
        </p:sp>
        <p:sp>
          <p:nvSpPr>
            <p:cNvPr id="7" name="object 7"/>
            <p:cNvSpPr/>
            <p:nvPr/>
          </p:nvSpPr>
          <p:spPr>
            <a:xfrm>
              <a:off x="702563" y="1511808"/>
              <a:ext cx="1659636" cy="565403"/>
            </a:xfrm>
            <a:prstGeom prst="rect">
              <a:avLst/>
            </a:prstGeom>
            <a:blipFill>
              <a:blip r:embed="rId3" cstate="print"/>
              <a:stretch>
                <a:fillRect/>
              </a:stretch>
            </a:blipFill>
          </p:spPr>
          <p:txBody>
            <a:bodyPr wrap="square" lIns="0" tIns="0" rIns="0" bIns="0" rtlCol="0"/>
            <a:lstStyle/>
            <a:p>
              <a:endParaRPr/>
            </a:p>
          </p:txBody>
        </p:sp>
        <p:sp>
          <p:nvSpPr>
            <p:cNvPr id="8" name="object 8"/>
            <p:cNvSpPr/>
            <p:nvPr/>
          </p:nvSpPr>
          <p:spPr>
            <a:xfrm>
              <a:off x="781024" y="1556753"/>
              <a:ext cx="2736342" cy="369328"/>
            </a:xfrm>
            <a:prstGeom prst="rect">
              <a:avLst/>
            </a:prstGeom>
            <a:blipFill>
              <a:blip r:embed="rId4" cstate="print"/>
              <a:stretch>
                <a:fillRect/>
              </a:stretch>
            </a:blipFill>
          </p:spPr>
          <p:txBody>
            <a:bodyPr wrap="square" lIns="0" tIns="0" rIns="0" bIns="0" rtlCol="0"/>
            <a:lstStyle/>
            <a:p>
              <a:endParaRPr/>
            </a:p>
          </p:txBody>
        </p:sp>
      </p:grpSp>
      <p:sp>
        <p:nvSpPr>
          <p:cNvPr id="9" name="object 9"/>
          <p:cNvSpPr txBox="1"/>
          <p:nvPr/>
        </p:nvSpPr>
        <p:spPr>
          <a:xfrm>
            <a:off x="228600" y="1039355"/>
            <a:ext cx="1905000" cy="408445"/>
          </a:xfrm>
          <a:prstGeom prst="rect">
            <a:avLst/>
          </a:prstGeom>
          <a:ln w="9525">
            <a:solidFill>
              <a:srgbClr val="497DBA"/>
            </a:solidFill>
          </a:ln>
        </p:spPr>
        <p:txBody>
          <a:bodyPr vert="horz" wrap="square" lIns="0" tIns="38735" rIns="0" bIns="0" rtlCol="0">
            <a:spAutoFit/>
          </a:bodyPr>
          <a:lstStyle/>
          <a:p>
            <a:r>
              <a:rPr lang="fr-FR" sz="2400" b="1" dirty="0" smtClean="0">
                <a:latin typeface="Times New Roman"/>
                <a:cs typeface="Times New Roman"/>
              </a:rPr>
              <a:t>2.1 </a:t>
            </a:r>
            <a:r>
              <a:rPr lang="fr-FR" sz="2400" b="1" dirty="0" smtClean="0"/>
              <a:t>Capteurs</a:t>
            </a:r>
            <a:endParaRPr sz="2400" b="1">
              <a:latin typeface="Times New Roman"/>
              <a:cs typeface="Times New Roman"/>
            </a:endParaRPr>
          </a:p>
        </p:txBody>
      </p:sp>
      <p:sp>
        <p:nvSpPr>
          <p:cNvPr id="10" name="object 2"/>
          <p:cNvSpPr txBox="1">
            <a:spLocks noGrp="1"/>
          </p:cNvSpPr>
          <p:nvPr>
            <p:ph type="title"/>
          </p:nvPr>
        </p:nvSpPr>
        <p:spPr>
          <a:xfrm>
            <a:off x="2895600" y="152400"/>
            <a:ext cx="3810000" cy="752129"/>
          </a:xfrm>
          <a:prstGeom prst="rect">
            <a:avLst/>
          </a:prstGeom>
        </p:spPr>
        <p:txBody>
          <a:bodyPr vert="horz" wrap="square" lIns="0" tIns="13335" rIns="0" bIns="0" rtlCol="0">
            <a:spAutoFit/>
          </a:bodyPr>
          <a:lstStyle/>
          <a:p>
            <a:pPr marL="12700">
              <a:lnSpc>
                <a:spcPct val="100000"/>
              </a:lnSpc>
              <a:spcBef>
                <a:spcPts val="105"/>
              </a:spcBef>
            </a:pPr>
            <a:r>
              <a:rPr lang="fr-FR" sz="4800" spc="-10" dirty="0" smtClean="0"/>
              <a:t>Automatique</a:t>
            </a:r>
            <a:endParaRPr sz="4800" spc="-10" dirty="0"/>
          </a:p>
        </p:txBody>
      </p:sp>
      <p:pic>
        <p:nvPicPr>
          <p:cNvPr id="8194" name="Picture 2"/>
          <p:cNvPicPr>
            <a:picLocks noChangeAspect="1" noChangeArrowheads="1"/>
          </p:cNvPicPr>
          <p:nvPr/>
        </p:nvPicPr>
        <p:blipFill>
          <a:blip r:embed="rId5"/>
          <a:srcRect/>
          <a:stretch>
            <a:fillRect/>
          </a:stretch>
        </p:blipFill>
        <p:spPr bwMode="auto">
          <a:xfrm>
            <a:off x="3581400" y="2971800"/>
            <a:ext cx="1511300" cy="1066800"/>
          </a:xfrm>
          <a:prstGeom prst="rect">
            <a:avLst/>
          </a:prstGeom>
          <a:noFill/>
          <a:ln w="9525">
            <a:noFill/>
            <a:miter lim="800000"/>
            <a:headEnd/>
            <a:tailEnd/>
          </a:ln>
          <a:effectLst/>
        </p:spPr>
      </p:pic>
      <p:pic>
        <p:nvPicPr>
          <p:cNvPr id="8195" name="Picture 3"/>
          <p:cNvPicPr>
            <a:picLocks noChangeAspect="1" noChangeArrowheads="1"/>
          </p:cNvPicPr>
          <p:nvPr/>
        </p:nvPicPr>
        <p:blipFill>
          <a:blip r:embed="rId6"/>
          <a:srcRect/>
          <a:stretch>
            <a:fillRect/>
          </a:stretch>
        </p:blipFill>
        <p:spPr bwMode="auto">
          <a:xfrm>
            <a:off x="685800" y="4379748"/>
            <a:ext cx="7397469" cy="240205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p:nvPr/>
        </p:nvSpPr>
        <p:spPr>
          <a:xfrm>
            <a:off x="316038" y="1219200"/>
            <a:ext cx="8675562" cy="4987230"/>
          </a:xfrm>
          <a:custGeom>
            <a:avLst/>
            <a:gdLst/>
            <a:ahLst/>
            <a:cxnLst/>
            <a:rect l="l" t="t" r="r" b="b"/>
            <a:pathLst>
              <a:path w="7777480" h="864235">
                <a:moveTo>
                  <a:pt x="0" y="144017"/>
                </a:moveTo>
                <a:lnTo>
                  <a:pt x="7342" y="98511"/>
                </a:lnTo>
                <a:lnTo>
                  <a:pt x="27786" y="58978"/>
                </a:lnTo>
                <a:lnTo>
                  <a:pt x="58962" y="27797"/>
                </a:lnTo>
                <a:lnTo>
                  <a:pt x="98496" y="7345"/>
                </a:lnTo>
                <a:lnTo>
                  <a:pt x="144018" y="0"/>
                </a:lnTo>
                <a:lnTo>
                  <a:pt x="7632890" y="0"/>
                </a:lnTo>
                <a:lnTo>
                  <a:pt x="7678397" y="7345"/>
                </a:lnTo>
                <a:lnTo>
                  <a:pt x="7717929" y="27797"/>
                </a:lnTo>
                <a:lnTo>
                  <a:pt x="7749110" y="58978"/>
                </a:lnTo>
                <a:lnTo>
                  <a:pt x="7769562" y="98511"/>
                </a:lnTo>
                <a:lnTo>
                  <a:pt x="7776908" y="144017"/>
                </a:lnTo>
                <a:lnTo>
                  <a:pt x="7776908" y="720089"/>
                </a:lnTo>
                <a:lnTo>
                  <a:pt x="7769562" y="765596"/>
                </a:lnTo>
                <a:lnTo>
                  <a:pt x="7749110" y="805129"/>
                </a:lnTo>
                <a:lnTo>
                  <a:pt x="7717929" y="836310"/>
                </a:lnTo>
                <a:lnTo>
                  <a:pt x="7678397" y="856762"/>
                </a:lnTo>
                <a:lnTo>
                  <a:pt x="7632890" y="864107"/>
                </a:lnTo>
                <a:lnTo>
                  <a:pt x="144018" y="864107"/>
                </a:lnTo>
                <a:lnTo>
                  <a:pt x="98496" y="856762"/>
                </a:lnTo>
                <a:lnTo>
                  <a:pt x="58962" y="836310"/>
                </a:lnTo>
                <a:lnTo>
                  <a:pt x="27786" y="805129"/>
                </a:lnTo>
                <a:lnTo>
                  <a:pt x="7342" y="765596"/>
                </a:lnTo>
                <a:lnTo>
                  <a:pt x="0" y="720089"/>
                </a:lnTo>
                <a:lnTo>
                  <a:pt x="0" y="144017"/>
                </a:lnTo>
                <a:close/>
              </a:path>
            </a:pathLst>
          </a:custGeom>
          <a:ln w="25400">
            <a:solidFill>
              <a:schemeClr val="bg1"/>
            </a:solidFill>
          </a:ln>
        </p:spPr>
        <p:txBody>
          <a:bodyPr wrap="square" lIns="0" tIns="0" rIns="0" bIns="0" rtlCol="0"/>
          <a:lstStyle/>
          <a:p>
            <a:pPr algn="just">
              <a:buFont typeface="Wingdings" pitchFamily="2" charset="2"/>
              <a:buChar char="ü"/>
            </a:pPr>
            <a:r>
              <a:rPr lang="fr-FR" sz="2500" b="1" dirty="0" smtClean="0"/>
              <a:t>Capteur de température </a:t>
            </a:r>
          </a:p>
          <a:p>
            <a:pPr lvl="1" algn="just"/>
            <a:r>
              <a:rPr lang="fr-FR" sz="2500" dirty="0" smtClean="0"/>
              <a:t>- Sondes de température : en platine ou en nickel.</a:t>
            </a:r>
          </a:p>
          <a:p>
            <a:pPr lvl="1" algn="just">
              <a:buFontTx/>
              <a:buChar char="-"/>
            </a:pPr>
            <a:r>
              <a:rPr lang="fr-FR" sz="2500" dirty="0" smtClean="0"/>
              <a:t> Thermistances: semi-conducteur d’oxyde métallique.</a:t>
            </a:r>
          </a:p>
          <a:p>
            <a:pPr lvl="1" algn="just">
              <a:buFontTx/>
              <a:buChar char="-"/>
            </a:pPr>
            <a:r>
              <a:rPr lang="fr-FR" sz="2500" dirty="0" smtClean="0"/>
              <a:t> Thermocouple;</a:t>
            </a:r>
          </a:p>
          <a:p>
            <a:pPr algn="just">
              <a:buFont typeface="Wingdings" pitchFamily="2" charset="2"/>
              <a:buChar char="ü"/>
            </a:pPr>
            <a:r>
              <a:rPr lang="fr-FR" sz="2500" b="1" dirty="0" smtClean="0"/>
              <a:t>Capteurs optiques: </a:t>
            </a:r>
          </a:p>
          <a:p>
            <a:pPr algn="just"/>
            <a:r>
              <a:rPr lang="fr-FR" sz="2500" dirty="0" smtClean="0"/>
              <a:t>       - Cellule photoconductrice, photorésistance ou LDR (light-</a:t>
            </a:r>
            <a:r>
              <a:rPr lang="fr-FR" sz="2500" dirty="0" err="1" smtClean="0"/>
              <a:t>dependent</a:t>
            </a:r>
            <a:r>
              <a:rPr lang="fr-FR" sz="2500" dirty="0" smtClean="0"/>
              <a:t> </a:t>
            </a:r>
            <a:r>
              <a:rPr lang="fr-FR" sz="2500" dirty="0" err="1" smtClean="0"/>
              <a:t>resistor</a:t>
            </a:r>
            <a:r>
              <a:rPr lang="fr-FR" sz="2500" dirty="0" smtClean="0"/>
              <a:t>): </a:t>
            </a:r>
          </a:p>
          <a:p>
            <a:pPr algn="just"/>
            <a:r>
              <a:rPr lang="fr-FR" sz="2500" dirty="0" smtClean="0"/>
              <a:t>       - La photorésistance (LDR) est un capteur passif résistif. </a:t>
            </a:r>
          </a:p>
          <a:p>
            <a:pPr algn="just"/>
            <a:r>
              <a:rPr lang="fr-FR" sz="2500" dirty="0" smtClean="0"/>
              <a:t>Photodiode: </a:t>
            </a:r>
          </a:p>
          <a:p>
            <a:pPr algn="just">
              <a:buFont typeface="Wingdings" pitchFamily="2" charset="2"/>
              <a:buChar char="ü"/>
            </a:pPr>
            <a:r>
              <a:rPr lang="fr-FR" sz="2500" b="1" dirty="0" smtClean="0"/>
              <a:t>Capteur de pressions</a:t>
            </a:r>
          </a:p>
          <a:p>
            <a:pPr algn="just">
              <a:buFont typeface="Wingdings" pitchFamily="2" charset="2"/>
              <a:buChar char="ü"/>
            </a:pPr>
            <a:r>
              <a:rPr lang="fr-FR" sz="2500" b="1" dirty="0" smtClean="0"/>
              <a:t>Capteurs de gaz</a:t>
            </a:r>
          </a:p>
        </p:txBody>
      </p:sp>
      <p:sp>
        <p:nvSpPr>
          <p:cNvPr id="10" name="object 2"/>
          <p:cNvSpPr txBox="1">
            <a:spLocks noGrp="1"/>
          </p:cNvSpPr>
          <p:nvPr>
            <p:ph type="title"/>
          </p:nvPr>
        </p:nvSpPr>
        <p:spPr>
          <a:xfrm>
            <a:off x="2895600" y="152400"/>
            <a:ext cx="3810000" cy="752129"/>
          </a:xfrm>
          <a:prstGeom prst="rect">
            <a:avLst/>
          </a:prstGeom>
        </p:spPr>
        <p:txBody>
          <a:bodyPr vert="horz" wrap="square" lIns="0" tIns="13335" rIns="0" bIns="0" rtlCol="0">
            <a:spAutoFit/>
          </a:bodyPr>
          <a:lstStyle/>
          <a:p>
            <a:pPr marL="12700">
              <a:lnSpc>
                <a:spcPct val="100000"/>
              </a:lnSpc>
              <a:spcBef>
                <a:spcPts val="105"/>
              </a:spcBef>
            </a:pPr>
            <a:r>
              <a:rPr lang="fr-FR" sz="4800" spc="-10" dirty="0" smtClean="0"/>
              <a:t>Automatique</a:t>
            </a:r>
            <a:endParaRPr sz="4800" spc="-1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66800" y="2590800"/>
            <a:ext cx="7239000" cy="1029128"/>
          </a:xfrm>
          <a:prstGeom prst="rect">
            <a:avLst/>
          </a:prstGeom>
        </p:spPr>
        <p:txBody>
          <a:bodyPr vert="horz" wrap="square" lIns="0" tIns="13335" rIns="0" bIns="0" rtlCol="0">
            <a:spAutoFit/>
          </a:bodyPr>
          <a:lstStyle/>
          <a:p>
            <a:pPr algn="ctr"/>
            <a:r>
              <a:rPr lang="fr-FR" sz="6600" spc="-10" dirty="0" smtClean="0">
                <a:latin typeface="Times New Roman" pitchFamily="18" charset="0"/>
                <a:cs typeface="Times New Roman" pitchFamily="18" charset="0"/>
              </a:rPr>
              <a:t>Automatique</a:t>
            </a:r>
            <a:r>
              <a:rPr lang="fr-FR" sz="6600" b="1" dirty="0" smtClean="0"/>
              <a:t> </a:t>
            </a:r>
            <a:r>
              <a:rPr lang="fr-FR" sz="6600" spc="-10" dirty="0" smtClean="0">
                <a:latin typeface="Times New Roman" pitchFamily="18" charset="0"/>
                <a:cs typeface="Times New Roman" pitchFamily="18" charset="0"/>
              </a:rPr>
              <a:t> </a:t>
            </a:r>
            <a:endParaRPr sz="6600" spc="-1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p:nvPr/>
        </p:nvSpPr>
        <p:spPr>
          <a:xfrm>
            <a:off x="457200" y="1905000"/>
            <a:ext cx="8229600" cy="3429000"/>
          </a:xfrm>
          <a:custGeom>
            <a:avLst/>
            <a:gdLst/>
            <a:ahLst/>
            <a:cxnLst/>
            <a:rect l="l" t="t" r="r" b="b"/>
            <a:pathLst>
              <a:path w="7777480" h="864235">
                <a:moveTo>
                  <a:pt x="0" y="144017"/>
                </a:moveTo>
                <a:lnTo>
                  <a:pt x="7342" y="98511"/>
                </a:lnTo>
                <a:lnTo>
                  <a:pt x="27786" y="58978"/>
                </a:lnTo>
                <a:lnTo>
                  <a:pt x="58962" y="27797"/>
                </a:lnTo>
                <a:lnTo>
                  <a:pt x="98496" y="7345"/>
                </a:lnTo>
                <a:lnTo>
                  <a:pt x="144018" y="0"/>
                </a:lnTo>
                <a:lnTo>
                  <a:pt x="7632890" y="0"/>
                </a:lnTo>
                <a:lnTo>
                  <a:pt x="7678397" y="7345"/>
                </a:lnTo>
                <a:lnTo>
                  <a:pt x="7717929" y="27797"/>
                </a:lnTo>
                <a:lnTo>
                  <a:pt x="7749110" y="58978"/>
                </a:lnTo>
                <a:lnTo>
                  <a:pt x="7769562" y="98511"/>
                </a:lnTo>
                <a:lnTo>
                  <a:pt x="7776908" y="144017"/>
                </a:lnTo>
                <a:lnTo>
                  <a:pt x="7776908" y="720089"/>
                </a:lnTo>
                <a:lnTo>
                  <a:pt x="7769562" y="765596"/>
                </a:lnTo>
                <a:lnTo>
                  <a:pt x="7749110" y="805129"/>
                </a:lnTo>
                <a:lnTo>
                  <a:pt x="7717929" y="836310"/>
                </a:lnTo>
                <a:lnTo>
                  <a:pt x="7678397" y="856762"/>
                </a:lnTo>
                <a:lnTo>
                  <a:pt x="7632890" y="864107"/>
                </a:lnTo>
                <a:lnTo>
                  <a:pt x="144018" y="864107"/>
                </a:lnTo>
                <a:lnTo>
                  <a:pt x="98496" y="856762"/>
                </a:lnTo>
                <a:lnTo>
                  <a:pt x="58962" y="836310"/>
                </a:lnTo>
                <a:lnTo>
                  <a:pt x="27786" y="805129"/>
                </a:lnTo>
                <a:lnTo>
                  <a:pt x="7342" y="765596"/>
                </a:lnTo>
                <a:lnTo>
                  <a:pt x="0" y="720089"/>
                </a:lnTo>
                <a:lnTo>
                  <a:pt x="0" y="144017"/>
                </a:lnTo>
                <a:close/>
              </a:path>
            </a:pathLst>
          </a:custGeom>
          <a:ln w="25400">
            <a:solidFill>
              <a:schemeClr val="bg1"/>
            </a:solidFill>
          </a:ln>
        </p:spPr>
        <p:txBody>
          <a:bodyPr wrap="square" lIns="0" tIns="0" rIns="0" bIns="0" rtlCol="0"/>
          <a:lstStyle/>
          <a:p>
            <a:pPr algn="just">
              <a:buFont typeface="Wingdings" pitchFamily="2" charset="2"/>
              <a:buChar char="q"/>
            </a:pPr>
            <a:r>
              <a:rPr lang="fr-FR" sz="2800" dirty="0" smtClean="0">
                <a:latin typeface="Times New Roman" pitchFamily="18" charset="0"/>
                <a:cs typeface="Times New Roman" pitchFamily="18" charset="0"/>
              </a:rPr>
              <a:t> Un système est dit </a:t>
            </a:r>
            <a:r>
              <a:rPr lang="fr-FR" sz="2800" b="1" dirty="0" smtClean="0">
                <a:solidFill>
                  <a:srgbClr val="C00000"/>
                </a:solidFill>
                <a:latin typeface="Times New Roman" pitchFamily="18" charset="0"/>
                <a:cs typeface="Times New Roman" pitchFamily="18" charset="0"/>
              </a:rPr>
              <a:t>automatique</a:t>
            </a:r>
            <a:r>
              <a:rPr lang="fr-FR" sz="2800" dirty="0" smtClean="0">
                <a:latin typeface="Times New Roman" pitchFamily="18" charset="0"/>
                <a:cs typeface="Times New Roman" pitchFamily="18" charset="0"/>
              </a:rPr>
              <a:t> s’il </a:t>
            </a:r>
            <a:r>
              <a:rPr lang="fr-FR" sz="2800" b="1" dirty="0" smtClean="0">
                <a:solidFill>
                  <a:srgbClr val="C00000"/>
                </a:solidFill>
                <a:latin typeface="Times New Roman" pitchFamily="18" charset="0"/>
                <a:cs typeface="Times New Roman" pitchFamily="18" charset="0"/>
              </a:rPr>
              <a:t>exécute toujours le même cycle</a:t>
            </a:r>
            <a:r>
              <a:rPr lang="fr-FR" sz="2800" dirty="0" smtClean="0">
                <a:latin typeface="Times New Roman" pitchFamily="18" charset="0"/>
                <a:cs typeface="Times New Roman" pitchFamily="18" charset="0"/>
              </a:rPr>
              <a:t> de travail </a:t>
            </a:r>
            <a:r>
              <a:rPr lang="fr-FR" sz="2800" b="1" dirty="0" smtClean="0">
                <a:latin typeface="Times New Roman" pitchFamily="18" charset="0"/>
                <a:cs typeface="Times New Roman" pitchFamily="18" charset="0"/>
              </a:rPr>
              <a:t>pour lequel il a été programmé</a:t>
            </a:r>
            <a:r>
              <a:rPr lang="fr-FR" sz="2800" dirty="0" smtClean="0">
                <a:latin typeface="Times New Roman" pitchFamily="18" charset="0"/>
                <a:cs typeface="Times New Roman" pitchFamily="18" charset="0"/>
              </a:rPr>
              <a:t>.</a:t>
            </a:r>
          </a:p>
          <a:p>
            <a:pPr algn="just"/>
            <a:r>
              <a:rPr lang="fr-FR" sz="2800" dirty="0" smtClean="0">
                <a:latin typeface="Times New Roman" pitchFamily="18" charset="0"/>
                <a:cs typeface="Times New Roman" pitchFamily="18" charset="0"/>
              </a:rPr>
              <a:t> </a:t>
            </a:r>
          </a:p>
          <a:p>
            <a:pPr algn="just">
              <a:buFont typeface="Wingdings" pitchFamily="2" charset="2"/>
              <a:buChar char="q"/>
            </a:pPr>
            <a:r>
              <a:rPr lang="fr-FR" sz="2800" dirty="0" smtClean="0">
                <a:latin typeface="Times New Roman" pitchFamily="18" charset="0"/>
                <a:cs typeface="Times New Roman" pitchFamily="18" charset="0"/>
              </a:rPr>
              <a:t> </a:t>
            </a:r>
            <a:r>
              <a:rPr lang="fr-FR" sz="2800" b="1" dirty="0" smtClean="0">
                <a:solidFill>
                  <a:srgbClr val="C00000"/>
                </a:solidFill>
                <a:latin typeface="Times New Roman" pitchFamily="18" charset="0"/>
                <a:cs typeface="Times New Roman" pitchFamily="18" charset="0"/>
              </a:rPr>
              <a:t>L’automatisation </a:t>
            </a:r>
            <a:r>
              <a:rPr lang="fr-FR" sz="2800" dirty="0" smtClean="0">
                <a:latin typeface="Times New Roman" pitchFamily="18" charset="0"/>
                <a:cs typeface="Times New Roman" pitchFamily="18" charset="0"/>
              </a:rPr>
              <a:t>est  </a:t>
            </a:r>
            <a:r>
              <a:rPr lang="fr-FR" sz="2800" b="1" dirty="0" smtClean="0">
                <a:latin typeface="Times New Roman" pitchFamily="18" charset="0"/>
                <a:cs typeface="Times New Roman" pitchFamily="18" charset="0"/>
              </a:rPr>
              <a:t>l’ensemble des </a:t>
            </a:r>
            <a:r>
              <a:rPr lang="fr-FR" sz="2800" b="1" dirty="0" smtClean="0">
                <a:solidFill>
                  <a:srgbClr val="C00000"/>
                </a:solidFill>
                <a:latin typeface="Times New Roman" pitchFamily="18" charset="0"/>
                <a:cs typeface="Times New Roman" pitchFamily="18" charset="0"/>
              </a:rPr>
              <a:t>procédés</a:t>
            </a:r>
            <a:r>
              <a:rPr lang="fr-FR" sz="2800" b="1" dirty="0" smtClean="0">
                <a:latin typeface="Times New Roman" pitchFamily="18" charset="0"/>
                <a:cs typeface="Times New Roman" pitchFamily="18" charset="0"/>
              </a:rPr>
              <a:t> </a:t>
            </a:r>
            <a:r>
              <a:rPr lang="fr-FR" sz="2800" dirty="0" smtClean="0">
                <a:latin typeface="Times New Roman" pitchFamily="18" charset="0"/>
                <a:cs typeface="Times New Roman" pitchFamily="18" charset="0"/>
              </a:rPr>
              <a:t>visant à réduire ou à </a:t>
            </a:r>
            <a:r>
              <a:rPr lang="fr-FR" sz="2800" b="1" dirty="0" smtClean="0">
                <a:solidFill>
                  <a:srgbClr val="C00000"/>
                </a:solidFill>
                <a:latin typeface="Times New Roman" pitchFamily="18" charset="0"/>
                <a:cs typeface="Times New Roman" pitchFamily="18" charset="0"/>
              </a:rPr>
              <a:t>supprimer l’intervention humaine</a:t>
            </a:r>
            <a:r>
              <a:rPr lang="fr-FR" sz="2800" dirty="0" smtClean="0">
                <a:solidFill>
                  <a:srgbClr val="C00000"/>
                </a:solidFill>
                <a:latin typeface="Times New Roman" pitchFamily="18" charset="0"/>
                <a:cs typeface="Times New Roman" pitchFamily="18" charset="0"/>
              </a:rPr>
              <a:t> </a:t>
            </a:r>
            <a:r>
              <a:rPr lang="fr-FR" sz="2800" dirty="0" smtClean="0">
                <a:latin typeface="Times New Roman" pitchFamily="18" charset="0"/>
                <a:cs typeface="Times New Roman" pitchFamily="18" charset="0"/>
              </a:rPr>
              <a:t>dans les processus de production.</a:t>
            </a:r>
          </a:p>
          <a:p>
            <a:pPr algn="just">
              <a:buFont typeface="Wingdings" pitchFamily="2" charset="2"/>
              <a:buChar char="q"/>
            </a:pPr>
            <a:endParaRPr lang="fr-FR" sz="2800" dirty="0" smtClean="0">
              <a:latin typeface="Times New Roman" pitchFamily="18" charset="0"/>
              <a:cs typeface="Times New Roman" pitchFamily="18" charset="0"/>
            </a:endParaRPr>
          </a:p>
          <a:p>
            <a:pPr algn="just">
              <a:buFont typeface="Wingdings" pitchFamily="2" charset="2"/>
              <a:buChar char="q"/>
            </a:pPr>
            <a:endParaRPr lang="fr-FR" sz="2800" dirty="0" smtClean="0">
              <a:latin typeface="Times New Roman" pitchFamily="18" charset="0"/>
              <a:cs typeface="Times New Roman" pitchFamily="18" charset="0"/>
            </a:endParaRPr>
          </a:p>
        </p:txBody>
      </p:sp>
      <p:grpSp>
        <p:nvGrpSpPr>
          <p:cNvPr id="5" name="object 5"/>
          <p:cNvGrpSpPr/>
          <p:nvPr/>
        </p:nvGrpSpPr>
        <p:grpSpPr>
          <a:xfrm>
            <a:off x="381000" y="956370"/>
            <a:ext cx="3886200" cy="697992"/>
            <a:chOff x="702563" y="1511808"/>
            <a:chExt cx="2853055" cy="565785"/>
          </a:xfrm>
        </p:grpSpPr>
        <p:sp>
          <p:nvSpPr>
            <p:cNvPr id="6" name="object 6"/>
            <p:cNvSpPr/>
            <p:nvPr/>
          </p:nvSpPr>
          <p:spPr>
            <a:xfrm>
              <a:off x="742192" y="1539270"/>
              <a:ext cx="2813294" cy="444947"/>
            </a:xfrm>
            <a:prstGeom prst="rect">
              <a:avLst/>
            </a:prstGeom>
            <a:blipFill>
              <a:blip r:embed="rId2" cstate="print"/>
              <a:stretch>
                <a:fillRect/>
              </a:stretch>
            </a:blipFill>
          </p:spPr>
          <p:txBody>
            <a:bodyPr wrap="square" lIns="0" tIns="0" rIns="0" bIns="0" rtlCol="0"/>
            <a:lstStyle/>
            <a:p>
              <a:endParaRPr/>
            </a:p>
          </p:txBody>
        </p:sp>
        <p:sp>
          <p:nvSpPr>
            <p:cNvPr id="7" name="object 7"/>
            <p:cNvSpPr/>
            <p:nvPr/>
          </p:nvSpPr>
          <p:spPr>
            <a:xfrm>
              <a:off x="702563" y="1511808"/>
              <a:ext cx="1659636" cy="565403"/>
            </a:xfrm>
            <a:prstGeom prst="rect">
              <a:avLst/>
            </a:prstGeom>
            <a:blipFill>
              <a:blip r:embed="rId3" cstate="print"/>
              <a:stretch>
                <a:fillRect/>
              </a:stretch>
            </a:blipFill>
          </p:spPr>
          <p:txBody>
            <a:bodyPr wrap="square" lIns="0" tIns="0" rIns="0" bIns="0" rtlCol="0"/>
            <a:lstStyle/>
            <a:p>
              <a:endParaRPr/>
            </a:p>
          </p:txBody>
        </p:sp>
        <p:sp>
          <p:nvSpPr>
            <p:cNvPr id="8" name="object 8"/>
            <p:cNvSpPr/>
            <p:nvPr/>
          </p:nvSpPr>
          <p:spPr>
            <a:xfrm>
              <a:off x="781024" y="1556753"/>
              <a:ext cx="2736342" cy="369328"/>
            </a:xfrm>
            <a:prstGeom prst="rect">
              <a:avLst/>
            </a:prstGeom>
            <a:blipFill>
              <a:blip r:embed="rId4" cstate="print"/>
              <a:stretch>
                <a:fillRect/>
              </a:stretch>
            </a:blipFill>
          </p:spPr>
          <p:txBody>
            <a:bodyPr wrap="square" lIns="0" tIns="0" rIns="0" bIns="0" rtlCol="0"/>
            <a:lstStyle/>
            <a:p>
              <a:endParaRPr/>
            </a:p>
          </p:txBody>
        </p:sp>
      </p:grpSp>
      <p:sp>
        <p:nvSpPr>
          <p:cNvPr id="9" name="object 9"/>
          <p:cNvSpPr txBox="1"/>
          <p:nvPr/>
        </p:nvSpPr>
        <p:spPr>
          <a:xfrm>
            <a:off x="457200" y="990600"/>
            <a:ext cx="3733800" cy="470000"/>
          </a:xfrm>
          <a:prstGeom prst="rect">
            <a:avLst/>
          </a:prstGeom>
          <a:ln w="9525">
            <a:solidFill>
              <a:srgbClr val="497DBA"/>
            </a:solidFill>
          </a:ln>
        </p:spPr>
        <p:txBody>
          <a:bodyPr vert="horz" wrap="square" lIns="0" tIns="38735" rIns="0" bIns="0" rtlCol="0">
            <a:spAutoFit/>
          </a:bodyPr>
          <a:lstStyle/>
          <a:p>
            <a:r>
              <a:rPr lang="fr-FR" sz="2800" b="1" dirty="0" smtClean="0">
                <a:latin typeface="Times New Roman"/>
                <a:cs typeface="Times New Roman"/>
              </a:rPr>
              <a:t>1. Généralités</a:t>
            </a:r>
            <a:endParaRPr sz="2800" b="1">
              <a:latin typeface="Times New Roman"/>
              <a:cs typeface="Times New Roman"/>
            </a:endParaRPr>
          </a:p>
        </p:txBody>
      </p:sp>
      <p:sp>
        <p:nvSpPr>
          <p:cNvPr id="10" name="object 2"/>
          <p:cNvSpPr txBox="1">
            <a:spLocks noGrp="1"/>
          </p:cNvSpPr>
          <p:nvPr>
            <p:ph type="title"/>
          </p:nvPr>
        </p:nvSpPr>
        <p:spPr>
          <a:xfrm>
            <a:off x="2895600" y="152400"/>
            <a:ext cx="3810000" cy="752129"/>
          </a:xfrm>
          <a:prstGeom prst="rect">
            <a:avLst/>
          </a:prstGeom>
        </p:spPr>
        <p:txBody>
          <a:bodyPr vert="horz" wrap="square" lIns="0" tIns="13335" rIns="0" bIns="0" rtlCol="0">
            <a:spAutoFit/>
          </a:bodyPr>
          <a:lstStyle/>
          <a:p>
            <a:pPr marL="12700">
              <a:lnSpc>
                <a:spcPct val="100000"/>
              </a:lnSpc>
              <a:spcBef>
                <a:spcPts val="105"/>
              </a:spcBef>
            </a:pPr>
            <a:r>
              <a:rPr lang="fr-FR" sz="4800" spc="-10" dirty="0" smtClean="0"/>
              <a:t>Automatique</a:t>
            </a:r>
            <a:endParaRPr sz="4800" spc="-1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p:nvPr/>
        </p:nvSpPr>
        <p:spPr>
          <a:xfrm>
            <a:off x="609600" y="1524000"/>
            <a:ext cx="8229600" cy="4800600"/>
          </a:xfrm>
          <a:custGeom>
            <a:avLst/>
            <a:gdLst/>
            <a:ahLst/>
            <a:cxnLst/>
            <a:rect l="l" t="t" r="r" b="b"/>
            <a:pathLst>
              <a:path w="7777480" h="864235">
                <a:moveTo>
                  <a:pt x="0" y="144017"/>
                </a:moveTo>
                <a:lnTo>
                  <a:pt x="7342" y="98511"/>
                </a:lnTo>
                <a:lnTo>
                  <a:pt x="27786" y="58978"/>
                </a:lnTo>
                <a:lnTo>
                  <a:pt x="58962" y="27797"/>
                </a:lnTo>
                <a:lnTo>
                  <a:pt x="98496" y="7345"/>
                </a:lnTo>
                <a:lnTo>
                  <a:pt x="144018" y="0"/>
                </a:lnTo>
                <a:lnTo>
                  <a:pt x="7632890" y="0"/>
                </a:lnTo>
                <a:lnTo>
                  <a:pt x="7678397" y="7345"/>
                </a:lnTo>
                <a:lnTo>
                  <a:pt x="7717929" y="27797"/>
                </a:lnTo>
                <a:lnTo>
                  <a:pt x="7749110" y="58978"/>
                </a:lnTo>
                <a:lnTo>
                  <a:pt x="7769562" y="98511"/>
                </a:lnTo>
                <a:lnTo>
                  <a:pt x="7776908" y="144017"/>
                </a:lnTo>
                <a:lnTo>
                  <a:pt x="7776908" y="720089"/>
                </a:lnTo>
                <a:lnTo>
                  <a:pt x="7769562" y="765596"/>
                </a:lnTo>
                <a:lnTo>
                  <a:pt x="7749110" y="805129"/>
                </a:lnTo>
                <a:lnTo>
                  <a:pt x="7717929" y="836310"/>
                </a:lnTo>
                <a:lnTo>
                  <a:pt x="7678397" y="856762"/>
                </a:lnTo>
                <a:lnTo>
                  <a:pt x="7632890" y="864107"/>
                </a:lnTo>
                <a:lnTo>
                  <a:pt x="144018" y="864107"/>
                </a:lnTo>
                <a:lnTo>
                  <a:pt x="98496" y="856762"/>
                </a:lnTo>
                <a:lnTo>
                  <a:pt x="58962" y="836310"/>
                </a:lnTo>
                <a:lnTo>
                  <a:pt x="27786" y="805129"/>
                </a:lnTo>
                <a:lnTo>
                  <a:pt x="7342" y="765596"/>
                </a:lnTo>
                <a:lnTo>
                  <a:pt x="0" y="720089"/>
                </a:lnTo>
                <a:lnTo>
                  <a:pt x="0" y="144017"/>
                </a:lnTo>
                <a:close/>
              </a:path>
            </a:pathLst>
          </a:custGeom>
          <a:ln w="25400">
            <a:solidFill>
              <a:schemeClr val="bg1"/>
            </a:solidFill>
          </a:ln>
        </p:spPr>
        <p:txBody>
          <a:bodyPr wrap="square" lIns="0" tIns="0" rIns="0" bIns="0" rtlCol="0"/>
          <a:lstStyle/>
          <a:p>
            <a:pPr algn="just">
              <a:buFont typeface="Wingdings" pitchFamily="2" charset="2"/>
              <a:buChar char="q"/>
            </a:pPr>
            <a:r>
              <a:rPr lang="fr-FR" sz="2800" dirty="0" smtClean="0">
                <a:latin typeface="Times New Roman" pitchFamily="18" charset="0"/>
                <a:cs typeface="Times New Roman" pitchFamily="18" charset="0"/>
              </a:rPr>
              <a:t>Un système </a:t>
            </a:r>
            <a:r>
              <a:rPr lang="fr-FR" sz="2800" b="1" dirty="0" smtClean="0">
                <a:latin typeface="Times New Roman" pitchFamily="18" charset="0"/>
                <a:cs typeface="Times New Roman" pitchFamily="18" charset="0"/>
              </a:rPr>
              <a:t>automatisé</a:t>
            </a:r>
            <a:r>
              <a:rPr lang="fr-FR" sz="2800" dirty="0" smtClean="0">
                <a:latin typeface="Times New Roman" pitchFamily="18" charset="0"/>
                <a:cs typeface="Times New Roman" pitchFamily="18" charset="0"/>
              </a:rPr>
              <a:t> est formé de deux </a:t>
            </a:r>
            <a:r>
              <a:rPr lang="fr-FR" sz="2800" b="1" dirty="0" smtClean="0">
                <a:latin typeface="Times New Roman" pitchFamily="18" charset="0"/>
                <a:cs typeface="Times New Roman" pitchFamily="18" charset="0"/>
              </a:rPr>
              <a:t>parties: </a:t>
            </a:r>
          </a:p>
          <a:p>
            <a:pPr marL="514350" indent="-514350" algn="just">
              <a:buAutoNum type="arabicParenBoth"/>
            </a:pPr>
            <a:r>
              <a:rPr lang="fr-FR" sz="2800" b="1" dirty="0" smtClean="0">
                <a:latin typeface="Times New Roman" pitchFamily="18" charset="0"/>
                <a:cs typeface="Times New Roman" pitchFamily="18" charset="0"/>
              </a:rPr>
              <a:t>partie opérative, qui est mécanisée. </a:t>
            </a:r>
          </a:p>
          <a:p>
            <a:pPr marL="514350" indent="-514350" algn="just"/>
            <a:r>
              <a:rPr lang="fr-FR" sz="2800" b="1" dirty="0" smtClean="0">
                <a:latin typeface="Times New Roman" pitchFamily="18" charset="0"/>
                <a:cs typeface="Times New Roman" pitchFamily="18" charset="0"/>
              </a:rPr>
              <a:t>(2) partie commande qui est assurée par un automate</a:t>
            </a:r>
            <a:r>
              <a:rPr lang="fr-FR" sz="2800" dirty="0" smtClean="0">
                <a:latin typeface="Times New Roman" pitchFamily="18" charset="0"/>
                <a:cs typeface="Times New Roman" pitchFamily="18" charset="0"/>
              </a:rPr>
              <a:t>. </a:t>
            </a:r>
          </a:p>
          <a:p>
            <a:r>
              <a:rPr lang="fr-FR" sz="2800" dirty="0" smtClean="0"/>
              <a:t> </a:t>
            </a:r>
          </a:p>
          <a:p>
            <a:endParaRPr lang="fr-FR" sz="2800" dirty="0" smtClean="0"/>
          </a:p>
          <a:p>
            <a:pPr algn="ctr"/>
            <a:r>
              <a:rPr lang="fr-FR" sz="2800" dirty="0" smtClean="0"/>
              <a:t>ordres </a:t>
            </a:r>
          </a:p>
          <a:p>
            <a:pPr algn="just">
              <a:buFont typeface="Wingdings" pitchFamily="2" charset="2"/>
              <a:buChar char="q"/>
            </a:pPr>
            <a:endParaRPr lang="fr-FR" sz="2800" dirty="0" smtClean="0"/>
          </a:p>
          <a:p>
            <a:pPr algn="just"/>
            <a:endParaRPr lang="fr-FR" sz="2800" dirty="0" smtClean="0"/>
          </a:p>
          <a:p>
            <a:pPr algn="just"/>
            <a:r>
              <a:rPr lang="fr-FR" sz="2800" dirty="0" smtClean="0"/>
              <a:t>                                comptes rendue</a:t>
            </a:r>
          </a:p>
          <a:p>
            <a:pPr algn="just"/>
            <a:endParaRPr lang="fr-FR" sz="2800" dirty="0" smtClean="0"/>
          </a:p>
          <a:p>
            <a:pPr algn="just"/>
            <a:r>
              <a:rPr lang="fr-FR" sz="2800" b="1" dirty="0" smtClean="0">
                <a:latin typeface="Times New Roman" pitchFamily="18" charset="0"/>
                <a:cs typeface="Times New Roman" pitchFamily="18" charset="0"/>
              </a:rPr>
              <a:t>    </a:t>
            </a:r>
          </a:p>
          <a:p>
            <a:pPr algn="just"/>
            <a:r>
              <a:rPr lang="fr-FR" sz="2800" b="1" dirty="0" smtClean="0">
                <a:latin typeface="Times New Roman" pitchFamily="18" charset="0"/>
                <a:cs typeface="Times New Roman" pitchFamily="18" charset="0"/>
              </a:rPr>
              <a:t>       </a:t>
            </a:r>
            <a:r>
              <a:rPr lang="fr-FR" sz="2400" b="1" dirty="0" smtClean="0">
                <a:solidFill>
                  <a:srgbClr val="C00000"/>
                </a:solidFill>
                <a:latin typeface="Times New Roman" pitchFamily="18" charset="0"/>
                <a:cs typeface="Times New Roman" pitchFamily="18" charset="0"/>
              </a:rPr>
              <a:t>Automate                                        A</a:t>
            </a:r>
            <a:r>
              <a:rPr lang="fr-FR" sz="2400" b="1" dirty="0" smtClean="0">
                <a:solidFill>
                  <a:srgbClr val="C00000"/>
                </a:solidFill>
              </a:rPr>
              <a:t>ctionneurs +capteurs</a:t>
            </a:r>
            <a:endParaRPr lang="fr-FR" sz="2800" b="1" dirty="0" smtClean="0">
              <a:solidFill>
                <a:srgbClr val="C00000"/>
              </a:solidFill>
            </a:endParaRPr>
          </a:p>
          <a:p>
            <a:pPr algn="just">
              <a:buFont typeface="Wingdings" pitchFamily="2" charset="2"/>
              <a:buChar char="q"/>
            </a:pPr>
            <a:endParaRPr lang="fr-FR" sz="2800" dirty="0" smtClean="0">
              <a:latin typeface="Times New Roman" pitchFamily="18" charset="0"/>
              <a:cs typeface="Times New Roman" pitchFamily="18" charset="0"/>
            </a:endParaRPr>
          </a:p>
        </p:txBody>
      </p:sp>
      <p:sp>
        <p:nvSpPr>
          <p:cNvPr id="10" name="object 2"/>
          <p:cNvSpPr txBox="1">
            <a:spLocks noGrp="1"/>
          </p:cNvSpPr>
          <p:nvPr>
            <p:ph type="title"/>
          </p:nvPr>
        </p:nvSpPr>
        <p:spPr>
          <a:xfrm>
            <a:off x="3048000" y="152400"/>
            <a:ext cx="3810000" cy="752129"/>
          </a:xfrm>
          <a:prstGeom prst="rect">
            <a:avLst/>
          </a:prstGeom>
        </p:spPr>
        <p:txBody>
          <a:bodyPr vert="horz" wrap="square" lIns="0" tIns="13335" rIns="0" bIns="0" rtlCol="0">
            <a:spAutoFit/>
          </a:bodyPr>
          <a:lstStyle/>
          <a:p>
            <a:pPr marL="12700">
              <a:lnSpc>
                <a:spcPct val="100000"/>
              </a:lnSpc>
              <a:spcBef>
                <a:spcPts val="105"/>
              </a:spcBef>
            </a:pPr>
            <a:r>
              <a:rPr lang="fr-FR" sz="4800" spc="-10" dirty="0" smtClean="0"/>
              <a:t>Automatique</a:t>
            </a:r>
            <a:endParaRPr sz="4800" spc="-10" dirty="0"/>
          </a:p>
        </p:txBody>
      </p:sp>
      <p:sp>
        <p:nvSpPr>
          <p:cNvPr id="11" name="Ellipse 10"/>
          <p:cNvSpPr/>
          <p:nvPr/>
        </p:nvSpPr>
        <p:spPr>
          <a:xfrm>
            <a:off x="457200" y="3581400"/>
            <a:ext cx="2667000" cy="22860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2400" dirty="0" smtClean="0"/>
              <a:t>Partie commande</a:t>
            </a:r>
            <a:endParaRPr lang="fr-FR" sz="2400" dirty="0"/>
          </a:p>
        </p:txBody>
      </p:sp>
      <p:sp>
        <p:nvSpPr>
          <p:cNvPr id="12" name="Ellipse 11"/>
          <p:cNvSpPr/>
          <p:nvPr/>
        </p:nvSpPr>
        <p:spPr>
          <a:xfrm>
            <a:off x="5867400" y="3505200"/>
            <a:ext cx="2895600" cy="21336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sz="2800" b="1" dirty="0" smtClean="0">
                <a:solidFill>
                  <a:srgbClr val="C00000"/>
                </a:solidFill>
              </a:rPr>
              <a:t>Partie opérative</a:t>
            </a:r>
            <a:endParaRPr lang="fr-FR" sz="2800" b="1" dirty="0">
              <a:solidFill>
                <a:srgbClr val="C00000"/>
              </a:solidFill>
            </a:endParaRPr>
          </a:p>
        </p:txBody>
      </p:sp>
      <p:cxnSp>
        <p:nvCxnSpPr>
          <p:cNvPr id="13" name="Connecteur droit avec flèche 12"/>
          <p:cNvCxnSpPr/>
          <p:nvPr/>
        </p:nvCxnSpPr>
        <p:spPr>
          <a:xfrm>
            <a:off x="2971800" y="4114800"/>
            <a:ext cx="2971800"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14" name="Connecteur droit avec flèche 13"/>
          <p:cNvCxnSpPr/>
          <p:nvPr/>
        </p:nvCxnSpPr>
        <p:spPr>
          <a:xfrm rot="10800000">
            <a:off x="2971802" y="5334000"/>
            <a:ext cx="3200399" cy="1"/>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16" name="Connecteur droit avec flèche 15"/>
          <p:cNvCxnSpPr/>
          <p:nvPr/>
        </p:nvCxnSpPr>
        <p:spPr>
          <a:xfrm rot="5400000">
            <a:off x="1714500" y="6134100"/>
            <a:ext cx="228600" cy="1588"/>
          </a:xfrm>
          <a:prstGeom prst="straightConnector1">
            <a:avLst/>
          </a:prstGeom>
          <a:ln>
            <a:solidFill>
              <a:srgbClr val="FFC000"/>
            </a:solidFill>
            <a:tailEnd type="arrow"/>
          </a:ln>
        </p:spPr>
        <p:style>
          <a:lnRef idx="2">
            <a:schemeClr val="accent1"/>
          </a:lnRef>
          <a:fillRef idx="0">
            <a:schemeClr val="accent1"/>
          </a:fillRef>
          <a:effectRef idx="1">
            <a:schemeClr val="accent1"/>
          </a:effectRef>
          <a:fontRef idx="minor">
            <a:schemeClr val="tx1"/>
          </a:fontRef>
        </p:style>
      </p:cxnSp>
      <p:cxnSp>
        <p:nvCxnSpPr>
          <p:cNvPr id="17" name="Connecteur droit avec flèche 16"/>
          <p:cNvCxnSpPr/>
          <p:nvPr/>
        </p:nvCxnSpPr>
        <p:spPr>
          <a:xfrm rot="5400000">
            <a:off x="7201694" y="6057106"/>
            <a:ext cx="228600" cy="1588"/>
          </a:xfrm>
          <a:prstGeom prst="straightConnector1">
            <a:avLst/>
          </a:prstGeom>
          <a:ln>
            <a:solidFill>
              <a:srgbClr val="FFC000"/>
            </a:solidFill>
            <a:tailEnd type="arrow"/>
          </a:ln>
        </p:spPr>
        <p:style>
          <a:lnRef idx="2">
            <a:schemeClr val="accent1"/>
          </a:lnRef>
          <a:fillRef idx="0">
            <a:schemeClr val="accent1"/>
          </a:fillRef>
          <a:effectRef idx="1">
            <a:schemeClr val="accent1"/>
          </a:effectRef>
          <a:fontRef idx="minor">
            <a:schemeClr val="tx1"/>
          </a:fontRef>
        </p:style>
      </p:cxnSp>
      <p:sp>
        <p:nvSpPr>
          <p:cNvPr id="15" name="Rectangle 14"/>
          <p:cNvSpPr/>
          <p:nvPr/>
        </p:nvSpPr>
        <p:spPr>
          <a:xfrm>
            <a:off x="609600" y="990600"/>
            <a:ext cx="4168129" cy="400110"/>
          </a:xfrm>
          <a:prstGeom prst="rect">
            <a:avLst/>
          </a:prstGeom>
        </p:spPr>
        <p:txBody>
          <a:bodyPr wrap="none">
            <a:spAutoFit/>
          </a:bodyPr>
          <a:lstStyle/>
          <a:p>
            <a:r>
              <a:rPr lang="fr-FR" sz="2000" b="1" u="sng" dirty="0"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Formation d’un système automatisé </a:t>
            </a:r>
            <a:endParaRPr lang="fr-FR" sz="2000" b="1" u="sng" dirty="0">
              <a:solidFill>
                <a:srgbClr val="00B05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p:nvPr/>
        </p:nvSpPr>
        <p:spPr>
          <a:xfrm>
            <a:off x="316038" y="1600200"/>
            <a:ext cx="8675562" cy="4987230"/>
          </a:xfrm>
          <a:custGeom>
            <a:avLst/>
            <a:gdLst/>
            <a:ahLst/>
            <a:cxnLst/>
            <a:rect l="l" t="t" r="r" b="b"/>
            <a:pathLst>
              <a:path w="7777480" h="864235">
                <a:moveTo>
                  <a:pt x="0" y="144017"/>
                </a:moveTo>
                <a:lnTo>
                  <a:pt x="7342" y="98511"/>
                </a:lnTo>
                <a:lnTo>
                  <a:pt x="27786" y="58978"/>
                </a:lnTo>
                <a:lnTo>
                  <a:pt x="58962" y="27797"/>
                </a:lnTo>
                <a:lnTo>
                  <a:pt x="98496" y="7345"/>
                </a:lnTo>
                <a:lnTo>
                  <a:pt x="144018" y="0"/>
                </a:lnTo>
                <a:lnTo>
                  <a:pt x="7632890" y="0"/>
                </a:lnTo>
                <a:lnTo>
                  <a:pt x="7678397" y="7345"/>
                </a:lnTo>
                <a:lnTo>
                  <a:pt x="7717929" y="27797"/>
                </a:lnTo>
                <a:lnTo>
                  <a:pt x="7749110" y="58978"/>
                </a:lnTo>
                <a:lnTo>
                  <a:pt x="7769562" y="98511"/>
                </a:lnTo>
                <a:lnTo>
                  <a:pt x="7776908" y="144017"/>
                </a:lnTo>
                <a:lnTo>
                  <a:pt x="7776908" y="720089"/>
                </a:lnTo>
                <a:lnTo>
                  <a:pt x="7769562" y="765596"/>
                </a:lnTo>
                <a:lnTo>
                  <a:pt x="7749110" y="805129"/>
                </a:lnTo>
                <a:lnTo>
                  <a:pt x="7717929" y="836310"/>
                </a:lnTo>
                <a:lnTo>
                  <a:pt x="7678397" y="856762"/>
                </a:lnTo>
                <a:lnTo>
                  <a:pt x="7632890" y="864107"/>
                </a:lnTo>
                <a:lnTo>
                  <a:pt x="144018" y="864107"/>
                </a:lnTo>
                <a:lnTo>
                  <a:pt x="98496" y="856762"/>
                </a:lnTo>
                <a:lnTo>
                  <a:pt x="58962" y="836310"/>
                </a:lnTo>
                <a:lnTo>
                  <a:pt x="27786" y="805129"/>
                </a:lnTo>
                <a:lnTo>
                  <a:pt x="7342" y="765596"/>
                </a:lnTo>
                <a:lnTo>
                  <a:pt x="0" y="720089"/>
                </a:lnTo>
                <a:lnTo>
                  <a:pt x="0" y="144017"/>
                </a:lnTo>
                <a:close/>
              </a:path>
            </a:pathLst>
          </a:custGeom>
          <a:ln w="25400">
            <a:solidFill>
              <a:schemeClr val="bg1"/>
            </a:solidFill>
          </a:ln>
        </p:spPr>
        <p:txBody>
          <a:bodyPr wrap="square" lIns="0" tIns="0" rIns="0" bIns="0" rtlCol="0"/>
          <a:lstStyle/>
          <a:p>
            <a:pPr algn="just">
              <a:lnSpc>
                <a:spcPct val="200000"/>
              </a:lnSpc>
              <a:buFont typeface="Wingdings" pitchFamily="2" charset="2"/>
              <a:buChar char="q"/>
            </a:pPr>
            <a:r>
              <a:rPr lang="fr-FR" sz="2800" dirty="0" smtClean="0"/>
              <a:t>La partie opérative reçoit les ordres de la partie commande et elle lui adresse des comptes rendus.                            </a:t>
            </a:r>
          </a:p>
          <a:p>
            <a:pPr algn="just">
              <a:buFont typeface="Wingdings" pitchFamily="2" charset="2"/>
              <a:buChar char="q"/>
            </a:pPr>
            <a:endParaRPr lang="fr-FR" sz="2800" dirty="0" smtClean="0"/>
          </a:p>
        </p:txBody>
      </p:sp>
      <p:sp>
        <p:nvSpPr>
          <p:cNvPr id="10" name="object 2"/>
          <p:cNvSpPr txBox="1">
            <a:spLocks noGrp="1"/>
          </p:cNvSpPr>
          <p:nvPr>
            <p:ph type="title"/>
          </p:nvPr>
        </p:nvSpPr>
        <p:spPr>
          <a:xfrm>
            <a:off x="2895600" y="152400"/>
            <a:ext cx="3810000" cy="752129"/>
          </a:xfrm>
          <a:prstGeom prst="rect">
            <a:avLst/>
          </a:prstGeom>
        </p:spPr>
        <p:txBody>
          <a:bodyPr vert="horz" wrap="square" lIns="0" tIns="13335" rIns="0" bIns="0" rtlCol="0">
            <a:spAutoFit/>
          </a:bodyPr>
          <a:lstStyle/>
          <a:p>
            <a:pPr marL="12700">
              <a:lnSpc>
                <a:spcPct val="100000"/>
              </a:lnSpc>
              <a:spcBef>
                <a:spcPts val="105"/>
              </a:spcBef>
            </a:pPr>
            <a:r>
              <a:rPr lang="fr-FR" sz="4800" spc="-10" dirty="0" smtClean="0"/>
              <a:t>Automatique</a:t>
            </a:r>
            <a:endParaRPr sz="4800" spc="-1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p:nvPr/>
        </p:nvSpPr>
        <p:spPr>
          <a:xfrm>
            <a:off x="76200" y="1489770"/>
            <a:ext cx="8839200" cy="5368230"/>
          </a:xfrm>
          <a:custGeom>
            <a:avLst/>
            <a:gdLst/>
            <a:ahLst/>
            <a:cxnLst/>
            <a:rect l="l" t="t" r="r" b="b"/>
            <a:pathLst>
              <a:path w="7777480" h="864235">
                <a:moveTo>
                  <a:pt x="0" y="144017"/>
                </a:moveTo>
                <a:lnTo>
                  <a:pt x="7342" y="98511"/>
                </a:lnTo>
                <a:lnTo>
                  <a:pt x="27786" y="58978"/>
                </a:lnTo>
                <a:lnTo>
                  <a:pt x="58962" y="27797"/>
                </a:lnTo>
                <a:lnTo>
                  <a:pt x="98496" y="7345"/>
                </a:lnTo>
                <a:lnTo>
                  <a:pt x="144018" y="0"/>
                </a:lnTo>
                <a:lnTo>
                  <a:pt x="7632890" y="0"/>
                </a:lnTo>
                <a:lnTo>
                  <a:pt x="7678397" y="7345"/>
                </a:lnTo>
                <a:lnTo>
                  <a:pt x="7717929" y="27797"/>
                </a:lnTo>
                <a:lnTo>
                  <a:pt x="7749110" y="58978"/>
                </a:lnTo>
                <a:lnTo>
                  <a:pt x="7769562" y="98511"/>
                </a:lnTo>
                <a:lnTo>
                  <a:pt x="7776908" y="144017"/>
                </a:lnTo>
                <a:lnTo>
                  <a:pt x="7776908" y="720089"/>
                </a:lnTo>
                <a:lnTo>
                  <a:pt x="7769562" y="765596"/>
                </a:lnTo>
                <a:lnTo>
                  <a:pt x="7749110" y="805129"/>
                </a:lnTo>
                <a:lnTo>
                  <a:pt x="7717929" y="836310"/>
                </a:lnTo>
                <a:lnTo>
                  <a:pt x="7678397" y="856762"/>
                </a:lnTo>
                <a:lnTo>
                  <a:pt x="7632890" y="864107"/>
                </a:lnTo>
                <a:lnTo>
                  <a:pt x="144018" y="864107"/>
                </a:lnTo>
                <a:lnTo>
                  <a:pt x="98496" y="856762"/>
                </a:lnTo>
                <a:lnTo>
                  <a:pt x="58962" y="836310"/>
                </a:lnTo>
                <a:lnTo>
                  <a:pt x="27786" y="805129"/>
                </a:lnTo>
                <a:lnTo>
                  <a:pt x="7342" y="765596"/>
                </a:lnTo>
                <a:lnTo>
                  <a:pt x="0" y="720089"/>
                </a:lnTo>
                <a:lnTo>
                  <a:pt x="0" y="144017"/>
                </a:lnTo>
                <a:close/>
              </a:path>
            </a:pathLst>
          </a:custGeom>
          <a:ln w="25400">
            <a:solidFill>
              <a:schemeClr val="bg1"/>
            </a:solidFill>
          </a:ln>
        </p:spPr>
        <p:txBody>
          <a:bodyPr wrap="square" lIns="0" tIns="0" rIns="0" bIns="0" rtlCol="0"/>
          <a:lstStyle/>
          <a:p>
            <a:pPr algn="just">
              <a:buFont typeface="Wingdings" pitchFamily="2" charset="2"/>
              <a:buChar char="q"/>
            </a:pPr>
            <a:r>
              <a:rPr lang="fr-FR" sz="2800" dirty="0" smtClean="0"/>
              <a:t> La partie opérative est formée </a:t>
            </a:r>
            <a:r>
              <a:rPr lang="fr-FR" sz="2800" b="1" dirty="0" smtClean="0"/>
              <a:t>d’actionneurs </a:t>
            </a:r>
            <a:r>
              <a:rPr lang="fr-FR" sz="2800" dirty="0" smtClean="0"/>
              <a:t>et de </a:t>
            </a:r>
            <a:r>
              <a:rPr lang="fr-FR" sz="2800" b="1" dirty="0" smtClean="0"/>
              <a:t>capteurs.	</a:t>
            </a:r>
          </a:p>
          <a:p>
            <a:pPr marL="361950" indent="361950" algn="just">
              <a:buFont typeface="Wingdings" pitchFamily="2" charset="2"/>
              <a:buChar char="§"/>
            </a:pPr>
            <a:r>
              <a:rPr lang="fr-FR" sz="2800" b="1" dirty="0" smtClean="0"/>
              <a:t>Actionneur </a:t>
            </a:r>
            <a:r>
              <a:rPr lang="fr-FR" sz="2800" dirty="0" smtClean="0"/>
              <a:t>: Ils exécutent les ordres reçus et agissent sur le système ou sur son environnement. Les actionneurs </a:t>
            </a:r>
            <a:r>
              <a:rPr lang="fr-FR" sz="2800" b="1" dirty="0" smtClean="0">
                <a:solidFill>
                  <a:srgbClr val="C00000"/>
                </a:solidFill>
              </a:rPr>
              <a:t>transforment l’énergie reçue en énergie utile.</a:t>
            </a:r>
          </a:p>
          <a:p>
            <a:pPr marL="361950" indent="361950" algn="just">
              <a:buFont typeface="Wingdings" pitchFamily="2" charset="2"/>
              <a:buChar char="§"/>
            </a:pPr>
            <a:r>
              <a:rPr lang="fr-FR" sz="2800" b="1" dirty="0" smtClean="0"/>
              <a:t>Capteurs </a:t>
            </a:r>
            <a:r>
              <a:rPr lang="fr-FR" sz="2800" dirty="0" smtClean="0"/>
              <a:t>: ils détectent un phénomène physique dans son environnement (déplacement, présence, chaleur, lumière, etc.). Ils rendent compte de l’état du système. Les capteurs transforment la variation des grandeurs physiques liées au fonctionnement de l’automatisme en signaux électriques mesurable. </a:t>
            </a:r>
          </a:p>
        </p:txBody>
      </p:sp>
      <p:sp>
        <p:nvSpPr>
          <p:cNvPr id="10" name="object 2"/>
          <p:cNvSpPr txBox="1">
            <a:spLocks noGrp="1"/>
          </p:cNvSpPr>
          <p:nvPr>
            <p:ph type="title"/>
          </p:nvPr>
        </p:nvSpPr>
        <p:spPr>
          <a:xfrm>
            <a:off x="2895600" y="152400"/>
            <a:ext cx="3810000" cy="752129"/>
          </a:xfrm>
          <a:prstGeom prst="rect">
            <a:avLst/>
          </a:prstGeom>
        </p:spPr>
        <p:txBody>
          <a:bodyPr vert="horz" wrap="square" lIns="0" tIns="13335" rIns="0" bIns="0" rtlCol="0">
            <a:spAutoFit/>
          </a:bodyPr>
          <a:lstStyle/>
          <a:p>
            <a:pPr marL="12700">
              <a:lnSpc>
                <a:spcPct val="100000"/>
              </a:lnSpc>
              <a:spcBef>
                <a:spcPts val="105"/>
              </a:spcBef>
            </a:pPr>
            <a:r>
              <a:rPr lang="fr-FR" sz="4800" spc="-10" dirty="0" smtClean="0"/>
              <a:t>Automatique</a:t>
            </a:r>
            <a:endParaRPr sz="4800" spc="-10" dirty="0"/>
          </a:p>
        </p:txBody>
      </p:sp>
      <p:grpSp>
        <p:nvGrpSpPr>
          <p:cNvPr id="12" name="object 5"/>
          <p:cNvGrpSpPr/>
          <p:nvPr/>
        </p:nvGrpSpPr>
        <p:grpSpPr>
          <a:xfrm>
            <a:off x="381000" y="956371"/>
            <a:ext cx="3307848" cy="697521"/>
            <a:chOff x="702563" y="1511808"/>
            <a:chExt cx="2814803" cy="565403"/>
          </a:xfrm>
        </p:grpSpPr>
        <p:sp>
          <p:nvSpPr>
            <p:cNvPr id="13" name="object 7"/>
            <p:cNvSpPr/>
            <p:nvPr/>
          </p:nvSpPr>
          <p:spPr>
            <a:xfrm>
              <a:off x="702563" y="1511808"/>
              <a:ext cx="1659636" cy="565403"/>
            </a:xfrm>
            <a:prstGeom prst="rect">
              <a:avLst/>
            </a:prstGeom>
            <a:blipFill>
              <a:blip r:embed="rId2" cstate="print"/>
              <a:stretch>
                <a:fillRect/>
              </a:stretch>
            </a:blipFill>
          </p:spPr>
          <p:txBody>
            <a:bodyPr wrap="square" lIns="0" tIns="0" rIns="0" bIns="0" rtlCol="0"/>
            <a:lstStyle/>
            <a:p>
              <a:endParaRPr/>
            </a:p>
          </p:txBody>
        </p:sp>
        <p:sp>
          <p:nvSpPr>
            <p:cNvPr id="14" name="object 8"/>
            <p:cNvSpPr/>
            <p:nvPr/>
          </p:nvSpPr>
          <p:spPr>
            <a:xfrm>
              <a:off x="781024" y="1556753"/>
              <a:ext cx="2736342" cy="369328"/>
            </a:xfrm>
            <a:prstGeom prst="rect">
              <a:avLst/>
            </a:prstGeom>
            <a:blipFill>
              <a:blip r:embed="rId3" cstate="print"/>
              <a:stretch>
                <a:fillRect/>
              </a:stretch>
            </a:blipFill>
          </p:spPr>
          <p:txBody>
            <a:bodyPr wrap="square" lIns="0" tIns="0" rIns="0" bIns="0" rtlCol="0"/>
            <a:lstStyle/>
            <a:p>
              <a:endParaRPr/>
            </a:p>
          </p:txBody>
        </p:sp>
      </p:grpSp>
      <p:sp>
        <p:nvSpPr>
          <p:cNvPr id="15" name="object 9"/>
          <p:cNvSpPr txBox="1"/>
          <p:nvPr/>
        </p:nvSpPr>
        <p:spPr>
          <a:xfrm>
            <a:off x="457200" y="990600"/>
            <a:ext cx="3200400" cy="470000"/>
          </a:xfrm>
          <a:prstGeom prst="rect">
            <a:avLst/>
          </a:prstGeom>
          <a:ln w="9525">
            <a:solidFill>
              <a:srgbClr val="497DBA"/>
            </a:solidFill>
          </a:ln>
        </p:spPr>
        <p:txBody>
          <a:bodyPr vert="horz" wrap="square" lIns="0" tIns="38735" rIns="0" bIns="0" rtlCol="0">
            <a:spAutoFit/>
          </a:bodyPr>
          <a:lstStyle/>
          <a:p>
            <a:r>
              <a:rPr lang="fr-FR" sz="2800" b="1" dirty="0" smtClean="0">
                <a:latin typeface="Times New Roman"/>
                <a:cs typeface="Times New Roman"/>
              </a:rPr>
              <a:t>2. P</a:t>
            </a:r>
            <a:r>
              <a:rPr lang="fr-FR" sz="2800" b="1" dirty="0" smtClean="0"/>
              <a:t>artie opérative</a:t>
            </a:r>
            <a:endParaRPr sz="2800" b="1">
              <a:latin typeface="Times New Roman"/>
              <a:cs typeface="Times New Roman"/>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p:nvPr/>
        </p:nvSpPr>
        <p:spPr>
          <a:xfrm>
            <a:off x="239838" y="1676400"/>
            <a:ext cx="8675562" cy="4987230"/>
          </a:xfrm>
          <a:custGeom>
            <a:avLst/>
            <a:gdLst/>
            <a:ahLst/>
            <a:cxnLst/>
            <a:rect l="l" t="t" r="r" b="b"/>
            <a:pathLst>
              <a:path w="7777480" h="864235">
                <a:moveTo>
                  <a:pt x="0" y="144017"/>
                </a:moveTo>
                <a:lnTo>
                  <a:pt x="7342" y="98511"/>
                </a:lnTo>
                <a:lnTo>
                  <a:pt x="27786" y="58978"/>
                </a:lnTo>
                <a:lnTo>
                  <a:pt x="58962" y="27797"/>
                </a:lnTo>
                <a:lnTo>
                  <a:pt x="98496" y="7345"/>
                </a:lnTo>
                <a:lnTo>
                  <a:pt x="144018" y="0"/>
                </a:lnTo>
                <a:lnTo>
                  <a:pt x="7632890" y="0"/>
                </a:lnTo>
                <a:lnTo>
                  <a:pt x="7678397" y="7345"/>
                </a:lnTo>
                <a:lnTo>
                  <a:pt x="7717929" y="27797"/>
                </a:lnTo>
                <a:lnTo>
                  <a:pt x="7749110" y="58978"/>
                </a:lnTo>
                <a:lnTo>
                  <a:pt x="7769562" y="98511"/>
                </a:lnTo>
                <a:lnTo>
                  <a:pt x="7776908" y="144017"/>
                </a:lnTo>
                <a:lnTo>
                  <a:pt x="7776908" y="720089"/>
                </a:lnTo>
                <a:lnTo>
                  <a:pt x="7769562" y="765596"/>
                </a:lnTo>
                <a:lnTo>
                  <a:pt x="7749110" y="805129"/>
                </a:lnTo>
                <a:lnTo>
                  <a:pt x="7717929" y="836310"/>
                </a:lnTo>
                <a:lnTo>
                  <a:pt x="7678397" y="856762"/>
                </a:lnTo>
                <a:lnTo>
                  <a:pt x="7632890" y="864107"/>
                </a:lnTo>
                <a:lnTo>
                  <a:pt x="144018" y="864107"/>
                </a:lnTo>
                <a:lnTo>
                  <a:pt x="98496" y="856762"/>
                </a:lnTo>
                <a:lnTo>
                  <a:pt x="58962" y="836310"/>
                </a:lnTo>
                <a:lnTo>
                  <a:pt x="27786" y="805129"/>
                </a:lnTo>
                <a:lnTo>
                  <a:pt x="7342" y="765596"/>
                </a:lnTo>
                <a:lnTo>
                  <a:pt x="0" y="720089"/>
                </a:lnTo>
                <a:lnTo>
                  <a:pt x="0" y="144017"/>
                </a:lnTo>
                <a:close/>
              </a:path>
            </a:pathLst>
          </a:custGeom>
          <a:ln w="25400">
            <a:solidFill>
              <a:schemeClr val="bg1"/>
            </a:solidFill>
          </a:ln>
        </p:spPr>
        <p:txBody>
          <a:bodyPr wrap="square" lIns="0" tIns="0" rIns="0" bIns="0" rtlCol="0"/>
          <a:lstStyle/>
          <a:p>
            <a:pPr algn="just">
              <a:buFont typeface="Wingdings" pitchFamily="2" charset="2"/>
              <a:buChar char="q"/>
            </a:pPr>
            <a:r>
              <a:rPr lang="fr-FR" sz="2800" dirty="0" smtClean="0"/>
              <a:t> Dans la structure fonctionnelle d'un système automatique, les pré-actionneurs et les actionneurs </a:t>
            </a:r>
            <a:r>
              <a:rPr lang="fr-FR" sz="2800" b="1" dirty="0" smtClean="0"/>
              <a:t>se situent dans la partie opérative </a:t>
            </a:r>
            <a:r>
              <a:rPr lang="fr-FR" sz="2800" dirty="0" smtClean="0"/>
              <a:t>(la chaîne d’énergie). </a:t>
            </a:r>
          </a:p>
          <a:p>
            <a:pPr algn="just">
              <a:buFont typeface="Wingdings" pitchFamily="2" charset="2"/>
              <a:buChar char="q"/>
            </a:pPr>
            <a:endParaRPr lang="fr-FR" sz="2800" dirty="0" smtClean="0"/>
          </a:p>
          <a:p>
            <a:pPr algn="just">
              <a:buFont typeface="Wingdings" pitchFamily="2" charset="2"/>
              <a:buChar char="q"/>
            </a:pPr>
            <a:r>
              <a:rPr lang="fr-FR" sz="2800" dirty="0" smtClean="0"/>
              <a:t> Un pré-actionneur permet de </a:t>
            </a:r>
            <a:r>
              <a:rPr lang="fr-FR" sz="2800" b="1" dirty="0" smtClean="0"/>
              <a:t>distribuer</a:t>
            </a:r>
            <a:r>
              <a:rPr lang="fr-FR" sz="2800" dirty="0" smtClean="0"/>
              <a:t>, sur ordre de la partie commande, </a:t>
            </a:r>
            <a:r>
              <a:rPr lang="fr-FR" sz="2800" b="1" dirty="0" smtClean="0"/>
              <a:t>de l’énergie à un actionneur</a:t>
            </a:r>
            <a:r>
              <a:rPr lang="fr-FR" sz="2800" dirty="0" smtClean="0"/>
              <a:t>, ce dernier </a:t>
            </a:r>
            <a:r>
              <a:rPr lang="fr-FR" sz="2800" b="1" dirty="0" smtClean="0"/>
              <a:t>convertissant l’énergie reçue en énergie utile</a:t>
            </a:r>
            <a:r>
              <a:rPr lang="fr-FR" sz="2800" dirty="0" smtClean="0"/>
              <a:t>. </a:t>
            </a:r>
          </a:p>
        </p:txBody>
      </p:sp>
      <p:grpSp>
        <p:nvGrpSpPr>
          <p:cNvPr id="5" name="object 5"/>
          <p:cNvGrpSpPr/>
          <p:nvPr/>
        </p:nvGrpSpPr>
        <p:grpSpPr>
          <a:xfrm>
            <a:off x="-152400" y="956370"/>
            <a:ext cx="5181600" cy="697992"/>
            <a:chOff x="702563" y="1511808"/>
            <a:chExt cx="2853055" cy="565785"/>
          </a:xfrm>
        </p:grpSpPr>
        <p:sp>
          <p:nvSpPr>
            <p:cNvPr id="6" name="object 6"/>
            <p:cNvSpPr/>
            <p:nvPr/>
          </p:nvSpPr>
          <p:spPr>
            <a:xfrm>
              <a:off x="742192" y="1539270"/>
              <a:ext cx="2813294" cy="444947"/>
            </a:xfrm>
            <a:prstGeom prst="rect">
              <a:avLst/>
            </a:prstGeom>
            <a:blipFill>
              <a:blip r:embed="rId2" cstate="print"/>
              <a:stretch>
                <a:fillRect/>
              </a:stretch>
            </a:blipFill>
          </p:spPr>
          <p:txBody>
            <a:bodyPr wrap="square" lIns="0" tIns="0" rIns="0" bIns="0" rtlCol="0"/>
            <a:lstStyle/>
            <a:p>
              <a:endParaRPr/>
            </a:p>
          </p:txBody>
        </p:sp>
        <p:sp>
          <p:nvSpPr>
            <p:cNvPr id="7" name="object 7"/>
            <p:cNvSpPr/>
            <p:nvPr/>
          </p:nvSpPr>
          <p:spPr>
            <a:xfrm>
              <a:off x="702563" y="1511808"/>
              <a:ext cx="1659636" cy="565403"/>
            </a:xfrm>
            <a:prstGeom prst="rect">
              <a:avLst/>
            </a:prstGeom>
            <a:blipFill>
              <a:blip r:embed="rId3" cstate="print"/>
              <a:stretch>
                <a:fillRect/>
              </a:stretch>
            </a:blipFill>
          </p:spPr>
          <p:txBody>
            <a:bodyPr wrap="square" lIns="0" tIns="0" rIns="0" bIns="0" rtlCol="0"/>
            <a:lstStyle/>
            <a:p>
              <a:endParaRPr/>
            </a:p>
          </p:txBody>
        </p:sp>
        <p:sp>
          <p:nvSpPr>
            <p:cNvPr id="8" name="object 8"/>
            <p:cNvSpPr/>
            <p:nvPr/>
          </p:nvSpPr>
          <p:spPr>
            <a:xfrm>
              <a:off x="781024" y="1556753"/>
              <a:ext cx="2736342" cy="369328"/>
            </a:xfrm>
            <a:prstGeom prst="rect">
              <a:avLst/>
            </a:prstGeom>
            <a:blipFill>
              <a:blip r:embed="rId4" cstate="print"/>
              <a:stretch>
                <a:fillRect/>
              </a:stretch>
            </a:blipFill>
          </p:spPr>
          <p:txBody>
            <a:bodyPr wrap="square" lIns="0" tIns="0" rIns="0" bIns="0" rtlCol="0"/>
            <a:lstStyle/>
            <a:p>
              <a:endParaRPr/>
            </a:p>
          </p:txBody>
        </p:sp>
      </p:grpSp>
      <p:sp>
        <p:nvSpPr>
          <p:cNvPr id="9" name="object 9"/>
          <p:cNvSpPr txBox="1"/>
          <p:nvPr/>
        </p:nvSpPr>
        <p:spPr>
          <a:xfrm>
            <a:off x="0" y="1039355"/>
            <a:ext cx="4953000" cy="408445"/>
          </a:xfrm>
          <a:prstGeom prst="rect">
            <a:avLst/>
          </a:prstGeom>
          <a:ln w="9525">
            <a:solidFill>
              <a:srgbClr val="497DBA"/>
            </a:solidFill>
          </a:ln>
        </p:spPr>
        <p:txBody>
          <a:bodyPr vert="horz" wrap="square" lIns="0" tIns="38735" rIns="0" bIns="0" rtlCol="0">
            <a:spAutoFit/>
          </a:bodyPr>
          <a:lstStyle/>
          <a:p>
            <a:r>
              <a:rPr lang="fr-FR" sz="2400" b="1" dirty="0" smtClean="0">
                <a:latin typeface="Times New Roman"/>
                <a:cs typeface="Times New Roman"/>
              </a:rPr>
              <a:t>2.1 </a:t>
            </a:r>
            <a:r>
              <a:rPr lang="fr-FR" sz="2400" b="1" dirty="0" smtClean="0"/>
              <a:t>Pré-actionneurs et actionneurs</a:t>
            </a:r>
            <a:endParaRPr sz="2400" b="1">
              <a:latin typeface="Times New Roman"/>
              <a:cs typeface="Times New Roman"/>
            </a:endParaRPr>
          </a:p>
        </p:txBody>
      </p:sp>
      <p:sp>
        <p:nvSpPr>
          <p:cNvPr id="10" name="object 2"/>
          <p:cNvSpPr txBox="1">
            <a:spLocks noGrp="1"/>
          </p:cNvSpPr>
          <p:nvPr>
            <p:ph type="title"/>
          </p:nvPr>
        </p:nvSpPr>
        <p:spPr>
          <a:xfrm>
            <a:off x="2895600" y="152400"/>
            <a:ext cx="3810000" cy="752129"/>
          </a:xfrm>
          <a:prstGeom prst="rect">
            <a:avLst/>
          </a:prstGeom>
        </p:spPr>
        <p:txBody>
          <a:bodyPr vert="horz" wrap="square" lIns="0" tIns="13335" rIns="0" bIns="0" rtlCol="0">
            <a:spAutoFit/>
          </a:bodyPr>
          <a:lstStyle/>
          <a:p>
            <a:pPr marL="12700">
              <a:lnSpc>
                <a:spcPct val="100000"/>
              </a:lnSpc>
              <a:spcBef>
                <a:spcPts val="105"/>
              </a:spcBef>
            </a:pPr>
            <a:r>
              <a:rPr lang="fr-FR" sz="4800" spc="-10" dirty="0" smtClean="0"/>
              <a:t>Automatique</a:t>
            </a:r>
            <a:endParaRPr sz="4800" spc="-1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p:nvPr/>
        </p:nvSpPr>
        <p:spPr>
          <a:xfrm>
            <a:off x="239838" y="1676400"/>
            <a:ext cx="8675562" cy="4987230"/>
          </a:xfrm>
          <a:custGeom>
            <a:avLst/>
            <a:gdLst/>
            <a:ahLst/>
            <a:cxnLst/>
            <a:rect l="l" t="t" r="r" b="b"/>
            <a:pathLst>
              <a:path w="7777480" h="864235">
                <a:moveTo>
                  <a:pt x="0" y="144017"/>
                </a:moveTo>
                <a:lnTo>
                  <a:pt x="7342" y="98511"/>
                </a:lnTo>
                <a:lnTo>
                  <a:pt x="27786" y="58978"/>
                </a:lnTo>
                <a:lnTo>
                  <a:pt x="58962" y="27797"/>
                </a:lnTo>
                <a:lnTo>
                  <a:pt x="98496" y="7345"/>
                </a:lnTo>
                <a:lnTo>
                  <a:pt x="144018" y="0"/>
                </a:lnTo>
                <a:lnTo>
                  <a:pt x="7632890" y="0"/>
                </a:lnTo>
                <a:lnTo>
                  <a:pt x="7678397" y="7345"/>
                </a:lnTo>
                <a:lnTo>
                  <a:pt x="7717929" y="27797"/>
                </a:lnTo>
                <a:lnTo>
                  <a:pt x="7749110" y="58978"/>
                </a:lnTo>
                <a:lnTo>
                  <a:pt x="7769562" y="98511"/>
                </a:lnTo>
                <a:lnTo>
                  <a:pt x="7776908" y="144017"/>
                </a:lnTo>
                <a:lnTo>
                  <a:pt x="7776908" y="720089"/>
                </a:lnTo>
                <a:lnTo>
                  <a:pt x="7769562" y="765596"/>
                </a:lnTo>
                <a:lnTo>
                  <a:pt x="7749110" y="805129"/>
                </a:lnTo>
                <a:lnTo>
                  <a:pt x="7717929" y="836310"/>
                </a:lnTo>
                <a:lnTo>
                  <a:pt x="7678397" y="856762"/>
                </a:lnTo>
                <a:lnTo>
                  <a:pt x="7632890" y="864107"/>
                </a:lnTo>
                <a:lnTo>
                  <a:pt x="144018" y="864107"/>
                </a:lnTo>
                <a:lnTo>
                  <a:pt x="98496" y="856762"/>
                </a:lnTo>
                <a:lnTo>
                  <a:pt x="58962" y="836310"/>
                </a:lnTo>
                <a:lnTo>
                  <a:pt x="27786" y="805129"/>
                </a:lnTo>
                <a:lnTo>
                  <a:pt x="7342" y="765596"/>
                </a:lnTo>
                <a:lnTo>
                  <a:pt x="0" y="720089"/>
                </a:lnTo>
                <a:lnTo>
                  <a:pt x="0" y="144017"/>
                </a:lnTo>
                <a:close/>
              </a:path>
            </a:pathLst>
          </a:custGeom>
          <a:ln w="25400">
            <a:solidFill>
              <a:schemeClr val="bg1"/>
            </a:solidFill>
          </a:ln>
        </p:spPr>
        <p:txBody>
          <a:bodyPr wrap="square" lIns="0" tIns="0" rIns="0" bIns="0" rtlCol="0"/>
          <a:lstStyle/>
          <a:p>
            <a:pPr algn="just"/>
            <a:r>
              <a:rPr lang="fr-FR" sz="2600" dirty="0" smtClean="0"/>
              <a:t>Les pré-actionneurs électriques sont généralement :</a:t>
            </a:r>
          </a:p>
          <a:p>
            <a:pPr lvl="1" algn="just">
              <a:buFont typeface="Wingdings" pitchFamily="2" charset="2"/>
              <a:buChar char="§"/>
            </a:pPr>
            <a:r>
              <a:rPr lang="fr-FR" sz="2600" b="1" dirty="0" smtClean="0">
                <a:solidFill>
                  <a:srgbClr val="7030A0"/>
                </a:solidFill>
              </a:rPr>
              <a:t>Les relais; </a:t>
            </a:r>
          </a:p>
          <a:p>
            <a:pPr lvl="1" algn="just">
              <a:buFont typeface="Wingdings" pitchFamily="2" charset="2"/>
              <a:buChar char="§"/>
            </a:pPr>
            <a:r>
              <a:rPr lang="fr-FR" sz="2600" b="1" dirty="0" smtClean="0">
                <a:solidFill>
                  <a:srgbClr val="7030A0"/>
                </a:solidFill>
              </a:rPr>
              <a:t>Les contacteurs;</a:t>
            </a:r>
          </a:p>
          <a:p>
            <a:pPr lvl="1" algn="just">
              <a:buFont typeface="Wingdings" pitchFamily="2" charset="2"/>
              <a:buChar char="§"/>
            </a:pPr>
            <a:r>
              <a:rPr lang="fr-FR" sz="2600" b="1" dirty="0" smtClean="0">
                <a:solidFill>
                  <a:srgbClr val="7030A0"/>
                </a:solidFill>
              </a:rPr>
              <a:t>Les sectionneurs;</a:t>
            </a:r>
          </a:p>
          <a:p>
            <a:pPr lvl="1" algn="just">
              <a:buFont typeface="Wingdings" pitchFamily="2" charset="2"/>
              <a:buChar char="§"/>
            </a:pPr>
            <a:r>
              <a:rPr lang="fr-FR" sz="2600" b="1" dirty="0" smtClean="0">
                <a:solidFill>
                  <a:srgbClr val="7030A0"/>
                </a:solidFill>
              </a:rPr>
              <a:t>Les relais thermiques;</a:t>
            </a:r>
          </a:p>
          <a:p>
            <a:pPr lvl="1" algn="just">
              <a:buFont typeface="Wingdings" pitchFamily="2" charset="2"/>
              <a:buChar char="§"/>
            </a:pPr>
            <a:endParaRPr lang="fr-FR" sz="800" dirty="0" smtClean="0"/>
          </a:p>
          <a:p>
            <a:pPr algn="just"/>
            <a:r>
              <a:rPr lang="fr-FR" sz="2600" b="1" u="sng" dirty="0" smtClean="0"/>
              <a:t>a.1 Le relais</a:t>
            </a:r>
          </a:p>
          <a:p>
            <a:pPr algn="just"/>
            <a:r>
              <a:rPr lang="fr-FR" sz="2600" dirty="0" smtClean="0"/>
              <a:t>C’est composant électrique réalisant </a:t>
            </a:r>
            <a:r>
              <a:rPr lang="fr-FR" sz="2600" b="1" dirty="0" smtClean="0"/>
              <a:t>la fonction d’interfaçage </a:t>
            </a:r>
            <a:r>
              <a:rPr lang="fr-FR" sz="2600" dirty="0" smtClean="0"/>
              <a:t>entre un circuit de commande, généralement bas niveau, et un circuit de puissance alternatif ou continu (Isolation galvanique). </a:t>
            </a:r>
          </a:p>
          <a:p>
            <a:pPr algn="just"/>
            <a:r>
              <a:rPr lang="fr-FR" sz="2600" dirty="0" smtClean="0"/>
              <a:t>On distingue 02 types de relais : le </a:t>
            </a:r>
            <a:r>
              <a:rPr lang="fr-FR" sz="2600" b="1" dirty="0" smtClean="0"/>
              <a:t>relais électromagnétique </a:t>
            </a:r>
            <a:r>
              <a:rPr lang="fr-FR" sz="2600" dirty="0" smtClean="0"/>
              <a:t>et le </a:t>
            </a:r>
            <a:r>
              <a:rPr lang="fr-FR" sz="2600" b="1" dirty="0" smtClean="0"/>
              <a:t>relais statique</a:t>
            </a:r>
            <a:r>
              <a:rPr lang="fr-FR" sz="2600" dirty="0" smtClean="0"/>
              <a:t>. </a:t>
            </a:r>
          </a:p>
        </p:txBody>
      </p:sp>
      <p:grpSp>
        <p:nvGrpSpPr>
          <p:cNvPr id="5" name="object 5"/>
          <p:cNvGrpSpPr/>
          <p:nvPr/>
        </p:nvGrpSpPr>
        <p:grpSpPr>
          <a:xfrm>
            <a:off x="-152400" y="956370"/>
            <a:ext cx="6858000" cy="697992"/>
            <a:chOff x="702563" y="1511808"/>
            <a:chExt cx="2853055" cy="565785"/>
          </a:xfrm>
        </p:grpSpPr>
        <p:sp>
          <p:nvSpPr>
            <p:cNvPr id="6" name="object 6"/>
            <p:cNvSpPr/>
            <p:nvPr/>
          </p:nvSpPr>
          <p:spPr>
            <a:xfrm>
              <a:off x="742192" y="1539270"/>
              <a:ext cx="2813294" cy="444947"/>
            </a:xfrm>
            <a:prstGeom prst="rect">
              <a:avLst/>
            </a:prstGeom>
            <a:blipFill>
              <a:blip r:embed="rId2" cstate="print"/>
              <a:stretch>
                <a:fillRect/>
              </a:stretch>
            </a:blipFill>
          </p:spPr>
          <p:txBody>
            <a:bodyPr wrap="square" lIns="0" tIns="0" rIns="0" bIns="0" rtlCol="0"/>
            <a:lstStyle/>
            <a:p>
              <a:endParaRPr/>
            </a:p>
          </p:txBody>
        </p:sp>
        <p:sp>
          <p:nvSpPr>
            <p:cNvPr id="7" name="object 7"/>
            <p:cNvSpPr/>
            <p:nvPr/>
          </p:nvSpPr>
          <p:spPr>
            <a:xfrm>
              <a:off x="702563" y="1511808"/>
              <a:ext cx="1659636" cy="565403"/>
            </a:xfrm>
            <a:prstGeom prst="rect">
              <a:avLst/>
            </a:prstGeom>
            <a:blipFill>
              <a:blip r:embed="rId3" cstate="print"/>
              <a:stretch>
                <a:fillRect/>
              </a:stretch>
            </a:blipFill>
          </p:spPr>
          <p:txBody>
            <a:bodyPr wrap="square" lIns="0" tIns="0" rIns="0" bIns="0" rtlCol="0"/>
            <a:lstStyle/>
            <a:p>
              <a:endParaRPr/>
            </a:p>
          </p:txBody>
        </p:sp>
        <p:sp>
          <p:nvSpPr>
            <p:cNvPr id="8" name="object 8"/>
            <p:cNvSpPr/>
            <p:nvPr/>
          </p:nvSpPr>
          <p:spPr>
            <a:xfrm>
              <a:off x="781024" y="1556753"/>
              <a:ext cx="2736342" cy="369328"/>
            </a:xfrm>
            <a:prstGeom prst="rect">
              <a:avLst/>
            </a:prstGeom>
            <a:blipFill>
              <a:blip r:embed="rId4" cstate="print"/>
              <a:stretch>
                <a:fillRect/>
              </a:stretch>
            </a:blipFill>
          </p:spPr>
          <p:txBody>
            <a:bodyPr wrap="square" lIns="0" tIns="0" rIns="0" bIns="0" rtlCol="0"/>
            <a:lstStyle/>
            <a:p>
              <a:endParaRPr/>
            </a:p>
          </p:txBody>
        </p:sp>
      </p:grpSp>
      <p:sp>
        <p:nvSpPr>
          <p:cNvPr id="9" name="object 9"/>
          <p:cNvSpPr txBox="1"/>
          <p:nvPr/>
        </p:nvSpPr>
        <p:spPr>
          <a:xfrm>
            <a:off x="76200" y="1039355"/>
            <a:ext cx="6553200" cy="408445"/>
          </a:xfrm>
          <a:prstGeom prst="rect">
            <a:avLst/>
          </a:prstGeom>
          <a:ln w="9525">
            <a:solidFill>
              <a:srgbClr val="497DBA"/>
            </a:solidFill>
          </a:ln>
        </p:spPr>
        <p:txBody>
          <a:bodyPr vert="horz" wrap="square" lIns="0" tIns="38735" rIns="0" bIns="0" rtlCol="0">
            <a:spAutoFit/>
          </a:bodyPr>
          <a:lstStyle/>
          <a:p>
            <a:r>
              <a:rPr lang="fr-FR" sz="2400" b="1" dirty="0" smtClean="0">
                <a:latin typeface="Times New Roman"/>
                <a:cs typeface="Times New Roman"/>
              </a:rPr>
              <a:t>a. </a:t>
            </a:r>
            <a:r>
              <a:rPr lang="fr-FR" sz="2400" b="1" dirty="0" smtClean="0"/>
              <a:t>Pré-actionneurs et actionneurs électriques  </a:t>
            </a:r>
            <a:endParaRPr sz="2400" b="1">
              <a:latin typeface="Times New Roman"/>
              <a:cs typeface="Times New Roman"/>
            </a:endParaRPr>
          </a:p>
        </p:txBody>
      </p:sp>
      <p:sp>
        <p:nvSpPr>
          <p:cNvPr id="10" name="object 2"/>
          <p:cNvSpPr txBox="1">
            <a:spLocks noGrp="1"/>
          </p:cNvSpPr>
          <p:nvPr>
            <p:ph type="title"/>
          </p:nvPr>
        </p:nvSpPr>
        <p:spPr>
          <a:xfrm>
            <a:off x="2895600" y="152400"/>
            <a:ext cx="3810000" cy="752129"/>
          </a:xfrm>
          <a:prstGeom prst="rect">
            <a:avLst/>
          </a:prstGeom>
        </p:spPr>
        <p:txBody>
          <a:bodyPr vert="horz" wrap="square" lIns="0" tIns="13335" rIns="0" bIns="0" rtlCol="0">
            <a:spAutoFit/>
          </a:bodyPr>
          <a:lstStyle/>
          <a:p>
            <a:pPr marL="12700">
              <a:lnSpc>
                <a:spcPct val="100000"/>
              </a:lnSpc>
              <a:spcBef>
                <a:spcPts val="105"/>
              </a:spcBef>
            </a:pPr>
            <a:r>
              <a:rPr lang="fr-FR" sz="4800" spc="-10" dirty="0" smtClean="0"/>
              <a:t>Automatique</a:t>
            </a:r>
            <a:endParaRPr sz="4800" spc="-1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p:nvPr/>
        </p:nvSpPr>
        <p:spPr>
          <a:xfrm>
            <a:off x="239838" y="956370"/>
            <a:ext cx="8675562" cy="4987230"/>
          </a:xfrm>
          <a:custGeom>
            <a:avLst/>
            <a:gdLst/>
            <a:ahLst/>
            <a:cxnLst/>
            <a:rect l="l" t="t" r="r" b="b"/>
            <a:pathLst>
              <a:path w="7777480" h="864235">
                <a:moveTo>
                  <a:pt x="0" y="144017"/>
                </a:moveTo>
                <a:lnTo>
                  <a:pt x="7342" y="98511"/>
                </a:lnTo>
                <a:lnTo>
                  <a:pt x="27786" y="58978"/>
                </a:lnTo>
                <a:lnTo>
                  <a:pt x="58962" y="27797"/>
                </a:lnTo>
                <a:lnTo>
                  <a:pt x="98496" y="7345"/>
                </a:lnTo>
                <a:lnTo>
                  <a:pt x="144018" y="0"/>
                </a:lnTo>
                <a:lnTo>
                  <a:pt x="7632890" y="0"/>
                </a:lnTo>
                <a:lnTo>
                  <a:pt x="7678397" y="7345"/>
                </a:lnTo>
                <a:lnTo>
                  <a:pt x="7717929" y="27797"/>
                </a:lnTo>
                <a:lnTo>
                  <a:pt x="7749110" y="58978"/>
                </a:lnTo>
                <a:lnTo>
                  <a:pt x="7769562" y="98511"/>
                </a:lnTo>
                <a:lnTo>
                  <a:pt x="7776908" y="144017"/>
                </a:lnTo>
                <a:lnTo>
                  <a:pt x="7776908" y="720089"/>
                </a:lnTo>
                <a:lnTo>
                  <a:pt x="7769562" y="765596"/>
                </a:lnTo>
                <a:lnTo>
                  <a:pt x="7749110" y="805129"/>
                </a:lnTo>
                <a:lnTo>
                  <a:pt x="7717929" y="836310"/>
                </a:lnTo>
                <a:lnTo>
                  <a:pt x="7678397" y="856762"/>
                </a:lnTo>
                <a:lnTo>
                  <a:pt x="7632890" y="864107"/>
                </a:lnTo>
                <a:lnTo>
                  <a:pt x="144018" y="864107"/>
                </a:lnTo>
                <a:lnTo>
                  <a:pt x="98496" y="856762"/>
                </a:lnTo>
                <a:lnTo>
                  <a:pt x="58962" y="836310"/>
                </a:lnTo>
                <a:lnTo>
                  <a:pt x="27786" y="805129"/>
                </a:lnTo>
                <a:lnTo>
                  <a:pt x="7342" y="765596"/>
                </a:lnTo>
                <a:lnTo>
                  <a:pt x="0" y="720089"/>
                </a:lnTo>
                <a:lnTo>
                  <a:pt x="0" y="144017"/>
                </a:lnTo>
                <a:close/>
              </a:path>
            </a:pathLst>
          </a:custGeom>
          <a:ln w="25400">
            <a:solidFill>
              <a:schemeClr val="bg1"/>
            </a:solidFill>
          </a:ln>
        </p:spPr>
        <p:txBody>
          <a:bodyPr wrap="square" lIns="0" tIns="0" rIns="0" bIns="0" rtlCol="0"/>
          <a:lstStyle/>
          <a:p>
            <a:pPr lvl="1" algn="just">
              <a:buFont typeface="Wingdings" pitchFamily="2" charset="2"/>
              <a:buChar char="§"/>
            </a:pPr>
            <a:endParaRPr lang="fr-FR" sz="800" dirty="0" smtClean="0"/>
          </a:p>
          <a:p>
            <a:pPr algn="just">
              <a:buFont typeface="Arial" pitchFamily="34" charset="0"/>
              <a:buChar char="•"/>
            </a:pPr>
            <a:r>
              <a:rPr lang="fr-FR" sz="2600" b="1" u="sng" dirty="0" smtClean="0"/>
              <a:t>Relais électromécanique </a:t>
            </a:r>
          </a:p>
          <a:p>
            <a:pPr algn="just"/>
            <a:r>
              <a:rPr lang="fr-FR" sz="2600" dirty="0" smtClean="0"/>
              <a:t>Le relais électromagnétique est réservé pour les faibles puissances. C’est l’équivalent d’un </a:t>
            </a:r>
            <a:r>
              <a:rPr lang="fr-FR" sz="2600" b="1" dirty="0" smtClean="0">
                <a:solidFill>
                  <a:srgbClr val="7030A0"/>
                </a:solidFill>
              </a:rPr>
              <a:t>interrupteur mécanique dont la manœuvre </a:t>
            </a:r>
            <a:r>
              <a:rPr lang="fr-FR" sz="2600" dirty="0" smtClean="0"/>
              <a:t>serait effectuée </a:t>
            </a:r>
            <a:r>
              <a:rPr lang="fr-FR" sz="2600" b="1" dirty="0" smtClean="0">
                <a:solidFill>
                  <a:srgbClr val="7030A0"/>
                </a:solidFill>
              </a:rPr>
              <a:t>en faisant circuler un courant dans la bobine d’excitation </a:t>
            </a:r>
            <a:r>
              <a:rPr lang="fr-FR" sz="2600" dirty="0" smtClean="0"/>
              <a:t>du relais.</a:t>
            </a:r>
          </a:p>
        </p:txBody>
      </p:sp>
      <p:sp>
        <p:nvSpPr>
          <p:cNvPr id="10" name="object 2"/>
          <p:cNvSpPr txBox="1">
            <a:spLocks noGrp="1"/>
          </p:cNvSpPr>
          <p:nvPr>
            <p:ph type="title"/>
          </p:nvPr>
        </p:nvSpPr>
        <p:spPr>
          <a:xfrm>
            <a:off x="2895600" y="152400"/>
            <a:ext cx="3810000" cy="752129"/>
          </a:xfrm>
          <a:prstGeom prst="rect">
            <a:avLst/>
          </a:prstGeom>
        </p:spPr>
        <p:txBody>
          <a:bodyPr vert="horz" wrap="square" lIns="0" tIns="13335" rIns="0" bIns="0" rtlCol="0">
            <a:spAutoFit/>
          </a:bodyPr>
          <a:lstStyle/>
          <a:p>
            <a:pPr marL="12700">
              <a:lnSpc>
                <a:spcPct val="100000"/>
              </a:lnSpc>
              <a:spcBef>
                <a:spcPts val="105"/>
              </a:spcBef>
            </a:pPr>
            <a:r>
              <a:rPr lang="fr-FR" sz="4800" spc="-10" dirty="0" smtClean="0"/>
              <a:t>Automatique</a:t>
            </a:r>
            <a:endParaRPr sz="4800" spc="-10" dirty="0"/>
          </a:p>
        </p:txBody>
      </p:sp>
      <p:pic>
        <p:nvPicPr>
          <p:cNvPr id="1026" name="Picture 2"/>
          <p:cNvPicPr>
            <a:picLocks noChangeAspect="1" noChangeArrowheads="1"/>
          </p:cNvPicPr>
          <p:nvPr/>
        </p:nvPicPr>
        <p:blipFill>
          <a:blip r:embed="rId2"/>
          <a:srcRect/>
          <a:stretch>
            <a:fillRect/>
          </a:stretch>
        </p:blipFill>
        <p:spPr bwMode="auto">
          <a:xfrm>
            <a:off x="228600" y="3276600"/>
            <a:ext cx="1828800" cy="2104845"/>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3124200" y="3200400"/>
            <a:ext cx="5557837" cy="334226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952</TotalTime>
  <Words>710</Words>
  <Application>Microsoft Office PowerPoint</Application>
  <PresentationFormat>Affichage à l'écran (4:3)</PresentationFormat>
  <Paragraphs>123</Paragraphs>
  <Slides>18</Slides>
  <Notes>0</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Débit</vt:lpstr>
      <vt:lpstr>Diapositive 1</vt:lpstr>
      <vt:lpstr>Automatique  </vt:lpstr>
      <vt:lpstr>Automatique</vt:lpstr>
      <vt:lpstr>Automatique</vt:lpstr>
      <vt:lpstr>Automatique</vt:lpstr>
      <vt:lpstr>Automatique</vt:lpstr>
      <vt:lpstr>Automatique</vt:lpstr>
      <vt:lpstr>Automatique</vt:lpstr>
      <vt:lpstr>Automatique</vt:lpstr>
      <vt:lpstr>Automatique</vt:lpstr>
      <vt:lpstr>Automatique</vt:lpstr>
      <vt:lpstr>Automatique</vt:lpstr>
      <vt:lpstr>Automatique</vt:lpstr>
      <vt:lpstr>Automatique</vt:lpstr>
      <vt:lpstr>Automatique</vt:lpstr>
      <vt:lpstr>Automatique</vt:lpstr>
      <vt:lpstr>Automatique</vt:lpstr>
      <vt:lpstr>Automatique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 Etat de l’art du génie électrique</dc:title>
  <dc:creator>DH</dc:creator>
  <cp:lastModifiedBy>User</cp:lastModifiedBy>
  <cp:revision>230</cp:revision>
  <dcterms:created xsi:type="dcterms:W3CDTF">2021-10-26T08:18:33Z</dcterms:created>
  <dcterms:modified xsi:type="dcterms:W3CDTF">2024-11-09T19:38:30Z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2021-01-28T00:00:00Z</vt:filetime>
  </property>
  <property fmtid="{D5CDD505-2E9C-101B-9397-08002B2CF9AE}" pid="3" name="Creator">
    <vt:lpwstr>Microsoft® PowerPoint® 2010</vt:lpwstr>
  </property>
  <property fmtid="{D5CDD505-2E9C-101B-9397-08002B2CF9AE}" pid="4" name="LastSaved">
    <vt:filetime>2021-10-26T00:00:00Z</vt:filetime>
  </property>
</Properties>
</file>