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5"/>
  </p:notesMasterIdLst>
  <p:sldIdLst>
    <p:sldId id="256" r:id="rId2"/>
    <p:sldId id="298" r:id="rId3"/>
    <p:sldId id="259" r:id="rId4"/>
    <p:sldId id="296" r:id="rId5"/>
    <p:sldId id="289" r:id="rId6"/>
    <p:sldId id="297" r:id="rId7"/>
    <p:sldId id="261" r:id="rId8"/>
    <p:sldId id="262" r:id="rId9"/>
    <p:sldId id="263" r:id="rId10"/>
    <p:sldId id="264" r:id="rId11"/>
    <p:sldId id="265" r:id="rId12"/>
    <p:sldId id="267" r:id="rId13"/>
    <p:sldId id="268" r:id="rId14"/>
    <p:sldId id="269" r:id="rId15"/>
    <p:sldId id="271" r:id="rId16"/>
    <p:sldId id="270" r:id="rId17"/>
    <p:sldId id="272" r:id="rId18"/>
    <p:sldId id="299" r:id="rId19"/>
    <p:sldId id="303" r:id="rId20"/>
    <p:sldId id="301" r:id="rId21"/>
    <p:sldId id="304" r:id="rId22"/>
    <p:sldId id="292" r:id="rId23"/>
    <p:sldId id="274" r:id="rId24"/>
    <p:sldId id="294" r:id="rId25"/>
    <p:sldId id="275" r:id="rId26"/>
    <p:sldId id="305" r:id="rId27"/>
    <p:sldId id="306" r:id="rId28"/>
    <p:sldId id="279" r:id="rId29"/>
    <p:sldId id="307" r:id="rId30"/>
    <p:sldId id="308" r:id="rId31"/>
    <p:sldId id="309" r:id="rId32"/>
    <p:sldId id="310" r:id="rId33"/>
    <p:sldId id="312" r:id="rId34"/>
    <p:sldId id="314" r:id="rId35"/>
    <p:sldId id="313" r:id="rId36"/>
    <p:sldId id="284" r:id="rId37"/>
    <p:sldId id="315" r:id="rId38"/>
    <p:sldId id="287" r:id="rId39"/>
    <p:sldId id="317" r:id="rId40"/>
    <p:sldId id="318" r:id="rId41"/>
    <p:sldId id="319" r:id="rId42"/>
    <p:sldId id="320" r:id="rId43"/>
    <p:sldId id="321"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9" autoAdjust="0"/>
    <p:restoredTop sz="81620" autoAdjust="0"/>
  </p:normalViewPr>
  <p:slideViewPr>
    <p:cSldViewPr>
      <p:cViewPr>
        <p:scale>
          <a:sx n="62" d="100"/>
          <a:sy n="62" d="100"/>
        </p:scale>
        <p:origin x="-140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803260-8DBF-4B7E-B9FC-C10603634352}" type="datetimeFigureOut">
              <a:rPr lang="fr-FR" smtClean="0"/>
              <a:t>28/12/2023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9BCFF1-967D-4294-8701-E57D02E32161}" type="slidenum">
              <a:rPr lang="fr-FR" smtClean="0"/>
              <a:t>‹N°›</a:t>
            </a:fld>
            <a:endParaRPr lang="fr-FR"/>
          </a:p>
        </p:txBody>
      </p:sp>
    </p:spTree>
    <p:extLst>
      <p:ext uri="{BB962C8B-B14F-4D97-AF65-F5344CB8AC3E}">
        <p14:creationId xmlns:p14="http://schemas.microsoft.com/office/powerpoint/2010/main" val="132659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9BCFF1-967D-4294-8701-E57D02E32161}" type="slidenum">
              <a:rPr lang="fr-FR" smtClean="0"/>
              <a:t>1</a:t>
            </a:fld>
            <a:endParaRPr lang="fr-FR"/>
          </a:p>
        </p:txBody>
      </p:sp>
    </p:spTree>
    <p:extLst>
      <p:ext uri="{BB962C8B-B14F-4D97-AF65-F5344CB8AC3E}">
        <p14:creationId xmlns:p14="http://schemas.microsoft.com/office/powerpoint/2010/main" val="2745893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9BCFF1-967D-4294-8701-E57D02E32161}" type="slidenum">
              <a:rPr lang="fr-FR" smtClean="0"/>
              <a:t>5</a:t>
            </a:fld>
            <a:endParaRPr lang="fr-FR"/>
          </a:p>
        </p:txBody>
      </p:sp>
    </p:spTree>
    <p:extLst>
      <p:ext uri="{BB962C8B-B14F-4D97-AF65-F5344CB8AC3E}">
        <p14:creationId xmlns:p14="http://schemas.microsoft.com/office/powerpoint/2010/main" val="280081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9BCFF1-967D-4294-8701-E57D02E32161}" type="slidenum">
              <a:rPr lang="fr-FR" smtClean="0"/>
              <a:t>8</a:t>
            </a:fld>
            <a:endParaRPr lang="fr-FR"/>
          </a:p>
        </p:txBody>
      </p:sp>
    </p:spTree>
    <p:extLst>
      <p:ext uri="{BB962C8B-B14F-4D97-AF65-F5344CB8AC3E}">
        <p14:creationId xmlns:p14="http://schemas.microsoft.com/office/powerpoint/2010/main" val="371124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9BCFF1-967D-4294-8701-E57D02E32161}" type="slidenum">
              <a:rPr lang="fr-FR" smtClean="0"/>
              <a:t>10</a:t>
            </a:fld>
            <a:endParaRPr lang="fr-FR"/>
          </a:p>
        </p:txBody>
      </p:sp>
    </p:spTree>
    <p:extLst>
      <p:ext uri="{BB962C8B-B14F-4D97-AF65-F5344CB8AC3E}">
        <p14:creationId xmlns:p14="http://schemas.microsoft.com/office/powerpoint/2010/main" val="203191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9BCFF1-967D-4294-8701-E57D02E32161}" type="slidenum">
              <a:rPr lang="fr-FR" smtClean="0"/>
              <a:t>12</a:t>
            </a:fld>
            <a:endParaRPr lang="fr-FR"/>
          </a:p>
        </p:txBody>
      </p:sp>
    </p:spTree>
    <p:extLst>
      <p:ext uri="{BB962C8B-B14F-4D97-AF65-F5344CB8AC3E}">
        <p14:creationId xmlns:p14="http://schemas.microsoft.com/office/powerpoint/2010/main" val="3032922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9BCFF1-967D-4294-8701-E57D02E32161}" type="slidenum">
              <a:rPr lang="fr-FR" smtClean="0"/>
              <a:t>15</a:t>
            </a:fld>
            <a:endParaRPr lang="fr-FR"/>
          </a:p>
        </p:txBody>
      </p:sp>
    </p:spTree>
    <p:extLst>
      <p:ext uri="{BB962C8B-B14F-4D97-AF65-F5344CB8AC3E}">
        <p14:creationId xmlns:p14="http://schemas.microsoft.com/office/powerpoint/2010/main" val="29984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9BCFF1-967D-4294-8701-E57D02E32161}" type="slidenum">
              <a:rPr lang="fr-FR" smtClean="0"/>
              <a:t>23</a:t>
            </a:fld>
            <a:endParaRPr lang="fr-FR"/>
          </a:p>
        </p:txBody>
      </p:sp>
    </p:spTree>
    <p:extLst>
      <p:ext uri="{BB962C8B-B14F-4D97-AF65-F5344CB8AC3E}">
        <p14:creationId xmlns:p14="http://schemas.microsoft.com/office/powerpoint/2010/main" val="296187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9BCFF1-967D-4294-8701-E57D02E32161}" type="slidenum">
              <a:rPr lang="fr-FR" smtClean="0"/>
              <a:t>24</a:t>
            </a:fld>
            <a:endParaRPr lang="fr-FR"/>
          </a:p>
        </p:txBody>
      </p:sp>
    </p:spTree>
    <p:extLst>
      <p:ext uri="{BB962C8B-B14F-4D97-AF65-F5344CB8AC3E}">
        <p14:creationId xmlns:p14="http://schemas.microsoft.com/office/powerpoint/2010/main" val="376124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EFA0CEDB-3767-417B-89D0-3DA965F25FDD}" type="datetimeFigureOut">
              <a:rPr lang="fr-FR" smtClean="0"/>
              <a:t>28/12/2023</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B61B9F5B-565F-433D-A78A-C13A54CD44E7}"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FA0CEDB-3767-417B-89D0-3DA965F25FDD}" type="datetimeFigureOut">
              <a:rPr lang="fr-FR" smtClean="0"/>
              <a:t>28/12/2023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61B9F5B-565F-433D-A78A-C13A54CD44E7}"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FA0CEDB-3767-417B-89D0-3DA965F25FDD}" type="datetimeFigureOut">
              <a:rPr lang="fr-FR" smtClean="0"/>
              <a:t>28/12/2023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61B9F5B-565F-433D-A78A-C13A54CD44E7}"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FA0CEDB-3767-417B-89D0-3DA965F25FDD}" type="datetimeFigureOut">
              <a:rPr lang="fr-FR" smtClean="0"/>
              <a:t>28/12/2023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61B9F5B-565F-433D-A78A-C13A54CD44E7}" type="slidenum">
              <a:rPr lang="fr-FR" smtClean="0"/>
              <a:t>‹N°›</a:t>
            </a:fld>
            <a:endParaRPr lang="fr-FR"/>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EFA0CEDB-3767-417B-89D0-3DA965F25FDD}" type="datetimeFigureOut">
              <a:rPr lang="fr-FR" smtClean="0"/>
              <a:t>28/12/2023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B61B9F5B-565F-433D-A78A-C13A54CD44E7}" type="slidenum">
              <a:rPr lang="fr-FR" smtClean="0"/>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FA0CEDB-3767-417B-89D0-3DA965F25FDD}" type="datetimeFigureOut">
              <a:rPr lang="fr-FR" smtClean="0"/>
              <a:t>28/12/2023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61B9F5B-565F-433D-A78A-C13A54CD44E7}" type="slidenum">
              <a:rPr lang="fr-FR" smtClean="0"/>
              <a:t>‹N°›</a:t>
            </a:fld>
            <a:endParaRPr lang="fr-FR"/>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EFA0CEDB-3767-417B-89D0-3DA965F25FDD}" type="datetimeFigureOut">
              <a:rPr lang="fr-FR" smtClean="0"/>
              <a:t>28/12/2023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B61B9F5B-565F-433D-A78A-C13A54CD44E7}"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EFA0CEDB-3767-417B-89D0-3DA965F25FDD}" type="datetimeFigureOut">
              <a:rPr lang="fr-FR" smtClean="0"/>
              <a:t>28/12/2023</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B61B9F5B-565F-433D-A78A-C13A54CD44E7}" type="slidenum">
              <a:rPr lang="fr-FR" smtClean="0"/>
              <a:t>‹N°›</a:t>
            </a:fld>
            <a:endParaRPr lang="fr-FR"/>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EFA0CEDB-3767-417B-89D0-3DA965F25FDD}" type="datetimeFigureOut">
              <a:rPr lang="fr-FR" smtClean="0"/>
              <a:t>28/12/2023</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B61B9F5B-565F-433D-A78A-C13A54CD44E7}"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EFA0CEDB-3767-417B-89D0-3DA965F25FDD}" type="datetimeFigureOut">
              <a:rPr lang="fr-FR" smtClean="0"/>
              <a:t>28/12/2023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B61B9F5B-565F-433D-A78A-C13A54CD44E7}"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EFA0CEDB-3767-417B-89D0-3DA965F25FDD}" type="datetimeFigureOut">
              <a:rPr lang="fr-FR" smtClean="0"/>
              <a:t>28/12/2023</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B61B9F5B-565F-433D-A78A-C13A54CD44E7}" type="slidenum">
              <a:rPr lang="fr-FR" smtClean="0"/>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FA0CEDB-3767-417B-89D0-3DA965F25FDD}" type="datetimeFigureOut">
              <a:rPr lang="fr-FR" smtClean="0"/>
              <a:t>28/12/2023</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1B9F5B-565F-433D-A78A-C13A54CD44E7}"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420888"/>
            <a:ext cx="8164804"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4800" b="1" spc="50" dirty="0" err="1">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Ethics</a:t>
            </a:r>
            <a:r>
              <a:rPr lang="fr-FR" sz="4800" b="1"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 and </a:t>
            </a:r>
            <a:r>
              <a:rPr lang="fr-FR" sz="4800" b="1" spc="50" dirty="0" err="1">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Deontology</a:t>
            </a:r>
            <a:endParaRPr lang="fr-FR" sz="4800" b="1"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sp>
        <p:nvSpPr>
          <p:cNvPr id="2" name="ZoneTexte 1"/>
          <p:cNvSpPr txBox="1"/>
          <p:nvPr/>
        </p:nvSpPr>
        <p:spPr>
          <a:xfrm>
            <a:off x="1907704" y="4325034"/>
            <a:ext cx="3672408" cy="400110"/>
          </a:xfrm>
          <a:prstGeom prst="rect">
            <a:avLst/>
          </a:prstGeom>
          <a:noFill/>
        </p:spPr>
        <p:txBody>
          <a:bodyPr wrap="square" rtlCol="0">
            <a:spAutoFit/>
          </a:bodyPr>
          <a:lstStyle/>
          <a:p>
            <a:r>
              <a:rPr lang="ar-DZ" sz="2000" dirty="0" smtClean="0"/>
              <a:t>الاخلاقيات و </a:t>
            </a:r>
            <a:r>
              <a:rPr lang="ar-DZ" sz="2000" dirty="0" err="1" smtClean="0"/>
              <a:t>الاداب</a:t>
            </a:r>
            <a:r>
              <a:rPr lang="ar-DZ" sz="2000" dirty="0" smtClean="0"/>
              <a:t> </a:t>
            </a:r>
            <a:r>
              <a:rPr lang="ar-DZ" sz="2000" dirty="0" err="1" smtClean="0"/>
              <a:t>الحامعية</a:t>
            </a:r>
            <a:r>
              <a:rPr lang="ar-DZ" sz="2000" dirty="0" smtClean="0"/>
              <a:t> </a:t>
            </a:r>
            <a:endParaRPr lang="fr-FR"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149080"/>
            <a:ext cx="338517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23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404664"/>
            <a:ext cx="7776864" cy="5262979"/>
          </a:xfrm>
          <a:prstGeom prst="rect">
            <a:avLst/>
          </a:prstGeom>
        </p:spPr>
        <p:txBody>
          <a:bodyPr wrap="square">
            <a:spAutoFit/>
          </a:bodyPr>
          <a:lstStyle/>
          <a:p>
            <a:endParaRPr lang="fr-FR" sz="1200" b="0" i="0" u="none" strike="noStrike" baseline="0" dirty="0" smtClean="0">
              <a:solidFill>
                <a:srgbClr val="000000"/>
              </a:solidFill>
              <a:latin typeface="Century Gothic"/>
            </a:endParaRPr>
          </a:p>
          <a:p>
            <a:r>
              <a:rPr lang="fr-FR" b="1" dirty="0" smtClean="0">
                <a:solidFill>
                  <a:srgbClr val="C00000"/>
                </a:solidFill>
                <a:latin typeface="Century Gothic"/>
              </a:rPr>
              <a:t>1. La religion: </a:t>
            </a:r>
            <a:r>
              <a:rPr lang="ar-DZ" b="1" dirty="0" smtClean="0">
                <a:solidFill>
                  <a:srgbClr val="C00000"/>
                </a:solidFill>
                <a:latin typeface="Century Gothic"/>
              </a:rPr>
              <a:t>الدين</a:t>
            </a:r>
            <a:endParaRPr lang="fr-FR" dirty="0" smtClean="0">
              <a:solidFill>
                <a:srgbClr val="C00000"/>
              </a:solidFill>
              <a:latin typeface="Century Gothic"/>
            </a:endParaRPr>
          </a:p>
          <a:p>
            <a:r>
              <a:rPr lang="en-US" b="1" dirty="0">
                <a:solidFill>
                  <a:srgbClr val="404040"/>
                </a:solidFill>
                <a:latin typeface="Century Gothic"/>
              </a:rPr>
              <a:t>often involve norms that are supposed to govern behavior</a:t>
            </a:r>
            <a:r>
              <a:rPr lang="fr-FR" b="1" dirty="0" smtClean="0">
                <a:solidFill>
                  <a:srgbClr val="404040"/>
                </a:solidFill>
                <a:latin typeface="Century Gothic"/>
              </a:rPr>
              <a:t>(coran)</a:t>
            </a:r>
          </a:p>
          <a:p>
            <a:endParaRPr lang="fr-FR" dirty="0" smtClean="0">
              <a:solidFill>
                <a:srgbClr val="404040"/>
              </a:solidFill>
              <a:latin typeface="Century Gothic"/>
            </a:endParaRPr>
          </a:p>
          <a:p>
            <a:r>
              <a:rPr lang="fr-FR" b="1" dirty="0" smtClean="0">
                <a:solidFill>
                  <a:srgbClr val="C00000"/>
                </a:solidFill>
                <a:latin typeface="Century Gothic"/>
              </a:rPr>
              <a:t>2conscience:</a:t>
            </a:r>
            <a:r>
              <a:rPr lang="ar-DZ" b="1" dirty="0" smtClean="0">
                <a:solidFill>
                  <a:srgbClr val="C00000"/>
                </a:solidFill>
                <a:latin typeface="Century Gothic"/>
              </a:rPr>
              <a:t>الوعي</a:t>
            </a:r>
            <a:endParaRPr lang="fr-FR" dirty="0">
              <a:solidFill>
                <a:srgbClr val="C00000"/>
              </a:solidFill>
              <a:latin typeface="Century Gothic"/>
            </a:endParaRPr>
          </a:p>
          <a:p>
            <a:r>
              <a:rPr lang="en-US" b="1" dirty="0">
                <a:latin typeface="Century Gothic"/>
              </a:rPr>
              <a:t>It is my conscience that tells me what is good or bad</a:t>
            </a:r>
            <a:r>
              <a:rPr lang="en-US" b="1" dirty="0" smtClean="0">
                <a:latin typeface="Century Gothic"/>
              </a:rPr>
              <a:t>.</a:t>
            </a:r>
          </a:p>
          <a:p>
            <a:endParaRPr lang="fr-FR" b="1" dirty="0" smtClean="0">
              <a:latin typeface="Century Gothic"/>
            </a:endParaRPr>
          </a:p>
          <a:p>
            <a:r>
              <a:rPr lang="fr-FR" b="1" dirty="0" smtClean="0">
                <a:solidFill>
                  <a:srgbClr val="C00000"/>
                </a:solidFill>
                <a:latin typeface="Century Gothic"/>
              </a:rPr>
              <a:t>3. </a:t>
            </a:r>
            <a:r>
              <a:rPr lang="fr-FR" b="1" dirty="0">
                <a:solidFill>
                  <a:srgbClr val="C00000"/>
                </a:solidFill>
                <a:latin typeface="Century Gothic"/>
              </a:rPr>
              <a:t>The </a:t>
            </a:r>
            <a:r>
              <a:rPr lang="fr-FR" b="1" dirty="0" err="1">
                <a:solidFill>
                  <a:srgbClr val="C00000"/>
                </a:solidFill>
                <a:latin typeface="Century Gothic"/>
              </a:rPr>
              <a:t>sense</a:t>
            </a:r>
            <a:r>
              <a:rPr lang="fr-FR" b="1" dirty="0">
                <a:solidFill>
                  <a:srgbClr val="C00000"/>
                </a:solidFill>
                <a:latin typeface="Century Gothic"/>
              </a:rPr>
              <a:t> of </a:t>
            </a:r>
            <a:r>
              <a:rPr lang="fr-FR" b="1" dirty="0" err="1">
                <a:solidFill>
                  <a:srgbClr val="C00000"/>
                </a:solidFill>
                <a:latin typeface="Century Gothic"/>
              </a:rPr>
              <a:t>duty</a:t>
            </a:r>
            <a:r>
              <a:rPr lang="fr-FR" b="1" dirty="0">
                <a:solidFill>
                  <a:srgbClr val="C00000"/>
                </a:solidFill>
                <a:latin typeface="Century Gothic"/>
              </a:rPr>
              <a:t> </a:t>
            </a:r>
            <a:r>
              <a:rPr lang="ar-DZ" b="1" dirty="0">
                <a:solidFill>
                  <a:srgbClr val="C00000"/>
                </a:solidFill>
                <a:latin typeface="Century Gothic"/>
              </a:rPr>
              <a:t>الاحساس بالواجب: </a:t>
            </a:r>
            <a:r>
              <a:rPr lang="fr-FR" b="1" dirty="0" err="1">
                <a:latin typeface="Century Gothic"/>
              </a:rPr>
              <a:t>Accomplishing</a:t>
            </a:r>
            <a:r>
              <a:rPr lang="fr-FR" b="1" dirty="0">
                <a:latin typeface="Century Gothic"/>
              </a:rPr>
              <a:t> good or </a:t>
            </a:r>
            <a:r>
              <a:rPr lang="fr-FR" b="1" dirty="0" err="1">
                <a:latin typeface="Century Gothic"/>
              </a:rPr>
              <a:t>seeking</a:t>
            </a:r>
            <a:r>
              <a:rPr lang="fr-FR" b="1" dirty="0">
                <a:latin typeface="Century Gothic"/>
              </a:rPr>
              <a:t> </a:t>
            </a:r>
            <a:r>
              <a:rPr lang="fr-FR" b="1" dirty="0" err="1">
                <a:latin typeface="Century Gothic"/>
              </a:rPr>
              <a:t>it</a:t>
            </a:r>
            <a:r>
              <a:rPr lang="fr-FR" b="1" dirty="0">
                <a:latin typeface="Century Gothic"/>
              </a:rPr>
              <a:t> </a:t>
            </a:r>
            <a:r>
              <a:rPr lang="fr-FR" b="1" dirty="0" err="1">
                <a:latin typeface="Century Gothic"/>
              </a:rPr>
              <a:t>is</a:t>
            </a:r>
            <a:r>
              <a:rPr lang="fr-FR" b="1" dirty="0">
                <a:latin typeface="Century Gothic"/>
              </a:rPr>
              <a:t>, </a:t>
            </a:r>
            <a:r>
              <a:rPr lang="fr-FR" b="1" dirty="0" err="1">
                <a:latin typeface="Century Gothic"/>
              </a:rPr>
              <a:t>above</a:t>
            </a:r>
            <a:r>
              <a:rPr lang="fr-FR" b="1" dirty="0">
                <a:latin typeface="Century Gothic"/>
              </a:rPr>
              <a:t> all, a </a:t>
            </a:r>
            <a:r>
              <a:rPr lang="fr-FR" b="1" dirty="0" err="1">
                <a:latin typeface="Century Gothic"/>
              </a:rPr>
              <a:t>duty</a:t>
            </a:r>
            <a:r>
              <a:rPr lang="fr-FR" b="1" dirty="0" smtClean="0">
                <a:latin typeface="Century Gothic"/>
              </a:rPr>
              <a:t>.</a:t>
            </a:r>
          </a:p>
          <a:p>
            <a:endParaRPr lang="fr-FR" b="1" dirty="0" smtClean="0">
              <a:latin typeface="Century Gothic"/>
            </a:endParaRPr>
          </a:p>
          <a:p>
            <a:r>
              <a:rPr lang="fr-FR" b="1" dirty="0" smtClean="0">
                <a:solidFill>
                  <a:srgbClr val="C00000"/>
                </a:solidFill>
                <a:latin typeface="Century Gothic"/>
              </a:rPr>
              <a:t>4</a:t>
            </a:r>
            <a:r>
              <a:rPr lang="fr-FR" b="1" dirty="0">
                <a:solidFill>
                  <a:srgbClr val="C00000"/>
                </a:solidFill>
                <a:latin typeface="Century Gothic"/>
              </a:rPr>
              <a:t>. The </a:t>
            </a:r>
            <a:r>
              <a:rPr lang="fr-FR" b="1" dirty="0" err="1">
                <a:solidFill>
                  <a:srgbClr val="C00000"/>
                </a:solidFill>
                <a:latin typeface="Century Gothic"/>
              </a:rPr>
              <a:t>sense</a:t>
            </a:r>
            <a:r>
              <a:rPr lang="fr-FR" b="1" dirty="0">
                <a:solidFill>
                  <a:srgbClr val="C00000"/>
                </a:solidFill>
                <a:latin typeface="Century Gothic"/>
              </a:rPr>
              <a:t> of respect </a:t>
            </a:r>
            <a:r>
              <a:rPr lang="ar-DZ" b="1" dirty="0">
                <a:latin typeface="Century Gothic"/>
              </a:rPr>
              <a:t>الشعور بالاحترام: </a:t>
            </a:r>
            <a:r>
              <a:rPr lang="fr-FR" b="1" dirty="0" err="1">
                <a:latin typeface="Century Gothic"/>
              </a:rPr>
              <a:t>Interpersonal</a:t>
            </a:r>
            <a:r>
              <a:rPr lang="fr-FR" b="1" dirty="0">
                <a:latin typeface="Century Gothic"/>
              </a:rPr>
              <a:t> </a:t>
            </a:r>
            <a:r>
              <a:rPr lang="fr-FR" b="1" dirty="0" err="1">
                <a:latin typeface="Century Gothic"/>
              </a:rPr>
              <a:t>relationships</a:t>
            </a:r>
            <a:r>
              <a:rPr lang="fr-FR" b="1" dirty="0">
                <a:latin typeface="Century Gothic"/>
              </a:rPr>
              <a:t> </a:t>
            </a:r>
            <a:r>
              <a:rPr lang="fr-FR" b="1" dirty="0" err="1">
                <a:latin typeface="Century Gothic"/>
              </a:rPr>
              <a:t>should</a:t>
            </a:r>
            <a:r>
              <a:rPr lang="fr-FR" b="1" dirty="0">
                <a:latin typeface="Century Gothic"/>
              </a:rPr>
              <a:t> </a:t>
            </a:r>
            <a:r>
              <a:rPr lang="fr-FR" b="1" dirty="0" err="1">
                <a:latin typeface="Century Gothic"/>
              </a:rPr>
              <a:t>be</a:t>
            </a:r>
            <a:r>
              <a:rPr lang="fr-FR" b="1" dirty="0">
                <a:latin typeface="Century Gothic"/>
              </a:rPr>
              <a:t> </a:t>
            </a:r>
            <a:r>
              <a:rPr lang="fr-FR" b="1" dirty="0" err="1">
                <a:latin typeface="Century Gothic"/>
              </a:rPr>
              <a:t>governed</a:t>
            </a:r>
            <a:r>
              <a:rPr lang="fr-FR" b="1" dirty="0">
                <a:latin typeface="Century Gothic"/>
              </a:rPr>
              <a:t> by respect</a:t>
            </a:r>
            <a:r>
              <a:rPr lang="fr-FR" b="1" dirty="0" smtClean="0">
                <a:latin typeface="Century Gothic"/>
              </a:rPr>
              <a:t>;</a:t>
            </a:r>
          </a:p>
          <a:p>
            <a:endParaRPr lang="fr-FR" b="1" dirty="0" smtClean="0">
              <a:latin typeface="Century Gothic"/>
            </a:endParaRPr>
          </a:p>
          <a:p>
            <a:r>
              <a:rPr lang="fr-FR" b="1" dirty="0" smtClean="0">
                <a:solidFill>
                  <a:srgbClr val="C00000"/>
                </a:solidFill>
                <a:latin typeface="Century Gothic"/>
              </a:rPr>
              <a:t>5</a:t>
            </a:r>
            <a:r>
              <a:rPr lang="fr-FR" b="1" dirty="0">
                <a:solidFill>
                  <a:srgbClr val="C00000"/>
                </a:solidFill>
                <a:latin typeface="Century Gothic"/>
              </a:rPr>
              <a:t>. Justice </a:t>
            </a:r>
            <a:r>
              <a:rPr lang="ar-DZ" b="1" dirty="0">
                <a:solidFill>
                  <a:srgbClr val="C00000"/>
                </a:solidFill>
                <a:latin typeface="Century Gothic"/>
              </a:rPr>
              <a:t>العدالة: </a:t>
            </a:r>
            <a:r>
              <a:rPr lang="fr-FR" b="1" dirty="0" err="1">
                <a:latin typeface="Century Gothic"/>
              </a:rPr>
              <a:t>We</a:t>
            </a:r>
            <a:r>
              <a:rPr lang="fr-FR" b="1" dirty="0">
                <a:latin typeface="Century Gothic"/>
              </a:rPr>
              <a:t> are all </a:t>
            </a:r>
            <a:r>
              <a:rPr lang="fr-FR" b="1" dirty="0" err="1">
                <a:latin typeface="Century Gothic"/>
              </a:rPr>
              <a:t>born</a:t>
            </a:r>
            <a:r>
              <a:rPr lang="fr-FR" b="1" dirty="0">
                <a:latin typeface="Century Gothic"/>
              </a:rPr>
              <a:t> </a:t>
            </a:r>
            <a:r>
              <a:rPr lang="fr-FR" b="1" dirty="0" err="1">
                <a:latin typeface="Century Gothic"/>
              </a:rPr>
              <a:t>equal</a:t>
            </a:r>
            <a:r>
              <a:rPr lang="fr-FR" b="1" dirty="0">
                <a:latin typeface="Century Gothic"/>
              </a:rPr>
              <a:t> </a:t>
            </a:r>
            <a:r>
              <a:rPr lang="fr-FR" b="1" dirty="0" err="1">
                <a:latin typeface="Century Gothic"/>
              </a:rPr>
              <a:t>before</a:t>
            </a:r>
            <a:r>
              <a:rPr lang="fr-FR" b="1" dirty="0">
                <a:latin typeface="Century Gothic"/>
              </a:rPr>
              <a:t> the </a:t>
            </a:r>
            <a:r>
              <a:rPr lang="fr-FR" b="1" dirty="0" err="1">
                <a:latin typeface="Century Gothic"/>
              </a:rPr>
              <a:t>law</a:t>
            </a:r>
            <a:r>
              <a:rPr lang="fr-FR" b="1" dirty="0">
                <a:latin typeface="Century Gothic"/>
              </a:rPr>
              <a:t>, in </a:t>
            </a:r>
            <a:r>
              <a:rPr lang="fr-FR" b="1" dirty="0" err="1">
                <a:latin typeface="Century Gothic"/>
              </a:rPr>
              <a:t>other</a:t>
            </a:r>
            <a:r>
              <a:rPr lang="fr-FR" b="1" dirty="0">
                <a:latin typeface="Century Gothic"/>
              </a:rPr>
              <a:t> </a:t>
            </a:r>
            <a:r>
              <a:rPr lang="fr-FR" b="1" dirty="0" err="1">
                <a:latin typeface="Century Gothic"/>
              </a:rPr>
              <a:t>words</a:t>
            </a:r>
            <a:r>
              <a:rPr lang="fr-FR" b="1" dirty="0">
                <a:latin typeface="Century Gothic"/>
              </a:rPr>
              <a:t>, </a:t>
            </a:r>
            <a:r>
              <a:rPr lang="fr-FR" b="1" dirty="0" err="1">
                <a:latin typeface="Century Gothic"/>
              </a:rPr>
              <a:t>there</a:t>
            </a:r>
            <a:r>
              <a:rPr lang="fr-FR" b="1" dirty="0">
                <a:latin typeface="Century Gothic"/>
              </a:rPr>
              <a:t> </a:t>
            </a:r>
            <a:r>
              <a:rPr lang="fr-FR" b="1" dirty="0" err="1">
                <a:latin typeface="Century Gothic"/>
              </a:rPr>
              <a:t>is</a:t>
            </a:r>
            <a:r>
              <a:rPr lang="fr-FR" b="1" dirty="0">
                <a:latin typeface="Century Gothic"/>
              </a:rPr>
              <a:t> </a:t>
            </a:r>
            <a:r>
              <a:rPr lang="fr-FR" b="1" dirty="0" err="1">
                <a:latin typeface="Century Gothic"/>
              </a:rPr>
              <a:t>only</a:t>
            </a:r>
            <a:r>
              <a:rPr lang="fr-FR" b="1" dirty="0">
                <a:latin typeface="Century Gothic"/>
              </a:rPr>
              <a:t> one </a:t>
            </a:r>
            <a:r>
              <a:rPr lang="fr-FR" b="1" dirty="0" err="1">
                <a:latin typeface="Century Gothic"/>
              </a:rPr>
              <a:t>rule</a:t>
            </a:r>
            <a:r>
              <a:rPr lang="fr-FR" b="1" dirty="0">
                <a:latin typeface="Century Gothic"/>
              </a:rPr>
              <a:t> </a:t>
            </a:r>
            <a:r>
              <a:rPr lang="fr-FR" b="1" dirty="0" err="1">
                <a:latin typeface="Century Gothic"/>
              </a:rPr>
              <a:t>that</a:t>
            </a:r>
            <a:r>
              <a:rPr lang="fr-FR" b="1" dirty="0">
                <a:latin typeface="Century Gothic"/>
              </a:rPr>
              <a:t> </a:t>
            </a:r>
            <a:r>
              <a:rPr lang="fr-FR" b="1" dirty="0" err="1">
                <a:latin typeface="Century Gothic"/>
              </a:rPr>
              <a:t>applies</a:t>
            </a:r>
            <a:r>
              <a:rPr lang="fr-FR" b="1" dirty="0">
                <a:latin typeface="Century Gothic"/>
              </a:rPr>
              <a:t> to </a:t>
            </a:r>
            <a:r>
              <a:rPr lang="fr-FR" b="1" dirty="0" err="1">
                <a:latin typeface="Century Gothic"/>
              </a:rPr>
              <a:t>everyone</a:t>
            </a:r>
            <a:r>
              <a:rPr lang="fr-FR" b="1" dirty="0" smtClean="0">
                <a:latin typeface="Century Gothic"/>
              </a:rPr>
              <a:t>.</a:t>
            </a:r>
          </a:p>
          <a:p>
            <a:endParaRPr lang="fr-FR" dirty="0">
              <a:latin typeface="Century Gothic"/>
            </a:endParaRPr>
          </a:p>
          <a:p>
            <a:r>
              <a:rPr lang="fr-FR" b="1" dirty="0">
                <a:solidFill>
                  <a:srgbClr val="C00000"/>
                </a:solidFill>
                <a:latin typeface="Century Gothic"/>
              </a:rPr>
              <a:t>6. Virtue </a:t>
            </a:r>
            <a:r>
              <a:rPr lang="ar-DZ" b="1" dirty="0">
                <a:solidFill>
                  <a:srgbClr val="C00000"/>
                </a:solidFill>
                <a:latin typeface="Century Gothic"/>
              </a:rPr>
              <a:t>الفضيلة: </a:t>
            </a:r>
            <a:r>
              <a:rPr lang="fr-FR" b="1" dirty="0">
                <a:latin typeface="Century Gothic"/>
              </a:rPr>
              <a:t>Virtue </a:t>
            </a:r>
            <a:r>
              <a:rPr lang="fr-FR" b="1" dirty="0" err="1">
                <a:latin typeface="Century Gothic"/>
              </a:rPr>
              <a:t>is</a:t>
            </a:r>
            <a:r>
              <a:rPr lang="fr-FR" b="1" dirty="0">
                <a:latin typeface="Century Gothic"/>
              </a:rPr>
              <a:t> </a:t>
            </a:r>
            <a:r>
              <a:rPr lang="fr-FR" b="1" dirty="0" err="1">
                <a:latin typeface="Century Gothic"/>
              </a:rPr>
              <a:t>specific</a:t>
            </a:r>
            <a:r>
              <a:rPr lang="fr-FR" b="1" dirty="0">
                <a:latin typeface="Century Gothic"/>
              </a:rPr>
              <a:t> to a </a:t>
            </a:r>
            <a:r>
              <a:rPr lang="fr-FR" b="1" dirty="0" err="1">
                <a:latin typeface="Century Gothic"/>
              </a:rPr>
              <a:t>person's</a:t>
            </a:r>
            <a:r>
              <a:rPr lang="fr-FR" b="1" dirty="0">
                <a:latin typeface="Century Gothic"/>
              </a:rPr>
              <a:t> </a:t>
            </a:r>
            <a:r>
              <a:rPr lang="fr-FR" b="1" dirty="0" err="1">
                <a:latin typeface="Century Gothic"/>
              </a:rPr>
              <a:t>character</a:t>
            </a:r>
            <a:r>
              <a:rPr lang="fr-FR" b="1" dirty="0">
                <a:latin typeface="Century Gothic"/>
              </a:rPr>
              <a:t>, </a:t>
            </a:r>
            <a:r>
              <a:rPr lang="fr-FR" b="1" dirty="0" err="1">
                <a:latin typeface="Century Gothic"/>
              </a:rPr>
              <a:t>their</a:t>
            </a:r>
            <a:r>
              <a:rPr lang="fr-FR" b="1" dirty="0">
                <a:latin typeface="Century Gothic"/>
              </a:rPr>
              <a:t> </a:t>
            </a:r>
            <a:r>
              <a:rPr lang="fr-FR" b="1" dirty="0" err="1">
                <a:latin typeface="Century Gothic"/>
              </a:rPr>
              <a:t>identity</a:t>
            </a:r>
            <a:r>
              <a:rPr lang="fr-FR" b="1" dirty="0">
                <a:latin typeface="Century Gothic"/>
              </a:rPr>
              <a:t>. A good </a:t>
            </a:r>
            <a:r>
              <a:rPr lang="fr-FR" b="1" dirty="0" err="1">
                <a:latin typeface="Century Gothic"/>
              </a:rPr>
              <a:t>person</a:t>
            </a:r>
            <a:r>
              <a:rPr lang="fr-FR" b="1" dirty="0">
                <a:latin typeface="Century Gothic"/>
              </a:rPr>
              <a:t>, a </a:t>
            </a:r>
            <a:r>
              <a:rPr lang="fr-FR" b="1" dirty="0" err="1">
                <a:latin typeface="Century Gothic"/>
              </a:rPr>
              <a:t>virtuous</a:t>
            </a:r>
            <a:r>
              <a:rPr lang="fr-FR" b="1" dirty="0">
                <a:latin typeface="Century Gothic"/>
              </a:rPr>
              <a:t> </a:t>
            </a:r>
            <a:r>
              <a:rPr lang="fr-FR" b="1" dirty="0" err="1">
                <a:latin typeface="Century Gothic"/>
              </a:rPr>
              <a:t>person</a:t>
            </a:r>
            <a:r>
              <a:rPr lang="fr-FR" b="1" dirty="0">
                <a:latin typeface="Century Gothic"/>
              </a:rPr>
              <a:t>, </a:t>
            </a:r>
            <a:r>
              <a:rPr lang="fr-FR" b="1" dirty="0" err="1">
                <a:latin typeface="Century Gothic"/>
              </a:rPr>
              <a:t>will</a:t>
            </a:r>
            <a:r>
              <a:rPr lang="fr-FR" b="1" dirty="0">
                <a:latin typeface="Century Gothic"/>
              </a:rPr>
              <a:t> </a:t>
            </a:r>
            <a:r>
              <a:rPr lang="fr-FR" b="1" dirty="0" err="1">
                <a:latin typeface="Century Gothic"/>
              </a:rPr>
              <a:t>accomplish</a:t>
            </a:r>
            <a:r>
              <a:rPr lang="fr-FR" b="1" dirty="0">
                <a:latin typeface="Century Gothic"/>
              </a:rPr>
              <a:t> good </a:t>
            </a:r>
            <a:r>
              <a:rPr lang="fr-FR" b="1" dirty="0" err="1">
                <a:latin typeface="Century Gothic"/>
              </a:rPr>
              <a:t>things</a:t>
            </a:r>
            <a:r>
              <a:rPr lang="fr-FR" b="1" dirty="0">
                <a:latin typeface="Century Gothic"/>
              </a:rPr>
              <a:t>.</a:t>
            </a:r>
            <a:endParaRPr lang="fr-FR" dirty="0"/>
          </a:p>
        </p:txBody>
      </p:sp>
    </p:spTree>
    <p:extLst>
      <p:ext uri="{BB962C8B-B14F-4D97-AF65-F5344CB8AC3E}">
        <p14:creationId xmlns:p14="http://schemas.microsoft.com/office/powerpoint/2010/main" val="2717899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908720"/>
            <a:ext cx="3847528" cy="646331"/>
          </a:xfrm>
          <a:prstGeom prst="rect">
            <a:avLst/>
          </a:prstGeom>
        </p:spPr>
        <p:txBody>
          <a:bodyPr wrap="none">
            <a:spAutoFit/>
          </a:bodyPr>
          <a:lstStyle/>
          <a:p>
            <a:r>
              <a:rPr lang="fr-FR" sz="3600" b="1" dirty="0" smtClean="0">
                <a:ln w="10541" cmpd="sng">
                  <a:solidFill>
                    <a:srgbClr val="7D7D7D">
                      <a:tint val="100000"/>
                      <a:shade val="100000"/>
                      <a:satMod val="110000"/>
                    </a:srgbClr>
                  </a:solidFill>
                  <a:prstDash val="solid"/>
                </a:ln>
                <a:latin typeface="Times New Roman" pitchFamily="18" charset="0"/>
                <a:cs typeface="Times New Roman" pitchFamily="18" charset="0"/>
              </a:rPr>
              <a:t>2. </a:t>
            </a:r>
            <a:r>
              <a:rPr lang="fr-FR" sz="3600" b="1" dirty="0" err="1">
                <a:ln w="10541" cmpd="sng">
                  <a:solidFill>
                    <a:srgbClr val="7D7D7D">
                      <a:tint val="100000"/>
                      <a:shade val="100000"/>
                      <a:satMod val="110000"/>
                    </a:srgbClr>
                  </a:solidFill>
                  <a:prstDash val="solid"/>
                </a:ln>
                <a:latin typeface="Times New Roman" pitchFamily="18" charset="0"/>
                <a:cs typeface="Times New Roman" pitchFamily="18" charset="0"/>
              </a:rPr>
              <a:t>Ethics</a:t>
            </a:r>
            <a:r>
              <a:rPr lang="fr-FR" sz="3600" b="1" dirty="0">
                <a:ln w="10541" cmpd="sng">
                  <a:solidFill>
                    <a:srgbClr val="7D7D7D">
                      <a:tint val="100000"/>
                      <a:shade val="100000"/>
                      <a:satMod val="110000"/>
                    </a:srgbClr>
                  </a:solidFill>
                  <a:prstDash val="solid"/>
                </a:ln>
                <a:latin typeface="Times New Roman" pitchFamily="18" charset="0"/>
                <a:cs typeface="Times New Roman" pitchFamily="18" charset="0"/>
              </a:rPr>
              <a:t>  </a:t>
            </a:r>
            <a:r>
              <a:rPr lang="ar-DZ" sz="3600" b="1" dirty="0">
                <a:ln w="10541" cmpd="sng">
                  <a:solidFill>
                    <a:srgbClr val="7D7D7D">
                      <a:tint val="100000"/>
                      <a:shade val="100000"/>
                      <a:satMod val="110000"/>
                    </a:srgbClr>
                  </a:solidFill>
                  <a:prstDash val="solid"/>
                </a:ln>
                <a:latin typeface="Times New Roman" pitchFamily="18" charset="0"/>
                <a:cs typeface="Times New Roman" pitchFamily="18" charset="0"/>
              </a:rPr>
              <a:t>علم الاخلاق</a:t>
            </a:r>
            <a:endParaRPr lang="fr-FR" sz="3600" b="1" dirty="0">
              <a:ln w="10541" cmpd="sng">
                <a:solidFill>
                  <a:srgbClr val="7D7D7D">
                    <a:tint val="100000"/>
                    <a:shade val="100000"/>
                    <a:satMod val="110000"/>
                  </a:srgbClr>
                </a:solidFill>
                <a:prstDash val="solid"/>
              </a:ln>
              <a:latin typeface="Times New Roman" pitchFamily="18" charset="0"/>
              <a:cs typeface="Times New Roman" pitchFamily="18" charset="0"/>
            </a:endParaRPr>
          </a:p>
        </p:txBody>
      </p:sp>
      <p:sp>
        <p:nvSpPr>
          <p:cNvPr id="4" name="Zone de texte 1"/>
          <p:cNvSpPr txBox="1"/>
          <p:nvPr/>
        </p:nvSpPr>
        <p:spPr>
          <a:xfrm>
            <a:off x="832495" y="5229200"/>
            <a:ext cx="7451313" cy="941796"/>
          </a:xfrm>
          <a:prstGeom prst="rect">
            <a:avLst/>
          </a:prstGeom>
          <a:no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rtl="1">
              <a:lnSpc>
                <a:spcPct val="115000"/>
              </a:lnSpc>
              <a:spcAft>
                <a:spcPts val="1000"/>
              </a:spcAft>
            </a:pPr>
            <a:r>
              <a:rPr lang="ar-SA" sz="1200" dirty="0">
                <a:effectLst/>
                <a:latin typeface="Calibri"/>
                <a:ea typeface="Calibri"/>
                <a:cs typeface="Times New Roman"/>
              </a:rPr>
              <a:t>       </a:t>
            </a:r>
            <a:r>
              <a:rPr lang="fr-FR" sz="2400" dirty="0" smtClean="0">
                <a:effectLst/>
                <a:latin typeface="Times New Roman"/>
                <a:ea typeface="Calibri"/>
                <a:cs typeface="Arial"/>
              </a:rPr>
              <a:t>« </a:t>
            </a:r>
            <a:r>
              <a:rPr lang="fr-FR" sz="2400" b="1" dirty="0">
                <a:effectLst/>
                <a:latin typeface="Times New Roman"/>
                <a:ea typeface="Calibri"/>
                <a:cs typeface="Arial"/>
              </a:rPr>
              <a:t>Ne fais pas aux autres ce que tu ne voudrais pas </a:t>
            </a:r>
            <a:r>
              <a:rPr lang="fr-FR" sz="2400" b="1" dirty="0" smtClean="0">
                <a:effectLst/>
                <a:latin typeface="Times New Roman"/>
                <a:ea typeface="Calibri"/>
                <a:cs typeface="Arial"/>
              </a:rPr>
              <a:t>que l’on </a:t>
            </a:r>
            <a:r>
              <a:rPr lang="fr-FR" sz="2400" b="1" dirty="0">
                <a:effectLst/>
                <a:latin typeface="Times New Roman"/>
                <a:ea typeface="Calibri"/>
                <a:cs typeface="Arial"/>
              </a:rPr>
              <a:t>te fasse». </a:t>
            </a:r>
            <a:endParaRPr lang="fr-FR" sz="1100" dirty="0">
              <a:effectLst/>
              <a:latin typeface="Calibri"/>
              <a:ea typeface="Calibri"/>
              <a:cs typeface="Arial"/>
            </a:endParaRPr>
          </a:p>
        </p:txBody>
      </p:sp>
      <p:sp>
        <p:nvSpPr>
          <p:cNvPr id="6" name="Rectangle 5"/>
          <p:cNvSpPr/>
          <p:nvPr/>
        </p:nvSpPr>
        <p:spPr>
          <a:xfrm>
            <a:off x="359024" y="1868829"/>
            <a:ext cx="8784976" cy="1569660"/>
          </a:xfrm>
          <a:prstGeom prst="rect">
            <a:avLst/>
          </a:prstGeom>
        </p:spPr>
        <p:txBody>
          <a:bodyPr wrap="square">
            <a:spAutoFit/>
          </a:bodyPr>
          <a:lstStyle/>
          <a:p>
            <a:pPr marL="342900" indent="-342900">
              <a:buFont typeface="Wingdings" pitchFamily="2" charset="2"/>
              <a:buChar char="Ø"/>
            </a:pPr>
            <a:r>
              <a:rPr lang="fr-FR" sz="2400" b="1" dirty="0">
                <a:latin typeface="Times New Roman" pitchFamily="18" charset="0"/>
                <a:cs typeface="Times New Roman" pitchFamily="18" charset="0"/>
              </a:rPr>
              <a:t>The </a:t>
            </a:r>
            <a:r>
              <a:rPr lang="fr-FR" sz="2400" b="1" dirty="0" err="1">
                <a:latin typeface="Times New Roman" pitchFamily="18" charset="0"/>
                <a:cs typeface="Times New Roman" pitchFamily="18" charset="0"/>
              </a:rPr>
              <a:t>word</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ethics</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is</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derived</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from</a:t>
            </a:r>
            <a:r>
              <a:rPr lang="fr-FR" sz="2400" b="1" dirty="0">
                <a:latin typeface="Times New Roman" pitchFamily="18" charset="0"/>
                <a:cs typeface="Times New Roman" pitchFamily="18" charset="0"/>
              </a:rPr>
              <a:t> the </a:t>
            </a:r>
            <a:r>
              <a:rPr lang="fr-FR" sz="2400" b="1" dirty="0" err="1">
                <a:solidFill>
                  <a:srgbClr val="FF0000"/>
                </a:solidFill>
                <a:latin typeface="Times New Roman" pitchFamily="18" charset="0"/>
                <a:cs typeface="Times New Roman" pitchFamily="18" charset="0"/>
              </a:rPr>
              <a:t>Greek</a:t>
            </a:r>
            <a:r>
              <a:rPr lang="fr-FR" sz="2400" b="1" dirty="0">
                <a:solidFill>
                  <a:srgbClr val="FF0000"/>
                </a:solidFill>
                <a:latin typeface="Times New Roman" pitchFamily="18" charset="0"/>
                <a:cs typeface="Times New Roman" pitchFamily="18" charset="0"/>
              </a:rPr>
              <a:t> </a:t>
            </a:r>
            <a:r>
              <a:rPr lang="fr-FR" sz="2400" b="1" dirty="0" err="1">
                <a:solidFill>
                  <a:srgbClr val="FF0000"/>
                </a:solidFill>
                <a:latin typeface="Times New Roman" pitchFamily="18" charset="0"/>
                <a:cs typeface="Times New Roman" pitchFamily="18" charset="0"/>
              </a:rPr>
              <a:t>word</a:t>
            </a:r>
            <a:r>
              <a:rPr lang="fr-FR" sz="2400" b="1" dirty="0">
                <a:solidFill>
                  <a:srgbClr val="FF0000"/>
                </a:solidFill>
                <a:latin typeface="Times New Roman" pitchFamily="18" charset="0"/>
                <a:cs typeface="Times New Roman" pitchFamily="18" charset="0"/>
              </a:rPr>
              <a:t> ethos (</a:t>
            </a:r>
            <a:r>
              <a:rPr lang="fr-FR" sz="2400" b="1" dirty="0" err="1">
                <a:solidFill>
                  <a:srgbClr val="FF0000"/>
                </a:solidFill>
                <a:latin typeface="Times New Roman" pitchFamily="18" charset="0"/>
                <a:cs typeface="Times New Roman" pitchFamily="18" charset="0"/>
              </a:rPr>
              <a:t>character</a:t>
            </a:r>
            <a:r>
              <a:rPr lang="fr-FR" sz="2400" b="1" dirty="0">
                <a:solidFill>
                  <a:srgbClr val="FF0000"/>
                </a:solidFill>
                <a:latin typeface="Times New Roman" pitchFamily="18" charset="0"/>
                <a:cs typeface="Times New Roman" pitchFamily="18" charset="0"/>
              </a:rPr>
              <a:t>), and </a:t>
            </a:r>
            <a:r>
              <a:rPr lang="fr-FR" sz="2400" b="1" dirty="0" err="1">
                <a:solidFill>
                  <a:srgbClr val="FF0000"/>
                </a:solidFill>
                <a:latin typeface="Times New Roman" pitchFamily="18" charset="0"/>
                <a:cs typeface="Times New Roman" pitchFamily="18" charset="0"/>
              </a:rPr>
              <a:t>from</a:t>
            </a:r>
            <a:r>
              <a:rPr lang="fr-FR" sz="2400" b="1" dirty="0">
                <a:solidFill>
                  <a:srgbClr val="FF0000"/>
                </a:solidFill>
                <a:latin typeface="Times New Roman" pitchFamily="18" charset="0"/>
                <a:cs typeface="Times New Roman" pitchFamily="18" charset="0"/>
              </a:rPr>
              <a:t> the Latin </a:t>
            </a:r>
            <a:r>
              <a:rPr lang="fr-FR" sz="2400" b="1" dirty="0" err="1">
                <a:solidFill>
                  <a:srgbClr val="FF0000"/>
                </a:solidFill>
                <a:latin typeface="Times New Roman" pitchFamily="18" charset="0"/>
                <a:cs typeface="Times New Roman" pitchFamily="18" charset="0"/>
              </a:rPr>
              <a:t>word</a:t>
            </a:r>
            <a:r>
              <a:rPr lang="fr-FR" sz="2400" b="1" dirty="0">
                <a:solidFill>
                  <a:srgbClr val="FF0000"/>
                </a:solidFill>
                <a:latin typeface="Times New Roman" pitchFamily="18" charset="0"/>
                <a:cs typeface="Times New Roman" pitchFamily="18" charset="0"/>
              </a:rPr>
              <a:t> mores  </a:t>
            </a:r>
            <a:r>
              <a:rPr lang="ar-DZ" sz="2400" b="1" dirty="0">
                <a:solidFill>
                  <a:srgbClr val="FF0000"/>
                </a:solidFill>
                <a:latin typeface="Times New Roman" pitchFamily="18" charset="0"/>
                <a:cs typeface="Times New Roman" pitchFamily="18" charset="0"/>
              </a:rPr>
              <a:t>الأعراف  (</a:t>
            </a:r>
            <a:r>
              <a:rPr lang="fr-FR" sz="2400" b="1" dirty="0">
                <a:solidFill>
                  <a:srgbClr val="FF0000"/>
                </a:solidFill>
                <a:latin typeface="Times New Roman" pitchFamily="18" charset="0"/>
                <a:cs typeface="Times New Roman" pitchFamily="18" charset="0"/>
              </a:rPr>
              <a:t>customs</a:t>
            </a:r>
            <a:r>
              <a:rPr lang="fr-FR" sz="2400" b="1" dirty="0">
                <a:latin typeface="Times New Roman" pitchFamily="18" charset="0"/>
                <a:cs typeface="Times New Roman" pitchFamily="18" charset="0"/>
              </a:rPr>
              <a:t>)</a:t>
            </a:r>
          </a:p>
          <a:p>
            <a:pPr marL="342900" indent="-342900">
              <a:buFont typeface="Wingdings" pitchFamily="2" charset="2"/>
              <a:buChar char="Ø"/>
            </a:pPr>
            <a:r>
              <a:rPr lang="fr-FR" sz="2400" b="1" dirty="0" err="1">
                <a:latin typeface="Times New Roman" pitchFamily="18" charset="0"/>
                <a:cs typeface="Times New Roman" pitchFamily="18" charset="0"/>
              </a:rPr>
              <a:t>Ethics</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is</a:t>
            </a:r>
            <a:r>
              <a:rPr lang="fr-FR" sz="2400" b="1" dirty="0">
                <a:latin typeface="Times New Roman" pitchFamily="18" charset="0"/>
                <a:cs typeface="Times New Roman" pitchFamily="18" charset="0"/>
              </a:rPr>
              <a:t> the </a:t>
            </a:r>
            <a:r>
              <a:rPr lang="fr-FR" sz="2400" b="1" dirty="0" err="1">
                <a:latin typeface="Times New Roman" pitchFamily="18" charset="0"/>
                <a:cs typeface="Times New Roman" pitchFamily="18" charset="0"/>
              </a:rPr>
              <a:t>policy</a:t>
            </a:r>
            <a:r>
              <a:rPr lang="fr-FR" sz="2400" b="1" dirty="0">
                <a:latin typeface="Times New Roman" pitchFamily="18" charset="0"/>
                <a:cs typeface="Times New Roman" pitchFamily="18" charset="0"/>
              </a:rPr>
              <a:t> of living in the society. It </a:t>
            </a:r>
            <a:r>
              <a:rPr lang="fr-FR" sz="2400" b="1" dirty="0" err="1">
                <a:latin typeface="Times New Roman" pitchFamily="18" charset="0"/>
                <a:cs typeface="Times New Roman" pitchFamily="18" charset="0"/>
              </a:rPr>
              <a:t>is</a:t>
            </a:r>
            <a:r>
              <a:rPr lang="fr-FR" sz="2400" b="1" dirty="0">
                <a:latin typeface="Times New Roman" pitchFamily="18" charset="0"/>
                <a:cs typeface="Times New Roman" pitchFamily="18" charset="0"/>
              </a:rPr>
              <a:t> a </a:t>
            </a:r>
            <a:r>
              <a:rPr lang="fr-FR" sz="2400" b="1" dirty="0" err="1">
                <a:latin typeface="Times New Roman" pitchFamily="18" charset="0"/>
                <a:cs typeface="Times New Roman" pitchFamily="18" charset="0"/>
              </a:rPr>
              <a:t>way</a:t>
            </a:r>
            <a:r>
              <a:rPr lang="fr-FR" sz="2400" b="1" dirty="0">
                <a:latin typeface="Times New Roman" pitchFamily="18" charset="0"/>
                <a:cs typeface="Times New Roman" pitchFamily="18" charset="0"/>
              </a:rPr>
              <a:t> of living </a:t>
            </a:r>
            <a:r>
              <a:rPr lang="fr-FR" sz="2400" b="1" dirty="0" err="1">
                <a:latin typeface="Times New Roman" pitchFamily="18" charset="0"/>
                <a:cs typeface="Times New Roman" pitchFamily="18" charset="0"/>
              </a:rPr>
              <a:t>which</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nurtures</a:t>
            </a:r>
            <a:r>
              <a:rPr lang="fr-FR" sz="2400" b="1" dirty="0">
                <a:latin typeface="Times New Roman" pitchFamily="18" charset="0"/>
                <a:cs typeface="Times New Roman" pitchFamily="18" charset="0"/>
              </a:rPr>
              <a:t> the </a:t>
            </a:r>
            <a:r>
              <a:rPr lang="fr-FR" sz="2400" b="1" dirty="0" err="1">
                <a:latin typeface="Times New Roman" pitchFamily="18" charset="0"/>
                <a:cs typeface="Times New Roman" pitchFamily="18" charset="0"/>
              </a:rPr>
              <a:t>order</a:t>
            </a:r>
            <a:r>
              <a:rPr lang="fr-FR" sz="2400" b="1" dirty="0">
                <a:latin typeface="Times New Roman" pitchFamily="18" charset="0"/>
                <a:cs typeface="Times New Roman" pitchFamily="18" charset="0"/>
              </a:rPr>
              <a:t> in society</a:t>
            </a:r>
            <a:endParaRPr lang="fr-FR" sz="2400" dirty="0">
              <a:latin typeface="Times New Roman" pitchFamily="18" charset="0"/>
              <a:cs typeface="Times New Roman" pitchFamily="18" charset="0"/>
            </a:endParaRPr>
          </a:p>
        </p:txBody>
      </p:sp>
      <p:sp>
        <p:nvSpPr>
          <p:cNvPr id="2" name="Rectangle 1"/>
          <p:cNvSpPr/>
          <p:nvPr/>
        </p:nvSpPr>
        <p:spPr>
          <a:xfrm>
            <a:off x="490321" y="3861048"/>
            <a:ext cx="8135659" cy="1015663"/>
          </a:xfrm>
          <a:prstGeom prst="rect">
            <a:avLst/>
          </a:prstGeom>
        </p:spPr>
        <p:txBody>
          <a:bodyPr wrap="square">
            <a:spAutoFit/>
          </a:bodyPr>
          <a:lstStyle/>
          <a:p>
            <a:r>
              <a:rPr lang="en-US" sz="2000" b="1" dirty="0">
                <a:latin typeface="Times New Roman" pitchFamily="18" charset="0"/>
                <a:cs typeface="Times New Roman" pitchFamily="18" charset="0"/>
              </a:rPr>
              <a:t>one of the greatest philosophers in modern history, Immanuel Kant (1724–1804),said</a:t>
            </a:r>
          </a:p>
          <a:p>
            <a:r>
              <a:rPr lang="en-US" sz="2000" b="1" dirty="0">
                <a:latin typeface="Times New Roman" pitchFamily="18" charset="0"/>
                <a:cs typeface="Times New Roman" pitchFamily="18" charset="0"/>
              </a:rPr>
              <a:t>{Do not to others what you  do not wish done to yourself}</a:t>
            </a:r>
          </a:p>
        </p:txBody>
      </p:sp>
    </p:spTree>
    <p:extLst>
      <p:ext uri="{BB962C8B-B14F-4D97-AF65-F5344CB8AC3E}">
        <p14:creationId xmlns:p14="http://schemas.microsoft.com/office/powerpoint/2010/main" val="2475449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738689"/>
            <a:ext cx="4839786" cy="646331"/>
          </a:xfrm>
          <a:prstGeom prst="rect">
            <a:avLst/>
          </a:prstGeom>
        </p:spPr>
        <p:txBody>
          <a:bodyPr wrap="none">
            <a:spAutoFit/>
          </a:bodyPr>
          <a:lstStyle/>
          <a:p>
            <a:r>
              <a:rPr lang="fr-FR" sz="3600" b="1" dirty="0" err="1">
                <a:ln w="10541" cmpd="sng">
                  <a:solidFill>
                    <a:srgbClr val="7D7D7D">
                      <a:tint val="100000"/>
                      <a:shade val="100000"/>
                      <a:satMod val="110000"/>
                    </a:srgbClr>
                  </a:solidFill>
                  <a:prstDash val="solid"/>
                </a:ln>
                <a:latin typeface="Times New Roman" pitchFamily="18" charset="0"/>
                <a:cs typeface="Times New Roman" pitchFamily="18" charset="0"/>
              </a:rPr>
              <a:t>Deontology</a:t>
            </a:r>
            <a:r>
              <a:rPr lang="fr-FR" sz="3600" b="1" dirty="0">
                <a:ln w="10541" cmpd="sng">
                  <a:solidFill>
                    <a:srgbClr val="7D7D7D">
                      <a:tint val="100000"/>
                      <a:shade val="100000"/>
                      <a:satMod val="110000"/>
                    </a:srgbClr>
                  </a:solidFill>
                  <a:prstDash val="solid"/>
                </a:ln>
                <a:latin typeface="Times New Roman" pitchFamily="18" charset="0"/>
                <a:cs typeface="Times New Roman" pitchFamily="18" charset="0"/>
              </a:rPr>
              <a:t> </a:t>
            </a:r>
            <a:r>
              <a:rPr lang="ar-DZ" sz="3600" b="1" dirty="0">
                <a:ln w="10541" cmpd="sng">
                  <a:solidFill>
                    <a:srgbClr val="7D7D7D">
                      <a:tint val="100000"/>
                      <a:shade val="100000"/>
                      <a:satMod val="110000"/>
                    </a:srgbClr>
                  </a:solidFill>
                  <a:prstDash val="solid"/>
                </a:ln>
                <a:latin typeface="Times New Roman" pitchFamily="18" charset="0"/>
                <a:cs typeface="Times New Roman" pitchFamily="18" charset="0"/>
              </a:rPr>
              <a:t>أخلاقيات المهنة</a:t>
            </a:r>
            <a:endParaRPr lang="fr-FR" sz="3600" b="1" dirty="0">
              <a:ln w="10541" cmpd="sng">
                <a:solidFill>
                  <a:srgbClr val="7D7D7D">
                    <a:tint val="100000"/>
                    <a:shade val="100000"/>
                    <a:satMod val="110000"/>
                  </a:srgbClr>
                </a:solidFill>
                <a:prstDash val="solid"/>
              </a:ln>
              <a:latin typeface="Times New Roman" pitchFamily="18" charset="0"/>
              <a:cs typeface="Times New Roman" pitchFamily="18" charset="0"/>
            </a:endParaRPr>
          </a:p>
        </p:txBody>
      </p:sp>
      <p:sp>
        <p:nvSpPr>
          <p:cNvPr id="5" name="Ellipse 4"/>
          <p:cNvSpPr/>
          <p:nvPr/>
        </p:nvSpPr>
        <p:spPr>
          <a:xfrm>
            <a:off x="1259632" y="1916832"/>
            <a:ext cx="6768752" cy="273630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a:t>The </a:t>
            </a:r>
            <a:r>
              <a:rPr lang="fr-FR" dirty="0" err="1"/>
              <a:t>word</a:t>
            </a:r>
            <a:r>
              <a:rPr lang="fr-FR" dirty="0"/>
              <a:t> </a:t>
            </a:r>
            <a:r>
              <a:rPr lang="fr-FR" dirty="0" err="1"/>
              <a:t>deontology</a:t>
            </a:r>
            <a:r>
              <a:rPr lang="fr-FR" dirty="0"/>
              <a:t> </a:t>
            </a:r>
            <a:r>
              <a:rPr lang="fr-FR" dirty="0" err="1"/>
              <a:t>derives</a:t>
            </a:r>
            <a:r>
              <a:rPr lang="fr-FR" dirty="0"/>
              <a:t> </a:t>
            </a:r>
            <a:r>
              <a:rPr lang="fr-FR" dirty="0" err="1"/>
              <a:t>from</a:t>
            </a:r>
            <a:r>
              <a:rPr lang="fr-FR" dirty="0"/>
              <a:t> the </a:t>
            </a:r>
            <a:r>
              <a:rPr lang="fr-FR" dirty="0" err="1"/>
              <a:t>Greek</a:t>
            </a:r>
            <a:r>
              <a:rPr lang="fr-FR" dirty="0"/>
              <a:t> </a:t>
            </a:r>
            <a:r>
              <a:rPr lang="fr-FR" dirty="0" err="1"/>
              <a:t>words</a:t>
            </a:r>
            <a:r>
              <a:rPr lang="fr-FR" dirty="0"/>
              <a:t> for </a:t>
            </a:r>
            <a:r>
              <a:rPr lang="fr-FR" dirty="0" err="1"/>
              <a:t>duty</a:t>
            </a:r>
            <a:r>
              <a:rPr lang="fr-FR" dirty="0"/>
              <a:t> </a:t>
            </a:r>
            <a:r>
              <a:rPr lang="ar-DZ" dirty="0"/>
              <a:t>واجب  (</a:t>
            </a:r>
            <a:r>
              <a:rPr lang="fr-FR" dirty="0" err="1"/>
              <a:t>deon</a:t>
            </a:r>
            <a:r>
              <a:rPr lang="fr-FR" dirty="0"/>
              <a:t>»  </a:t>
            </a:r>
          </a:p>
        </p:txBody>
      </p:sp>
    </p:spTree>
    <p:extLst>
      <p:ext uri="{BB962C8B-B14F-4D97-AF65-F5344CB8AC3E}">
        <p14:creationId xmlns:p14="http://schemas.microsoft.com/office/powerpoint/2010/main" val="1231072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039219"/>
            <a:ext cx="8892480" cy="1754326"/>
          </a:xfrm>
          <a:prstGeom prst="rect">
            <a:avLst/>
          </a:prstGeom>
        </p:spPr>
        <p:txBody>
          <a:bodyPr wrap="square">
            <a:spAutoFit/>
          </a:bodyPr>
          <a:lstStyle/>
          <a:p>
            <a:pPr marL="342900" indent="-342900">
              <a:buFont typeface="Wingdings" pitchFamily="2" charset="2"/>
              <a:buChar char="Ø"/>
            </a:pPr>
            <a:r>
              <a:rPr lang="en-US" sz="3600" dirty="0">
                <a:latin typeface="Times New Roman" pitchFamily="18" charset="0"/>
                <a:cs typeface="Times New Roman" pitchFamily="18" charset="0"/>
              </a:rPr>
              <a:t>deontology represents the part of ethics which deals with the professional duties</a:t>
            </a:r>
            <a:r>
              <a:rPr lang="en-US" sz="3600" dirty="0">
                <a:solidFill>
                  <a:srgbClr val="FF0000"/>
                </a:solidFill>
                <a:latin typeface="Times New Roman" pitchFamily="18" charset="0"/>
                <a:cs typeface="Times New Roman" pitchFamily="18" charset="0"/>
              </a:rPr>
              <a:t>, the specific duties of a profession, </a:t>
            </a:r>
            <a:endParaRPr lang="fr-FR" sz="4400" dirty="0">
              <a:solidFill>
                <a:srgbClr val="FF0000"/>
              </a:solidFill>
              <a:latin typeface="Times New Roman" pitchFamily="18" charset="0"/>
              <a:cs typeface="Times New Roman" pitchFamily="18" charset="0"/>
            </a:endParaRPr>
          </a:p>
        </p:txBody>
      </p:sp>
      <p:sp>
        <p:nvSpPr>
          <p:cNvPr id="3" name="Rectangle 2"/>
          <p:cNvSpPr/>
          <p:nvPr/>
        </p:nvSpPr>
        <p:spPr>
          <a:xfrm>
            <a:off x="1835696" y="1052736"/>
            <a:ext cx="4824536" cy="738664"/>
          </a:xfrm>
          <a:prstGeom prst="rect">
            <a:avLst/>
          </a:prstGeom>
        </p:spPr>
        <p:txBody>
          <a:bodyPr wrap="square">
            <a:spAutoFit/>
          </a:bodyPr>
          <a:lstStyle/>
          <a:p>
            <a:r>
              <a:rPr lang="fr-FR" sz="2400" b="1" dirty="0" err="1">
                <a:latin typeface="Times New Roman" pitchFamily="18" charset="0"/>
                <a:cs typeface="Times New Roman" pitchFamily="18" charset="0"/>
              </a:rPr>
              <a:t>What</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is</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deontology</a:t>
            </a:r>
            <a:r>
              <a:rPr lang="fr-FR" sz="2400" b="1" dirty="0" smtClean="0">
                <a:latin typeface="Times New Roman" pitchFamily="18" charset="0"/>
                <a:cs typeface="Times New Roman" pitchFamily="18" charset="0"/>
              </a:rPr>
              <a:t>?</a:t>
            </a:r>
            <a:endParaRPr lang="fr-FR" sz="2400" b="1" dirty="0">
              <a:latin typeface="Times New Roman" pitchFamily="18" charset="0"/>
              <a:cs typeface="Times New Roman" pitchFamily="18" charset="0"/>
            </a:endParaRPr>
          </a:p>
          <a:p>
            <a:endParaRPr lang="fr-FR"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847" y="332656"/>
            <a:ext cx="2395537"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160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764704"/>
            <a:ext cx="2351926" cy="646331"/>
          </a:xfrm>
          <a:prstGeom prst="rect">
            <a:avLst/>
          </a:prstGeom>
        </p:spPr>
        <p:txBody>
          <a:bodyPr wrap="none">
            <a:spAutoFit/>
          </a:bodyPr>
          <a:lstStyle/>
          <a:p>
            <a:r>
              <a:rPr lang="fr-FR" sz="3600" b="1" dirty="0" smtClean="0">
                <a:ln w="10541" cmpd="sng">
                  <a:solidFill>
                    <a:srgbClr val="7D7D7D">
                      <a:tint val="100000"/>
                      <a:shade val="100000"/>
                      <a:satMod val="110000"/>
                    </a:srgbClr>
                  </a:solidFill>
                  <a:prstDash val="solid"/>
                </a:ln>
                <a:latin typeface="Times New Roman" pitchFamily="18" charset="0"/>
                <a:cs typeface="Times New Roman" pitchFamily="18" charset="0"/>
              </a:rPr>
              <a:t>4 </a:t>
            </a:r>
            <a:r>
              <a:rPr lang="fr-FR" sz="3600" b="1" dirty="0">
                <a:ln w="10541" cmpd="sng">
                  <a:solidFill>
                    <a:srgbClr val="7D7D7D">
                      <a:tint val="100000"/>
                      <a:shade val="100000"/>
                      <a:satMod val="110000"/>
                    </a:srgbClr>
                  </a:solidFill>
                  <a:prstDash val="solid"/>
                </a:ln>
                <a:latin typeface="Times New Roman" pitchFamily="18" charset="0"/>
                <a:cs typeface="Times New Roman" pitchFamily="18" charset="0"/>
              </a:rPr>
              <a:t>Law </a:t>
            </a:r>
            <a:r>
              <a:rPr lang="ar-DZ" sz="3600" b="1" dirty="0">
                <a:ln w="10541" cmpd="sng">
                  <a:solidFill>
                    <a:srgbClr val="7D7D7D">
                      <a:tint val="100000"/>
                      <a:shade val="100000"/>
                      <a:satMod val="110000"/>
                    </a:srgbClr>
                  </a:solidFill>
                  <a:prstDash val="solid"/>
                </a:ln>
                <a:latin typeface="Times New Roman" pitchFamily="18" charset="0"/>
                <a:cs typeface="Times New Roman" pitchFamily="18" charset="0"/>
              </a:rPr>
              <a:t>قانون</a:t>
            </a:r>
            <a:endParaRPr lang="fr-FR" sz="3600" b="1" dirty="0">
              <a:ln w="10541" cmpd="sng">
                <a:solidFill>
                  <a:srgbClr val="7D7D7D">
                    <a:tint val="100000"/>
                    <a:shade val="100000"/>
                    <a:satMod val="110000"/>
                  </a:srgbClr>
                </a:solidFill>
                <a:prstDash val="solid"/>
              </a:ln>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717032"/>
            <a:ext cx="29813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1556792"/>
            <a:ext cx="8424936" cy="2308324"/>
          </a:xfrm>
          <a:prstGeom prst="rect">
            <a:avLst/>
          </a:prstGeom>
        </p:spPr>
        <p:txBody>
          <a:bodyPr wrap="square">
            <a:spAutoFit/>
          </a:bodyPr>
          <a:lstStyle/>
          <a:p>
            <a:r>
              <a:rPr lang="en-US" sz="2400" dirty="0">
                <a:latin typeface="Times New Roman" pitchFamily="18" charset="0"/>
                <a:cs typeface="Times New Roman" pitchFamily="18" charset="0"/>
              </a:rPr>
              <a:t>The law is a set of rules put in place in order to protect citizens’ rights. These laws are created by legislatures, or elected government officials, and, although the fundamental criminal acts are often the same, they can vary from one country to another. Laws are usually broken down into two key categories: criminal law and civil law</a:t>
            </a:r>
            <a:endParaRPr lang="fr-FR" dirty="0"/>
          </a:p>
        </p:txBody>
      </p:sp>
    </p:spTree>
    <p:extLst>
      <p:ext uri="{BB962C8B-B14F-4D97-AF65-F5344CB8AC3E}">
        <p14:creationId xmlns:p14="http://schemas.microsoft.com/office/powerpoint/2010/main" val="3203521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5"/>
          <p:cNvSpPr/>
          <p:nvPr/>
        </p:nvSpPr>
        <p:spPr>
          <a:xfrm>
            <a:off x="6363" y="188640"/>
            <a:ext cx="2620645" cy="5486400"/>
          </a:xfrm>
          <a:custGeom>
            <a:avLst/>
            <a:gdLst/>
            <a:ahLst/>
            <a:cxnLst/>
            <a:rect l="l" t="t" r="r" b="b"/>
            <a:pathLst>
              <a:path w="2620645" h="4107815">
                <a:moveTo>
                  <a:pt x="798017" y="2659913"/>
                </a:moveTo>
                <a:lnTo>
                  <a:pt x="779602" y="2628392"/>
                </a:lnTo>
                <a:lnTo>
                  <a:pt x="773417" y="2620441"/>
                </a:lnTo>
                <a:lnTo>
                  <a:pt x="798017" y="2659913"/>
                </a:lnTo>
                <a:close/>
              </a:path>
              <a:path w="2620645" h="4107815">
                <a:moveTo>
                  <a:pt x="1489951" y="535101"/>
                </a:moveTo>
                <a:lnTo>
                  <a:pt x="1419199" y="515429"/>
                </a:lnTo>
                <a:lnTo>
                  <a:pt x="1147051" y="521271"/>
                </a:lnTo>
                <a:lnTo>
                  <a:pt x="1142479" y="387019"/>
                </a:lnTo>
                <a:lnTo>
                  <a:pt x="1137805" y="282333"/>
                </a:lnTo>
                <a:lnTo>
                  <a:pt x="1096276" y="134251"/>
                </a:lnTo>
                <a:lnTo>
                  <a:pt x="1031697" y="31597"/>
                </a:lnTo>
                <a:lnTo>
                  <a:pt x="970229" y="0"/>
                </a:lnTo>
                <a:lnTo>
                  <a:pt x="885659" y="43395"/>
                </a:lnTo>
                <a:lnTo>
                  <a:pt x="914869" y="37553"/>
                </a:lnTo>
                <a:lnTo>
                  <a:pt x="859523" y="96812"/>
                </a:lnTo>
                <a:lnTo>
                  <a:pt x="814933" y="193509"/>
                </a:lnTo>
                <a:lnTo>
                  <a:pt x="754964" y="359359"/>
                </a:lnTo>
                <a:lnTo>
                  <a:pt x="728827" y="580529"/>
                </a:lnTo>
                <a:lnTo>
                  <a:pt x="739584" y="689152"/>
                </a:lnTo>
                <a:lnTo>
                  <a:pt x="788797" y="817562"/>
                </a:lnTo>
                <a:lnTo>
                  <a:pt x="859523" y="922248"/>
                </a:lnTo>
                <a:lnTo>
                  <a:pt x="910259" y="947877"/>
                </a:lnTo>
                <a:lnTo>
                  <a:pt x="980986" y="908418"/>
                </a:lnTo>
                <a:lnTo>
                  <a:pt x="1047089" y="862990"/>
                </a:lnTo>
                <a:lnTo>
                  <a:pt x="1102436" y="746506"/>
                </a:lnTo>
                <a:lnTo>
                  <a:pt x="1142479" y="612127"/>
                </a:lnTo>
                <a:lnTo>
                  <a:pt x="1334643" y="572655"/>
                </a:lnTo>
                <a:lnTo>
                  <a:pt x="1480705" y="598297"/>
                </a:lnTo>
                <a:lnTo>
                  <a:pt x="1489951" y="535101"/>
                </a:lnTo>
                <a:close/>
              </a:path>
              <a:path w="2620645" h="4107815">
                <a:moveTo>
                  <a:pt x="2620086" y="947877"/>
                </a:moveTo>
                <a:lnTo>
                  <a:pt x="2615412" y="908418"/>
                </a:lnTo>
                <a:lnTo>
                  <a:pt x="2403271" y="928090"/>
                </a:lnTo>
                <a:lnTo>
                  <a:pt x="2151100" y="965644"/>
                </a:lnTo>
                <a:lnTo>
                  <a:pt x="1960422" y="973518"/>
                </a:lnTo>
                <a:lnTo>
                  <a:pt x="1702079" y="1024902"/>
                </a:lnTo>
                <a:lnTo>
                  <a:pt x="1471460" y="1050531"/>
                </a:lnTo>
                <a:lnTo>
                  <a:pt x="1193152" y="1076172"/>
                </a:lnTo>
                <a:lnTo>
                  <a:pt x="1137881" y="1100429"/>
                </a:lnTo>
                <a:lnTo>
                  <a:pt x="1133233" y="1084160"/>
                </a:lnTo>
                <a:lnTo>
                  <a:pt x="1011720" y="1007135"/>
                </a:lnTo>
                <a:lnTo>
                  <a:pt x="921029" y="1007135"/>
                </a:lnTo>
                <a:lnTo>
                  <a:pt x="845693" y="989380"/>
                </a:lnTo>
                <a:lnTo>
                  <a:pt x="730364" y="995210"/>
                </a:lnTo>
                <a:lnTo>
                  <a:pt x="682675" y="1056500"/>
                </a:lnTo>
                <a:lnTo>
                  <a:pt x="636574" y="1056500"/>
                </a:lnTo>
                <a:lnTo>
                  <a:pt x="561225" y="1113726"/>
                </a:lnTo>
                <a:lnTo>
                  <a:pt x="530479" y="1153198"/>
                </a:lnTo>
                <a:lnTo>
                  <a:pt x="379793" y="1250010"/>
                </a:lnTo>
                <a:lnTo>
                  <a:pt x="229108" y="1352664"/>
                </a:lnTo>
                <a:lnTo>
                  <a:pt x="72275" y="1469148"/>
                </a:lnTo>
                <a:lnTo>
                  <a:pt x="32296" y="1500746"/>
                </a:lnTo>
                <a:lnTo>
                  <a:pt x="32296" y="1565973"/>
                </a:lnTo>
                <a:lnTo>
                  <a:pt x="76885" y="1676488"/>
                </a:lnTo>
                <a:lnTo>
                  <a:pt x="153771" y="1792986"/>
                </a:lnTo>
                <a:lnTo>
                  <a:pt x="213728" y="1895767"/>
                </a:lnTo>
                <a:lnTo>
                  <a:pt x="284467" y="2012251"/>
                </a:lnTo>
                <a:lnTo>
                  <a:pt x="304444" y="2166302"/>
                </a:lnTo>
                <a:lnTo>
                  <a:pt x="289077" y="2225433"/>
                </a:lnTo>
                <a:lnTo>
                  <a:pt x="244487" y="2257031"/>
                </a:lnTo>
                <a:lnTo>
                  <a:pt x="193738" y="2316289"/>
                </a:lnTo>
                <a:lnTo>
                  <a:pt x="107645" y="2373642"/>
                </a:lnTo>
                <a:lnTo>
                  <a:pt x="76885" y="2456497"/>
                </a:lnTo>
                <a:lnTo>
                  <a:pt x="92265" y="2509799"/>
                </a:lnTo>
                <a:lnTo>
                  <a:pt x="138379" y="2509799"/>
                </a:lnTo>
                <a:lnTo>
                  <a:pt x="153771" y="2438730"/>
                </a:lnTo>
                <a:lnTo>
                  <a:pt x="178371" y="2379472"/>
                </a:lnTo>
                <a:lnTo>
                  <a:pt x="238328" y="2322245"/>
                </a:lnTo>
                <a:lnTo>
                  <a:pt x="299834" y="2296617"/>
                </a:lnTo>
                <a:lnTo>
                  <a:pt x="344424" y="2257031"/>
                </a:lnTo>
                <a:lnTo>
                  <a:pt x="359803" y="2199792"/>
                </a:lnTo>
                <a:lnTo>
                  <a:pt x="329044" y="2012251"/>
                </a:lnTo>
                <a:lnTo>
                  <a:pt x="253707" y="1830539"/>
                </a:lnTo>
                <a:lnTo>
                  <a:pt x="162991" y="1682457"/>
                </a:lnTo>
                <a:lnTo>
                  <a:pt x="118402" y="1546174"/>
                </a:lnTo>
                <a:lnTo>
                  <a:pt x="198361" y="1540217"/>
                </a:lnTo>
                <a:lnTo>
                  <a:pt x="410540" y="1392135"/>
                </a:lnTo>
                <a:lnTo>
                  <a:pt x="576605" y="1307236"/>
                </a:lnTo>
                <a:lnTo>
                  <a:pt x="661174" y="1250010"/>
                </a:lnTo>
                <a:lnTo>
                  <a:pt x="668020" y="1241209"/>
                </a:lnTo>
                <a:lnTo>
                  <a:pt x="679627" y="1374368"/>
                </a:lnTo>
                <a:lnTo>
                  <a:pt x="665784" y="1749590"/>
                </a:lnTo>
                <a:lnTo>
                  <a:pt x="624268" y="2051710"/>
                </a:lnTo>
                <a:lnTo>
                  <a:pt x="575068" y="2270861"/>
                </a:lnTo>
                <a:lnTo>
                  <a:pt x="575068" y="2392413"/>
                </a:lnTo>
                <a:lnTo>
                  <a:pt x="498195" y="2507894"/>
                </a:lnTo>
                <a:lnTo>
                  <a:pt x="396709" y="2675763"/>
                </a:lnTo>
                <a:lnTo>
                  <a:pt x="336740" y="2778429"/>
                </a:lnTo>
                <a:lnTo>
                  <a:pt x="256781" y="2971927"/>
                </a:lnTo>
                <a:lnTo>
                  <a:pt x="210654" y="3120021"/>
                </a:lnTo>
                <a:lnTo>
                  <a:pt x="201434" y="3281946"/>
                </a:lnTo>
                <a:lnTo>
                  <a:pt x="201434" y="3449802"/>
                </a:lnTo>
                <a:lnTo>
                  <a:pt x="241414" y="3591966"/>
                </a:lnTo>
                <a:lnTo>
                  <a:pt x="276771" y="3726243"/>
                </a:lnTo>
                <a:lnTo>
                  <a:pt x="301371" y="3823017"/>
                </a:lnTo>
                <a:lnTo>
                  <a:pt x="352107" y="3901998"/>
                </a:lnTo>
                <a:lnTo>
                  <a:pt x="226034" y="3901998"/>
                </a:lnTo>
                <a:lnTo>
                  <a:pt x="90728" y="3913848"/>
                </a:lnTo>
                <a:lnTo>
                  <a:pt x="4622" y="3959263"/>
                </a:lnTo>
                <a:lnTo>
                  <a:pt x="0" y="4016527"/>
                </a:lnTo>
                <a:lnTo>
                  <a:pt x="29222" y="4087622"/>
                </a:lnTo>
                <a:lnTo>
                  <a:pt x="75349" y="4107370"/>
                </a:lnTo>
                <a:lnTo>
                  <a:pt x="124548" y="4056024"/>
                </a:lnTo>
                <a:lnTo>
                  <a:pt x="210654" y="4016527"/>
                </a:lnTo>
                <a:lnTo>
                  <a:pt x="321360" y="3990848"/>
                </a:lnTo>
                <a:lnTo>
                  <a:pt x="392099" y="3990848"/>
                </a:lnTo>
                <a:lnTo>
                  <a:pt x="422846" y="3973093"/>
                </a:lnTo>
                <a:lnTo>
                  <a:pt x="422846" y="3919766"/>
                </a:lnTo>
                <a:lnTo>
                  <a:pt x="392099" y="3856571"/>
                </a:lnTo>
                <a:lnTo>
                  <a:pt x="347497" y="3759822"/>
                </a:lnTo>
                <a:lnTo>
                  <a:pt x="292150" y="3591966"/>
                </a:lnTo>
                <a:lnTo>
                  <a:pt x="270624" y="3416223"/>
                </a:lnTo>
                <a:lnTo>
                  <a:pt x="270624" y="3276015"/>
                </a:lnTo>
                <a:lnTo>
                  <a:pt x="292150" y="3120021"/>
                </a:lnTo>
                <a:lnTo>
                  <a:pt x="332130" y="3003524"/>
                </a:lnTo>
                <a:lnTo>
                  <a:pt x="367487" y="2906750"/>
                </a:lnTo>
                <a:lnTo>
                  <a:pt x="452056" y="2778429"/>
                </a:lnTo>
                <a:lnTo>
                  <a:pt x="527405" y="2681605"/>
                </a:lnTo>
                <a:lnTo>
                  <a:pt x="624268" y="2604579"/>
                </a:lnTo>
                <a:lnTo>
                  <a:pt x="651103" y="2575852"/>
                </a:lnTo>
                <a:lnTo>
                  <a:pt x="699604" y="2614485"/>
                </a:lnTo>
                <a:lnTo>
                  <a:pt x="771474" y="2614485"/>
                </a:lnTo>
                <a:lnTo>
                  <a:pt x="779602" y="2628392"/>
                </a:lnTo>
                <a:lnTo>
                  <a:pt x="848753" y="2717139"/>
                </a:lnTo>
                <a:lnTo>
                  <a:pt x="954862" y="2904782"/>
                </a:lnTo>
                <a:lnTo>
                  <a:pt x="994829" y="3078543"/>
                </a:lnTo>
                <a:lnTo>
                  <a:pt x="999401" y="3175317"/>
                </a:lnTo>
                <a:lnTo>
                  <a:pt x="984072" y="3356991"/>
                </a:lnTo>
                <a:lnTo>
                  <a:pt x="933323" y="3542601"/>
                </a:lnTo>
                <a:lnTo>
                  <a:pt x="818007" y="3755872"/>
                </a:lnTo>
                <a:lnTo>
                  <a:pt x="753427" y="3840772"/>
                </a:lnTo>
                <a:lnTo>
                  <a:pt x="711911" y="3892118"/>
                </a:lnTo>
                <a:lnTo>
                  <a:pt x="711911" y="3937546"/>
                </a:lnTo>
                <a:lnTo>
                  <a:pt x="742657" y="3969143"/>
                </a:lnTo>
                <a:lnTo>
                  <a:pt x="818007" y="3949382"/>
                </a:lnTo>
                <a:lnTo>
                  <a:pt x="939469" y="3957294"/>
                </a:lnTo>
                <a:lnTo>
                  <a:pt x="1024039" y="4014559"/>
                </a:lnTo>
                <a:lnTo>
                  <a:pt x="1105522" y="4052074"/>
                </a:lnTo>
                <a:lnTo>
                  <a:pt x="1145565" y="4026408"/>
                </a:lnTo>
                <a:lnTo>
                  <a:pt x="1165529" y="3975062"/>
                </a:lnTo>
                <a:lnTo>
                  <a:pt x="1170749" y="3949382"/>
                </a:lnTo>
                <a:lnTo>
                  <a:pt x="1174775" y="3929634"/>
                </a:lnTo>
                <a:lnTo>
                  <a:pt x="1044016" y="3872369"/>
                </a:lnTo>
                <a:lnTo>
                  <a:pt x="939469" y="3872369"/>
                </a:lnTo>
                <a:lnTo>
                  <a:pt x="857986" y="3860533"/>
                </a:lnTo>
                <a:lnTo>
                  <a:pt x="877976" y="3795357"/>
                </a:lnTo>
                <a:lnTo>
                  <a:pt x="964082" y="3647262"/>
                </a:lnTo>
                <a:lnTo>
                  <a:pt x="1039444" y="3388576"/>
                </a:lnTo>
                <a:lnTo>
                  <a:pt x="1085545" y="3291814"/>
                </a:lnTo>
                <a:lnTo>
                  <a:pt x="1090117" y="3214801"/>
                </a:lnTo>
                <a:lnTo>
                  <a:pt x="1074813" y="3066694"/>
                </a:lnTo>
                <a:lnTo>
                  <a:pt x="1030198" y="2904782"/>
                </a:lnTo>
                <a:lnTo>
                  <a:pt x="979462" y="2736926"/>
                </a:lnTo>
                <a:lnTo>
                  <a:pt x="888733" y="2563215"/>
                </a:lnTo>
                <a:lnTo>
                  <a:pt x="867930" y="2538222"/>
                </a:lnTo>
                <a:lnTo>
                  <a:pt x="936409" y="2381504"/>
                </a:lnTo>
                <a:lnTo>
                  <a:pt x="997915" y="2110968"/>
                </a:lnTo>
                <a:lnTo>
                  <a:pt x="1057821" y="1917458"/>
                </a:lnTo>
                <a:lnTo>
                  <a:pt x="1137805" y="1690331"/>
                </a:lnTo>
                <a:lnTo>
                  <a:pt x="1183919" y="1453413"/>
                </a:lnTo>
                <a:lnTo>
                  <a:pt x="1177848" y="1240116"/>
                </a:lnTo>
                <a:lnTo>
                  <a:pt x="1171524" y="1218018"/>
                </a:lnTo>
                <a:lnTo>
                  <a:pt x="1219288" y="1184783"/>
                </a:lnTo>
                <a:lnTo>
                  <a:pt x="1339215" y="1153198"/>
                </a:lnTo>
                <a:lnTo>
                  <a:pt x="1520647" y="1147356"/>
                </a:lnTo>
                <a:lnTo>
                  <a:pt x="1737448" y="1113726"/>
                </a:lnTo>
                <a:lnTo>
                  <a:pt x="1965096" y="1036701"/>
                </a:lnTo>
                <a:lnTo>
                  <a:pt x="2146528" y="1030744"/>
                </a:lnTo>
                <a:lnTo>
                  <a:pt x="2146528" y="1082128"/>
                </a:lnTo>
                <a:lnTo>
                  <a:pt x="2171065" y="1165123"/>
                </a:lnTo>
                <a:lnTo>
                  <a:pt x="2237244" y="1190752"/>
                </a:lnTo>
                <a:lnTo>
                  <a:pt x="2317127" y="1190752"/>
                </a:lnTo>
                <a:lnTo>
                  <a:pt x="2367902" y="1139355"/>
                </a:lnTo>
                <a:lnTo>
                  <a:pt x="2394039" y="1062342"/>
                </a:lnTo>
                <a:lnTo>
                  <a:pt x="2386330" y="1030744"/>
                </a:lnTo>
                <a:lnTo>
                  <a:pt x="2378633" y="999147"/>
                </a:lnTo>
                <a:lnTo>
                  <a:pt x="2569311" y="999147"/>
                </a:lnTo>
                <a:lnTo>
                  <a:pt x="2620086" y="947877"/>
                </a:lnTo>
                <a:close/>
              </a:path>
            </a:pathLst>
          </a:custGeom>
          <a:solidFill>
            <a:srgbClr val="FFFF00"/>
          </a:solidFill>
        </p:spPr>
        <p:txBody>
          <a:bodyPr wrap="square" lIns="0" tIns="0" rIns="0" bIns="0" rtlCol="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 name="Rectangle 1"/>
          <p:cNvSpPr/>
          <p:nvPr/>
        </p:nvSpPr>
        <p:spPr>
          <a:xfrm>
            <a:off x="1691680" y="620688"/>
            <a:ext cx="7596336" cy="4832092"/>
          </a:xfrm>
          <a:prstGeom prst="rect">
            <a:avLst/>
          </a:prstGeom>
        </p:spPr>
        <p:txBody>
          <a:bodyPr wrap="square">
            <a:spAutoFit/>
          </a:bodyPr>
          <a:lstStyle/>
          <a:p>
            <a:r>
              <a:rPr lang="en-US" sz="2800" b="1" dirty="0">
                <a:latin typeface="Times New Roman" pitchFamily="18" charset="0"/>
                <a:cs typeface="Times New Roman" pitchFamily="18" charset="0"/>
              </a:rPr>
              <a:t>To </a:t>
            </a:r>
            <a:r>
              <a:rPr lang="en-US" sz="2800" b="1" dirty="0" err="1" smtClean="0">
                <a:latin typeface="Times New Roman" pitchFamily="18" charset="0"/>
                <a:cs typeface="Times New Roman" pitchFamily="18" charset="0"/>
              </a:rPr>
              <a:t>summarise</a:t>
            </a:r>
            <a:endParaRPr lang="en-US" sz="2800" b="1"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a:solidFill>
                  <a:srgbClr val="FF0000"/>
                </a:solidFill>
                <a:latin typeface="Times New Roman" pitchFamily="18" charset="0"/>
                <a:cs typeface="Times New Roman" pitchFamily="18" charset="0"/>
              </a:rPr>
              <a:t>Morality</a:t>
            </a:r>
            <a:r>
              <a:rPr lang="en-US" sz="2800" dirty="0">
                <a:latin typeface="Times New Roman" pitchFamily="18" charset="0"/>
                <a:cs typeface="Times New Roman" pitchFamily="18" charset="0"/>
              </a:rPr>
              <a:t>: what society deems </a:t>
            </a:r>
            <a:r>
              <a:rPr lang="en-US" sz="2800" dirty="0" smtClean="0">
                <a:latin typeface="Times New Roman" pitchFamily="18" charset="0"/>
                <a:cs typeface="Times New Roman" pitchFamily="18" charset="0"/>
              </a:rPr>
              <a:t>good</a:t>
            </a:r>
          </a:p>
          <a:p>
            <a:endParaRPr lang="en-US" sz="2800" dirty="0">
              <a:latin typeface="Times New Roman" pitchFamily="18" charset="0"/>
              <a:cs typeface="Times New Roman" pitchFamily="18" charset="0"/>
            </a:endParaRPr>
          </a:p>
          <a:p>
            <a:r>
              <a:rPr lang="en-US" sz="2800" dirty="0">
                <a:solidFill>
                  <a:srgbClr val="FF0000"/>
                </a:solidFill>
                <a:latin typeface="Times New Roman" pitchFamily="18" charset="0"/>
                <a:cs typeface="Times New Roman" pitchFamily="18" charset="0"/>
              </a:rPr>
              <a:t>Ethics</a:t>
            </a:r>
            <a:r>
              <a:rPr lang="en-US" sz="2800" dirty="0">
                <a:latin typeface="Times New Roman" pitchFamily="18" charset="0"/>
                <a:cs typeface="Times New Roman" pitchFamily="18" charset="0"/>
              </a:rPr>
              <a:t>: what I consider </a:t>
            </a:r>
            <a:r>
              <a:rPr lang="en-US" sz="2800" dirty="0" smtClean="0">
                <a:latin typeface="Times New Roman" pitchFamily="18" charset="0"/>
                <a:cs typeface="Times New Roman" pitchFamily="18" charset="0"/>
              </a:rPr>
              <a:t>good</a:t>
            </a:r>
          </a:p>
          <a:p>
            <a:endParaRPr lang="en-US" sz="2800" dirty="0">
              <a:latin typeface="Times New Roman" pitchFamily="18" charset="0"/>
              <a:cs typeface="Times New Roman" pitchFamily="18" charset="0"/>
            </a:endParaRPr>
          </a:p>
          <a:p>
            <a:r>
              <a:rPr lang="en-US" sz="2800" dirty="0">
                <a:solidFill>
                  <a:srgbClr val="FF0000"/>
                </a:solidFill>
                <a:latin typeface="Times New Roman" pitchFamily="18" charset="0"/>
                <a:cs typeface="Times New Roman" pitchFamily="18" charset="0"/>
              </a:rPr>
              <a:t>Deontology</a:t>
            </a:r>
            <a:r>
              <a:rPr lang="en-US" sz="2800" dirty="0">
                <a:latin typeface="Times New Roman" pitchFamily="18" charset="0"/>
                <a:cs typeface="Times New Roman" pitchFamily="18" charset="0"/>
              </a:rPr>
              <a:t>: what the profession requires of </a:t>
            </a:r>
            <a:r>
              <a:rPr lang="en-US" sz="2800" dirty="0" smtClean="0">
                <a:latin typeface="Times New Roman" pitchFamily="18" charset="0"/>
                <a:cs typeface="Times New Roman" pitchFamily="18" charset="0"/>
              </a:rPr>
              <a:t>me</a:t>
            </a:r>
          </a:p>
          <a:p>
            <a:endParaRPr lang="en-US" sz="2800" dirty="0">
              <a:latin typeface="Times New Roman" pitchFamily="18" charset="0"/>
              <a:cs typeface="Times New Roman" pitchFamily="18" charset="0"/>
            </a:endParaRPr>
          </a:p>
          <a:p>
            <a:r>
              <a:rPr lang="en-US" sz="2800" dirty="0">
                <a:solidFill>
                  <a:srgbClr val="FF0000"/>
                </a:solidFill>
                <a:latin typeface="Times New Roman" pitchFamily="18" charset="0"/>
                <a:cs typeface="Times New Roman" pitchFamily="18" charset="0"/>
              </a:rPr>
              <a:t>Law: </a:t>
            </a:r>
            <a:r>
              <a:rPr lang="en-US" sz="2800" dirty="0">
                <a:latin typeface="Times New Roman" pitchFamily="18" charset="0"/>
                <a:cs typeface="Times New Roman" pitchFamily="18" charset="0"/>
              </a:rPr>
              <a:t>what the law defines as permitted or prohibited</a:t>
            </a:r>
          </a:p>
        </p:txBody>
      </p:sp>
    </p:spTree>
    <p:extLst>
      <p:ext uri="{BB962C8B-B14F-4D97-AF65-F5344CB8AC3E}">
        <p14:creationId xmlns:p14="http://schemas.microsoft.com/office/powerpoint/2010/main" val="1448711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446" y="15356"/>
            <a:ext cx="7933582" cy="584775"/>
          </a:xfrm>
          <a:prstGeom prst="rect">
            <a:avLst/>
          </a:prstGeom>
        </p:spPr>
        <p:txBody>
          <a:bodyPr wrap="none">
            <a:spAutoFit/>
          </a:bodyPr>
          <a:lstStyle/>
          <a:p>
            <a:r>
              <a:rPr lang="en-US" sz="3200" b="1" dirty="0" smtClean="0">
                <a:ln w="10541" cmpd="sng">
                  <a:solidFill>
                    <a:srgbClr val="7D7D7D">
                      <a:tint val="100000"/>
                      <a:shade val="100000"/>
                      <a:satMod val="110000"/>
                    </a:srgbClr>
                  </a:solidFill>
                  <a:prstDash val="solid"/>
                </a:ln>
                <a:latin typeface="Times New Roman" pitchFamily="18" charset="0"/>
                <a:cs typeface="Times New Roman" pitchFamily="18" charset="0"/>
              </a:rPr>
              <a:t>2.Distinction </a:t>
            </a:r>
            <a:r>
              <a:rPr lang="en-US" sz="3200" b="1" dirty="0">
                <a:ln w="10541" cmpd="sng">
                  <a:solidFill>
                    <a:srgbClr val="7D7D7D">
                      <a:tint val="100000"/>
                      <a:shade val="100000"/>
                      <a:satMod val="110000"/>
                    </a:srgbClr>
                  </a:solidFill>
                  <a:prstDash val="solid"/>
                </a:ln>
                <a:latin typeface="Times New Roman" pitchFamily="18" charset="0"/>
                <a:cs typeface="Times New Roman" pitchFamily="18" charset="0"/>
              </a:rPr>
              <a:t>between deontology and ethics </a:t>
            </a:r>
            <a:endParaRPr lang="fr-FR" sz="3200" b="1" dirty="0">
              <a:ln w="10541" cmpd="sng">
                <a:solidFill>
                  <a:srgbClr val="7D7D7D">
                    <a:tint val="100000"/>
                    <a:shade val="100000"/>
                    <a:satMod val="110000"/>
                  </a:srgbClr>
                </a:solidFill>
                <a:prstDash val="solid"/>
              </a:ln>
              <a:latin typeface="Times New Roman" pitchFamily="18" charset="0"/>
              <a:cs typeface="Times New Roman" pitchFamily="18" charset="0"/>
            </a:endParaRPr>
          </a:p>
        </p:txBody>
      </p:sp>
      <p:sp>
        <p:nvSpPr>
          <p:cNvPr id="5" name="Flèche droite 4"/>
          <p:cNvSpPr/>
          <p:nvPr/>
        </p:nvSpPr>
        <p:spPr>
          <a:xfrm rot="10800000">
            <a:off x="6152604" y="5067575"/>
            <a:ext cx="2464357" cy="733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scene3d>
              <a:camera prst="orthographicFront">
                <a:rot lat="20699999" lon="0" rev="10800000"/>
              </a:camera>
              <a:lightRig rig="threePt" dir="t"/>
            </a:scene3d>
          </a:bodyPr>
          <a:lstStyle/>
          <a:p>
            <a:pPr algn="ctr"/>
            <a:r>
              <a:rPr lang="fr-FR" dirty="0" err="1">
                <a:solidFill>
                  <a:sysClr val="windowText" lastClr="000000"/>
                </a:solidFill>
              </a:rPr>
              <a:t>deontology</a:t>
            </a:r>
            <a:endParaRPr lang="fr-FR" dirty="0">
              <a:solidFill>
                <a:sysClr val="windowText" lastClr="000000"/>
              </a:solidFill>
            </a:endParaRPr>
          </a:p>
        </p:txBody>
      </p:sp>
      <p:sp>
        <p:nvSpPr>
          <p:cNvPr id="9" name="Flèche droite 8"/>
          <p:cNvSpPr/>
          <p:nvPr/>
        </p:nvSpPr>
        <p:spPr>
          <a:xfrm rot="10800000">
            <a:off x="6732240" y="1988840"/>
            <a:ext cx="2313201" cy="733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scene3d>
              <a:camera prst="orthographicFront">
                <a:rot lat="20699999" lon="0" rev="10800000"/>
              </a:camera>
              <a:lightRig rig="threePt" dir="t"/>
            </a:scene3d>
          </a:bodyPr>
          <a:lstStyle/>
          <a:p>
            <a:pPr algn="ctr"/>
            <a:r>
              <a:rPr lang="fr-FR" dirty="0" err="1">
                <a:solidFill>
                  <a:sysClr val="windowText" lastClr="000000"/>
                </a:solidFill>
              </a:rPr>
              <a:t>ethics</a:t>
            </a:r>
            <a:r>
              <a:rPr lang="fr-FR" dirty="0">
                <a:solidFill>
                  <a:sysClr val="windowText" lastClr="000000"/>
                </a:solidFill>
              </a:rPr>
              <a:t> </a:t>
            </a:r>
          </a:p>
        </p:txBody>
      </p:sp>
      <p:sp>
        <p:nvSpPr>
          <p:cNvPr id="4" name="ZoneTexte 3"/>
          <p:cNvSpPr txBox="1"/>
          <p:nvPr/>
        </p:nvSpPr>
        <p:spPr>
          <a:xfrm>
            <a:off x="486626" y="764704"/>
            <a:ext cx="6898157" cy="400110"/>
          </a:xfrm>
          <a:prstGeom prst="rect">
            <a:avLst/>
          </a:prstGeom>
          <a:noFill/>
        </p:spPr>
        <p:txBody>
          <a:bodyPr wrap="square" rtlCol="0">
            <a:spAutoFit/>
          </a:bodyPr>
          <a:lstStyle/>
          <a:p>
            <a:r>
              <a:rPr lang="en-US" sz="2000" b="1" dirty="0">
                <a:latin typeface="Times New Roman" pitchFamily="18" charset="0"/>
                <a:cs typeface="Times New Roman" pitchFamily="18" charset="0"/>
              </a:rPr>
              <a:t>Can ethics and deontology be considered synonymous</a:t>
            </a:r>
            <a:r>
              <a:rPr lang="en-US" b="1" dirty="0"/>
              <a:t>?</a:t>
            </a:r>
            <a:endParaRPr lang="fr-FR" b="1" dirty="0"/>
          </a:p>
        </p:txBody>
      </p:sp>
      <p:sp>
        <p:nvSpPr>
          <p:cNvPr id="10" name="Ellipse 9"/>
          <p:cNvSpPr/>
          <p:nvPr/>
        </p:nvSpPr>
        <p:spPr>
          <a:xfrm>
            <a:off x="2767719" y="5080143"/>
            <a:ext cx="2592288" cy="5760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a:t>Obligations</a:t>
            </a:r>
          </a:p>
        </p:txBody>
      </p:sp>
      <p:sp>
        <p:nvSpPr>
          <p:cNvPr id="11" name="Ellipse 10"/>
          <p:cNvSpPr/>
          <p:nvPr/>
        </p:nvSpPr>
        <p:spPr>
          <a:xfrm>
            <a:off x="4030327" y="2067639"/>
            <a:ext cx="2592288" cy="5760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Values</a:t>
            </a:r>
            <a:endParaRPr lang="fr-FR" dirty="0"/>
          </a:p>
        </p:txBody>
      </p:sp>
      <p:sp>
        <p:nvSpPr>
          <p:cNvPr id="14" name="Pensées 13"/>
          <p:cNvSpPr/>
          <p:nvPr/>
        </p:nvSpPr>
        <p:spPr>
          <a:xfrm>
            <a:off x="107504" y="1412776"/>
            <a:ext cx="2962606" cy="2592288"/>
          </a:xfrm>
          <a:prstGeom prst="cloudCallout">
            <a:avLst>
              <a:gd name="adj1" fmla="val 84629"/>
              <a:gd name="adj2" fmla="val -14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invites </a:t>
            </a:r>
            <a:r>
              <a:rPr lang="en-US" dirty="0">
                <a:solidFill>
                  <a:schemeClr val="tx1"/>
                </a:solidFill>
              </a:rPr>
              <a:t>professionals to reflect on the values that motivate their actions </a:t>
            </a:r>
            <a:endParaRPr lang="fr-FR" dirty="0">
              <a:solidFill>
                <a:schemeClr val="tx1"/>
              </a:solidFill>
            </a:endParaRPr>
          </a:p>
        </p:txBody>
      </p:sp>
    </p:spTree>
    <p:extLst>
      <p:ext uri="{BB962C8B-B14F-4D97-AF65-F5344CB8AC3E}">
        <p14:creationId xmlns:p14="http://schemas.microsoft.com/office/powerpoint/2010/main" val="2961708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4" y="1484784"/>
            <a:ext cx="2164054" cy="646331"/>
          </a:xfrm>
          <a:prstGeom prst="rect">
            <a:avLst/>
          </a:prstGeom>
        </p:spPr>
        <p:txBody>
          <a:bodyPr wrap="none">
            <a:spAutoFit/>
          </a:bodyPr>
          <a:lstStyle/>
          <a:p>
            <a:r>
              <a:rPr lang="fr-FR" sz="3600" b="1" dirty="0" err="1" smtClean="0">
                <a:ln w="10541" cmpd="sng">
                  <a:solidFill>
                    <a:srgbClr val="7D7D7D">
                      <a:tint val="100000"/>
                      <a:shade val="100000"/>
                      <a:satMod val="110000"/>
                    </a:srgbClr>
                  </a:solidFill>
                  <a:prstDash val="solid"/>
                </a:ln>
                <a:latin typeface="Times New Roman" pitchFamily="18" charset="0"/>
                <a:cs typeface="Times New Roman" pitchFamily="18" charset="0"/>
              </a:rPr>
              <a:t>Chaptre</a:t>
            </a:r>
            <a:r>
              <a:rPr lang="fr-FR" sz="3600" b="1" dirty="0" smtClean="0">
                <a:ln w="10541" cmpd="sng">
                  <a:solidFill>
                    <a:srgbClr val="7D7D7D">
                      <a:tint val="100000"/>
                      <a:shade val="100000"/>
                      <a:satMod val="110000"/>
                    </a:srgbClr>
                  </a:solidFill>
                  <a:prstDash val="solid"/>
                </a:ln>
                <a:latin typeface="Times New Roman" pitchFamily="18" charset="0"/>
                <a:cs typeface="Times New Roman" pitchFamily="18" charset="0"/>
              </a:rPr>
              <a:t> </a:t>
            </a:r>
            <a:r>
              <a:rPr lang="fr-FR" sz="3600" b="1" dirty="0" smtClean="0">
                <a:ln w="10541" cmpd="sng">
                  <a:solidFill>
                    <a:srgbClr val="7D7D7D">
                      <a:tint val="100000"/>
                      <a:shade val="100000"/>
                      <a:satMod val="110000"/>
                    </a:srgbClr>
                  </a:solidFill>
                  <a:prstDash val="solid"/>
                </a:ln>
                <a:latin typeface="Times New Roman" pitchFamily="18" charset="0"/>
                <a:cs typeface="Times New Roman" pitchFamily="18" charset="0"/>
              </a:rPr>
              <a:t>2</a:t>
            </a:r>
            <a:endParaRPr lang="fr-FR" sz="3600" b="1" dirty="0">
              <a:ln w="10541" cmpd="sng">
                <a:solidFill>
                  <a:srgbClr val="7D7D7D">
                    <a:tint val="100000"/>
                    <a:shade val="100000"/>
                    <a:satMod val="110000"/>
                  </a:srgbClr>
                </a:solidFill>
                <a:prstDash val="solid"/>
              </a:ln>
              <a:latin typeface="Times New Roman" pitchFamily="18" charset="0"/>
              <a:cs typeface="Times New Roman" pitchFamily="18" charset="0"/>
            </a:endParaRPr>
          </a:p>
        </p:txBody>
      </p:sp>
      <p:sp>
        <p:nvSpPr>
          <p:cNvPr id="8" name="Rectangle 7"/>
          <p:cNvSpPr/>
          <p:nvPr/>
        </p:nvSpPr>
        <p:spPr>
          <a:xfrm>
            <a:off x="1187624" y="3140968"/>
            <a:ext cx="576064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2800" b="1" dirty="0" err="1" smtClean="0">
                <a:ln w="10541" cmpd="sng">
                  <a:solidFill>
                    <a:sysClr val="windowText" lastClr="000000"/>
                  </a:solidFill>
                  <a:prstDash val="solid"/>
                </a:ln>
                <a:latin typeface="Times New Roman" pitchFamily="18" charset="0"/>
                <a:cs typeface="Times New Roman" pitchFamily="18" charset="0"/>
              </a:rPr>
              <a:t>university</a:t>
            </a:r>
            <a:r>
              <a:rPr lang="fr-FR" sz="2800" b="1" dirty="0" smtClean="0">
                <a:ln w="10541" cmpd="sng">
                  <a:solidFill>
                    <a:sysClr val="windowText" lastClr="000000"/>
                  </a:solidFill>
                  <a:prstDash val="solid"/>
                </a:ln>
                <a:latin typeface="Times New Roman" pitchFamily="18" charset="0"/>
                <a:cs typeface="Times New Roman" pitchFamily="18" charset="0"/>
              </a:rPr>
              <a:t> </a:t>
            </a:r>
            <a:r>
              <a:rPr lang="fr-FR" sz="2800" b="1" dirty="0">
                <a:ln w="10541" cmpd="sng">
                  <a:solidFill>
                    <a:sysClr val="windowText" lastClr="000000"/>
                  </a:solidFill>
                  <a:prstDash val="solid"/>
                </a:ln>
                <a:latin typeface="Times New Roman" pitchFamily="18" charset="0"/>
                <a:cs typeface="Times New Roman" pitchFamily="18" charset="0"/>
              </a:rPr>
              <a:t>franchise</a:t>
            </a:r>
          </a:p>
        </p:txBody>
      </p:sp>
    </p:spTree>
    <p:extLst>
      <p:ext uri="{BB962C8B-B14F-4D97-AF65-F5344CB8AC3E}">
        <p14:creationId xmlns:p14="http://schemas.microsoft.com/office/powerpoint/2010/main" val="1256658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988840"/>
            <a:ext cx="8352928" cy="1815882"/>
          </a:xfrm>
          <a:prstGeom prst="rect">
            <a:avLst/>
          </a:prstGeom>
        </p:spPr>
        <p:txBody>
          <a:bodyPr wrap="square">
            <a:spAutoFit/>
          </a:bodyPr>
          <a:lstStyle/>
          <a:p>
            <a:r>
              <a:rPr lang="en-US" sz="2800" dirty="0"/>
              <a:t>A university franchise is a concept that expresses the strengths of a university, and in which the security forces cannot interfere without prior approval from those responsible</a:t>
            </a:r>
            <a:endParaRPr lang="fr-FR" sz="2800" dirty="0"/>
          </a:p>
        </p:txBody>
      </p:sp>
      <p:sp>
        <p:nvSpPr>
          <p:cNvPr id="4" name="Rectangle 3"/>
          <p:cNvSpPr/>
          <p:nvPr/>
        </p:nvSpPr>
        <p:spPr>
          <a:xfrm>
            <a:off x="1619672" y="1364480"/>
            <a:ext cx="5760640" cy="461665"/>
          </a:xfrm>
          <a:prstGeom prst="rect">
            <a:avLst/>
          </a:prstGeom>
        </p:spPr>
        <p:txBody>
          <a:bodyPr wrap="square">
            <a:spAutoFit/>
          </a:bodyPr>
          <a:lstStyle/>
          <a:p>
            <a:r>
              <a:rPr lang="en-US" sz="2400" b="1" dirty="0">
                <a:latin typeface="Times New Roman" pitchFamily="18" charset="0"/>
                <a:cs typeface="Times New Roman" pitchFamily="18" charset="0"/>
              </a:rPr>
              <a:t>What is a franchise University?</a:t>
            </a:r>
          </a:p>
        </p:txBody>
      </p:sp>
    </p:spTree>
    <p:extLst>
      <p:ext uri="{BB962C8B-B14F-4D97-AF65-F5344CB8AC3E}">
        <p14:creationId xmlns:p14="http://schemas.microsoft.com/office/powerpoint/2010/main" val="3515742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429000"/>
            <a:ext cx="316495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12896" y="836712"/>
            <a:ext cx="6336704" cy="400110"/>
          </a:xfrm>
          <a:prstGeom prst="rect">
            <a:avLst/>
          </a:prstGeom>
        </p:spPr>
        <p:txBody>
          <a:bodyPr wrap="square">
            <a:spAutoFit/>
          </a:bodyPr>
          <a:lstStyle/>
          <a:p>
            <a:r>
              <a:rPr lang="fr-FR" sz="2000" b="1" dirty="0" err="1">
                <a:solidFill>
                  <a:srgbClr val="FF0000"/>
                </a:solidFill>
                <a:latin typeface="Times New Roman" pitchFamily="18" charset="0"/>
                <a:cs typeface="Times New Roman" pitchFamily="18" charset="0"/>
              </a:rPr>
              <a:t>University</a:t>
            </a:r>
            <a:r>
              <a:rPr lang="fr-FR" sz="2000" b="1" dirty="0">
                <a:solidFill>
                  <a:srgbClr val="FF0000"/>
                </a:solidFill>
                <a:latin typeface="Times New Roman" pitchFamily="18" charset="0"/>
                <a:cs typeface="Times New Roman" pitchFamily="18" charset="0"/>
              </a:rPr>
              <a:t> campus </a:t>
            </a:r>
            <a:r>
              <a:rPr lang="fr-FR" sz="2000" b="1" dirty="0" err="1">
                <a:solidFill>
                  <a:srgbClr val="FF0000"/>
                </a:solidFill>
                <a:latin typeface="Times New Roman" pitchFamily="18" charset="0"/>
                <a:cs typeface="Times New Roman" pitchFamily="18" charset="0"/>
              </a:rPr>
              <a:t>actors</a:t>
            </a:r>
            <a:r>
              <a:rPr lang="fr-FR" sz="2000" b="1" dirty="0">
                <a:solidFill>
                  <a:srgbClr val="FF0000"/>
                </a:solidFill>
                <a:latin typeface="Times New Roman" pitchFamily="18" charset="0"/>
                <a:cs typeface="Times New Roman" pitchFamily="18" charset="0"/>
              </a:rPr>
              <a:t> </a:t>
            </a:r>
            <a:r>
              <a:rPr lang="ar-DZ" sz="2000" b="1" dirty="0">
                <a:solidFill>
                  <a:srgbClr val="FF0000"/>
                </a:solidFill>
                <a:latin typeface="Times New Roman" pitchFamily="18" charset="0"/>
                <a:cs typeface="Times New Roman" pitchFamily="18" charset="0"/>
              </a:rPr>
              <a:t>الجهات الفاعلة في الحرم الجامعي</a:t>
            </a:r>
            <a:endParaRPr lang="fr-FR" sz="2000" b="1" dirty="0">
              <a:solidFill>
                <a:srgbClr val="FF0000"/>
              </a:solidFill>
              <a:latin typeface="Times New Roman" pitchFamily="18" charset="0"/>
              <a:cs typeface="Times New Roman" pitchFamily="18" charset="0"/>
            </a:endParaRPr>
          </a:p>
        </p:txBody>
      </p:sp>
      <p:sp>
        <p:nvSpPr>
          <p:cNvPr id="3" name="Rectangle 2"/>
          <p:cNvSpPr/>
          <p:nvPr/>
        </p:nvSpPr>
        <p:spPr>
          <a:xfrm>
            <a:off x="82155" y="1247966"/>
            <a:ext cx="9289032" cy="646331"/>
          </a:xfrm>
          <a:prstGeom prst="rect">
            <a:avLst/>
          </a:prstGeom>
        </p:spPr>
        <p:txBody>
          <a:bodyPr wrap="square">
            <a:spAutoFit/>
          </a:bodyPr>
          <a:lstStyle/>
          <a:p>
            <a:pPr marL="285750" indent="-285750">
              <a:buFont typeface="Wingdings" pitchFamily="2" charset="2"/>
              <a:buChar char="Ø"/>
            </a:pPr>
            <a:r>
              <a:rPr lang="fr-FR" b="1" dirty="0">
                <a:latin typeface="Times New Roman" pitchFamily="18" charset="0"/>
                <a:cs typeface="Times New Roman" pitchFamily="18" charset="0"/>
              </a:rPr>
              <a:t>The </a:t>
            </a:r>
            <a:r>
              <a:rPr lang="fr-FR" b="1" dirty="0" err="1">
                <a:latin typeface="Times New Roman" pitchFamily="18" charset="0"/>
                <a:cs typeface="Times New Roman" pitchFamily="18" charset="0"/>
              </a:rPr>
              <a:t>Rector</a:t>
            </a:r>
            <a:r>
              <a:rPr lang="fr-FR" b="1" dirty="0">
                <a:latin typeface="Times New Roman" pitchFamily="18" charset="0"/>
                <a:cs typeface="Times New Roman" pitchFamily="18" charset="0"/>
              </a:rPr>
              <a:t> of the </a:t>
            </a:r>
            <a:r>
              <a:rPr lang="fr-FR" b="1" dirty="0" err="1">
                <a:latin typeface="Times New Roman" pitchFamily="18" charset="0"/>
                <a:cs typeface="Times New Roman" pitchFamily="18" charset="0"/>
              </a:rPr>
              <a:t>University</a:t>
            </a:r>
            <a:r>
              <a:rPr lang="fr-FR" b="1" dirty="0">
                <a:latin typeface="Times New Roman" pitchFamily="18" charset="0"/>
                <a:cs typeface="Times New Roman" pitchFamily="18" charset="0"/>
              </a:rPr>
              <a:t> and the management staff </a:t>
            </a:r>
            <a:r>
              <a:rPr lang="ar-DZ" b="1" dirty="0">
                <a:latin typeface="Times New Roman" pitchFamily="18" charset="0"/>
                <a:cs typeface="Times New Roman" pitchFamily="18" charset="0"/>
              </a:rPr>
              <a:t>رئيس الجامعة والطاقم</a:t>
            </a:r>
          </a:p>
          <a:p>
            <a:r>
              <a:rPr lang="ar-DZ" b="1" dirty="0">
                <a:latin typeface="Times New Roman" pitchFamily="18" charset="0"/>
                <a:cs typeface="Times New Roman" pitchFamily="18" charset="0"/>
              </a:rPr>
              <a:t>الإداري</a:t>
            </a:r>
            <a:endParaRPr lang="fr-FR" b="1" dirty="0">
              <a:latin typeface="Times New Roman" pitchFamily="18" charset="0"/>
              <a:cs typeface="Times New Roman" pitchFamily="18" charset="0"/>
            </a:endParaRPr>
          </a:p>
        </p:txBody>
      </p:sp>
      <p:sp>
        <p:nvSpPr>
          <p:cNvPr id="4" name="Rectangle 3"/>
          <p:cNvSpPr/>
          <p:nvPr/>
        </p:nvSpPr>
        <p:spPr>
          <a:xfrm>
            <a:off x="251520" y="2132856"/>
            <a:ext cx="4067139" cy="369332"/>
          </a:xfrm>
          <a:prstGeom prst="rect">
            <a:avLst/>
          </a:prstGeom>
        </p:spPr>
        <p:txBody>
          <a:bodyPr wrap="none">
            <a:spAutoFit/>
          </a:bodyPr>
          <a:lstStyle/>
          <a:p>
            <a:pPr marL="285750" indent="-285750">
              <a:buFont typeface="Wingdings" pitchFamily="2" charset="2"/>
              <a:buChar char="Ø"/>
            </a:pPr>
            <a:r>
              <a:rPr lang="fr-FR" b="1" dirty="0"/>
              <a:t>The </a:t>
            </a:r>
            <a:r>
              <a:rPr lang="fr-FR" b="1" dirty="0" err="1"/>
              <a:t>Board</a:t>
            </a:r>
            <a:r>
              <a:rPr lang="fr-FR" b="1" dirty="0"/>
              <a:t> of </a:t>
            </a:r>
            <a:r>
              <a:rPr lang="fr-FR" b="1" dirty="0" err="1"/>
              <a:t>Directors</a:t>
            </a:r>
            <a:r>
              <a:rPr lang="fr-FR" b="1" dirty="0"/>
              <a:t> </a:t>
            </a:r>
            <a:r>
              <a:rPr lang="ar-DZ" b="1" dirty="0"/>
              <a:t>مجلس الإدارة</a:t>
            </a:r>
            <a:endParaRPr lang="fr-FR" b="1" dirty="0"/>
          </a:p>
        </p:txBody>
      </p:sp>
      <p:sp>
        <p:nvSpPr>
          <p:cNvPr id="5" name="Rectangle 4"/>
          <p:cNvSpPr/>
          <p:nvPr/>
        </p:nvSpPr>
        <p:spPr>
          <a:xfrm>
            <a:off x="323528" y="2774493"/>
            <a:ext cx="5184576" cy="369332"/>
          </a:xfrm>
          <a:prstGeom prst="rect">
            <a:avLst/>
          </a:prstGeom>
        </p:spPr>
        <p:txBody>
          <a:bodyPr wrap="square">
            <a:spAutoFit/>
          </a:bodyPr>
          <a:lstStyle/>
          <a:p>
            <a:pPr marL="285750" indent="-285750">
              <a:buFont typeface="Wingdings" pitchFamily="2" charset="2"/>
              <a:buChar char="Ø"/>
            </a:pPr>
            <a:r>
              <a:rPr lang="fr-FR" b="1" dirty="0" err="1"/>
              <a:t>University</a:t>
            </a:r>
            <a:r>
              <a:rPr lang="fr-FR" b="1" dirty="0"/>
              <a:t> </a:t>
            </a:r>
            <a:r>
              <a:rPr lang="fr-FR" b="1" dirty="0" err="1"/>
              <a:t>Ethics</a:t>
            </a:r>
            <a:r>
              <a:rPr lang="fr-FR" b="1" dirty="0"/>
              <a:t> Council </a:t>
            </a:r>
            <a:r>
              <a:rPr lang="ar-DZ" b="1" dirty="0"/>
              <a:t>مجلس أخلاقيات الجامعة</a:t>
            </a:r>
            <a:endParaRPr lang="fr-FR" b="1" dirty="0"/>
          </a:p>
        </p:txBody>
      </p:sp>
      <p:sp>
        <p:nvSpPr>
          <p:cNvPr id="6" name="Rectangle 5"/>
          <p:cNvSpPr/>
          <p:nvPr/>
        </p:nvSpPr>
        <p:spPr>
          <a:xfrm>
            <a:off x="287702" y="3613666"/>
            <a:ext cx="3935693" cy="369332"/>
          </a:xfrm>
          <a:prstGeom prst="rect">
            <a:avLst/>
          </a:prstGeom>
        </p:spPr>
        <p:txBody>
          <a:bodyPr wrap="none">
            <a:spAutoFit/>
          </a:bodyPr>
          <a:lstStyle/>
          <a:p>
            <a:pPr marL="285750" indent="-285750">
              <a:buFont typeface="Wingdings" pitchFamily="2" charset="2"/>
              <a:buChar char="Ø"/>
            </a:pPr>
            <a:r>
              <a:rPr lang="fr-FR" b="1" dirty="0" err="1"/>
              <a:t>Disciplinary</a:t>
            </a:r>
            <a:r>
              <a:rPr lang="fr-FR" b="1" dirty="0"/>
              <a:t> </a:t>
            </a:r>
            <a:r>
              <a:rPr lang="fr-FR" b="1" dirty="0" err="1"/>
              <a:t>council</a:t>
            </a:r>
            <a:r>
              <a:rPr lang="fr-FR" b="1" dirty="0"/>
              <a:t> </a:t>
            </a:r>
            <a:r>
              <a:rPr lang="ar-DZ" b="1" dirty="0"/>
              <a:t>المجلس التأديبي</a:t>
            </a:r>
            <a:endParaRPr lang="fr-FR" b="1" dirty="0"/>
          </a:p>
        </p:txBody>
      </p:sp>
      <p:sp>
        <p:nvSpPr>
          <p:cNvPr id="7" name="Rectangle 6"/>
          <p:cNvSpPr/>
          <p:nvPr/>
        </p:nvSpPr>
        <p:spPr>
          <a:xfrm>
            <a:off x="299043" y="4437112"/>
            <a:ext cx="3706464" cy="369332"/>
          </a:xfrm>
          <a:prstGeom prst="rect">
            <a:avLst/>
          </a:prstGeom>
        </p:spPr>
        <p:txBody>
          <a:bodyPr wrap="none">
            <a:spAutoFit/>
          </a:bodyPr>
          <a:lstStyle/>
          <a:p>
            <a:pPr marL="285750" indent="-285750">
              <a:buFont typeface="Wingdings" pitchFamily="2" charset="2"/>
              <a:buChar char="Ø"/>
            </a:pPr>
            <a:r>
              <a:rPr lang="fr-FR" b="1" dirty="0"/>
              <a:t>Joint Commission </a:t>
            </a:r>
            <a:r>
              <a:rPr lang="ar-DZ" b="1" dirty="0"/>
              <a:t>اللجنة المشتركة</a:t>
            </a:r>
            <a:endParaRPr lang="fr-FR" b="1" dirty="0"/>
          </a:p>
        </p:txBody>
      </p:sp>
    </p:spTree>
    <p:extLst>
      <p:ext uri="{BB962C8B-B14F-4D97-AF65-F5344CB8AC3E}">
        <p14:creationId xmlns:p14="http://schemas.microsoft.com/office/powerpoint/2010/main" val="3022731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80728"/>
            <a:ext cx="8064896" cy="4401205"/>
          </a:xfrm>
          <a:prstGeom prst="rect">
            <a:avLst/>
          </a:prstGeom>
        </p:spPr>
        <p:txBody>
          <a:bodyPr wrap="square">
            <a:spAutoFit/>
          </a:bodyPr>
          <a:lstStyle/>
          <a:p>
            <a:r>
              <a:rPr lang="en-US" sz="2800" dirty="0">
                <a:latin typeface="Times New Roman" pitchFamily="18" charset="0"/>
                <a:cs typeface="Times New Roman" pitchFamily="18" charset="0"/>
              </a:rPr>
              <a:t>COURSE DESCRIPTION</a:t>
            </a:r>
          </a:p>
          <a:p>
            <a:r>
              <a:rPr lang="en-US" sz="2800" dirty="0">
                <a:latin typeface="Times New Roman" pitchFamily="18" charset="0"/>
                <a:cs typeface="Times New Roman" pitchFamily="18" charset="0"/>
              </a:rPr>
              <a:t>University of </a:t>
            </a:r>
            <a:r>
              <a:rPr lang="en-US" sz="2800" dirty="0" err="1">
                <a:latin typeface="Times New Roman" pitchFamily="18" charset="0"/>
                <a:cs typeface="Times New Roman" pitchFamily="18" charset="0"/>
              </a:rPr>
              <a:t>Abdelhafid</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Boussouf</a:t>
            </a:r>
            <a:r>
              <a:rPr lang="en-US" sz="2800" dirty="0">
                <a:latin typeface="Times New Roman" pitchFamily="18" charset="0"/>
                <a:cs typeface="Times New Roman" pitchFamily="18" charset="0"/>
              </a:rPr>
              <a:t> Mila</a:t>
            </a:r>
          </a:p>
          <a:p>
            <a:r>
              <a:rPr lang="en-US" sz="2800" dirty="0">
                <a:latin typeface="Times New Roman" pitchFamily="18" charset="0"/>
                <a:cs typeface="Times New Roman" pitchFamily="18" charset="0"/>
              </a:rPr>
              <a:t>Teacher: </a:t>
            </a:r>
            <a:r>
              <a:rPr lang="en-US" sz="2800" dirty="0" err="1">
                <a:latin typeface="Times New Roman" pitchFamily="18" charset="0"/>
                <a:cs typeface="Times New Roman" pitchFamily="18" charset="0"/>
              </a:rPr>
              <a:t>Mrs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samira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kennouche</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Subject: Ethics and Deontology</a:t>
            </a:r>
          </a:p>
          <a:p>
            <a:r>
              <a:rPr lang="en-US" sz="2800" dirty="0">
                <a:latin typeface="Times New Roman" pitchFamily="18" charset="0"/>
                <a:cs typeface="Times New Roman" pitchFamily="18" charset="0"/>
              </a:rPr>
              <a:t>Grade: 1st year common core science and technology</a:t>
            </a:r>
          </a:p>
          <a:p>
            <a:r>
              <a:rPr lang="en-US" sz="2800" dirty="0">
                <a:latin typeface="Times New Roman" pitchFamily="18" charset="0"/>
                <a:cs typeface="Times New Roman" pitchFamily="18" charset="0"/>
              </a:rPr>
              <a:t>SEMESTER: 1st</a:t>
            </a:r>
          </a:p>
          <a:p>
            <a:r>
              <a:rPr lang="en-US" sz="2800" dirty="0">
                <a:latin typeface="Times New Roman" pitchFamily="18" charset="0"/>
                <a:cs typeface="Times New Roman" pitchFamily="18" charset="0"/>
              </a:rPr>
              <a:t>Description of the Content: Theoretical.</a:t>
            </a:r>
          </a:p>
          <a:p>
            <a:r>
              <a:rPr lang="en-US" sz="2800" dirty="0">
                <a:latin typeface="Times New Roman" pitchFamily="18" charset="0"/>
                <a:cs typeface="Times New Roman" pitchFamily="18" charset="0"/>
              </a:rPr>
              <a:t>Credits: 01   Coefficient: 01</a:t>
            </a:r>
          </a:p>
          <a:p>
            <a:r>
              <a:rPr lang="en-US" sz="2800" dirty="0" smtClean="0">
                <a:latin typeface="Times New Roman" pitchFamily="18" charset="0"/>
                <a:cs typeface="Times New Roman" pitchFamily="18" charset="0"/>
              </a:rPr>
              <a:t>ACADEMIC </a:t>
            </a:r>
            <a:r>
              <a:rPr lang="en-US" sz="2800" dirty="0">
                <a:latin typeface="Times New Roman" pitchFamily="18" charset="0"/>
                <a:cs typeface="Times New Roman" pitchFamily="18" charset="0"/>
              </a:rPr>
              <a:t>YEAR: 2023/2024</a:t>
            </a:r>
          </a:p>
          <a:p>
            <a:r>
              <a:rPr lang="en-US" sz="2800" dirty="0">
                <a:latin typeface="Times New Roman" pitchFamily="18" charset="0"/>
                <a:cs typeface="Times New Roman" pitchFamily="18" charset="0"/>
              </a:rPr>
              <a:t>Department of Science and Technology.</a:t>
            </a:r>
          </a:p>
        </p:txBody>
      </p:sp>
    </p:spTree>
    <p:extLst>
      <p:ext uri="{BB962C8B-B14F-4D97-AF65-F5344CB8AC3E}">
        <p14:creationId xmlns:p14="http://schemas.microsoft.com/office/powerpoint/2010/main" val="2893049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76056" y="3641651"/>
            <a:ext cx="3145413" cy="369332"/>
          </a:xfrm>
          <a:prstGeom prst="rect">
            <a:avLst/>
          </a:prstGeom>
        </p:spPr>
        <p:txBody>
          <a:bodyPr wrap="none">
            <a:spAutoFit/>
          </a:bodyPr>
          <a:lstStyle/>
          <a:p>
            <a:r>
              <a:rPr lang="fr-F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Social </a:t>
            </a:r>
            <a:r>
              <a:rPr lang="fr-FR"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partners</a:t>
            </a:r>
            <a:r>
              <a:rPr lang="fr-F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ar-D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شركاء اجتماعيو</a:t>
            </a:r>
            <a:endParaRPr lang="fr-F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4479739" y="4509120"/>
            <a:ext cx="3698448" cy="369332"/>
          </a:xfrm>
          <a:prstGeom prst="rect">
            <a:avLst/>
          </a:prstGeom>
        </p:spPr>
        <p:txBody>
          <a:bodyPr wrap="none">
            <a:spAutoFit/>
          </a:bodyPr>
          <a:lstStyle/>
          <a:p>
            <a:r>
              <a:rPr lang="fr-FR" dirty="0" err="1"/>
              <a:t>Workers</a:t>
            </a:r>
            <a:r>
              <a:rPr lang="fr-FR" dirty="0"/>
              <a:t>' </a:t>
            </a:r>
            <a:r>
              <a:rPr lang="fr-FR" dirty="0" err="1"/>
              <a:t>trade</a:t>
            </a:r>
            <a:r>
              <a:rPr lang="fr-FR" dirty="0"/>
              <a:t> unions </a:t>
            </a:r>
            <a:r>
              <a:rPr lang="ar-DZ" dirty="0"/>
              <a:t>النقابة العمالية</a:t>
            </a:r>
            <a:endParaRPr lang="fr-FR" dirty="0"/>
          </a:p>
        </p:txBody>
      </p:sp>
      <p:sp>
        <p:nvSpPr>
          <p:cNvPr id="7" name="Rectangle 6"/>
          <p:cNvSpPr/>
          <p:nvPr/>
        </p:nvSpPr>
        <p:spPr>
          <a:xfrm>
            <a:off x="4629619" y="5157192"/>
            <a:ext cx="3398687" cy="369332"/>
          </a:xfrm>
          <a:prstGeom prst="rect">
            <a:avLst/>
          </a:prstGeom>
        </p:spPr>
        <p:txBody>
          <a:bodyPr wrap="none">
            <a:spAutoFit/>
          </a:bodyPr>
          <a:lstStyle/>
          <a:p>
            <a:r>
              <a:rPr lang="fr-FR" dirty="0" err="1"/>
              <a:t>Student</a:t>
            </a:r>
            <a:r>
              <a:rPr lang="fr-FR" dirty="0"/>
              <a:t> unions </a:t>
            </a:r>
            <a:r>
              <a:rPr lang="ar-DZ" dirty="0"/>
              <a:t>الاتحادات الطلابية :</a:t>
            </a:r>
            <a:endParaRPr lang="fr-FR" dirty="0"/>
          </a:p>
        </p:txBody>
      </p:sp>
      <p:sp>
        <p:nvSpPr>
          <p:cNvPr id="10" name="Flèche droite 9"/>
          <p:cNvSpPr/>
          <p:nvPr/>
        </p:nvSpPr>
        <p:spPr>
          <a:xfrm>
            <a:off x="3275856" y="4693786"/>
            <a:ext cx="1008112"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3396722" y="5434191"/>
            <a:ext cx="1008112"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110722" y="1979664"/>
            <a:ext cx="4572000" cy="1200329"/>
          </a:xfrm>
          <a:prstGeom prst="rect">
            <a:avLst/>
          </a:prstGeom>
        </p:spPr>
        <p:txBody>
          <a:bodyPr>
            <a:spAutoFit/>
          </a:bodyPr>
          <a:lstStyle/>
          <a:p>
            <a:r>
              <a:rPr lang="fr-FR" dirty="0" err="1"/>
              <a:t>Scientific</a:t>
            </a:r>
            <a:r>
              <a:rPr lang="fr-FR" dirty="0"/>
              <a:t> Club </a:t>
            </a:r>
            <a:r>
              <a:rPr lang="ar-DZ" dirty="0"/>
              <a:t>النادي </a:t>
            </a:r>
            <a:r>
              <a:rPr lang="ar-DZ" dirty="0" smtClean="0"/>
              <a:t>العلمي</a:t>
            </a:r>
            <a:endParaRPr lang="en-US" dirty="0" smtClean="0"/>
          </a:p>
          <a:p>
            <a:endParaRPr lang="ar-DZ" dirty="0"/>
          </a:p>
          <a:p>
            <a:r>
              <a:rPr lang="fr-FR" dirty="0"/>
              <a:t>Cultural and sports associations </a:t>
            </a:r>
            <a:r>
              <a:rPr lang="ar-DZ" dirty="0"/>
              <a:t>الجمعيات الثقافية والرياضية</a:t>
            </a:r>
          </a:p>
        </p:txBody>
      </p:sp>
      <p:sp>
        <p:nvSpPr>
          <p:cNvPr id="13" name="Rectangle 12"/>
          <p:cNvSpPr/>
          <p:nvPr/>
        </p:nvSpPr>
        <p:spPr>
          <a:xfrm>
            <a:off x="469208" y="836712"/>
            <a:ext cx="6335039" cy="369332"/>
          </a:xfrm>
          <a:prstGeom prst="rect">
            <a:avLst/>
          </a:prstGeom>
        </p:spPr>
        <p:txBody>
          <a:bodyPr wrap="square">
            <a:spAutoFit/>
          </a:bodyPr>
          <a:lstStyle/>
          <a:p>
            <a:r>
              <a:rPr lang="fr-FR" b="1" dirty="0">
                <a:ln w="10541" cmpd="sng">
                  <a:solidFill>
                    <a:schemeClr val="accent1">
                      <a:shade val="88000"/>
                      <a:satMod val="110000"/>
                    </a:schemeClr>
                  </a:solidFill>
                  <a:prstDash val="solid"/>
                </a:ln>
                <a:solidFill>
                  <a:srgbClr val="FF0000"/>
                </a:solidFill>
              </a:rPr>
              <a:t>Cultural and </a:t>
            </a:r>
            <a:r>
              <a:rPr lang="fr-FR" b="1" dirty="0" err="1">
                <a:ln w="10541" cmpd="sng">
                  <a:solidFill>
                    <a:schemeClr val="accent1">
                      <a:shade val="88000"/>
                      <a:satMod val="110000"/>
                    </a:schemeClr>
                  </a:solidFill>
                  <a:prstDash val="solid"/>
                </a:ln>
                <a:solidFill>
                  <a:srgbClr val="FF0000"/>
                </a:solidFill>
              </a:rPr>
              <a:t>sporting</a:t>
            </a:r>
            <a:r>
              <a:rPr lang="fr-FR" b="1" dirty="0">
                <a:ln w="10541" cmpd="sng">
                  <a:solidFill>
                    <a:schemeClr val="accent1">
                      <a:shade val="88000"/>
                      <a:satMod val="110000"/>
                    </a:schemeClr>
                  </a:solidFill>
                  <a:prstDash val="solid"/>
                </a:ln>
                <a:solidFill>
                  <a:srgbClr val="FF0000"/>
                </a:solidFill>
              </a:rPr>
              <a:t> </a:t>
            </a:r>
            <a:r>
              <a:rPr lang="fr-FR" b="1" dirty="0" err="1">
                <a:ln w="10541" cmpd="sng">
                  <a:solidFill>
                    <a:schemeClr val="accent1">
                      <a:shade val="88000"/>
                      <a:satMod val="110000"/>
                    </a:schemeClr>
                  </a:solidFill>
                  <a:prstDash val="solid"/>
                </a:ln>
                <a:solidFill>
                  <a:srgbClr val="FF0000"/>
                </a:solidFill>
              </a:rPr>
              <a:t>activities</a:t>
            </a:r>
            <a:r>
              <a:rPr lang="fr-FR" b="1" dirty="0">
                <a:ln w="10541" cmpd="sng">
                  <a:solidFill>
                    <a:schemeClr val="accent1">
                      <a:shade val="88000"/>
                      <a:satMod val="110000"/>
                    </a:schemeClr>
                  </a:solidFill>
                  <a:prstDash val="solid"/>
                </a:ln>
                <a:solidFill>
                  <a:srgbClr val="FF0000"/>
                </a:solidFill>
              </a:rPr>
              <a:t> </a:t>
            </a:r>
            <a:r>
              <a:rPr lang="ar-DZ" b="1" dirty="0">
                <a:ln w="10541" cmpd="sng">
                  <a:solidFill>
                    <a:schemeClr val="accent1">
                      <a:shade val="88000"/>
                      <a:satMod val="110000"/>
                    </a:schemeClr>
                  </a:solidFill>
                  <a:prstDash val="solid"/>
                </a:ln>
                <a:solidFill>
                  <a:srgbClr val="FF0000"/>
                </a:solidFill>
              </a:rPr>
              <a:t>الأنشطة الثقافية والرياضية</a:t>
            </a:r>
          </a:p>
        </p:txBody>
      </p:sp>
      <p:sp>
        <p:nvSpPr>
          <p:cNvPr id="14" name="Flèche droite 13"/>
          <p:cNvSpPr/>
          <p:nvPr/>
        </p:nvSpPr>
        <p:spPr>
          <a:xfrm>
            <a:off x="102610" y="2148967"/>
            <a:ext cx="1008112"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a:off x="102610" y="2579828"/>
            <a:ext cx="1008112"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6328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264131"/>
            <a:ext cx="842493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600" dirty="0" smtClean="0">
                <a:latin typeface="Times New Roman" pitchFamily="18" charset="0"/>
                <a:cs typeface="Times New Roman" pitchFamily="18" charset="0"/>
              </a:rPr>
              <a:t>Rights </a:t>
            </a:r>
            <a:r>
              <a:rPr lang="en-US" sz="3600" dirty="0">
                <a:latin typeface="Times New Roman" pitchFamily="18" charset="0"/>
                <a:cs typeface="Times New Roman" pitchFamily="18" charset="0"/>
              </a:rPr>
              <a:t>and duties of the University Community</a:t>
            </a:r>
            <a:endParaRPr lang="fr-FR" sz="3600" dirty="0">
              <a:latin typeface="Times New Roman" pitchFamily="18" charset="0"/>
              <a:cs typeface="Times New Roman" pitchFamily="18" charset="0"/>
            </a:endParaRPr>
          </a:p>
        </p:txBody>
      </p:sp>
      <p:sp>
        <p:nvSpPr>
          <p:cNvPr id="3" name="ZoneTexte 2"/>
          <p:cNvSpPr txBox="1"/>
          <p:nvPr/>
        </p:nvSpPr>
        <p:spPr>
          <a:xfrm>
            <a:off x="2915816" y="1340768"/>
            <a:ext cx="3024336" cy="461665"/>
          </a:xfrm>
          <a:prstGeom prst="rect">
            <a:avLst/>
          </a:prstGeom>
          <a:noFill/>
        </p:spPr>
        <p:txBody>
          <a:bodyPr wrap="square" rtlCol="0">
            <a:spAutoFit/>
          </a:bodyPr>
          <a:lstStyle/>
          <a:p>
            <a:r>
              <a:rPr lang="en-GB" sz="2400" b="1" dirty="0" smtClean="0"/>
              <a:t>Chapter 03</a:t>
            </a:r>
            <a:endParaRPr lang="fr-FR" sz="2400" b="1" dirty="0"/>
          </a:p>
        </p:txBody>
      </p:sp>
    </p:spTree>
    <p:extLst>
      <p:ext uri="{BB962C8B-B14F-4D97-AF65-F5344CB8AC3E}">
        <p14:creationId xmlns:p14="http://schemas.microsoft.com/office/powerpoint/2010/main" val="2188562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lle ronde 3"/>
          <p:cNvSpPr/>
          <p:nvPr/>
        </p:nvSpPr>
        <p:spPr>
          <a:xfrm rot="10800000" flipV="1">
            <a:off x="3563888" y="4167420"/>
            <a:ext cx="5184578" cy="813094"/>
          </a:xfrm>
          <a:prstGeom prst="wedgeEllipseCallout">
            <a:avLst>
              <a:gd name="adj1" fmla="val 43258"/>
              <a:gd name="adj2" fmla="val -1311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n>
                  <a:solidFill>
                    <a:schemeClr val="tx1"/>
                  </a:solidFill>
                </a:ln>
                <a:solidFill>
                  <a:schemeClr val="tx1"/>
                </a:solidFill>
                <a:latin typeface="Times New Roman" pitchFamily="18" charset="0"/>
                <a:cs typeface="Times New Roman" pitchFamily="18" charset="0"/>
              </a:rPr>
              <a:t>Charter of Ethics and Deontology </a:t>
            </a:r>
            <a:endParaRPr lang="fr-FR" sz="2400" dirty="0">
              <a:ln>
                <a:solidFill>
                  <a:schemeClr val="tx1"/>
                </a:solidFill>
              </a:ln>
              <a:solidFill>
                <a:schemeClr val="tx1"/>
              </a:solidFill>
              <a:latin typeface="Times New Roman" pitchFamily="18" charset="0"/>
              <a:cs typeface="Times New Roman" pitchFamily="18" charset="0"/>
            </a:endParaRPr>
          </a:p>
        </p:txBody>
      </p:sp>
      <p:sp>
        <p:nvSpPr>
          <p:cNvPr id="2" name="ZoneTexte 1"/>
          <p:cNvSpPr txBox="1"/>
          <p:nvPr/>
        </p:nvSpPr>
        <p:spPr>
          <a:xfrm>
            <a:off x="451107" y="398547"/>
            <a:ext cx="8136904" cy="461665"/>
          </a:xfrm>
          <a:prstGeom prst="rect">
            <a:avLst/>
          </a:prstGeom>
          <a:noFill/>
        </p:spPr>
        <p:txBody>
          <a:bodyPr wrap="square" rtlCol="0">
            <a:spAutoFit/>
          </a:bodyPr>
          <a:lstStyle/>
          <a:p>
            <a:r>
              <a:rPr lang="en-US" sz="2400" b="1" dirty="0">
                <a:latin typeface="Times New Roman" pitchFamily="18" charset="0"/>
                <a:cs typeface="Times New Roman" pitchFamily="18" charset="0"/>
              </a:rPr>
              <a:t>Why ethics and </a:t>
            </a:r>
            <a:r>
              <a:rPr lang="en-US" sz="2400" b="1" dirty="0" smtClean="0">
                <a:latin typeface="Times New Roman" pitchFamily="18" charset="0"/>
                <a:cs typeface="Times New Roman" pitchFamily="18" charset="0"/>
              </a:rPr>
              <a:t>deontology </a:t>
            </a:r>
            <a:r>
              <a:rPr lang="en-US" sz="2400" b="1" dirty="0">
                <a:latin typeface="Times New Roman" pitchFamily="18" charset="0"/>
                <a:cs typeface="Times New Roman" pitchFamily="18" charset="0"/>
              </a:rPr>
              <a:t>conduct in higher education?</a:t>
            </a:r>
            <a:endParaRPr lang="fr-FR" sz="2400" b="1" dirty="0">
              <a:latin typeface="Times New Roman" pitchFamily="18" charset="0"/>
              <a:cs typeface="Times New Roman" pitchFamily="18" charset="0"/>
            </a:endParaRPr>
          </a:p>
        </p:txBody>
      </p:sp>
      <p:sp>
        <p:nvSpPr>
          <p:cNvPr id="6" name="ZoneTexte 5"/>
          <p:cNvSpPr txBox="1"/>
          <p:nvPr/>
        </p:nvSpPr>
        <p:spPr>
          <a:xfrm>
            <a:off x="492320" y="1340768"/>
            <a:ext cx="8472168" cy="1938992"/>
          </a:xfrm>
          <a:prstGeom prst="rect">
            <a:avLst/>
          </a:prstGeom>
          <a:noFill/>
        </p:spPr>
        <p:txBody>
          <a:bodyPr wrap="square" rtlCol="0">
            <a:spAutoFit/>
          </a:bodyPr>
          <a:lstStyle/>
          <a:p>
            <a:r>
              <a:rPr lang="en-US" sz="2400" dirty="0"/>
              <a:t>The members of the University community are bound by this text to share the moral and methodological approach that leads to the recognition of the best University </a:t>
            </a:r>
            <a:r>
              <a:rPr lang="en-US" sz="2400" dirty="0" err="1"/>
              <a:t>behaviour</a:t>
            </a:r>
            <a:r>
              <a:rPr lang="en-US" sz="2400" dirty="0"/>
              <a:t> and practices in terms of ethics and deontology.</a:t>
            </a:r>
            <a:endParaRPr lang="fr-FR" sz="2400" dirty="0"/>
          </a:p>
        </p:txBody>
      </p:sp>
    </p:spTree>
    <p:extLst>
      <p:ext uri="{BB962C8B-B14F-4D97-AF65-F5344CB8AC3E}">
        <p14:creationId xmlns:p14="http://schemas.microsoft.com/office/powerpoint/2010/main" val="4100706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316" y="1469038"/>
            <a:ext cx="8568952" cy="3903954"/>
          </a:xfrm>
          <a:prstGeom prst="rect">
            <a:avLst/>
          </a:prstGeom>
        </p:spPr>
        <p:txBody>
          <a:bodyPr wrap="square">
            <a:spAutoFit/>
          </a:bodyPr>
          <a:lstStyle/>
          <a:p>
            <a:pPr marL="298450" marR="5080" indent="-286385">
              <a:lnSpc>
                <a:spcPct val="150100"/>
              </a:lnSpc>
              <a:spcBef>
                <a:spcPts val="125"/>
              </a:spcBef>
              <a:buClr>
                <a:srgbClr val="A42F0F"/>
              </a:buClr>
              <a:buFont typeface="Arial MT"/>
              <a:buChar char="•"/>
              <a:tabLst>
                <a:tab pos="298450" algn="l"/>
                <a:tab pos="299085" algn="l"/>
              </a:tabLst>
            </a:pPr>
            <a:r>
              <a:rPr lang="en-US" sz="2400" spc="140" dirty="0" smtClean="0">
                <a:latin typeface="Times New Roman" pitchFamily="18" charset="0"/>
                <a:cs typeface="Times New Roman" pitchFamily="18" charset="0"/>
              </a:rPr>
              <a:t>teaching </a:t>
            </a:r>
            <a:r>
              <a:rPr lang="en-US" sz="2400" spc="140" dirty="0">
                <a:latin typeface="Times New Roman" pitchFamily="18" charset="0"/>
                <a:cs typeface="Times New Roman" pitchFamily="18" charset="0"/>
              </a:rPr>
              <a:t>and research, core missions of the University, are founded on the respect for ethical values which are the source of the rules of conduct and the activities of the university com-munity as a </a:t>
            </a:r>
            <a:r>
              <a:rPr lang="en-US" sz="2400" spc="140" dirty="0" err="1">
                <a:latin typeface="Times New Roman" pitchFamily="18" charset="0"/>
                <a:cs typeface="Times New Roman" pitchFamily="18" charset="0"/>
              </a:rPr>
              <a:t>whole.Charter</a:t>
            </a:r>
            <a:r>
              <a:rPr lang="en-US" sz="2400" spc="140" dirty="0">
                <a:latin typeface="Times New Roman" pitchFamily="18" charset="0"/>
                <a:cs typeface="Times New Roman" pitchFamily="18" charset="0"/>
              </a:rPr>
              <a:t> concerns the entirety of the university </a:t>
            </a:r>
            <a:r>
              <a:rPr lang="en-US" sz="2400" spc="140" dirty="0" err="1">
                <a:latin typeface="Times New Roman" pitchFamily="18" charset="0"/>
                <a:cs typeface="Times New Roman" pitchFamily="18" charset="0"/>
              </a:rPr>
              <a:t>commu-nity</a:t>
            </a:r>
            <a:r>
              <a:rPr lang="en-US" sz="2400" spc="140" dirty="0">
                <a:latin typeface="Times New Roman" pitchFamily="18" charset="0"/>
                <a:cs typeface="Times New Roman" pitchFamily="18" charset="0"/>
              </a:rPr>
              <a:t>: professors, employees in teaching and research, </a:t>
            </a:r>
            <a:r>
              <a:rPr lang="en-US" sz="2400" spc="140" dirty="0" err="1">
                <a:latin typeface="Times New Roman" pitchFamily="18" charset="0"/>
                <a:cs typeface="Times New Roman" pitchFamily="18" charset="0"/>
              </a:rPr>
              <a:t>students,administrative</a:t>
            </a:r>
            <a:r>
              <a:rPr lang="en-US" sz="2400" spc="140" dirty="0">
                <a:latin typeface="Times New Roman" pitchFamily="18" charset="0"/>
                <a:cs typeface="Times New Roman" pitchFamily="18" charset="0"/>
              </a:rPr>
              <a:t> and technical personnel,</a:t>
            </a:r>
            <a:endParaRPr lang="fr-FR" sz="2400" dirty="0">
              <a:latin typeface="Times New Roman" pitchFamily="18" charset="0"/>
              <a:cs typeface="Times New Roman" pitchFamily="18" charset="0"/>
            </a:endParaRPr>
          </a:p>
        </p:txBody>
      </p:sp>
      <p:sp>
        <p:nvSpPr>
          <p:cNvPr id="3" name="Rectangle 2"/>
          <p:cNvSpPr/>
          <p:nvPr/>
        </p:nvSpPr>
        <p:spPr>
          <a:xfrm>
            <a:off x="113422" y="268709"/>
            <a:ext cx="9036496" cy="1200329"/>
          </a:xfrm>
          <a:prstGeom prst="rect">
            <a:avLst/>
          </a:prstGeom>
        </p:spPr>
        <p:txBody>
          <a:bodyPr wrap="square">
            <a:spAutoFit/>
          </a:bodyPr>
          <a:lstStyle/>
          <a:p>
            <a:r>
              <a:rPr lang="fr-FR" sz="3600" b="1" dirty="0" err="1">
                <a:latin typeface="Times New Roman" pitchFamily="18" charset="0"/>
                <a:cs typeface="Times New Roman" pitchFamily="18" charset="0"/>
              </a:rPr>
              <a:t>University</a:t>
            </a:r>
            <a:r>
              <a:rPr lang="fr-FR" sz="3600" b="1" dirty="0">
                <a:latin typeface="Times New Roman" pitchFamily="18" charset="0"/>
                <a:cs typeface="Times New Roman" pitchFamily="18" charset="0"/>
              </a:rPr>
              <a:t> Charter of </a:t>
            </a:r>
            <a:r>
              <a:rPr lang="fr-FR" sz="3600" b="1" dirty="0" err="1">
                <a:latin typeface="Times New Roman" pitchFamily="18" charset="0"/>
                <a:cs typeface="Times New Roman" pitchFamily="18" charset="0"/>
              </a:rPr>
              <a:t>Ethics</a:t>
            </a:r>
            <a:r>
              <a:rPr lang="fr-FR" sz="3600" b="1" dirty="0">
                <a:latin typeface="Times New Roman" pitchFamily="18" charset="0"/>
                <a:cs typeface="Times New Roman" pitchFamily="18" charset="0"/>
              </a:rPr>
              <a:t> and </a:t>
            </a:r>
            <a:r>
              <a:rPr lang="fr-FR" sz="3600" b="1" dirty="0" err="1">
                <a:latin typeface="Times New Roman" pitchFamily="18" charset="0"/>
                <a:cs typeface="Times New Roman" pitchFamily="18" charset="0"/>
              </a:rPr>
              <a:t>Deontology</a:t>
            </a:r>
            <a:r>
              <a:rPr lang="fr-FR" sz="3600" b="1" dirty="0">
                <a:latin typeface="Times New Roman" pitchFamily="18" charset="0"/>
                <a:cs typeface="Times New Roman" pitchFamily="18" charset="0"/>
              </a:rPr>
              <a:t> </a:t>
            </a:r>
            <a:r>
              <a:rPr lang="ar-DZ" sz="3600" b="1" dirty="0">
                <a:latin typeface="Times New Roman" pitchFamily="18" charset="0"/>
                <a:cs typeface="Times New Roman" pitchFamily="18" charset="0"/>
              </a:rPr>
              <a:t>ميثاق الآداب والأخلاقيات الجامعية</a:t>
            </a:r>
            <a:endParaRPr lang="fr-FR"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4862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bjectifs SMART : où va votre thè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68" y="1628800"/>
            <a:ext cx="4141807"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99992" y="2708920"/>
            <a:ext cx="4572000" cy="646331"/>
          </a:xfrm>
          <a:prstGeom prst="rect">
            <a:avLst/>
          </a:prstGeom>
        </p:spPr>
        <p:txBody>
          <a:bodyPr>
            <a:spAutoFit/>
          </a:bodyPr>
          <a:lstStyle/>
          <a:p>
            <a:r>
              <a:rPr lang="en-US" b="1" dirty="0">
                <a:latin typeface="Times New Roman" pitchFamily="18" charset="0"/>
                <a:cs typeface="Times New Roman" pitchFamily="18" charset="0"/>
              </a:rPr>
              <a:t>Principles of the Charter of Ethics and Deontology of the University</a:t>
            </a:r>
            <a:endParaRPr lang="fr-FR" b="1" dirty="0">
              <a:latin typeface="Times New Roman" pitchFamily="18" charset="0"/>
              <a:cs typeface="Times New Roman" pitchFamily="18" charset="0"/>
            </a:endParaRPr>
          </a:p>
        </p:txBody>
      </p:sp>
    </p:spTree>
    <p:extLst>
      <p:ext uri="{BB962C8B-B14F-4D97-AF65-F5344CB8AC3E}">
        <p14:creationId xmlns:p14="http://schemas.microsoft.com/office/powerpoint/2010/main" val="1567103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8"/>
          <p:cNvSpPr txBox="1"/>
          <p:nvPr/>
        </p:nvSpPr>
        <p:spPr>
          <a:xfrm>
            <a:off x="6374360" y="1769232"/>
            <a:ext cx="2505116" cy="786113"/>
          </a:xfrm>
          <a:prstGeom prst="rect">
            <a:avLst/>
          </a:prstGeom>
          <a:solidFill>
            <a:srgbClr val="B3CFC2"/>
          </a:solidFill>
          <a:ln w="9525">
            <a:noFill/>
          </a:ln>
        </p:spPr>
        <p:txBody>
          <a:bodyPr vert="horz" wrap="square" lIns="0" tIns="229870" rIns="0" bIns="0" rtlCol="0">
            <a:spAutoFit/>
          </a:bodyPr>
          <a:lstStyle/>
          <a:p>
            <a:pPr marL="594360">
              <a:lnSpc>
                <a:spcPct val="100000"/>
              </a:lnSpc>
              <a:spcBef>
                <a:spcPts val="1810"/>
              </a:spcBef>
            </a:pPr>
            <a:r>
              <a:rPr lang="fr-F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Academic</a:t>
            </a:r>
            <a:r>
              <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 </a:t>
            </a:r>
            <a:r>
              <a:rPr lang="fr-F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freedom</a:t>
            </a:r>
            <a:r>
              <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 </a:t>
            </a:r>
            <a:endParaRPr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endParaRPr>
          </a:p>
        </p:txBody>
      </p:sp>
      <p:sp>
        <p:nvSpPr>
          <p:cNvPr id="22" name="object 9"/>
          <p:cNvSpPr txBox="1"/>
          <p:nvPr/>
        </p:nvSpPr>
        <p:spPr>
          <a:xfrm>
            <a:off x="5403352" y="4047924"/>
            <a:ext cx="3774649" cy="945772"/>
          </a:xfrm>
          <a:prstGeom prst="rect">
            <a:avLst/>
          </a:prstGeom>
          <a:solidFill>
            <a:srgbClr val="B3CFC2"/>
          </a:solidFill>
          <a:ln w="9525">
            <a:solidFill>
              <a:srgbClr val="64A389"/>
            </a:solidFill>
          </a:ln>
        </p:spPr>
        <p:txBody>
          <a:bodyPr vert="horz" wrap="square" lIns="0" tIns="136525" rIns="0" bIns="0" rtlCol="0">
            <a:spAutoFit/>
          </a:bodyPr>
          <a:lstStyle/>
          <a:p>
            <a:pPr marL="1017905" marR="789940" indent="-219710">
              <a:lnSpc>
                <a:spcPts val="2100"/>
              </a:lnSpc>
              <a:spcBef>
                <a:spcPts val="1075"/>
              </a:spcBef>
            </a:pPr>
            <a:r>
              <a:rPr lang="fr-F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Responsibility</a:t>
            </a:r>
            <a:r>
              <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 and </a:t>
            </a:r>
            <a:r>
              <a:rPr lang="fr-F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competence</a:t>
            </a:r>
            <a:r>
              <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 </a:t>
            </a:r>
            <a:endParaRPr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endParaRPr>
          </a:p>
        </p:txBody>
      </p:sp>
      <p:sp>
        <p:nvSpPr>
          <p:cNvPr id="23" name="object 10"/>
          <p:cNvSpPr txBox="1"/>
          <p:nvPr/>
        </p:nvSpPr>
        <p:spPr>
          <a:xfrm>
            <a:off x="5580112" y="415846"/>
            <a:ext cx="3089910" cy="852156"/>
          </a:xfrm>
          <a:prstGeom prst="rect">
            <a:avLst/>
          </a:prstGeom>
          <a:solidFill>
            <a:srgbClr val="B3CFC2"/>
          </a:solidFill>
          <a:ln w="9525">
            <a:solidFill>
              <a:srgbClr val="64A389"/>
            </a:solidFill>
          </a:ln>
        </p:spPr>
        <p:txBody>
          <a:bodyPr vert="horz" wrap="square" lIns="0" tIns="234315" rIns="0" bIns="0" rtlCol="0">
            <a:spAutoFit/>
          </a:bodyPr>
          <a:lstStyle/>
          <a:p>
            <a:pPr marL="561975">
              <a:lnSpc>
                <a:spcPct val="100000"/>
              </a:lnSpc>
              <a:spcBef>
                <a:spcPts val="1845"/>
              </a:spcBef>
            </a:pPr>
            <a:r>
              <a:rPr lang="fr-FR"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Integrity</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and </a:t>
            </a:r>
            <a:r>
              <a:rPr lang="fr-FR"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Honesty</a:t>
            </a:r>
            <a:r>
              <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sz="2000" dirty="0">
              <a:latin typeface="Times New Roman" pitchFamily="18" charset="0"/>
              <a:cs typeface="Times New Roman" pitchFamily="18" charset="0"/>
            </a:endParaRPr>
          </a:p>
        </p:txBody>
      </p:sp>
      <p:sp>
        <p:nvSpPr>
          <p:cNvPr id="24" name="object 11"/>
          <p:cNvSpPr txBox="1"/>
          <p:nvPr/>
        </p:nvSpPr>
        <p:spPr>
          <a:xfrm>
            <a:off x="5292080" y="5402472"/>
            <a:ext cx="3565146" cy="941283"/>
          </a:xfrm>
          <a:prstGeom prst="rect">
            <a:avLst/>
          </a:prstGeom>
          <a:solidFill>
            <a:srgbClr val="B3CFC2"/>
          </a:solidFill>
          <a:ln w="9525">
            <a:solidFill>
              <a:srgbClr val="64A389"/>
            </a:solidFill>
          </a:ln>
        </p:spPr>
        <p:txBody>
          <a:bodyPr vert="horz" wrap="square" lIns="0" tIns="132080" rIns="0" bIns="0" rtlCol="0">
            <a:spAutoFit/>
          </a:bodyPr>
          <a:lstStyle/>
          <a:p>
            <a:pPr marL="1012825" marR="458470" indent="-543560">
              <a:lnSpc>
                <a:spcPts val="2100"/>
              </a:lnSpc>
              <a:spcBef>
                <a:spcPts val="1040"/>
              </a:spcBef>
            </a:pPr>
            <a:r>
              <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Respect of </a:t>
            </a:r>
            <a:r>
              <a:rPr lang="fr-F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University</a:t>
            </a:r>
            <a:r>
              <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 Franchise </a:t>
            </a:r>
            <a:endParaRPr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endParaRPr>
          </a:p>
        </p:txBody>
      </p:sp>
      <p:sp>
        <p:nvSpPr>
          <p:cNvPr id="25" name="object 12"/>
          <p:cNvSpPr txBox="1">
            <a:spLocks/>
          </p:cNvSpPr>
          <p:nvPr/>
        </p:nvSpPr>
        <p:spPr>
          <a:xfrm>
            <a:off x="1013585" y="441690"/>
            <a:ext cx="2000276" cy="788036"/>
          </a:xfrm>
          <a:prstGeom prst="rect">
            <a:avLst/>
          </a:prstGeom>
          <a:solidFill>
            <a:srgbClr val="B3CFC2"/>
          </a:solidFill>
          <a:ln w="9525">
            <a:solidFill>
              <a:srgbClr val="64A389"/>
            </a:solidFill>
          </a:ln>
        </p:spPr>
        <p:txBody>
          <a:bodyPr vert="horz" wrap="square" lIns="0" tIns="231775" rIns="0" bIns="0" rtlCol="0">
            <a:spAutoFit/>
          </a:bodyPr>
          <a:lstStyle>
            <a:lvl1pPr>
              <a:defRPr sz="3600" b="0" i="0">
                <a:solidFill>
                  <a:srgbClr val="585858"/>
                </a:solidFill>
                <a:latin typeface="Trebuchet MS"/>
                <a:ea typeface="+mj-ea"/>
                <a:cs typeface="Trebuchet MS"/>
              </a:defRPr>
            </a:lvl1pPr>
          </a:lstStyle>
          <a:p>
            <a:pPr marL="440690">
              <a:spcBef>
                <a:spcPts val="1825"/>
              </a:spcBef>
            </a:pPr>
            <a:r>
              <a:rPr lang="fr-FR" sz="1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Mutual</a:t>
            </a:r>
            <a:r>
              <a:rPr lang="fr-FR"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 </a:t>
            </a:r>
            <a:r>
              <a:rPr lang="fr-FR"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Respect</a:t>
            </a:r>
            <a:endParaRPr lang="fr-FR" sz="1800" dirty="0">
              <a:latin typeface="Tahoma"/>
              <a:cs typeface="Tahoma"/>
            </a:endParaRPr>
          </a:p>
        </p:txBody>
      </p:sp>
      <p:sp>
        <p:nvSpPr>
          <p:cNvPr id="26" name="object 13"/>
          <p:cNvSpPr txBox="1"/>
          <p:nvPr/>
        </p:nvSpPr>
        <p:spPr>
          <a:xfrm>
            <a:off x="183897" y="3212976"/>
            <a:ext cx="1882297" cy="523220"/>
          </a:xfrm>
          <a:prstGeom prst="rect">
            <a:avLst/>
          </a:prstGeom>
          <a:solidFill>
            <a:srgbClr val="B3CFC2"/>
          </a:solidFill>
          <a:ln w="9525">
            <a:solidFill>
              <a:srgbClr val="64A389"/>
            </a:solidFill>
          </a:ln>
        </p:spPr>
        <p:txBody>
          <a:bodyPr vert="horz" wrap="square" lIns="0" tIns="243840" rIns="0" bIns="0" rtlCol="0">
            <a:spAutoFit/>
          </a:bodyPr>
          <a:lstStyle/>
          <a:p>
            <a:pPr marR="635" algn="ctr">
              <a:lnSpc>
                <a:spcPct val="100000"/>
              </a:lnSpc>
              <a:spcBef>
                <a:spcPts val="1920"/>
              </a:spcBef>
            </a:pPr>
            <a:r>
              <a:rPr lang="fr-F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Equity</a:t>
            </a:r>
            <a:endParaRPr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endParaRPr>
          </a:p>
        </p:txBody>
      </p:sp>
      <p:sp>
        <p:nvSpPr>
          <p:cNvPr id="27" name="object 14"/>
          <p:cNvSpPr txBox="1"/>
          <p:nvPr/>
        </p:nvSpPr>
        <p:spPr>
          <a:xfrm>
            <a:off x="683568" y="5130176"/>
            <a:ext cx="3384375" cy="1284325"/>
          </a:xfrm>
          <a:prstGeom prst="rect">
            <a:avLst/>
          </a:prstGeom>
          <a:solidFill>
            <a:srgbClr val="B3CFC2"/>
          </a:solidFill>
          <a:ln w="9525">
            <a:solidFill>
              <a:srgbClr val="64A389"/>
            </a:solidFill>
          </a:ln>
        </p:spPr>
        <p:txBody>
          <a:bodyPr vert="horz" wrap="square" lIns="0" tIns="205104" rIns="0" bIns="0" rtlCol="0">
            <a:spAutoFit/>
          </a:bodyPr>
          <a:lstStyle/>
          <a:p>
            <a:pPr marL="1270" algn="ctr">
              <a:lnSpc>
                <a:spcPts val="2130"/>
              </a:lnSpc>
              <a:spcBef>
                <a:spcPts val="1614"/>
              </a:spcBef>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rPr>
              <a:t>The requirement for scientific truth, objectivity and critical spirit </a:t>
            </a:r>
            <a:endParaRPr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a:cs typeface="Tahoma"/>
            </a:endParaRPr>
          </a:p>
        </p:txBody>
      </p:sp>
      <p:sp>
        <p:nvSpPr>
          <p:cNvPr id="28" name="object 15"/>
          <p:cNvSpPr/>
          <p:nvPr/>
        </p:nvSpPr>
        <p:spPr>
          <a:xfrm>
            <a:off x="2856126" y="1298368"/>
            <a:ext cx="3518234" cy="4127691"/>
          </a:xfrm>
          <a:custGeom>
            <a:avLst/>
            <a:gdLst/>
            <a:ahLst/>
            <a:cxnLst/>
            <a:rect l="l" t="t" r="r" b="b"/>
            <a:pathLst>
              <a:path w="4842509" h="4979670">
                <a:moveTo>
                  <a:pt x="609981" y="2254885"/>
                </a:moveTo>
                <a:lnTo>
                  <a:pt x="607822" y="2252726"/>
                </a:lnTo>
                <a:lnTo>
                  <a:pt x="76200" y="2252726"/>
                </a:lnTo>
                <a:lnTo>
                  <a:pt x="76200" y="2219452"/>
                </a:lnTo>
                <a:lnTo>
                  <a:pt x="0" y="2257552"/>
                </a:lnTo>
                <a:lnTo>
                  <a:pt x="76200" y="2295652"/>
                </a:lnTo>
                <a:lnTo>
                  <a:pt x="76200" y="2262251"/>
                </a:lnTo>
                <a:lnTo>
                  <a:pt x="607822" y="2262251"/>
                </a:lnTo>
                <a:lnTo>
                  <a:pt x="609981" y="2260092"/>
                </a:lnTo>
                <a:lnTo>
                  <a:pt x="609981" y="2254885"/>
                </a:lnTo>
                <a:close/>
              </a:path>
              <a:path w="4842509" h="4979670">
                <a:moveTo>
                  <a:pt x="883285" y="1710309"/>
                </a:moveTo>
                <a:lnTo>
                  <a:pt x="882142" y="1708023"/>
                </a:lnTo>
                <a:lnTo>
                  <a:pt x="39065" y="75120"/>
                </a:lnTo>
                <a:lnTo>
                  <a:pt x="67221" y="60579"/>
                </a:lnTo>
                <a:lnTo>
                  <a:pt x="68707" y="59817"/>
                </a:lnTo>
                <a:lnTo>
                  <a:pt x="0" y="9525"/>
                </a:lnTo>
                <a:lnTo>
                  <a:pt x="1016" y="94742"/>
                </a:lnTo>
                <a:lnTo>
                  <a:pt x="30683" y="79438"/>
                </a:lnTo>
                <a:lnTo>
                  <a:pt x="873633" y="1712341"/>
                </a:lnTo>
                <a:lnTo>
                  <a:pt x="874903" y="1714627"/>
                </a:lnTo>
                <a:lnTo>
                  <a:pt x="877697" y="1715643"/>
                </a:lnTo>
                <a:lnTo>
                  <a:pt x="880110" y="1714373"/>
                </a:lnTo>
                <a:lnTo>
                  <a:pt x="882396" y="1713230"/>
                </a:lnTo>
                <a:lnTo>
                  <a:pt x="883285" y="1710309"/>
                </a:lnTo>
                <a:close/>
              </a:path>
              <a:path w="4842509" h="4979670">
                <a:moveTo>
                  <a:pt x="1088898" y="2981579"/>
                </a:moveTo>
                <a:lnTo>
                  <a:pt x="1088263" y="2978658"/>
                </a:lnTo>
                <a:lnTo>
                  <a:pt x="1085977" y="2977261"/>
                </a:lnTo>
                <a:lnTo>
                  <a:pt x="1083691" y="2975991"/>
                </a:lnTo>
                <a:lnTo>
                  <a:pt x="1080770" y="2976626"/>
                </a:lnTo>
                <a:lnTo>
                  <a:pt x="1079500" y="2978912"/>
                </a:lnTo>
                <a:lnTo>
                  <a:pt x="140309" y="4519917"/>
                </a:lnTo>
                <a:lnTo>
                  <a:pt x="111887" y="4502531"/>
                </a:lnTo>
                <a:lnTo>
                  <a:pt x="104775" y="4587494"/>
                </a:lnTo>
                <a:lnTo>
                  <a:pt x="176911" y="4542282"/>
                </a:lnTo>
                <a:lnTo>
                  <a:pt x="171081" y="4538726"/>
                </a:lnTo>
                <a:lnTo>
                  <a:pt x="148437" y="4524883"/>
                </a:lnTo>
                <a:lnTo>
                  <a:pt x="1087628" y="2983865"/>
                </a:lnTo>
                <a:lnTo>
                  <a:pt x="1088898" y="2981579"/>
                </a:lnTo>
                <a:close/>
              </a:path>
              <a:path w="4842509" h="4979670">
                <a:moveTo>
                  <a:pt x="4586351" y="0"/>
                </a:moveTo>
                <a:lnTo>
                  <a:pt x="4510405" y="38735"/>
                </a:lnTo>
                <a:lnTo>
                  <a:pt x="4537126" y="58483"/>
                </a:lnTo>
                <a:lnTo>
                  <a:pt x="3320288" y="1704213"/>
                </a:lnTo>
                <a:lnTo>
                  <a:pt x="3318764" y="1706372"/>
                </a:lnTo>
                <a:lnTo>
                  <a:pt x="3319272" y="1709293"/>
                </a:lnTo>
                <a:lnTo>
                  <a:pt x="3321304" y="1710944"/>
                </a:lnTo>
                <a:lnTo>
                  <a:pt x="3323463" y="1712468"/>
                </a:lnTo>
                <a:lnTo>
                  <a:pt x="3326384" y="1711960"/>
                </a:lnTo>
                <a:lnTo>
                  <a:pt x="3328035" y="1709928"/>
                </a:lnTo>
                <a:lnTo>
                  <a:pt x="4544796" y="64147"/>
                </a:lnTo>
                <a:lnTo>
                  <a:pt x="4571619" y="83947"/>
                </a:lnTo>
                <a:lnTo>
                  <a:pt x="4578324" y="45720"/>
                </a:lnTo>
                <a:lnTo>
                  <a:pt x="4586351" y="0"/>
                </a:lnTo>
                <a:close/>
              </a:path>
              <a:path w="4842509" h="4979670">
                <a:moveTo>
                  <a:pt x="4726305" y="3258820"/>
                </a:moveTo>
                <a:lnTo>
                  <a:pt x="4713617" y="3218434"/>
                </a:lnTo>
                <a:lnTo>
                  <a:pt x="4700778" y="3177540"/>
                </a:lnTo>
                <a:lnTo>
                  <a:pt x="4676826" y="3200666"/>
                </a:lnTo>
                <a:lnTo>
                  <a:pt x="4203827" y="2711323"/>
                </a:lnTo>
                <a:lnTo>
                  <a:pt x="4202049" y="2709545"/>
                </a:lnTo>
                <a:lnTo>
                  <a:pt x="4199001" y="2709418"/>
                </a:lnTo>
                <a:lnTo>
                  <a:pt x="4195318" y="2713101"/>
                </a:lnTo>
                <a:lnTo>
                  <a:pt x="4195191" y="2716149"/>
                </a:lnTo>
                <a:lnTo>
                  <a:pt x="4197096" y="2718054"/>
                </a:lnTo>
                <a:lnTo>
                  <a:pt x="4669968" y="3207270"/>
                </a:lnTo>
                <a:lnTo>
                  <a:pt x="4645914" y="3230499"/>
                </a:lnTo>
                <a:lnTo>
                  <a:pt x="4726305" y="3258820"/>
                </a:lnTo>
                <a:close/>
              </a:path>
              <a:path w="4842509" h="4979670">
                <a:moveTo>
                  <a:pt x="4737862" y="4894288"/>
                </a:moveTo>
                <a:lnTo>
                  <a:pt x="4708055" y="4909121"/>
                </a:lnTo>
                <a:lnTo>
                  <a:pt x="3776091" y="3036443"/>
                </a:lnTo>
                <a:lnTo>
                  <a:pt x="3774948" y="3034030"/>
                </a:lnTo>
                <a:lnTo>
                  <a:pt x="3772027" y="3033141"/>
                </a:lnTo>
                <a:lnTo>
                  <a:pt x="3769741" y="3034284"/>
                </a:lnTo>
                <a:lnTo>
                  <a:pt x="3767328" y="3035427"/>
                </a:lnTo>
                <a:lnTo>
                  <a:pt x="3766439" y="3038348"/>
                </a:lnTo>
                <a:lnTo>
                  <a:pt x="4699546" y="4913363"/>
                </a:lnTo>
                <a:lnTo>
                  <a:pt x="4669663" y="4928235"/>
                </a:lnTo>
                <a:lnTo>
                  <a:pt x="4737735" y="4979479"/>
                </a:lnTo>
                <a:lnTo>
                  <a:pt x="4737811" y="4928070"/>
                </a:lnTo>
                <a:lnTo>
                  <a:pt x="4737862" y="4894288"/>
                </a:lnTo>
                <a:close/>
              </a:path>
              <a:path w="4842509" h="4979670">
                <a:moveTo>
                  <a:pt x="4842256" y="1714627"/>
                </a:moveTo>
                <a:lnTo>
                  <a:pt x="4757039" y="1715135"/>
                </a:lnTo>
                <a:lnTo>
                  <a:pt x="4772152" y="1744878"/>
                </a:lnTo>
                <a:lnTo>
                  <a:pt x="4195953" y="2037715"/>
                </a:lnTo>
                <a:lnTo>
                  <a:pt x="4195064" y="2040636"/>
                </a:lnTo>
                <a:lnTo>
                  <a:pt x="4196207" y="2042922"/>
                </a:lnTo>
                <a:lnTo>
                  <a:pt x="4197350" y="2045335"/>
                </a:lnTo>
                <a:lnTo>
                  <a:pt x="4200271" y="2046224"/>
                </a:lnTo>
                <a:lnTo>
                  <a:pt x="4776482" y="1753387"/>
                </a:lnTo>
                <a:lnTo>
                  <a:pt x="4791583" y="1783080"/>
                </a:lnTo>
                <a:lnTo>
                  <a:pt x="4825047" y="1737868"/>
                </a:lnTo>
                <a:lnTo>
                  <a:pt x="4842256" y="1714627"/>
                </a:lnTo>
                <a:close/>
              </a:path>
            </a:pathLst>
          </a:custGeom>
          <a:solidFill>
            <a:srgbClr val="9D2C0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w="38100">
                <a:solidFill>
                  <a:schemeClr val="tx1"/>
                </a:solidFill>
              </a:ln>
              <a:solidFill>
                <a:sysClr val="windowText" lastClr="000000"/>
              </a:solidFill>
              <a:effectLst/>
              <a:uLnTx/>
              <a:uFillTx/>
            </a:endParaRPr>
          </a:p>
        </p:txBody>
      </p:sp>
      <p:sp>
        <p:nvSpPr>
          <p:cNvPr id="32" name="object 7"/>
          <p:cNvSpPr txBox="1"/>
          <p:nvPr/>
        </p:nvSpPr>
        <p:spPr>
          <a:xfrm>
            <a:off x="2066194" y="2825481"/>
            <a:ext cx="6451771" cy="508473"/>
          </a:xfrm>
          <a:prstGeom prst="rect">
            <a:avLst/>
          </a:prstGeom>
          <a:ln>
            <a:solidFill>
              <a:schemeClr val="tx1"/>
            </a:solidFill>
          </a:ln>
        </p:spPr>
        <p:txBody>
          <a:bodyPr vert="horz" wrap="square" lIns="0" tIns="15875" rIns="0" bIns="0" rtlCol="0">
            <a:spAutoFit/>
          </a:bodyPr>
          <a:lstStyle/>
          <a:p>
            <a:pPr marL="803910" marR="5080" indent="-791210">
              <a:lnSpc>
                <a:spcPct val="100000"/>
              </a:lnSpc>
              <a:spcBef>
                <a:spcPts val="125"/>
              </a:spcBef>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Principles of the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Charter</a:t>
            </a:r>
            <a:endParaRP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endParaRPr>
          </a:p>
        </p:txBody>
      </p:sp>
    </p:spTree>
    <p:extLst>
      <p:ext uri="{BB962C8B-B14F-4D97-AF65-F5344CB8AC3E}">
        <p14:creationId xmlns:p14="http://schemas.microsoft.com/office/powerpoint/2010/main" val="147158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92696"/>
            <a:ext cx="8280920" cy="923330"/>
          </a:xfrm>
          <a:prstGeom prst="rect">
            <a:avLst/>
          </a:prstGeom>
        </p:spPr>
        <p:txBody>
          <a:bodyPr wrap="square">
            <a:spAutoFit/>
          </a:bodyPr>
          <a:lstStyle/>
          <a:p>
            <a:r>
              <a:rPr lang="en-US" b="1" dirty="0" smtClean="0"/>
              <a:t>Integrity </a:t>
            </a:r>
            <a:r>
              <a:rPr lang="en-US" b="1" dirty="0"/>
              <a:t>and Honesty </a:t>
            </a:r>
            <a:r>
              <a:rPr lang="ar-DZ" dirty="0"/>
              <a:t>النزاهة والصدق</a:t>
            </a:r>
            <a:endParaRPr lang="en-US" dirty="0" smtClean="0"/>
          </a:p>
          <a:p>
            <a:r>
              <a:rPr lang="en-US" dirty="0" smtClean="0"/>
              <a:t>the </a:t>
            </a:r>
            <a:r>
              <a:rPr lang="en-US" dirty="0"/>
              <a:t>members of the university community should refrain from all forms of corruption, plagiarism and conflicts of interest.</a:t>
            </a:r>
            <a:endParaRPr lang="fr-FR" dirty="0"/>
          </a:p>
        </p:txBody>
      </p:sp>
      <p:sp>
        <p:nvSpPr>
          <p:cNvPr id="3" name="Rectangle 2"/>
          <p:cNvSpPr/>
          <p:nvPr/>
        </p:nvSpPr>
        <p:spPr>
          <a:xfrm>
            <a:off x="766472" y="1622656"/>
            <a:ext cx="7189904" cy="1200329"/>
          </a:xfrm>
          <a:prstGeom prst="rect">
            <a:avLst/>
          </a:prstGeom>
        </p:spPr>
        <p:txBody>
          <a:bodyPr wrap="square">
            <a:spAutoFit/>
          </a:bodyPr>
          <a:lstStyle/>
          <a:p>
            <a:r>
              <a:rPr lang="fr-FR" b="1" dirty="0" err="1"/>
              <a:t>Academic</a:t>
            </a:r>
            <a:r>
              <a:rPr lang="fr-FR" b="1" dirty="0"/>
              <a:t> </a:t>
            </a:r>
            <a:r>
              <a:rPr lang="fr-FR" b="1" dirty="0" err="1"/>
              <a:t>freedom</a:t>
            </a:r>
            <a:r>
              <a:rPr lang="fr-FR" b="1" dirty="0"/>
              <a:t> </a:t>
            </a:r>
            <a:r>
              <a:rPr lang="ar-DZ" dirty="0"/>
              <a:t>الحرية الأكاديمية</a:t>
            </a:r>
          </a:p>
          <a:p>
            <a:r>
              <a:rPr lang="fr-FR" dirty="0" err="1"/>
              <a:t>University</a:t>
            </a:r>
            <a:r>
              <a:rPr lang="fr-FR" dirty="0"/>
              <a:t> </a:t>
            </a:r>
            <a:r>
              <a:rPr lang="fr-FR" dirty="0" err="1"/>
              <a:t>teaching</a:t>
            </a:r>
            <a:r>
              <a:rPr lang="fr-FR" dirty="0"/>
              <a:t> and </a:t>
            </a:r>
            <a:r>
              <a:rPr lang="fr-FR" dirty="0" err="1"/>
              <a:t>research</a:t>
            </a:r>
            <a:r>
              <a:rPr lang="fr-FR" dirty="0"/>
              <a:t> </a:t>
            </a:r>
            <a:r>
              <a:rPr lang="fr-FR" dirty="0" err="1"/>
              <a:t>activities</a:t>
            </a:r>
            <a:r>
              <a:rPr lang="fr-FR" dirty="0"/>
              <a:t> </a:t>
            </a:r>
            <a:r>
              <a:rPr lang="fr-FR" dirty="0" err="1"/>
              <a:t>cannot</a:t>
            </a:r>
            <a:r>
              <a:rPr lang="fr-FR" dirty="0"/>
              <a:t> </a:t>
            </a:r>
            <a:r>
              <a:rPr lang="fr-FR" dirty="0" err="1"/>
              <a:t>be</a:t>
            </a:r>
            <a:r>
              <a:rPr lang="fr-FR" dirty="0"/>
              <a:t> </a:t>
            </a:r>
            <a:r>
              <a:rPr lang="fr-FR" dirty="0" err="1"/>
              <a:t>conceived</a:t>
            </a:r>
            <a:r>
              <a:rPr lang="fr-FR" dirty="0"/>
              <a:t> </a:t>
            </a:r>
            <a:r>
              <a:rPr lang="fr-FR" dirty="0" err="1"/>
              <a:t>outside</a:t>
            </a:r>
            <a:r>
              <a:rPr lang="fr-FR" dirty="0"/>
              <a:t> the </a:t>
            </a:r>
            <a:r>
              <a:rPr lang="fr-FR" dirty="0" err="1"/>
              <a:t>principle</a:t>
            </a:r>
            <a:r>
              <a:rPr lang="fr-FR" dirty="0"/>
              <a:t> of </a:t>
            </a:r>
            <a:r>
              <a:rPr lang="fr-FR" dirty="0" err="1"/>
              <a:t>academic</a:t>
            </a:r>
            <a:r>
              <a:rPr lang="fr-FR" dirty="0"/>
              <a:t> </a:t>
            </a:r>
            <a:r>
              <a:rPr lang="fr-FR" dirty="0" err="1"/>
              <a:t>freedom</a:t>
            </a:r>
            <a:r>
              <a:rPr lang="fr-FR" dirty="0"/>
              <a:t> </a:t>
            </a:r>
            <a:r>
              <a:rPr lang="fr-FR" dirty="0" err="1"/>
              <a:t>which</a:t>
            </a:r>
            <a:r>
              <a:rPr lang="fr-FR" dirty="0"/>
              <a:t> </a:t>
            </a:r>
            <a:r>
              <a:rPr lang="fr-FR" dirty="0" err="1"/>
              <a:t>constitutes</a:t>
            </a:r>
            <a:r>
              <a:rPr lang="fr-FR" dirty="0"/>
              <a:t> </a:t>
            </a:r>
            <a:r>
              <a:rPr lang="fr-FR" dirty="0" err="1"/>
              <a:t>their</a:t>
            </a:r>
            <a:r>
              <a:rPr lang="fr-FR" dirty="0"/>
              <a:t> </a:t>
            </a:r>
            <a:r>
              <a:rPr lang="fr-FR" dirty="0" err="1"/>
              <a:t>cornerstone</a:t>
            </a:r>
            <a:endParaRPr lang="fr-FR" dirty="0"/>
          </a:p>
        </p:txBody>
      </p:sp>
      <p:sp>
        <p:nvSpPr>
          <p:cNvPr id="4" name="Rectangle 3"/>
          <p:cNvSpPr/>
          <p:nvPr/>
        </p:nvSpPr>
        <p:spPr>
          <a:xfrm>
            <a:off x="899592" y="2866153"/>
            <a:ext cx="7272808" cy="1200329"/>
          </a:xfrm>
          <a:prstGeom prst="rect">
            <a:avLst/>
          </a:prstGeom>
        </p:spPr>
        <p:txBody>
          <a:bodyPr wrap="square">
            <a:spAutoFit/>
          </a:bodyPr>
          <a:lstStyle/>
          <a:p>
            <a:r>
              <a:rPr lang="fr-FR" b="1" dirty="0" err="1"/>
              <a:t>Responsibility</a:t>
            </a:r>
            <a:r>
              <a:rPr lang="fr-FR" b="1" dirty="0"/>
              <a:t> and </a:t>
            </a:r>
            <a:r>
              <a:rPr lang="fr-FR" b="1" dirty="0" err="1"/>
              <a:t>competence</a:t>
            </a:r>
            <a:r>
              <a:rPr lang="fr-FR" b="1" dirty="0"/>
              <a:t> </a:t>
            </a:r>
            <a:r>
              <a:rPr lang="ar-DZ" dirty="0"/>
              <a:t>المسؤولية والكفاءة</a:t>
            </a:r>
          </a:p>
          <a:p>
            <a:r>
              <a:rPr lang="fr-FR" dirty="0" err="1"/>
              <a:t>Considering</a:t>
            </a:r>
            <a:r>
              <a:rPr lang="fr-FR" dirty="0"/>
              <a:t> </a:t>
            </a:r>
            <a:r>
              <a:rPr lang="fr-FR" dirty="0" err="1"/>
              <a:t>it</a:t>
            </a:r>
            <a:r>
              <a:rPr lang="fr-FR" dirty="0"/>
              <a:t> the quintessence of </a:t>
            </a:r>
            <a:r>
              <a:rPr lang="fr-FR" dirty="0" err="1"/>
              <a:t>academic</a:t>
            </a:r>
            <a:r>
              <a:rPr lang="fr-FR" dirty="0"/>
              <a:t> </a:t>
            </a:r>
            <a:r>
              <a:rPr lang="fr-FR" dirty="0" err="1"/>
              <a:t>freedom</a:t>
            </a:r>
            <a:r>
              <a:rPr lang="fr-FR" dirty="0"/>
              <a:t>, </a:t>
            </a:r>
            <a:r>
              <a:rPr lang="fr-FR" dirty="0" err="1"/>
              <a:t>responsibility</a:t>
            </a:r>
            <a:r>
              <a:rPr lang="fr-FR" dirty="0"/>
              <a:t> </a:t>
            </a:r>
            <a:r>
              <a:rPr lang="fr-FR" dirty="0" err="1"/>
              <a:t>is</a:t>
            </a:r>
            <a:r>
              <a:rPr lang="fr-FR" dirty="0"/>
              <a:t> </a:t>
            </a:r>
            <a:r>
              <a:rPr lang="fr-FR" dirty="0" err="1"/>
              <a:t>directly</a:t>
            </a:r>
            <a:r>
              <a:rPr lang="fr-FR" dirty="0"/>
              <a:t> </a:t>
            </a:r>
            <a:r>
              <a:rPr lang="fr-FR" dirty="0" err="1"/>
              <a:t>linked</a:t>
            </a:r>
            <a:r>
              <a:rPr lang="fr-FR" dirty="0"/>
              <a:t> to </a:t>
            </a:r>
            <a:r>
              <a:rPr lang="fr-FR" dirty="0" err="1"/>
              <a:t>competence.It</a:t>
            </a:r>
            <a:r>
              <a:rPr lang="fr-FR" dirty="0"/>
              <a:t> </a:t>
            </a:r>
            <a:r>
              <a:rPr lang="fr-FR" dirty="0" err="1"/>
              <a:t>is</a:t>
            </a:r>
            <a:r>
              <a:rPr lang="fr-FR" dirty="0"/>
              <a:t> </a:t>
            </a:r>
            <a:r>
              <a:rPr lang="fr-FR" dirty="0" err="1"/>
              <a:t>developed</a:t>
            </a:r>
            <a:r>
              <a:rPr lang="fr-FR" dirty="0"/>
              <a:t> due to a </a:t>
            </a:r>
            <a:r>
              <a:rPr lang="fr-FR" dirty="0" err="1"/>
              <a:t>democratic</a:t>
            </a:r>
            <a:r>
              <a:rPr lang="fr-FR" dirty="0"/>
              <a:t> and </a:t>
            </a:r>
            <a:r>
              <a:rPr lang="fr-FR" dirty="0" err="1"/>
              <a:t>ethical</a:t>
            </a:r>
            <a:r>
              <a:rPr lang="fr-FR" dirty="0"/>
              <a:t> management</a:t>
            </a:r>
          </a:p>
        </p:txBody>
      </p:sp>
      <p:sp>
        <p:nvSpPr>
          <p:cNvPr id="6" name="Rectangle 5"/>
          <p:cNvSpPr/>
          <p:nvPr/>
        </p:nvSpPr>
        <p:spPr>
          <a:xfrm>
            <a:off x="899592" y="4073732"/>
            <a:ext cx="7488832" cy="923330"/>
          </a:xfrm>
          <a:prstGeom prst="rect">
            <a:avLst/>
          </a:prstGeom>
        </p:spPr>
        <p:txBody>
          <a:bodyPr wrap="square">
            <a:spAutoFit/>
          </a:bodyPr>
          <a:lstStyle/>
          <a:p>
            <a:r>
              <a:rPr lang="en-US" b="1" dirty="0"/>
              <a:t>Mutual </a:t>
            </a:r>
            <a:r>
              <a:rPr lang="en-US" b="1" dirty="0" smtClean="0"/>
              <a:t>Respect  </a:t>
            </a:r>
            <a:r>
              <a:rPr lang="ar-DZ" b="1" dirty="0"/>
              <a:t>: احترام متبادل</a:t>
            </a:r>
            <a:r>
              <a:rPr lang="en-US" b="1" dirty="0" smtClean="0"/>
              <a:t>     </a:t>
            </a:r>
            <a:r>
              <a:rPr lang="en-US" dirty="0" smtClean="0"/>
              <a:t>to </a:t>
            </a:r>
            <a:r>
              <a:rPr lang="en-US" dirty="0"/>
              <a:t>the other is based on self-respect. All university community members must ban violence in whatsoever form, </a:t>
            </a:r>
            <a:endParaRPr lang="fr-FR" dirty="0"/>
          </a:p>
        </p:txBody>
      </p:sp>
      <p:sp>
        <p:nvSpPr>
          <p:cNvPr id="7" name="Rectangle 6"/>
          <p:cNvSpPr/>
          <p:nvPr/>
        </p:nvSpPr>
        <p:spPr>
          <a:xfrm>
            <a:off x="693931" y="5004350"/>
            <a:ext cx="7478469" cy="1200329"/>
          </a:xfrm>
          <a:prstGeom prst="rect">
            <a:avLst/>
          </a:prstGeom>
        </p:spPr>
        <p:txBody>
          <a:bodyPr wrap="square">
            <a:spAutoFit/>
          </a:bodyPr>
          <a:lstStyle/>
          <a:p>
            <a:r>
              <a:rPr lang="en-US" b="1" dirty="0"/>
              <a:t>The requirement for scientific truth, objectivity and critical spirit </a:t>
            </a:r>
            <a:r>
              <a:rPr lang="en-US" dirty="0"/>
              <a:t>Scientific</a:t>
            </a:r>
            <a:r>
              <a:rPr lang="en-US" b="1" dirty="0"/>
              <a:t> </a:t>
            </a:r>
            <a:r>
              <a:rPr lang="en-US" dirty="0"/>
              <a:t>truth and Critical thinking are fundamental principles of the “quest” and possibility for interrogating the knowledge that university both transmits and generates</a:t>
            </a:r>
            <a:endParaRPr lang="fr-FR" dirty="0"/>
          </a:p>
        </p:txBody>
      </p:sp>
    </p:spTree>
    <p:extLst>
      <p:ext uri="{BB962C8B-B14F-4D97-AF65-F5344CB8AC3E}">
        <p14:creationId xmlns:p14="http://schemas.microsoft.com/office/powerpoint/2010/main" val="1570913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2696"/>
            <a:ext cx="8640960" cy="923330"/>
          </a:xfrm>
          <a:prstGeom prst="rect">
            <a:avLst/>
          </a:prstGeom>
        </p:spPr>
        <p:txBody>
          <a:bodyPr wrap="square">
            <a:spAutoFit/>
          </a:bodyPr>
          <a:lstStyle/>
          <a:p>
            <a:r>
              <a:rPr lang="fr-FR" b="1" dirty="0" err="1"/>
              <a:t>Equity</a:t>
            </a:r>
            <a:r>
              <a:rPr lang="fr-FR" b="1" dirty="0"/>
              <a:t>  </a:t>
            </a:r>
            <a:r>
              <a:rPr lang="ar-DZ" b="1" dirty="0"/>
              <a:t>عدالة</a:t>
            </a:r>
          </a:p>
          <a:p>
            <a:r>
              <a:rPr lang="fr-FR" dirty="0" err="1"/>
              <a:t>objectivity</a:t>
            </a:r>
            <a:r>
              <a:rPr lang="fr-FR" dirty="0"/>
              <a:t> and </a:t>
            </a:r>
            <a:r>
              <a:rPr lang="fr-FR" dirty="0" err="1"/>
              <a:t>impartiality</a:t>
            </a:r>
            <a:r>
              <a:rPr lang="fr-FR" dirty="0"/>
              <a:t> are the essential </a:t>
            </a:r>
            <a:r>
              <a:rPr lang="fr-FR" dirty="0" err="1"/>
              <a:t>requirements</a:t>
            </a:r>
            <a:r>
              <a:rPr lang="fr-FR" dirty="0"/>
              <a:t> </a:t>
            </a:r>
            <a:r>
              <a:rPr lang="fr-FR" dirty="0" err="1"/>
              <a:t>during</a:t>
            </a:r>
            <a:r>
              <a:rPr lang="fr-FR" dirty="0"/>
              <a:t> the </a:t>
            </a:r>
            <a:r>
              <a:rPr lang="fr-FR" dirty="0" err="1"/>
              <a:t>evaluations</a:t>
            </a:r>
            <a:r>
              <a:rPr lang="fr-FR" dirty="0"/>
              <a:t>, promotions, </a:t>
            </a:r>
            <a:r>
              <a:rPr lang="fr-FR" dirty="0" err="1"/>
              <a:t>recruitment</a:t>
            </a:r>
            <a:r>
              <a:rPr lang="fr-FR" dirty="0"/>
              <a:t> and </a:t>
            </a:r>
            <a:r>
              <a:rPr lang="fr-FR" dirty="0" err="1"/>
              <a:t>denominations</a:t>
            </a:r>
            <a:endParaRPr lang="fr-FR" dirty="0"/>
          </a:p>
        </p:txBody>
      </p:sp>
    </p:spTree>
    <p:extLst>
      <p:ext uri="{BB962C8B-B14F-4D97-AF65-F5344CB8AC3E}">
        <p14:creationId xmlns:p14="http://schemas.microsoft.com/office/powerpoint/2010/main" val="843754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19672" y="2276872"/>
            <a:ext cx="7272808" cy="1446550"/>
          </a:xfrm>
          <a:prstGeom prst="rect">
            <a:avLst/>
          </a:prstGeom>
          <a:solidFill>
            <a:schemeClr val="bg1"/>
          </a:solidFill>
        </p:spPr>
        <p:txBody>
          <a:bodyPr wrap="square">
            <a:spAutoFit/>
          </a:bodyPr>
          <a:lstStyle/>
          <a:p>
            <a:r>
              <a:rPr lang="en-US" sz="4400" b="1" dirty="0">
                <a:ln w="10541" cmpd="sng">
                  <a:solidFill>
                    <a:srgbClr val="7D7D7D">
                      <a:tint val="100000"/>
                      <a:shade val="100000"/>
                      <a:satMod val="110000"/>
                    </a:srgbClr>
                  </a:solidFill>
                  <a:prstDash val="solid"/>
                </a:ln>
                <a:solidFill>
                  <a:schemeClr val="accent1"/>
                </a:solidFill>
                <a:latin typeface="Times New Roman" pitchFamily="18" charset="0"/>
                <a:cs typeface="Times New Roman" pitchFamily="18" charset="0"/>
              </a:rPr>
              <a:t>Rights and duties of the University Community</a:t>
            </a:r>
            <a:endParaRPr lang="fr-FR" sz="4400" b="1" dirty="0">
              <a:ln w="10541" cmpd="sng">
                <a:solidFill>
                  <a:srgbClr val="7D7D7D">
                    <a:tint val="100000"/>
                    <a:shade val="100000"/>
                    <a:satMod val="110000"/>
                  </a:srgbClr>
                </a:solidFill>
                <a:prstDash val="solid"/>
              </a:ln>
              <a:solidFill>
                <a:schemeClr val="accent1"/>
              </a:solidFill>
              <a:latin typeface="Times New Roman" pitchFamily="18" charset="0"/>
              <a:cs typeface="Times New Roman" pitchFamily="18" charset="0"/>
            </a:endParaRPr>
          </a:p>
        </p:txBody>
      </p:sp>
      <p:sp>
        <p:nvSpPr>
          <p:cNvPr id="2" name="ZoneTexte 1"/>
          <p:cNvSpPr txBox="1"/>
          <p:nvPr/>
        </p:nvSpPr>
        <p:spPr>
          <a:xfrm>
            <a:off x="2483768" y="1499592"/>
            <a:ext cx="3024336" cy="646331"/>
          </a:xfrm>
          <a:prstGeom prst="rect">
            <a:avLst/>
          </a:prstGeom>
          <a:noFill/>
        </p:spPr>
        <p:txBody>
          <a:bodyPr wrap="square" rtlCol="0">
            <a:spAutoFit/>
          </a:bodyPr>
          <a:lstStyle/>
          <a:p>
            <a:r>
              <a:rPr lang="en-GB" sz="3600" b="1" dirty="0" smtClean="0">
                <a:latin typeface="Times New Roman" pitchFamily="18" charset="0"/>
                <a:cs typeface="Times New Roman" pitchFamily="18" charset="0"/>
              </a:rPr>
              <a:t>Chapter 3</a:t>
            </a:r>
            <a:endParaRPr lang="fr-FR"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898751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2204864"/>
            <a:ext cx="4572000" cy="1077218"/>
          </a:xfrm>
          <a:prstGeom prst="rect">
            <a:avLst/>
          </a:prstGeom>
        </p:spPr>
        <p:txBody>
          <a:bodyPr>
            <a:spAutoFit/>
          </a:bodyPr>
          <a:lstStyle/>
          <a:p>
            <a:r>
              <a:rPr lang="en-US" sz="3200" b="1" dirty="0"/>
              <a:t>Rights and Duties of </a:t>
            </a:r>
            <a:r>
              <a:rPr lang="en-US" sz="3200" b="1" dirty="0" smtClean="0"/>
              <a:t>Professor-Researcher</a:t>
            </a:r>
            <a:endParaRPr lang="fr-FR" sz="3200" b="1" dirty="0"/>
          </a:p>
        </p:txBody>
      </p:sp>
    </p:spTree>
    <p:extLst>
      <p:ext uri="{BB962C8B-B14F-4D97-AF65-F5344CB8AC3E}">
        <p14:creationId xmlns:p14="http://schemas.microsoft.com/office/powerpoint/2010/main" val="3580254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7871" y="836712"/>
            <a:ext cx="4020652" cy="707886"/>
          </a:xfrm>
          <a:prstGeom prst="rect">
            <a:avLst/>
          </a:prstGeom>
        </p:spPr>
        <p:txBody>
          <a:bodyPr wrap="none">
            <a:spAutoFit/>
          </a:bodyPr>
          <a:lstStyle/>
          <a:p>
            <a:r>
              <a:rPr lang="fr-FR" sz="4000" b="1" dirty="0">
                <a:latin typeface="Times New Roman" pitchFamily="18" charset="0"/>
                <a:cs typeface="Times New Roman" pitchFamily="18" charset="0"/>
              </a:rPr>
              <a:t>Course Contents:</a:t>
            </a:r>
          </a:p>
        </p:txBody>
      </p:sp>
      <p:sp>
        <p:nvSpPr>
          <p:cNvPr id="4" name="Rectangle 3"/>
          <p:cNvSpPr/>
          <p:nvPr/>
        </p:nvSpPr>
        <p:spPr>
          <a:xfrm>
            <a:off x="1115616" y="1628800"/>
            <a:ext cx="6984776" cy="4524315"/>
          </a:xfrm>
          <a:prstGeom prst="rect">
            <a:avLst/>
          </a:prstGeom>
        </p:spPr>
        <p:txBody>
          <a:bodyPr wrap="square">
            <a:spAutoFit/>
          </a:bodyPr>
          <a:lstStyle/>
          <a:p>
            <a:r>
              <a:rPr lang="en-US" b="1" dirty="0"/>
              <a:t>Chapter 01.Fundamental concept</a:t>
            </a:r>
          </a:p>
          <a:p>
            <a:r>
              <a:rPr lang="en-US" dirty="0"/>
              <a:t>Definition</a:t>
            </a:r>
          </a:p>
          <a:p>
            <a:r>
              <a:rPr lang="en-US" dirty="0"/>
              <a:t>Distinction between the different concepts</a:t>
            </a:r>
          </a:p>
          <a:p>
            <a:r>
              <a:rPr lang="en-US" b="1" dirty="0"/>
              <a:t>Chapter 02.University franchise</a:t>
            </a:r>
          </a:p>
          <a:p>
            <a:r>
              <a:rPr lang="en-US" dirty="0"/>
              <a:t>Concept of university franchises</a:t>
            </a:r>
          </a:p>
          <a:p>
            <a:r>
              <a:rPr lang="en-US" dirty="0"/>
              <a:t>Actors of Campus University</a:t>
            </a:r>
          </a:p>
          <a:p>
            <a:r>
              <a:rPr lang="en-US" b="1" dirty="0"/>
              <a:t>Chapter03 University Charter of Ethics and Deontology </a:t>
            </a:r>
          </a:p>
          <a:p>
            <a:r>
              <a:rPr lang="en-US" dirty="0"/>
              <a:t>Right of student</a:t>
            </a:r>
          </a:p>
          <a:p>
            <a:r>
              <a:rPr lang="en-US" dirty="0"/>
              <a:t>Duties of student</a:t>
            </a:r>
          </a:p>
          <a:p>
            <a:r>
              <a:rPr lang="en-US" dirty="0"/>
              <a:t>Teacher’s rights</a:t>
            </a:r>
          </a:p>
          <a:p>
            <a:r>
              <a:rPr lang="en-US" dirty="0"/>
              <a:t>Obligation of the research professor</a:t>
            </a:r>
          </a:p>
          <a:p>
            <a:r>
              <a:rPr lang="en-US" dirty="0"/>
              <a:t>Obligation of administrative and technical staff</a:t>
            </a:r>
          </a:p>
          <a:p>
            <a:r>
              <a:rPr lang="en-US" b="1" dirty="0" smtClean="0"/>
              <a:t>Chapter 04.University </a:t>
            </a:r>
            <a:r>
              <a:rPr lang="en-US" b="1" dirty="0"/>
              <a:t>values</a:t>
            </a:r>
          </a:p>
          <a:p>
            <a:r>
              <a:rPr lang="en-US" dirty="0"/>
              <a:t>Social values</a:t>
            </a:r>
          </a:p>
          <a:p>
            <a:r>
              <a:rPr lang="en-US" dirty="0"/>
              <a:t>Community values</a:t>
            </a:r>
          </a:p>
          <a:p>
            <a:r>
              <a:rPr lang="en-US" dirty="0"/>
              <a:t>Professional </a:t>
            </a:r>
            <a:r>
              <a:rPr lang="en-US" dirty="0" smtClean="0"/>
              <a:t>values</a:t>
            </a:r>
            <a:endParaRPr lang="en-US" dirty="0"/>
          </a:p>
        </p:txBody>
      </p:sp>
    </p:spTree>
    <p:extLst>
      <p:ext uri="{BB962C8B-B14F-4D97-AF65-F5344CB8AC3E}">
        <p14:creationId xmlns:p14="http://schemas.microsoft.com/office/powerpoint/2010/main" val="2384046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51344"/>
            <a:ext cx="8136904" cy="4524315"/>
          </a:xfrm>
          <a:prstGeom prst="rect">
            <a:avLst/>
          </a:prstGeom>
        </p:spPr>
        <p:txBody>
          <a:bodyPr wrap="square">
            <a:spAutoFit/>
          </a:bodyPr>
          <a:lstStyle/>
          <a:p>
            <a:r>
              <a:rPr lang="en-US" dirty="0"/>
              <a:t>	</a:t>
            </a:r>
            <a:r>
              <a:rPr lang="en-US" b="1" dirty="0" smtClean="0"/>
              <a:t>Rights  </a:t>
            </a:r>
            <a:r>
              <a:rPr lang="ar-DZ" b="1" dirty="0" smtClean="0"/>
              <a:t>حقوق</a:t>
            </a:r>
            <a:endParaRPr lang="en-US" b="1" dirty="0"/>
          </a:p>
          <a:p>
            <a:r>
              <a:rPr lang="en-US" dirty="0"/>
              <a:t>-All matters related to defining and administrating teaching programs, research, </a:t>
            </a:r>
            <a:r>
              <a:rPr lang="en-US" dirty="0" err="1"/>
              <a:t>peri</a:t>
            </a:r>
            <a:r>
              <a:rPr lang="en-US" dirty="0"/>
              <a:t> academic activity, as well as the allocation of resources must be, in accordance with the regulations in force, based on transparency mechanisms</a:t>
            </a:r>
          </a:p>
          <a:p>
            <a:r>
              <a:rPr lang="en-US" dirty="0"/>
              <a:t>-When the researcher-professor is called upon for exercising administrative functions, he or she must meet the requirements of respect and efficiency</a:t>
            </a:r>
          </a:p>
          <a:p>
            <a:r>
              <a:rPr lang="en-US" dirty="0"/>
              <a:t>-The evaluation should particularly be undertaken based on the academic assessment measures of appreciating research and teaching activities as well as other professional activities related to university institutions and </a:t>
            </a:r>
            <a:r>
              <a:rPr lang="en-US" dirty="0" smtClean="0"/>
              <a:t>research</a:t>
            </a:r>
          </a:p>
          <a:p>
            <a:r>
              <a:rPr lang="en-US" dirty="0"/>
              <a:t>The researcher-professor benefits from adequate work conditions as well as the necessary pedagogical and scientific means that will allow him/her to be fully focused on their tasks and to devote necessary time to benefit from permanent training. </a:t>
            </a:r>
          </a:p>
        </p:txBody>
      </p:sp>
    </p:spTree>
    <p:extLst>
      <p:ext uri="{BB962C8B-B14F-4D97-AF65-F5344CB8AC3E}">
        <p14:creationId xmlns:p14="http://schemas.microsoft.com/office/powerpoint/2010/main" val="331593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137" y="404664"/>
            <a:ext cx="8280920" cy="5909310"/>
          </a:xfrm>
          <a:prstGeom prst="rect">
            <a:avLst/>
          </a:prstGeom>
        </p:spPr>
        <p:txBody>
          <a:bodyPr wrap="square">
            <a:spAutoFit/>
          </a:bodyPr>
          <a:lstStyle/>
          <a:p>
            <a:r>
              <a:rPr lang="en-US" dirty="0"/>
              <a:t>	</a:t>
            </a:r>
            <a:r>
              <a:rPr lang="en-US" b="1" dirty="0"/>
              <a:t>Duties /</a:t>
            </a:r>
            <a:r>
              <a:rPr lang="en-US" b="1" dirty="0" smtClean="0"/>
              <a:t>Obligations</a:t>
            </a:r>
            <a:r>
              <a:rPr lang="ar-DZ" b="1" dirty="0" smtClean="0"/>
              <a:t> </a:t>
            </a:r>
            <a:r>
              <a:rPr lang="ar-DZ" b="1" dirty="0" err="1" smtClean="0"/>
              <a:t>واحبات</a:t>
            </a:r>
            <a:r>
              <a:rPr lang="ar-DZ" b="1" dirty="0" smtClean="0"/>
              <a:t> </a:t>
            </a:r>
            <a:endParaRPr lang="en-US" b="1" dirty="0"/>
          </a:p>
          <a:p>
            <a:r>
              <a:rPr lang="en-US" dirty="0"/>
              <a:t>-in situations, where multiple occupations are permitted by terms of law, primacy should be given to the academic profession</a:t>
            </a:r>
          </a:p>
          <a:p>
            <a:r>
              <a:rPr lang="en-US" dirty="0"/>
              <a:t>-Clearly state the educational objectives, using the syllabus process, as part of the quality Encourage expertise and consultancy activities to enhance its teaching and research</a:t>
            </a:r>
          </a:p>
          <a:p>
            <a:r>
              <a:rPr lang="en-US" dirty="0"/>
              <a:t>-Respect the work of peers and students, especially doctoral students, by citing sources and refraining from any form of plagiarism</a:t>
            </a:r>
          </a:p>
          <a:p>
            <a:r>
              <a:rPr lang="en-US" dirty="0"/>
              <a:t>- be fair and impartial in the professional or academic evaluation of their colleagues</a:t>
            </a:r>
          </a:p>
          <a:p>
            <a:r>
              <a:rPr lang="en-US" dirty="0"/>
              <a:t>Evaluate students' performance objectively and fairly</a:t>
            </a:r>
          </a:p>
          <a:p>
            <a:r>
              <a:rPr lang="en-US" dirty="0"/>
              <a:t>-Ensure that the content of deliberations and debates in the various bodies on which they serve is kept confidential</a:t>
            </a:r>
          </a:p>
          <a:p>
            <a:r>
              <a:rPr lang="en-US" dirty="0"/>
              <a:t>-Refrain from using their academic status and engaging the responsibility of the university in purely personal purposes</a:t>
            </a:r>
          </a:p>
          <a:p>
            <a:r>
              <a:rPr lang="en-US" dirty="0"/>
              <a:t>-Manage honestly all funds entrusted to them in the context of the university, research</a:t>
            </a:r>
          </a:p>
          <a:p>
            <a:r>
              <a:rPr lang="en-US" dirty="0"/>
              <a:t>activities or any other professional activity</a:t>
            </a:r>
          </a:p>
          <a:p>
            <a:r>
              <a:rPr lang="en-US" dirty="0"/>
              <a:t>-They must therefore respect the right of all members of the university community to access the exercise of their activities and functions.</a:t>
            </a:r>
          </a:p>
          <a:p>
            <a:r>
              <a:rPr lang="en-US" dirty="0"/>
              <a:t>-Wear professional uniform</a:t>
            </a:r>
          </a:p>
        </p:txBody>
      </p:sp>
    </p:spTree>
    <p:extLst>
      <p:ext uri="{BB962C8B-B14F-4D97-AF65-F5344CB8AC3E}">
        <p14:creationId xmlns:p14="http://schemas.microsoft.com/office/powerpoint/2010/main" val="1823073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2276872"/>
            <a:ext cx="5812047" cy="1077218"/>
          </a:xfrm>
          <a:prstGeom prst="rect">
            <a:avLst/>
          </a:prstGeom>
        </p:spPr>
        <p:txBody>
          <a:bodyPr wrap="square">
            <a:spAutoFit/>
          </a:bodyPr>
          <a:lstStyle/>
          <a:p>
            <a:r>
              <a:rPr lang="en-US" sz="3200" b="1" dirty="0" smtClean="0">
                <a:latin typeface="Times New Roman" pitchFamily="18" charset="0"/>
                <a:cs typeface="Times New Roman" pitchFamily="18" charset="0"/>
              </a:rPr>
              <a:t>Rights </a:t>
            </a:r>
            <a:r>
              <a:rPr lang="en-US" sz="3200" b="1" dirty="0">
                <a:latin typeface="Times New Roman" pitchFamily="18" charset="0"/>
                <a:cs typeface="Times New Roman" pitchFamily="18" charset="0"/>
              </a:rPr>
              <a:t>and Duties of </a:t>
            </a:r>
            <a:r>
              <a:rPr lang="en-US" sz="3200" b="1" dirty="0" smtClean="0">
                <a:latin typeface="Times New Roman" pitchFamily="18" charset="0"/>
                <a:cs typeface="Times New Roman" pitchFamily="18" charset="0"/>
              </a:rPr>
              <a:t>Students</a:t>
            </a:r>
            <a:endParaRPr lang="ar-DZ" sz="3200" b="1" dirty="0" smtClean="0">
              <a:latin typeface="Times New Roman" pitchFamily="18" charset="0"/>
              <a:cs typeface="Times New Roman" pitchFamily="18" charset="0"/>
            </a:endParaRPr>
          </a:p>
          <a:p>
            <a:pPr algn="ctr"/>
            <a:r>
              <a:rPr lang="ar-DZ" sz="3200" b="1" dirty="0" smtClean="0">
                <a:latin typeface="Times New Roman" pitchFamily="18" charset="0"/>
                <a:cs typeface="Times New Roman" pitchFamily="18" charset="0"/>
              </a:rPr>
              <a:t>حقوق و </a:t>
            </a:r>
            <a:r>
              <a:rPr lang="ar-DZ" sz="3200" b="1" dirty="0" err="1" smtClean="0">
                <a:latin typeface="Times New Roman" pitchFamily="18" charset="0"/>
                <a:cs typeface="Times New Roman" pitchFamily="18" charset="0"/>
              </a:rPr>
              <a:t>واحبات</a:t>
            </a:r>
            <a:r>
              <a:rPr lang="ar-DZ" sz="3200" b="1" dirty="0" smtClean="0">
                <a:latin typeface="Times New Roman" pitchFamily="18" charset="0"/>
                <a:cs typeface="Times New Roman" pitchFamily="18" charset="0"/>
              </a:rPr>
              <a:t> الطلاب</a:t>
            </a:r>
            <a:r>
              <a:rPr lang="en-US" sz="3200" b="1" dirty="0" smtClean="0">
                <a:latin typeface="Times New Roman" pitchFamily="18" charset="0"/>
                <a:cs typeface="Times New Roman" pitchFamily="18" charset="0"/>
              </a:rPr>
              <a:t> </a:t>
            </a:r>
            <a:endParaRPr lang="fr-FR"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49245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16632"/>
            <a:ext cx="7992888" cy="6463308"/>
          </a:xfrm>
          <a:prstGeom prst="rect">
            <a:avLst/>
          </a:prstGeom>
        </p:spPr>
        <p:txBody>
          <a:bodyPr wrap="square">
            <a:spAutoFit/>
          </a:bodyPr>
          <a:lstStyle/>
          <a:p>
            <a:r>
              <a:rPr lang="en-US" b="1" dirty="0"/>
              <a:t>The student has the right of:</a:t>
            </a:r>
          </a:p>
          <a:p>
            <a:r>
              <a:rPr lang="en-US" dirty="0"/>
              <a:t>- Information about the higher education institution to which he/she belongs, including its internal regulations.</a:t>
            </a:r>
          </a:p>
          <a:p>
            <a:r>
              <a:rPr lang="en-US" dirty="0"/>
              <a:t>- Freedom of expression and opinion in accordance with the rules governing university institutions</a:t>
            </a:r>
          </a:p>
          <a:p>
            <a:r>
              <a:rPr lang="en-US" dirty="0"/>
              <a:t>- Respect and dignity on the part of members of the university community. - The necessary</a:t>
            </a:r>
          </a:p>
          <a:p>
            <a:r>
              <a:rPr lang="en-US" dirty="0"/>
              <a:t>- security, hygiene, and health prevention both in universities and university campuses</a:t>
            </a:r>
          </a:p>
          <a:p>
            <a:r>
              <a:rPr lang="en-US" dirty="0"/>
              <a:t>/residencies.</a:t>
            </a:r>
          </a:p>
          <a:p>
            <a:r>
              <a:rPr lang="en-US" dirty="0"/>
              <a:t>- Quality teaching and supervision based on modern and adopted pedagogical methods.</a:t>
            </a:r>
          </a:p>
          <a:p>
            <a:r>
              <a:rPr lang="en-US" dirty="0"/>
              <a:t>- The student has the right to a fair, equitable and impartial or unbiased evaluation.</a:t>
            </a:r>
          </a:p>
          <a:p>
            <a:r>
              <a:rPr lang="en-US" dirty="0"/>
              <a:t>- He/she has the right to appeal if he/she feels aggrieved in the correction of a test.</a:t>
            </a:r>
          </a:p>
          <a:p>
            <a:r>
              <a:rPr lang="en-US" dirty="0"/>
              <a:t>- The syllabus of the course and the related modules must be communicated to the student at the beginning of the year. The courses must be made available to the student in syllabus form.</a:t>
            </a:r>
          </a:p>
          <a:p>
            <a:r>
              <a:rPr lang="en-US" dirty="0"/>
              <a:t>- It is imperative that the student receives the marks and bar of the test as well as the copy of the test</a:t>
            </a:r>
          </a:p>
          <a:p>
            <a:r>
              <a:rPr lang="en-US" dirty="0"/>
              <a:t>- The student elects his/her representatives to the pedagogical committees without hindrance or pressure</a:t>
            </a:r>
            <a:r>
              <a:rPr lang="en-US" dirty="0" smtClean="0"/>
              <a:t>.</a:t>
            </a:r>
            <a:endParaRPr lang="en-US" dirty="0"/>
          </a:p>
        </p:txBody>
      </p:sp>
    </p:spTree>
    <p:extLst>
      <p:ext uri="{BB962C8B-B14F-4D97-AF65-F5344CB8AC3E}">
        <p14:creationId xmlns:p14="http://schemas.microsoft.com/office/powerpoint/2010/main" val="2678745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9298" y="1196752"/>
            <a:ext cx="7488832" cy="4801314"/>
          </a:xfrm>
          <a:prstGeom prst="rect">
            <a:avLst/>
          </a:prstGeom>
        </p:spPr>
        <p:txBody>
          <a:bodyPr wrap="square">
            <a:spAutoFit/>
          </a:bodyPr>
          <a:lstStyle/>
          <a:p>
            <a:r>
              <a:rPr lang="en-US" dirty="0"/>
              <a:t>- The student must, therefore, respect the right of all members of the university community to carry out their activities and functions.</a:t>
            </a:r>
          </a:p>
          <a:p>
            <a:r>
              <a:rPr lang="en-US" dirty="0"/>
              <a:t>- The student must wear a dress worthy of his /her status as a student. - The student must show good citizenship inside and outside the university premises.</a:t>
            </a:r>
          </a:p>
          <a:p>
            <a:r>
              <a:rPr lang="en-US" dirty="0"/>
              <a:t>- The student must respect results of the jury of deliberation which are sovereign.</a:t>
            </a:r>
          </a:p>
          <a:p>
            <a:pPr marL="285750" indent="-285750">
              <a:buFontTx/>
              <a:buChar char="-"/>
            </a:pPr>
            <a:r>
              <a:rPr lang="en-US" dirty="0" smtClean="0"/>
              <a:t>The </a:t>
            </a:r>
            <a:r>
              <a:rPr lang="en-US" dirty="0"/>
              <a:t>student is forbidden to resort to fraud and plagiarism. The sanctions he/she incurs, provided for by the regulations in force and the internal rules of the institution, are the responsibility of the disciplinary council and can go as far as definitive exclusion from the institution</a:t>
            </a:r>
            <a:r>
              <a:rPr lang="en-US" dirty="0" smtClean="0"/>
              <a:t>.</a:t>
            </a:r>
            <a:endParaRPr lang="ar-DZ" dirty="0" smtClean="0"/>
          </a:p>
          <a:p>
            <a:pPr marL="285750" indent="-285750">
              <a:buFontTx/>
              <a:buChar char="-"/>
            </a:pPr>
            <a:r>
              <a:rPr lang="en-US" dirty="0"/>
              <a:t>- The student can establish scientific, artistic, cultural and cultural sports associations in accordance with the legislations in force.</a:t>
            </a:r>
          </a:p>
          <a:p>
            <a:pPr marL="285750" indent="-285750">
              <a:buFontTx/>
              <a:buChar char="-"/>
            </a:pPr>
            <a:endParaRPr lang="en-US" dirty="0"/>
          </a:p>
        </p:txBody>
      </p:sp>
    </p:spTree>
    <p:extLst>
      <p:ext uri="{BB962C8B-B14F-4D97-AF65-F5344CB8AC3E}">
        <p14:creationId xmlns:p14="http://schemas.microsoft.com/office/powerpoint/2010/main" val="3893704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80728"/>
            <a:ext cx="8208912" cy="5355312"/>
          </a:xfrm>
          <a:prstGeom prst="rect">
            <a:avLst/>
          </a:prstGeom>
        </p:spPr>
        <p:txBody>
          <a:bodyPr wrap="square">
            <a:spAutoFit/>
          </a:bodyPr>
          <a:lstStyle/>
          <a:p>
            <a:r>
              <a:rPr lang="en-US" dirty="0"/>
              <a:t>	</a:t>
            </a:r>
            <a:r>
              <a:rPr lang="en-US" b="1" dirty="0"/>
              <a:t>Duties of Students</a:t>
            </a:r>
          </a:p>
          <a:p>
            <a:pPr marL="285750" indent="-285750">
              <a:buFontTx/>
              <a:buChar char="-"/>
            </a:pPr>
            <a:r>
              <a:rPr lang="en-US" dirty="0" smtClean="0"/>
              <a:t>The </a:t>
            </a:r>
            <a:r>
              <a:rPr lang="en-US" dirty="0"/>
              <a:t>student is obliged to provide accurate and precise information at the time of registration and to </a:t>
            </a:r>
            <a:r>
              <a:rPr lang="en-US" dirty="0" err="1"/>
              <a:t>fulfil</a:t>
            </a:r>
            <a:r>
              <a:rPr lang="en-US" dirty="0"/>
              <a:t> his/her administrative obligations towards the </a:t>
            </a:r>
            <a:r>
              <a:rPr lang="en-US" dirty="0" smtClean="0"/>
              <a:t>institution</a:t>
            </a:r>
          </a:p>
          <a:p>
            <a:pPr marL="285750" indent="-285750">
              <a:buFontTx/>
              <a:buChar char="-"/>
            </a:pPr>
            <a:endParaRPr lang="en-US" dirty="0"/>
          </a:p>
          <a:p>
            <a:pPr marL="285750" indent="-285750">
              <a:buFontTx/>
              <a:buChar char="-"/>
            </a:pPr>
            <a:endParaRPr lang="en-US" dirty="0" smtClean="0"/>
          </a:p>
          <a:p>
            <a:pPr marL="285750" indent="-285750">
              <a:buFontTx/>
              <a:buChar char="-"/>
            </a:pPr>
            <a:r>
              <a:rPr lang="en-US" dirty="0"/>
              <a:t>The student must respect the school s internal regulations, the regulation in force and the code of conduct and ethics</a:t>
            </a:r>
          </a:p>
          <a:p>
            <a:pPr marL="285750" indent="-285750">
              <a:buFontTx/>
              <a:buChar char="-"/>
            </a:pPr>
            <a:r>
              <a:rPr lang="en-US" dirty="0"/>
              <a:t>- The student shall respect the dignity of members of academic community and the rights of members of the academic community to freedom of expression and opinion.</a:t>
            </a:r>
          </a:p>
          <a:p>
            <a:pPr marL="285750" indent="-285750">
              <a:buFontTx/>
              <a:buChar char="-"/>
            </a:pPr>
            <a:r>
              <a:rPr lang="en-US" dirty="0"/>
              <a:t>- The student must refrain from interfering in the smooth running of the establishment, particularly, by closing the access routes to the teaching and scientific research facilities</a:t>
            </a:r>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p:txBody>
      </p:sp>
    </p:spTree>
    <p:extLst>
      <p:ext uri="{BB962C8B-B14F-4D97-AF65-F5344CB8AC3E}">
        <p14:creationId xmlns:p14="http://schemas.microsoft.com/office/powerpoint/2010/main" val="18252384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3" y="2977251"/>
            <a:ext cx="6076343" cy="830997"/>
          </a:xfrm>
          <a:prstGeom prst="rect">
            <a:avLst/>
          </a:prstGeom>
        </p:spPr>
        <p:txBody>
          <a:bodyPr wrap="none">
            <a:spAutoFit/>
          </a:bodyPr>
          <a:lstStyle/>
          <a:p>
            <a:pPr algn="ctr"/>
            <a:r>
              <a:rPr lang="fr-FR" sz="2400" b="1" dirty="0" err="1" smtClean="0">
                <a:ln w="10541" cmpd="sng">
                  <a:solidFill>
                    <a:schemeClr val="accent1">
                      <a:shade val="88000"/>
                      <a:satMod val="110000"/>
                    </a:schemeClr>
                  </a:solidFill>
                  <a:prstDash val="solid"/>
                </a:ln>
                <a:latin typeface="Times New Roman" pitchFamily="18" charset="0"/>
                <a:cs typeface="Times New Roman" pitchFamily="18" charset="0"/>
              </a:rPr>
              <a:t>Rights</a:t>
            </a:r>
            <a:r>
              <a:rPr lang="fr-FR" sz="2400" b="1" dirty="0" smtClean="0">
                <a:ln w="10541" cmpd="sng">
                  <a:solidFill>
                    <a:schemeClr val="accent1">
                      <a:shade val="88000"/>
                      <a:satMod val="110000"/>
                    </a:schemeClr>
                  </a:solidFill>
                  <a:prstDash val="solid"/>
                </a:ln>
                <a:latin typeface="Times New Roman" pitchFamily="18" charset="0"/>
                <a:cs typeface="Times New Roman" pitchFamily="18" charset="0"/>
              </a:rPr>
              <a:t> </a:t>
            </a:r>
            <a:r>
              <a:rPr lang="fr-FR" sz="2400" b="1" dirty="0">
                <a:ln w="10541" cmpd="sng">
                  <a:solidFill>
                    <a:schemeClr val="accent1">
                      <a:shade val="88000"/>
                      <a:satMod val="110000"/>
                    </a:schemeClr>
                  </a:solidFill>
                  <a:prstDash val="solid"/>
                </a:ln>
                <a:latin typeface="Times New Roman" pitchFamily="18" charset="0"/>
                <a:cs typeface="Times New Roman" pitchFamily="18" charset="0"/>
              </a:rPr>
              <a:t>and Obligations of the </a:t>
            </a:r>
            <a:r>
              <a:rPr lang="fr-FR" sz="2400" b="1" dirty="0" smtClean="0">
                <a:ln w="10541" cmpd="sng">
                  <a:solidFill>
                    <a:schemeClr val="accent1">
                      <a:shade val="88000"/>
                      <a:satMod val="110000"/>
                    </a:schemeClr>
                  </a:solidFill>
                  <a:prstDash val="solid"/>
                </a:ln>
                <a:latin typeface="Times New Roman" pitchFamily="18" charset="0"/>
                <a:cs typeface="Times New Roman" pitchFamily="18" charset="0"/>
              </a:rPr>
              <a:t>Administrative</a:t>
            </a:r>
            <a:endParaRPr lang="ar-DZ" sz="2400" b="1" dirty="0" smtClean="0">
              <a:ln w="10541" cmpd="sng">
                <a:solidFill>
                  <a:schemeClr val="accent1">
                    <a:shade val="88000"/>
                    <a:satMod val="110000"/>
                  </a:schemeClr>
                </a:solidFill>
                <a:prstDash val="solid"/>
              </a:ln>
              <a:latin typeface="Times New Roman" pitchFamily="18" charset="0"/>
              <a:cs typeface="Times New Roman" pitchFamily="18" charset="0"/>
            </a:endParaRPr>
          </a:p>
          <a:p>
            <a:pPr algn="ctr"/>
            <a:r>
              <a:rPr lang="ar-DZ" sz="2400" b="1" dirty="0" smtClean="0">
                <a:ln w="10541" cmpd="sng">
                  <a:solidFill>
                    <a:schemeClr val="accent1">
                      <a:shade val="88000"/>
                      <a:satMod val="110000"/>
                    </a:schemeClr>
                  </a:solidFill>
                  <a:prstDash val="solid"/>
                </a:ln>
                <a:latin typeface="Times New Roman" pitchFamily="18" charset="0"/>
                <a:cs typeface="Times New Roman" pitchFamily="18" charset="0"/>
              </a:rPr>
              <a:t>حقوق و واجبات الاداريين</a:t>
            </a:r>
            <a:endParaRPr lang="fr-FR" sz="2400" b="1" dirty="0">
              <a:ln w="10541" cmpd="sng">
                <a:solidFill>
                  <a:schemeClr val="accent1">
                    <a:shade val="88000"/>
                    <a:satMod val="110000"/>
                  </a:schemeClr>
                </a:solidFill>
                <a:prstDash val="solid"/>
              </a:ln>
              <a:latin typeface="Times New Roman" pitchFamily="18" charset="0"/>
              <a:cs typeface="Times New Roman" pitchFamily="18" charset="0"/>
            </a:endParaRPr>
          </a:p>
        </p:txBody>
      </p:sp>
    </p:spTree>
    <p:extLst>
      <p:ext uri="{BB962C8B-B14F-4D97-AF65-F5344CB8AC3E}">
        <p14:creationId xmlns:p14="http://schemas.microsoft.com/office/powerpoint/2010/main" val="3736394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84784"/>
            <a:ext cx="8136904" cy="3693319"/>
          </a:xfrm>
          <a:prstGeom prst="rect">
            <a:avLst/>
          </a:prstGeom>
        </p:spPr>
        <p:txBody>
          <a:bodyPr wrap="square">
            <a:spAutoFit/>
          </a:bodyPr>
          <a:lstStyle/>
          <a:p>
            <a:r>
              <a:rPr lang="en-US" dirty="0"/>
              <a:t>	</a:t>
            </a:r>
            <a:r>
              <a:rPr lang="en-US" b="1" dirty="0"/>
              <a:t>Rights</a:t>
            </a:r>
          </a:p>
          <a:p>
            <a:r>
              <a:rPr lang="en-US" dirty="0"/>
              <a:t>-They have to be treated with respect, consideration, and hold the same title as </a:t>
            </a:r>
            <a:r>
              <a:rPr lang="en-US" dirty="0" smtClean="0"/>
              <a:t>entire</a:t>
            </a:r>
          </a:p>
          <a:p>
            <a:endParaRPr lang="en-US" dirty="0"/>
          </a:p>
          <a:p>
            <a:endParaRPr lang="en-US" dirty="0" smtClean="0"/>
          </a:p>
          <a:p>
            <a:r>
              <a:rPr lang="en-US" dirty="0"/>
              <a:t>university community actors hey must not put under pressure, segregation or discrimination while accomplishing their tasks.</a:t>
            </a:r>
          </a:p>
          <a:p>
            <a:r>
              <a:rPr lang="en-US" dirty="0"/>
              <a:t>-They benefit from government protection while exercising their tasks.</a:t>
            </a: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702513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920880" cy="5632311"/>
          </a:xfrm>
          <a:prstGeom prst="rect">
            <a:avLst/>
          </a:prstGeom>
        </p:spPr>
        <p:txBody>
          <a:bodyPr wrap="square">
            <a:spAutoFit/>
          </a:bodyPr>
          <a:lstStyle/>
          <a:p>
            <a:r>
              <a:rPr lang="en-US" dirty="0"/>
              <a:t>	</a:t>
            </a:r>
            <a:r>
              <a:rPr lang="en-US" b="1" dirty="0"/>
              <a:t>Obligations</a:t>
            </a:r>
          </a:p>
          <a:p>
            <a:r>
              <a:rPr lang="en-US" dirty="0"/>
              <a:t>-They are responsible for the continuous and regular functioning of structures and institutions of education and research.</a:t>
            </a:r>
          </a:p>
          <a:p>
            <a:r>
              <a:rPr lang="en-US" dirty="0"/>
              <a:t>-They should do their tasks with professionalism.</a:t>
            </a:r>
          </a:p>
          <a:p>
            <a:r>
              <a:rPr lang="en-US" dirty="0"/>
              <a:t>-They are responsible of their decisions and actions as well as the judiciary use of sources and information at their disposal.</a:t>
            </a:r>
          </a:p>
          <a:p>
            <a:r>
              <a:rPr lang="en-US" dirty="0"/>
              <a:t>-They should accomplish their tasks with loyalty and without partisan </a:t>
            </a:r>
            <a:r>
              <a:rPr lang="en-US" dirty="0" smtClean="0"/>
              <a:t>consideration</a:t>
            </a:r>
            <a:endParaRPr lang="ar-DZ" dirty="0" smtClean="0"/>
          </a:p>
          <a:p>
            <a:r>
              <a:rPr lang="en-US" dirty="0"/>
              <a:t>- They should show courtesy, listening, discretion, confidentiality, diligence </a:t>
            </a:r>
            <a:r>
              <a:rPr lang="en-US" dirty="0" err="1"/>
              <a:t>andv</a:t>
            </a:r>
            <a:r>
              <a:rPr lang="en-US" dirty="0"/>
              <a:t> reliability in the accomplishment of their profession.</a:t>
            </a:r>
          </a:p>
          <a:p>
            <a:r>
              <a:rPr lang="en-US" dirty="0"/>
              <a:t>- As part of the quality assurance culture, they must be committed to achieving the objectives </a:t>
            </a:r>
            <a:r>
              <a:rPr lang="en-US" dirty="0" err="1"/>
              <a:t>andperspectives</a:t>
            </a:r>
            <a:r>
              <a:rPr lang="en-US" dirty="0"/>
              <a:t> in the school project.</a:t>
            </a:r>
          </a:p>
          <a:p>
            <a:r>
              <a:rPr lang="en-US" dirty="0"/>
              <a:t>They must refrain from hindering the smooth running of the institution, in particular by </a:t>
            </a:r>
            <a:r>
              <a:rPr lang="en-US" dirty="0" err="1"/>
              <a:t>closingaccess</a:t>
            </a:r>
            <a:r>
              <a:rPr lang="en-US" dirty="0"/>
              <a:t> routes to teaching and research structures.</a:t>
            </a:r>
          </a:p>
          <a:p>
            <a:r>
              <a:rPr lang="en-US" dirty="0"/>
              <a:t>- They must respect consequently the right of all the members of the university community </a:t>
            </a:r>
            <a:r>
              <a:rPr lang="en-US" dirty="0" err="1"/>
              <a:t>toaccess</a:t>
            </a:r>
            <a:r>
              <a:rPr lang="en-US" dirty="0"/>
              <a:t> to the exercise of their activities and functions.</a:t>
            </a:r>
          </a:p>
          <a:p>
            <a:r>
              <a:rPr lang="en-US" dirty="0"/>
              <a:t>- They must wear a dress worthy of their profession</a:t>
            </a:r>
          </a:p>
          <a:p>
            <a:endParaRPr lang="en-US" dirty="0"/>
          </a:p>
        </p:txBody>
      </p:sp>
    </p:spTree>
    <p:extLst>
      <p:ext uri="{BB962C8B-B14F-4D97-AF65-F5344CB8AC3E}">
        <p14:creationId xmlns:p14="http://schemas.microsoft.com/office/powerpoint/2010/main" val="463397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2636912"/>
            <a:ext cx="5273175" cy="584775"/>
          </a:xfrm>
          <a:prstGeom prst="rect">
            <a:avLst/>
          </a:prstGeom>
        </p:spPr>
        <p:txBody>
          <a:bodyPr wrap="none">
            <a:spAutoFit/>
          </a:bodyPr>
          <a:lstStyle/>
          <a:p>
            <a:r>
              <a:rPr lang="fr-FR" sz="3200" b="1" dirty="0" err="1">
                <a:latin typeface="Times New Roman" pitchFamily="18" charset="0"/>
                <a:cs typeface="Times New Roman" pitchFamily="18" charset="0"/>
              </a:rPr>
              <a:t>Chapter</a:t>
            </a:r>
            <a:r>
              <a:rPr lang="fr-FR" sz="3200" b="1" dirty="0">
                <a:latin typeface="Times New Roman" pitchFamily="18" charset="0"/>
                <a:cs typeface="Times New Roman" pitchFamily="18" charset="0"/>
              </a:rPr>
              <a:t> 04 </a:t>
            </a:r>
            <a:r>
              <a:rPr lang="fr-FR" sz="3200" b="1" dirty="0" err="1">
                <a:latin typeface="Times New Roman" pitchFamily="18" charset="0"/>
                <a:cs typeface="Times New Roman" pitchFamily="18" charset="0"/>
              </a:rPr>
              <a:t>University</a:t>
            </a:r>
            <a:r>
              <a:rPr lang="fr-FR" sz="3200" b="1" dirty="0">
                <a:latin typeface="Times New Roman" pitchFamily="18" charset="0"/>
                <a:cs typeface="Times New Roman" pitchFamily="18" charset="0"/>
              </a:rPr>
              <a:t> values</a:t>
            </a:r>
          </a:p>
        </p:txBody>
      </p:sp>
    </p:spTree>
    <p:extLst>
      <p:ext uri="{BB962C8B-B14F-4D97-AF65-F5344CB8AC3E}">
        <p14:creationId xmlns:p14="http://schemas.microsoft.com/office/powerpoint/2010/main" val="1835898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73435"/>
            <a:ext cx="8200442" cy="1569660"/>
          </a:xfrm>
          <a:prstGeom prst="rect">
            <a:avLst/>
          </a:prstGeom>
        </p:spPr>
        <p:txBody>
          <a:bodyPr wrap="square">
            <a:spAutoFit/>
          </a:bodyPr>
          <a:lstStyle/>
          <a:p>
            <a:r>
              <a:rPr lang="en-US" sz="3200" dirty="0">
                <a:latin typeface="Times New Roman" pitchFamily="18" charset="0"/>
                <a:cs typeface="Times New Roman" pitchFamily="18" charset="0"/>
              </a:rPr>
              <a:t>A university is an organization that provides higher learning to individuals and promotes knowledge and discovery.</a:t>
            </a:r>
            <a:endParaRPr lang="fr-FR" sz="3200" dirty="0">
              <a:latin typeface="Times New Roman" pitchFamily="18" charset="0"/>
              <a:cs typeface="Times New Roman" pitchFamily="18" charset="0"/>
            </a:endParaRPr>
          </a:p>
        </p:txBody>
      </p:sp>
      <p:sp>
        <p:nvSpPr>
          <p:cNvPr id="3" name="Rectangle 2"/>
          <p:cNvSpPr/>
          <p:nvPr/>
        </p:nvSpPr>
        <p:spPr>
          <a:xfrm>
            <a:off x="2706834" y="404664"/>
            <a:ext cx="2722220" cy="707886"/>
          </a:xfrm>
          <a:prstGeom prst="rect">
            <a:avLst/>
          </a:prstGeom>
        </p:spPr>
        <p:txBody>
          <a:bodyPr wrap="none">
            <a:spAutoFit/>
          </a:bodyPr>
          <a:lstStyle/>
          <a:p>
            <a:r>
              <a:rPr lang="fr-FR" sz="4000" dirty="0" smtClean="0">
                <a:latin typeface="Times New Roman" pitchFamily="18" charset="0"/>
                <a:cs typeface="Times New Roman" pitchFamily="18" charset="0"/>
              </a:rPr>
              <a:t>Introduction</a:t>
            </a:r>
            <a:endParaRPr lang="fr-FR" sz="4000" dirty="0">
              <a:latin typeface="Times New Roman" pitchFamily="18" charset="0"/>
              <a:cs typeface="Times New Roman" pitchFamily="18" charset="0"/>
            </a:endParaRPr>
          </a:p>
        </p:txBody>
      </p:sp>
      <p:sp>
        <p:nvSpPr>
          <p:cNvPr id="4" name="Rectangle 3"/>
          <p:cNvSpPr/>
          <p:nvPr/>
        </p:nvSpPr>
        <p:spPr>
          <a:xfrm>
            <a:off x="611560" y="1267189"/>
            <a:ext cx="4224233" cy="584775"/>
          </a:xfrm>
          <a:prstGeom prst="rect">
            <a:avLst/>
          </a:prstGeom>
        </p:spPr>
        <p:txBody>
          <a:bodyPr wrap="none">
            <a:spAutoFit/>
          </a:bodyPr>
          <a:lstStyle/>
          <a:p>
            <a:r>
              <a:rPr lang="fr-FR" sz="3200" dirty="0" err="1">
                <a:solidFill>
                  <a:schemeClr val="accent2"/>
                </a:solidFill>
              </a:rPr>
              <a:t>What</a:t>
            </a:r>
            <a:r>
              <a:rPr lang="fr-FR" sz="3200" dirty="0">
                <a:solidFill>
                  <a:schemeClr val="accent2"/>
                </a:solidFill>
              </a:rPr>
              <a:t> </a:t>
            </a:r>
            <a:r>
              <a:rPr lang="fr-FR" sz="3200" dirty="0" err="1">
                <a:solidFill>
                  <a:schemeClr val="accent2"/>
                </a:solidFill>
              </a:rPr>
              <a:t>is</a:t>
            </a:r>
            <a:r>
              <a:rPr lang="fr-FR" sz="3200" dirty="0">
                <a:solidFill>
                  <a:schemeClr val="accent2"/>
                </a:solidFill>
              </a:rPr>
              <a:t> a </a:t>
            </a:r>
            <a:r>
              <a:rPr lang="fr-FR" sz="3200" dirty="0" err="1">
                <a:solidFill>
                  <a:schemeClr val="accent2"/>
                </a:solidFill>
              </a:rPr>
              <a:t>university</a:t>
            </a:r>
            <a:r>
              <a:rPr lang="fr-FR" sz="3200" dirty="0">
                <a:solidFill>
                  <a:schemeClr val="accent2"/>
                </a:solidFill>
              </a:rPr>
              <a: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403329"/>
            <a:ext cx="3384375" cy="33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170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841067"/>
            <a:ext cx="7272808" cy="5078313"/>
          </a:xfrm>
          <a:prstGeom prst="rect">
            <a:avLst/>
          </a:prstGeom>
        </p:spPr>
        <p:txBody>
          <a:bodyPr wrap="square">
            <a:spAutoFit/>
          </a:bodyPr>
          <a:lstStyle/>
          <a:p>
            <a:endParaRPr lang="en-US" sz="3600" dirty="0">
              <a:latin typeface="Times New Roman" pitchFamily="18" charset="0"/>
              <a:cs typeface="Times New Roman" pitchFamily="18" charset="0"/>
            </a:endParaRPr>
          </a:p>
          <a:p>
            <a:r>
              <a:rPr lang="en-US" sz="3200" dirty="0">
                <a:latin typeface="Times New Roman" pitchFamily="18" charset="0"/>
                <a:cs typeface="Times New Roman" pitchFamily="18" charset="0"/>
              </a:rPr>
              <a:t>Values are </a:t>
            </a:r>
            <a:r>
              <a:rPr lang="en-US" sz="3200" dirty="0">
                <a:solidFill>
                  <a:srgbClr val="FF0000"/>
                </a:solidFill>
                <a:latin typeface="Times New Roman" pitchFamily="18" charset="0"/>
                <a:cs typeface="Times New Roman" pitchFamily="18" charset="0"/>
              </a:rPr>
              <a:t>defined in Organizational Behavior as the collective conceptions of what is considered good, desirable, and proper or bad, undesirable, and improper in a </a:t>
            </a:r>
            <a:r>
              <a:rPr lang="en-US" sz="3200" dirty="0" smtClean="0">
                <a:solidFill>
                  <a:srgbClr val="FF0000"/>
                </a:solidFill>
                <a:latin typeface="Times New Roman" pitchFamily="18" charset="0"/>
                <a:cs typeface="Times New Roman" pitchFamily="18" charset="0"/>
              </a:rPr>
              <a:t>culture</a:t>
            </a:r>
            <a:r>
              <a:rPr lang="ar-DZ" sz="3200" dirty="0" smtClean="0">
                <a:solidFill>
                  <a:srgbClr val="FF000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ar-DZ"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Values </a:t>
            </a:r>
            <a:r>
              <a:rPr lang="en-US" sz="3200" dirty="0">
                <a:latin typeface="Times New Roman" pitchFamily="18" charset="0"/>
                <a:cs typeface="Times New Roman" pitchFamily="18" charset="0"/>
              </a:rPr>
              <a:t>are used to characterize cultural groups, societies, and individuals, to trace change over time, and to explain the motivational bases of attitudes and behavior.</a:t>
            </a:r>
            <a:endParaRPr lang="fr-FR" sz="3200" dirty="0">
              <a:latin typeface="Times New Roman" pitchFamily="18" charset="0"/>
              <a:cs typeface="Times New Roman" pitchFamily="18" charset="0"/>
            </a:endParaRPr>
          </a:p>
        </p:txBody>
      </p:sp>
      <p:sp>
        <p:nvSpPr>
          <p:cNvPr id="3" name="Rectangle 2"/>
          <p:cNvSpPr/>
          <p:nvPr/>
        </p:nvSpPr>
        <p:spPr>
          <a:xfrm>
            <a:off x="2437208" y="548680"/>
            <a:ext cx="3189463" cy="584775"/>
          </a:xfrm>
          <a:prstGeom prst="rect">
            <a:avLst/>
          </a:prstGeom>
        </p:spPr>
        <p:txBody>
          <a:bodyPr wrap="none">
            <a:spAutoFit/>
          </a:bodyPr>
          <a:lstStyle/>
          <a:p>
            <a:r>
              <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Values </a:t>
            </a:r>
            <a:r>
              <a:rPr lang="fr-FR"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Definition</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3683340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712" y="1484784"/>
            <a:ext cx="7308304" cy="1077218"/>
          </a:xfrm>
          <a:prstGeom prst="rect">
            <a:avLst/>
          </a:prstGeom>
        </p:spPr>
        <p:txBody>
          <a:bodyPr wrap="square">
            <a:spAutoFit/>
          </a:bodyPr>
          <a:lstStyle/>
          <a:p>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 the key question is: what values should be instilled in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universities</a:t>
            </a:r>
            <a:r>
              <a:rPr lang="ar-DZ"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fr-F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angle 2"/>
          <p:cNvSpPr/>
          <p:nvPr/>
        </p:nvSpPr>
        <p:spPr>
          <a:xfrm>
            <a:off x="1619672" y="2921169"/>
            <a:ext cx="5742384" cy="369332"/>
          </a:xfrm>
          <a:prstGeom prst="rect">
            <a:avLst/>
          </a:prstGeom>
        </p:spPr>
        <p:txBody>
          <a:bodyPr wrap="square">
            <a:spAutoFit/>
          </a:bodyPr>
          <a:lstStyle/>
          <a:p>
            <a:r>
              <a:rPr lang="ar-DZ" dirty="0"/>
              <a:t>لذا فإن السؤال الأساسي هو: ما هي القيم التي ينبغي غرسها في الجامعات؟</a:t>
            </a:r>
            <a:endParaRPr lang="fr-FR" dirty="0"/>
          </a:p>
        </p:txBody>
      </p:sp>
    </p:spTree>
    <p:extLst>
      <p:ext uri="{BB962C8B-B14F-4D97-AF65-F5344CB8AC3E}">
        <p14:creationId xmlns:p14="http://schemas.microsoft.com/office/powerpoint/2010/main" val="2577551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3648" y="629980"/>
            <a:ext cx="7020272" cy="523220"/>
          </a:xfrm>
          <a:prstGeom prst="rect">
            <a:avLst/>
          </a:prstGeom>
        </p:spPr>
        <p:txBody>
          <a:bodyPr wrap="squar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Values for the university </a:t>
            </a:r>
            <a:r>
              <a:rPr lang="ar-DZ"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القيم للجامعة</a:t>
            </a:r>
            <a:endParaRPr lang="ar-DZ"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 name="Rectangle 3"/>
          <p:cNvSpPr/>
          <p:nvPr/>
        </p:nvSpPr>
        <p:spPr>
          <a:xfrm>
            <a:off x="5508104" y="1254260"/>
            <a:ext cx="3373039" cy="2246769"/>
          </a:xfrm>
          <a:prstGeom prst="rect">
            <a:avLst/>
          </a:prstGeom>
        </p:spPr>
        <p:txBody>
          <a:bodyPr wrap="none">
            <a:spAutoFit/>
          </a:bodyPr>
          <a:lstStyle/>
          <a:p>
            <a:r>
              <a:rPr lang="fr-FR" sz="2000" b="1" dirty="0" smtClean="0">
                <a:solidFill>
                  <a:srgbClr val="FF0000"/>
                </a:solidFill>
                <a:latin typeface="Times New Roman" pitchFamily="18" charset="0"/>
                <a:cs typeface="Times New Roman" pitchFamily="18" charset="0"/>
              </a:rPr>
              <a:t>Social </a:t>
            </a:r>
            <a:r>
              <a:rPr lang="fr-FR" sz="2000" b="1" dirty="0" smtClean="0">
                <a:solidFill>
                  <a:srgbClr val="FF0000"/>
                </a:solidFill>
                <a:latin typeface="Times New Roman" pitchFamily="18" charset="0"/>
                <a:cs typeface="Times New Roman" pitchFamily="18" charset="0"/>
              </a:rPr>
              <a:t>Values</a:t>
            </a:r>
          </a:p>
          <a:p>
            <a:r>
              <a:rPr lang="en-US" sz="2000" dirty="0">
                <a:latin typeface="Times New Roman" pitchFamily="18" charset="0"/>
                <a:cs typeface="Times New Roman" pitchFamily="18" charset="0"/>
              </a:rPr>
              <a:t>Education: </a:t>
            </a:r>
            <a:r>
              <a:rPr lang="ar-DZ" sz="2000" dirty="0">
                <a:latin typeface="Times New Roman" pitchFamily="18" charset="0"/>
                <a:cs typeface="Times New Roman" pitchFamily="18" charset="0"/>
              </a:rPr>
              <a:t>التربية</a:t>
            </a:r>
          </a:p>
          <a:p>
            <a:r>
              <a:rPr lang="ar-DZ" sz="2000" dirty="0">
                <a:latin typeface="Times New Roman" pitchFamily="18" charset="0"/>
                <a:cs typeface="Times New Roman" pitchFamily="18" charset="0"/>
              </a:rPr>
              <a:t>- </a:t>
            </a:r>
            <a:r>
              <a:rPr lang="en-US" sz="2000" dirty="0">
                <a:latin typeface="Times New Roman" pitchFamily="18" charset="0"/>
                <a:cs typeface="Times New Roman" pitchFamily="18" charset="0"/>
              </a:rPr>
              <a:t>Culture: </a:t>
            </a:r>
            <a:r>
              <a:rPr lang="ar-DZ" sz="2000" dirty="0">
                <a:latin typeface="Times New Roman" pitchFamily="18" charset="0"/>
                <a:cs typeface="Times New Roman" pitchFamily="18" charset="0"/>
              </a:rPr>
              <a:t>ثقافة</a:t>
            </a:r>
          </a:p>
          <a:p>
            <a:r>
              <a:rPr lang="ar-DZ" sz="2000" dirty="0">
                <a:latin typeface="Times New Roman" pitchFamily="18" charset="0"/>
                <a:cs typeface="Times New Roman" pitchFamily="18" charset="0"/>
              </a:rPr>
              <a:t>- </a:t>
            </a:r>
            <a:r>
              <a:rPr lang="en-US" sz="2000" dirty="0">
                <a:latin typeface="Times New Roman" pitchFamily="18" charset="0"/>
                <a:cs typeface="Times New Roman" pitchFamily="18" charset="0"/>
              </a:rPr>
              <a:t>Multiculturalism: </a:t>
            </a:r>
            <a:r>
              <a:rPr lang="ar-DZ" sz="2000" dirty="0">
                <a:latin typeface="Times New Roman" pitchFamily="18" charset="0"/>
                <a:cs typeface="Times New Roman" pitchFamily="18" charset="0"/>
              </a:rPr>
              <a:t>التعددية الثقافية</a:t>
            </a:r>
          </a:p>
          <a:p>
            <a:r>
              <a:rPr lang="ar-DZ" sz="2000" dirty="0">
                <a:latin typeface="Times New Roman" pitchFamily="18" charset="0"/>
                <a:cs typeface="Times New Roman" pitchFamily="18" charset="0"/>
              </a:rPr>
              <a:t>- </a:t>
            </a:r>
            <a:r>
              <a:rPr lang="en-US" sz="2000" dirty="0">
                <a:latin typeface="Times New Roman" pitchFamily="18" charset="0"/>
                <a:cs typeface="Times New Roman" pitchFamily="18" charset="0"/>
              </a:rPr>
              <a:t>Work: </a:t>
            </a:r>
            <a:r>
              <a:rPr lang="ar-DZ" sz="2000" dirty="0">
                <a:latin typeface="Times New Roman" pitchFamily="18" charset="0"/>
                <a:cs typeface="Times New Roman" pitchFamily="18" charset="0"/>
              </a:rPr>
              <a:t>عمل</a:t>
            </a:r>
          </a:p>
          <a:p>
            <a:r>
              <a:rPr lang="ar-DZ" sz="2000" dirty="0">
                <a:latin typeface="Times New Roman" pitchFamily="18" charset="0"/>
                <a:cs typeface="Times New Roman" pitchFamily="18" charset="0"/>
              </a:rPr>
              <a:t>- </a:t>
            </a:r>
            <a:r>
              <a:rPr lang="en-US" sz="2000" dirty="0">
                <a:latin typeface="Times New Roman" pitchFamily="18" charset="0"/>
                <a:cs typeface="Times New Roman" pitchFamily="18" charset="0"/>
              </a:rPr>
              <a:t>Technological development</a:t>
            </a:r>
          </a:p>
          <a:p>
            <a:endParaRPr lang="fr-FR" sz="2000" dirty="0">
              <a:latin typeface="Times New Roman" pitchFamily="18" charset="0"/>
              <a:cs typeface="Times New Roman" pitchFamily="18" charset="0"/>
            </a:endParaRPr>
          </a:p>
        </p:txBody>
      </p:sp>
      <p:sp>
        <p:nvSpPr>
          <p:cNvPr id="5" name="Rectangle 4"/>
          <p:cNvSpPr/>
          <p:nvPr/>
        </p:nvSpPr>
        <p:spPr>
          <a:xfrm>
            <a:off x="814716" y="1213325"/>
            <a:ext cx="2656496" cy="2308324"/>
          </a:xfrm>
          <a:prstGeom prst="rect">
            <a:avLst/>
          </a:prstGeom>
        </p:spPr>
        <p:txBody>
          <a:bodyPr wrap="none">
            <a:spAutoFit/>
          </a:bodyPr>
          <a:lstStyle/>
          <a:p>
            <a:r>
              <a:rPr lang="fr-FR" sz="2400" b="1" dirty="0" err="1" smtClean="0">
                <a:solidFill>
                  <a:srgbClr val="FF0000"/>
                </a:solidFill>
                <a:latin typeface="Times New Roman" pitchFamily="18" charset="0"/>
                <a:cs typeface="Times New Roman" pitchFamily="18" charset="0"/>
              </a:rPr>
              <a:t>Community</a:t>
            </a:r>
            <a:r>
              <a:rPr lang="fr-FR" sz="2400" b="1" dirty="0" smtClean="0">
                <a:solidFill>
                  <a:srgbClr val="FF0000"/>
                </a:solidFill>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values</a:t>
            </a:r>
          </a:p>
          <a:p>
            <a:r>
              <a:rPr lang="fr-FR" sz="2400" dirty="0" err="1">
                <a:latin typeface="Times New Roman" pitchFamily="18" charset="0"/>
                <a:cs typeface="Times New Roman" pitchFamily="18" charset="0"/>
              </a:rPr>
              <a:t>Loyalty</a:t>
            </a:r>
            <a:r>
              <a:rPr lang="fr-FR" sz="2400" dirty="0">
                <a:latin typeface="Times New Roman" pitchFamily="18" charset="0"/>
                <a:cs typeface="Times New Roman" pitchFamily="18" charset="0"/>
              </a:rPr>
              <a:t>: </a:t>
            </a:r>
            <a:r>
              <a:rPr lang="ar-DZ" sz="2400" dirty="0">
                <a:latin typeface="Times New Roman" pitchFamily="18" charset="0"/>
                <a:cs typeface="Times New Roman" pitchFamily="18" charset="0"/>
              </a:rPr>
              <a:t>وفاء</a:t>
            </a:r>
          </a:p>
          <a:p>
            <a:r>
              <a:rPr lang="fr-FR" sz="2400" dirty="0" err="1">
                <a:latin typeface="Times New Roman" pitchFamily="18" charset="0"/>
                <a:cs typeface="Times New Roman" pitchFamily="18" charset="0"/>
              </a:rPr>
              <a:t>Solidarity</a:t>
            </a:r>
            <a:r>
              <a:rPr lang="fr-FR" sz="2400" dirty="0">
                <a:latin typeface="Times New Roman" pitchFamily="18" charset="0"/>
                <a:cs typeface="Times New Roman" pitchFamily="18" charset="0"/>
              </a:rPr>
              <a:t>: </a:t>
            </a:r>
            <a:r>
              <a:rPr lang="ar-DZ" sz="2400" dirty="0">
                <a:latin typeface="Times New Roman" pitchFamily="18" charset="0"/>
                <a:cs typeface="Times New Roman" pitchFamily="18" charset="0"/>
              </a:rPr>
              <a:t>التضامن</a:t>
            </a:r>
          </a:p>
          <a:p>
            <a:r>
              <a:rPr lang="fr-FR" sz="2400" dirty="0">
                <a:latin typeface="Times New Roman" pitchFamily="18" charset="0"/>
                <a:cs typeface="Times New Roman" pitchFamily="18" charset="0"/>
              </a:rPr>
              <a:t>Dialogue: </a:t>
            </a:r>
            <a:r>
              <a:rPr lang="ar-DZ" sz="2400" dirty="0">
                <a:latin typeface="Times New Roman" pitchFamily="18" charset="0"/>
                <a:cs typeface="Times New Roman" pitchFamily="18" charset="0"/>
              </a:rPr>
              <a:t>الحوار</a:t>
            </a:r>
          </a:p>
          <a:p>
            <a:r>
              <a:rPr lang="fr-FR" sz="2400" dirty="0" err="1">
                <a:latin typeface="Times New Roman" pitchFamily="18" charset="0"/>
                <a:cs typeface="Times New Roman" pitchFamily="18" charset="0"/>
              </a:rPr>
              <a:t>Commitment</a:t>
            </a:r>
            <a:r>
              <a:rPr lang="fr-FR" sz="2400" dirty="0">
                <a:latin typeface="Times New Roman" pitchFamily="18" charset="0"/>
                <a:cs typeface="Times New Roman" pitchFamily="18" charset="0"/>
              </a:rPr>
              <a:t>: </a:t>
            </a:r>
            <a:r>
              <a:rPr lang="ar-DZ" sz="2400" dirty="0">
                <a:latin typeface="Times New Roman" pitchFamily="18" charset="0"/>
                <a:cs typeface="Times New Roman" pitchFamily="18" charset="0"/>
              </a:rPr>
              <a:t>التزام</a:t>
            </a:r>
          </a:p>
          <a:p>
            <a:r>
              <a:rPr lang="fr-FR" sz="2400" dirty="0">
                <a:latin typeface="Times New Roman" pitchFamily="18" charset="0"/>
                <a:cs typeface="Times New Roman" pitchFamily="18" charset="0"/>
              </a:rPr>
              <a:t>Collaboration: </a:t>
            </a:r>
            <a:r>
              <a:rPr lang="ar-DZ" sz="2400" dirty="0">
                <a:latin typeface="Times New Roman" pitchFamily="18" charset="0"/>
                <a:cs typeface="Times New Roman" pitchFamily="18" charset="0"/>
              </a:rPr>
              <a:t>تعاون</a:t>
            </a:r>
            <a:endParaRPr lang="fr-FR" sz="2400" dirty="0">
              <a:latin typeface="Times New Roman" pitchFamily="18" charset="0"/>
              <a:cs typeface="Times New Roman" pitchFamily="18" charset="0"/>
            </a:endParaRPr>
          </a:p>
        </p:txBody>
      </p:sp>
      <p:sp>
        <p:nvSpPr>
          <p:cNvPr id="6" name="Rectangle 5"/>
          <p:cNvSpPr/>
          <p:nvPr/>
        </p:nvSpPr>
        <p:spPr>
          <a:xfrm>
            <a:off x="2267744" y="3521649"/>
            <a:ext cx="5771132" cy="2862322"/>
          </a:xfrm>
          <a:prstGeom prst="rect">
            <a:avLst/>
          </a:prstGeom>
        </p:spPr>
        <p:txBody>
          <a:bodyPr wrap="none">
            <a:spAutoFit/>
          </a:bodyPr>
          <a:lstStyle/>
          <a:p>
            <a:r>
              <a:rPr lang="fr-FR" sz="2000" b="1" dirty="0" smtClean="0">
                <a:solidFill>
                  <a:srgbClr val="FF0000"/>
                </a:solidFill>
                <a:latin typeface="Times New Roman" pitchFamily="18" charset="0"/>
                <a:cs typeface="Times New Roman" pitchFamily="18" charset="0"/>
              </a:rPr>
              <a:t>Professional </a:t>
            </a:r>
            <a:r>
              <a:rPr lang="fr-FR" sz="2000" b="1" dirty="0" smtClean="0">
                <a:solidFill>
                  <a:srgbClr val="FF0000"/>
                </a:solidFill>
                <a:latin typeface="Times New Roman" pitchFamily="18" charset="0"/>
                <a:cs typeface="Times New Roman" pitchFamily="18" charset="0"/>
              </a:rPr>
              <a:t>values</a:t>
            </a:r>
          </a:p>
          <a:p>
            <a:r>
              <a:rPr lang="fr-FR" sz="2000" dirty="0" err="1">
                <a:latin typeface="Times New Roman" pitchFamily="18" charset="0"/>
                <a:cs typeface="Times New Roman" pitchFamily="18" charset="0"/>
              </a:rPr>
              <a:t>Scientific</a:t>
            </a:r>
            <a:r>
              <a:rPr lang="fr-FR" sz="2000" dirty="0">
                <a:latin typeface="Times New Roman" pitchFamily="18" charset="0"/>
                <a:cs typeface="Times New Roman" pitchFamily="18" charset="0"/>
              </a:rPr>
              <a:t> and </a:t>
            </a:r>
            <a:r>
              <a:rPr lang="fr-FR" sz="2000" dirty="0" err="1">
                <a:latin typeface="Times New Roman" pitchFamily="18" charset="0"/>
                <a:cs typeface="Times New Roman" pitchFamily="18" charset="0"/>
              </a:rPr>
              <a:t>academic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integrity</a:t>
            </a:r>
            <a:r>
              <a:rPr lang="fr-FR" sz="2000" dirty="0">
                <a:latin typeface="Times New Roman" pitchFamily="18" charset="0"/>
                <a:cs typeface="Times New Roman" pitchFamily="18" charset="0"/>
              </a:rPr>
              <a:t>: </a:t>
            </a:r>
            <a:r>
              <a:rPr lang="ar-DZ" sz="2000" dirty="0">
                <a:latin typeface="Times New Roman" pitchFamily="18" charset="0"/>
                <a:cs typeface="Times New Roman" pitchFamily="18" charset="0"/>
              </a:rPr>
              <a:t>النزاهة العلمية والأكاديمية</a:t>
            </a:r>
          </a:p>
          <a:p>
            <a:r>
              <a:rPr lang="fr-FR" sz="2000" dirty="0" err="1">
                <a:latin typeface="Times New Roman" pitchFamily="18" charset="0"/>
                <a:cs typeface="Times New Roman" pitchFamily="18" charset="0"/>
              </a:rPr>
              <a:t>Transparency</a:t>
            </a:r>
            <a:r>
              <a:rPr lang="fr-FR" sz="2000" dirty="0">
                <a:latin typeface="Times New Roman" pitchFamily="18" charset="0"/>
                <a:cs typeface="Times New Roman" pitchFamily="18" charset="0"/>
              </a:rPr>
              <a:t>: </a:t>
            </a:r>
            <a:r>
              <a:rPr lang="ar-DZ" sz="2000" dirty="0">
                <a:latin typeface="Times New Roman" pitchFamily="18" charset="0"/>
                <a:cs typeface="Times New Roman" pitchFamily="18" charset="0"/>
              </a:rPr>
              <a:t>الشفافية</a:t>
            </a:r>
          </a:p>
          <a:p>
            <a:r>
              <a:rPr lang="fr-FR" sz="2000" dirty="0" err="1">
                <a:latin typeface="Times New Roman" pitchFamily="18" charset="0"/>
                <a:cs typeface="Times New Roman" pitchFamily="18" charset="0"/>
              </a:rPr>
              <a:t>Continuity</a:t>
            </a:r>
            <a:r>
              <a:rPr lang="fr-FR" sz="2000" dirty="0">
                <a:latin typeface="Times New Roman" pitchFamily="18" charset="0"/>
                <a:cs typeface="Times New Roman" pitchFamily="18" charset="0"/>
              </a:rPr>
              <a:t>: </a:t>
            </a:r>
            <a:r>
              <a:rPr lang="ar-DZ" sz="2000" dirty="0">
                <a:latin typeface="Times New Roman" pitchFamily="18" charset="0"/>
                <a:cs typeface="Times New Roman" pitchFamily="18" charset="0"/>
              </a:rPr>
              <a:t>الاستمرارية</a:t>
            </a:r>
          </a:p>
          <a:p>
            <a:r>
              <a:rPr lang="fr-FR" sz="2000" dirty="0" err="1">
                <a:latin typeface="Times New Roman" pitchFamily="18" charset="0"/>
                <a:cs typeface="Times New Roman" pitchFamily="18" charset="0"/>
              </a:rPr>
              <a:t>Efficiency</a:t>
            </a:r>
            <a:r>
              <a:rPr lang="fr-FR" sz="2000" dirty="0">
                <a:latin typeface="Times New Roman" pitchFamily="18" charset="0"/>
                <a:cs typeface="Times New Roman" pitchFamily="18" charset="0"/>
              </a:rPr>
              <a:t>: </a:t>
            </a:r>
            <a:r>
              <a:rPr lang="ar-DZ" sz="2000" dirty="0">
                <a:latin typeface="Times New Roman" pitchFamily="18" charset="0"/>
                <a:cs typeface="Times New Roman" pitchFamily="18" charset="0"/>
              </a:rPr>
              <a:t>كفاءة</a:t>
            </a:r>
          </a:p>
          <a:p>
            <a:r>
              <a:rPr lang="fr-FR" sz="2000" dirty="0">
                <a:latin typeface="Times New Roman" pitchFamily="18" charset="0"/>
                <a:cs typeface="Times New Roman" pitchFamily="18" charset="0"/>
              </a:rPr>
              <a:t>Diligence: </a:t>
            </a:r>
            <a:r>
              <a:rPr lang="ar-DZ" sz="2000" dirty="0">
                <a:latin typeface="Times New Roman" pitchFamily="18" charset="0"/>
                <a:cs typeface="Times New Roman" pitchFamily="18" charset="0"/>
              </a:rPr>
              <a:t>اجتهاد</a:t>
            </a:r>
          </a:p>
          <a:p>
            <a:r>
              <a:rPr lang="fr-FR" sz="2000" dirty="0" err="1">
                <a:latin typeface="Times New Roman" pitchFamily="18" charset="0"/>
                <a:cs typeface="Times New Roman" pitchFamily="18" charset="0"/>
              </a:rPr>
              <a:t>Confidentiality</a:t>
            </a:r>
            <a:r>
              <a:rPr lang="fr-FR" sz="2000" dirty="0">
                <a:latin typeface="Times New Roman" pitchFamily="18" charset="0"/>
                <a:cs typeface="Times New Roman" pitchFamily="18" charset="0"/>
              </a:rPr>
              <a:t>: </a:t>
            </a:r>
            <a:r>
              <a:rPr lang="ar-DZ" sz="2000" dirty="0">
                <a:latin typeface="Times New Roman" pitchFamily="18" charset="0"/>
                <a:cs typeface="Times New Roman" pitchFamily="18" charset="0"/>
              </a:rPr>
              <a:t>سرية</a:t>
            </a:r>
          </a:p>
          <a:p>
            <a:r>
              <a:rPr lang="fr-FR" sz="2000" dirty="0" err="1">
                <a:latin typeface="Times New Roman" pitchFamily="18" charset="0"/>
                <a:cs typeface="Times New Roman" pitchFamily="18" charset="0"/>
              </a:rPr>
              <a:t>Accountability</a:t>
            </a:r>
            <a:r>
              <a:rPr lang="fr-FR" sz="2000" dirty="0">
                <a:latin typeface="Times New Roman" pitchFamily="18" charset="0"/>
                <a:cs typeface="Times New Roman" pitchFamily="18" charset="0"/>
              </a:rPr>
              <a:t>: </a:t>
            </a:r>
            <a:r>
              <a:rPr lang="ar-DZ" sz="2000" dirty="0">
                <a:latin typeface="Times New Roman" pitchFamily="18" charset="0"/>
                <a:cs typeface="Times New Roman" pitchFamily="18" charset="0"/>
              </a:rPr>
              <a:t>مسؤولية</a:t>
            </a:r>
          </a:p>
          <a:p>
            <a:r>
              <a:rPr lang="fr-FR" sz="2000" dirty="0" err="1">
                <a:latin typeface="Times New Roman" pitchFamily="18" charset="0"/>
                <a:cs typeface="Times New Roman" pitchFamily="18" charset="0"/>
              </a:rPr>
              <a:t>Freedom</a:t>
            </a:r>
            <a:r>
              <a:rPr lang="fr-FR" sz="2000" dirty="0">
                <a:latin typeface="Times New Roman" pitchFamily="18" charset="0"/>
                <a:cs typeface="Times New Roman" pitchFamily="18" charset="0"/>
              </a:rPr>
              <a:t> of </a:t>
            </a:r>
            <a:r>
              <a:rPr lang="fr-FR" sz="2000" dirty="0" err="1">
                <a:latin typeface="Times New Roman" pitchFamily="18" charset="0"/>
                <a:cs typeface="Times New Roman" pitchFamily="18" charset="0"/>
              </a:rPr>
              <a:t>teaching</a:t>
            </a:r>
            <a:r>
              <a:rPr lang="fr-FR" sz="2000" dirty="0">
                <a:latin typeface="Times New Roman" pitchFamily="18" charset="0"/>
                <a:cs typeface="Times New Roman" pitchFamily="18" charset="0"/>
              </a:rPr>
              <a:t> and </a:t>
            </a:r>
            <a:r>
              <a:rPr lang="fr-FR" sz="2000" dirty="0" err="1">
                <a:latin typeface="Times New Roman" pitchFamily="18" charset="0"/>
                <a:cs typeface="Times New Roman" pitchFamily="18" charset="0"/>
              </a:rPr>
              <a:t>research</a:t>
            </a: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5701317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319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2467" y="188640"/>
            <a:ext cx="8022977"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dirty="0">
                <a:latin typeface="Times New Roman" pitchFamily="18" charset="0"/>
                <a:cs typeface="Times New Roman" pitchFamily="18" charset="0"/>
              </a:rPr>
              <a:t>Ministry of Higher Education and Scientific Research (Algeria) (MESRS)</a:t>
            </a:r>
          </a:p>
        </p:txBody>
      </p:sp>
      <p:sp>
        <p:nvSpPr>
          <p:cNvPr id="6" name="Rectangle 5"/>
          <p:cNvSpPr/>
          <p:nvPr/>
        </p:nvSpPr>
        <p:spPr>
          <a:xfrm>
            <a:off x="1511660" y="3881733"/>
            <a:ext cx="5832648"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000" b="1" dirty="0">
                <a:latin typeface="Times New Roman" pitchFamily="18" charset="0"/>
                <a:cs typeface="Times New Roman" pitchFamily="18" charset="0"/>
              </a:rPr>
              <a:t>The university network comprises over 114 universities</a:t>
            </a:r>
            <a:endParaRPr lang="fr-FR" sz="2000" b="1" dirty="0">
              <a:latin typeface="Times New Roman" pitchFamily="18" charset="0"/>
              <a:cs typeface="Times New Roman" pitchFamily="18" charset="0"/>
            </a:endParaRPr>
          </a:p>
        </p:txBody>
      </p:sp>
      <p:sp>
        <p:nvSpPr>
          <p:cNvPr id="9" name="Rectangle 8"/>
          <p:cNvSpPr/>
          <p:nvPr/>
        </p:nvSpPr>
        <p:spPr>
          <a:xfrm>
            <a:off x="1048838" y="5224349"/>
            <a:ext cx="350220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fr-FR" b="1" dirty="0"/>
              <a:t>More </a:t>
            </a:r>
            <a:r>
              <a:rPr lang="fr-FR" b="1" dirty="0" err="1"/>
              <a:t>than</a:t>
            </a:r>
            <a:r>
              <a:rPr lang="fr-FR" b="1" dirty="0"/>
              <a:t> 62,000 </a:t>
            </a:r>
            <a:r>
              <a:rPr lang="fr-FR" b="1" dirty="0" err="1"/>
              <a:t>teachers</a:t>
            </a:r>
            <a:endParaRPr lang="fr-FR" b="1" dirty="0"/>
          </a:p>
        </p:txBody>
      </p:sp>
      <p:sp>
        <p:nvSpPr>
          <p:cNvPr id="10" name="Rectangle 9"/>
          <p:cNvSpPr/>
          <p:nvPr/>
        </p:nvSpPr>
        <p:spPr>
          <a:xfrm>
            <a:off x="4846708" y="5134167"/>
            <a:ext cx="2924390" cy="40011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2000" b="1" dirty="0">
                <a:latin typeface="Times New Roman" pitchFamily="18" charset="0"/>
                <a:cs typeface="Times New Roman" pitchFamily="18" charset="0"/>
              </a:rPr>
              <a:t>Over 1.5 million </a:t>
            </a:r>
            <a:r>
              <a:rPr lang="fr-FR" sz="2000" b="1" dirty="0" err="1">
                <a:latin typeface="Times New Roman" pitchFamily="18" charset="0"/>
                <a:cs typeface="Times New Roman" pitchFamily="18" charset="0"/>
              </a:rPr>
              <a:t>students</a:t>
            </a:r>
            <a:endParaRPr lang="fr-FR" sz="2000" b="1" dirty="0">
              <a:latin typeface="Times New Roman" pitchFamily="18" charset="0"/>
              <a:cs typeface="Times New Roman" pitchFamily="18" charset="0"/>
            </a:endParaRPr>
          </a:p>
        </p:txBody>
      </p:sp>
      <p:sp>
        <p:nvSpPr>
          <p:cNvPr id="11" name="object 25"/>
          <p:cNvSpPr txBox="1"/>
          <p:nvPr/>
        </p:nvSpPr>
        <p:spPr>
          <a:xfrm>
            <a:off x="4413956" y="6021288"/>
            <a:ext cx="865505" cy="517525"/>
          </a:xfrm>
          <a:prstGeom prst="rect">
            <a:avLst/>
          </a:prstGeom>
        </p:spPr>
        <p:style>
          <a:lnRef idx="2">
            <a:schemeClr val="dk1"/>
          </a:lnRef>
          <a:fillRef idx="1">
            <a:schemeClr val="lt1"/>
          </a:fillRef>
          <a:effectRef idx="0">
            <a:schemeClr val="dk1"/>
          </a:effectRef>
          <a:fontRef idx="minor">
            <a:schemeClr val="dk1"/>
          </a:fontRef>
        </p:style>
        <p:txBody>
          <a:bodyPr vert="horz" wrap="square" lIns="0" tIns="15875" rIns="0" bIns="0" rtlCol="0">
            <a:spAutoFit/>
          </a:bodyPr>
          <a:lstStyle/>
          <a:p>
            <a:pPr marL="12700">
              <a:lnSpc>
                <a:spcPct val="100000"/>
              </a:lnSpc>
              <a:spcBef>
                <a:spcPts val="125"/>
              </a:spcBef>
            </a:pPr>
            <a:r>
              <a:rPr sz="3200" b="1" spc="-145" dirty="0">
                <a:latin typeface="Tahoma"/>
                <a:cs typeface="Tahoma"/>
              </a:rPr>
              <a:t>L</a:t>
            </a:r>
            <a:r>
              <a:rPr sz="3200" b="1" spc="-200" dirty="0">
                <a:latin typeface="Tahoma"/>
                <a:cs typeface="Tahoma"/>
              </a:rPr>
              <a:t>M</a:t>
            </a:r>
            <a:r>
              <a:rPr sz="3200" b="1" spc="-165" dirty="0">
                <a:latin typeface="Tahoma"/>
                <a:cs typeface="Tahoma"/>
              </a:rPr>
              <a:t>D</a:t>
            </a:r>
            <a:endParaRPr sz="3200" dirty="0">
              <a:latin typeface="Tahoma"/>
              <a:cs typeface="Tahoma"/>
            </a:endParaRPr>
          </a:p>
        </p:txBody>
      </p:sp>
      <p:cxnSp>
        <p:nvCxnSpPr>
          <p:cNvPr id="17" name="Connecteur droit avec flèche 16"/>
          <p:cNvCxnSpPr/>
          <p:nvPr/>
        </p:nvCxnSpPr>
        <p:spPr>
          <a:xfrm>
            <a:off x="2915816" y="4664388"/>
            <a:ext cx="0" cy="46977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Connecteur droit avec flèche 19"/>
          <p:cNvCxnSpPr/>
          <p:nvPr/>
        </p:nvCxnSpPr>
        <p:spPr>
          <a:xfrm>
            <a:off x="5796136" y="4589619"/>
            <a:ext cx="0" cy="46977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Rectangle 13"/>
          <p:cNvSpPr/>
          <p:nvPr/>
        </p:nvSpPr>
        <p:spPr>
          <a:xfrm>
            <a:off x="170608" y="832940"/>
            <a:ext cx="8760863" cy="2308324"/>
          </a:xfrm>
          <a:prstGeom prst="rect">
            <a:avLst/>
          </a:prstGeom>
        </p:spPr>
        <p:txBody>
          <a:bodyPr wrap="square">
            <a:spAutoFit/>
          </a:bodyPr>
          <a:lstStyle/>
          <a:p>
            <a:r>
              <a:rPr lang="en-US" sz="2400" b="1" dirty="0">
                <a:latin typeface="Times New Roman" pitchFamily="18" charset="0"/>
                <a:cs typeface="Times New Roman" pitchFamily="18" charset="0"/>
              </a:rPr>
              <a:t>The history of higher education in Algeria can be divided into two main periods: before and after Algerian independence in 1962. The first university in Algeria was the University of Algiers, founded in 1910. In 1962, higher education in Algeria was limited to the University of Algiers and two annexes in Oran and Constantine.</a:t>
            </a:r>
            <a:r>
              <a:rPr lang="fr-FR" sz="2400" b="1" dirty="0" smtClean="0">
                <a:latin typeface="Times New Roman" pitchFamily="18" charset="0"/>
                <a:cs typeface="Times New Roman" pitchFamily="18" charset="0"/>
              </a:rPr>
              <a:t>.</a:t>
            </a:r>
            <a:endParaRPr lang="fr-FR" sz="2400" b="1" dirty="0">
              <a:latin typeface="Times New Roman" pitchFamily="18" charset="0"/>
              <a:cs typeface="Times New Roman" pitchFamily="18" charset="0"/>
            </a:endParaRPr>
          </a:p>
        </p:txBody>
      </p:sp>
      <p:sp>
        <p:nvSpPr>
          <p:cNvPr id="7" name="ZoneTexte 6"/>
          <p:cNvSpPr txBox="1"/>
          <p:nvPr/>
        </p:nvSpPr>
        <p:spPr>
          <a:xfrm>
            <a:off x="3248587" y="3135744"/>
            <a:ext cx="175546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smtClean="0"/>
              <a:t>in 2022</a:t>
            </a:r>
            <a:endParaRPr lang="fr-FR" dirty="0"/>
          </a:p>
        </p:txBody>
      </p:sp>
      <p:cxnSp>
        <p:nvCxnSpPr>
          <p:cNvPr id="16" name="Connecteur droit avec flèche 15"/>
          <p:cNvCxnSpPr/>
          <p:nvPr/>
        </p:nvCxnSpPr>
        <p:spPr>
          <a:xfrm>
            <a:off x="3995936" y="3505076"/>
            <a:ext cx="0" cy="46977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618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p:cNvSpPr txBox="1"/>
          <p:nvPr/>
        </p:nvSpPr>
        <p:spPr>
          <a:xfrm>
            <a:off x="2699792" y="1176278"/>
            <a:ext cx="3058203" cy="491801"/>
          </a:xfrm>
          <a:prstGeom prst="rect">
            <a:avLst/>
          </a:prstGeom>
        </p:spPr>
        <p:style>
          <a:lnRef idx="1">
            <a:schemeClr val="accent6"/>
          </a:lnRef>
          <a:fillRef idx="2">
            <a:schemeClr val="accent6"/>
          </a:fillRef>
          <a:effectRef idx="1">
            <a:schemeClr val="accent6"/>
          </a:effectRef>
          <a:fontRef idx="minor">
            <a:schemeClr val="dk1"/>
          </a:fontRef>
        </p:style>
        <p:txBody>
          <a:bodyPr vert="horz" wrap="square" lIns="0" tIns="60325" rIns="0" bIns="0" rtlCol="0">
            <a:spAutoFit/>
          </a:bodyPr>
          <a:lstStyle/>
          <a:p>
            <a:pPr algn="ctr">
              <a:lnSpc>
                <a:spcPct val="100000"/>
              </a:lnSpc>
              <a:spcBef>
                <a:spcPts val="475"/>
              </a:spcBef>
            </a:pPr>
            <a:r>
              <a:rPr lang="fr-FR" sz="2800" spc="80" dirty="0" err="1" smtClean="0">
                <a:latin typeface="Times New Roman" pitchFamily="18" charset="0"/>
                <a:cs typeface="Times New Roman" pitchFamily="18" charset="0"/>
              </a:rPr>
              <a:t>teacher</a:t>
            </a:r>
            <a:r>
              <a:rPr lang="fr-FR" sz="2000" spc="80" dirty="0" smtClean="0">
                <a:latin typeface="Times New Roman" pitchFamily="18" charset="0"/>
                <a:cs typeface="Times New Roman" pitchFamily="18" charset="0"/>
              </a:rPr>
              <a:t> </a:t>
            </a:r>
            <a:r>
              <a:rPr lang="fr-FR" sz="2000" spc="80" dirty="0" err="1" smtClean="0">
                <a:latin typeface="Times New Roman" pitchFamily="18" charset="0"/>
                <a:cs typeface="Times New Roman" pitchFamily="18" charset="0"/>
              </a:rPr>
              <a:t>researcher</a:t>
            </a:r>
            <a:endParaRPr sz="2000" dirty="0">
              <a:latin typeface="Times New Roman" pitchFamily="18" charset="0"/>
              <a:cs typeface="Times New Roman" pitchFamily="18" charset="0"/>
            </a:endParaRPr>
          </a:p>
        </p:txBody>
      </p:sp>
      <p:grpSp>
        <p:nvGrpSpPr>
          <p:cNvPr id="14" name="object 7"/>
          <p:cNvGrpSpPr/>
          <p:nvPr/>
        </p:nvGrpSpPr>
        <p:grpSpPr>
          <a:xfrm>
            <a:off x="1977215" y="1714599"/>
            <a:ext cx="4301358" cy="2619026"/>
            <a:chOff x="4057713" y="990663"/>
            <a:chExt cx="4933950" cy="3228975"/>
          </a:xfrm>
        </p:grpSpPr>
        <p:sp>
          <p:nvSpPr>
            <p:cNvPr id="15" name="object 8"/>
            <p:cNvSpPr/>
            <p:nvPr/>
          </p:nvSpPr>
          <p:spPr>
            <a:xfrm>
              <a:off x="4062476" y="995425"/>
              <a:ext cx="4924425" cy="3219450"/>
            </a:xfrm>
            <a:custGeom>
              <a:avLst/>
              <a:gdLst/>
              <a:ahLst/>
              <a:cxnLst/>
              <a:rect l="l" t="t" r="r" b="b"/>
              <a:pathLst>
                <a:path w="4924425" h="3219450">
                  <a:moveTo>
                    <a:pt x="2462149" y="0"/>
                  </a:moveTo>
                  <a:lnTo>
                    <a:pt x="0" y="3219450"/>
                  </a:lnTo>
                  <a:lnTo>
                    <a:pt x="4924425" y="3219450"/>
                  </a:lnTo>
                  <a:lnTo>
                    <a:pt x="2462149"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smtClean="0">
                <a:ln>
                  <a:noFill/>
                </a:ln>
                <a:solidFill>
                  <a:sysClr val="windowText" lastClr="000000"/>
                </a:solidFill>
                <a:effectLst/>
                <a:uLnTx/>
                <a:uFillTx/>
              </a:endParaRPr>
            </a:p>
          </p:txBody>
        </p:sp>
        <p:sp>
          <p:nvSpPr>
            <p:cNvPr id="16" name="object 9"/>
            <p:cNvSpPr/>
            <p:nvPr/>
          </p:nvSpPr>
          <p:spPr>
            <a:xfrm>
              <a:off x="4062476" y="995425"/>
              <a:ext cx="4924425" cy="3219450"/>
            </a:xfrm>
            <a:custGeom>
              <a:avLst/>
              <a:gdLst/>
              <a:ahLst/>
              <a:cxnLst/>
              <a:rect l="l" t="t" r="r" b="b"/>
              <a:pathLst>
                <a:path w="4924425" h="3219450">
                  <a:moveTo>
                    <a:pt x="0" y="3219450"/>
                  </a:moveTo>
                  <a:lnTo>
                    <a:pt x="2462149" y="0"/>
                  </a:lnTo>
                  <a:lnTo>
                    <a:pt x="4924425" y="3219450"/>
                  </a:lnTo>
                  <a:lnTo>
                    <a:pt x="0" y="3219450"/>
                  </a:lnTo>
                  <a:close/>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smtClean="0">
                <a:ln>
                  <a:noFill/>
                </a:ln>
                <a:solidFill>
                  <a:sysClr val="windowText" lastClr="000000"/>
                </a:solidFill>
                <a:effectLst/>
                <a:uLnTx/>
                <a:uFillTx/>
              </a:endParaRPr>
            </a:p>
          </p:txBody>
        </p:sp>
      </p:grpSp>
      <p:sp>
        <p:nvSpPr>
          <p:cNvPr id="17" name="object 10"/>
          <p:cNvSpPr txBox="1"/>
          <p:nvPr/>
        </p:nvSpPr>
        <p:spPr>
          <a:xfrm>
            <a:off x="2843808" y="2924944"/>
            <a:ext cx="2568172" cy="863057"/>
          </a:xfrm>
          <a:prstGeom prst="rect">
            <a:avLst/>
          </a:prstGeom>
        </p:spPr>
        <p:txBody>
          <a:bodyPr vert="horz" wrap="square" lIns="0" tIns="16510" rIns="0" bIns="0" rtlCol="0">
            <a:spAutoFit/>
          </a:bodyPr>
          <a:lstStyle/>
          <a:p>
            <a:pPr marL="12700" marR="5080" indent="390525" algn="ctr">
              <a:lnSpc>
                <a:spcPct val="100000"/>
              </a:lnSpc>
              <a:spcBef>
                <a:spcPts val="130"/>
              </a:spcBef>
            </a:pPr>
            <a:r>
              <a:rPr lang="fr-FR" sz="2750" b="1" spc="15" dirty="0" err="1" smtClean="0">
                <a:latin typeface="Times New Roman" pitchFamily="18" charset="0"/>
                <a:cs typeface="Times New Roman" pitchFamily="18" charset="0"/>
              </a:rPr>
              <a:t>University</a:t>
            </a:r>
            <a:r>
              <a:rPr lang="fr-FR" sz="2750" b="1" spc="15" dirty="0" smtClean="0">
                <a:latin typeface="Times New Roman" pitchFamily="18" charset="0"/>
                <a:cs typeface="Times New Roman" pitchFamily="18" charset="0"/>
              </a:rPr>
              <a:t> </a:t>
            </a:r>
            <a:r>
              <a:rPr lang="fr-FR" sz="2750" b="1" spc="15" dirty="0" err="1">
                <a:latin typeface="Times New Roman" pitchFamily="18" charset="0"/>
                <a:cs typeface="Times New Roman" pitchFamily="18" charset="0"/>
              </a:rPr>
              <a:t>Committee</a:t>
            </a:r>
            <a:endParaRPr sz="2750" dirty="0">
              <a:latin typeface="Times New Roman" pitchFamily="18" charset="0"/>
              <a:cs typeface="Times New Roman" pitchFamily="18" charset="0"/>
            </a:endParaRPr>
          </a:p>
        </p:txBody>
      </p:sp>
      <p:sp>
        <p:nvSpPr>
          <p:cNvPr id="2" name="ZoneTexte 1"/>
          <p:cNvSpPr txBox="1"/>
          <p:nvPr/>
        </p:nvSpPr>
        <p:spPr>
          <a:xfrm>
            <a:off x="639717" y="4941168"/>
            <a:ext cx="7848744" cy="954107"/>
          </a:xfrm>
          <a:prstGeom prst="rect">
            <a:avLst/>
          </a:prstGeom>
          <a:noFill/>
        </p:spPr>
        <p:txBody>
          <a:bodyPr wrap="square" rtlCol="0">
            <a:spAutoFit/>
          </a:bodyPr>
          <a:lstStyle/>
          <a:p>
            <a:r>
              <a:rPr lang="en-US" sz="2800" dirty="0">
                <a:latin typeface="Times New Roman" pitchFamily="18" charset="0"/>
                <a:cs typeface="Times New Roman" pitchFamily="18" charset="0"/>
              </a:rPr>
              <a:t>The members of the university community share a set of human and professional values</a:t>
            </a:r>
            <a:endParaRPr lang="fr-FR" sz="2800" dirty="0">
              <a:latin typeface="Times New Roman" pitchFamily="18" charset="0"/>
              <a:cs typeface="Times New Roman" pitchFamily="18" charset="0"/>
            </a:endParaRPr>
          </a:p>
        </p:txBody>
      </p:sp>
      <p:sp>
        <p:nvSpPr>
          <p:cNvPr id="4" name="Rectangle 1"/>
          <p:cNvSpPr>
            <a:spLocks noChangeArrowheads="1"/>
          </p:cNvSpPr>
          <p:nvPr/>
        </p:nvSpPr>
        <p:spPr bwMode="auto">
          <a:xfrm>
            <a:off x="639717" y="4106666"/>
            <a:ext cx="1656184" cy="523220"/>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err="1" smtClean="0">
                <a:ln>
                  <a:noFill/>
                </a:ln>
                <a:solidFill>
                  <a:schemeClr val="tx1"/>
                </a:solidFill>
                <a:effectLst/>
                <a:latin typeface="Times New Roman" pitchFamily="18" charset="0"/>
                <a:cs typeface="Times New Roman" pitchFamily="18" charset="0"/>
              </a:rPr>
              <a:t>student</a:t>
            </a: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5" name="Rectangle 4"/>
          <p:cNvSpPr/>
          <p:nvPr/>
        </p:nvSpPr>
        <p:spPr>
          <a:xfrm>
            <a:off x="5951797" y="3954409"/>
            <a:ext cx="3074881"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FR" sz="2400" b="1" dirty="0">
                <a:latin typeface="Times New Roman" pitchFamily="18" charset="0"/>
                <a:cs typeface="Times New Roman" pitchFamily="18" charset="0"/>
              </a:rPr>
              <a:t>Administrative Staffs </a:t>
            </a:r>
          </a:p>
        </p:txBody>
      </p:sp>
      <p:sp>
        <p:nvSpPr>
          <p:cNvPr id="18" name="Rectangle 17"/>
          <p:cNvSpPr/>
          <p:nvPr/>
        </p:nvSpPr>
        <p:spPr>
          <a:xfrm>
            <a:off x="1850300" y="341012"/>
            <a:ext cx="4572000" cy="677108"/>
          </a:xfrm>
          <a:prstGeom prst="rect">
            <a:avLst/>
          </a:prstGeom>
        </p:spPr>
        <p:txBody>
          <a:bodyPr>
            <a:spAutoFit/>
          </a:bodyPr>
          <a:lstStyle/>
          <a:p>
            <a:pPr algn="ctr"/>
            <a:r>
              <a:rPr lang="fr-FR" sz="2000" b="1" dirty="0" err="1">
                <a:latin typeface="Times New Roman" pitchFamily="18" charset="0"/>
                <a:cs typeface="Times New Roman" pitchFamily="18" charset="0"/>
              </a:rPr>
              <a:t>university</a:t>
            </a:r>
            <a:r>
              <a:rPr lang="fr-FR" sz="2000" b="1" dirty="0">
                <a:latin typeface="Times New Roman" pitchFamily="18" charset="0"/>
                <a:cs typeface="Times New Roman" pitchFamily="18" charset="0"/>
              </a:rPr>
              <a:t> </a:t>
            </a:r>
            <a:r>
              <a:rPr lang="fr-FR" sz="2000" b="1" dirty="0" err="1">
                <a:latin typeface="Times New Roman" pitchFamily="18" charset="0"/>
                <a:cs typeface="Times New Roman" pitchFamily="18" charset="0"/>
              </a:rPr>
              <a:t>triangular</a:t>
            </a:r>
            <a:endParaRPr lang="fr-FR" sz="2000" b="1" dirty="0">
              <a:latin typeface="Times New Roman" pitchFamily="18" charset="0"/>
              <a:cs typeface="Times New Roman" pitchFamily="18" charset="0"/>
            </a:endParaRPr>
          </a:p>
          <a:p>
            <a:endParaRPr lang="fr-FR" b="1" dirty="0"/>
          </a:p>
        </p:txBody>
      </p:sp>
    </p:spTree>
    <p:extLst>
      <p:ext uri="{BB962C8B-B14F-4D97-AF65-F5344CB8AC3E}">
        <p14:creationId xmlns:p14="http://schemas.microsoft.com/office/powerpoint/2010/main" val="1420855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980728"/>
            <a:ext cx="1725088"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Chapter</a:t>
            </a:r>
            <a:r>
              <a:rPr lang="fr-F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fr-F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a:t>
            </a:r>
            <a:endParaRPr lang="fr-F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Rectangle 2"/>
          <p:cNvSpPr/>
          <p:nvPr/>
        </p:nvSpPr>
        <p:spPr>
          <a:xfrm>
            <a:off x="3029590" y="3013502"/>
            <a:ext cx="3084819" cy="830997"/>
          </a:xfrm>
          <a:prstGeom prst="rect">
            <a:avLst/>
          </a:prstGeom>
        </p:spPr>
        <p:txBody>
          <a:bodyPr wrap="none">
            <a:spAutoFit/>
          </a:bodyPr>
          <a:lstStyle/>
          <a:p>
            <a:pPr marL="12700" lvl="0">
              <a:spcBef>
                <a:spcPts val="105"/>
              </a:spcBef>
            </a:pPr>
            <a:r>
              <a:rPr lang="fr-FR" sz="4800" b="1" spc="155" dirty="0">
                <a:solidFill>
                  <a:srgbClr val="FFFFFF"/>
                </a:solidFill>
                <a:latin typeface="Tahoma"/>
                <a:cs typeface="Tahoma"/>
              </a:rPr>
              <a:t>Co</a:t>
            </a:r>
            <a:r>
              <a:rPr lang="fr-FR" sz="4800" b="1" spc="125" dirty="0">
                <a:solidFill>
                  <a:srgbClr val="FFFFFF"/>
                </a:solidFill>
                <a:latin typeface="Tahoma"/>
                <a:cs typeface="Tahoma"/>
              </a:rPr>
              <a:t>n</a:t>
            </a:r>
            <a:r>
              <a:rPr lang="fr-FR" sz="4800" b="1" spc="290" dirty="0">
                <a:solidFill>
                  <a:srgbClr val="FFFFFF"/>
                </a:solidFill>
                <a:latin typeface="Tahoma"/>
                <a:cs typeface="Tahoma"/>
              </a:rPr>
              <a:t>ce</a:t>
            </a:r>
            <a:r>
              <a:rPr lang="fr-FR" sz="4800" b="1" spc="310" dirty="0">
                <a:solidFill>
                  <a:srgbClr val="FFFFFF"/>
                </a:solidFill>
                <a:latin typeface="Tahoma"/>
                <a:cs typeface="Tahoma"/>
              </a:rPr>
              <a:t>p</a:t>
            </a:r>
            <a:r>
              <a:rPr lang="fr-FR" sz="4800" b="1" spc="-575" dirty="0">
                <a:solidFill>
                  <a:srgbClr val="FFFFFF"/>
                </a:solidFill>
                <a:latin typeface="Tahoma"/>
                <a:cs typeface="Tahoma"/>
              </a:rPr>
              <a:t>t</a:t>
            </a:r>
            <a:r>
              <a:rPr lang="fr-FR" sz="4800" b="1" spc="-360" dirty="0">
                <a:solidFill>
                  <a:srgbClr val="FFFFFF"/>
                </a:solidFill>
                <a:latin typeface="Tahoma"/>
                <a:cs typeface="Tahoma"/>
              </a:rPr>
              <a:t>s</a:t>
            </a:r>
            <a:endParaRPr lang="fr-FR" sz="4800" dirty="0">
              <a:solidFill>
                <a:prstClr val="black"/>
              </a:solidFill>
              <a:latin typeface="Tahoma"/>
              <a:cs typeface="Tahoma"/>
            </a:endParaRPr>
          </a:p>
        </p:txBody>
      </p:sp>
      <p:sp>
        <p:nvSpPr>
          <p:cNvPr id="4" name="Rectangle 3"/>
          <p:cNvSpPr/>
          <p:nvPr/>
        </p:nvSpPr>
        <p:spPr>
          <a:xfrm>
            <a:off x="3383596" y="1242338"/>
            <a:ext cx="4572000" cy="1538883"/>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fr-FR"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fr-FR" sz="5400" b="1" cap="all" dirty="0" err="1">
                <a:ln w="0"/>
                <a:effectLst>
                  <a:reflection blurRad="12700" stA="50000" endPos="50000" dist="5000" dir="5400000" sy="-100000" rotWithShape="0"/>
                </a:effectLst>
              </a:rPr>
              <a:t>Definition</a:t>
            </a:r>
            <a:endParaRPr lang="fr-FR" sz="5400" b="1" cap="all" dirty="0">
              <a:ln w="0"/>
              <a:effectLst>
                <a:reflection blurRad="12700" stA="50000" endPos="50000" dist="5000" dir="5400000" sy="-100000" rotWithShape="0"/>
              </a:effectLst>
            </a:endParaRPr>
          </a:p>
        </p:txBody>
      </p:sp>
      <p:sp>
        <p:nvSpPr>
          <p:cNvPr id="6" name="Rectangle 5"/>
          <p:cNvSpPr/>
          <p:nvPr/>
        </p:nvSpPr>
        <p:spPr>
          <a:xfrm>
            <a:off x="1115616" y="3211689"/>
            <a:ext cx="2222083" cy="461665"/>
          </a:xfrm>
          <a:prstGeom prst="rect">
            <a:avLst/>
          </a:prstGeom>
        </p:spPr>
        <p:txBody>
          <a:bodyPr wrap="none">
            <a:spAutoFit/>
          </a:bodyPr>
          <a:lstStyle/>
          <a:p>
            <a:r>
              <a:rPr lang="fr-FR" sz="2400" b="1" dirty="0" err="1"/>
              <a:t>Morality</a:t>
            </a:r>
            <a:r>
              <a:rPr lang="fr-FR" sz="2400" b="1" dirty="0"/>
              <a:t> </a:t>
            </a:r>
            <a:r>
              <a:rPr lang="ar-DZ" sz="2400" b="1" dirty="0"/>
              <a:t>الاخلاق</a:t>
            </a:r>
            <a:endParaRPr lang="fr-FR" sz="2400" b="1" dirty="0"/>
          </a:p>
        </p:txBody>
      </p:sp>
      <p:sp>
        <p:nvSpPr>
          <p:cNvPr id="7" name="Rectangle 6"/>
          <p:cNvSpPr/>
          <p:nvPr/>
        </p:nvSpPr>
        <p:spPr>
          <a:xfrm>
            <a:off x="4377187" y="3659833"/>
            <a:ext cx="2608406" cy="461665"/>
          </a:xfrm>
          <a:prstGeom prst="rect">
            <a:avLst/>
          </a:prstGeom>
        </p:spPr>
        <p:txBody>
          <a:bodyPr wrap="none">
            <a:spAutoFit/>
          </a:bodyPr>
          <a:lstStyle/>
          <a:p>
            <a:r>
              <a:rPr lang="fr-FR" sz="2400" b="1" dirty="0" err="1"/>
              <a:t>Ethics</a:t>
            </a:r>
            <a:r>
              <a:rPr lang="fr-FR" sz="2400" b="1" dirty="0"/>
              <a:t>  </a:t>
            </a:r>
            <a:r>
              <a:rPr lang="ar-DZ" sz="2400" b="1" dirty="0"/>
              <a:t>علم الاخلاق </a:t>
            </a:r>
            <a:r>
              <a:rPr lang="fr-FR" sz="2400" dirty="0" smtClean="0"/>
              <a:t> </a:t>
            </a:r>
            <a:endParaRPr lang="fr-FR" sz="2400" dirty="0"/>
          </a:p>
        </p:txBody>
      </p:sp>
      <p:sp>
        <p:nvSpPr>
          <p:cNvPr id="8" name="Rectangle 7"/>
          <p:cNvSpPr/>
          <p:nvPr/>
        </p:nvSpPr>
        <p:spPr>
          <a:xfrm>
            <a:off x="5210107" y="5157192"/>
            <a:ext cx="3550972" cy="461665"/>
          </a:xfrm>
          <a:prstGeom prst="rect">
            <a:avLst/>
          </a:prstGeom>
        </p:spPr>
        <p:txBody>
          <a:bodyPr wrap="none">
            <a:spAutoFit/>
          </a:bodyPr>
          <a:lstStyle/>
          <a:p>
            <a:r>
              <a:rPr lang="fr-FR" sz="2400" b="1" dirty="0" err="1"/>
              <a:t>Deontology</a:t>
            </a:r>
            <a:r>
              <a:rPr lang="fr-FR" sz="2400" b="1" dirty="0"/>
              <a:t> </a:t>
            </a:r>
            <a:r>
              <a:rPr lang="ar-DZ" sz="2400" b="1" dirty="0"/>
              <a:t>أخلاقيات المهنة</a:t>
            </a:r>
            <a:endParaRPr lang="fr-FR" sz="2400" b="1" dirty="0"/>
          </a:p>
        </p:txBody>
      </p:sp>
    </p:spTree>
    <p:extLst>
      <p:ext uri="{BB962C8B-B14F-4D97-AF65-F5344CB8AC3E}">
        <p14:creationId xmlns:p14="http://schemas.microsoft.com/office/powerpoint/2010/main" val="1341666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3" y="836712"/>
            <a:ext cx="8088148" cy="147732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fr-FR" sz="3600" b="1" dirty="0" err="1" smtClean="0">
                <a:ln w="10541" cmpd="sng">
                  <a:solidFill>
                    <a:schemeClr val="accent1">
                      <a:shade val="88000"/>
                      <a:satMod val="110000"/>
                    </a:schemeClr>
                  </a:solidFill>
                  <a:prstDash val="solid"/>
                </a:ln>
                <a:latin typeface="Times New Roman" pitchFamily="18" charset="0"/>
                <a:cs typeface="Times New Roman" pitchFamily="18" charset="0"/>
              </a:rPr>
              <a:t>morality</a:t>
            </a:r>
            <a:r>
              <a:rPr lang="ar-DZ" sz="3600" b="1" dirty="0" smtClean="0">
                <a:ln w="10541" cmpd="sng">
                  <a:solidFill>
                    <a:schemeClr val="accent1">
                      <a:shade val="88000"/>
                      <a:satMod val="110000"/>
                    </a:schemeClr>
                  </a:solidFill>
                  <a:prstDash val="solid"/>
                </a:ln>
                <a:latin typeface="Times New Roman" pitchFamily="18" charset="0"/>
                <a:cs typeface="Times New Roman" pitchFamily="18" charset="0"/>
              </a:rPr>
              <a:t>الاخلاق</a:t>
            </a:r>
            <a:endParaRPr lang="fr-FR" sz="3600" b="1" dirty="0">
              <a:ln w="10541" cmpd="sng">
                <a:solidFill>
                  <a:schemeClr val="accent1">
                    <a:shade val="88000"/>
                    <a:satMod val="110000"/>
                  </a:schemeClr>
                </a:solidFill>
                <a:prstDash val="solid"/>
              </a:ln>
              <a:latin typeface="Times New Roman" pitchFamily="18" charset="0"/>
              <a:cs typeface="Times New Roman" pitchFamily="18" charset="0"/>
            </a:endParaRPr>
          </a:p>
          <a:p>
            <a:endParaRPr lang="fr-FR" b="1" dirty="0">
              <a:ln w="10541" cmpd="sng">
                <a:solidFill>
                  <a:schemeClr val="accent1">
                    <a:shade val="88000"/>
                    <a:satMod val="110000"/>
                  </a:schemeClr>
                </a:solidFill>
                <a:prstDash val="solid"/>
              </a:ln>
            </a:endParaRPr>
          </a:p>
        </p:txBody>
      </p:sp>
      <p:sp>
        <p:nvSpPr>
          <p:cNvPr id="3" name="Rectangle 2"/>
          <p:cNvSpPr/>
          <p:nvPr/>
        </p:nvSpPr>
        <p:spPr>
          <a:xfrm>
            <a:off x="346781" y="2314039"/>
            <a:ext cx="8280920" cy="2554545"/>
          </a:xfrm>
          <a:prstGeom prst="rect">
            <a:avLst/>
          </a:prstGeom>
        </p:spPr>
        <p:txBody>
          <a:bodyPr wrap="square">
            <a:spAutoFit/>
          </a:bodyPr>
          <a:lstStyle/>
          <a:p>
            <a:r>
              <a:rPr lang="en-US" sz="3200" b="1" dirty="0">
                <a:solidFill>
                  <a:srgbClr val="FF0000"/>
                </a:solidFill>
              </a:rPr>
              <a:t>Morality from the Latin </a:t>
            </a:r>
            <a:r>
              <a:rPr lang="en-US" sz="3200" b="1" dirty="0" err="1">
                <a:solidFill>
                  <a:srgbClr val="FF0000"/>
                </a:solidFill>
              </a:rPr>
              <a:t>moralis</a:t>
            </a:r>
            <a:r>
              <a:rPr lang="en-US" sz="3200" b="1" dirty="0">
                <a:solidFill>
                  <a:srgbClr val="FF0000"/>
                </a:solidFill>
              </a:rPr>
              <a:t> meaning customs or manners  </a:t>
            </a:r>
            <a:r>
              <a:rPr lang="en-US" sz="3200" b="1" dirty="0"/>
              <a:t>. Morality is a set of values, beliefs, and principles that guide an individual’s behavior and decisions</a:t>
            </a:r>
            <a:endParaRPr lang="fr-FR" sz="2800" dirty="0"/>
          </a:p>
        </p:txBody>
      </p:sp>
      <p:sp>
        <p:nvSpPr>
          <p:cNvPr id="4" name="Rectangle 3"/>
          <p:cNvSpPr/>
          <p:nvPr/>
        </p:nvSpPr>
        <p:spPr>
          <a:xfrm>
            <a:off x="809328" y="605879"/>
            <a:ext cx="5184576"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fr-FR" sz="2400" i="1" dirty="0" err="1">
                <a:latin typeface="Times New Roman" pitchFamily="18" charset="0"/>
                <a:cs typeface="Times New Roman" pitchFamily="18" charset="0"/>
              </a:rPr>
              <a:t>What</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definition</a:t>
            </a:r>
            <a:r>
              <a:rPr lang="fr-FR" sz="2400" i="1" dirty="0">
                <a:latin typeface="Times New Roman" pitchFamily="18" charset="0"/>
                <a:cs typeface="Times New Roman" pitchFamily="18" charset="0"/>
              </a:rPr>
              <a:t> of </a:t>
            </a:r>
            <a:r>
              <a:rPr lang="fr-FR" sz="2400" i="1" dirty="0" err="1">
                <a:latin typeface="Times New Roman" pitchFamily="18" charset="0"/>
                <a:cs typeface="Times New Roman" pitchFamily="18" charset="0"/>
              </a:rPr>
              <a:t>morality</a:t>
            </a:r>
            <a:r>
              <a:rPr lang="fr-FR" sz="2400" i="1" dirty="0">
                <a:latin typeface="Times New Roman" pitchFamily="18" charset="0"/>
                <a:cs typeface="Times New Roman" pitchFamily="18" charset="0"/>
              </a:rPr>
              <a:t>?</a:t>
            </a:r>
          </a:p>
        </p:txBody>
      </p:sp>
      <p:sp>
        <p:nvSpPr>
          <p:cNvPr id="5" name="Rectangle 4"/>
          <p:cNvSpPr/>
          <p:nvPr/>
        </p:nvSpPr>
        <p:spPr>
          <a:xfrm>
            <a:off x="3779912" y="5229200"/>
            <a:ext cx="3960440" cy="369332"/>
          </a:xfrm>
          <a:prstGeom prst="rect">
            <a:avLst/>
          </a:prstGeom>
        </p:spPr>
        <p:txBody>
          <a:bodyPr wrap="square">
            <a:spAutoFit/>
          </a:bodyPr>
          <a:lstStyle/>
          <a:p>
            <a:r>
              <a:rPr lang="fr-FR" b="1" dirty="0"/>
              <a:t>Is </a:t>
            </a:r>
            <a:r>
              <a:rPr lang="fr-FR" b="1" dirty="0" err="1"/>
              <a:t>lying</a:t>
            </a:r>
            <a:r>
              <a:rPr lang="fr-FR" b="1" dirty="0"/>
              <a:t> </a:t>
            </a:r>
            <a:r>
              <a:rPr lang="fr-FR" b="1" dirty="0" err="1"/>
              <a:t>considered</a:t>
            </a:r>
            <a:r>
              <a:rPr lang="fr-FR" b="1" dirty="0"/>
              <a:t> immoral?</a:t>
            </a:r>
          </a:p>
        </p:txBody>
      </p:sp>
    </p:spTree>
    <p:extLst>
      <p:ext uri="{BB962C8B-B14F-4D97-AF65-F5344CB8AC3E}">
        <p14:creationId xmlns:p14="http://schemas.microsoft.com/office/powerpoint/2010/main" val="3032697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object 3"/>
          <p:cNvGrpSpPr/>
          <p:nvPr/>
        </p:nvGrpSpPr>
        <p:grpSpPr>
          <a:xfrm>
            <a:off x="1859598" y="2559654"/>
            <a:ext cx="5138801" cy="1890776"/>
            <a:chOff x="4029075" y="2895473"/>
            <a:chExt cx="5138801" cy="1890776"/>
          </a:xfrm>
        </p:grpSpPr>
        <p:pic>
          <p:nvPicPr>
            <p:cNvPr id="44" name="object 4"/>
            <p:cNvPicPr/>
            <p:nvPr/>
          </p:nvPicPr>
          <p:blipFill>
            <a:blip r:embed="rId2" cstate="print"/>
            <a:stretch>
              <a:fillRect/>
            </a:stretch>
          </p:blipFill>
          <p:spPr>
            <a:xfrm>
              <a:off x="4029075" y="2895473"/>
              <a:ext cx="5138801" cy="1890776"/>
            </a:xfrm>
            <a:prstGeom prst="rect">
              <a:avLst/>
            </a:prstGeom>
          </p:spPr>
        </p:pic>
        <p:pic>
          <p:nvPicPr>
            <p:cNvPr id="46" name="object 6"/>
            <p:cNvPicPr/>
            <p:nvPr/>
          </p:nvPicPr>
          <p:blipFill>
            <a:blip r:embed="rId3" cstate="print"/>
            <a:stretch>
              <a:fillRect/>
            </a:stretch>
          </p:blipFill>
          <p:spPr>
            <a:xfrm>
              <a:off x="5400675" y="3552761"/>
              <a:ext cx="2433701" cy="1157287"/>
            </a:xfrm>
            <a:prstGeom prst="rect">
              <a:avLst/>
            </a:prstGeom>
          </p:spPr>
        </p:pic>
      </p:grpSp>
      <p:sp>
        <p:nvSpPr>
          <p:cNvPr id="19" name="object 7"/>
          <p:cNvSpPr txBox="1"/>
          <p:nvPr/>
        </p:nvSpPr>
        <p:spPr>
          <a:xfrm>
            <a:off x="2764219" y="2823941"/>
            <a:ext cx="3358515" cy="1195070"/>
          </a:xfrm>
          <a:prstGeom prst="rect">
            <a:avLst/>
          </a:prstGeom>
        </p:spPr>
        <p:txBody>
          <a:bodyPr vert="horz" wrap="square" lIns="0" tIns="67945"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03275" marR="5080" indent="-791210" algn="ctr">
              <a:lnSpc>
                <a:spcPts val="4430"/>
              </a:lnSpc>
              <a:spcBef>
                <a:spcPts val="535"/>
              </a:spcBef>
            </a:pPr>
            <a:r>
              <a:rPr lang="fr-FR" sz="3950" b="1" spc="-70" dirty="0">
                <a:solidFill>
                  <a:srgbClr val="FFFFFF"/>
                </a:solidFill>
                <a:latin typeface="Tahoma"/>
                <a:cs typeface="Tahoma"/>
              </a:rPr>
              <a:t>Sources of </a:t>
            </a:r>
            <a:r>
              <a:rPr lang="fr-FR" sz="3950" b="1" spc="-70" dirty="0" err="1">
                <a:solidFill>
                  <a:srgbClr val="FFFFFF"/>
                </a:solidFill>
                <a:latin typeface="Tahoma"/>
                <a:cs typeface="Tahoma"/>
              </a:rPr>
              <a:t>morality</a:t>
            </a:r>
            <a:endParaRPr sz="3950" dirty="0">
              <a:latin typeface="Tahoma"/>
              <a:cs typeface="Tahoma"/>
            </a:endParaRPr>
          </a:p>
        </p:txBody>
      </p:sp>
      <p:grpSp>
        <p:nvGrpSpPr>
          <p:cNvPr id="20" name="object 8"/>
          <p:cNvGrpSpPr/>
          <p:nvPr/>
        </p:nvGrpSpPr>
        <p:grpSpPr>
          <a:xfrm>
            <a:off x="3383598" y="340329"/>
            <a:ext cx="2195576" cy="2290825"/>
            <a:chOff x="5553075" y="676148"/>
            <a:chExt cx="2195576" cy="2290825"/>
          </a:xfrm>
        </p:grpSpPr>
        <p:pic>
          <p:nvPicPr>
            <p:cNvPr id="42" name="object 9"/>
            <p:cNvPicPr/>
            <p:nvPr/>
          </p:nvPicPr>
          <p:blipFill>
            <a:blip r:embed="rId4" cstate="print"/>
            <a:stretch>
              <a:fillRect/>
            </a:stretch>
          </p:blipFill>
          <p:spPr>
            <a:xfrm>
              <a:off x="6591300" y="2390711"/>
              <a:ext cx="71437" cy="576262"/>
            </a:xfrm>
            <a:prstGeom prst="rect">
              <a:avLst/>
            </a:prstGeom>
          </p:spPr>
        </p:pic>
        <p:pic>
          <p:nvPicPr>
            <p:cNvPr id="43" name="object 10"/>
            <p:cNvPicPr/>
            <p:nvPr/>
          </p:nvPicPr>
          <p:blipFill>
            <a:blip r:embed="rId5" cstate="print"/>
            <a:stretch>
              <a:fillRect/>
            </a:stretch>
          </p:blipFill>
          <p:spPr>
            <a:xfrm>
              <a:off x="5553075" y="676148"/>
              <a:ext cx="2195576" cy="1824101"/>
            </a:xfrm>
            <a:prstGeom prst="rect">
              <a:avLst/>
            </a:prstGeom>
          </p:spPr>
        </p:pic>
      </p:grpSp>
      <p:sp>
        <p:nvSpPr>
          <p:cNvPr id="21" name="object 11"/>
          <p:cNvSpPr txBox="1">
            <a:spLocks noGrp="1"/>
          </p:cNvSpPr>
          <p:nvPr/>
        </p:nvSpPr>
        <p:spPr>
          <a:xfrm>
            <a:off x="3779912" y="1044988"/>
            <a:ext cx="1351841" cy="323807"/>
          </a:xfrm>
          <a:prstGeom prst="rect">
            <a:avLst/>
          </a:prstGeom>
        </p:spPr>
        <p:txBody>
          <a:bodyPr vert="horz" wrap="square" lIns="0" tIns="15875" rIns="0" bIns="0" rtlCol="0">
            <a:spAutoFit/>
          </a:bodyPr>
          <a:lstStyle>
            <a:lvl1pPr>
              <a:defRPr sz="3600" b="0" i="0">
                <a:solidFill>
                  <a:srgbClr val="585858"/>
                </a:solidFill>
                <a:latin typeface="Trebuchet MS"/>
                <a:ea typeface="+mj-ea"/>
                <a:cs typeface="Trebuchet MS"/>
              </a:defRPr>
            </a:lvl1pPr>
          </a:lstStyle>
          <a:p>
            <a:pPr marL="12700">
              <a:lnSpc>
                <a:spcPct val="100000"/>
              </a:lnSpc>
              <a:spcBef>
                <a:spcPts val="125"/>
              </a:spcBef>
            </a:pPr>
            <a:r>
              <a:rPr lang="fr-FR" sz="2000" b="1" spc="-250" dirty="0">
                <a:solidFill>
                  <a:srgbClr val="FFFFFF"/>
                </a:solidFill>
                <a:latin typeface="Tahoma"/>
                <a:cs typeface="Tahoma"/>
              </a:rPr>
              <a:t>- </a:t>
            </a: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religions</a:t>
            </a:r>
            <a:r>
              <a:rPr lang="fr-FR" sz="2000" b="1" spc="-250" dirty="0">
                <a:solidFill>
                  <a:srgbClr val="FFFFFF"/>
                </a:solidFill>
                <a:latin typeface="Tahoma"/>
                <a:cs typeface="Tahoma"/>
              </a:rPr>
              <a:t> </a:t>
            </a:r>
            <a:endParaRPr sz="2000" dirty="0">
              <a:latin typeface="Tahoma"/>
              <a:cs typeface="Tahoma"/>
            </a:endParaRPr>
          </a:p>
        </p:txBody>
      </p:sp>
      <p:grpSp>
        <p:nvGrpSpPr>
          <p:cNvPr id="22" name="object 12"/>
          <p:cNvGrpSpPr/>
          <p:nvPr/>
        </p:nvGrpSpPr>
        <p:grpSpPr>
          <a:xfrm>
            <a:off x="6117273" y="1321404"/>
            <a:ext cx="2881376" cy="1824101"/>
            <a:chOff x="8286750" y="1657223"/>
            <a:chExt cx="2881376" cy="1824101"/>
          </a:xfrm>
        </p:grpSpPr>
        <p:pic>
          <p:nvPicPr>
            <p:cNvPr id="40" name="object 13"/>
            <p:cNvPicPr/>
            <p:nvPr/>
          </p:nvPicPr>
          <p:blipFill>
            <a:blip r:embed="rId6" cstate="print"/>
            <a:stretch>
              <a:fillRect/>
            </a:stretch>
          </p:blipFill>
          <p:spPr>
            <a:xfrm>
              <a:off x="8286750" y="2866961"/>
              <a:ext cx="795337" cy="328612"/>
            </a:xfrm>
            <a:prstGeom prst="rect">
              <a:avLst/>
            </a:prstGeom>
          </p:spPr>
        </p:pic>
        <p:pic>
          <p:nvPicPr>
            <p:cNvPr id="41" name="object 14"/>
            <p:cNvPicPr/>
            <p:nvPr/>
          </p:nvPicPr>
          <p:blipFill>
            <a:blip r:embed="rId7" cstate="print"/>
            <a:stretch>
              <a:fillRect/>
            </a:stretch>
          </p:blipFill>
          <p:spPr>
            <a:xfrm>
              <a:off x="8896350" y="1657223"/>
              <a:ext cx="2271776" cy="1824101"/>
            </a:xfrm>
            <a:prstGeom prst="rect">
              <a:avLst/>
            </a:prstGeom>
          </p:spPr>
        </p:pic>
      </p:grpSp>
      <p:sp>
        <p:nvSpPr>
          <p:cNvPr id="23" name="object 15"/>
          <p:cNvSpPr txBox="1"/>
          <p:nvPr/>
        </p:nvSpPr>
        <p:spPr>
          <a:xfrm>
            <a:off x="6536373" y="1884458"/>
            <a:ext cx="2462276" cy="330860"/>
          </a:xfrm>
          <a:prstGeom prst="rect">
            <a:avLst/>
          </a:prstGeom>
        </p:spPr>
        <p:txBody>
          <a:bodyPr vert="horz" wrap="square" lIns="0" tIns="4826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581025">
              <a:lnSpc>
                <a:spcPts val="2180"/>
              </a:lnSpc>
              <a:spcBef>
                <a:spcPts val="380"/>
              </a:spcBef>
            </a:pP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Conscience</a:t>
            </a:r>
            <a:endParaRP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endParaRPr>
          </a:p>
        </p:txBody>
      </p:sp>
      <p:grpSp>
        <p:nvGrpSpPr>
          <p:cNvPr id="24" name="object 16"/>
          <p:cNvGrpSpPr/>
          <p:nvPr/>
        </p:nvGrpSpPr>
        <p:grpSpPr>
          <a:xfrm>
            <a:off x="5868144" y="4198016"/>
            <a:ext cx="2909951" cy="1938401"/>
            <a:chOff x="7915275" y="4476686"/>
            <a:chExt cx="2909951" cy="1938401"/>
          </a:xfrm>
        </p:grpSpPr>
        <p:pic>
          <p:nvPicPr>
            <p:cNvPr id="38" name="object 17"/>
            <p:cNvPicPr/>
            <p:nvPr/>
          </p:nvPicPr>
          <p:blipFill>
            <a:blip r:embed="rId8" cstate="print"/>
            <a:stretch>
              <a:fillRect/>
            </a:stretch>
          </p:blipFill>
          <p:spPr>
            <a:xfrm>
              <a:off x="7915275" y="4476686"/>
              <a:ext cx="1033462" cy="576262"/>
            </a:xfrm>
            <a:prstGeom prst="rect">
              <a:avLst/>
            </a:prstGeom>
          </p:spPr>
        </p:pic>
        <p:pic>
          <p:nvPicPr>
            <p:cNvPr id="39" name="object 18"/>
            <p:cNvPicPr/>
            <p:nvPr/>
          </p:nvPicPr>
          <p:blipFill>
            <a:blip r:embed="rId9" cstate="print"/>
            <a:stretch>
              <a:fillRect/>
            </a:stretch>
          </p:blipFill>
          <p:spPr>
            <a:xfrm>
              <a:off x="8705850" y="4590986"/>
              <a:ext cx="2119376" cy="1824101"/>
            </a:xfrm>
            <a:prstGeom prst="rect">
              <a:avLst/>
            </a:prstGeom>
          </p:spPr>
        </p:pic>
      </p:grpSp>
      <p:sp>
        <p:nvSpPr>
          <p:cNvPr id="25" name="object 19"/>
          <p:cNvSpPr txBox="1"/>
          <p:nvPr/>
        </p:nvSpPr>
        <p:spPr>
          <a:xfrm>
            <a:off x="6885236" y="5054799"/>
            <a:ext cx="2699792" cy="330860"/>
          </a:xfrm>
          <a:prstGeom prst="rect">
            <a:avLst/>
          </a:prstGeom>
        </p:spPr>
        <p:txBody>
          <a:bodyPr vert="horz" wrap="square" lIns="0" tIns="4826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0350" marR="5080" indent="-247650">
              <a:lnSpc>
                <a:spcPts val="2180"/>
              </a:lnSpc>
              <a:spcBef>
                <a:spcPts val="380"/>
              </a:spcBef>
            </a:pPr>
            <a:r>
              <a:rPr lang="fr-FR"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sense</a:t>
            </a: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 </a:t>
            </a: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of </a:t>
            </a:r>
            <a:r>
              <a:rPr lang="fr-FR" sz="2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duty</a:t>
            </a: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 </a:t>
            </a:r>
            <a:endParaRP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endParaRPr>
          </a:p>
        </p:txBody>
      </p:sp>
      <p:grpSp>
        <p:nvGrpSpPr>
          <p:cNvPr id="26" name="object 20"/>
          <p:cNvGrpSpPr/>
          <p:nvPr/>
        </p:nvGrpSpPr>
        <p:grpSpPr>
          <a:xfrm>
            <a:off x="3440748" y="4274217"/>
            <a:ext cx="2233676" cy="2243201"/>
            <a:chOff x="5610225" y="4610036"/>
            <a:chExt cx="2233676" cy="2243201"/>
          </a:xfrm>
        </p:grpSpPr>
        <p:pic>
          <p:nvPicPr>
            <p:cNvPr id="36" name="object 21"/>
            <p:cNvPicPr/>
            <p:nvPr/>
          </p:nvPicPr>
          <p:blipFill>
            <a:blip r:embed="rId10" cstate="print"/>
            <a:stretch>
              <a:fillRect/>
            </a:stretch>
          </p:blipFill>
          <p:spPr>
            <a:xfrm>
              <a:off x="6619875" y="4610036"/>
              <a:ext cx="90487" cy="576262"/>
            </a:xfrm>
            <a:prstGeom prst="rect">
              <a:avLst/>
            </a:prstGeom>
          </p:spPr>
        </p:pic>
        <p:pic>
          <p:nvPicPr>
            <p:cNvPr id="37" name="object 22"/>
            <p:cNvPicPr/>
            <p:nvPr/>
          </p:nvPicPr>
          <p:blipFill>
            <a:blip r:embed="rId11" cstate="print"/>
            <a:stretch>
              <a:fillRect/>
            </a:stretch>
          </p:blipFill>
          <p:spPr>
            <a:xfrm>
              <a:off x="5610225" y="5124386"/>
              <a:ext cx="2233676" cy="1728851"/>
            </a:xfrm>
            <a:prstGeom prst="rect">
              <a:avLst/>
            </a:prstGeom>
          </p:spPr>
        </p:pic>
      </p:grpSp>
      <p:sp>
        <p:nvSpPr>
          <p:cNvPr id="27" name="object 23"/>
          <p:cNvSpPr txBox="1"/>
          <p:nvPr/>
        </p:nvSpPr>
        <p:spPr>
          <a:xfrm>
            <a:off x="3908743" y="5354415"/>
            <a:ext cx="1599361" cy="611505"/>
          </a:xfrm>
          <a:prstGeom prst="rect">
            <a:avLst/>
          </a:prstGeom>
        </p:spPr>
        <p:txBody>
          <a:bodyPr vert="horz" wrap="square" lIns="0" tIns="4826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4150" marR="5080" indent="-171450">
              <a:lnSpc>
                <a:spcPts val="2180"/>
              </a:lnSpc>
              <a:spcBef>
                <a:spcPts val="380"/>
              </a:spcBef>
            </a:pPr>
            <a:r>
              <a:rPr lang="fr-FR"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sense</a:t>
            </a: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 </a:t>
            </a:r>
            <a:r>
              <a:rPr lang="fr-F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of respect </a:t>
            </a:r>
            <a:endParaRP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endParaRPr>
          </a:p>
        </p:txBody>
      </p:sp>
      <p:grpSp>
        <p:nvGrpSpPr>
          <p:cNvPr id="28" name="object 24"/>
          <p:cNvGrpSpPr/>
          <p:nvPr/>
        </p:nvGrpSpPr>
        <p:grpSpPr>
          <a:xfrm>
            <a:off x="145098" y="3921792"/>
            <a:ext cx="2700337" cy="1824101"/>
            <a:chOff x="2314575" y="4257611"/>
            <a:chExt cx="2700337" cy="1824101"/>
          </a:xfrm>
        </p:grpSpPr>
        <p:pic>
          <p:nvPicPr>
            <p:cNvPr id="34" name="object 25"/>
            <p:cNvPicPr/>
            <p:nvPr/>
          </p:nvPicPr>
          <p:blipFill>
            <a:blip r:embed="rId12" cstate="print"/>
            <a:stretch>
              <a:fillRect/>
            </a:stretch>
          </p:blipFill>
          <p:spPr>
            <a:xfrm>
              <a:off x="3971925" y="4400486"/>
              <a:ext cx="1042987" cy="461962"/>
            </a:xfrm>
            <a:prstGeom prst="rect">
              <a:avLst/>
            </a:prstGeom>
          </p:spPr>
        </p:pic>
        <p:pic>
          <p:nvPicPr>
            <p:cNvPr id="35" name="object 26"/>
            <p:cNvPicPr/>
            <p:nvPr/>
          </p:nvPicPr>
          <p:blipFill>
            <a:blip r:embed="rId13" cstate="print"/>
            <a:stretch>
              <a:fillRect/>
            </a:stretch>
          </p:blipFill>
          <p:spPr>
            <a:xfrm>
              <a:off x="2314575" y="4257611"/>
              <a:ext cx="1805051" cy="1824101"/>
            </a:xfrm>
            <a:prstGeom prst="rect">
              <a:avLst/>
            </a:prstGeom>
          </p:spPr>
        </p:pic>
      </p:grpSp>
      <p:sp>
        <p:nvSpPr>
          <p:cNvPr id="29" name="object 27"/>
          <p:cNvSpPr txBox="1"/>
          <p:nvPr/>
        </p:nvSpPr>
        <p:spPr>
          <a:xfrm>
            <a:off x="468312" y="4628547"/>
            <a:ext cx="1172210" cy="334645"/>
          </a:xfrm>
          <a:prstGeom prst="rect">
            <a:avLst/>
          </a:prstGeom>
        </p:spPr>
        <p:txBody>
          <a:bodyPr vert="horz" wrap="square" lIns="0" tIns="15875"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25"/>
              </a:spcBef>
            </a:pPr>
            <a:r>
              <a:rPr lang="fr-F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Justice</a:t>
            </a:r>
            <a:endParaRPr sz="2000" dirty="0">
              <a:latin typeface="Tahoma"/>
              <a:cs typeface="Tahoma"/>
            </a:endParaRPr>
          </a:p>
        </p:txBody>
      </p:sp>
      <p:grpSp>
        <p:nvGrpSpPr>
          <p:cNvPr id="30" name="object 28"/>
          <p:cNvGrpSpPr/>
          <p:nvPr/>
        </p:nvGrpSpPr>
        <p:grpSpPr>
          <a:xfrm>
            <a:off x="240348" y="1340454"/>
            <a:ext cx="2538412" cy="1824101"/>
            <a:chOff x="2409825" y="1676273"/>
            <a:chExt cx="2538412" cy="1824101"/>
          </a:xfrm>
        </p:grpSpPr>
        <p:pic>
          <p:nvPicPr>
            <p:cNvPr id="32" name="object 29"/>
            <p:cNvPicPr/>
            <p:nvPr/>
          </p:nvPicPr>
          <p:blipFill>
            <a:blip r:embed="rId14" cstate="print"/>
            <a:stretch>
              <a:fillRect/>
            </a:stretch>
          </p:blipFill>
          <p:spPr>
            <a:xfrm>
              <a:off x="4076700" y="2828861"/>
              <a:ext cx="871537" cy="357187"/>
            </a:xfrm>
            <a:prstGeom prst="rect">
              <a:avLst/>
            </a:prstGeom>
          </p:spPr>
        </p:pic>
        <p:pic>
          <p:nvPicPr>
            <p:cNvPr id="33" name="object 30"/>
            <p:cNvPicPr/>
            <p:nvPr/>
          </p:nvPicPr>
          <p:blipFill>
            <a:blip r:embed="rId15" cstate="print"/>
            <a:stretch>
              <a:fillRect/>
            </a:stretch>
          </p:blipFill>
          <p:spPr>
            <a:xfrm>
              <a:off x="2409825" y="1676273"/>
              <a:ext cx="1814576" cy="1824101"/>
            </a:xfrm>
            <a:prstGeom prst="rect">
              <a:avLst/>
            </a:prstGeom>
          </p:spPr>
        </p:pic>
      </p:grpSp>
      <p:sp>
        <p:nvSpPr>
          <p:cNvPr id="31" name="object 31"/>
          <p:cNvSpPr txBox="1"/>
          <p:nvPr/>
        </p:nvSpPr>
        <p:spPr>
          <a:xfrm>
            <a:off x="802958" y="2085181"/>
            <a:ext cx="999490" cy="334645"/>
          </a:xfrm>
          <a:prstGeom prst="rect">
            <a:avLst/>
          </a:prstGeom>
        </p:spPr>
        <p:txBody>
          <a:bodyPr vert="horz" wrap="square" lIns="0" tIns="15875"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25"/>
              </a:spcBef>
            </a:pPr>
            <a:r>
              <a:rP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v</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i</a:t>
            </a:r>
            <a:r>
              <a:rP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rtu</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rPr>
              <a:t>e</a:t>
            </a:r>
            <a:endParaRP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Tahoma"/>
            </a:endParaRPr>
          </a:p>
        </p:txBody>
      </p:sp>
    </p:spTree>
    <p:extLst>
      <p:ext uri="{BB962C8B-B14F-4D97-AF65-F5344CB8AC3E}">
        <p14:creationId xmlns:p14="http://schemas.microsoft.com/office/powerpoint/2010/main" val="5763685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3137</TotalTime>
  <Words>1708</Words>
  <Application>Microsoft Office PowerPoint</Application>
  <PresentationFormat>Affichage à l'écran (4:3)</PresentationFormat>
  <Paragraphs>258</Paragraphs>
  <Slides>43</Slides>
  <Notes>8</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Rotonde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pctronic</dc:creator>
  <cp:lastModifiedBy>pctronic</cp:lastModifiedBy>
  <cp:revision>167</cp:revision>
  <dcterms:created xsi:type="dcterms:W3CDTF">2022-12-15T11:19:27Z</dcterms:created>
  <dcterms:modified xsi:type="dcterms:W3CDTF">2023-12-28T19:43:16Z</dcterms:modified>
</cp:coreProperties>
</file>