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2"/>
  </p:notesMasterIdLst>
  <p:sldIdLst>
    <p:sldId id="256" r:id="rId2"/>
    <p:sldId id="298" r:id="rId3"/>
    <p:sldId id="259" r:id="rId4"/>
    <p:sldId id="330" r:id="rId5"/>
    <p:sldId id="319" r:id="rId6"/>
    <p:sldId id="324" r:id="rId7"/>
    <p:sldId id="326" r:id="rId8"/>
    <p:sldId id="321" r:id="rId9"/>
    <p:sldId id="329" r:id="rId10"/>
    <p:sldId id="32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81620" autoAdjust="0"/>
  </p:normalViewPr>
  <p:slideViewPr>
    <p:cSldViewPr>
      <p:cViewPr>
        <p:scale>
          <a:sx n="62" d="100"/>
          <a:sy n="62" d="100"/>
        </p:scale>
        <p:origin x="-1436"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27/11/2024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10</a:t>
            </a:fld>
            <a:endParaRPr lang="fr-FR"/>
          </a:p>
        </p:txBody>
      </p:sp>
    </p:spTree>
    <p:extLst>
      <p:ext uri="{BB962C8B-B14F-4D97-AF65-F5344CB8AC3E}">
        <p14:creationId xmlns:p14="http://schemas.microsoft.com/office/powerpoint/2010/main" val="1411588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27/11/2024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27/11/2024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792" y="3140968"/>
            <a:ext cx="6056466" cy="2554545"/>
          </a:xfrm>
          <a:prstGeom prst="rect">
            <a:avLst/>
          </a:prstGeom>
        </p:spPr>
        <p:txBody>
          <a:bodyPr wrap="none">
            <a:spAutoFit/>
          </a:bodyPr>
          <a:lstStyle/>
          <a:p>
            <a:r>
              <a:rPr lang="fr-FR" sz="2000" b="1" dirty="0" err="1" smtClean="0">
                <a:latin typeface="Times New Roman" pitchFamily="18" charset="0"/>
                <a:cs typeface="Times New Roman" pitchFamily="18" charset="0"/>
              </a:rPr>
              <a:t>Scientific</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and </a:t>
            </a:r>
            <a:r>
              <a:rPr lang="fr-FR" sz="2000" b="1" dirty="0" err="1">
                <a:latin typeface="Times New Roman" pitchFamily="18" charset="0"/>
                <a:cs typeface="Times New Roman" pitchFamily="18" charset="0"/>
              </a:rPr>
              <a:t>academic</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integrity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النزاهة العلمية والأكاديمية</a:t>
            </a:r>
          </a:p>
          <a:p>
            <a:r>
              <a:rPr lang="fr-FR" sz="2000" b="1" dirty="0" err="1">
                <a:latin typeface="Times New Roman" pitchFamily="18" charset="0"/>
                <a:cs typeface="Times New Roman" pitchFamily="18" charset="0"/>
              </a:rPr>
              <a:t>Transparency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الشفافية</a:t>
            </a:r>
          </a:p>
          <a:p>
            <a:r>
              <a:rPr lang="fr-FR" sz="2000" b="1" dirty="0" err="1">
                <a:latin typeface="Times New Roman" pitchFamily="18" charset="0"/>
                <a:cs typeface="Times New Roman" pitchFamily="18" charset="0"/>
              </a:rPr>
              <a:t>Continuity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الاستمرارية</a:t>
            </a:r>
          </a:p>
          <a:p>
            <a:r>
              <a:rPr lang="fr-FR" sz="2000" b="1" dirty="0" err="1">
                <a:latin typeface="Times New Roman" pitchFamily="18" charset="0"/>
                <a:cs typeface="Times New Roman" pitchFamily="18" charset="0"/>
              </a:rPr>
              <a:t>Efficiency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كفاءة</a:t>
            </a:r>
          </a:p>
          <a:p>
            <a:r>
              <a:rPr lang="fr-FR" sz="2000" b="1" dirty="0">
                <a:latin typeface="Times New Roman" pitchFamily="18" charset="0"/>
                <a:cs typeface="Times New Roman" pitchFamily="18" charset="0"/>
              </a:rPr>
              <a:t>Diligence: </a:t>
            </a:r>
            <a:r>
              <a:rPr lang="ar-DZ" sz="2000" b="1" dirty="0">
                <a:latin typeface="Times New Roman" pitchFamily="18" charset="0"/>
                <a:cs typeface="Times New Roman" pitchFamily="18" charset="0"/>
              </a:rPr>
              <a:t>اجتهاد</a:t>
            </a:r>
          </a:p>
          <a:p>
            <a:r>
              <a:rPr lang="fr-FR" sz="2000" b="1" dirty="0" err="1">
                <a:latin typeface="Times New Roman" pitchFamily="18" charset="0"/>
                <a:cs typeface="Times New Roman" pitchFamily="18" charset="0"/>
              </a:rPr>
              <a:t>Confidentiality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سرية</a:t>
            </a:r>
          </a:p>
          <a:p>
            <a:r>
              <a:rPr lang="fr-FR" sz="2000" b="1" dirty="0" err="1">
                <a:latin typeface="Times New Roman" pitchFamily="18" charset="0"/>
                <a:cs typeface="Times New Roman" pitchFamily="18" charset="0"/>
              </a:rPr>
              <a:t>Accountability</a:t>
            </a:r>
            <a:r>
              <a:rPr lang="fr-FR"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المساءلة:</a:t>
            </a:r>
            <a:endParaRPr lang="fr-FR" sz="2000" b="1" dirty="0" smtClean="0">
              <a:latin typeface="Times New Roman" pitchFamily="18" charset="0"/>
              <a:cs typeface="Times New Roman" pitchFamily="18" charset="0"/>
            </a:endParaRPr>
          </a:p>
          <a:p>
            <a:r>
              <a:rPr lang="fr-FR" sz="2000" b="1" dirty="0" err="1" smtClean="0">
                <a:latin typeface="Times New Roman" pitchFamily="18" charset="0"/>
                <a:cs typeface="Times New Roman" pitchFamily="18" charset="0"/>
              </a:rPr>
              <a:t>Freedom</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of </a:t>
            </a:r>
            <a:r>
              <a:rPr lang="fr-FR" sz="2000" b="1" dirty="0" err="1">
                <a:latin typeface="Times New Roman" pitchFamily="18" charset="0"/>
                <a:cs typeface="Times New Roman" pitchFamily="18" charset="0"/>
              </a:rPr>
              <a:t>teaching</a:t>
            </a:r>
            <a:r>
              <a:rPr lang="fr-FR" sz="2000" b="1" dirty="0">
                <a:latin typeface="Times New Roman" pitchFamily="18" charset="0"/>
                <a:cs typeface="Times New Roman" pitchFamily="18" charset="0"/>
              </a:rPr>
              <a:t> and </a:t>
            </a:r>
            <a:r>
              <a:rPr lang="fr-FR" sz="2000" b="1" dirty="0" err="1">
                <a:latin typeface="Times New Roman" pitchFamily="18" charset="0"/>
                <a:cs typeface="Times New Roman" pitchFamily="18" charset="0"/>
              </a:rPr>
              <a:t>research</a:t>
            </a:r>
            <a:endParaRPr lang="fr-FR" sz="2000" b="1" dirty="0">
              <a:latin typeface="Times New Roman" pitchFamily="18" charset="0"/>
              <a:cs typeface="Times New Roman" pitchFamily="18" charset="0"/>
            </a:endParaRPr>
          </a:p>
        </p:txBody>
      </p:sp>
      <p:sp>
        <p:nvSpPr>
          <p:cNvPr id="3" name="Rectangle 2"/>
          <p:cNvSpPr/>
          <p:nvPr/>
        </p:nvSpPr>
        <p:spPr>
          <a:xfrm>
            <a:off x="539552" y="908720"/>
            <a:ext cx="8424936" cy="1754326"/>
          </a:xfrm>
          <a:prstGeom prst="rect">
            <a:avLst/>
          </a:prstGeom>
        </p:spPr>
        <p:txBody>
          <a:bodyPr wrap="square">
            <a:spAutoFit/>
          </a:bodyPr>
          <a:lstStyle/>
          <a:p>
            <a:r>
              <a:rPr lang="en-US" b="1" dirty="0"/>
              <a:t>The general mission of higher education institutions includes individual and collective development and human progress. In accordance with their educational mission, these higher education institutions must therefore promote the fundamental values which are the basis of all professional </a:t>
            </a:r>
            <a:r>
              <a:rPr lang="en-US" b="1" dirty="0" smtClean="0"/>
              <a:t>education</a:t>
            </a:r>
          </a:p>
          <a:p>
            <a:r>
              <a:rPr lang="fr-FR" b="1" dirty="0"/>
              <a:t>The </a:t>
            </a:r>
            <a:r>
              <a:rPr lang="fr-FR" b="1" dirty="0" err="1"/>
              <a:t>professional</a:t>
            </a:r>
            <a:r>
              <a:rPr lang="fr-FR" b="1" dirty="0"/>
              <a:t> values are</a:t>
            </a:r>
          </a:p>
        </p:txBody>
      </p:sp>
      <p:sp>
        <p:nvSpPr>
          <p:cNvPr id="4" name="Rectangle 3"/>
          <p:cNvSpPr/>
          <p:nvPr/>
        </p:nvSpPr>
        <p:spPr>
          <a:xfrm>
            <a:off x="2112055" y="164905"/>
            <a:ext cx="2557110" cy="400110"/>
          </a:xfrm>
          <a:prstGeom prst="rect">
            <a:avLst/>
          </a:prstGeom>
        </p:spPr>
        <p:txBody>
          <a:bodyPr wrap="none">
            <a:spAutoFit/>
          </a:bodyPr>
          <a:lstStyle/>
          <a:p>
            <a:r>
              <a:rPr lang="fr-F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Professional values</a:t>
            </a:r>
          </a:p>
        </p:txBody>
      </p:sp>
    </p:spTree>
    <p:extLst>
      <p:ext uri="{BB962C8B-B14F-4D97-AF65-F5344CB8AC3E}">
        <p14:creationId xmlns:p14="http://schemas.microsoft.com/office/powerpoint/2010/main" val="287190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064896" cy="4401205"/>
          </a:xfrm>
          <a:prstGeom prst="rect">
            <a:avLst/>
          </a:prstGeom>
        </p:spPr>
        <p:txBody>
          <a:bodyPr wrap="square">
            <a:spAutoFit/>
          </a:bodyPr>
          <a:lstStyle/>
          <a:p>
            <a:r>
              <a:rPr lang="en-US" sz="2800" dirty="0">
                <a:latin typeface="Times New Roman" pitchFamily="18" charset="0"/>
                <a:cs typeface="Times New Roman" pitchFamily="18" charset="0"/>
              </a:rPr>
              <a:t>COURSE DESCRIPTION</a:t>
            </a:r>
          </a:p>
          <a:p>
            <a:r>
              <a:rPr lang="en-US" sz="2800" dirty="0">
                <a:latin typeface="Times New Roman" pitchFamily="18" charset="0"/>
                <a:cs typeface="Times New Roman" pitchFamily="18" charset="0"/>
              </a:rPr>
              <a:t>University of </a:t>
            </a:r>
            <a:r>
              <a:rPr lang="en-US" sz="2800" dirty="0" err="1">
                <a:latin typeface="Times New Roman" pitchFamily="18" charset="0"/>
                <a:cs typeface="Times New Roman" pitchFamily="18" charset="0"/>
              </a:rPr>
              <a:t>Abdelhafid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Boussouf</a:t>
            </a:r>
            <a:r>
              <a:rPr lang="en-US" sz="2800" dirty="0">
                <a:latin typeface="Times New Roman" pitchFamily="18" charset="0"/>
                <a:cs typeface="Times New Roman" pitchFamily="18" charset="0"/>
              </a:rPr>
              <a:t> Mila</a:t>
            </a:r>
          </a:p>
          <a:p>
            <a:r>
              <a:rPr lang="en-US" sz="2800" dirty="0">
                <a:latin typeface="Times New Roman" pitchFamily="18" charset="0"/>
                <a:cs typeface="Times New Roman" pitchFamily="18" charset="0"/>
              </a:rPr>
              <a:t>Teacher: </a:t>
            </a:r>
            <a:r>
              <a:rPr lang="en-US" sz="2800" dirty="0" err="1">
                <a:latin typeface="Times New Roman" pitchFamily="18" charset="0"/>
                <a:cs typeface="Times New Roman" pitchFamily="18" charset="0"/>
              </a:rPr>
              <a:t>Mrs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samira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kennouche</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Subject: Ethics and Deontology</a:t>
            </a:r>
          </a:p>
          <a:p>
            <a:r>
              <a:rPr lang="en-US" sz="2800" dirty="0">
                <a:latin typeface="Times New Roman" pitchFamily="18" charset="0"/>
                <a:cs typeface="Times New Roman" pitchFamily="18" charset="0"/>
              </a:rPr>
              <a:t>Grade: 1st year common core science and technology</a:t>
            </a:r>
          </a:p>
          <a:p>
            <a:r>
              <a:rPr lang="en-US" sz="2800" dirty="0">
                <a:latin typeface="Times New Roman" pitchFamily="18" charset="0"/>
                <a:cs typeface="Times New Roman" pitchFamily="18" charset="0"/>
              </a:rPr>
              <a:t>SEMESTER: 1st</a:t>
            </a:r>
          </a:p>
          <a:p>
            <a:r>
              <a:rPr lang="en-US" sz="2800" dirty="0">
                <a:latin typeface="Times New Roman" pitchFamily="18" charset="0"/>
                <a:cs typeface="Times New Roman" pitchFamily="18" charset="0"/>
              </a:rPr>
              <a:t>Description of the Content: Theoretical.</a:t>
            </a:r>
          </a:p>
          <a:p>
            <a:r>
              <a:rPr lang="en-US" sz="2800" dirty="0">
                <a:latin typeface="Times New Roman" pitchFamily="18" charset="0"/>
                <a:cs typeface="Times New Roman" pitchFamily="18" charset="0"/>
              </a:rPr>
              <a:t>Credits: 01   Coefficient: 01</a:t>
            </a:r>
          </a:p>
          <a:p>
            <a:r>
              <a:rPr lang="en-US" sz="2800" dirty="0" smtClean="0">
                <a:latin typeface="Times New Roman" pitchFamily="18" charset="0"/>
                <a:cs typeface="Times New Roman" pitchFamily="18" charset="0"/>
              </a:rPr>
              <a:t>ACADEMIC </a:t>
            </a:r>
            <a:r>
              <a:rPr lang="en-US" sz="2800" dirty="0">
                <a:latin typeface="Times New Roman" pitchFamily="18" charset="0"/>
                <a:cs typeface="Times New Roman" pitchFamily="18" charset="0"/>
              </a:rPr>
              <a:t>YEAR: 2023/2024</a:t>
            </a:r>
          </a:p>
          <a:p>
            <a:r>
              <a:rPr lang="en-US" sz="2800" dirty="0">
                <a:latin typeface="Times New Roman" pitchFamily="18" charset="0"/>
                <a:cs typeface="Times New Roman" pitchFamily="18" charset="0"/>
              </a:rPr>
              <a:t>Department of Science and Technology.</a:t>
            </a:r>
          </a:p>
        </p:txBody>
      </p:sp>
    </p:spTree>
    <p:extLst>
      <p:ext uri="{BB962C8B-B14F-4D97-AF65-F5344CB8AC3E}">
        <p14:creationId xmlns:p14="http://schemas.microsoft.com/office/powerpoint/2010/main" val="289304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3573016"/>
            <a:ext cx="4366901" cy="707886"/>
          </a:xfrm>
          <a:prstGeom prst="rect">
            <a:avLst/>
          </a:prstGeom>
        </p:spPr>
        <p:txBody>
          <a:bodyPr wrap="none">
            <a:spAutoFit/>
          </a:bodyPr>
          <a:lstStyle/>
          <a:p>
            <a:r>
              <a:rPr lang="fr-FR" sz="4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University</a:t>
            </a:r>
            <a:r>
              <a:rPr lang="fr-FR"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values</a:t>
            </a:r>
          </a:p>
        </p:txBody>
      </p:sp>
      <p:sp>
        <p:nvSpPr>
          <p:cNvPr id="3" name="Rectangle 2"/>
          <p:cNvSpPr/>
          <p:nvPr/>
        </p:nvSpPr>
        <p:spPr>
          <a:xfrm>
            <a:off x="3244754" y="2060848"/>
            <a:ext cx="2980303" cy="646331"/>
          </a:xfrm>
          <a:prstGeom prst="rect">
            <a:avLst/>
          </a:prstGeom>
        </p:spPr>
        <p:txBody>
          <a:bodyPr wrap="none">
            <a:spAutoFit/>
          </a:bodyPr>
          <a:lstStyle/>
          <a:p>
            <a:r>
              <a:rPr lang="fr-FR"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Chapter</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04</a:t>
            </a:r>
            <a:endPar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738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36912"/>
            <a:ext cx="7704856" cy="1631216"/>
          </a:xfrm>
          <a:prstGeom prst="rect">
            <a:avLst/>
          </a:prstGeom>
        </p:spPr>
        <p:txBody>
          <a:bodyPr wrap="square">
            <a:spAutoFit/>
          </a:bodyPr>
          <a:lstStyle/>
          <a:p>
            <a:r>
              <a:rPr lang="en-US" sz="2000" b="1" dirty="0"/>
              <a:t>Values are defined in Organizational Behavior as the collective conceptions of what is considered good, desirable, and proper or bad, undesirable, and improper in a culture . Values are used to characterize cultural groups, societies, and individuals, to trace change over time, </a:t>
            </a:r>
          </a:p>
        </p:txBody>
      </p:sp>
      <p:sp>
        <p:nvSpPr>
          <p:cNvPr id="3" name="Rectangle 2"/>
          <p:cNvSpPr/>
          <p:nvPr/>
        </p:nvSpPr>
        <p:spPr>
          <a:xfrm>
            <a:off x="2843808" y="1052736"/>
            <a:ext cx="3189463" cy="584775"/>
          </a:xfrm>
          <a:prstGeom prst="rect">
            <a:avLst/>
          </a:prstGeom>
        </p:spPr>
        <p:txBody>
          <a:bodyPr wrap="none">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Values </a:t>
            </a:r>
            <a:r>
              <a:rPr lang="fr-FR"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Definition</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3271" y="4509120"/>
            <a:ext cx="258127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009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1620" y="1196752"/>
            <a:ext cx="6660232" cy="1015663"/>
          </a:xfrm>
          <a:prstGeom prst="rect">
            <a:avLst/>
          </a:prstGeom>
        </p:spPr>
        <p:txBody>
          <a:bodyPr wrap="square">
            <a:spAutoFit/>
          </a:bodyPr>
          <a:lstStyle/>
          <a:p>
            <a:r>
              <a:rPr lang="en-US" sz="2000" b="1" dirty="0"/>
              <a:t>Universities are institutions whose role is to provide education. This approach to teaching and learning is based on values and ethics</a:t>
            </a:r>
            <a:r>
              <a:rPr lang="en-US" b="1" dirty="0"/>
              <a:t>.</a:t>
            </a:r>
            <a:endParaRPr lang="fr-FR" b="1" dirty="0"/>
          </a:p>
        </p:txBody>
      </p:sp>
      <p:sp>
        <p:nvSpPr>
          <p:cNvPr id="4" name="Rectangle 3"/>
          <p:cNvSpPr/>
          <p:nvPr/>
        </p:nvSpPr>
        <p:spPr>
          <a:xfrm>
            <a:off x="827584" y="2780928"/>
            <a:ext cx="7647175" cy="1938992"/>
          </a:xfrm>
          <a:prstGeom prst="rect">
            <a:avLst/>
          </a:prstGeom>
        </p:spPr>
        <p:txBody>
          <a:bodyPr wrap="square">
            <a:spAutoFit/>
          </a:bodyPr>
          <a:lstStyle/>
          <a:p>
            <a:r>
              <a:rPr lang="en-US" sz="2000" b="1" dirty="0"/>
              <a:t>Universities also interact with society. In view of their multiple missions and their impact on the economy and society in general   the many challenges they face in </a:t>
            </a:r>
            <a:r>
              <a:rPr lang="en-US" sz="2000" b="1" dirty="0" smtClean="0"/>
              <a:t>order to exist, </a:t>
            </a:r>
            <a:r>
              <a:rPr lang="en-US" sz="2000" b="1" dirty="0"/>
              <a:t>the university must define the values it has to represent and inculcate them in its members: students, teachers, administrative and technical staff.</a:t>
            </a:r>
            <a:endParaRPr lang="fr-FR" sz="2000" b="1" dirty="0"/>
          </a:p>
        </p:txBody>
      </p:sp>
      <p:sp>
        <p:nvSpPr>
          <p:cNvPr id="6" name="Rectangle 5"/>
          <p:cNvSpPr/>
          <p:nvPr/>
        </p:nvSpPr>
        <p:spPr>
          <a:xfrm>
            <a:off x="971600" y="354142"/>
            <a:ext cx="7020272" cy="523220"/>
          </a:xfrm>
          <a:prstGeom prst="rect">
            <a:avLst/>
          </a:prstGeom>
        </p:spPr>
        <p:txBody>
          <a:bodyPr wrap="square">
            <a:spAutoFit/>
          </a:bodyPr>
          <a:lstStyle/>
          <a:p>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Values for the university </a:t>
            </a:r>
            <a:r>
              <a:rPr lang="ar-DZ"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القيم للجامعة</a:t>
            </a:r>
          </a:p>
        </p:txBody>
      </p:sp>
    </p:spTree>
    <p:extLst>
      <p:ext uri="{BB962C8B-B14F-4D97-AF65-F5344CB8AC3E}">
        <p14:creationId xmlns:p14="http://schemas.microsoft.com/office/powerpoint/2010/main" val="2899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7523163"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195736" y="4581128"/>
            <a:ext cx="5742384" cy="369332"/>
          </a:xfrm>
          <a:prstGeom prst="rect">
            <a:avLst/>
          </a:prstGeom>
        </p:spPr>
        <p:txBody>
          <a:bodyPr wrap="square">
            <a:spAutoFit/>
          </a:bodyPr>
          <a:lstStyle/>
          <a:p>
            <a:r>
              <a:rPr lang="ar-DZ" dirty="0"/>
              <a:t>لذا فإن السؤال الأساسي هو: ما هي القيم التي ينبغي غرسها في الجامعات؟</a:t>
            </a:r>
            <a:endParaRPr lang="fr-FR" dirty="0"/>
          </a:p>
        </p:txBody>
      </p:sp>
    </p:spTree>
    <p:extLst>
      <p:ext uri="{BB962C8B-B14F-4D97-AF65-F5344CB8AC3E}">
        <p14:creationId xmlns:p14="http://schemas.microsoft.com/office/powerpoint/2010/main" val="686720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9912" y="4259703"/>
            <a:ext cx="3621504" cy="1938992"/>
          </a:xfrm>
          <a:prstGeom prst="rect">
            <a:avLst/>
          </a:prstGeom>
        </p:spPr>
        <p:txBody>
          <a:bodyPr wrap="none">
            <a:spAutoFit/>
          </a:bodyPr>
          <a:lstStyle/>
          <a:p>
            <a:r>
              <a:rPr lang="en-US" sz="2000" b="1" dirty="0" smtClean="0">
                <a:latin typeface="Times New Roman" pitchFamily="18" charset="0"/>
                <a:cs typeface="Times New Roman" pitchFamily="18" charset="0"/>
              </a:rPr>
              <a:t>Education</a:t>
            </a:r>
            <a:r>
              <a:rPr lang="en-US" sz="2000" b="1" dirty="0">
                <a:latin typeface="Times New Roman" pitchFamily="18" charset="0"/>
                <a:cs typeface="Times New Roman" pitchFamily="18" charset="0"/>
              </a:rPr>
              <a:t>: </a:t>
            </a:r>
            <a:r>
              <a:rPr lang="ar-DZ" sz="2000" b="1" dirty="0">
                <a:latin typeface="Times New Roman" pitchFamily="18" charset="0"/>
                <a:cs typeface="Times New Roman" pitchFamily="18" charset="0"/>
              </a:rPr>
              <a:t>التربية</a:t>
            </a:r>
          </a:p>
          <a:p>
            <a:r>
              <a:rPr lang="ar-DZ"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Culture: </a:t>
            </a:r>
            <a:r>
              <a:rPr lang="ar-DZ" sz="2000" b="1" dirty="0">
                <a:latin typeface="Times New Roman" pitchFamily="18" charset="0"/>
                <a:cs typeface="Times New Roman" pitchFamily="18" charset="0"/>
              </a:rPr>
              <a:t>ثقافة</a:t>
            </a:r>
          </a:p>
          <a:p>
            <a:r>
              <a:rPr lang="ar-DZ"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Multiculturalism: </a:t>
            </a:r>
            <a:r>
              <a:rPr lang="ar-DZ" sz="2000" b="1" dirty="0">
                <a:latin typeface="Times New Roman" pitchFamily="18" charset="0"/>
                <a:cs typeface="Times New Roman" pitchFamily="18" charset="0"/>
              </a:rPr>
              <a:t>التعددية الثقافية</a:t>
            </a:r>
          </a:p>
          <a:p>
            <a:r>
              <a:rPr lang="ar-DZ"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Work: </a:t>
            </a:r>
            <a:r>
              <a:rPr lang="ar-DZ" sz="2000" b="1" dirty="0">
                <a:latin typeface="Times New Roman" pitchFamily="18" charset="0"/>
                <a:cs typeface="Times New Roman" pitchFamily="18" charset="0"/>
              </a:rPr>
              <a:t>عمل</a:t>
            </a:r>
          </a:p>
          <a:p>
            <a:r>
              <a:rPr lang="ar-DZ"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Technological development</a:t>
            </a:r>
          </a:p>
          <a:p>
            <a:endParaRPr lang="fr-FR" sz="2000" b="1" dirty="0">
              <a:latin typeface="Times New Roman" pitchFamily="18" charset="0"/>
              <a:cs typeface="Times New Roman" pitchFamily="18" charset="0"/>
            </a:endParaRPr>
          </a:p>
        </p:txBody>
      </p:sp>
      <p:sp>
        <p:nvSpPr>
          <p:cNvPr id="6" name="Rectangle 5"/>
          <p:cNvSpPr/>
          <p:nvPr/>
        </p:nvSpPr>
        <p:spPr>
          <a:xfrm>
            <a:off x="3131840" y="480820"/>
            <a:ext cx="2449710" cy="523220"/>
          </a:xfrm>
          <a:prstGeom prst="rect">
            <a:avLst/>
          </a:prstGeom>
        </p:spPr>
        <p:txBody>
          <a:bodyPr wrap="none">
            <a:spAutoFit/>
          </a:bodyPr>
          <a:lstStyle/>
          <a:p>
            <a:r>
              <a:rPr lang="fr-F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Social Values</a:t>
            </a:r>
          </a:p>
        </p:txBody>
      </p:sp>
      <p:sp>
        <p:nvSpPr>
          <p:cNvPr id="7" name="Rectangle 6"/>
          <p:cNvSpPr/>
          <p:nvPr/>
        </p:nvSpPr>
        <p:spPr>
          <a:xfrm>
            <a:off x="179512" y="1924360"/>
            <a:ext cx="8460432" cy="1631216"/>
          </a:xfrm>
          <a:prstGeom prst="rect">
            <a:avLst/>
          </a:prstGeom>
        </p:spPr>
        <p:txBody>
          <a:bodyPr wrap="square">
            <a:spAutoFit/>
          </a:bodyPr>
          <a:lstStyle/>
          <a:p>
            <a:r>
              <a:rPr lang="en-US" sz="2000" b="1" dirty="0"/>
              <a:t>As institutions created by the state, Algerian universities are eminently social institutions. As such, they are fundamentally involved in the future of the project that society has set </a:t>
            </a:r>
            <a:r>
              <a:rPr lang="en-US" sz="2000" b="1" dirty="0" smtClean="0"/>
              <a:t>itself</a:t>
            </a:r>
          </a:p>
          <a:p>
            <a:r>
              <a:rPr lang="en-US" sz="2000" b="1" dirty="0"/>
              <a:t>the fundamental values on which all human society is based.</a:t>
            </a:r>
          </a:p>
          <a:p>
            <a:endParaRPr lang="fr-FR"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16632"/>
            <a:ext cx="30289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15248" y="3370910"/>
            <a:ext cx="2517036" cy="369332"/>
          </a:xfrm>
          <a:prstGeom prst="rect">
            <a:avLst/>
          </a:prstGeom>
        </p:spPr>
        <p:txBody>
          <a:bodyPr wrap="none">
            <a:spAutoFit/>
          </a:bodyPr>
          <a:lstStyle/>
          <a:p>
            <a:r>
              <a:rPr lang="fr-FR" b="1" dirty="0"/>
              <a:t>The </a:t>
            </a:r>
            <a:r>
              <a:rPr lang="fr-FR" b="1" dirty="0" smtClean="0"/>
              <a:t>social </a:t>
            </a:r>
            <a:r>
              <a:rPr lang="fr-FR" b="1" dirty="0"/>
              <a:t>values are</a:t>
            </a:r>
          </a:p>
        </p:txBody>
      </p:sp>
    </p:spTree>
    <p:extLst>
      <p:ext uri="{BB962C8B-B14F-4D97-AF65-F5344CB8AC3E}">
        <p14:creationId xmlns:p14="http://schemas.microsoft.com/office/powerpoint/2010/main" val="217642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20688"/>
            <a:ext cx="2943434" cy="461665"/>
          </a:xfrm>
          <a:prstGeom prst="rect">
            <a:avLst/>
          </a:prstGeom>
        </p:spPr>
        <p:txBody>
          <a:bodyPr wrap="none">
            <a:spAutoFit/>
          </a:bodyPr>
          <a:lstStyle/>
          <a:p>
            <a:r>
              <a:rPr lang="fr-FR"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Community</a:t>
            </a:r>
            <a:r>
              <a:rPr lang="fr-F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values</a:t>
            </a:r>
          </a:p>
        </p:txBody>
      </p:sp>
      <p:sp>
        <p:nvSpPr>
          <p:cNvPr id="3" name="Rectangle 2"/>
          <p:cNvSpPr/>
          <p:nvPr/>
        </p:nvSpPr>
        <p:spPr>
          <a:xfrm>
            <a:off x="251520" y="1725299"/>
            <a:ext cx="7200800" cy="1200329"/>
          </a:xfrm>
          <a:prstGeom prst="rect">
            <a:avLst/>
          </a:prstGeom>
        </p:spPr>
        <p:txBody>
          <a:bodyPr wrap="square">
            <a:spAutoFit/>
          </a:bodyPr>
          <a:lstStyle/>
          <a:p>
            <a:r>
              <a:rPr lang="en-US" b="1" dirty="0"/>
              <a:t>Members of the university community are committed to developing and promoting the fundamental values that underpin any community.</a:t>
            </a:r>
          </a:p>
          <a:p>
            <a:r>
              <a:rPr lang="en-US" b="1" dirty="0"/>
              <a:t>The community values are</a:t>
            </a:r>
            <a:endParaRPr lang="fr-FR" b="1" dirty="0"/>
          </a:p>
        </p:txBody>
      </p:sp>
      <p:sp>
        <p:nvSpPr>
          <p:cNvPr id="4" name="Rectangle 3"/>
          <p:cNvSpPr/>
          <p:nvPr/>
        </p:nvSpPr>
        <p:spPr>
          <a:xfrm>
            <a:off x="3995936" y="3356992"/>
            <a:ext cx="2598788" cy="1938992"/>
          </a:xfrm>
          <a:prstGeom prst="rect">
            <a:avLst/>
          </a:prstGeom>
        </p:spPr>
        <p:txBody>
          <a:bodyPr wrap="none">
            <a:spAutoFit/>
          </a:bodyPr>
          <a:lstStyle/>
          <a:p>
            <a:r>
              <a:rPr lang="fr-FR" sz="2400" dirty="0" err="1" smtClean="0">
                <a:latin typeface="Times New Roman" pitchFamily="18" charset="0"/>
                <a:cs typeface="Times New Roman" pitchFamily="18" charset="0"/>
              </a:rPr>
              <a:t>Loyalty</a:t>
            </a:r>
            <a:r>
              <a:rPr lang="fr-FR" sz="2400" dirty="0">
                <a:latin typeface="Times New Roman" pitchFamily="18" charset="0"/>
                <a:cs typeface="Times New Roman" pitchFamily="18" charset="0"/>
              </a:rPr>
              <a:t>: </a:t>
            </a:r>
            <a:r>
              <a:rPr lang="ar-DZ" sz="2400" dirty="0">
                <a:latin typeface="Times New Roman" pitchFamily="18" charset="0"/>
                <a:cs typeface="Times New Roman" pitchFamily="18" charset="0"/>
              </a:rPr>
              <a:t>وفاء</a:t>
            </a:r>
          </a:p>
          <a:p>
            <a:r>
              <a:rPr lang="fr-FR" sz="2400" dirty="0" err="1">
                <a:latin typeface="Times New Roman" pitchFamily="18" charset="0"/>
                <a:cs typeface="Times New Roman" pitchFamily="18" charset="0"/>
              </a:rPr>
              <a:t>Solidarity</a:t>
            </a:r>
            <a:r>
              <a:rPr lang="fr-FR" sz="2400" dirty="0">
                <a:latin typeface="Times New Roman" pitchFamily="18" charset="0"/>
                <a:cs typeface="Times New Roman" pitchFamily="18" charset="0"/>
              </a:rPr>
              <a:t>: </a:t>
            </a:r>
            <a:r>
              <a:rPr lang="ar-DZ" sz="2400" dirty="0">
                <a:latin typeface="Times New Roman" pitchFamily="18" charset="0"/>
                <a:cs typeface="Times New Roman" pitchFamily="18" charset="0"/>
              </a:rPr>
              <a:t>التضامن</a:t>
            </a:r>
          </a:p>
          <a:p>
            <a:r>
              <a:rPr lang="fr-FR" sz="2400" dirty="0">
                <a:latin typeface="Times New Roman" pitchFamily="18" charset="0"/>
                <a:cs typeface="Times New Roman" pitchFamily="18" charset="0"/>
              </a:rPr>
              <a:t>Dialogue: </a:t>
            </a:r>
            <a:r>
              <a:rPr lang="ar-DZ" sz="2400" dirty="0">
                <a:latin typeface="Times New Roman" pitchFamily="18" charset="0"/>
                <a:cs typeface="Times New Roman" pitchFamily="18" charset="0"/>
              </a:rPr>
              <a:t>الحوار</a:t>
            </a:r>
          </a:p>
          <a:p>
            <a:r>
              <a:rPr lang="fr-FR" sz="2400" dirty="0" err="1">
                <a:latin typeface="Times New Roman" pitchFamily="18" charset="0"/>
                <a:cs typeface="Times New Roman" pitchFamily="18" charset="0"/>
              </a:rPr>
              <a:t>Commitment</a:t>
            </a:r>
            <a:r>
              <a:rPr lang="fr-FR" sz="2400" dirty="0">
                <a:latin typeface="Times New Roman" pitchFamily="18" charset="0"/>
                <a:cs typeface="Times New Roman" pitchFamily="18" charset="0"/>
              </a:rPr>
              <a:t>: </a:t>
            </a:r>
            <a:r>
              <a:rPr lang="ar-DZ" sz="2400" dirty="0">
                <a:latin typeface="Times New Roman" pitchFamily="18" charset="0"/>
                <a:cs typeface="Times New Roman" pitchFamily="18" charset="0"/>
              </a:rPr>
              <a:t>التزام</a:t>
            </a:r>
          </a:p>
          <a:p>
            <a:r>
              <a:rPr lang="fr-FR" sz="2400" dirty="0">
                <a:latin typeface="Times New Roman" pitchFamily="18" charset="0"/>
                <a:cs typeface="Times New Roman" pitchFamily="18" charset="0"/>
              </a:rPr>
              <a:t>Collaboration: </a:t>
            </a:r>
            <a:r>
              <a:rPr lang="ar-DZ" sz="2400" dirty="0">
                <a:latin typeface="Times New Roman" pitchFamily="18" charset="0"/>
                <a:cs typeface="Times New Roman" pitchFamily="18" charset="0"/>
              </a:rPr>
              <a:t>تعاون</a:t>
            </a:r>
            <a:endParaRPr lang="fr-FR"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91864"/>
            <a:ext cx="21431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026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9152</TotalTime>
  <Words>464</Words>
  <Application>Microsoft Office PowerPoint</Application>
  <PresentationFormat>Affichage à l'écran (4:3)</PresentationFormat>
  <Paragraphs>67</Paragraphs>
  <Slides>10</Slides>
  <Notes>2</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207</cp:revision>
  <dcterms:created xsi:type="dcterms:W3CDTF">2022-12-15T11:19:27Z</dcterms:created>
  <dcterms:modified xsi:type="dcterms:W3CDTF">2024-11-27T14:02:06Z</dcterms:modified>
</cp:coreProperties>
</file>