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8477282-93CD-47E8-A3AF-CD616BC415A9}" type="datetimeFigureOut">
              <a:rPr lang="fr-FR" smtClean="0"/>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67BDE8-B56E-466D-AFEF-211CA5F15302}"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8477282-93CD-47E8-A3AF-CD616BC415A9}" type="datetimeFigureOut">
              <a:rPr lang="fr-FR" smtClean="0"/>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67BDE8-B56E-466D-AFEF-211CA5F1530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8477282-93CD-47E8-A3AF-CD616BC415A9}" type="datetimeFigureOut">
              <a:rPr lang="fr-FR" smtClean="0"/>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67BDE8-B56E-466D-AFEF-211CA5F1530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8477282-93CD-47E8-A3AF-CD616BC415A9}" type="datetimeFigureOut">
              <a:rPr lang="fr-FR" smtClean="0"/>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67BDE8-B56E-466D-AFEF-211CA5F1530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8477282-93CD-47E8-A3AF-CD616BC415A9}" type="datetimeFigureOut">
              <a:rPr lang="fr-FR" smtClean="0"/>
              <a:t>10/11/2021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6367BDE8-B56E-466D-AFEF-211CA5F15302}"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8477282-93CD-47E8-A3AF-CD616BC415A9}" type="datetimeFigureOut">
              <a:rPr lang="fr-FR" smtClean="0"/>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367BDE8-B56E-466D-AFEF-211CA5F1530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8477282-93CD-47E8-A3AF-CD616BC415A9}" type="datetimeFigureOut">
              <a:rPr lang="fr-FR" smtClean="0"/>
              <a:t>10/11/2021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6367BDE8-B56E-466D-AFEF-211CA5F1530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8477282-93CD-47E8-A3AF-CD616BC415A9}" type="datetimeFigureOut">
              <a:rPr lang="fr-FR" smtClean="0"/>
              <a:t>10/11/2021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6367BDE8-B56E-466D-AFEF-211CA5F1530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8477282-93CD-47E8-A3AF-CD616BC415A9}" type="datetimeFigureOut">
              <a:rPr lang="fr-FR" smtClean="0"/>
              <a:t>10/11/2021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6367BDE8-B56E-466D-AFEF-211CA5F1530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8477282-93CD-47E8-A3AF-CD616BC415A9}" type="datetimeFigureOut">
              <a:rPr lang="fr-FR" smtClean="0"/>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367BDE8-B56E-466D-AFEF-211CA5F1530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8477282-93CD-47E8-A3AF-CD616BC415A9}" type="datetimeFigureOut">
              <a:rPr lang="fr-FR" smtClean="0"/>
              <a:t>10/11/2021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6367BDE8-B56E-466D-AFEF-211CA5F15302}"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477282-93CD-47E8-A3AF-CD616BC415A9}" type="datetimeFigureOut">
              <a:rPr lang="fr-FR" smtClean="0"/>
              <a:t>10/11/2021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67BDE8-B56E-466D-AFEF-211CA5F15302}"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285728"/>
            <a:ext cx="7772400" cy="1470025"/>
          </a:xfrm>
        </p:spPr>
        <p:txBody>
          <a:bodyPr>
            <a:noAutofit/>
          </a:bodyPr>
          <a:lstStyle/>
          <a:p>
            <a:r>
              <a:rPr lang="fr-FR" sz="2800" b="1" dirty="0" smtClean="0">
                <a:latin typeface="Times New Roman" pitchFamily="18" charset="0"/>
                <a:cs typeface="Times New Roman" pitchFamily="18" charset="0"/>
              </a:rPr>
              <a:t>Les </a:t>
            </a:r>
            <a:r>
              <a:rPr lang="fr-FR" sz="2800" b="1" dirty="0" smtClean="0">
                <a:latin typeface="Times New Roman" pitchFamily="18" charset="0"/>
                <a:cs typeface="Times New Roman" pitchFamily="18" charset="0"/>
              </a:rPr>
              <a:t>particularités textuelles du discours scientifique.</a:t>
            </a:r>
            <a:br>
              <a:rPr lang="fr-FR" sz="2800" b="1" dirty="0" smtClean="0">
                <a:latin typeface="Times New Roman" pitchFamily="18" charset="0"/>
                <a:cs typeface="Times New Roman" pitchFamily="18" charset="0"/>
              </a:rPr>
            </a:br>
            <a:r>
              <a:rPr lang="fr-FR" sz="2800" b="1" dirty="0" smtClean="0">
                <a:latin typeface="Times New Roman" pitchFamily="18" charset="0"/>
                <a:cs typeface="Times New Roman" pitchFamily="18" charset="0"/>
              </a:rPr>
              <a:t>3.3. </a:t>
            </a:r>
            <a:r>
              <a:rPr lang="fr-FR" sz="2800" b="1" i="1" dirty="0" smtClean="0">
                <a:latin typeface="Times New Roman" pitchFamily="18" charset="0"/>
                <a:cs typeface="Times New Roman" pitchFamily="18" charset="0"/>
              </a:rPr>
              <a:t>La cohésion textuelle</a:t>
            </a:r>
            <a:endParaRPr lang="fr-FR" sz="2800" b="1" i="1" dirty="0">
              <a:latin typeface="Times New Roman" pitchFamily="18" charset="0"/>
              <a:cs typeface="Times New Roman" pitchFamily="18" charset="0"/>
            </a:endParaRPr>
          </a:p>
        </p:txBody>
      </p:sp>
      <p:sp>
        <p:nvSpPr>
          <p:cNvPr id="3" name="Sous-titre 2"/>
          <p:cNvSpPr>
            <a:spLocks noGrp="1"/>
          </p:cNvSpPr>
          <p:nvPr>
            <p:ph type="subTitle" idx="1"/>
          </p:nvPr>
        </p:nvSpPr>
        <p:spPr>
          <a:xfrm>
            <a:off x="500034" y="1714488"/>
            <a:ext cx="8215370" cy="4714908"/>
          </a:xfrm>
        </p:spPr>
        <p:txBody>
          <a:bodyPr>
            <a:normAutofit fontScale="85000" lnSpcReduction="10000"/>
          </a:bodyPr>
          <a:lstStyle/>
          <a:p>
            <a:r>
              <a:rPr lang="fr-FR" sz="3500" b="1" u="sng" dirty="0" smtClean="0">
                <a:solidFill>
                  <a:schemeClr val="tx1"/>
                </a:solidFill>
                <a:latin typeface="Times New Roman" pitchFamily="18" charset="0"/>
                <a:cs typeface="Times New Roman" pitchFamily="18" charset="0"/>
              </a:rPr>
              <a:t>Objectifs du cours </a:t>
            </a:r>
          </a:p>
          <a:p>
            <a:pPr algn="just">
              <a:lnSpc>
                <a:spcPct val="120000"/>
              </a:lnSpc>
            </a:pPr>
            <a:r>
              <a:rPr lang="fr-FR" b="1" dirty="0" smtClean="0">
                <a:solidFill>
                  <a:schemeClr val="tx1"/>
                </a:solidFill>
                <a:latin typeface="Times New Roman" pitchFamily="18" charset="0"/>
                <a:cs typeface="Times New Roman" pitchFamily="18" charset="0"/>
              </a:rPr>
              <a:t>1.Distinguer</a:t>
            </a:r>
            <a:r>
              <a:rPr lang="fr-FR" dirty="0" smtClean="0">
                <a:solidFill>
                  <a:schemeClr val="tx1"/>
                </a:solidFill>
                <a:latin typeface="Times New Roman" pitchFamily="18" charset="0"/>
                <a:cs typeface="Times New Roman" pitchFamily="18" charset="0"/>
              </a:rPr>
              <a:t>  la « cohésion » et « la cohérence »</a:t>
            </a:r>
          </a:p>
          <a:p>
            <a:pPr algn="just">
              <a:lnSpc>
                <a:spcPct val="120000"/>
              </a:lnSpc>
            </a:pPr>
            <a:r>
              <a:rPr lang="fr-FR" b="1" dirty="0" smtClean="0">
                <a:solidFill>
                  <a:schemeClr val="tx1"/>
                </a:solidFill>
                <a:latin typeface="Times New Roman" pitchFamily="18" charset="0"/>
                <a:ea typeface="Calibri" pitchFamily="34" charset="0"/>
                <a:cs typeface="Times New Roman" pitchFamily="18" charset="0"/>
              </a:rPr>
              <a:t>2.Dresser</a:t>
            </a:r>
            <a:r>
              <a:rPr lang="fr-FR" dirty="0" smtClean="0">
                <a:solidFill>
                  <a:schemeClr val="tx1"/>
                </a:solidFill>
                <a:latin typeface="Times New Roman" pitchFamily="18" charset="0"/>
                <a:ea typeface="Calibri" pitchFamily="34" charset="0"/>
                <a:cs typeface="Times New Roman" pitchFamily="18" charset="0"/>
              </a:rPr>
              <a:t> les moyens linguistiques qui tendent à consolider « </a:t>
            </a:r>
            <a:r>
              <a:rPr lang="fr-FR" b="1" dirty="0" smtClean="0">
                <a:solidFill>
                  <a:schemeClr val="tx1"/>
                </a:solidFill>
                <a:latin typeface="Times New Roman" pitchFamily="18" charset="0"/>
                <a:ea typeface="Calibri" pitchFamily="34" charset="0"/>
                <a:cs typeface="Times New Roman" pitchFamily="18" charset="0"/>
              </a:rPr>
              <a:t>la cohésion</a:t>
            </a:r>
            <a:r>
              <a:rPr lang="fr-FR" dirty="0" smtClean="0">
                <a:solidFill>
                  <a:schemeClr val="tx1"/>
                </a:solidFill>
                <a:latin typeface="Times New Roman" pitchFamily="18" charset="0"/>
                <a:ea typeface="Calibri" pitchFamily="34" charset="0"/>
                <a:cs typeface="Times New Roman" pitchFamily="18" charset="0"/>
              </a:rPr>
              <a:t> » textuelle dans les écrits scientifiques.</a:t>
            </a:r>
          </a:p>
          <a:p>
            <a:pPr algn="just">
              <a:lnSpc>
                <a:spcPct val="120000"/>
              </a:lnSpc>
            </a:pPr>
            <a:r>
              <a:rPr lang="fr-FR" b="1" dirty="0" smtClean="0">
                <a:solidFill>
                  <a:schemeClr val="tx1"/>
                </a:solidFill>
                <a:latin typeface="Times New Roman" pitchFamily="18" charset="0"/>
                <a:ea typeface="Calibri" pitchFamily="34" charset="0"/>
                <a:cs typeface="Times New Roman" pitchFamily="18" charset="0"/>
              </a:rPr>
              <a:t>3.Saisir</a:t>
            </a:r>
            <a:r>
              <a:rPr lang="fr-FR" dirty="0" smtClean="0">
                <a:solidFill>
                  <a:schemeClr val="tx1"/>
                </a:solidFill>
                <a:latin typeface="Times New Roman" pitchFamily="18" charset="0"/>
                <a:ea typeface="Calibri" pitchFamily="34" charset="0"/>
                <a:cs typeface="Times New Roman" pitchFamily="18" charset="0"/>
              </a:rPr>
              <a:t> les </a:t>
            </a:r>
            <a:r>
              <a:rPr lang="fr-FR" b="1" dirty="0" smtClean="0">
                <a:solidFill>
                  <a:schemeClr val="tx1"/>
                </a:solidFill>
                <a:latin typeface="Times New Roman" pitchFamily="18" charset="0"/>
                <a:ea typeface="Calibri" pitchFamily="34" charset="0"/>
                <a:cs typeface="Times New Roman" pitchFamily="18" charset="0"/>
              </a:rPr>
              <a:t>marqueurs de relation </a:t>
            </a:r>
            <a:r>
              <a:rPr lang="fr-FR" dirty="0" smtClean="0">
                <a:solidFill>
                  <a:schemeClr val="tx1"/>
                </a:solidFill>
                <a:latin typeface="Times New Roman" pitchFamily="18" charset="0"/>
                <a:ea typeface="Calibri" pitchFamily="34" charset="0"/>
                <a:cs typeface="Times New Roman" pitchFamily="18" charset="0"/>
              </a:rPr>
              <a:t>dans leurs différents rapports logiques ainsi que les </a:t>
            </a:r>
            <a:r>
              <a:rPr lang="fr-FR" b="1" dirty="0" smtClean="0">
                <a:solidFill>
                  <a:schemeClr val="tx1"/>
                </a:solidFill>
                <a:latin typeface="Times New Roman" pitchFamily="18" charset="0"/>
                <a:ea typeface="Calibri" pitchFamily="34" charset="0"/>
                <a:cs typeface="Times New Roman" pitchFamily="18" charset="0"/>
              </a:rPr>
              <a:t>anaphores</a:t>
            </a:r>
            <a:r>
              <a:rPr lang="fr-FR" dirty="0" smtClean="0">
                <a:solidFill>
                  <a:schemeClr val="tx1"/>
                </a:solidFill>
                <a:latin typeface="Times New Roman" pitchFamily="18" charset="0"/>
                <a:ea typeface="Calibri" pitchFamily="34" charset="0"/>
                <a:cs typeface="Times New Roman" pitchFamily="18" charset="0"/>
              </a:rPr>
              <a:t>.</a:t>
            </a:r>
          </a:p>
          <a:p>
            <a:pPr lvl="0" algn="just">
              <a:lnSpc>
                <a:spcPct val="120000"/>
              </a:lnSpc>
            </a:pPr>
            <a:r>
              <a:rPr lang="fr-FR" b="1" dirty="0" smtClean="0">
                <a:solidFill>
                  <a:schemeClr val="tx1"/>
                </a:solidFill>
                <a:latin typeface="Times New Roman" pitchFamily="18" charset="0"/>
                <a:ea typeface="Times New Roman" pitchFamily="18" charset="0"/>
                <a:cs typeface="Times New Roman" pitchFamily="18" charset="0"/>
              </a:rPr>
              <a:t>4.Assurer</a:t>
            </a:r>
            <a:r>
              <a:rPr lang="fr-FR" dirty="0" smtClean="0">
                <a:solidFill>
                  <a:schemeClr val="tx1"/>
                </a:solidFill>
                <a:latin typeface="Times New Roman" pitchFamily="18" charset="0"/>
                <a:ea typeface="Times New Roman" pitchFamily="18" charset="0"/>
                <a:cs typeface="Times New Roman" pitchFamily="18" charset="0"/>
              </a:rPr>
              <a:t>, en phase de rédaction, la cohésion en utilisant les marqueurs de relation et les anaphores.</a:t>
            </a:r>
          </a:p>
          <a:p>
            <a:pPr lvl="0" algn="just"/>
            <a:endParaRPr lang="fr-FR" dirty="0" smtClean="0">
              <a:solidFill>
                <a:schemeClr val="tx1"/>
              </a:solidFill>
              <a:latin typeface="Times New Roman" pitchFamily="18" charset="0"/>
              <a:cs typeface="Times New Roman" pitchFamily="18" charset="0"/>
            </a:endParaRPr>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2500306"/>
            <a:ext cx="3373937"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563D7C"/>
                </a:solidFill>
                <a:effectLst/>
                <a:latin typeface="Times New Roman" pitchFamily="18" charset="0"/>
                <a:ea typeface="Times New Roman" pitchFamily="18" charset="0"/>
                <a:cs typeface="Times New Roman" pitchFamily="18" charset="0"/>
              </a:rPr>
              <a:t>Pour introduire un sujet</a:t>
            </a:r>
            <a:endParaRPr kumimoji="0" lang="fr-FR" sz="1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4"/>
          <p:cNvSpPr/>
          <p:nvPr/>
        </p:nvSpPr>
        <p:spPr>
          <a:xfrm>
            <a:off x="0" y="2928934"/>
            <a:ext cx="8929718" cy="1200329"/>
          </a:xfrm>
          <a:prstGeom prst="rect">
            <a:avLst/>
          </a:prstGeom>
        </p:spPr>
        <p:txBody>
          <a:bodyPr wrap="square">
            <a:spAutoFit/>
          </a:bodyPr>
          <a:lstStyle/>
          <a:p>
            <a:pPr lvl="0" algn="just" eaLnBrk="0" fontAlgn="base" hangingPunct="0">
              <a:spcBef>
                <a:spcPct val="0"/>
              </a:spcBef>
              <a:spcAft>
                <a:spcPct val="0"/>
              </a:spcAft>
            </a:pPr>
            <a:r>
              <a:rPr lang="fr-FR" sz="2400" dirty="0" smtClean="0">
                <a:latin typeface="Times New Roman" pitchFamily="18" charset="0"/>
                <a:ea typeface="Times New Roman" pitchFamily="18" charset="0"/>
                <a:cs typeface="Times New Roman" pitchFamily="18" charset="0"/>
              </a:rPr>
              <a:t>A ce propos, A ce sujet, A cet égard, A propos de, En ce qui concerne, En ce qui touche, Dans cet ordre d'idées, En ce qui a trait à, Relativement à, Pour ce qui est de…</a:t>
            </a:r>
            <a:endParaRPr lang="fr-FR" sz="2400" dirty="0" smtClean="0">
              <a:latin typeface="Times New Roman" pitchFamily="18" charset="0"/>
              <a:cs typeface="Times New Roman" pitchFamily="18" charset="0"/>
            </a:endParaRPr>
          </a:p>
        </p:txBody>
      </p:sp>
      <p:sp>
        <p:nvSpPr>
          <p:cNvPr id="21506" name="Rectangle 2"/>
          <p:cNvSpPr>
            <a:spLocks noChangeArrowheads="1"/>
          </p:cNvSpPr>
          <p:nvPr/>
        </p:nvSpPr>
        <p:spPr bwMode="auto">
          <a:xfrm>
            <a:off x="0" y="4672786"/>
            <a:ext cx="9144000"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tabLst>
                <a:tab pos="457200" algn="l"/>
              </a:tabLst>
            </a:pPr>
            <a:r>
              <a:rPr kumimoji="0" lang="fr-CA" sz="2400" i="0" u="none" strike="noStrike" cap="none" normalizeH="0" baseline="0" dirty="0" smtClean="0">
                <a:ln>
                  <a:noFill/>
                </a:ln>
                <a:effectLst/>
                <a:latin typeface="Times New Roman" pitchFamily="18" charset="0"/>
                <a:ea typeface="Calibri" pitchFamily="34" charset="0"/>
                <a:cs typeface="Times New Roman" pitchFamily="18" charset="0"/>
              </a:rPr>
              <a:t>Excepté, sauf,</a:t>
            </a:r>
            <a:r>
              <a:rPr lang="fr-FR" sz="2400" dirty="0" smtClean="0">
                <a:latin typeface="Times New Roman" pitchFamily="18" charset="0"/>
                <a:ea typeface="Calibri" pitchFamily="34" charset="0"/>
                <a:cs typeface="Times New Roman" pitchFamily="18" charset="0"/>
              </a:rPr>
              <a:t>, sauf que, sauf si, du moins que</a:t>
            </a:r>
            <a:r>
              <a:rPr lang="fr-CA" sz="2400" dirty="0" smtClean="0">
                <a:latin typeface="Times New Roman" pitchFamily="18" charset="0"/>
                <a:ea typeface="Calibri" pitchFamily="34" charset="0"/>
                <a:cs typeface="Times New Roman" pitchFamily="18" charset="0"/>
              </a:rPr>
              <a:t>, </a:t>
            </a:r>
            <a:r>
              <a:rPr lang="fr-FR" sz="2400" dirty="0" smtClean="0">
                <a:latin typeface="Times New Roman" pitchFamily="18" charset="0"/>
                <a:ea typeface="Calibri" pitchFamily="34" charset="0"/>
                <a:cs typeface="Times New Roman" pitchFamily="18" charset="0"/>
              </a:rPr>
              <a:t>à l’exception de , </a:t>
            </a:r>
            <a:r>
              <a:rPr lang="fr-CA" sz="2400" dirty="0" smtClean="0">
                <a:latin typeface="Times New Roman" pitchFamily="18" charset="0"/>
                <a:ea typeface="Calibri" pitchFamily="34" charset="0"/>
                <a:cs typeface="Times New Roman" pitchFamily="18" charset="0"/>
              </a:rPr>
              <a:t>exceptionnellement, hormis</a:t>
            </a:r>
            <a:r>
              <a:rPr lang="en-US" sz="2400" dirty="0" smtClean="0">
                <a:latin typeface="Times New Roman" pitchFamily="18" charset="0"/>
                <a:ea typeface="Calibri" pitchFamily="34" charset="0"/>
                <a:cs typeface="Times New Roman" pitchFamily="18" charset="0"/>
              </a:rPr>
              <a:t>  </a:t>
            </a:r>
            <a:r>
              <a:rPr lang="en-US" sz="2400" dirty="0" err="1" smtClean="0">
                <a:latin typeface="Times New Roman" pitchFamily="18" charset="0"/>
                <a:ea typeface="Calibri" pitchFamily="34" charset="0"/>
                <a:cs typeface="Times New Roman" pitchFamily="18" charset="0"/>
              </a:rPr>
              <a:t>mis</a:t>
            </a:r>
            <a:r>
              <a:rPr lang="en-US" sz="2400" dirty="0" smtClean="0">
                <a:latin typeface="Times New Roman" pitchFamily="18" charset="0"/>
                <a:ea typeface="Calibri" pitchFamily="34" charset="0"/>
                <a:cs typeface="Times New Roman" pitchFamily="18" charset="0"/>
              </a:rPr>
              <a:t> à part, </a:t>
            </a:r>
            <a:r>
              <a:rPr kumimoji="0" lang="fr-CA" sz="2400" i="0" u="none" strike="noStrike" cap="none" normalizeH="0" baseline="0" dirty="0" smtClean="0">
                <a:ln>
                  <a:noFill/>
                </a:ln>
                <a:effectLst/>
                <a:latin typeface="Times New Roman" pitchFamily="18" charset="0"/>
                <a:ea typeface="Calibri" pitchFamily="34" charset="0"/>
                <a:cs typeface="Times New Roman" pitchFamily="18" charset="0"/>
              </a:rPr>
              <a:t>Ne … que</a:t>
            </a:r>
            <a:r>
              <a:rPr lang="fr-FR" sz="2400" dirty="0" smtClean="0">
                <a:latin typeface="Times New Roman" pitchFamily="18" charset="0"/>
                <a:ea typeface="Calibri" pitchFamily="34" charset="0"/>
                <a:cs typeface="Times New Roman" pitchFamily="18" charset="0"/>
              </a:rPr>
              <a:t>, i</a:t>
            </a:r>
            <a:r>
              <a:rPr kumimoji="0" lang="fr-CA" sz="2400" i="0" u="none" strike="noStrike" cap="none" normalizeH="0" baseline="0" dirty="0" smtClean="0">
                <a:ln>
                  <a:noFill/>
                </a:ln>
                <a:effectLst/>
                <a:latin typeface="Times New Roman" pitchFamily="18" charset="0"/>
                <a:ea typeface="Calibri" pitchFamily="34" charset="0"/>
                <a:cs typeface="Times New Roman" pitchFamily="18" charset="0"/>
              </a:rPr>
              <a:t>l n’empêche que…Cela n’empêche pas que…</a:t>
            </a:r>
            <a:r>
              <a:rPr lang="fr-FR" sz="2400" dirty="0" smtClean="0">
                <a:latin typeface="Times New Roman" pitchFamily="18" charset="0"/>
                <a:ea typeface="Calibri" pitchFamily="34" charset="0"/>
                <a:cs typeface="Times New Roman" pitchFamily="18" charset="0"/>
              </a:rPr>
              <a:t>,  </a:t>
            </a:r>
            <a:r>
              <a:rPr lang="fr-CA" sz="2400" dirty="0" smtClean="0">
                <a:latin typeface="Times New Roman" pitchFamily="18" charset="0"/>
                <a:ea typeface="Calibri" pitchFamily="34" charset="0"/>
                <a:cs typeface="Times New Roman" pitchFamily="18" charset="0"/>
              </a:rPr>
              <a:t> </a:t>
            </a:r>
            <a:r>
              <a:rPr lang="fr-FR" sz="2400" dirty="0" smtClean="0">
                <a:latin typeface="Times New Roman" pitchFamily="18" charset="0"/>
                <a:cs typeface="Times New Roman" pitchFamily="18" charset="0"/>
              </a:rPr>
              <a:t>Il n’en reste pas moins que,                           </a:t>
            </a:r>
            <a:r>
              <a:rPr lang="fr-CA" sz="2400" dirty="0" smtClean="0">
                <a:latin typeface="Times New Roman" pitchFamily="18" charset="0"/>
                <a:cs typeface="Times New Roman" pitchFamily="18" charset="0"/>
              </a:rPr>
              <a:t>ne serait-ce que…</a:t>
            </a:r>
          </a:p>
          <a:p>
            <a:pPr marL="0" marR="0" lvl="0" indent="0" algn="just" defTabSz="914400" rtl="0" eaLnBrk="0" fontAlgn="base" latinLnBrk="0" hangingPunct="0">
              <a:lnSpc>
                <a:spcPct val="100000"/>
              </a:lnSpc>
              <a:spcBef>
                <a:spcPct val="0"/>
              </a:spcBef>
              <a:spcAft>
                <a:spcPct val="0"/>
              </a:spcAft>
              <a:buClrTx/>
              <a:buSzTx/>
              <a:buFontTx/>
              <a:buChar char="•"/>
              <a:tabLst>
                <a:tab pos="457200" algn="l"/>
              </a:tabLst>
            </a:pPr>
            <a:endParaRPr kumimoji="0" lang="fr-CA" sz="240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Rectangle 6"/>
          <p:cNvSpPr/>
          <p:nvPr/>
        </p:nvSpPr>
        <p:spPr>
          <a:xfrm>
            <a:off x="0" y="4214818"/>
            <a:ext cx="3695242" cy="523220"/>
          </a:xfrm>
          <a:prstGeom prst="rect">
            <a:avLst/>
          </a:prstGeom>
        </p:spPr>
        <p:txBody>
          <a:bodyPr wrap="none">
            <a:spAutoFit/>
          </a:bodyPr>
          <a:lstStyle/>
          <a:p>
            <a:r>
              <a:rPr lang="fr-CA" sz="2800" b="1" dirty="0" smtClean="0">
                <a:solidFill>
                  <a:srgbClr val="7030A0"/>
                </a:solidFill>
                <a:latin typeface="Times New Roman" pitchFamily="18" charset="0"/>
                <a:cs typeface="Times New Roman" pitchFamily="18" charset="0"/>
              </a:rPr>
              <a:t>Exclusion ou exception</a:t>
            </a:r>
            <a:endParaRPr lang="fr-CA" sz="2800" b="1" dirty="0">
              <a:solidFill>
                <a:srgbClr val="7030A0"/>
              </a:solidFill>
              <a:latin typeface="Times New Roman" pitchFamily="18" charset="0"/>
              <a:cs typeface="Times New Roman" pitchFamily="18" charset="0"/>
            </a:endParaRPr>
          </a:p>
        </p:txBody>
      </p:sp>
      <p:sp>
        <p:nvSpPr>
          <p:cNvPr id="6" name="Rectangle 5"/>
          <p:cNvSpPr/>
          <p:nvPr/>
        </p:nvSpPr>
        <p:spPr>
          <a:xfrm>
            <a:off x="0" y="142852"/>
            <a:ext cx="3183885" cy="461665"/>
          </a:xfrm>
          <a:prstGeom prst="rect">
            <a:avLst/>
          </a:prstGeom>
        </p:spPr>
        <p:txBody>
          <a:bodyPr wrap="none">
            <a:spAutoFit/>
          </a:bodyPr>
          <a:lstStyle/>
          <a:p>
            <a:pPr lvl="0" eaLnBrk="0" fontAlgn="base" hangingPunct="0">
              <a:spcBef>
                <a:spcPct val="0"/>
              </a:spcBef>
              <a:spcAft>
                <a:spcPct val="0"/>
              </a:spcAft>
            </a:pPr>
            <a:r>
              <a:rPr lang="fr-FR" sz="2400" b="1" dirty="0" smtClean="0">
                <a:solidFill>
                  <a:srgbClr val="7030A0"/>
                </a:solidFill>
                <a:latin typeface="Times New Roman" pitchFamily="18" charset="0"/>
                <a:ea typeface="Times New Roman" pitchFamily="18" charset="0"/>
                <a:cs typeface="Times New Roman" pitchFamily="18" charset="0"/>
              </a:rPr>
              <a:t>D’après ce qui précède</a:t>
            </a:r>
            <a:endParaRPr lang="fr-FR" sz="1200" dirty="0" smtClean="0">
              <a:solidFill>
                <a:srgbClr val="7030A0"/>
              </a:solidFill>
              <a:latin typeface="Times New Roman" pitchFamily="18" charset="0"/>
              <a:cs typeface="Times New Roman" pitchFamily="18" charset="0"/>
            </a:endParaRPr>
          </a:p>
        </p:txBody>
      </p:sp>
      <p:sp>
        <p:nvSpPr>
          <p:cNvPr id="8" name="Rectangle 7"/>
          <p:cNvSpPr/>
          <p:nvPr/>
        </p:nvSpPr>
        <p:spPr>
          <a:xfrm>
            <a:off x="0" y="571480"/>
            <a:ext cx="9144000" cy="1938992"/>
          </a:xfrm>
          <a:prstGeom prst="rect">
            <a:avLst/>
          </a:prstGeom>
        </p:spPr>
        <p:txBody>
          <a:bodyPr wrap="square">
            <a:spAutoFit/>
          </a:bodyPr>
          <a:lstStyle/>
          <a:p>
            <a:pPr lvl="0" algn="just" eaLnBrk="0" fontAlgn="base" hangingPunct="0">
              <a:spcBef>
                <a:spcPct val="0"/>
              </a:spcBef>
              <a:spcAft>
                <a:spcPct val="0"/>
              </a:spcAft>
            </a:pPr>
            <a:r>
              <a:rPr lang="fr-FR" sz="2400" dirty="0" smtClean="0">
                <a:latin typeface="Times New Roman" pitchFamily="18" charset="0"/>
                <a:ea typeface="Times New Roman" pitchFamily="18" charset="0"/>
                <a:cs typeface="Times New Roman" pitchFamily="18" charset="0"/>
              </a:rPr>
              <a:t>Selon ce qui précède, Aux termes de ce qui précède, A la lumière de ce qui précède, Comme nous l’avons dit plus haut (ci-dessus, supra), Comme nous l’avons mentionné antérieurement, Le lecteur sait déjà que, Compte tenu de ce qui précède, En raison de ce qui précède, En considération de ce qui précède, En égard à ce qui précède…</a:t>
            </a:r>
            <a:endParaRPr lang="fr-FR" sz="36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1505"/>
                                        </p:tgtEl>
                                        <p:attrNameLst>
                                          <p:attrName>style.visibility</p:attrName>
                                        </p:attrNameLst>
                                      </p:cBhvr>
                                      <p:to>
                                        <p:strVal val="visible"/>
                                      </p:to>
                                    </p:set>
                                    <p:animEffect transition="in" filter="box(in)">
                                      <p:cBhvr>
                                        <p:cTn id="12" dur="500"/>
                                        <p:tgtEl>
                                          <p:spTgt spid="2150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21506"/>
                                        </p:tgtEl>
                                        <p:attrNameLst>
                                          <p:attrName>style.visibility</p:attrName>
                                        </p:attrNameLst>
                                      </p:cBhvr>
                                      <p:to>
                                        <p:strVal val="visible"/>
                                      </p:to>
                                    </p:set>
                                    <p:animEffect transition="in" filter="box(in)">
                                      <p:cBhvr>
                                        <p:cTn id="27" dur="5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5" grpId="0"/>
      <p:bldP spid="5" grpId="0"/>
      <p:bldP spid="2150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atin typeface="Times New Roman" pitchFamily="18" charset="0"/>
                <a:cs typeface="Times New Roman" pitchFamily="18" charset="0"/>
              </a:rPr>
              <a:t>Les anaphores </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285720" y="1285860"/>
            <a:ext cx="8501122" cy="5214974"/>
          </a:xfrm>
        </p:spPr>
        <p:txBody>
          <a:bodyPr>
            <a:normAutofit/>
          </a:bodyPr>
          <a:lstStyle/>
          <a:p>
            <a:pPr algn="just"/>
            <a:r>
              <a:rPr lang="fr-FR" sz="3600" dirty="0" smtClean="0">
                <a:latin typeface="Times New Roman" pitchFamily="18" charset="0"/>
                <a:cs typeface="Times New Roman" pitchFamily="18" charset="0"/>
              </a:rPr>
              <a:t>L’anaphore est un procédé par lequel un mot ou un groupe de mots  reprend un substantif, une partie de phrase ou même des phrases entières, précédemment énoncé (l’antécédent). </a:t>
            </a:r>
          </a:p>
          <a:p>
            <a:pPr algn="just">
              <a:buNone/>
            </a:pPr>
            <a:endParaRPr lang="fr-FR" sz="3600" dirty="0" smtClean="0">
              <a:latin typeface="Times New Roman" pitchFamily="18" charset="0"/>
              <a:cs typeface="Times New Roman" pitchFamily="18" charset="0"/>
            </a:endParaRPr>
          </a:p>
          <a:p>
            <a:pPr algn="just"/>
            <a:r>
              <a:rPr lang="fr-FR" sz="3600" dirty="0" smtClean="0">
                <a:latin typeface="Times New Roman" pitchFamily="18" charset="0"/>
                <a:cs typeface="Times New Roman" pitchFamily="18" charset="0"/>
              </a:rPr>
              <a:t> On distingue les </a:t>
            </a:r>
            <a:r>
              <a:rPr lang="fr-FR" sz="3600" b="1" dirty="0" smtClean="0">
                <a:latin typeface="Times New Roman" pitchFamily="18" charset="0"/>
                <a:cs typeface="Times New Roman" pitchFamily="18" charset="0"/>
              </a:rPr>
              <a:t>anaphores grammaticales</a:t>
            </a:r>
            <a:r>
              <a:rPr lang="fr-FR" sz="3600" dirty="0" smtClean="0">
                <a:latin typeface="Times New Roman" pitchFamily="18" charset="0"/>
                <a:cs typeface="Times New Roman" pitchFamily="18" charset="0"/>
              </a:rPr>
              <a:t> et les </a:t>
            </a:r>
            <a:r>
              <a:rPr lang="fr-FR" sz="3600" b="1" dirty="0" smtClean="0">
                <a:latin typeface="Times New Roman" pitchFamily="18" charset="0"/>
                <a:cs typeface="Times New Roman" pitchFamily="18" charset="0"/>
              </a:rPr>
              <a:t>anaphores lexicales</a:t>
            </a:r>
            <a:endParaRPr lang="fr-FR" sz="3600" dirty="0" smtClean="0">
              <a:latin typeface="Times New Roman" pitchFamily="18" charset="0"/>
              <a:cs typeface="Times New Roman" pitchFamily="18" charset="0"/>
            </a:endParaRPr>
          </a:p>
          <a:p>
            <a:pPr algn="just"/>
            <a:endParaRPr lang="fr-F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pitchFamily="18" charset="0"/>
                <a:cs typeface="Times New Roman" pitchFamily="18" charset="0"/>
              </a:rPr>
              <a:t>Les anaphores grammaticales :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57158" y="1000108"/>
            <a:ext cx="8572560" cy="1928826"/>
          </a:xfrm>
        </p:spPr>
        <p:txBody>
          <a:bodyPr>
            <a:normAutofit/>
          </a:bodyPr>
          <a:lstStyle/>
          <a:p>
            <a:r>
              <a:rPr lang="fr-FR" sz="2800" b="1" dirty="0" smtClean="0">
                <a:solidFill>
                  <a:srgbClr val="0070C0"/>
                </a:solidFill>
                <a:latin typeface="Times New Roman" pitchFamily="18" charset="0"/>
                <a:cs typeface="Times New Roman" pitchFamily="18" charset="0"/>
              </a:rPr>
              <a:t>Les pronoms personnels de la 3</a:t>
            </a:r>
            <a:r>
              <a:rPr lang="fr-FR" sz="2800" b="1" baseline="30000" dirty="0" smtClean="0">
                <a:solidFill>
                  <a:srgbClr val="0070C0"/>
                </a:solidFill>
                <a:latin typeface="Times New Roman" pitchFamily="18" charset="0"/>
                <a:cs typeface="Times New Roman" pitchFamily="18" charset="0"/>
              </a:rPr>
              <a:t>ème</a:t>
            </a:r>
            <a:r>
              <a:rPr lang="fr-FR" sz="2800" b="1" dirty="0" smtClean="0">
                <a:solidFill>
                  <a:srgbClr val="0070C0"/>
                </a:solidFill>
                <a:latin typeface="Times New Roman" pitchFamily="18" charset="0"/>
                <a:cs typeface="Times New Roman" pitchFamily="18" charset="0"/>
              </a:rPr>
              <a:t> personne :</a:t>
            </a:r>
            <a:endParaRPr lang="fr-FR" sz="2800" dirty="0" smtClean="0">
              <a:solidFill>
                <a:srgbClr val="0070C0"/>
              </a:solidFill>
              <a:latin typeface="Times New Roman" pitchFamily="18" charset="0"/>
              <a:cs typeface="Times New Roman" pitchFamily="18" charset="0"/>
            </a:endParaRPr>
          </a:p>
          <a:p>
            <a:pPr lvl="0"/>
            <a:r>
              <a:rPr lang="en-US" sz="2400" dirty="0" err="1" smtClean="0">
                <a:latin typeface="Times New Roman" pitchFamily="18" charset="0"/>
                <a:cs typeface="Times New Roman" pitchFamily="18" charset="0"/>
              </a:rPr>
              <a:t>il</a:t>
            </a:r>
            <a:r>
              <a:rPr lang="en-US" sz="2400" dirty="0" smtClean="0">
                <a:latin typeface="Times New Roman" pitchFamily="18" charset="0"/>
                <a:cs typeface="Times New Roman" pitchFamily="18" charset="0"/>
              </a:rPr>
              <a:t>(s), </a:t>
            </a:r>
            <a:r>
              <a:rPr lang="en-US" sz="2400" dirty="0" err="1" smtClean="0">
                <a:latin typeface="Times New Roman" pitchFamily="18" charset="0"/>
                <a:cs typeface="Times New Roman" pitchFamily="18" charset="0"/>
              </a:rPr>
              <a:t>elle</a:t>
            </a:r>
            <a:r>
              <a:rPr lang="en-US" sz="2400" dirty="0" smtClean="0">
                <a:latin typeface="Times New Roman" pitchFamily="18" charset="0"/>
                <a:cs typeface="Times New Roman" pitchFamily="18" charset="0"/>
              </a:rPr>
              <a:t>(s), (pro per </a:t>
            </a:r>
            <a:r>
              <a:rPr lang="en-US" sz="2400" dirty="0" err="1" smtClean="0">
                <a:latin typeface="Times New Roman" pitchFamily="18" charset="0"/>
                <a:cs typeface="Times New Roman" pitchFamily="18" charset="0"/>
              </a:rPr>
              <a:t>Sujet</a:t>
            </a:r>
            <a:r>
              <a:rPr lang="en-US" sz="2400" dirty="0" smtClean="0">
                <a:latin typeface="Times New Roman" pitchFamily="18" charset="0"/>
                <a:cs typeface="Times New Roman" pitchFamily="18" charset="0"/>
              </a:rPr>
              <a:t>)</a:t>
            </a:r>
            <a:endParaRPr lang="fr-FR" sz="2400" dirty="0" smtClean="0">
              <a:latin typeface="Times New Roman" pitchFamily="18" charset="0"/>
              <a:cs typeface="Times New Roman" pitchFamily="18" charset="0"/>
            </a:endParaRPr>
          </a:p>
          <a:p>
            <a:r>
              <a:rPr lang="fr-FR" sz="2400" dirty="0" smtClean="0">
                <a:latin typeface="Times New Roman" pitchFamily="18" charset="0"/>
                <a:cs typeface="Times New Roman" pitchFamily="18" charset="0"/>
              </a:rPr>
              <a:t>le, la, les, (pro per COD : Complément d'Objet Direct)</a:t>
            </a:r>
          </a:p>
          <a:p>
            <a:pPr lvl="0"/>
            <a:r>
              <a:rPr lang="fr-FR" sz="2400" dirty="0" smtClean="0">
                <a:latin typeface="Times New Roman" pitchFamily="18" charset="0"/>
                <a:cs typeface="Times New Roman" pitchFamily="18" charset="0"/>
              </a:rPr>
              <a:t>lui, leur (COI: Complément d'objet indirect)</a:t>
            </a:r>
          </a:p>
          <a:p>
            <a:endParaRPr lang="fr-FR" dirty="0"/>
          </a:p>
        </p:txBody>
      </p:sp>
      <p:sp>
        <p:nvSpPr>
          <p:cNvPr id="22529" name="Rectangle 1"/>
          <p:cNvSpPr>
            <a:spLocks noChangeArrowheads="1"/>
          </p:cNvSpPr>
          <p:nvPr/>
        </p:nvSpPr>
        <p:spPr bwMode="auto">
          <a:xfrm>
            <a:off x="357158" y="3214686"/>
            <a:ext cx="8429684" cy="338554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Les </a:t>
            </a:r>
            <a:r>
              <a:rPr kumimoji="0" lang="en-US" sz="3200" b="1" i="0" u="none" strike="noStrike" cap="none" normalizeH="0" baseline="0" dirty="0" err="1" smtClean="0">
                <a:ln>
                  <a:noFill/>
                </a:ln>
                <a:solidFill>
                  <a:srgbClr val="0070C0"/>
                </a:solidFill>
                <a:effectLst/>
                <a:latin typeface="Times New Roman" pitchFamily="18" charset="0"/>
                <a:ea typeface="Times New Roman" pitchFamily="18" charset="0"/>
                <a:cs typeface="Times New Roman" pitchFamily="18" charset="0"/>
              </a:rPr>
              <a:t>pronoms</a:t>
            </a:r>
            <a:r>
              <a:rPr kumimoji="0" lang="en-US" sz="32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a:t>
            </a:r>
            <a:r>
              <a:rPr kumimoji="0" lang="en-US" sz="3200" b="1" i="0" u="none" strike="noStrike" cap="none" normalizeH="0" baseline="0" dirty="0" err="1" smtClean="0">
                <a:ln>
                  <a:noFill/>
                </a:ln>
                <a:solidFill>
                  <a:srgbClr val="0070C0"/>
                </a:solidFill>
                <a:effectLst/>
                <a:latin typeface="Times New Roman" pitchFamily="18" charset="0"/>
                <a:ea typeface="Times New Roman" pitchFamily="18" charset="0"/>
                <a:cs typeface="Times New Roman" pitchFamily="18" charset="0"/>
              </a:rPr>
              <a:t>relatifs</a:t>
            </a:r>
            <a:r>
              <a:rPr kumimoji="0" lang="en-US" sz="3200" b="1" i="0" u="none" strike="noStrike" cap="none" normalizeH="0" baseline="0" dirty="0" smtClean="0">
                <a:ln>
                  <a:noFill/>
                </a:ln>
                <a:solidFill>
                  <a:srgbClr val="0070C0"/>
                </a:solidFill>
                <a:effectLst/>
                <a:latin typeface="Times New Roman" pitchFamily="18" charset="0"/>
                <a:ea typeface="Times New Roman" pitchFamily="18" charset="0"/>
                <a:cs typeface="Times New Roman" pitchFamily="18" charset="0"/>
              </a:rPr>
              <a:t> :</a:t>
            </a:r>
            <a:endParaRPr kumimoji="0" lang="fr-FR" sz="1600" b="0" i="0" u="none" strike="noStrike" cap="none" normalizeH="0" baseline="0" dirty="0" smtClean="0">
              <a:ln>
                <a:noFill/>
              </a:ln>
              <a:solidFill>
                <a:srgbClr val="0070C0"/>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fr-FR" sz="3200" dirty="0" smtClean="0">
                <a:latin typeface="Times New Roman" pitchFamily="18" charset="0"/>
                <a:ea typeface="Times New Roman" pitchFamily="18" charset="0"/>
                <a:cs typeface="Times New Roman" pitchFamily="18" charset="0"/>
              </a:rPr>
              <a:t> Q</a:t>
            </a:r>
            <a:r>
              <a:rPr kumimoji="0" lang="fr-FR"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ui, que, quoi, dont, où.</a:t>
            </a:r>
          </a:p>
          <a:p>
            <a:pPr>
              <a:buFont typeface="Arial" pitchFamily="34" charset="0"/>
              <a:buChar char="•"/>
            </a:pPr>
            <a:r>
              <a:rPr lang="fr-FR" sz="3200" dirty="0" smtClean="0">
                <a:latin typeface="Times New Roman" pitchFamily="18" charset="0"/>
                <a:cs typeface="Times New Roman" pitchFamily="18" charset="0"/>
              </a:rPr>
              <a:t>Lequel, laquelle, lesquels; lesquelles</a:t>
            </a:r>
          </a:p>
          <a:p>
            <a:pPr>
              <a:buFont typeface="Arial" pitchFamily="34" charset="0"/>
              <a:buChar char="•"/>
            </a:pPr>
            <a:r>
              <a:rPr lang="fr-FR" sz="3200" dirty="0" smtClean="0">
                <a:latin typeface="Times New Roman" pitchFamily="18" charset="0"/>
                <a:cs typeface="Times New Roman" pitchFamily="18" charset="0"/>
              </a:rPr>
              <a:t>Duquel; de laquelle, desquels, desquelles</a:t>
            </a:r>
          </a:p>
          <a:p>
            <a:pPr>
              <a:buFont typeface="Arial" pitchFamily="34" charset="0"/>
              <a:buChar char="•"/>
            </a:pPr>
            <a:r>
              <a:rPr lang="fr-FR" sz="3200" dirty="0" smtClean="0">
                <a:latin typeface="Times New Roman" pitchFamily="18" charset="0"/>
                <a:cs typeface="Times New Roman" pitchFamily="18" charset="0"/>
              </a:rPr>
              <a:t>Auquel, à laquelle, auxquels, auxquelles</a:t>
            </a:r>
            <a:endParaRPr kumimoji="0" lang="en-US"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ce</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qui, </a:t>
            </a:r>
            <a:r>
              <a:rPr kumimoji="0" lang="en-US"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ce</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que</a:t>
            </a:r>
            <a:r>
              <a:rPr kumimoji="0" lang="en-US"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fr-FR"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
          <p:cNvSpPr>
            <a:spLocks noChangeArrowheads="1"/>
          </p:cNvSpPr>
          <p:nvPr/>
        </p:nvSpPr>
        <p:spPr bwMode="auto">
          <a:xfrm>
            <a:off x="0" y="571480"/>
            <a:ext cx="778671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 sien, le nôtre, le vôtre, le leur.</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la sienne, la nôtre, la vôtre, la leur.</a:t>
            </a:r>
            <a:endPar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les siens/ les siennes, les nôtres/ les vôtres, les leurs.</a:t>
            </a:r>
            <a:endParaRPr kumimoji="0" lang="fr-FR"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0" y="0"/>
            <a:ext cx="3325782" cy="461665"/>
          </a:xfrm>
          <a:prstGeom prst="rect">
            <a:avLst/>
          </a:prstGeom>
        </p:spPr>
        <p:txBody>
          <a:bodyPr wrap="none">
            <a:spAutoFit/>
          </a:bodyPr>
          <a:lstStyle/>
          <a:p>
            <a:pPr lvl="0" fontAlgn="base">
              <a:spcBef>
                <a:spcPct val="0"/>
              </a:spcBef>
              <a:spcAft>
                <a:spcPct val="0"/>
              </a:spcAft>
            </a:pPr>
            <a:r>
              <a:rPr lang="en-US" sz="2400" b="1" dirty="0" smtClean="0">
                <a:solidFill>
                  <a:srgbClr val="0070C0"/>
                </a:solidFill>
                <a:latin typeface="Times New Roman" pitchFamily="18" charset="0"/>
                <a:ea typeface="Times New Roman" pitchFamily="18" charset="0"/>
                <a:cs typeface="Times New Roman" pitchFamily="18" charset="0"/>
              </a:rPr>
              <a:t>Les </a:t>
            </a:r>
            <a:r>
              <a:rPr lang="en-US" sz="2400" b="1" dirty="0" err="1" smtClean="0">
                <a:solidFill>
                  <a:srgbClr val="0070C0"/>
                </a:solidFill>
                <a:latin typeface="Times New Roman" pitchFamily="18" charset="0"/>
                <a:ea typeface="Times New Roman" pitchFamily="18" charset="0"/>
                <a:cs typeface="Times New Roman" pitchFamily="18" charset="0"/>
              </a:rPr>
              <a:t>pronoms</a:t>
            </a:r>
            <a:r>
              <a:rPr lang="en-US" sz="2400" b="1" dirty="0" smtClean="0">
                <a:solidFill>
                  <a:srgbClr val="0070C0"/>
                </a:solidFill>
                <a:latin typeface="Times New Roman" pitchFamily="18" charset="0"/>
                <a:ea typeface="Times New Roman" pitchFamily="18" charset="0"/>
                <a:cs typeface="Times New Roman" pitchFamily="18" charset="0"/>
              </a:rPr>
              <a:t> </a:t>
            </a:r>
            <a:r>
              <a:rPr lang="en-US" sz="2400" b="1" dirty="0" err="1" smtClean="0">
                <a:solidFill>
                  <a:srgbClr val="0070C0"/>
                </a:solidFill>
                <a:latin typeface="Times New Roman" pitchFamily="18" charset="0"/>
                <a:ea typeface="Times New Roman" pitchFamily="18" charset="0"/>
                <a:cs typeface="Times New Roman" pitchFamily="18" charset="0"/>
              </a:rPr>
              <a:t>possessifs</a:t>
            </a:r>
            <a:r>
              <a:rPr lang="en-US" b="1" dirty="0" smtClean="0">
                <a:solidFill>
                  <a:srgbClr val="0000FF"/>
                </a:solidFill>
                <a:latin typeface="Calibri" pitchFamily="34" charset="0"/>
                <a:ea typeface="Times New Roman" pitchFamily="18" charset="0"/>
                <a:cs typeface="Times New Roman" pitchFamily="18" charset="0"/>
              </a:rPr>
              <a:t> :</a:t>
            </a:r>
            <a:endParaRPr lang="fr-FR" sz="1050" dirty="0" smtClean="0">
              <a:latin typeface="Arial" pitchFamily="34" charset="0"/>
              <a:cs typeface="Arial" pitchFamily="34" charset="0"/>
            </a:endParaRPr>
          </a:p>
        </p:txBody>
      </p:sp>
      <p:sp>
        <p:nvSpPr>
          <p:cNvPr id="24578" name="Rectangle 2"/>
          <p:cNvSpPr>
            <a:spLocks noChangeArrowheads="1"/>
          </p:cNvSpPr>
          <p:nvPr/>
        </p:nvSpPr>
        <p:spPr bwMode="auto">
          <a:xfrm>
            <a:off x="0" y="2428868"/>
            <a:ext cx="9195146" cy="80021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2300" b="1" i="0" u="none" strike="noStrike" cap="none" normalizeH="0" baseline="0" dirty="0" smtClean="0">
                <a:ln>
                  <a:noFill/>
                </a:ln>
                <a:effectLst/>
                <a:latin typeface="Times New Roman" pitchFamily="18" charset="0"/>
                <a:ea typeface="Times New Roman" pitchFamily="18" charset="0"/>
                <a:cs typeface="Times New Roman" pitchFamily="18" charset="0"/>
              </a:rPr>
              <a:t>Un seul possesseur</a:t>
            </a:r>
            <a:r>
              <a:rPr kumimoji="0" lang="fr-FR" sz="2300" b="0" i="0" u="none" strike="noStrike" cap="none" normalizeH="0" baseline="0" dirty="0" smtClean="0">
                <a:ln>
                  <a:noFill/>
                </a:ln>
                <a:effectLst/>
                <a:latin typeface="Times New Roman" pitchFamily="18" charset="0"/>
                <a:ea typeface="Times New Roman" pitchFamily="18" charset="0"/>
                <a:cs typeface="Times New Roman" pitchFamily="18" charset="0"/>
              </a:rPr>
              <a:t> : son opinion, sa théorie, ses concepts, </a:t>
            </a:r>
            <a:br>
              <a:rPr kumimoji="0" lang="fr-FR" sz="2300" b="0" i="0" u="none" strike="noStrike" cap="none" normalizeH="0" baseline="0" dirty="0" smtClean="0">
                <a:ln>
                  <a:noFill/>
                </a:ln>
                <a:effectLst/>
                <a:latin typeface="Times New Roman" pitchFamily="18" charset="0"/>
                <a:ea typeface="Times New Roman" pitchFamily="18" charset="0"/>
                <a:cs typeface="Times New Roman" pitchFamily="18" charset="0"/>
              </a:rPr>
            </a:br>
            <a:r>
              <a:rPr kumimoji="0" lang="fr-FR" sz="2300" b="1" i="0" u="none" strike="noStrike" cap="none" normalizeH="0" baseline="0" dirty="0" smtClean="0">
                <a:ln>
                  <a:noFill/>
                </a:ln>
                <a:effectLst/>
                <a:latin typeface="Times New Roman" pitchFamily="18" charset="0"/>
                <a:ea typeface="Times New Roman" pitchFamily="18" charset="0"/>
                <a:cs typeface="Times New Roman" pitchFamily="18" charset="0"/>
              </a:rPr>
              <a:t>Plusieurs possesseurs</a:t>
            </a:r>
            <a:r>
              <a:rPr kumimoji="0" lang="fr-FR" sz="2300" b="0" i="0" u="none" strike="noStrike" cap="none" normalizeH="0" baseline="0" dirty="0" smtClean="0">
                <a:ln>
                  <a:noFill/>
                </a:ln>
                <a:effectLst/>
                <a:latin typeface="Times New Roman" pitchFamily="18" charset="0"/>
                <a:ea typeface="Times New Roman" pitchFamily="18" charset="0"/>
                <a:cs typeface="Times New Roman" pitchFamily="18" charset="0"/>
              </a:rPr>
              <a:t> : notre classification, leur typologie, leurs approches.</a:t>
            </a:r>
            <a:endParaRPr kumimoji="0" lang="fr-FR" sz="2300" b="0" i="0" u="none" strike="noStrike" cap="none" normalizeH="0" baseline="0" dirty="0" smtClean="0">
              <a:ln>
                <a:noFill/>
              </a:ln>
              <a:effectLst/>
              <a:latin typeface="Times New Roman" pitchFamily="18" charset="0"/>
              <a:cs typeface="Times New Roman" pitchFamily="18" charset="0"/>
            </a:endParaRPr>
          </a:p>
        </p:txBody>
      </p:sp>
      <p:sp>
        <p:nvSpPr>
          <p:cNvPr id="7" name="Rectangle 6"/>
          <p:cNvSpPr/>
          <p:nvPr/>
        </p:nvSpPr>
        <p:spPr>
          <a:xfrm>
            <a:off x="0" y="1857364"/>
            <a:ext cx="7000892" cy="461665"/>
          </a:xfrm>
          <a:prstGeom prst="rect">
            <a:avLst/>
          </a:prstGeom>
        </p:spPr>
        <p:txBody>
          <a:bodyPr wrap="square">
            <a:spAutoFit/>
          </a:bodyPr>
          <a:lstStyle/>
          <a:p>
            <a:pPr lvl="0" fontAlgn="base">
              <a:spcBef>
                <a:spcPct val="0"/>
              </a:spcBef>
              <a:spcAft>
                <a:spcPct val="0"/>
              </a:spcAft>
            </a:pPr>
            <a:r>
              <a:rPr lang="fr-FR" sz="2400" b="1" dirty="0" smtClean="0">
                <a:solidFill>
                  <a:srgbClr val="0070C0"/>
                </a:solidFill>
                <a:latin typeface="Times New Roman" pitchFamily="18" charset="0"/>
                <a:ea typeface="Times New Roman" pitchFamily="18" charset="0"/>
                <a:cs typeface="Times New Roman" pitchFamily="18" charset="0"/>
              </a:rPr>
              <a:t>Les adjectifs possessifs de la 3</a:t>
            </a:r>
            <a:r>
              <a:rPr lang="fr-FR" sz="2400" b="1" baseline="30000" dirty="0" smtClean="0">
                <a:solidFill>
                  <a:srgbClr val="0070C0"/>
                </a:solidFill>
                <a:latin typeface="Times New Roman" pitchFamily="18" charset="0"/>
                <a:ea typeface="Times New Roman" pitchFamily="18" charset="0"/>
                <a:cs typeface="Times New Roman" pitchFamily="18" charset="0"/>
              </a:rPr>
              <a:t>ème</a:t>
            </a:r>
            <a:r>
              <a:rPr lang="fr-FR" sz="2400" b="1" dirty="0" smtClean="0">
                <a:solidFill>
                  <a:srgbClr val="0070C0"/>
                </a:solidFill>
                <a:latin typeface="Times New Roman" pitchFamily="18" charset="0"/>
                <a:ea typeface="Times New Roman" pitchFamily="18" charset="0"/>
                <a:cs typeface="Times New Roman" pitchFamily="18" charset="0"/>
              </a:rPr>
              <a:t> personne (+ nom):</a:t>
            </a:r>
            <a:endParaRPr lang="fr-FR" sz="1200" dirty="0" smtClean="0">
              <a:solidFill>
                <a:srgbClr val="0070C0"/>
              </a:solidFill>
              <a:latin typeface="Times New Roman" pitchFamily="18" charset="0"/>
              <a:cs typeface="Times New Roman" pitchFamily="18" charset="0"/>
            </a:endParaRPr>
          </a:p>
        </p:txBody>
      </p:sp>
      <p:sp>
        <p:nvSpPr>
          <p:cNvPr id="24579" name="Rectangle 3"/>
          <p:cNvSpPr>
            <a:spLocks noChangeArrowheads="1"/>
          </p:cNvSpPr>
          <p:nvPr/>
        </p:nvSpPr>
        <p:spPr bwMode="auto">
          <a:xfrm>
            <a:off x="0" y="3811012"/>
            <a:ext cx="8929718"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Celui , celle, ceux, celles ( + "de" ou + pronom relatif).</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Ex : </a:t>
            </a:r>
            <a:b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Chez nous,  nous parlons deux langues </a:t>
            </a:r>
            <a:r>
              <a:rPr lang="fr-FR" sz="2400" dirty="0" smtClean="0">
                <a:latin typeface="Times New Roman" pitchFamily="18" charset="0"/>
                <a:ea typeface="Times New Roman" pitchFamily="18" charset="0"/>
                <a:cs typeface="Times New Roman" pitchFamily="18" charset="0"/>
              </a:rPr>
              <a:t>:</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celle de</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mon père est l’arabe ;</a:t>
            </a:r>
            <a:r>
              <a:rPr kumimoji="0" lang="fr-FR" sz="2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celle de</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ma</a:t>
            </a:r>
            <a:r>
              <a:rPr kumimoji="0" lang="fr-FR" sz="2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mère est le tamazight</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b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J'hésite entre ces deux livres: </a:t>
            </a:r>
            <a:r>
              <a:rPr kumimoji="0" lang="fr-F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celui qui</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est à droite et </a:t>
            </a:r>
            <a:r>
              <a:rPr kumimoji="0" lang="fr-FR"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celui qui</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est à gauche.</a:t>
            </a:r>
            <a:endParaRPr lang="fr-FR" sz="2400" dirty="0" smtClean="0">
              <a:latin typeface="Times New Roman" pitchFamily="18" charset="0"/>
              <a:cs typeface="Times New Roman" pitchFamily="18" charset="0"/>
            </a:endParaRPr>
          </a:p>
          <a:p>
            <a:pPr lvl="0">
              <a:buFont typeface="Arial" pitchFamily="34" charset="0"/>
              <a:buChar char="•"/>
            </a:pPr>
            <a:r>
              <a:rPr lang="fr-FR" sz="2400" dirty="0" smtClean="0">
                <a:latin typeface="Times New Roman" pitchFamily="18" charset="0"/>
                <a:cs typeface="Times New Roman" pitchFamily="18" charset="0"/>
              </a:rPr>
              <a:t>Celui-ci, celle-ci, ceux-là, celles-là</a:t>
            </a:r>
          </a:p>
        </p:txBody>
      </p:sp>
      <p:sp>
        <p:nvSpPr>
          <p:cNvPr id="9" name="Rectangle 8"/>
          <p:cNvSpPr/>
          <p:nvPr/>
        </p:nvSpPr>
        <p:spPr>
          <a:xfrm>
            <a:off x="0" y="3214686"/>
            <a:ext cx="4578433" cy="523220"/>
          </a:xfrm>
          <a:prstGeom prst="rect">
            <a:avLst/>
          </a:prstGeom>
        </p:spPr>
        <p:txBody>
          <a:bodyPr wrap="none">
            <a:spAutoFit/>
          </a:bodyPr>
          <a:lstStyle/>
          <a:p>
            <a:pPr lvl="0" fontAlgn="base">
              <a:spcBef>
                <a:spcPct val="0"/>
              </a:spcBef>
              <a:spcAft>
                <a:spcPct val="0"/>
              </a:spcAft>
            </a:pPr>
            <a:r>
              <a:rPr lang="fr-FR" sz="2800" b="1" dirty="0" smtClean="0">
                <a:solidFill>
                  <a:schemeClr val="accent1"/>
                </a:solidFill>
                <a:latin typeface="Times New Roman" pitchFamily="18" charset="0"/>
                <a:ea typeface="Times New Roman" pitchFamily="18" charset="0"/>
                <a:cs typeface="Times New Roman" pitchFamily="18" charset="0"/>
              </a:rPr>
              <a:t>Les pronoms démonstratifs :</a:t>
            </a:r>
            <a:endParaRPr lang="fr-FR" sz="1400" dirty="0" smtClean="0">
              <a:solidFill>
                <a:schemeClr val="accent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857232"/>
            <a:ext cx="9144000" cy="1571636"/>
          </a:xfrm>
        </p:spPr>
        <p:txBody>
          <a:bodyPr>
            <a:normAutofit fontScale="25000" lnSpcReduction="20000"/>
          </a:bodyPr>
          <a:lstStyle/>
          <a:p>
            <a:pPr marL="0" algn="just">
              <a:buNone/>
            </a:pPr>
            <a:r>
              <a:rPr lang="fr-FR" sz="9600" dirty="0" smtClean="0">
                <a:latin typeface="Times New Roman" pitchFamily="18" charset="0"/>
                <a:cs typeface="Times New Roman" pitchFamily="18" charset="0"/>
              </a:rPr>
              <a:t>1. Quand « Ceci » est employé par opposition à « cela » dans le même énoncé , il renvoie au dernier élément d’une série énoncée précédemment,  ou bien à la chose la plus proche de celui qui parle. </a:t>
            </a:r>
          </a:p>
          <a:p>
            <a:pPr marL="0">
              <a:buFont typeface="Wingdings" pitchFamily="2" charset="2"/>
              <a:buChar char="Ø"/>
            </a:pPr>
            <a:r>
              <a:rPr lang="fr-FR" sz="9600" dirty="0" smtClean="0">
                <a:latin typeface="Times New Roman" pitchFamily="18" charset="0"/>
                <a:cs typeface="Times New Roman" pitchFamily="18" charset="0"/>
              </a:rPr>
              <a:t>Exemple :  Lisez ceci, ne lisez pas cela. </a:t>
            </a:r>
          </a:p>
          <a:p>
            <a:pPr lvl="0" algn="just">
              <a:buNone/>
            </a:pPr>
            <a:r>
              <a:rPr lang="fr-FR" dirty="0" smtClean="0">
                <a:latin typeface="Times New Roman" pitchFamily="18" charset="0"/>
                <a:cs typeface="Times New Roman" pitchFamily="18" charset="0"/>
              </a:rPr>
              <a:t>  </a:t>
            </a:r>
          </a:p>
          <a:p>
            <a:pPr lvl="0" algn="just">
              <a:buNone/>
            </a:pPr>
            <a:r>
              <a:rPr lang="fr-FR" dirty="0" smtClean="0">
                <a:latin typeface="Times New Roman" pitchFamily="18" charset="0"/>
                <a:cs typeface="Times New Roman" pitchFamily="18" charset="0"/>
              </a:rPr>
              <a:t>	</a:t>
            </a:r>
          </a:p>
        </p:txBody>
      </p:sp>
      <p:sp>
        <p:nvSpPr>
          <p:cNvPr id="4" name="Rectangle 3"/>
          <p:cNvSpPr/>
          <p:nvPr/>
        </p:nvSpPr>
        <p:spPr>
          <a:xfrm>
            <a:off x="1357290" y="214290"/>
            <a:ext cx="6650026" cy="461665"/>
          </a:xfrm>
          <a:prstGeom prst="rect">
            <a:avLst/>
          </a:prstGeom>
        </p:spPr>
        <p:txBody>
          <a:bodyPr wrap="none">
            <a:spAutoFit/>
          </a:bodyPr>
          <a:lstStyle/>
          <a:p>
            <a:pPr lvl="0" algn="ctr"/>
            <a:r>
              <a:rPr lang="fr-FR" sz="2400" b="1" dirty="0" smtClean="0">
                <a:solidFill>
                  <a:srgbClr val="FF0000"/>
                </a:solidFill>
                <a:latin typeface="Times New Roman" pitchFamily="18" charset="0"/>
                <a:cs typeface="Times New Roman" pitchFamily="18" charset="0"/>
              </a:rPr>
              <a:t>ATTENTION ! Ne pas confondre CECI et CELA</a:t>
            </a:r>
          </a:p>
        </p:txBody>
      </p:sp>
      <p:sp>
        <p:nvSpPr>
          <p:cNvPr id="5" name="Rectangle 4"/>
          <p:cNvSpPr/>
          <p:nvPr/>
        </p:nvSpPr>
        <p:spPr>
          <a:xfrm>
            <a:off x="285720" y="5643578"/>
            <a:ext cx="8501122" cy="1477328"/>
          </a:xfrm>
          <a:prstGeom prst="rect">
            <a:avLst/>
          </a:prstGeom>
        </p:spPr>
        <p:txBody>
          <a:bodyPr wrap="square">
            <a:spAutoFit/>
          </a:bodyPr>
          <a:lstStyle/>
          <a:p>
            <a:pPr lvl="0" algn="just">
              <a:buNone/>
            </a:pPr>
            <a:r>
              <a:rPr lang="fr-FR" sz="2400" dirty="0" smtClean="0">
                <a:latin typeface="Times New Roman" pitchFamily="18" charset="0"/>
                <a:cs typeface="Times New Roman" pitchFamily="18" charset="0"/>
              </a:rPr>
              <a:t>4. Dans un autre contexte,  « </a:t>
            </a:r>
            <a:r>
              <a:rPr lang="fr-FR" sz="2400" b="1" i="1" dirty="0" smtClean="0">
                <a:latin typeface="Times New Roman" pitchFamily="18" charset="0"/>
                <a:cs typeface="Times New Roman" pitchFamily="18" charset="0"/>
              </a:rPr>
              <a:t>ceci dit</a:t>
            </a:r>
            <a:r>
              <a:rPr lang="fr-FR" sz="2400" b="1" dirty="0" smtClean="0">
                <a:latin typeface="Times New Roman" pitchFamily="18" charset="0"/>
                <a:cs typeface="Times New Roman" pitchFamily="18" charset="0"/>
              </a:rPr>
              <a:t>  » </a:t>
            </a:r>
            <a:r>
              <a:rPr lang="fr-FR" sz="2400" dirty="0" smtClean="0">
                <a:latin typeface="Times New Roman" pitchFamily="18" charset="0"/>
                <a:cs typeface="Times New Roman" pitchFamily="18" charset="0"/>
              </a:rPr>
              <a:t>est attesté dans le sens de « </a:t>
            </a:r>
            <a:r>
              <a:rPr lang="fr-FR" sz="2400" b="1" dirty="0" smtClean="0">
                <a:latin typeface="Times New Roman" pitchFamily="18" charset="0"/>
                <a:cs typeface="Times New Roman" pitchFamily="18" charset="0"/>
              </a:rPr>
              <a:t>ayant dit ces mots</a:t>
            </a:r>
            <a:r>
              <a:rPr lang="fr-FR" sz="2400" dirty="0" smtClean="0">
                <a:latin typeface="Times New Roman" pitchFamily="18" charset="0"/>
                <a:cs typeface="Times New Roman" pitchFamily="18" charset="0"/>
              </a:rPr>
              <a:t> », « </a:t>
            </a:r>
            <a:r>
              <a:rPr lang="fr-FR" sz="2400" b="1" dirty="0" smtClean="0">
                <a:latin typeface="Times New Roman" pitchFamily="18" charset="0"/>
                <a:cs typeface="Times New Roman" pitchFamily="18" charset="0"/>
              </a:rPr>
              <a:t>sur ce</a:t>
            </a:r>
            <a:r>
              <a:rPr lang="fr-FR" sz="2400" dirty="0" smtClean="0">
                <a:latin typeface="Times New Roman" pitchFamily="18" charset="0"/>
                <a:cs typeface="Times New Roman" pitchFamily="18" charset="0"/>
              </a:rPr>
              <a:t> » : </a:t>
            </a:r>
          </a:p>
          <a:p>
            <a:pPr lvl="0" algn="just">
              <a:buFont typeface="Wingdings" pitchFamily="2" charset="2"/>
              <a:buChar char="Ø"/>
            </a:pPr>
            <a:r>
              <a:rPr lang="fr-FR" sz="2400" b="1" dirty="0" smtClean="0">
                <a:latin typeface="Times New Roman" pitchFamily="18" charset="0"/>
                <a:cs typeface="Times New Roman" pitchFamily="18" charset="0"/>
              </a:rPr>
              <a:t>Ceci dit</a:t>
            </a:r>
            <a:r>
              <a:rPr lang="fr-FR" sz="2400" dirty="0" smtClean="0">
                <a:latin typeface="Times New Roman" pitchFamily="18" charset="0"/>
                <a:cs typeface="Times New Roman" pitchFamily="18" charset="0"/>
              </a:rPr>
              <a:t>, je dois m'en aller</a:t>
            </a:r>
          </a:p>
          <a:p>
            <a:pPr lvl="0" algn="just"/>
            <a:endParaRPr lang="fr-FR" dirty="0" smtClean="0">
              <a:latin typeface="Times New Roman" pitchFamily="18" charset="0"/>
              <a:cs typeface="Times New Roman" pitchFamily="18" charset="0"/>
            </a:endParaRPr>
          </a:p>
        </p:txBody>
      </p:sp>
      <p:sp>
        <p:nvSpPr>
          <p:cNvPr id="6" name="Rectangle 5"/>
          <p:cNvSpPr/>
          <p:nvPr/>
        </p:nvSpPr>
        <p:spPr>
          <a:xfrm>
            <a:off x="214282" y="2643182"/>
            <a:ext cx="8929718" cy="830997"/>
          </a:xfrm>
          <a:prstGeom prst="rect">
            <a:avLst/>
          </a:prstGeom>
        </p:spPr>
        <p:txBody>
          <a:bodyPr wrap="square">
            <a:spAutoFit/>
          </a:bodyPr>
          <a:lstStyle/>
          <a:p>
            <a:pPr lvl="0" algn="just">
              <a:buNone/>
            </a:pPr>
            <a:r>
              <a:rPr lang="fr-FR" dirty="0" smtClean="0">
                <a:latin typeface="Times New Roman" pitchFamily="18" charset="0"/>
                <a:cs typeface="Times New Roman" pitchFamily="18" charset="0"/>
              </a:rPr>
              <a:t>2</a:t>
            </a:r>
            <a:r>
              <a:rPr lang="fr-FR" sz="2400" dirty="0" smtClean="0">
                <a:latin typeface="Times New Roman" pitchFamily="18" charset="0"/>
                <a:cs typeface="Times New Roman" pitchFamily="18" charset="0"/>
              </a:rPr>
              <a:t>. Désigne l’objet dont il est question /ce dont on est en train parler :</a:t>
            </a:r>
          </a:p>
          <a:p>
            <a:pPr lvl="0" algn="just">
              <a:buFont typeface="Wingdings" pitchFamily="2" charset="2"/>
              <a:buChar char="Ø"/>
            </a:pPr>
            <a:r>
              <a:rPr lang="fr-FR" sz="2400" dirty="0" smtClean="0">
                <a:latin typeface="Times New Roman" pitchFamily="18" charset="0"/>
                <a:cs typeface="Times New Roman" pitchFamily="18" charset="0"/>
              </a:rPr>
              <a:t> </a:t>
            </a:r>
            <a:r>
              <a:rPr lang="fr-FR" sz="2400" i="1" dirty="0" smtClean="0">
                <a:latin typeface="Times New Roman" pitchFamily="18" charset="0"/>
                <a:cs typeface="Times New Roman" pitchFamily="18" charset="0"/>
              </a:rPr>
              <a:t>Tout ceci est ridicule/ impressionnant / intéressant</a:t>
            </a:r>
          </a:p>
        </p:txBody>
      </p:sp>
      <p:sp>
        <p:nvSpPr>
          <p:cNvPr id="7" name="Rectangle 6"/>
          <p:cNvSpPr/>
          <p:nvPr/>
        </p:nvSpPr>
        <p:spPr>
          <a:xfrm>
            <a:off x="214282" y="3786190"/>
            <a:ext cx="8929718" cy="1569660"/>
          </a:xfrm>
          <a:prstGeom prst="rect">
            <a:avLst/>
          </a:prstGeom>
        </p:spPr>
        <p:txBody>
          <a:bodyPr wrap="square">
            <a:spAutoFit/>
          </a:bodyPr>
          <a:lstStyle/>
          <a:p>
            <a:pPr lvl="0" algn="just">
              <a:buNone/>
            </a:pPr>
            <a:r>
              <a:rPr lang="fr-FR" sz="2400" b="1" dirty="0" smtClean="0">
                <a:latin typeface="Times New Roman" pitchFamily="18" charset="0"/>
                <a:cs typeface="Times New Roman" pitchFamily="18" charset="0"/>
              </a:rPr>
              <a:t>3 .</a:t>
            </a:r>
            <a:r>
              <a:rPr lang="fr-FR" sz="2400" dirty="0" smtClean="0">
                <a:latin typeface="Times New Roman" pitchFamily="18" charset="0"/>
                <a:cs typeface="Times New Roman" pitchFamily="18" charset="0"/>
              </a:rPr>
              <a:t>Désigne ce dont on va parler /sert à annoncer une idée : </a:t>
            </a:r>
          </a:p>
          <a:p>
            <a:pPr lvl="0" algn="just">
              <a:buFont typeface="Wingdings" pitchFamily="2" charset="2"/>
              <a:buChar char="Ø"/>
            </a:pPr>
            <a:r>
              <a:rPr lang="fr-FR" sz="2400" dirty="0" smtClean="0">
                <a:latin typeface="Times New Roman" pitchFamily="18" charset="0"/>
                <a:cs typeface="Times New Roman" pitchFamily="18" charset="0"/>
              </a:rPr>
              <a:t>Il faut bien retenir ceci : l’Algérie est pays plurilingue.</a:t>
            </a:r>
          </a:p>
          <a:p>
            <a:pPr algn="just">
              <a:buFont typeface="Wingdings" pitchFamily="2" charset="2"/>
              <a:buChar char="Ø"/>
            </a:pPr>
            <a:r>
              <a:rPr lang="fr-FR" sz="2400" dirty="0" smtClean="0">
                <a:latin typeface="Times New Roman" pitchFamily="18" charset="0"/>
                <a:cs typeface="Times New Roman" pitchFamily="18" charset="0"/>
              </a:rPr>
              <a:t>Vous avez fait un travail formidable. </a:t>
            </a:r>
            <a:r>
              <a:rPr lang="fr-FR" sz="2400" b="1" dirty="0" smtClean="0">
                <a:latin typeface="Times New Roman" pitchFamily="18" charset="0"/>
                <a:cs typeface="Times New Roman" pitchFamily="18" charset="0"/>
              </a:rPr>
              <a:t>Ceci dit</a:t>
            </a:r>
            <a:r>
              <a:rPr lang="fr-FR" sz="2400" dirty="0" smtClean="0">
                <a:latin typeface="Times New Roman" pitchFamily="18" charset="0"/>
                <a:cs typeface="Times New Roman" pitchFamily="18" charset="0"/>
              </a:rPr>
              <a:t>, vous  devriez mieux soigner votre orthographe</a:t>
            </a:r>
            <a:r>
              <a:rPr lang="fr-FR" dirty="0" smtClean="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box(i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box(in)">
                                      <p:cBhvr>
                                        <p:cTn id="32" dur="500"/>
                                        <p:tgtEl>
                                          <p:spTgt spid="7"/>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box(in)">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
            <a:ext cx="9144000" cy="2500306"/>
          </a:xfrm>
        </p:spPr>
        <p:txBody>
          <a:bodyPr>
            <a:normAutofit fontScale="92500" lnSpcReduction="10000"/>
          </a:bodyPr>
          <a:lstStyle/>
          <a:p>
            <a:pPr lvl="0" algn="just">
              <a:buNone/>
            </a:pPr>
            <a:r>
              <a:rPr lang="fr-FR" dirty="0" smtClean="0">
                <a:latin typeface="Times New Roman" pitchFamily="18" charset="0"/>
                <a:cs typeface="Times New Roman" pitchFamily="18" charset="0"/>
              </a:rPr>
              <a:t>	1. « </a:t>
            </a:r>
            <a:r>
              <a:rPr lang="fr-FR" b="1" dirty="0" smtClean="0">
                <a:latin typeface="Times New Roman" pitchFamily="18" charset="0"/>
                <a:cs typeface="Times New Roman" pitchFamily="18" charset="0"/>
              </a:rPr>
              <a:t>Cela</a:t>
            </a:r>
            <a:r>
              <a:rPr lang="fr-FR" dirty="0" smtClean="0">
                <a:latin typeface="Times New Roman" pitchFamily="18" charset="0"/>
                <a:cs typeface="Times New Roman" pitchFamily="18" charset="0"/>
              </a:rPr>
              <a:t> »  indique, par opposition à « </a:t>
            </a:r>
            <a:r>
              <a:rPr lang="fr-FR" b="1" dirty="0" smtClean="0">
                <a:latin typeface="Times New Roman" pitchFamily="18" charset="0"/>
                <a:cs typeface="Times New Roman" pitchFamily="18" charset="0"/>
              </a:rPr>
              <a:t>ceci</a:t>
            </a:r>
            <a:r>
              <a:rPr lang="fr-FR" dirty="0" smtClean="0">
                <a:latin typeface="Times New Roman" pitchFamily="18" charset="0"/>
                <a:cs typeface="Times New Roman" pitchFamily="18" charset="0"/>
              </a:rPr>
              <a:t> », la chose la plus éloignée que celle qui est indiquée par </a:t>
            </a:r>
            <a:r>
              <a:rPr lang="fr-FR" b="1" i="1" dirty="0" smtClean="0">
                <a:latin typeface="Times New Roman" pitchFamily="18" charset="0"/>
                <a:cs typeface="Times New Roman" pitchFamily="18" charset="0"/>
              </a:rPr>
              <a:t>ceci</a:t>
            </a:r>
            <a:r>
              <a:rPr lang="fr-FR" dirty="0" smtClean="0">
                <a:latin typeface="Times New Roman" pitchFamily="18" charset="0"/>
                <a:cs typeface="Times New Roman" pitchFamily="18" charset="0"/>
              </a:rPr>
              <a:t>. </a:t>
            </a:r>
          </a:p>
          <a:p>
            <a:pPr lvl="0" algn="just">
              <a:buNone/>
            </a:pPr>
            <a:r>
              <a:rPr lang="fr-FR" dirty="0" smtClean="0">
                <a:latin typeface="Times New Roman" pitchFamily="18" charset="0"/>
                <a:cs typeface="Times New Roman" pitchFamily="18" charset="0"/>
              </a:rPr>
              <a:t>	Ex: Reprenez ceci et donnez-moi cela. Cela est bon, mais ceci vaut encore mieux </a:t>
            </a:r>
          </a:p>
          <a:p>
            <a:pPr lvl="0">
              <a:buNone/>
            </a:pPr>
            <a:r>
              <a:rPr lang="fr-FR" b="1" dirty="0" smtClean="0">
                <a:latin typeface="Times New Roman" pitchFamily="18" charset="0"/>
                <a:cs typeface="Times New Roman" pitchFamily="18" charset="0"/>
              </a:rPr>
              <a:t> 	</a:t>
            </a:r>
            <a:endParaRPr lang="fr-FR" dirty="0"/>
          </a:p>
        </p:txBody>
      </p:sp>
      <p:sp>
        <p:nvSpPr>
          <p:cNvPr id="4" name="Rectangle 3"/>
          <p:cNvSpPr/>
          <p:nvPr/>
        </p:nvSpPr>
        <p:spPr>
          <a:xfrm>
            <a:off x="0" y="3786190"/>
            <a:ext cx="9144000" cy="2123658"/>
          </a:xfrm>
          <a:prstGeom prst="rect">
            <a:avLst/>
          </a:prstGeom>
        </p:spPr>
        <p:txBody>
          <a:bodyPr wrap="square">
            <a:spAutoFit/>
          </a:bodyPr>
          <a:lstStyle/>
          <a:p>
            <a:pPr lvl="0" algn="just">
              <a:buNone/>
            </a:pPr>
            <a:r>
              <a:rPr lang="fr-FR" sz="2400" dirty="0" smtClean="0">
                <a:latin typeface="Times New Roman" pitchFamily="18" charset="0"/>
                <a:cs typeface="Times New Roman" pitchFamily="18" charset="0"/>
              </a:rPr>
              <a:t>3. pour résumer ce qui a été dit précédemment avant d'y apporter une restriction  (malgré tout, néanmoins) </a:t>
            </a:r>
          </a:p>
          <a:p>
            <a:pPr lvl="0" algn="just">
              <a:buNone/>
            </a:pPr>
            <a:r>
              <a:rPr lang="fr-FR" sz="2400" dirty="0" smtClean="0">
                <a:latin typeface="Times New Roman" pitchFamily="18" charset="0"/>
                <a:cs typeface="Times New Roman" pitchFamily="18" charset="0"/>
              </a:rPr>
              <a:t>ce roman est captivant et magnifiquement construit. </a:t>
            </a:r>
            <a:r>
              <a:rPr lang="fr-FR" sz="2400" b="1" dirty="0" smtClean="0">
                <a:latin typeface="Times New Roman" pitchFamily="18" charset="0"/>
                <a:cs typeface="Times New Roman" pitchFamily="18" charset="0"/>
              </a:rPr>
              <a:t>Cela dit</a:t>
            </a:r>
            <a:r>
              <a:rPr lang="fr-FR" sz="2400" dirty="0" smtClean="0">
                <a:latin typeface="Times New Roman" pitchFamily="18" charset="0"/>
                <a:cs typeface="Times New Roman" pitchFamily="18" charset="0"/>
              </a:rPr>
              <a:t>, sa traduction laisse à désirer.</a:t>
            </a:r>
          </a:p>
          <a:p>
            <a:pPr lvl="0"/>
            <a:endParaRPr lang="fr-FR" dirty="0" smtClean="0">
              <a:latin typeface="Times New Roman" pitchFamily="18" charset="0"/>
              <a:cs typeface="Times New Roman" pitchFamily="18" charset="0"/>
            </a:endParaRPr>
          </a:p>
          <a:p>
            <a:pPr>
              <a:buNone/>
            </a:pPr>
            <a:r>
              <a:rPr lang="fr-FR" b="1" dirty="0" smtClean="0">
                <a:latin typeface="Times New Roman" pitchFamily="18" charset="0"/>
                <a:cs typeface="Times New Roman" pitchFamily="18" charset="0"/>
              </a:rPr>
              <a:t>	</a:t>
            </a:r>
            <a:endParaRPr lang="fr-FR" dirty="0"/>
          </a:p>
        </p:txBody>
      </p:sp>
      <p:sp>
        <p:nvSpPr>
          <p:cNvPr id="5" name="Rectangle 4"/>
          <p:cNvSpPr/>
          <p:nvPr/>
        </p:nvSpPr>
        <p:spPr>
          <a:xfrm>
            <a:off x="285720" y="2143116"/>
            <a:ext cx="8715372" cy="1384995"/>
          </a:xfrm>
          <a:prstGeom prst="rect">
            <a:avLst/>
          </a:prstGeom>
        </p:spPr>
        <p:txBody>
          <a:bodyPr wrap="square">
            <a:spAutoFit/>
          </a:bodyPr>
          <a:lstStyle/>
          <a:p>
            <a:pPr lvl="0" algn="just">
              <a:buNone/>
            </a:pPr>
            <a:r>
              <a:rPr lang="fr-FR" sz="2800" b="1" dirty="0" smtClean="0">
                <a:latin typeface="Times New Roman" pitchFamily="18" charset="0"/>
                <a:cs typeface="Times New Roman" pitchFamily="18" charset="0"/>
              </a:rPr>
              <a:t>2.« Cela » </a:t>
            </a:r>
            <a:r>
              <a:rPr lang="fr-FR" sz="2800" dirty="0" smtClean="0">
                <a:latin typeface="Times New Roman" pitchFamily="18" charset="0"/>
                <a:cs typeface="Times New Roman" pitchFamily="18" charset="0"/>
              </a:rPr>
              <a:t> fait référence à ce qui précède. </a:t>
            </a:r>
          </a:p>
          <a:p>
            <a:pPr lvl="0" algn="just">
              <a:buNone/>
            </a:pPr>
            <a:r>
              <a:rPr lang="fr-FR" sz="2800" dirty="0" smtClean="0">
                <a:latin typeface="Times New Roman" pitchFamily="18" charset="0"/>
                <a:cs typeface="Times New Roman" pitchFamily="18" charset="0"/>
              </a:rPr>
              <a:t>Ex: Il est très en retard, cela m'inquiète. ……. Tout cela été fait </a:t>
            </a:r>
          </a:p>
        </p:txBody>
      </p:sp>
      <p:sp>
        <p:nvSpPr>
          <p:cNvPr id="6" name="Rectangle 5"/>
          <p:cNvSpPr/>
          <p:nvPr/>
        </p:nvSpPr>
        <p:spPr>
          <a:xfrm>
            <a:off x="0" y="5715016"/>
            <a:ext cx="9144000" cy="830997"/>
          </a:xfrm>
          <a:prstGeom prst="rect">
            <a:avLst/>
          </a:prstGeom>
        </p:spPr>
        <p:txBody>
          <a:bodyPr wrap="square">
            <a:spAutoFit/>
          </a:bodyPr>
          <a:lstStyle/>
          <a:p>
            <a:pPr>
              <a:buNone/>
            </a:pPr>
            <a:r>
              <a:rPr lang="fr-FR" sz="2400" b="1" dirty="0" smtClean="0">
                <a:solidFill>
                  <a:srgbClr val="FF0000"/>
                </a:solidFill>
                <a:latin typeface="Times New Roman" pitchFamily="18" charset="0"/>
                <a:cs typeface="Times New Roman" pitchFamily="18" charset="0"/>
              </a:rPr>
              <a:t>Remarque</a:t>
            </a:r>
            <a:r>
              <a:rPr lang="fr-FR" sz="2400" b="1" dirty="0" smtClean="0">
                <a:latin typeface="Times New Roman" pitchFamily="18" charset="0"/>
                <a:cs typeface="Times New Roman" pitchFamily="18" charset="0"/>
              </a:rPr>
              <a:t>: " ça "</a:t>
            </a:r>
            <a:r>
              <a:rPr lang="fr-FR" sz="2400" dirty="0" smtClean="0">
                <a:latin typeface="Times New Roman" pitchFamily="18" charset="0"/>
                <a:cs typeface="Times New Roman" pitchFamily="18" charset="0"/>
              </a:rPr>
              <a:t> est la </a:t>
            </a:r>
            <a:r>
              <a:rPr lang="fr-FR" sz="2400" b="1" dirty="0" smtClean="0">
                <a:latin typeface="Times New Roman" pitchFamily="18" charset="0"/>
                <a:cs typeface="Times New Roman" pitchFamily="18" charset="0"/>
              </a:rPr>
              <a:t>forme ORALE </a:t>
            </a:r>
            <a:r>
              <a:rPr lang="fr-FR" sz="2400" dirty="0" smtClean="0">
                <a:latin typeface="Times New Roman" pitchFamily="18" charset="0"/>
                <a:cs typeface="Times New Roman" pitchFamily="18" charset="0"/>
              </a:rPr>
              <a:t>de</a:t>
            </a:r>
            <a:r>
              <a:rPr lang="fr-FR" sz="2400" b="1" dirty="0" smtClean="0">
                <a:latin typeface="Times New Roman" pitchFamily="18" charset="0"/>
                <a:cs typeface="Times New Roman" pitchFamily="18" charset="0"/>
              </a:rPr>
              <a:t> </a:t>
            </a:r>
            <a:r>
              <a:rPr lang="fr-FR" sz="2400" dirty="0" smtClean="0">
                <a:latin typeface="Times New Roman" pitchFamily="18" charset="0"/>
                <a:cs typeface="Times New Roman" pitchFamily="18" charset="0"/>
              </a:rPr>
              <a:t>" cela ". À éviter lors de la rédaction scientifique.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ox(i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ox(i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ox(in)">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box(in)">
                                      <p:cBhvr>
                                        <p:cTn id="2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1142984"/>
            <a:ext cx="8786874" cy="5357850"/>
          </a:xfrm>
        </p:spPr>
        <p:txBody>
          <a:bodyPr>
            <a:normAutofit lnSpcReduction="10000"/>
          </a:bodyPr>
          <a:lstStyle/>
          <a:p>
            <a:pPr lvl="0" algn="just"/>
            <a:r>
              <a:rPr lang="en-US" dirty="0" err="1" smtClean="0">
                <a:latin typeface="Times New Roman" pitchFamily="18" charset="0"/>
                <a:cs typeface="Times New Roman" pitchFamily="18" charset="0"/>
              </a:rPr>
              <a:t>Formules</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exprimant</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l’</a:t>
            </a:r>
            <a:r>
              <a:rPr lang="en-US" b="1" dirty="0" err="1" smtClean="0">
                <a:latin typeface="Times New Roman" pitchFamily="18" charset="0"/>
                <a:cs typeface="Times New Roman" pitchFamily="18" charset="0"/>
              </a:rPr>
              <a:t>ordre</a:t>
            </a:r>
            <a:r>
              <a:rPr lang="en-US" b="1" dirty="0" smtClean="0">
                <a:latin typeface="Times New Roman" pitchFamily="18" charset="0"/>
                <a:cs typeface="Times New Roman" pitchFamily="18" charset="0"/>
              </a:rPr>
              <a:t> </a:t>
            </a:r>
            <a:r>
              <a:rPr lang="en-US" b="1" dirty="0" err="1" smtClean="0">
                <a:latin typeface="Times New Roman" pitchFamily="18" charset="0"/>
                <a:cs typeface="Times New Roman" pitchFamily="18" charset="0"/>
              </a:rPr>
              <a:t>chronologique</a:t>
            </a:r>
            <a:r>
              <a:rPr lang="en-US" dirty="0" smtClean="0">
                <a:latin typeface="Times New Roman" pitchFamily="18" charset="0"/>
                <a:cs typeface="Times New Roman" pitchFamily="18" charset="0"/>
              </a:rPr>
              <a:t> :</a:t>
            </a:r>
            <a:endParaRPr lang="fr-FR" dirty="0" smtClean="0">
              <a:latin typeface="Times New Roman" pitchFamily="18" charset="0"/>
              <a:cs typeface="Times New Roman" pitchFamily="18" charset="0"/>
            </a:endParaRPr>
          </a:p>
          <a:p>
            <a:pPr lvl="1" algn="just"/>
            <a:r>
              <a:rPr lang="fr-FR" dirty="0" smtClean="0">
                <a:latin typeface="Times New Roman" pitchFamily="18" charset="0"/>
                <a:cs typeface="Times New Roman" pitchFamily="18" charset="0"/>
              </a:rPr>
              <a:t>Le premier, la première, les premiers (</a:t>
            </a:r>
            <a:r>
              <a:rPr lang="fr-FR" dirty="0" err="1" smtClean="0">
                <a:latin typeface="Times New Roman" pitchFamily="18" charset="0"/>
                <a:cs typeface="Times New Roman" pitchFamily="18" charset="0"/>
              </a:rPr>
              <a:t>etc</a:t>
            </a:r>
            <a:r>
              <a:rPr lang="fr-FR" dirty="0" smtClean="0">
                <a:latin typeface="Times New Roman" pitchFamily="18" charset="0"/>
                <a:cs typeface="Times New Roman" pitchFamily="18" charset="0"/>
              </a:rPr>
              <a:t>), le second,</a:t>
            </a:r>
          </a:p>
          <a:p>
            <a:pPr lvl="1" algn="just"/>
            <a:r>
              <a:rPr lang="en-US" dirty="0" smtClean="0">
                <a:latin typeface="Times New Roman" pitchFamily="18" charset="0"/>
                <a:cs typeface="Times New Roman" pitchFamily="18" charset="0"/>
              </a:rPr>
              <a:t>le </a:t>
            </a:r>
            <a:r>
              <a:rPr lang="en-US" dirty="0" err="1" smtClean="0">
                <a:latin typeface="Times New Roman" pitchFamily="18" charset="0"/>
                <a:cs typeface="Times New Roman" pitchFamily="18" charset="0"/>
              </a:rPr>
              <a:t>précédent</a:t>
            </a:r>
            <a:r>
              <a:rPr lang="en-US" dirty="0" smtClean="0">
                <a:latin typeface="Times New Roman" pitchFamily="18" charset="0"/>
                <a:cs typeface="Times New Roman" pitchFamily="18" charset="0"/>
              </a:rPr>
              <a:t>,</a:t>
            </a:r>
            <a:endParaRPr lang="fr-FR" dirty="0" smtClean="0">
              <a:latin typeface="Times New Roman" pitchFamily="18" charset="0"/>
              <a:cs typeface="Times New Roman" pitchFamily="18" charset="0"/>
            </a:endParaRPr>
          </a:p>
          <a:p>
            <a:pPr lvl="1" algn="just"/>
            <a:r>
              <a:rPr lang="en-US" dirty="0" smtClean="0">
                <a:latin typeface="Times New Roman" pitchFamily="18" charset="0"/>
                <a:cs typeface="Times New Roman" pitchFamily="18" charset="0"/>
              </a:rPr>
              <a:t>le </a:t>
            </a:r>
            <a:r>
              <a:rPr lang="en-US" dirty="0" err="1" smtClean="0">
                <a:latin typeface="Times New Roman" pitchFamily="18" charset="0"/>
                <a:cs typeface="Times New Roman" pitchFamily="18" charset="0"/>
              </a:rPr>
              <a:t>suivant</a:t>
            </a:r>
            <a:r>
              <a:rPr lang="en-US" dirty="0" smtClean="0">
                <a:latin typeface="Times New Roman" pitchFamily="18" charset="0"/>
                <a:cs typeface="Times New Roman" pitchFamily="18" charset="0"/>
              </a:rPr>
              <a:t>,</a:t>
            </a:r>
            <a:endParaRPr lang="fr-FR" dirty="0" smtClean="0">
              <a:latin typeface="Times New Roman" pitchFamily="18" charset="0"/>
              <a:cs typeface="Times New Roman" pitchFamily="18" charset="0"/>
            </a:endParaRPr>
          </a:p>
          <a:p>
            <a:pPr lvl="1" algn="just"/>
            <a:r>
              <a:rPr lang="en-US" dirty="0" smtClean="0">
                <a:latin typeface="Times New Roman" pitchFamily="18" charset="0"/>
                <a:cs typeface="Times New Roman" pitchFamily="18" charset="0"/>
              </a:rPr>
              <a:t>le dernier.</a:t>
            </a:r>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Ce dernier, cette dernière, ces derniers, ces dernières (se réfère à l'élément mentionné juste avant).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Ex : en communication numérique, Fabien </a:t>
            </a:r>
            <a:r>
              <a:rPr lang="fr-FR" dirty="0" err="1" smtClean="0">
                <a:latin typeface="Times New Roman" pitchFamily="18" charset="0"/>
                <a:cs typeface="Times New Roman" pitchFamily="18" charset="0"/>
              </a:rPr>
              <a:t>Lienard</a:t>
            </a:r>
            <a:r>
              <a:rPr lang="fr-FR" dirty="0" smtClean="0">
                <a:latin typeface="Times New Roman" pitchFamily="18" charset="0"/>
                <a:cs typeface="Times New Roman" pitchFamily="18" charset="0"/>
              </a:rPr>
              <a:t> propose une classification numérique . </a:t>
            </a:r>
            <a:r>
              <a:rPr lang="fr-FR" b="1" dirty="0" smtClean="0">
                <a:latin typeface="Times New Roman" pitchFamily="18" charset="0"/>
                <a:cs typeface="Times New Roman" pitchFamily="18" charset="0"/>
              </a:rPr>
              <a:t>Cette dernière</a:t>
            </a:r>
            <a:r>
              <a:rPr lang="fr-FR" dirty="0" smtClean="0">
                <a:latin typeface="Times New Roman" pitchFamily="18" charset="0"/>
                <a:cs typeface="Times New Roman" pitchFamily="18" charset="0"/>
              </a:rPr>
              <a:t> comporte plusieurs niveaux.</a:t>
            </a:r>
            <a:endParaRPr lang="fr-FR" dirty="0">
              <a:latin typeface="Times New Roman" pitchFamily="18" charset="0"/>
              <a:cs typeface="Times New Roman" pitchFamily="18" charset="0"/>
            </a:endParaRPr>
          </a:p>
        </p:txBody>
      </p:sp>
      <p:sp>
        <p:nvSpPr>
          <p:cNvPr id="4" name="Rectangle 3"/>
          <p:cNvSpPr/>
          <p:nvPr/>
        </p:nvSpPr>
        <p:spPr>
          <a:xfrm>
            <a:off x="214282" y="214290"/>
            <a:ext cx="2871235" cy="523220"/>
          </a:xfrm>
          <a:prstGeom prst="rect">
            <a:avLst/>
          </a:prstGeom>
        </p:spPr>
        <p:txBody>
          <a:bodyPr wrap="none">
            <a:spAutoFit/>
          </a:bodyPr>
          <a:lstStyle/>
          <a:p>
            <a:r>
              <a:rPr lang="en-US" sz="2800" b="1" dirty="0" err="1" smtClean="0">
                <a:solidFill>
                  <a:srgbClr val="0070C0"/>
                </a:solidFill>
                <a:latin typeface="Times New Roman" pitchFamily="18" charset="0"/>
                <a:cs typeface="Times New Roman" pitchFamily="18" charset="0"/>
              </a:rPr>
              <a:t>Autres</a:t>
            </a:r>
            <a:r>
              <a:rPr lang="en-US" sz="2800" b="1" dirty="0" smtClean="0">
                <a:solidFill>
                  <a:srgbClr val="0070C0"/>
                </a:solidFill>
                <a:latin typeface="Times New Roman" pitchFamily="18" charset="0"/>
                <a:cs typeface="Times New Roman" pitchFamily="18" charset="0"/>
              </a:rPr>
              <a:t>  </a:t>
            </a:r>
            <a:r>
              <a:rPr lang="en-US" sz="2800" b="1" dirty="0" err="1" smtClean="0">
                <a:solidFill>
                  <a:srgbClr val="0070C0"/>
                </a:solidFill>
                <a:latin typeface="Times New Roman" pitchFamily="18" charset="0"/>
                <a:cs typeface="Times New Roman" pitchFamily="18" charset="0"/>
              </a:rPr>
              <a:t>formules</a:t>
            </a:r>
            <a:r>
              <a:rPr lang="en-US" sz="2800" b="1" dirty="0" smtClean="0">
                <a:solidFill>
                  <a:srgbClr val="0070C0"/>
                </a:solidFill>
                <a:latin typeface="Times New Roman" pitchFamily="18" charset="0"/>
                <a:cs typeface="Times New Roman" pitchFamily="18" charset="0"/>
              </a:rPr>
              <a:t>:</a:t>
            </a:r>
            <a:endParaRPr lang="fr-FR" sz="2800" dirty="0" smtClean="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pitchFamily="18" charset="0"/>
                <a:cs typeface="Times New Roman" pitchFamily="18" charset="0"/>
              </a:rPr>
              <a:t>2. LES ANAPHORES LEXICALES</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57158" y="1714488"/>
            <a:ext cx="8229600" cy="4811715"/>
          </a:xfrm>
        </p:spPr>
        <p:txBody>
          <a:bodyPr/>
          <a:lstStyle/>
          <a:p>
            <a:pPr algn="just"/>
            <a:r>
              <a:rPr lang="fr-FR" dirty="0" smtClean="0">
                <a:latin typeface="Times New Roman" pitchFamily="18" charset="0"/>
                <a:cs typeface="Times New Roman" pitchFamily="18" charset="0"/>
              </a:rPr>
              <a:t>Ex (verbes transformés en noms):</a:t>
            </a:r>
          </a:p>
          <a:p>
            <a:pPr algn="just"/>
            <a:r>
              <a:rPr lang="fr-FR" dirty="0" smtClean="0">
                <a:latin typeface="Times New Roman" pitchFamily="18" charset="0"/>
                <a:cs typeface="Times New Roman" pitchFamily="18" charset="0"/>
              </a:rPr>
              <a:t>L’entreprise </a:t>
            </a:r>
            <a:r>
              <a:rPr lang="fr-FR" b="1" dirty="0" smtClean="0">
                <a:latin typeface="Times New Roman" pitchFamily="18" charset="0"/>
                <a:cs typeface="Times New Roman" pitchFamily="18" charset="0"/>
              </a:rPr>
              <a:t>a licencié</a:t>
            </a:r>
            <a:r>
              <a:rPr lang="fr-FR" dirty="0" smtClean="0">
                <a:latin typeface="Times New Roman" pitchFamily="18" charset="0"/>
                <a:cs typeface="Times New Roman" pitchFamily="18" charset="0"/>
              </a:rPr>
              <a:t> 50 personnes. Les syndicats ont protesté contre </a:t>
            </a:r>
            <a:r>
              <a:rPr lang="fr-FR" b="1" dirty="0" smtClean="0">
                <a:solidFill>
                  <a:srgbClr val="FF0000"/>
                </a:solidFill>
                <a:latin typeface="Times New Roman" pitchFamily="18" charset="0"/>
                <a:cs typeface="Times New Roman" pitchFamily="18" charset="0"/>
              </a:rPr>
              <a:t>ces licenciements</a:t>
            </a:r>
            <a:r>
              <a:rPr lang="fr-FR" dirty="0" smtClean="0">
                <a:solidFill>
                  <a:srgbClr val="FF0000"/>
                </a:solidFill>
                <a:latin typeface="Times New Roman" pitchFamily="18" charset="0"/>
                <a:cs typeface="Times New Roman" pitchFamily="18" charset="0"/>
              </a:rPr>
              <a:t>. </a:t>
            </a:r>
          </a:p>
          <a:p>
            <a:pPr algn="just">
              <a:buNone/>
            </a:pP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r>
              <a:rPr lang="fr-FR" dirty="0" smtClean="0">
                <a:latin typeface="Times New Roman" pitchFamily="18" charset="0"/>
                <a:cs typeface="Times New Roman" pitchFamily="18" charset="0"/>
              </a:rPr>
              <a:t>On </a:t>
            </a:r>
            <a:r>
              <a:rPr lang="fr-FR" b="1" dirty="0" smtClean="0">
                <a:latin typeface="Times New Roman" pitchFamily="18" charset="0"/>
                <a:cs typeface="Times New Roman" pitchFamily="18" charset="0"/>
              </a:rPr>
              <a:t>a mesuré</a:t>
            </a:r>
            <a:r>
              <a:rPr lang="fr-FR" dirty="0" smtClean="0">
                <a:latin typeface="Times New Roman" pitchFamily="18" charset="0"/>
                <a:cs typeface="Times New Roman" pitchFamily="18" charset="0"/>
              </a:rPr>
              <a:t> le taux de réussite chez les étudiants. </a:t>
            </a:r>
            <a:r>
              <a:rPr lang="fr-FR" b="1" dirty="0" smtClean="0">
                <a:solidFill>
                  <a:srgbClr val="FF0000"/>
                </a:solidFill>
                <a:latin typeface="Times New Roman" pitchFamily="18" charset="0"/>
                <a:cs typeface="Times New Roman" pitchFamily="18" charset="0"/>
              </a:rPr>
              <a:t>Cette mesure</a:t>
            </a:r>
            <a:r>
              <a:rPr lang="fr-FR" dirty="0" smtClean="0">
                <a:solidFill>
                  <a:srgbClr val="FF0000"/>
                </a:solidFill>
                <a:latin typeface="Times New Roman" pitchFamily="18" charset="0"/>
                <a:cs typeface="Times New Roman" pitchFamily="18" charset="0"/>
              </a:rPr>
              <a:t> </a:t>
            </a:r>
            <a:r>
              <a:rPr lang="fr-FR" dirty="0" smtClean="0">
                <a:latin typeface="Times New Roman" pitchFamily="18" charset="0"/>
                <a:cs typeface="Times New Roman" pitchFamily="18" charset="0"/>
              </a:rPr>
              <a:t>a été faite par une enquête par questionnaire.</a:t>
            </a:r>
          </a:p>
          <a:p>
            <a:endParaRPr lang="fr-FR" dirty="0"/>
          </a:p>
        </p:txBody>
      </p:sp>
      <p:sp>
        <p:nvSpPr>
          <p:cNvPr id="4" name="Rectangle 3"/>
          <p:cNvSpPr/>
          <p:nvPr/>
        </p:nvSpPr>
        <p:spPr>
          <a:xfrm>
            <a:off x="500034" y="1071546"/>
            <a:ext cx="3676006" cy="523220"/>
          </a:xfrm>
          <a:prstGeom prst="rect">
            <a:avLst/>
          </a:prstGeom>
        </p:spPr>
        <p:txBody>
          <a:bodyPr wrap="none">
            <a:spAutoFit/>
          </a:bodyPr>
          <a:lstStyle/>
          <a:p>
            <a:r>
              <a:rPr lang="fr-FR" sz="2800" b="1" dirty="0" smtClean="0">
                <a:latin typeface="Times New Roman" pitchFamily="18" charset="0"/>
                <a:cs typeface="Times New Roman" pitchFamily="18" charset="0"/>
              </a:rPr>
              <a:t>a. Les nominalisations </a:t>
            </a:r>
            <a:endParaRPr lang="fr-FR"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857232"/>
            <a:ext cx="8786874" cy="5786478"/>
          </a:xfrm>
        </p:spPr>
        <p:txBody>
          <a:bodyPr>
            <a:normAutofit fontScale="92500" lnSpcReduction="10000"/>
          </a:bodyPr>
          <a:lstStyle/>
          <a:p>
            <a:pPr algn="just"/>
            <a:r>
              <a:rPr lang="fr-FR" dirty="0" smtClean="0">
                <a:latin typeface="Times New Roman" pitchFamily="18" charset="0"/>
                <a:cs typeface="Times New Roman" pitchFamily="18" charset="0"/>
              </a:rPr>
              <a:t>On peut reprendre une partie de phrase, une ou plusieurs phrases entières en les résumant grâce à l'utilisation d'un </a:t>
            </a:r>
            <a:r>
              <a:rPr lang="fr-FR" b="1" dirty="0" smtClean="0">
                <a:latin typeface="Times New Roman" pitchFamily="18" charset="0"/>
                <a:cs typeface="Times New Roman" pitchFamily="18" charset="0"/>
              </a:rPr>
              <a:t>autre substantif</a:t>
            </a:r>
            <a:r>
              <a:rPr lang="fr-FR" dirty="0" smtClean="0">
                <a:latin typeface="Times New Roman" pitchFamily="18" charset="0"/>
                <a:cs typeface="Times New Roman" pitchFamily="18" charset="0"/>
              </a:rPr>
              <a:t>.</a:t>
            </a:r>
          </a:p>
          <a:p>
            <a:pPr algn="just">
              <a:buNone/>
            </a:pPr>
            <a:r>
              <a:rPr lang="fr-FR" b="1" i="1" dirty="0" smtClean="0">
                <a:latin typeface="Times New Roman" pitchFamily="18" charset="0"/>
                <a:cs typeface="Times New Roman" pitchFamily="18" charset="0"/>
              </a:rPr>
              <a:t>Exemple</a:t>
            </a:r>
            <a:r>
              <a:rPr lang="fr-FR" dirty="0" smtClean="0">
                <a:latin typeface="Times New Roman" pitchFamily="18" charset="0"/>
                <a:cs typeface="Times New Roman" pitchFamily="18" charset="0"/>
              </a:rPr>
              <a:t> : </a:t>
            </a:r>
          </a:p>
          <a:p>
            <a:pPr algn="just">
              <a:buNone/>
            </a:pPr>
            <a:r>
              <a:rPr lang="fr-FR" dirty="0" smtClean="0">
                <a:latin typeface="Times New Roman" pitchFamily="18" charset="0"/>
                <a:cs typeface="Times New Roman" pitchFamily="18" charset="0"/>
              </a:rPr>
              <a:t>	Pour examiner sa fille, Jeanne fit appel à un </a:t>
            </a:r>
            <a:r>
              <a:rPr lang="fr-FR" b="1" u="sng" dirty="0" smtClean="0">
                <a:latin typeface="Times New Roman" pitchFamily="18" charset="0"/>
                <a:cs typeface="Times New Roman" pitchFamily="18" charset="0"/>
              </a:rPr>
              <a:t>médecin</a:t>
            </a:r>
            <a:r>
              <a:rPr lang="fr-FR" dirty="0" smtClean="0">
                <a:latin typeface="Times New Roman" pitchFamily="18" charset="0"/>
                <a:cs typeface="Times New Roman" pitchFamily="18" charset="0"/>
              </a:rPr>
              <a:t> de sa connaissance. </a:t>
            </a:r>
            <a:r>
              <a:rPr lang="fr-FR" dirty="0" smtClean="0">
                <a:solidFill>
                  <a:srgbClr val="FF0000"/>
                </a:solidFill>
                <a:latin typeface="Times New Roman" pitchFamily="18" charset="0"/>
                <a:cs typeface="Times New Roman" pitchFamily="18" charset="0"/>
              </a:rPr>
              <a:t>Le Dr. Albert </a:t>
            </a:r>
            <a:r>
              <a:rPr lang="fr-FR" dirty="0" smtClean="0">
                <a:latin typeface="Times New Roman" pitchFamily="18" charset="0"/>
                <a:cs typeface="Times New Roman" pitchFamily="18" charset="0"/>
              </a:rPr>
              <a:t>arriva sur le lieu rapidement.</a:t>
            </a:r>
          </a:p>
          <a:p>
            <a:pPr algn="just">
              <a:buNone/>
            </a:pPr>
            <a:r>
              <a:rPr lang="fr-FR" dirty="0" smtClean="0">
                <a:latin typeface="Times New Roman" pitchFamily="18" charset="0"/>
                <a:cs typeface="Times New Roman" pitchFamily="18" charset="0"/>
              </a:rPr>
              <a:t>	Lors de l’enquête par questionnaire, nous avons pris en considération </a:t>
            </a:r>
            <a:r>
              <a:rPr lang="fr-FR" b="1" u="sng" dirty="0" smtClean="0">
                <a:latin typeface="Times New Roman" pitchFamily="18" charset="0"/>
                <a:cs typeface="Times New Roman" pitchFamily="18" charset="0"/>
              </a:rPr>
              <a:t>l’âge, le sexe, et le statut intellectuel</a:t>
            </a:r>
            <a:r>
              <a:rPr lang="fr-FR" dirty="0" smtClean="0">
                <a:latin typeface="Times New Roman" pitchFamily="18" charset="0"/>
                <a:cs typeface="Times New Roman" pitchFamily="18" charset="0"/>
              </a:rPr>
              <a:t> des personnes interrogées. </a:t>
            </a:r>
            <a:r>
              <a:rPr lang="fr-FR" dirty="0" smtClean="0">
                <a:solidFill>
                  <a:srgbClr val="FF0000"/>
                </a:solidFill>
                <a:latin typeface="Times New Roman" pitchFamily="18" charset="0"/>
                <a:cs typeface="Times New Roman" pitchFamily="18" charset="0"/>
              </a:rPr>
              <a:t>Ces variables</a:t>
            </a:r>
            <a:r>
              <a:rPr lang="fr-FR" dirty="0" smtClean="0">
                <a:latin typeface="Times New Roman" pitchFamily="18" charset="0"/>
                <a:cs typeface="Times New Roman" pitchFamily="18" charset="0"/>
              </a:rPr>
              <a:t>/ </a:t>
            </a:r>
            <a:r>
              <a:rPr lang="fr-FR" dirty="0" smtClean="0">
                <a:solidFill>
                  <a:srgbClr val="FF0000"/>
                </a:solidFill>
                <a:latin typeface="Times New Roman" pitchFamily="18" charset="0"/>
                <a:cs typeface="Times New Roman" pitchFamily="18" charset="0"/>
              </a:rPr>
              <a:t>ces éléments</a:t>
            </a:r>
            <a:r>
              <a:rPr lang="fr-FR" dirty="0" smtClean="0">
                <a:latin typeface="Times New Roman" pitchFamily="18" charset="0"/>
                <a:cs typeface="Times New Roman" pitchFamily="18" charset="0"/>
              </a:rPr>
              <a:t>, nous ont permis d’avoir un corpus riche et hétérogène. </a:t>
            </a:r>
          </a:p>
          <a:p>
            <a:endParaRPr lang="fr-FR" dirty="0" smtClean="0"/>
          </a:p>
          <a:p>
            <a:endParaRPr lang="fr-FR" dirty="0"/>
          </a:p>
        </p:txBody>
      </p:sp>
      <p:sp>
        <p:nvSpPr>
          <p:cNvPr id="4" name="Rectangle 3"/>
          <p:cNvSpPr/>
          <p:nvPr/>
        </p:nvSpPr>
        <p:spPr>
          <a:xfrm>
            <a:off x="428596" y="214290"/>
            <a:ext cx="5132944" cy="523220"/>
          </a:xfrm>
          <a:prstGeom prst="rect">
            <a:avLst/>
          </a:prstGeom>
        </p:spPr>
        <p:txBody>
          <a:bodyPr wrap="none">
            <a:spAutoFit/>
          </a:bodyPr>
          <a:lstStyle/>
          <a:p>
            <a:r>
              <a:rPr lang="fr-FR" sz="2800" b="1" dirty="0" smtClean="0">
                <a:latin typeface="Times New Roman" pitchFamily="18" charset="0"/>
                <a:cs typeface="Times New Roman" pitchFamily="18" charset="0"/>
              </a:rPr>
              <a:t>b. La reprise par un autre nom :</a:t>
            </a:r>
            <a:endParaRPr lang="fr-FR"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14290"/>
            <a:ext cx="8929718" cy="6429420"/>
          </a:xfrm>
        </p:spPr>
        <p:txBody>
          <a:bodyPr>
            <a:normAutofit fontScale="92500" lnSpcReduction="20000"/>
          </a:bodyPr>
          <a:lstStyle/>
          <a:p>
            <a:pPr algn="just">
              <a:lnSpc>
                <a:spcPct val="110000"/>
              </a:lnSpc>
              <a:buNone/>
            </a:pPr>
            <a:r>
              <a:rPr lang="fr-FR" dirty="0" smtClean="0"/>
              <a:t>	</a:t>
            </a:r>
            <a:r>
              <a:rPr lang="fr-FR" dirty="0" smtClean="0">
                <a:latin typeface="Times New Roman" pitchFamily="18" charset="0"/>
                <a:cs typeface="Times New Roman" pitchFamily="18" charset="0"/>
              </a:rPr>
              <a:t>Vous pouvez aussi utiliser des </a:t>
            </a:r>
            <a:r>
              <a:rPr lang="fr-FR" b="1" dirty="0" smtClean="0">
                <a:latin typeface="Times New Roman" pitchFamily="18" charset="0"/>
                <a:cs typeface="Times New Roman" pitchFamily="18" charset="0"/>
              </a:rPr>
              <a:t>termes généraux et fréquents</a:t>
            </a:r>
            <a:r>
              <a:rPr lang="fr-FR" dirty="0" smtClean="0">
                <a:latin typeface="Times New Roman" pitchFamily="18" charset="0"/>
                <a:cs typeface="Times New Roman" pitchFamily="18" charset="0"/>
              </a:rPr>
              <a:t>, comme : </a:t>
            </a:r>
          </a:p>
          <a:p>
            <a:pPr algn="just">
              <a:lnSpc>
                <a:spcPct val="110000"/>
              </a:lnSpc>
              <a:buNone/>
            </a:pPr>
            <a:r>
              <a:rPr lang="fr-FR" dirty="0" smtClean="0">
                <a:latin typeface="Times New Roman" pitchFamily="18" charset="0"/>
                <a:cs typeface="Times New Roman" pitchFamily="18" charset="0"/>
              </a:rPr>
              <a:t>	</a:t>
            </a:r>
            <a:r>
              <a:rPr lang="fr-FR" i="1" dirty="0" smtClean="0">
                <a:latin typeface="Times New Roman" pitchFamily="18" charset="0"/>
                <a:cs typeface="Times New Roman" pitchFamily="18" charset="0"/>
              </a:rPr>
              <a:t>le facteur, la notion, le résultat, l’effet , le phénomène, le domaine, le rôle, la méthode, le mécanisme, la technique, le processus, le procédé, le moyen, la propriété, le problème, l’exemple, le produit (</a:t>
            </a:r>
            <a:r>
              <a:rPr lang="fr-FR" i="1" dirty="0" err="1" smtClean="0">
                <a:latin typeface="Times New Roman" pitchFamily="18" charset="0"/>
                <a:cs typeface="Times New Roman" pitchFamily="18" charset="0"/>
              </a:rPr>
              <a:t>etc</a:t>
            </a:r>
            <a:r>
              <a:rPr lang="fr-FR" i="1" dirty="0" smtClean="0">
                <a:latin typeface="Times New Roman" pitchFamily="18" charset="0"/>
                <a:cs typeface="Times New Roman" pitchFamily="18" charset="0"/>
              </a:rPr>
              <a:t>).</a:t>
            </a:r>
          </a:p>
          <a:p>
            <a:pPr algn="just">
              <a:buNone/>
            </a:pPr>
            <a:endParaRPr lang="fr-FR" i="1" dirty="0" smtClean="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	Ex:  : </a:t>
            </a:r>
          </a:p>
          <a:p>
            <a:pPr algn="just"/>
            <a:r>
              <a:rPr lang="fr-FR" u="sng" dirty="0" smtClean="0">
                <a:latin typeface="Times New Roman" pitchFamily="18" charset="0"/>
                <a:cs typeface="Times New Roman" pitchFamily="18" charset="0"/>
              </a:rPr>
              <a:t>Le taux de natalité a beaucoup baissé dans ce pays</a:t>
            </a:r>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Ce phénomène</a:t>
            </a:r>
            <a:r>
              <a:rPr lang="fr-FR" dirty="0" smtClean="0">
                <a:latin typeface="Times New Roman" pitchFamily="18" charset="0"/>
                <a:cs typeface="Times New Roman" pitchFamily="18" charset="0"/>
              </a:rPr>
              <a:t> peut avoir de graves conséquences économiques.</a:t>
            </a:r>
          </a:p>
          <a:p>
            <a:endParaRPr lang="fr-FR" dirty="0" smtClean="0">
              <a:latin typeface="Times New Roman" pitchFamily="18" charset="0"/>
              <a:cs typeface="Times New Roman" pitchFamily="18" charset="0"/>
            </a:endParaRPr>
          </a:p>
          <a:p>
            <a:pPr algn="just"/>
            <a:r>
              <a:rPr lang="fr-FR" u="sng" dirty="0" smtClean="0">
                <a:latin typeface="Times New Roman" pitchFamily="18" charset="0"/>
                <a:cs typeface="Times New Roman" pitchFamily="18" charset="0"/>
              </a:rPr>
              <a:t>Le ralentissement de la circulation des voitures par le contrôle des feux contribue à réduire le trafic</a:t>
            </a:r>
            <a:r>
              <a:rPr lang="fr-FR" dirty="0" smtClean="0">
                <a:latin typeface="Times New Roman" pitchFamily="18" charset="0"/>
                <a:cs typeface="Times New Roman" pitchFamily="18" charset="0"/>
              </a:rPr>
              <a:t>. </a:t>
            </a:r>
            <a:r>
              <a:rPr lang="fr-FR" b="1" dirty="0" smtClean="0">
                <a:latin typeface="Times New Roman" pitchFamily="18" charset="0"/>
                <a:cs typeface="Times New Roman" pitchFamily="18" charset="0"/>
              </a:rPr>
              <a:t>Cette technique</a:t>
            </a:r>
            <a:r>
              <a:rPr lang="fr-FR" dirty="0" smtClean="0">
                <a:latin typeface="Times New Roman" pitchFamily="18" charset="0"/>
                <a:cs typeface="Times New Roman" pitchFamily="18" charset="0"/>
              </a:rPr>
              <a:t> a été appliquée à Londres.</a:t>
            </a:r>
          </a:p>
          <a:p>
            <a:pPr algn="just"/>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lvl="0"/>
            <a:r>
              <a:rPr lang="fr-FR" b="1" dirty="0" smtClean="0">
                <a:latin typeface="Times New Roman" pitchFamily="18" charset="0"/>
                <a:cs typeface="Times New Roman" pitchFamily="18" charset="0"/>
              </a:rPr>
              <a:t>3. Cohésion textuelle </a:t>
            </a:r>
            <a:r>
              <a:rPr lang="fr-FR" dirty="0" smtClean="0">
                <a:latin typeface="Times New Roman" pitchFamily="18" charset="0"/>
                <a:cs typeface="Times New Roman" pitchFamily="18" charset="0"/>
              </a:rPr>
              <a:t/>
            </a:r>
            <a:br>
              <a:rPr lang="fr-FR"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214282" y="1071546"/>
            <a:ext cx="8472518" cy="5572164"/>
          </a:xfrm>
        </p:spPr>
        <p:txBody>
          <a:bodyPr/>
          <a:lstStyle/>
          <a:p>
            <a:pPr algn="just"/>
            <a:r>
              <a:rPr lang="fr-FR" dirty="0" smtClean="0">
                <a:latin typeface="Times New Roman" pitchFamily="18" charset="0"/>
                <a:cs typeface="Times New Roman" pitchFamily="18" charset="0"/>
              </a:rPr>
              <a:t>Lors de la rédaction scientifique, il est impérativement que le scripteur respecte le principe de la </a:t>
            </a:r>
            <a:r>
              <a:rPr lang="fr-FR" b="1" i="1" dirty="0" smtClean="0">
                <a:latin typeface="Times New Roman" pitchFamily="18" charset="0"/>
                <a:cs typeface="Times New Roman" pitchFamily="18" charset="0"/>
              </a:rPr>
              <a:t>cohésion</a:t>
            </a:r>
            <a:r>
              <a:rPr lang="fr-FR" dirty="0" smtClean="0">
                <a:latin typeface="Times New Roman" pitchFamily="18" charset="0"/>
                <a:cs typeface="Times New Roman" pitchFamily="18" charset="0"/>
              </a:rPr>
              <a:t> textuelle. En effet, si la cohérence concerne la globalité du texte, la cohésion concerne plutôt la forme locale du texte. C'est-à-dire la relation entre les éléments textuels qui permettent une certaine unité textuelle. Elle se manifeste entre les phrases (</a:t>
            </a:r>
            <a:r>
              <a:rPr lang="fr-FR" dirty="0" err="1" smtClean="0">
                <a:latin typeface="Times New Roman" pitchFamily="18" charset="0"/>
                <a:cs typeface="Times New Roman" pitchFamily="18" charset="0"/>
              </a:rPr>
              <a:t>interphrastique</a:t>
            </a:r>
            <a:r>
              <a:rPr lang="fr-FR" dirty="0" smtClean="0">
                <a:latin typeface="Times New Roman" pitchFamily="18" charset="0"/>
                <a:cs typeface="Times New Roman" pitchFamily="18" charset="0"/>
              </a:rPr>
              <a:t>)  ou à  l’intérieur des phrases (</a:t>
            </a:r>
            <a:r>
              <a:rPr lang="fr-FR" dirty="0" err="1" smtClean="0">
                <a:latin typeface="Times New Roman" pitchFamily="18" charset="0"/>
                <a:cs typeface="Times New Roman" pitchFamily="18" charset="0"/>
              </a:rPr>
              <a:t>intraphrastique</a:t>
            </a:r>
            <a:r>
              <a:rPr lang="fr-FR" dirty="0" smtClean="0">
                <a:latin typeface="Times New Roman" pitchFamily="18" charset="0"/>
                <a:cs typeface="Times New Roman" pitchFamily="18" charset="0"/>
              </a:rPr>
              <a:t>)</a:t>
            </a:r>
          </a:p>
          <a:p>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654032"/>
          </a:xfrm>
        </p:spPr>
        <p:txBody>
          <a:bodyPr>
            <a:normAutofit fontScale="90000"/>
          </a:bodyPr>
          <a:lstStyle/>
          <a:p>
            <a:r>
              <a:rPr lang="fr-FR" b="1" dirty="0" smtClean="0">
                <a:effectLst>
                  <a:outerShdw blurRad="38100" dist="38100" dir="2700000" algn="tl">
                    <a:srgbClr val="000000">
                      <a:alpha val="43137"/>
                    </a:srgbClr>
                  </a:outerShdw>
                </a:effectLst>
                <a:latin typeface="Times New Roman" pitchFamily="18" charset="0"/>
                <a:cs typeface="Times New Roman" pitchFamily="18" charset="0"/>
              </a:rPr>
              <a:t>Les marqueurs de relation </a:t>
            </a:r>
            <a:r>
              <a:rPr lang="fr-FR" dirty="0" smtClean="0">
                <a:effectLst>
                  <a:outerShdw blurRad="38100" dist="38100" dir="2700000" algn="tl">
                    <a:srgbClr val="000000">
                      <a:alpha val="43137"/>
                    </a:srgbClr>
                  </a:outerShdw>
                </a:effectLst>
                <a:latin typeface="Times New Roman" pitchFamily="18" charset="0"/>
                <a:cs typeface="Times New Roman" pitchFamily="18" charset="0"/>
              </a:rPr>
              <a:t/>
            </a:r>
            <a:br>
              <a:rPr lang="fr-FR" dirty="0" smtClean="0">
                <a:effectLst>
                  <a:outerShdw blurRad="38100" dist="38100" dir="2700000" algn="tl">
                    <a:srgbClr val="000000">
                      <a:alpha val="43137"/>
                    </a:srgbClr>
                  </a:outerShdw>
                </a:effectLst>
                <a:latin typeface="Times New Roman" pitchFamily="18" charset="0"/>
                <a:cs typeface="Times New Roman" pitchFamily="18" charset="0"/>
              </a:rPr>
            </a:br>
            <a:endParaRPr lang="fr-FR"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Espace réservé du contenu 2"/>
          <p:cNvSpPr>
            <a:spLocks noGrp="1"/>
          </p:cNvSpPr>
          <p:nvPr>
            <p:ph idx="1"/>
          </p:nvPr>
        </p:nvSpPr>
        <p:spPr>
          <a:xfrm>
            <a:off x="214282" y="642918"/>
            <a:ext cx="8643998" cy="6000792"/>
          </a:xfrm>
        </p:spPr>
        <p:txBody>
          <a:bodyPr>
            <a:normAutofit fontScale="92500" lnSpcReduction="10000"/>
          </a:bodyPr>
          <a:lstStyle/>
          <a:p>
            <a:pPr algn="just"/>
            <a:r>
              <a:rPr lang="fr-FR" dirty="0" smtClean="0">
                <a:latin typeface="Times New Roman" pitchFamily="18" charset="0"/>
                <a:cs typeface="Times New Roman" pitchFamily="18" charset="0"/>
              </a:rPr>
              <a:t>On appelle </a:t>
            </a:r>
            <a:r>
              <a:rPr lang="fr-FR" b="1" dirty="0" smtClean="0">
                <a:latin typeface="Times New Roman" pitchFamily="18" charset="0"/>
                <a:cs typeface="Times New Roman" pitchFamily="18" charset="0"/>
              </a:rPr>
              <a:t>marqueurs de relation</a:t>
            </a:r>
            <a:r>
              <a:rPr lang="fr-FR" dirty="0" smtClean="0">
                <a:latin typeface="Times New Roman" pitchFamily="18" charset="0"/>
                <a:cs typeface="Times New Roman" pitchFamily="18" charset="0"/>
              </a:rPr>
              <a:t>, tous les mots ou expression qui établissent une liaison entre deux énoncés (prépositions, adverbes, locutions, adverbiales, conjonctions de coordination ou de subordination). </a:t>
            </a:r>
          </a:p>
          <a:p>
            <a:pPr algn="just">
              <a:buNone/>
            </a:pPr>
            <a:endParaRPr lang="fr-FR" dirty="0" smtClean="0">
              <a:latin typeface="Times New Roman" pitchFamily="18" charset="0"/>
              <a:cs typeface="Times New Roman" pitchFamily="18" charset="0"/>
            </a:endParaRPr>
          </a:p>
          <a:p>
            <a:pPr algn="just"/>
            <a:r>
              <a:rPr lang="fr-FR" dirty="0" smtClean="0">
                <a:latin typeface="Times New Roman" pitchFamily="18" charset="0"/>
                <a:cs typeface="Times New Roman" pitchFamily="18" charset="0"/>
              </a:rPr>
              <a:t>Ils sont également appelés: </a:t>
            </a:r>
          </a:p>
          <a:p>
            <a:pPr algn="just">
              <a:buNone/>
            </a:pPr>
            <a:r>
              <a:rPr lang="fr-FR" i="1" dirty="0" smtClean="0">
                <a:solidFill>
                  <a:srgbClr val="FF0000"/>
                </a:solidFill>
                <a:latin typeface="Times New Roman" pitchFamily="18" charset="0"/>
                <a:cs typeface="Times New Roman" pitchFamily="18" charset="0"/>
              </a:rPr>
              <a:t>organisateurs textuels;</a:t>
            </a:r>
            <a:r>
              <a:rPr lang="fr-FR" i="1" dirty="0" smtClean="0">
                <a:latin typeface="Times New Roman" pitchFamily="18" charset="0"/>
                <a:cs typeface="Times New Roman" pitchFamily="18" charset="0"/>
              </a:rPr>
              <a:t> </a:t>
            </a:r>
          </a:p>
          <a:p>
            <a:pPr algn="just">
              <a:buNone/>
            </a:pPr>
            <a:r>
              <a:rPr lang="fr-FR" i="1" dirty="0" smtClean="0">
                <a:solidFill>
                  <a:schemeClr val="accent2"/>
                </a:solidFill>
                <a:latin typeface="Times New Roman" pitchFamily="18" charset="0"/>
                <a:cs typeface="Times New Roman" pitchFamily="18" charset="0"/>
              </a:rPr>
              <a:t>connecteurs textuels</a:t>
            </a:r>
            <a:r>
              <a:rPr lang="fr-FR" i="1" dirty="0" smtClean="0">
                <a:latin typeface="Times New Roman" pitchFamily="18" charset="0"/>
                <a:cs typeface="Times New Roman" pitchFamily="18" charset="0"/>
              </a:rPr>
              <a:t> ; </a:t>
            </a:r>
          </a:p>
          <a:p>
            <a:pPr algn="just">
              <a:buNone/>
            </a:pPr>
            <a:r>
              <a:rPr lang="fr-FR" i="1" dirty="0" smtClean="0">
                <a:solidFill>
                  <a:schemeClr val="accent6">
                    <a:lumMod val="75000"/>
                  </a:schemeClr>
                </a:solidFill>
                <a:latin typeface="Times New Roman" pitchFamily="18" charset="0"/>
                <a:cs typeface="Times New Roman" pitchFamily="18" charset="0"/>
              </a:rPr>
              <a:t>articulateurs logiques</a:t>
            </a:r>
            <a:r>
              <a:rPr lang="fr-FR" i="1" dirty="0" smtClean="0">
                <a:latin typeface="Times New Roman" pitchFamily="18" charset="0"/>
                <a:cs typeface="Times New Roman" pitchFamily="18" charset="0"/>
              </a:rPr>
              <a:t> ; </a:t>
            </a:r>
          </a:p>
          <a:p>
            <a:pPr algn="just">
              <a:buNone/>
            </a:pPr>
            <a:r>
              <a:rPr lang="fr-FR" i="1" dirty="0" smtClean="0">
                <a:solidFill>
                  <a:srgbClr val="002060"/>
                </a:solidFill>
                <a:latin typeface="Times New Roman" pitchFamily="18" charset="0"/>
                <a:cs typeface="Times New Roman" pitchFamily="18" charset="0"/>
              </a:rPr>
              <a:t>connecteurs logiques. </a:t>
            </a:r>
          </a:p>
          <a:p>
            <a:pPr>
              <a:buNone/>
            </a:pPr>
            <a:r>
              <a:rPr lang="fr-FR" b="1" dirty="0" smtClean="0">
                <a:latin typeface="Times New Roman" pitchFamily="18" charset="0"/>
                <a:cs typeface="Times New Roman" pitchFamily="18" charset="0"/>
              </a:rPr>
              <a:t> </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285728"/>
            <a:ext cx="9144000" cy="6429420"/>
          </a:xfrm>
        </p:spPr>
        <p:txBody>
          <a:bodyPr>
            <a:normAutofit fontScale="55000" lnSpcReduction="20000"/>
          </a:bodyPr>
          <a:lstStyle/>
          <a:p>
            <a:pPr>
              <a:buNone/>
            </a:pPr>
            <a:r>
              <a:rPr lang="fr-FR" sz="4400" b="1" dirty="0" smtClean="0">
                <a:latin typeface="Times New Roman" pitchFamily="18" charset="0"/>
                <a:cs typeface="Times New Roman" pitchFamily="18" charset="0"/>
              </a:rPr>
              <a:t>Les marqueurs de relation: </a:t>
            </a:r>
            <a:r>
              <a:rPr lang="fr-FR" sz="4400" dirty="0" smtClean="0">
                <a:latin typeface="Times New Roman" pitchFamily="18" charset="0"/>
                <a:cs typeface="Times New Roman" pitchFamily="18" charset="0"/>
              </a:rPr>
              <a:t>correspondent aux catégories suivantes :</a:t>
            </a:r>
          </a:p>
          <a:p>
            <a:pPr>
              <a:buNone/>
            </a:pPr>
            <a:endParaRPr lang="fr-FR" sz="4400" dirty="0" smtClean="0">
              <a:latin typeface="Times New Roman" pitchFamily="18" charset="0"/>
              <a:cs typeface="Times New Roman" pitchFamily="18" charset="0"/>
            </a:endParaRPr>
          </a:p>
          <a:p>
            <a:pPr algn="just">
              <a:buNone/>
            </a:pPr>
            <a:r>
              <a:rPr lang="fr-FR" dirty="0" smtClean="0">
                <a:latin typeface="Times New Roman" pitchFamily="18" charset="0"/>
                <a:cs typeface="Times New Roman" pitchFamily="18" charset="0"/>
              </a:rPr>
              <a:t>	</a:t>
            </a:r>
            <a:r>
              <a:rPr lang="fr-FR" sz="3400" dirty="0" smtClean="0">
                <a:latin typeface="Times New Roman" pitchFamily="18" charset="0"/>
                <a:cs typeface="Times New Roman" pitchFamily="18" charset="0"/>
              </a:rPr>
              <a:t>- Des </a:t>
            </a:r>
            <a:r>
              <a:rPr lang="fr-FR" sz="3400" b="1" dirty="0" smtClean="0">
                <a:latin typeface="Times New Roman" pitchFamily="18" charset="0"/>
                <a:cs typeface="Times New Roman" pitchFamily="18" charset="0"/>
              </a:rPr>
              <a:t>adverbes</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ainsi</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plutôt</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ensuite</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néanmoins</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alors, etc.)</a:t>
            </a:r>
          </a:p>
          <a:p>
            <a:pPr algn="just">
              <a:buNone/>
            </a:pPr>
            <a:endParaRPr lang="fr-FR" sz="3400" i="1" dirty="0" smtClean="0">
              <a:latin typeface="Times New Roman" pitchFamily="18" charset="0"/>
              <a:cs typeface="Times New Roman" pitchFamily="18" charset="0"/>
            </a:endParaRPr>
          </a:p>
          <a:p>
            <a:pPr algn="just">
              <a:buNone/>
            </a:pPr>
            <a:r>
              <a:rPr lang="fr-FR" sz="3400" dirty="0" smtClean="0">
                <a:latin typeface="Times New Roman" pitchFamily="18" charset="0"/>
                <a:cs typeface="Times New Roman" pitchFamily="18" charset="0"/>
              </a:rPr>
              <a:t> 	- Des </a:t>
            </a:r>
            <a:r>
              <a:rPr lang="fr-FR" sz="3400" b="1" dirty="0" smtClean="0">
                <a:latin typeface="Times New Roman" pitchFamily="18" charset="0"/>
                <a:cs typeface="Times New Roman" pitchFamily="18" charset="0"/>
              </a:rPr>
              <a:t>locutions adverbiales</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(en somme</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en revanche, en particulier, etc</a:t>
            </a:r>
            <a:r>
              <a:rPr lang="fr-FR" sz="3400" dirty="0" smtClean="0">
                <a:latin typeface="Times New Roman" pitchFamily="18" charset="0"/>
                <a:cs typeface="Times New Roman" pitchFamily="18" charset="0"/>
              </a:rPr>
              <a:t>.),</a:t>
            </a:r>
          </a:p>
          <a:p>
            <a:pPr algn="just">
              <a:buNone/>
            </a:pPr>
            <a:endParaRPr lang="fr-FR" sz="3400" dirty="0" smtClean="0">
              <a:latin typeface="Times New Roman" pitchFamily="18" charset="0"/>
              <a:cs typeface="Times New Roman" pitchFamily="18" charset="0"/>
            </a:endParaRPr>
          </a:p>
          <a:p>
            <a:pPr algn="just">
              <a:buNone/>
            </a:pPr>
            <a:r>
              <a:rPr lang="fr-FR" sz="3400" dirty="0" smtClean="0">
                <a:latin typeface="Times New Roman" pitchFamily="18" charset="0"/>
                <a:cs typeface="Times New Roman" pitchFamily="18" charset="0"/>
              </a:rPr>
              <a:t>	- Des </a:t>
            </a:r>
            <a:r>
              <a:rPr lang="fr-FR" sz="3400" b="1" dirty="0" smtClean="0">
                <a:latin typeface="Times New Roman" pitchFamily="18" charset="0"/>
                <a:cs typeface="Times New Roman" pitchFamily="18" charset="0"/>
              </a:rPr>
              <a:t>prépositions</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depuis</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durant</a:t>
            </a:r>
            <a:r>
              <a:rPr lang="fr-FR" sz="3400" dirty="0" smtClean="0">
                <a:latin typeface="Times New Roman" pitchFamily="18" charset="0"/>
                <a:cs typeface="Times New Roman" pitchFamily="18" charset="0"/>
              </a:rPr>
              <a:t>,</a:t>
            </a:r>
            <a:r>
              <a:rPr lang="fr-FR" sz="3400" i="1" dirty="0" smtClean="0">
                <a:latin typeface="Times New Roman" pitchFamily="18" charset="0"/>
                <a:cs typeface="Times New Roman" pitchFamily="18" charset="0"/>
              </a:rPr>
              <a:t> pendant, pour, etc.)</a:t>
            </a:r>
          </a:p>
          <a:p>
            <a:pPr algn="just">
              <a:buNone/>
            </a:pPr>
            <a:endParaRPr lang="fr-FR" sz="3400" dirty="0" smtClean="0">
              <a:latin typeface="Times New Roman" pitchFamily="18" charset="0"/>
              <a:cs typeface="Times New Roman" pitchFamily="18" charset="0"/>
            </a:endParaRPr>
          </a:p>
          <a:p>
            <a:pPr algn="just">
              <a:buNone/>
            </a:pPr>
            <a:r>
              <a:rPr lang="fr-FR" sz="3400" dirty="0" smtClean="0">
                <a:latin typeface="Times New Roman" pitchFamily="18" charset="0"/>
                <a:cs typeface="Times New Roman" pitchFamily="18" charset="0"/>
              </a:rPr>
              <a:t>	- Des </a:t>
            </a:r>
            <a:r>
              <a:rPr lang="fr-FR" sz="3400" b="1" dirty="0" smtClean="0">
                <a:latin typeface="Times New Roman" pitchFamily="18" charset="0"/>
                <a:cs typeface="Times New Roman" pitchFamily="18" charset="0"/>
              </a:rPr>
              <a:t>locutions prépositives </a:t>
            </a:r>
            <a:r>
              <a:rPr lang="fr-FR" sz="3400" dirty="0" smtClean="0">
                <a:latin typeface="Times New Roman" pitchFamily="18" charset="0"/>
                <a:cs typeface="Times New Roman" pitchFamily="18" charset="0"/>
              </a:rPr>
              <a:t>(</a:t>
            </a:r>
            <a:r>
              <a:rPr lang="fr-FR" sz="3400" i="1" dirty="0" smtClean="0">
                <a:latin typeface="Times New Roman" pitchFamily="18" charset="0"/>
                <a:cs typeface="Times New Roman" pitchFamily="18" charset="0"/>
              </a:rPr>
              <a:t>à cause de</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en dépit de</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afin de, etc.),</a:t>
            </a:r>
          </a:p>
          <a:p>
            <a:pPr algn="just">
              <a:buNone/>
            </a:pPr>
            <a:endParaRPr lang="fr-FR" sz="3400" dirty="0" smtClean="0">
              <a:latin typeface="Times New Roman" pitchFamily="18" charset="0"/>
              <a:cs typeface="Times New Roman" pitchFamily="18" charset="0"/>
            </a:endParaRPr>
          </a:p>
          <a:p>
            <a:pPr algn="just">
              <a:buNone/>
            </a:pPr>
            <a:r>
              <a:rPr lang="fr-FR" sz="3400" dirty="0" smtClean="0">
                <a:latin typeface="Times New Roman" pitchFamily="18" charset="0"/>
                <a:cs typeface="Times New Roman" pitchFamily="18" charset="0"/>
              </a:rPr>
              <a:t>	- Des </a:t>
            </a:r>
            <a:r>
              <a:rPr lang="fr-FR" sz="3400" b="1" dirty="0" smtClean="0">
                <a:latin typeface="Times New Roman" pitchFamily="18" charset="0"/>
                <a:cs typeface="Times New Roman" pitchFamily="18" charset="0"/>
              </a:rPr>
              <a:t>conjonctions de coordination</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car</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mais</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or</a:t>
            </a:r>
            <a:r>
              <a:rPr lang="fr-FR" sz="3400" dirty="0" smtClean="0">
                <a:latin typeface="Times New Roman" pitchFamily="18" charset="0"/>
                <a:cs typeface="Times New Roman" pitchFamily="18" charset="0"/>
              </a:rPr>
              <a:t>, ou, </a:t>
            </a:r>
            <a:r>
              <a:rPr lang="fr-FR" sz="3400" i="1" dirty="0" smtClean="0">
                <a:latin typeface="Times New Roman" pitchFamily="18" charset="0"/>
                <a:cs typeface="Times New Roman" pitchFamily="18" charset="0"/>
              </a:rPr>
              <a:t>donc</a:t>
            </a:r>
            <a:r>
              <a:rPr lang="fr-FR" sz="3400" dirty="0" smtClean="0">
                <a:latin typeface="Times New Roman" pitchFamily="18" charset="0"/>
                <a:cs typeface="Times New Roman" pitchFamily="18" charset="0"/>
              </a:rPr>
              <a:t> ..)</a:t>
            </a:r>
          </a:p>
          <a:p>
            <a:pPr algn="just">
              <a:buNone/>
            </a:pPr>
            <a:endParaRPr lang="fr-FR" sz="3400" dirty="0" smtClean="0">
              <a:latin typeface="Times New Roman" pitchFamily="18" charset="0"/>
              <a:cs typeface="Times New Roman" pitchFamily="18" charset="0"/>
            </a:endParaRPr>
          </a:p>
          <a:p>
            <a:pPr algn="just">
              <a:buNone/>
            </a:pPr>
            <a:r>
              <a:rPr lang="fr-FR" sz="3400" dirty="0" smtClean="0">
                <a:latin typeface="Times New Roman" pitchFamily="18" charset="0"/>
                <a:cs typeface="Times New Roman" pitchFamily="18" charset="0"/>
              </a:rPr>
              <a:t>	- Des </a:t>
            </a:r>
            <a:r>
              <a:rPr lang="fr-FR" sz="3400" b="1" dirty="0" smtClean="0">
                <a:latin typeface="Times New Roman" pitchFamily="18" charset="0"/>
                <a:cs typeface="Times New Roman" pitchFamily="18" charset="0"/>
              </a:rPr>
              <a:t>conjonctions de subordination </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comme, lorsque, puisque, quoique</a:t>
            </a:r>
            <a:r>
              <a:rPr lang="fr-FR" sz="3400" dirty="0" smtClean="0">
                <a:latin typeface="Times New Roman" pitchFamily="18" charset="0"/>
                <a:cs typeface="Times New Roman" pitchFamily="18" charset="0"/>
              </a:rPr>
              <a:t>)</a:t>
            </a:r>
          </a:p>
          <a:p>
            <a:pPr algn="just">
              <a:buNone/>
            </a:pPr>
            <a:endParaRPr lang="fr-FR" sz="3400" dirty="0" smtClean="0">
              <a:latin typeface="Times New Roman" pitchFamily="18" charset="0"/>
              <a:cs typeface="Times New Roman" pitchFamily="18" charset="0"/>
            </a:endParaRPr>
          </a:p>
          <a:p>
            <a:pPr algn="just">
              <a:buNone/>
            </a:pPr>
            <a:r>
              <a:rPr lang="fr-FR" sz="3400" dirty="0" smtClean="0">
                <a:latin typeface="Times New Roman" pitchFamily="18" charset="0"/>
                <a:cs typeface="Times New Roman" pitchFamily="18" charset="0"/>
              </a:rPr>
              <a:t> 	- Des </a:t>
            </a:r>
            <a:r>
              <a:rPr lang="fr-FR" sz="3400" b="1" dirty="0" smtClean="0">
                <a:latin typeface="Times New Roman" pitchFamily="18" charset="0"/>
                <a:cs typeface="Times New Roman" pitchFamily="18" charset="0"/>
              </a:rPr>
              <a:t>locutions conjonctives  </a:t>
            </a:r>
            <a:r>
              <a:rPr lang="fr-FR" sz="3400" dirty="0" smtClean="0">
                <a:latin typeface="Times New Roman" pitchFamily="18" charset="0"/>
                <a:cs typeface="Times New Roman" pitchFamily="18" charset="0"/>
              </a:rPr>
              <a:t>(</a:t>
            </a:r>
            <a:r>
              <a:rPr lang="fr-FR" sz="3400" i="1" dirty="0" smtClean="0">
                <a:latin typeface="Times New Roman" pitchFamily="18" charset="0"/>
                <a:cs typeface="Times New Roman" pitchFamily="18" charset="0"/>
              </a:rPr>
              <a:t>pour que</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dès que</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afin que</a:t>
            </a:r>
            <a:r>
              <a:rPr lang="fr-FR" sz="3400" dirty="0" smtClean="0">
                <a:latin typeface="Times New Roman" pitchFamily="18" charset="0"/>
                <a:cs typeface="Times New Roman" pitchFamily="18" charset="0"/>
              </a:rPr>
              <a:t>, etc.).</a:t>
            </a:r>
          </a:p>
          <a:p>
            <a:pPr algn="just">
              <a:buNone/>
            </a:pPr>
            <a:endParaRPr lang="fr-FR" sz="3400" dirty="0" smtClean="0">
              <a:latin typeface="Times New Roman" pitchFamily="18" charset="0"/>
              <a:cs typeface="Times New Roman" pitchFamily="18" charset="0"/>
            </a:endParaRPr>
          </a:p>
          <a:p>
            <a:pPr algn="just">
              <a:buNone/>
            </a:pPr>
            <a:r>
              <a:rPr lang="fr-FR" sz="3400" dirty="0" smtClean="0">
                <a:latin typeface="Times New Roman" pitchFamily="18" charset="0"/>
                <a:cs typeface="Times New Roman" pitchFamily="18" charset="0"/>
              </a:rPr>
              <a:t>	- Certaines </a:t>
            </a:r>
            <a:r>
              <a:rPr lang="fr-FR" sz="3400" b="1" dirty="0" smtClean="0">
                <a:latin typeface="Times New Roman" pitchFamily="18" charset="0"/>
                <a:cs typeface="Times New Roman" pitchFamily="18" charset="0"/>
              </a:rPr>
              <a:t>expressions courantes</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il est vrai que…</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cela dit…</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admettons que…</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convenons-en…</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ce qui veut dire…</a:t>
            </a:r>
            <a:r>
              <a:rPr lang="fr-FR" sz="3400" dirty="0" smtClean="0">
                <a:latin typeface="Times New Roman" pitchFamily="18" charset="0"/>
                <a:cs typeface="Times New Roman" pitchFamily="18" charset="0"/>
              </a:rPr>
              <a:t>, </a:t>
            </a:r>
            <a:r>
              <a:rPr lang="fr-FR" sz="3400" i="1" dirty="0" smtClean="0">
                <a:latin typeface="Times New Roman" pitchFamily="18" charset="0"/>
                <a:cs typeface="Times New Roman" pitchFamily="18" charset="0"/>
              </a:rPr>
              <a:t>tout compte fait…</a:t>
            </a:r>
            <a:r>
              <a:rPr lang="fr-FR" sz="3400" dirty="0" smtClean="0">
                <a:latin typeface="Times New Roman" pitchFamily="18" charset="0"/>
                <a:cs typeface="Times New Roman" pitchFamily="18" charset="0"/>
              </a:rPr>
              <a:t>, etc.)</a:t>
            </a:r>
          </a:p>
          <a:p>
            <a:pPr algn="just">
              <a:buNone/>
            </a:pPr>
            <a:r>
              <a:rPr lang="fr-FR" sz="3400" dirty="0" smtClean="0">
                <a:latin typeface="Times New Roman" pitchFamily="18" charset="0"/>
                <a:cs typeface="Times New Roman" pitchFamily="18" charset="0"/>
              </a:rPr>
              <a:t> </a:t>
            </a:r>
          </a:p>
          <a:p>
            <a:pPr algn="just">
              <a:buNone/>
            </a:pPr>
            <a:r>
              <a:rPr lang="fr-FR" sz="3400" dirty="0" smtClean="0">
                <a:latin typeface="Times New Roman" pitchFamily="18" charset="0"/>
                <a:cs typeface="Times New Roman" pitchFamily="18" charset="0"/>
              </a:rPr>
              <a:t> 	-D’autres jouant </a:t>
            </a:r>
            <a:r>
              <a:rPr lang="fr-FR" sz="3400" b="1" dirty="0" smtClean="0">
                <a:latin typeface="Times New Roman" pitchFamily="18" charset="0"/>
                <a:cs typeface="Times New Roman" pitchFamily="18" charset="0"/>
              </a:rPr>
              <a:t>le même rôle sémantique et organisationnel </a:t>
            </a:r>
            <a:r>
              <a:rPr lang="fr-FR" sz="3400" dirty="0" smtClean="0">
                <a:latin typeface="Times New Roman" pitchFamily="18" charset="0"/>
                <a:cs typeface="Times New Roman" pitchFamily="18" charset="0"/>
              </a:rPr>
              <a:t>que les connecteurs logiques  (</a:t>
            </a:r>
            <a:r>
              <a:rPr lang="fr-FR" sz="3400" i="1" dirty="0" smtClean="0">
                <a:latin typeface="Times New Roman" pitchFamily="18" charset="0"/>
                <a:cs typeface="Times New Roman" pitchFamily="18" charset="0"/>
              </a:rPr>
              <a:t>en 2002, à l’époque,   à coté de cela,</a:t>
            </a:r>
            <a:r>
              <a:rPr lang="fr-FR" sz="3400" dirty="0" smtClean="0">
                <a:latin typeface="Times New Roman" pitchFamily="18" charset="0"/>
                <a:cs typeface="Times New Roman" pitchFamily="18" charset="0"/>
              </a:rPr>
              <a:t> etc.)</a:t>
            </a:r>
            <a:endParaRPr lang="fr-FR" sz="3400" dirty="0" smtClean="0">
              <a:solidFill>
                <a:srgbClr val="002060"/>
              </a:solidFill>
              <a:latin typeface="Times New Roman" pitchFamily="18" charset="0"/>
              <a:cs typeface="Times New Roman" pitchFamily="18" charset="0"/>
            </a:endParaRPr>
          </a:p>
          <a:p>
            <a:pPr algn="just"/>
            <a:endParaRPr lang="fr-FR" sz="3400" dirty="0" smtClean="0">
              <a:latin typeface="Times New Roman" pitchFamily="18" charset="0"/>
              <a:cs typeface="Times New Roman" pitchFamily="18" charset="0"/>
            </a:endParaRPr>
          </a:p>
          <a:p>
            <a:pPr algn="just"/>
            <a:endParaRPr lang="fr-FR" sz="3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29600" cy="1143000"/>
          </a:xfrm>
        </p:spPr>
        <p:txBody>
          <a:bodyPr>
            <a:normAutofit fontScale="90000"/>
          </a:bodyPr>
          <a:lstStyle/>
          <a:p>
            <a:r>
              <a:rPr lang="fr-FR" b="1" i="1" dirty="0" smtClean="0">
                <a:effectLst>
                  <a:outerShdw blurRad="38100" dist="38100" dir="2700000" algn="tl">
                    <a:srgbClr val="000000">
                      <a:alpha val="43137"/>
                    </a:srgbClr>
                  </a:outerShdw>
                </a:effectLst>
                <a:latin typeface="Times New Roman" pitchFamily="18" charset="0"/>
                <a:cs typeface="Times New Roman" pitchFamily="18" charset="0"/>
              </a:rPr>
              <a:t>Les classifications des marqueurs de relations selon leur rapport logique :</a:t>
            </a:r>
            <a:r>
              <a:rPr lang="fr-FR" dirty="0" smtClean="0"/>
              <a:t/>
            </a:r>
            <a:br>
              <a:rPr lang="fr-FR" dirty="0" smtClean="0"/>
            </a:br>
            <a:endParaRPr lang="fr-FR" dirty="0"/>
          </a:p>
        </p:txBody>
      </p:sp>
      <p:sp>
        <p:nvSpPr>
          <p:cNvPr id="3" name="Espace réservé du contenu 2"/>
          <p:cNvSpPr>
            <a:spLocks noGrp="1"/>
          </p:cNvSpPr>
          <p:nvPr>
            <p:ph idx="1"/>
          </p:nvPr>
        </p:nvSpPr>
        <p:spPr>
          <a:xfrm>
            <a:off x="214282" y="1571612"/>
            <a:ext cx="8715436" cy="2714644"/>
          </a:xfrm>
        </p:spPr>
        <p:txBody>
          <a:bodyPr/>
          <a:lstStyle/>
          <a:p>
            <a:pPr algn="just"/>
            <a:r>
              <a:rPr lang="fr-FR" dirty="0" smtClean="0">
                <a:latin typeface="Times New Roman" pitchFamily="18" charset="0"/>
                <a:cs typeface="Times New Roman" pitchFamily="18" charset="0"/>
              </a:rPr>
              <a:t>Et, De plus, Puis, En outre, De même, De surcroît, D’autre part, Bien plus, Aussi, Egalement, Non seulement…mais, A cela s’ajoute que, De la même manière (façon), A côté de cela…</a:t>
            </a:r>
          </a:p>
          <a:p>
            <a:pPr algn="just"/>
            <a:endParaRPr lang="fr-FR" dirty="0">
              <a:latin typeface="Times New Roman" pitchFamily="18" charset="0"/>
              <a:cs typeface="Times New Roman" pitchFamily="18" charset="0"/>
            </a:endParaRPr>
          </a:p>
        </p:txBody>
      </p:sp>
      <p:sp>
        <p:nvSpPr>
          <p:cNvPr id="1025" name="Rectangle 1"/>
          <p:cNvSpPr>
            <a:spLocks noChangeArrowheads="1"/>
          </p:cNvSpPr>
          <p:nvPr/>
        </p:nvSpPr>
        <p:spPr bwMode="auto">
          <a:xfrm>
            <a:off x="0" y="1114412"/>
            <a:ext cx="6802119"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Addition</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00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(l’action de relier ou d’ajouter une idée à une autre)</a:t>
            </a:r>
            <a:endParaRPr kumimoji="0" lang="fr-FR" sz="3200" i="1"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6" name="Rectangle 2"/>
          <p:cNvSpPr>
            <a:spLocks noChangeArrowheads="1"/>
          </p:cNvSpPr>
          <p:nvPr/>
        </p:nvSpPr>
        <p:spPr bwMode="auto">
          <a:xfrm>
            <a:off x="0" y="4186246"/>
            <a:ext cx="8715404" cy="7694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Alternative</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00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000" i="1"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sz="200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présenter deux idée, deux actions, deux phénomènes dans une visée d’alternative ou bien en exprimant un choix)</a:t>
            </a:r>
            <a:endParaRPr kumimoji="0" lang="fr-FR" sz="3200" i="1"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7" name="Rectangle 3"/>
          <p:cNvSpPr>
            <a:spLocks noChangeArrowheads="1"/>
          </p:cNvSpPr>
          <p:nvPr/>
        </p:nvSpPr>
        <p:spPr bwMode="auto">
          <a:xfrm>
            <a:off x="0" y="5214950"/>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Ou, ou bien, Soit… Soit, Ou… ou, soit….ou, D’un côté…de l’autre, D’une part,… d’autre part, l’un…. L’autre, tantôt… tantôt</a:t>
            </a:r>
            <a:endParaRPr kumimoji="0" lang="fr-FR" sz="4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box(in)">
                                      <p:cBhvr>
                                        <p:cTn id="12" dur="5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27"/>
                                        </p:tgtEl>
                                        <p:attrNameLst>
                                          <p:attrName>style.visibility</p:attrName>
                                        </p:attrNameLst>
                                      </p:cBhvr>
                                      <p:to>
                                        <p:strVal val="visible"/>
                                      </p:to>
                                    </p:set>
                                    <p:animEffect transition="in" filter="box(in)">
                                      <p:cBhvr>
                                        <p:cTn id="17"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26" grpId="0"/>
      <p:bldP spid="102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1"/>
          <p:cNvSpPr>
            <a:spLocks noChangeArrowheads="1"/>
          </p:cNvSpPr>
          <p:nvPr/>
        </p:nvSpPr>
        <p:spPr bwMode="auto">
          <a:xfrm>
            <a:off x="0" y="0"/>
            <a:ext cx="6899646"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But</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sz="20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objectif, finalité, intentions dans le discours scientifique) </a:t>
            </a:r>
            <a:endParaRPr kumimoji="0" lang="fr-FR" sz="3600" b="0" i="1"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1202" name="Rectangle 2"/>
          <p:cNvSpPr>
            <a:spLocks noChangeArrowheads="1"/>
          </p:cNvSpPr>
          <p:nvPr/>
        </p:nvSpPr>
        <p:spPr bwMode="auto">
          <a:xfrm>
            <a:off x="0" y="542908"/>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 Pour cela, Pour que, De peur que, afin que, afin de, En vue de, De façon à ce que, A cette fin, Dans la perspective de, Dans l’intention de, De crainte que, Dans ce but, Dans cette optique.</a:t>
            </a:r>
            <a:r>
              <a:rPr kumimoji="0" lang="fr-FR"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 cet effet, A cette fin…</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5" name="Rectangle 1"/>
          <p:cNvSpPr>
            <a:spLocks noChangeArrowheads="1"/>
          </p:cNvSpPr>
          <p:nvPr/>
        </p:nvSpPr>
        <p:spPr bwMode="auto">
          <a:xfrm>
            <a:off x="0" y="4929198"/>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effectLst/>
                <a:latin typeface="Times New Roman" pitchFamily="18" charset="0"/>
                <a:ea typeface="Calibri" pitchFamily="34" charset="0"/>
                <a:cs typeface="Times New Roman" pitchFamily="18" charset="0"/>
              </a:rPr>
              <a:t>Comme, De même que, Ainsi que, tel que, De la même façon (manière) que, Plus que, Moins que, A l’instar de, En comparaison de, Comparé à, Au même titre que, , Au même degré que, Autant... autant, Moins... moins, Plus... plus.</a:t>
            </a:r>
            <a:r>
              <a:rPr kumimoji="0" lang="fr-FR" sz="1600" b="0" i="0" u="none" strike="noStrike" cap="none" normalizeH="0" baseline="0" dirty="0" smtClean="0">
                <a:ln>
                  <a:noFill/>
                </a:ln>
                <a:effectLst/>
                <a:latin typeface="Times New Roman" pitchFamily="18" charset="0"/>
                <a:ea typeface="Times New Roman" pitchFamily="18" charset="0"/>
                <a:cs typeface="Times New Roman" pitchFamily="18" charset="0"/>
              </a:rPr>
              <a:t> </a:t>
            </a:r>
            <a:r>
              <a:rPr kumimoji="0" lang="fr-FR" sz="2400" b="0" i="0" u="none" strike="noStrike" cap="none" normalizeH="0" baseline="0" dirty="0" smtClean="0">
                <a:ln>
                  <a:noFill/>
                </a:ln>
                <a:effectLst/>
                <a:latin typeface="Times New Roman" pitchFamily="18" charset="0"/>
                <a:ea typeface="Times New Roman" pitchFamily="18" charset="0"/>
                <a:cs typeface="Times New Roman" pitchFamily="18" charset="0"/>
              </a:rPr>
              <a:t>Semblablement, Pareillement</a:t>
            </a:r>
            <a:r>
              <a:rPr kumimoji="0" lang="fr-FR" sz="1600" b="0" i="0" u="none" strike="noStrike" cap="none" normalizeH="0" baseline="0" dirty="0" smtClean="0">
                <a:ln>
                  <a:noFill/>
                </a:ln>
                <a:effectLst/>
                <a:latin typeface="Times New Roman" pitchFamily="18" charset="0"/>
                <a:ea typeface="Times New Roman" pitchFamily="18" charset="0"/>
                <a:cs typeface="Times New Roman" pitchFamily="18" charset="0"/>
              </a:rPr>
              <a:t>,</a:t>
            </a:r>
            <a:r>
              <a:rPr kumimoji="0" lang="fr-FR" sz="2400" b="0" i="0" u="none" strike="noStrike" cap="none" normalizeH="0" baseline="0" dirty="0" smtClean="0">
                <a:ln>
                  <a:noFill/>
                </a:ln>
                <a:effectLst/>
                <a:latin typeface="Times New Roman" pitchFamily="18" charset="0"/>
                <a:ea typeface="Calibri" pitchFamily="34" charset="0"/>
                <a:cs typeface="Times New Roman" pitchFamily="18" charset="0"/>
              </a:rPr>
              <a:t> Similairement…</a:t>
            </a:r>
            <a:endParaRPr kumimoji="0" lang="fr-FR" sz="1200" b="0" i="0" u="none" strike="noStrike" cap="none" normalizeH="0" baseline="0" dirty="0" smtClean="0">
              <a:ln>
                <a:noFill/>
              </a:ln>
              <a:effectLst/>
              <a:latin typeface="Times New Roman" pitchFamily="18" charset="0"/>
              <a:cs typeface="Times New Roman" pitchFamily="18" charset="0"/>
            </a:endParaRPr>
          </a:p>
        </p:txBody>
      </p:sp>
      <p:sp>
        <p:nvSpPr>
          <p:cNvPr id="5" name="Rectangle 4"/>
          <p:cNvSpPr/>
          <p:nvPr/>
        </p:nvSpPr>
        <p:spPr>
          <a:xfrm>
            <a:off x="0" y="2000240"/>
            <a:ext cx="1212191" cy="523220"/>
          </a:xfrm>
          <a:prstGeom prst="rect">
            <a:avLst/>
          </a:prstGeom>
        </p:spPr>
        <p:txBody>
          <a:bodyPr wrap="none">
            <a:spAutoFit/>
          </a:bodyPr>
          <a:lstStyle/>
          <a:p>
            <a:r>
              <a:rPr lang="fr-FR" sz="2800" b="1" dirty="0" smtClean="0">
                <a:solidFill>
                  <a:srgbClr val="7030A0"/>
                </a:solidFill>
                <a:latin typeface="Times New Roman" pitchFamily="18" charset="0"/>
                <a:ea typeface="Calibri" pitchFamily="34" charset="0"/>
                <a:cs typeface="Times New Roman" pitchFamily="18" charset="0"/>
              </a:rPr>
              <a:t>Cause </a:t>
            </a:r>
            <a:endParaRPr lang="fr-FR" sz="2800" dirty="0">
              <a:solidFill>
                <a:srgbClr val="7030A0"/>
              </a:solidFill>
            </a:endParaRPr>
          </a:p>
        </p:txBody>
      </p:sp>
      <p:sp>
        <p:nvSpPr>
          <p:cNvPr id="6" name="Rectangle 5"/>
          <p:cNvSpPr/>
          <p:nvPr/>
        </p:nvSpPr>
        <p:spPr>
          <a:xfrm>
            <a:off x="0" y="2490140"/>
            <a:ext cx="9144000" cy="1569660"/>
          </a:xfrm>
          <a:prstGeom prst="rect">
            <a:avLst/>
          </a:prstGeom>
        </p:spPr>
        <p:txBody>
          <a:bodyPr wrap="square">
            <a:spAutoFit/>
          </a:bodyPr>
          <a:lstStyle/>
          <a:p>
            <a:pPr lvl="0" algn="justLow" eaLnBrk="0" fontAlgn="base" hangingPunct="0">
              <a:spcBef>
                <a:spcPct val="0"/>
              </a:spcBef>
              <a:spcAft>
                <a:spcPct val="0"/>
              </a:spcAft>
            </a:pPr>
            <a:r>
              <a:rPr lang="fr-FR" sz="2400" dirty="0" smtClean="0">
                <a:latin typeface="Times New Roman" pitchFamily="18" charset="0"/>
                <a:ea typeface="Calibri" pitchFamily="34" charset="0"/>
                <a:cs typeface="Times New Roman" pitchFamily="18" charset="0"/>
              </a:rPr>
              <a:t>Car, Parce que, En effet, Comme, Puisque, Vu que, Etant donné que, Par suite de, par le fait que, compte tenu de, En raison de, faute de, Du fait que, du fait de, De ce fait, Sous prétexte que, A cause de, A la suite de, Grâce à…</a:t>
            </a:r>
            <a:endParaRPr lang="fr-FR" sz="1200" dirty="0" smtClean="0">
              <a:latin typeface="Times New Roman" pitchFamily="18" charset="0"/>
              <a:cs typeface="Times New Roman" pitchFamily="18" charset="0"/>
            </a:endParaRPr>
          </a:p>
        </p:txBody>
      </p:sp>
      <p:sp>
        <p:nvSpPr>
          <p:cNvPr id="7" name="Rectangle 6"/>
          <p:cNvSpPr/>
          <p:nvPr/>
        </p:nvSpPr>
        <p:spPr>
          <a:xfrm>
            <a:off x="0" y="4429132"/>
            <a:ext cx="8858280" cy="461665"/>
          </a:xfrm>
          <a:prstGeom prst="rect">
            <a:avLst/>
          </a:prstGeom>
        </p:spPr>
        <p:txBody>
          <a:bodyPr wrap="square">
            <a:spAutoFit/>
          </a:bodyPr>
          <a:lstStyle/>
          <a:p>
            <a:r>
              <a:rPr lang="fr-FR" sz="2400" b="1" dirty="0" smtClean="0">
                <a:solidFill>
                  <a:srgbClr val="7030A0"/>
                </a:solidFill>
                <a:latin typeface="Times New Roman" pitchFamily="18" charset="0"/>
                <a:ea typeface="Calibri" pitchFamily="34" charset="0"/>
                <a:cs typeface="Times New Roman" pitchFamily="18" charset="0"/>
              </a:rPr>
              <a:t>Comparaison</a:t>
            </a:r>
            <a:r>
              <a:rPr lang="fr-FR" sz="2400" b="1" dirty="0" smtClean="0">
                <a:latin typeface="Times New Roman" pitchFamily="18" charset="0"/>
                <a:ea typeface="Calibri" pitchFamily="34" charset="0"/>
                <a:cs typeface="Times New Roman" pitchFamily="18" charset="0"/>
              </a:rPr>
              <a:t> </a:t>
            </a:r>
            <a:r>
              <a:rPr lang="fr-FR" i="1" dirty="0" smtClean="0">
                <a:latin typeface="Times New Roman" pitchFamily="18" charset="0"/>
                <a:ea typeface="Calibri" pitchFamily="34" charset="0"/>
                <a:cs typeface="Times New Roman" pitchFamily="18" charset="0"/>
              </a:rPr>
              <a:t>( comparer deux id</a:t>
            </a:r>
            <a:r>
              <a:rPr lang="fr-FR" i="1" dirty="0" smtClean="0">
                <a:ea typeface="Calibri" pitchFamily="34" charset="0"/>
                <a:cs typeface="Times New Roman" pitchFamily="18" charset="0"/>
              </a:rPr>
              <a:t>é</a:t>
            </a:r>
            <a:r>
              <a:rPr lang="fr-FR" i="1" dirty="0" smtClean="0">
                <a:latin typeface="Times New Roman" pitchFamily="18" charset="0"/>
                <a:ea typeface="Calibri" pitchFamily="34" charset="0"/>
                <a:cs typeface="Times New Roman" pitchFamily="18" charset="0"/>
              </a:rPr>
              <a:t>es, deux faits, deux th</a:t>
            </a:r>
            <a:r>
              <a:rPr lang="fr-FR" i="1" dirty="0" smtClean="0">
                <a:ea typeface="Calibri" pitchFamily="34" charset="0"/>
                <a:cs typeface="Times New Roman" pitchFamily="18" charset="0"/>
              </a:rPr>
              <a:t>é</a:t>
            </a:r>
            <a:r>
              <a:rPr lang="fr-FR" i="1" dirty="0" smtClean="0">
                <a:latin typeface="Times New Roman" pitchFamily="18" charset="0"/>
                <a:ea typeface="Calibri" pitchFamily="34" charset="0"/>
                <a:cs typeface="Times New Roman" pitchFamily="18" charset="0"/>
              </a:rPr>
              <a:t>ories)</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1202"/>
                                        </p:tgtEl>
                                        <p:attrNameLst>
                                          <p:attrName>style.visibility</p:attrName>
                                        </p:attrNameLst>
                                      </p:cBhvr>
                                      <p:to>
                                        <p:strVal val="visible"/>
                                      </p:to>
                                    </p:set>
                                    <p:animEffect transition="in" filter="box(in)">
                                      <p:cBhvr>
                                        <p:cTn id="7" dur="500"/>
                                        <p:tgtEl>
                                          <p:spTgt spid="5120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ox(i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025"/>
                                        </p:tgtEl>
                                        <p:attrNameLst>
                                          <p:attrName>style.visibility</p:attrName>
                                        </p:attrNameLst>
                                      </p:cBhvr>
                                      <p:to>
                                        <p:strVal val="visible"/>
                                      </p:to>
                                    </p:set>
                                    <p:animEffect transition="in" filter="checkerboard(across)">
                                      <p:cBhvr>
                                        <p:cTn id="27" dur="500"/>
                                        <p:tgtEl>
                                          <p:spTgt spid="1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2" grpId="0"/>
      <p:bldP spid="1025" grpId="0"/>
      <p:bldP spid="5" grpId="0"/>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707886"/>
          </a:xfrm>
          <a:prstGeom prst="rect">
            <a:avLst/>
          </a:prstGeom>
        </p:spPr>
        <p:txBody>
          <a:bodyPr wrap="square">
            <a:spAutoFit/>
          </a:bodyPr>
          <a:lstStyle/>
          <a:p>
            <a:pPr lvl="0" algn="justLow" eaLnBrk="0" fontAlgn="base" hangingPunct="0">
              <a:spcBef>
                <a:spcPct val="0"/>
              </a:spcBef>
              <a:spcAft>
                <a:spcPct val="0"/>
              </a:spcAft>
            </a:pPr>
            <a:r>
              <a:rPr lang="fr-FR" sz="2400" b="1" dirty="0" smtClean="0">
                <a:solidFill>
                  <a:srgbClr val="7030A0"/>
                </a:solidFill>
                <a:latin typeface="Times New Roman" pitchFamily="18" charset="0"/>
                <a:ea typeface="Calibri" pitchFamily="34" charset="0"/>
                <a:cs typeface="Times New Roman" pitchFamily="18" charset="0"/>
              </a:rPr>
              <a:t>Concession</a:t>
            </a:r>
            <a:r>
              <a:rPr lang="fr-FR" sz="2400" b="1" dirty="0" smtClean="0">
                <a:latin typeface="Times New Roman" pitchFamily="18" charset="0"/>
                <a:ea typeface="Calibri" pitchFamily="34" charset="0"/>
                <a:cs typeface="Times New Roman" pitchFamily="18" charset="0"/>
              </a:rPr>
              <a:t> </a:t>
            </a:r>
            <a:r>
              <a:rPr lang="fr-FR" sz="1600" i="1" dirty="0" smtClean="0">
                <a:latin typeface="Times New Roman" pitchFamily="18" charset="0"/>
                <a:cs typeface="Times New Roman" pitchFamily="18" charset="0"/>
              </a:rPr>
              <a:t>exprimer à l’autre (lecteur, interlocuteur) qu’il a raison sur le point introduit par le marqueur de concession</a:t>
            </a:r>
            <a:r>
              <a:rPr lang="fr-FR" sz="1200" dirty="0" smtClean="0"/>
              <a:t>.</a:t>
            </a:r>
            <a:endParaRPr lang="fr-FR" sz="1100" dirty="0" smtClean="0">
              <a:latin typeface="Arial" pitchFamily="34" charset="0"/>
              <a:cs typeface="Arial" pitchFamily="34" charset="0"/>
            </a:endParaRPr>
          </a:p>
        </p:txBody>
      </p:sp>
      <p:sp>
        <p:nvSpPr>
          <p:cNvPr id="5" name="Rectangle 4"/>
          <p:cNvSpPr/>
          <p:nvPr/>
        </p:nvSpPr>
        <p:spPr>
          <a:xfrm>
            <a:off x="0" y="714356"/>
            <a:ext cx="8929718" cy="2585323"/>
          </a:xfrm>
          <a:prstGeom prst="rect">
            <a:avLst/>
          </a:prstGeom>
        </p:spPr>
        <p:txBody>
          <a:bodyPr wrap="square">
            <a:spAutoFit/>
          </a:bodyPr>
          <a:lstStyle/>
          <a:p>
            <a:pPr algn="just"/>
            <a:r>
              <a:rPr lang="fr-FR" sz="2400" dirty="0" smtClean="0">
                <a:latin typeface="Times New Roman" pitchFamily="18" charset="0"/>
                <a:ea typeface="Calibri" pitchFamily="34" charset="0"/>
                <a:cs typeface="Times New Roman" pitchFamily="18" charset="0"/>
              </a:rPr>
              <a:t>Malgré, malgré le fait que, Nonobstant, En dépit de, du fait que, Quoique, Quoiqu’il en soit, Bien que, Alors que, Quelque soit, Même si, toutefois, pourtant, en tous les cas, </a:t>
            </a:r>
            <a:r>
              <a:rPr lang="fr-FR" sz="2400" dirty="0" smtClean="0">
                <a:solidFill>
                  <a:srgbClr val="000000"/>
                </a:solidFill>
                <a:latin typeface="Times New Roman" pitchFamily="18" charset="0"/>
                <a:ea typeface="Calibri" pitchFamily="34" charset="0"/>
                <a:cs typeface="Times New Roman" pitchFamily="18" charset="0"/>
              </a:rPr>
              <a:t> Certes / Bien sûr / Évidemment…mais</a:t>
            </a:r>
            <a:r>
              <a:rPr lang="fr-FR" sz="2400" dirty="0" smtClean="0">
                <a:latin typeface="Times New Roman" pitchFamily="18" charset="0"/>
                <a:ea typeface="Calibri" pitchFamily="34" charset="0"/>
                <a:cs typeface="Times New Roman" pitchFamily="18" charset="0"/>
              </a:rPr>
              <a:t>, Il est vrai que…mais, </a:t>
            </a:r>
            <a:r>
              <a:rPr lang="fr-FR" sz="2400" dirty="0" smtClean="0">
                <a:latin typeface="Times New Roman" pitchFamily="18" charset="0"/>
                <a:cs typeface="Times New Roman" pitchFamily="18" charset="0"/>
              </a:rPr>
              <a:t>j’admets que… mais,  je reconnais que… mais,  je vous concède que….mais; je vous accorde que … mais </a:t>
            </a:r>
          </a:p>
          <a:p>
            <a:pPr lvl="0" algn="justLow" eaLnBrk="0" fontAlgn="base" hangingPunct="0">
              <a:spcBef>
                <a:spcPct val="0"/>
              </a:spcBef>
              <a:spcAft>
                <a:spcPct val="0"/>
              </a:spcAft>
            </a:pPr>
            <a:endParaRPr lang="fr-FR" dirty="0" smtClean="0">
              <a:latin typeface="Arial" pitchFamily="34" charset="0"/>
              <a:cs typeface="Arial" pitchFamily="34" charset="0"/>
            </a:endParaRPr>
          </a:p>
        </p:txBody>
      </p:sp>
      <p:sp>
        <p:nvSpPr>
          <p:cNvPr id="7" name="Rectangle 6"/>
          <p:cNvSpPr/>
          <p:nvPr/>
        </p:nvSpPr>
        <p:spPr>
          <a:xfrm>
            <a:off x="0" y="3645290"/>
            <a:ext cx="9144000" cy="1569660"/>
          </a:xfrm>
          <a:prstGeom prst="rect">
            <a:avLst/>
          </a:prstGeom>
        </p:spPr>
        <p:txBody>
          <a:bodyPr wrap="square">
            <a:spAutoFit/>
          </a:bodyPr>
          <a:lstStyle/>
          <a:p>
            <a:pPr lvl="0" algn="justLow" eaLnBrk="0" fontAlgn="base" hangingPunct="0">
              <a:spcBef>
                <a:spcPct val="0"/>
              </a:spcBef>
              <a:spcAft>
                <a:spcPct val="0"/>
              </a:spcAft>
            </a:pPr>
            <a:r>
              <a:rPr lang="fr-FR" b="1" dirty="0" smtClean="0">
                <a:latin typeface="Times New Roman" pitchFamily="18" charset="0"/>
                <a:ea typeface="Calibri" pitchFamily="34" charset="0"/>
                <a:cs typeface="Times New Roman" pitchFamily="18" charset="0"/>
              </a:rPr>
              <a:t> </a:t>
            </a:r>
            <a:r>
              <a:rPr lang="fr-FR" sz="2400" dirty="0" smtClean="0">
                <a:latin typeface="Times New Roman" pitchFamily="18" charset="0"/>
                <a:ea typeface="Calibri" pitchFamily="34" charset="0"/>
                <a:cs typeface="Times New Roman" pitchFamily="18" charset="0"/>
              </a:rPr>
              <a:t>Si, Dans la mesure où, Au cas où, A supposer que, Dans l’hypothèse où,</a:t>
            </a:r>
            <a:r>
              <a:rPr lang="fr-FR" sz="2000" dirty="0" smtClean="0">
                <a:solidFill>
                  <a:srgbClr val="000000"/>
                </a:solidFill>
                <a:latin typeface="Times New Roman" pitchFamily="18" charset="0"/>
                <a:ea typeface="Calibri" pitchFamily="34" charset="0"/>
                <a:cs typeface="Times New Roman" pitchFamily="18" charset="0"/>
              </a:rPr>
              <a:t>  </a:t>
            </a:r>
            <a:r>
              <a:rPr lang="fr-FR" sz="2400" dirty="0" smtClean="0">
                <a:solidFill>
                  <a:srgbClr val="000000"/>
                </a:solidFill>
                <a:latin typeface="Times New Roman" pitchFamily="18" charset="0"/>
                <a:ea typeface="Calibri" pitchFamily="34" charset="0"/>
                <a:cs typeface="Times New Roman" pitchFamily="18" charset="0"/>
              </a:rPr>
              <a:t>En supposant que</a:t>
            </a:r>
            <a:r>
              <a:rPr lang="fr-FR" sz="2000" dirty="0" smtClean="0">
                <a:solidFill>
                  <a:srgbClr val="000000"/>
                </a:solidFill>
                <a:latin typeface="Times New Roman" pitchFamily="18" charset="0"/>
                <a:ea typeface="Calibri" pitchFamily="34" charset="0"/>
                <a:cs typeface="Times New Roman" pitchFamily="18" charset="0"/>
              </a:rPr>
              <a:t>, </a:t>
            </a:r>
            <a:r>
              <a:rPr lang="fr-FR" sz="2400" dirty="0" smtClean="0">
                <a:latin typeface="Times New Roman" pitchFamily="18" charset="0"/>
                <a:ea typeface="Calibri" pitchFamily="34" charset="0"/>
                <a:cs typeface="Times New Roman" pitchFamily="18" charset="0"/>
              </a:rPr>
              <a:t>Dans le cas où, Probablement, Soit que... soit que.(utilisé très souvent en discours scientifique, le scientifique ne tranche jamais pour les conclusions)  </a:t>
            </a:r>
            <a:endParaRPr lang="fr-FR" sz="1050" dirty="0" smtClean="0">
              <a:latin typeface="Times New Roman" pitchFamily="18" charset="0"/>
              <a:cs typeface="Times New Roman" pitchFamily="18" charset="0"/>
            </a:endParaRPr>
          </a:p>
        </p:txBody>
      </p:sp>
      <p:sp>
        <p:nvSpPr>
          <p:cNvPr id="8" name="Rectangle 7"/>
          <p:cNvSpPr/>
          <p:nvPr/>
        </p:nvSpPr>
        <p:spPr>
          <a:xfrm>
            <a:off x="-32" y="3110211"/>
            <a:ext cx="8501090" cy="461665"/>
          </a:xfrm>
          <a:prstGeom prst="rect">
            <a:avLst/>
          </a:prstGeom>
        </p:spPr>
        <p:txBody>
          <a:bodyPr wrap="square">
            <a:spAutoFit/>
          </a:bodyPr>
          <a:lstStyle/>
          <a:p>
            <a:pPr lvl="0" algn="justLow" fontAlgn="base">
              <a:spcBef>
                <a:spcPct val="0"/>
              </a:spcBef>
              <a:spcAft>
                <a:spcPct val="0"/>
              </a:spcAft>
            </a:pPr>
            <a:r>
              <a:rPr lang="fr-FR" sz="2400" b="1" dirty="0" smtClean="0">
                <a:solidFill>
                  <a:srgbClr val="7030A0"/>
                </a:solidFill>
                <a:latin typeface="Times New Roman" pitchFamily="18" charset="0"/>
                <a:ea typeface="Calibri" pitchFamily="34" charset="0"/>
                <a:cs typeface="Times New Roman" pitchFamily="18" charset="0"/>
              </a:rPr>
              <a:t>Supposition</a:t>
            </a:r>
            <a:r>
              <a:rPr lang="fr-FR" sz="2400" b="1" dirty="0" smtClean="0">
                <a:latin typeface="Times New Roman" pitchFamily="18" charset="0"/>
                <a:ea typeface="Calibri" pitchFamily="34" charset="0"/>
                <a:cs typeface="Times New Roman" pitchFamily="18" charset="0"/>
              </a:rPr>
              <a:t> </a:t>
            </a:r>
            <a:r>
              <a:rPr lang="fr-FR" i="1" dirty="0" smtClean="0">
                <a:latin typeface="Times New Roman" pitchFamily="18" charset="0"/>
                <a:ea typeface="Calibri" pitchFamily="34" charset="0"/>
                <a:cs typeface="Times New Roman" pitchFamily="18" charset="0"/>
              </a:rPr>
              <a:t>(une </a:t>
            </a:r>
            <a:r>
              <a:rPr lang="fr-FR" i="1" dirty="0" smtClean="0">
                <a:ea typeface="Calibri" pitchFamily="34" charset="0"/>
                <a:cs typeface="Times New Roman" pitchFamily="18" charset="0"/>
              </a:rPr>
              <a:t>é</a:t>
            </a:r>
            <a:r>
              <a:rPr lang="fr-FR" i="1" dirty="0" smtClean="0">
                <a:latin typeface="Times New Roman" pitchFamily="18" charset="0"/>
                <a:ea typeface="Calibri" pitchFamily="34" charset="0"/>
                <a:cs typeface="Times New Roman" pitchFamily="18" charset="0"/>
              </a:rPr>
              <a:t>ventualit</a:t>
            </a:r>
            <a:r>
              <a:rPr lang="fr-FR" i="1" dirty="0" smtClean="0">
                <a:ea typeface="Calibri" pitchFamily="34" charset="0"/>
                <a:cs typeface="Times New Roman" pitchFamily="18" charset="0"/>
              </a:rPr>
              <a:t>é</a:t>
            </a:r>
            <a:r>
              <a:rPr lang="fr-FR" i="1" dirty="0" smtClean="0">
                <a:latin typeface="Times New Roman" pitchFamily="18" charset="0"/>
                <a:ea typeface="Calibri" pitchFamily="34" charset="0"/>
                <a:cs typeface="Times New Roman" pitchFamily="18" charset="0"/>
              </a:rPr>
              <a:t>, pr</a:t>
            </a:r>
            <a:r>
              <a:rPr lang="fr-FR" i="1" dirty="0" smtClean="0">
                <a:ea typeface="Calibri" pitchFamily="34" charset="0"/>
                <a:cs typeface="Times New Roman" pitchFamily="18" charset="0"/>
              </a:rPr>
              <a:t>é</a:t>
            </a:r>
            <a:r>
              <a:rPr lang="fr-FR" i="1" dirty="0" smtClean="0">
                <a:latin typeface="Times New Roman" pitchFamily="18" charset="0"/>
                <a:ea typeface="Calibri" pitchFamily="34" charset="0"/>
                <a:cs typeface="Times New Roman" pitchFamily="18" charset="0"/>
              </a:rPr>
              <a:t>senter des faits suppos</a:t>
            </a:r>
            <a:r>
              <a:rPr lang="fr-FR" i="1" dirty="0" smtClean="0">
                <a:ea typeface="Calibri" pitchFamily="34" charset="0"/>
                <a:cs typeface="Times New Roman" pitchFamily="18" charset="0"/>
              </a:rPr>
              <a:t>é</a:t>
            </a:r>
            <a:r>
              <a:rPr lang="fr-FR" i="1" dirty="0" smtClean="0">
                <a:latin typeface="Times New Roman" pitchFamily="18" charset="0"/>
                <a:ea typeface="Calibri" pitchFamily="34" charset="0"/>
                <a:cs typeface="Times New Roman" pitchFamily="18" charset="0"/>
              </a:rPr>
              <a:t>s se r</a:t>
            </a:r>
            <a:r>
              <a:rPr lang="fr-FR" i="1" dirty="0" smtClean="0">
                <a:ea typeface="Calibri" pitchFamily="34" charset="0"/>
                <a:cs typeface="Times New Roman" pitchFamily="18" charset="0"/>
              </a:rPr>
              <a:t>é</a:t>
            </a:r>
            <a:r>
              <a:rPr lang="fr-FR" i="1" dirty="0" smtClean="0">
                <a:latin typeface="Times New Roman" pitchFamily="18" charset="0"/>
                <a:ea typeface="Calibri" pitchFamily="34" charset="0"/>
                <a:cs typeface="Times New Roman" pitchFamily="18" charset="0"/>
              </a:rPr>
              <a:t>aliser</a:t>
            </a:r>
            <a:r>
              <a:rPr lang="fr-FR" dirty="0" smtClean="0">
                <a:latin typeface="Times New Roman" pitchFamily="18" charset="0"/>
                <a:ea typeface="Calibri" pitchFamily="34" charset="0"/>
                <a:cs typeface="Times New Roman" pitchFamily="18" charset="0"/>
              </a:rPr>
              <a:t>) </a:t>
            </a:r>
            <a:endParaRPr lang="fr-FR" sz="1050" dirty="0" smtClean="0">
              <a:latin typeface="Arial" pitchFamily="34" charset="0"/>
              <a:cs typeface="Arial" pitchFamily="34" charset="0"/>
            </a:endParaRPr>
          </a:p>
        </p:txBody>
      </p:sp>
      <p:sp>
        <p:nvSpPr>
          <p:cNvPr id="9" name="Rectangle 8"/>
          <p:cNvSpPr/>
          <p:nvPr/>
        </p:nvSpPr>
        <p:spPr>
          <a:xfrm>
            <a:off x="0" y="5253351"/>
            <a:ext cx="4866269" cy="461665"/>
          </a:xfrm>
          <a:prstGeom prst="rect">
            <a:avLst/>
          </a:prstGeom>
        </p:spPr>
        <p:txBody>
          <a:bodyPr wrap="none">
            <a:spAutoFit/>
          </a:bodyPr>
          <a:lstStyle/>
          <a:p>
            <a:pPr lvl="0" algn="justLow" eaLnBrk="0" fontAlgn="base" hangingPunct="0">
              <a:spcBef>
                <a:spcPct val="0"/>
              </a:spcBef>
              <a:spcAft>
                <a:spcPct val="0"/>
              </a:spcAft>
            </a:pPr>
            <a:r>
              <a:rPr lang="fr-FR" sz="2400" b="1" dirty="0" smtClean="0">
                <a:solidFill>
                  <a:srgbClr val="7030A0"/>
                </a:solidFill>
                <a:latin typeface="Times New Roman" pitchFamily="18" charset="0"/>
                <a:ea typeface="Times New Roman" pitchFamily="18" charset="0"/>
                <a:cs typeface="Times New Roman" pitchFamily="18" charset="0"/>
              </a:rPr>
              <a:t>Etablir un bilan ou une </a:t>
            </a:r>
            <a:r>
              <a:rPr lang="fr-FR" sz="2400" b="1" dirty="0" smtClean="0">
                <a:solidFill>
                  <a:srgbClr val="7030A0"/>
                </a:solidFill>
                <a:latin typeface="Times New Roman" pitchFamily="18" charset="0"/>
                <a:ea typeface="Calibri" pitchFamily="34" charset="0"/>
                <a:cs typeface="Times New Roman" pitchFamily="18" charset="0"/>
              </a:rPr>
              <a:t>Conclusion </a:t>
            </a:r>
            <a:endParaRPr lang="fr-FR" sz="1200" dirty="0" smtClean="0">
              <a:solidFill>
                <a:srgbClr val="7030A0"/>
              </a:solidFill>
              <a:latin typeface="Times New Roman" pitchFamily="18" charset="0"/>
              <a:cs typeface="Times New Roman" pitchFamily="18" charset="0"/>
            </a:endParaRPr>
          </a:p>
        </p:txBody>
      </p:sp>
      <p:sp>
        <p:nvSpPr>
          <p:cNvPr id="10" name="Rectangle 9"/>
          <p:cNvSpPr/>
          <p:nvPr/>
        </p:nvSpPr>
        <p:spPr>
          <a:xfrm>
            <a:off x="0" y="5643578"/>
            <a:ext cx="9144000" cy="1154162"/>
          </a:xfrm>
          <a:prstGeom prst="rect">
            <a:avLst/>
          </a:prstGeom>
        </p:spPr>
        <p:txBody>
          <a:bodyPr wrap="square">
            <a:spAutoFit/>
          </a:bodyPr>
          <a:lstStyle/>
          <a:p>
            <a:pPr lvl="0" algn="justLow" eaLnBrk="0" fontAlgn="base" hangingPunct="0">
              <a:spcBef>
                <a:spcPct val="0"/>
              </a:spcBef>
              <a:spcAft>
                <a:spcPct val="0"/>
              </a:spcAft>
            </a:pPr>
            <a:r>
              <a:rPr lang="fr-FR" sz="2300" dirty="0" smtClean="0">
                <a:latin typeface="Times New Roman" pitchFamily="18" charset="0"/>
                <a:ea typeface="Calibri" pitchFamily="34" charset="0"/>
                <a:cs typeface="Times New Roman" pitchFamily="18" charset="0"/>
              </a:rPr>
              <a:t>En conclusion, En fin de compte, Pour conclure, En guise de conclusion, Ainsi, Donc, Par conséquent, Il se déduit que, en résumé, Finalement, Enfin, En définitive, En bref, En somme, En un mot, somme tout, pour finir, </a:t>
            </a:r>
            <a:endParaRPr lang="fr-FR" sz="23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ox(in)">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ox(i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ox(in)">
                                      <p:cBhvr>
                                        <p:cTn id="2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8" grpId="0"/>
      <p:bldP spid="9" grpId="0"/>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2420961"/>
            <a:ext cx="9144000" cy="238526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Premièrement, deuxièmement, finalement,</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D’abord, ensuite, enfin</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Tout d’abord/au préalable, puis, en définitive</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 premier lieu ; en second lieu, en dernier lieu</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Dans un premier temps, dans un second temps, dans un dernier temps</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 prime abord, puis, en fin de compte, </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 commencer, de plus, en outre, de surcroit, pour conclure/pour terminer</a:t>
            </a:r>
            <a:endParaRPr kumimoji="0" lang="fr-FR" sz="11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Tx/>
              <a:buNone/>
              <a:tabLst/>
            </a:pP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0" y="1988098"/>
            <a:ext cx="4099199" cy="461665"/>
          </a:xfrm>
          <a:prstGeom prst="rect">
            <a:avLst/>
          </a:prstGeom>
        </p:spPr>
        <p:txBody>
          <a:bodyPr wrap="none">
            <a:spAutoFit/>
          </a:bodyPr>
          <a:lstStyle/>
          <a:p>
            <a:pPr lvl="0" algn="justLow" fontAlgn="base">
              <a:spcBef>
                <a:spcPct val="0"/>
              </a:spcBef>
              <a:spcAft>
                <a:spcPct val="0"/>
              </a:spcAft>
            </a:pPr>
            <a:r>
              <a:rPr lang="fr-FR" sz="2400" b="1" dirty="0" smtClean="0">
                <a:solidFill>
                  <a:srgbClr val="7030A0"/>
                </a:solidFill>
                <a:latin typeface="Times New Roman" pitchFamily="18" charset="0"/>
                <a:ea typeface="Calibri" pitchFamily="34" charset="0"/>
                <a:cs typeface="Times New Roman" pitchFamily="18" charset="0"/>
              </a:rPr>
              <a:t>Classification et Enumération</a:t>
            </a:r>
            <a:endParaRPr lang="fr-FR" sz="1200" dirty="0" smtClean="0">
              <a:solidFill>
                <a:srgbClr val="7030A0"/>
              </a:solidFill>
              <a:latin typeface="Times New Roman" pitchFamily="18" charset="0"/>
              <a:cs typeface="Times New Roman" pitchFamily="18" charset="0"/>
            </a:endParaRPr>
          </a:p>
        </p:txBody>
      </p:sp>
      <p:sp>
        <p:nvSpPr>
          <p:cNvPr id="6" name="Rectangle 5"/>
          <p:cNvSpPr/>
          <p:nvPr/>
        </p:nvSpPr>
        <p:spPr>
          <a:xfrm>
            <a:off x="0" y="4572008"/>
            <a:ext cx="2116285" cy="461665"/>
          </a:xfrm>
          <a:prstGeom prst="rect">
            <a:avLst/>
          </a:prstGeom>
        </p:spPr>
        <p:txBody>
          <a:bodyPr wrap="none">
            <a:spAutoFit/>
          </a:bodyPr>
          <a:lstStyle/>
          <a:p>
            <a:r>
              <a:rPr lang="fr-FR" sz="2400" b="1" dirty="0" smtClean="0">
                <a:solidFill>
                  <a:srgbClr val="7030A0"/>
                </a:solidFill>
                <a:latin typeface="Times New Roman" pitchFamily="18" charset="0"/>
                <a:ea typeface="Calibri" pitchFamily="34" charset="0"/>
                <a:cs typeface="Times New Roman" pitchFamily="18" charset="0"/>
              </a:rPr>
              <a:t>Reformulation</a:t>
            </a:r>
            <a:endParaRPr lang="fr-FR" sz="2400" dirty="0">
              <a:solidFill>
                <a:srgbClr val="7030A0"/>
              </a:solidFill>
            </a:endParaRPr>
          </a:p>
        </p:txBody>
      </p:sp>
      <p:sp>
        <p:nvSpPr>
          <p:cNvPr id="7" name="Rectangle 6"/>
          <p:cNvSpPr/>
          <p:nvPr/>
        </p:nvSpPr>
        <p:spPr>
          <a:xfrm>
            <a:off x="-32" y="5072074"/>
            <a:ext cx="7286676" cy="400110"/>
          </a:xfrm>
          <a:prstGeom prst="rect">
            <a:avLst/>
          </a:prstGeom>
        </p:spPr>
        <p:txBody>
          <a:bodyPr wrap="square">
            <a:spAutoFit/>
          </a:bodyPr>
          <a:lstStyle/>
          <a:p>
            <a:pPr lvl="0" algn="justLow" eaLnBrk="0" fontAlgn="base" hangingPunct="0">
              <a:spcBef>
                <a:spcPct val="0"/>
              </a:spcBef>
              <a:spcAft>
                <a:spcPct val="0"/>
              </a:spcAft>
            </a:pPr>
            <a:r>
              <a:rPr lang="fr-FR" sz="2000" dirty="0" smtClean="0">
                <a:latin typeface="Times New Roman" pitchFamily="18" charset="0"/>
                <a:ea typeface="Calibri" pitchFamily="34" charset="0"/>
                <a:cs typeface="Times New Roman" pitchFamily="18" charset="0"/>
              </a:rPr>
              <a:t>C’est-à-dire, En d’autres termes, Ce qui</a:t>
            </a:r>
            <a:r>
              <a:rPr lang="fr-FR" sz="2000" b="1" dirty="0" smtClean="0">
                <a:latin typeface="Times New Roman" pitchFamily="18" charset="0"/>
                <a:ea typeface="Calibri" pitchFamily="34" charset="0"/>
                <a:cs typeface="Times New Roman" pitchFamily="18" charset="0"/>
              </a:rPr>
              <a:t> </a:t>
            </a:r>
            <a:r>
              <a:rPr lang="fr-FR" sz="2000" dirty="0" smtClean="0">
                <a:latin typeface="Times New Roman" pitchFamily="18" charset="0"/>
                <a:ea typeface="Calibri" pitchFamily="34" charset="0"/>
                <a:cs typeface="Times New Roman" pitchFamily="18" charset="0"/>
              </a:rPr>
              <a:t>revient à</a:t>
            </a:r>
            <a:r>
              <a:rPr lang="fr-FR" sz="2000" b="1" dirty="0" smtClean="0">
                <a:latin typeface="Times New Roman" pitchFamily="18" charset="0"/>
                <a:ea typeface="Calibri" pitchFamily="34" charset="0"/>
                <a:cs typeface="Times New Roman" pitchFamily="18" charset="0"/>
              </a:rPr>
              <a:t> </a:t>
            </a:r>
            <a:r>
              <a:rPr lang="fr-FR" sz="2000" dirty="0" smtClean="0">
                <a:latin typeface="Times New Roman" pitchFamily="18" charset="0"/>
                <a:ea typeface="Calibri" pitchFamily="34" charset="0"/>
                <a:cs typeface="Times New Roman" pitchFamily="18" charset="0"/>
              </a:rPr>
              <a:t>dire, Autrement dit</a:t>
            </a:r>
            <a:endParaRPr lang="fr-FR" sz="3200" dirty="0" smtClean="0">
              <a:latin typeface="Times New Roman" pitchFamily="18" charset="0"/>
              <a:cs typeface="Times New Roman" pitchFamily="18" charset="0"/>
            </a:endParaRPr>
          </a:p>
        </p:txBody>
      </p:sp>
      <p:sp>
        <p:nvSpPr>
          <p:cNvPr id="19458" name="Rectangle 2"/>
          <p:cNvSpPr>
            <a:spLocks noChangeArrowheads="1"/>
          </p:cNvSpPr>
          <p:nvPr/>
        </p:nvSpPr>
        <p:spPr bwMode="auto">
          <a:xfrm>
            <a:off x="0" y="5842361"/>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 exemple, C’est le cas, Notamment, Entre autres, En particulier, Particulièrement, Spécialement, à titre d’exemple, à titre illustratif. A l’instar de, à l’image de,  </a:t>
            </a:r>
            <a:r>
              <a:rPr kumimoji="0" lang="fr-FR"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Ceci fait penser à, Ceci ressemble à, Ceci se rapproche de, Ceci évoque</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Rectangle 8"/>
          <p:cNvSpPr/>
          <p:nvPr/>
        </p:nvSpPr>
        <p:spPr>
          <a:xfrm>
            <a:off x="0" y="5429264"/>
            <a:ext cx="1749197" cy="461665"/>
          </a:xfrm>
          <a:prstGeom prst="rect">
            <a:avLst/>
          </a:prstGeom>
        </p:spPr>
        <p:txBody>
          <a:bodyPr wrap="none">
            <a:spAutoFit/>
          </a:bodyPr>
          <a:lstStyle/>
          <a:p>
            <a:pPr lvl="0" fontAlgn="base">
              <a:spcBef>
                <a:spcPct val="0"/>
              </a:spcBef>
              <a:spcAft>
                <a:spcPct val="0"/>
              </a:spcAft>
            </a:pPr>
            <a:r>
              <a:rPr lang="fr-FR" sz="2400" b="1" dirty="0" smtClean="0">
                <a:solidFill>
                  <a:srgbClr val="7030A0"/>
                </a:solidFill>
                <a:latin typeface="Times New Roman" pitchFamily="18" charset="0"/>
                <a:ea typeface="Calibri" pitchFamily="34" charset="0"/>
                <a:cs typeface="Times New Roman" pitchFamily="18" charset="0"/>
              </a:rPr>
              <a:t>Illustration </a:t>
            </a:r>
            <a:endParaRPr lang="fr-FR" sz="1200" dirty="0" smtClean="0">
              <a:solidFill>
                <a:srgbClr val="7030A0"/>
              </a:solidFill>
              <a:latin typeface="Arial" pitchFamily="34" charset="0"/>
              <a:cs typeface="Arial" pitchFamily="34" charset="0"/>
            </a:endParaRPr>
          </a:p>
        </p:txBody>
      </p:sp>
      <p:sp>
        <p:nvSpPr>
          <p:cNvPr id="10" name="Rectangle 1"/>
          <p:cNvSpPr>
            <a:spLocks noChangeArrowheads="1"/>
          </p:cNvSpPr>
          <p:nvPr/>
        </p:nvSpPr>
        <p:spPr bwMode="auto">
          <a:xfrm>
            <a:off x="0" y="756146"/>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Donc, Alors, Ainsi, Par conséquent, Si bien que, En conséquence, C’est pourquoi, De sorte que, Pour toutes ces raisons, Pour cette raison, de ce fait, d’où,</a:t>
            </a:r>
            <a:r>
              <a:rPr kumimoji="0" lang="fr-FR" sz="2000" b="0"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 Conséquemment</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2" name="Rectangle 11"/>
          <p:cNvSpPr/>
          <p:nvPr/>
        </p:nvSpPr>
        <p:spPr>
          <a:xfrm>
            <a:off x="0" y="71414"/>
            <a:ext cx="8072462" cy="738664"/>
          </a:xfrm>
          <a:prstGeom prst="rect">
            <a:avLst/>
          </a:prstGeom>
        </p:spPr>
        <p:txBody>
          <a:bodyPr wrap="square">
            <a:spAutoFit/>
          </a:bodyPr>
          <a:lstStyle/>
          <a:p>
            <a:pPr lvl="0" algn="justLow" eaLnBrk="0" fontAlgn="base" hangingPunct="0">
              <a:spcBef>
                <a:spcPct val="0"/>
              </a:spcBef>
              <a:spcAft>
                <a:spcPct val="0"/>
              </a:spcAft>
            </a:pPr>
            <a:r>
              <a:rPr lang="fr-FR" sz="2400" b="1" dirty="0" smtClean="0">
                <a:solidFill>
                  <a:srgbClr val="7030A0"/>
                </a:solidFill>
                <a:latin typeface="Times New Roman" pitchFamily="18" charset="0"/>
                <a:ea typeface="Calibri" pitchFamily="34" charset="0"/>
                <a:cs typeface="Times New Roman" pitchFamily="18" charset="0"/>
              </a:rPr>
              <a:t>Conséquence</a:t>
            </a:r>
            <a:r>
              <a:rPr lang="fr-FR" sz="2400" b="1" dirty="0" smtClean="0">
                <a:latin typeface="Times New Roman" pitchFamily="18" charset="0"/>
                <a:ea typeface="Calibri" pitchFamily="34" charset="0"/>
                <a:cs typeface="Times New Roman" pitchFamily="18" charset="0"/>
              </a:rPr>
              <a:t>  </a:t>
            </a:r>
            <a:r>
              <a:rPr lang="fr-FR" b="1" dirty="0" smtClean="0">
                <a:latin typeface="Times New Roman" pitchFamily="18" charset="0"/>
                <a:ea typeface="Calibri" pitchFamily="34" charset="0"/>
                <a:cs typeface="Times New Roman" pitchFamily="18" charset="0"/>
              </a:rPr>
              <a:t>(</a:t>
            </a:r>
            <a:r>
              <a:rPr lang="fr-FR" i="1" dirty="0" smtClean="0">
                <a:latin typeface="Times New Roman" pitchFamily="18" charset="0"/>
                <a:ea typeface="Calibri" pitchFamily="34" charset="0"/>
                <a:cs typeface="Times New Roman" pitchFamily="18" charset="0"/>
              </a:rPr>
              <a:t>le résultat d’un raisonnement, ce que nous avons obtenu par rapport a une action, un fait etc.)</a:t>
            </a:r>
            <a:endParaRPr lang="fr-FR" sz="1050" i="1"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2285992"/>
            <a:ext cx="9144000" cy="7386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fr-FR" sz="2400" b="1" i="0" u="none"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Temps</a:t>
            </a:r>
            <a:r>
              <a:rPr kumimoji="0" lang="fr-FR"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r>
              <a:rPr kumimoji="0" lang="fr-FR"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présenter </a:t>
            </a:r>
            <a:r>
              <a:rPr lang="fr-FR" i="1" dirty="0" smtClean="0">
                <a:latin typeface="Times New Roman" pitchFamily="18" charset="0"/>
                <a:ea typeface="Calibri" pitchFamily="34" charset="0"/>
                <a:cs typeface="Times New Roman" pitchFamily="18" charset="0"/>
              </a:rPr>
              <a:t>l’idée dans </a:t>
            </a:r>
            <a:r>
              <a:rPr kumimoji="0" lang="fr-FR"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 cadre temporel, </a:t>
            </a:r>
            <a:r>
              <a:rPr kumimoji="0" lang="fr-FR" i="1"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Permettent de signaler la simultanéité, l’antériorité ou la postériorité entre les faits ou les situations ) </a:t>
            </a:r>
            <a:endParaRPr kumimoji="0" lang="fr-FR" i="1"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6" name="Rectangle 5"/>
          <p:cNvSpPr/>
          <p:nvPr/>
        </p:nvSpPr>
        <p:spPr>
          <a:xfrm>
            <a:off x="0" y="2857496"/>
            <a:ext cx="9144000" cy="2839239"/>
          </a:xfrm>
          <a:prstGeom prst="rect">
            <a:avLst/>
          </a:prstGeom>
        </p:spPr>
        <p:txBody>
          <a:bodyPr wrap="square">
            <a:spAutoFit/>
          </a:bodyPr>
          <a:lstStyle/>
          <a:p>
            <a:pPr lvl="0" fontAlgn="base">
              <a:spcBef>
                <a:spcPct val="0"/>
              </a:spcBef>
              <a:spcAft>
                <a:spcPct val="0"/>
              </a:spcAft>
            </a:pPr>
            <a:endParaRPr lang="fr-FR" sz="1050" dirty="0" smtClean="0">
              <a:latin typeface="Arial" pitchFamily="34" charset="0"/>
              <a:cs typeface="Arial" pitchFamily="34" charset="0"/>
            </a:endParaRPr>
          </a:p>
          <a:p>
            <a:pPr lvl="0" algn="just" eaLnBrk="0" fontAlgn="base" hangingPunct="0">
              <a:spcBef>
                <a:spcPct val="0"/>
              </a:spcBef>
              <a:spcAft>
                <a:spcPct val="0"/>
              </a:spcAft>
            </a:pPr>
            <a:r>
              <a:rPr lang="fr-FR" sz="2300" dirty="0" smtClean="0">
                <a:latin typeface="Times New Roman" pitchFamily="18" charset="0"/>
                <a:ea typeface="Calibri" pitchFamily="34" charset="0"/>
                <a:cs typeface="Times New Roman" pitchFamily="18" charset="0"/>
              </a:rPr>
              <a:t>Quand, Lorsque, Avant que, Avant cela, Après que/quoi, Alors que, Dès lors que, Depuis que,  En même temps, </a:t>
            </a:r>
            <a:r>
              <a:rPr lang="fr-FR" sz="2300" dirty="0" smtClean="0">
                <a:latin typeface="Times New Roman" pitchFamily="18" charset="0"/>
                <a:cs typeface="Times New Roman" pitchFamily="18" charset="0"/>
              </a:rPr>
              <a:t>aussitôt que, </a:t>
            </a:r>
            <a:r>
              <a:rPr lang="fr-FR" sz="2300" dirty="0" smtClean="0">
                <a:latin typeface="Times New Roman" pitchFamily="18" charset="0"/>
                <a:ea typeface="Calibri" pitchFamily="34" charset="0"/>
                <a:cs typeface="Times New Roman" pitchFamily="18" charset="0"/>
              </a:rPr>
              <a:t>Depuis le temps, Pendant que, Au moment où, Désormais( partir du moment actuel) , Par la suite, Avant toute chose, Plus tard, Bientôt, Plus tôt, Dès l’instant où, Maintenant, Antérieurement, postérieurement, Au préalable, Dorénavant, à présent, </a:t>
            </a:r>
            <a:r>
              <a:rPr lang="fr-FR" sz="2300" dirty="0" smtClean="0">
                <a:solidFill>
                  <a:srgbClr val="000000"/>
                </a:solidFill>
                <a:latin typeface="Times New Roman" pitchFamily="18" charset="0"/>
                <a:ea typeface="Times New Roman" pitchFamily="18" charset="0"/>
                <a:cs typeface="Times New Roman" pitchFamily="18" charset="0"/>
              </a:rPr>
              <a:t>depuis ce jour-là, de nos jours, en 1967, au cours du XX</a:t>
            </a:r>
            <a:r>
              <a:rPr lang="fr-FR" sz="2300" baseline="30000" dirty="0" smtClean="0">
                <a:solidFill>
                  <a:srgbClr val="000000"/>
                </a:solidFill>
                <a:latin typeface="Times New Roman" pitchFamily="18" charset="0"/>
                <a:ea typeface="Times New Roman" pitchFamily="18" charset="0"/>
                <a:cs typeface="Times New Roman" pitchFamily="18" charset="0"/>
              </a:rPr>
              <a:t>e</a:t>
            </a:r>
            <a:r>
              <a:rPr lang="fr-FR" sz="2300" dirty="0" smtClean="0">
                <a:solidFill>
                  <a:srgbClr val="000000"/>
                </a:solidFill>
                <a:latin typeface="Times New Roman" pitchFamily="18" charset="0"/>
                <a:ea typeface="Times New Roman" pitchFamily="18" charset="0"/>
                <a:cs typeface="Times New Roman" pitchFamily="18" charset="0"/>
              </a:rPr>
              <a:t> siècle, il y a de cela très longtemps</a:t>
            </a:r>
            <a:endParaRPr lang="fr-FR" sz="2300" dirty="0" smtClean="0">
              <a:latin typeface="Times New Roman" pitchFamily="18" charset="0"/>
              <a:cs typeface="Times New Roman" pitchFamily="18" charset="0"/>
            </a:endParaRPr>
          </a:p>
        </p:txBody>
      </p:sp>
      <p:sp>
        <p:nvSpPr>
          <p:cNvPr id="19457" name="Rectangle 1"/>
          <p:cNvSpPr>
            <a:spLocks noChangeArrowheads="1"/>
          </p:cNvSpPr>
          <p:nvPr/>
        </p:nvSpPr>
        <p:spPr bwMode="auto">
          <a:xfrm>
            <a:off x="0" y="0"/>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7030A0"/>
                </a:solidFill>
                <a:effectLst/>
                <a:latin typeface="Times New Roman" pitchFamily="18" charset="0"/>
                <a:ea typeface="Calibri" pitchFamily="34" charset="0"/>
                <a:cs typeface="Times New Roman" pitchFamily="18" charset="0"/>
              </a:rPr>
              <a:t>Opposition</a:t>
            </a:r>
            <a:endParaRPr kumimoji="0" lang="fr-FR" sz="800" b="0" i="0" u="none" strike="noStrike" cap="none" normalizeH="0" baseline="0" dirty="0" smtClean="0">
              <a:ln>
                <a:noFill/>
              </a:ln>
              <a:solidFill>
                <a:srgbClr val="7030A0"/>
              </a:solidFill>
              <a:effectLst/>
              <a:latin typeface="Arial" pitchFamily="34" charset="0"/>
              <a:cs typeface="Arial" pitchFamily="34" charset="0"/>
            </a:endParaRPr>
          </a:p>
        </p:txBody>
      </p:sp>
      <p:sp>
        <p:nvSpPr>
          <p:cNvPr id="12" name="Rectangle 11"/>
          <p:cNvSpPr/>
          <p:nvPr/>
        </p:nvSpPr>
        <p:spPr>
          <a:xfrm>
            <a:off x="0" y="357166"/>
            <a:ext cx="8858280" cy="2023631"/>
          </a:xfrm>
          <a:prstGeom prst="rect">
            <a:avLst/>
          </a:prstGeom>
        </p:spPr>
        <p:txBody>
          <a:bodyPr wrap="square">
            <a:spAutoFit/>
          </a:bodyPr>
          <a:lstStyle/>
          <a:p>
            <a:pPr lvl="0" algn="justLow" eaLnBrk="0" fontAlgn="base" hangingPunct="0">
              <a:spcBef>
                <a:spcPct val="0"/>
              </a:spcBef>
              <a:spcAft>
                <a:spcPct val="0"/>
              </a:spcAft>
            </a:pPr>
            <a:r>
              <a:rPr lang="fr-FR" sz="2300" dirty="0" smtClean="0">
                <a:latin typeface="Times New Roman" pitchFamily="18" charset="0"/>
                <a:ea typeface="Calibri" pitchFamily="34" charset="0"/>
                <a:cs typeface="Times New Roman" pitchFamily="18" charset="0"/>
              </a:rPr>
              <a:t>Mais, Cependant, Néanmoins, Pourtant, Par contre, Tandis que, Au contraire, D’un autre côté, En dépit de, Malgré, pourtant, Nonobstant, A l’inverse, En contrepartie, A l’opposé de, Bien que, Toutefois, Contrairement à, Inversement, En Revanche, à l’inverse, à l’inverse de, à l’opposé, à la différence de, tandis que, </a:t>
            </a:r>
            <a:r>
              <a:rPr lang="fr-FR" sz="2300" dirty="0" smtClean="0">
                <a:latin typeface="Times New Roman" pitchFamily="18" charset="0"/>
                <a:ea typeface="Times New Roman" pitchFamily="18" charset="0"/>
                <a:cs typeface="Times New Roman" pitchFamily="18" charset="0"/>
              </a:rPr>
              <a:t>Ceci s’oppose à, Ceci contredit…</a:t>
            </a:r>
            <a:endParaRPr lang="fr-FR" sz="2300" dirty="0" smtClean="0">
              <a:latin typeface="Times New Roman" pitchFamily="18" charset="0"/>
              <a:cs typeface="Times New Roman" pitchFamily="18" charset="0"/>
            </a:endParaRPr>
          </a:p>
          <a:p>
            <a:pPr lvl="0" algn="justLow" eaLnBrk="0" fontAlgn="base" hangingPunct="0">
              <a:spcBef>
                <a:spcPct val="0"/>
              </a:spcBef>
              <a:spcAft>
                <a:spcPct val="0"/>
              </a:spcAft>
            </a:pPr>
            <a:endParaRPr lang="fr-FR" sz="1050" dirty="0" smtClean="0">
              <a:latin typeface="Arial" pitchFamily="34" charset="0"/>
              <a:cs typeface="Arial" pitchFamily="34" charset="0"/>
            </a:endParaRPr>
          </a:p>
        </p:txBody>
      </p:sp>
      <p:sp>
        <p:nvSpPr>
          <p:cNvPr id="13" name="Rectangle 2"/>
          <p:cNvSpPr>
            <a:spLocks noChangeArrowheads="1"/>
          </p:cNvSpPr>
          <p:nvPr/>
        </p:nvSpPr>
        <p:spPr bwMode="auto">
          <a:xfrm>
            <a:off x="0" y="5572140"/>
            <a:ext cx="7137788"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rgbClr val="7030A0"/>
                </a:solidFill>
                <a:effectLst/>
                <a:latin typeface="Times New Roman" pitchFamily="18" charset="0"/>
                <a:ea typeface="Times New Roman" pitchFamily="18" charset="0"/>
                <a:cs typeface="Times New Roman" pitchFamily="18" charset="0"/>
              </a:rPr>
              <a:t>Pour introduire un avis, une opinion, un point de vue</a:t>
            </a:r>
            <a:endParaRPr kumimoji="0" lang="fr-FR" sz="1200" b="0" i="0" u="none" strike="noStrike" cap="none" normalizeH="0" baseline="0" dirty="0" smtClean="0">
              <a:ln>
                <a:noFill/>
              </a:ln>
              <a:solidFill>
                <a:srgbClr val="7030A0"/>
              </a:solidFill>
              <a:effectLst/>
              <a:latin typeface="Times New Roman" pitchFamily="18" charset="0"/>
              <a:cs typeface="Times New Roman" pitchFamily="18" charset="0"/>
            </a:endParaRPr>
          </a:p>
        </p:txBody>
      </p:sp>
      <p:sp>
        <p:nvSpPr>
          <p:cNvPr id="14" name="Rectangle 13"/>
          <p:cNvSpPr/>
          <p:nvPr/>
        </p:nvSpPr>
        <p:spPr>
          <a:xfrm>
            <a:off x="0" y="6000768"/>
            <a:ext cx="8858280" cy="830997"/>
          </a:xfrm>
          <a:prstGeom prst="rect">
            <a:avLst/>
          </a:prstGeom>
        </p:spPr>
        <p:txBody>
          <a:bodyPr wrap="square">
            <a:spAutoFit/>
          </a:bodyPr>
          <a:lstStyle/>
          <a:p>
            <a:pPr lvl="0" eaLnBrk="0" fontAlgn="base" hangingPunct="0">
              <a:spcBef>
                <a:spcPct val="0"/>
              </a:spcBef>
              <a:spcAft>
                <a:spcPct val="0"/>
              </a:spcAft>
            </a:pPr>
            <a:r>
              <a:rPr lang="fr-FR" sz="2400" dirty="0" smtClean="0">
                <a:latin typeface="Times New Roman" pitchFamily="18" charset="0"/>
                <a:ea typeface="Times New Roman" pitchFamily="18" charset="0"/>
                <a:cs typeface="Times New Roman" pitchFamily="18" charset="0"/>
              </a:rPr>
              <a:t>En ce qui nous concerne, Pour notre part, Quant à nous, À notre avis, À notre sens, selon nous, d’après nous…</a:t>
            </a:r>
            <a:endParaRPr lang="fr-FR" sz="36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0481"/>
                                        </p:tgtEl>
                                        <p:attrNameLst>
                                          <p:attrName>style.visibility</p:attrName>
                                        </p:attrNameLst>
                                      </p:cBhvr>
                                      <p:to>
                                        <p:strVal val="visible"/>
                                      </p:to>
                                    </p:set>
                                    <p:animEffect transition="in" filter="box(in)">
                                      <p:cBhvr>
                                        <p:cTn id="12" dur="500"/>
                                        <p:tgtEl>
                                          <p:spTgt spid="20481"/>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ox(i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ox(in)">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ox(in)">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1" grpId="0"/>
      <p:bldP spid="6" grpId="0"/>
      <p:bldP spid="12" grpId="0"/>
      <p:bldP spid="13" grpId="0"/>
      <p:bldP spid="14"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1401</Words>
  <Application>Microsoft Office PowerPoint</Application>
  <PresentationFormat>Affichage à l'écran (4:3)</PresentationFormat>
  <Paragraphs>151</Paragraphs>
  <Slides>19</Slides>
  <Notes>0</Notes>
  <HiddenSlides>0</HiddenSlides>
  <MMClips>0</MMClips>
  <ScaleCrop>false</ScaleCrop>
  <HeadingPairs>
    <vt:vector size="4" baseType="variant">
      <vt:variant>
        <vt:lpstr>Thème</vt:lpstr>
      </vt:variant>
      <vt:variant>
        <vt:i4>1</vt:i4>
      </vt:variant>
      <vt:variant>
        <vt:lpstr>Titres des diapositives</vt:lpstr>
      </vt:variant>
      <vt:variant>
        <vt:i4>19</vt:i4>
      </vt:variant>
    </vt:vector>
  </HeadingPairs>
  <TitlesOfParts>
    <vt:vector size="20" baseType="lpstr">
      <vt:lpstr>Thème Office</vt:lpstr>
      <vt:lpstr>Les particularités textuelles du discours scientifique. 3.3. La cohésion textuelle</vt:lpstr>
      <vt:lpstr>3. Cohésion textuelle  </vt:lpstr>
      <vt:lpstr>Les marqueurs de relation  </vt:lpstr>
      <vt:lpstr>Diapositive 4</vt:lpstr>
      <vt:lpstr>Les classifications des marqueurs de relations selon leur rapport logique : </vt:lpstr>
      <vt:lpstr>Diapositive 6</vt:lpstr>
      <vt:lpstr>Diapositive 7</vt:lpstr>
      <vt:lpstr>Diapositive 8</vt:lpstr>
      <vt:lpstr>Diapositive 9</vt:lpstr>
      <vt:lpstr>Diapositive 10</vt:lpstr>
      <vt:lpstr>Les anaphores </vt:lpstr>
      <vt:lpstr>Les anaphores grammaticales :  </vt:lpstr>
      <vt:lpstr>Diapositive 13</vt:lpstr>
      <vt:lpstr>Diapositive 14</vt:lpstr>
      <vt:lpstr>Diapositive 15</vt:lpstr>
      <vt:lpstr>Diapositive 16</vt:lpstr>
      <vt:lpstr>2. LES ANAPHORES LEXICALES </vt:lpstr>
      <vt:lpstr>Diapositive 18</vt:lpstr>
      <vt:lpstr>Diapositive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particularités textuelles du discours scientifique. 3.3. La cohésion textuelle</dc:title>
  <dc:creator>mr</dc:creator>
  <cp:lastModifiedBy>mr</cp:lastModifiedBy>
  <cp:revision>1</cp:revision>
  <dcterms:created xsi:type="dcterms:W3CDTF">2021-11-10T09:45:21Z</dcterms:created>
  <dcterms:modified xsi:type="dcterms:W3CDTF">2021-11-10T09:47:13Z</dcterms:modified>
</cp:coreProperties>
</file>