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85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4" r:id="rId19"/>
    <p:sldId id="276" r:id="rId20"/>
    <p:sldId id="278" r:id="rId21"/>
    <p:sldId id="283" r:id="rId22"/>
    <p:sldId id="284" r:id="rId23"/>
    <p:sldId id="279" r:id="rId24"/>
    <p:sldId id="281" r:id="rId2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1386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5FC40E-E33C-4649-8D6C-95DE03262099}" type="datetimeFigureOut">
              <a:rPr lang="fr-FR" smtClean="0"/>
              <a:t>29/12/2024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4550A2-8743-4DF8-AA7F-2F9F71342C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713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550A2-8743-4DF8-AA7F-2F9F71342C74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9870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550A2-8743-4DF8-AA7F-2F9F71342C74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9870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550A2-8743-4DF8-AA7F-2F9F71342C74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9870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550A2-8743-4DF8-AA7F-2F9F71342C74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9870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550A2-8743-4DF8-AA7F-2F9F71342C74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9870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550A2-8743-4DF8-AA7F-2F9F71342C74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9870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550A2-8743-4DF8-AA7F-2F9F71342C74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9870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550A2-8743-4DF8-AA7F-2F9F71342C74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9870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550A2-8743-4DF8-AA7F-2F9F71342C74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9870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550A2-8743-4DF8-AA7F-2F9F71342C74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9870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550A2-8743-4DF8-AA7F-2F9F71342C74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987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550A2-8743-4DF8-AA7F-2F9F71342C74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9870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550A2-8743-4DF8-AA7F-2F9F71342C74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9870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550A2-8743-4DF8-AA7F-2F9F71342C74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9870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550A2-8743-4DF8-AA7F-2F9F71342C74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9870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550A2-8743-4DF8-AA7F-2F9F71342C74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987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550A2-8743-4DF8-AA7F-2F9F71342C74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987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550A2-8743-4DF8-AA7F-2F9F71342C74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9870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550A2-8743-4DF8-AA7F-2F9F71342C74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47898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550A2-8743-4DF8-AA7F-2F9F71342C74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987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550A2-8743-4DF8-AA7F-2F9F71342C74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9870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550A2-8743-4DF8-AA7F-2F9F71342C74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9870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550A2-8743-4DF8-AA7F-2F9F71342C74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987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29/12/2024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29/12/2024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29/12/2024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29/12/2024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29/12/2024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29/12/2024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29/12/2024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29/12/2024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29/12/2024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29/12/2024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29/12/2024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29/12/2024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9552" y="620688"/>
            <a:ext cx="7772400" cy="1470025"/>
          </a:xfrm>
        </p:spPr>
        <p:txBody>
          <a:bodyPr>
            <a:noAutofit/>
          </a:bodyPr>
          <a:lstStyle/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Centre Universitaire Abdelhafidh Boussouf-MILA</a:t>
            </a:r>
            <a:br>
              <a:rPr lang="fr-FR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Département de GM-ELM</a:t>
            </a:r>
            <a:br>
              <a:rPr lang="fr-FR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fr-FR" sz="2400" baseline="30000" dirty="0" smtClean="0">
                <a:latin typeface="Times New Roman" pitchFamily="18" charset="0"/>
                <a:cs typeface="Times New Roman" pitchFamily="18" charset="0"/>
              </a:rPr>
              <a:t>re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 Année Master ELM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31640" y="2924944"/>
            <a:ext cx="6400800" cy="1343000"/>
          </a:xfrm>
        </p:spPr>
        <p:txBody>
          <a:bodyPr/>
          <a:lstStyle/>
          <a:p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Réseaux électriques Industriels</a:t>
            </a:r>
            <a:endParaRPr lang="fr-FR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1043608" y="6381328"/>
            <a:ext cx="6400800" cy="3600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Année Universitaire: 2024-2025</a:t>
            </a:r>
            <a:endParaRPr lang="fr-FR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2" descr="Résultat d’images pour Schéma Armoire Électriq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4" descr="Résultat d’images pour Schéma Armoire Électriqu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6" descr="Résultat d’images pour Schéma Armoire Électriqu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8" descr="Résultat d’images pour Schéma Armoire Électriqu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0" descr="Résultat d’images pour Schéma Armoire Électrique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cxnSp>
        <p:nvCxnSpPr>
          <p:cNvPr id="12" name="Connecteur droit 11"/>
          <p:cNvCxnSpPr/>
          <p:nvPr/>
        </p:nvCxnSpPr>
        <p:spPr>
          <a:xfrm>
            <a:off x="-17704" y="6381126"/>
            <a:ext cx="9144000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1872296" y="2852936"/>
            <a:ext cx="536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1659632" y="4293096"/>
            <a:ext cx="582473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1619672" y="2564904"/>
            <a:ext cx="582473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1850040" y="4077072"/>
            <a:ext cx="536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0" y="0"/>
            <a:ext cx="612775" cy="6858000"/>
          </a:xfrm>
          <a:prstGeom prst="rect">
            <a:avLst/>
          </a:prstGeom>
          <a:gradFill flip="none" rotWithShape="1">
            <a:gsLst>
              <a:gs pos="0">
                <a:srgbClr val="002060">
                  <a:tint val="66000"/>
                  <a:satMod val="160000"/>
                </a:srgbClr>
              </a:gs>
              <a:gs pos="50000">
                <a:srgbClr val="002060">
                  <a:tint val="44500"/>
                  <a:satMod val="160000"/>
                </a:srgbClr>
              </a:gs>
              <a:gs pos="100000">
                <a:srgbClr val="00206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196752"/>
            <a:ext cx="1252537" cy="124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737" y="1196752"/>
            <a:ext cx="1252537" cy="124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821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Chapitre IV: Mise à la terre et sécurité dans une installation</a:t>
            </a:r>
            <a:br>
              <a:rPr lang="fr-FR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5. Types du régime du neutre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4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8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0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2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18" descr="Résultat d’images pour arc électriqu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489884" y="1772816"/>
            <a:ext cx="811456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latin typeface="Modern No. 20" pitchFamily="18" charset="0"/>
              </a:rPr>
              <a:t>Les systèmes de mise à la terre sont régis par la norme </a:t>
            </a:r>
            <a:r>
              <a:rPr lang="fr-FR" sz="2400" dirty="0">
                <a:solidFill>
                  <a:srgbClr val="FF0000"/>
                </a:solidFill>
                <a:latin typeface="Modern No. 20" pitchFamily="18" charset="0"/>
              </a:rPr>
              <a:t>CEI 60364-3</a:t>
            </a:r>
            <a:r>
              <a:rPr lang="fr-FR" sz="2400" dirty="0">
                <a:latin typeface="Modern No. 20" pitchFamily="18" charset="0"/>
              </a:rPr>
              <a:t>. Il existe trois types </a:t>
            </a:r>
            <a:r>
              <a:rPr lang="fr-FR" sz="2400" dirty="0" smtClean="0">
                <a:latin typeface="Modern No. 20" pitchFamily="18" charset="0"/>
              </a:rPr>
              <a:t>de régime </a:t>
            </a:r>
            <a:r>
              <a:rPr lang="fr-FR" sz="2400" dirty="0">
                <a:latin typeface="Modern No. 20" pitchFamily="18" charset="0"/>
              </a:rPr>
              <a:t>de neutre : TT, TN et IT.</a:t>
            </a:r>
            <a:r>
              <a:rPr lang="fr-FR" sz="2000" dirty="0">
                <a:latin typeface="Modern No. 20" pitchFamily="18" charset="0"/>
              </a:rPr>
              <a:t/>
            </a:r>
            <a:br>
              <a:rPr lang="fr-FR" sz="2000" dirty="0">
                <a:latin typeface="Modern No. 20" pitchFamily="18" charset="0"/>
              </a:rPr>
            </a:br>
            <a:endParaRPr lang="fr-FR" sz="2000" dirty="0" smtClean="0">
              <a:latin typeface="Modern No. 20" pitchFamily="18" charset="0"/>
            </a:endParaRPr>
          </a:p>
          <a:p>
            <a:r>
              <a:rPr lang="fr-FR" sz="2400" b="1" u="sng" dirty="0" smtClean="0">
                <a:solidFill>
                  <a:srgbClr val="FF0000"/>
                </a:solidFill>
                <a:latin typeface="Modern No. 20" pitchFamily="18" charset="0"/>
              </a:rPr>
              <a:t>1ère </a:t>
            </a:r>
            <a:r>
              <a:rPr lang="fr-FR" sz="2400" b="1" u="sng" dirty="0">
                <a:solidFill>
                  <a:srgbClr val="FF0000"/>
                </a:solidFill>
                <a:latin typeface="Modern No. 20" pitchFamily="18" charset="0"/>
              </a:rPr>
              <a:t>Lettre : </a:t>
            </a:r>
            <a:r>
              <a:rPr lang="fr-FR" sz="2400" dirty="0">
                <a:latin typeface="Modern No. 20" pitchFamily="18" charset="0"/>
              </a:rPr>
              <a:t>définit le point neutre par rapport à la </a:t>
            </a:r>
            <a:r>
              <a:rPr lang="fr-FR" sz="2400" b="1" dirty="0">
                <a:latin typeface="Modern No. 20" pitchFamily="18" charset="0"/>
              </a:rPr>
              <a:t>terre</a:t>
            </a:r>
            <a:r>
              <a:rPr lang="fr-FR" sz="2400" dirty="0">
                <a:latin typeface="Modern No. 20" pitchFamily="18" charset="0"/>
              </a:rPr>
              <a:t>.</a:t>
            </a:r>
            <a:br>
              <a:rPr lang="fr-FR" sz="2400" dirty="0">
                <a:latin typeface="Modern No. 20" pitchFamily="18" charset="0"/>
              </a:rPr>
            </a:br>
            <a:r>
              <a:rPr lang="fr-FR" sz="2400" b="1" dirty="0">
                <a:latin typeface="Modern No. 20" pitchFamily="18" charset="0"/>
              </a:rPr>
              <a:t>T </a:t>
            </a:r>
            <a:r>
              <a:rPr lang="fr-FR" sz="2400" dirty="0">
                <a:latin typeface="Modern No. 20" pitchFamily="18" charset="0"/>
              </a:rPr>
              <a:t>: neutre directement mis à la </a:t>
            </a:r>
            <a:r>
              <a:rPr lang="fr-FR" sz="2400" dirty="0" smtClean="0">
                <a:latin typeface="Modern No. 20" pitchFamily="18" charset="0"/>
              </a:rPr>
              <a:t>terre </a:t>
            </a:r>
            <a:r>
              <a:rPr lang="fr-FR" sz="2400" dirty="0">
                <a:latin typeface="Modern No. 20" pitchFamily="18" charset="0"/>
              </a:rPr>
              <a:t>;</a:t>
            </a:r>
            <a:br>
              <a:rPr lang="fr-FR" sz="2400" dirty="0">
                <a:latin typeface="Modern No. 20" pitchFamily="18" charset="0"/>
              </a:rPr>
            </a:br>
            <a:r>
              <a:rPr lang="fr-FR" sz="2400" b="1" dirty="0">
                <a:latin typeface="Modern No. 20" pitchFamily="18" charset="0"/>
              </a:rPr>
              <a:t>I </a:t>
            </a:r>
            <a:r>
              <a:rPr lang="fr-FR" sz="2400" dirty="0">
                <a:latin typeface="Modern No. 20" pitchFamily="18" charset="0"/>
              </a:rPr>
              <a:t>: neutre non relié à la terre ou mise à la terre à haute impédance (par exemple 2000 Ω) ;</a:t>
            </a:r>
            <a:r>
              <a:rPr lang="fr-FR" sz="2000" dirty="0">
                <a:latin typeface="Modern No. 20" pitchFamily="18" charset="0"/>
              </a:rPr>
              <a:t/>
            </a:r>
            <a:br>
              <a:rPr lang="fr-FR" sz="2000" dirty="0">
                <a:latin typeface="Modern No. 20" pitchFamily="18" charset="0"/>
              </a:rPr>
            </a:br>
            <a:endParaRPr lang="fr-FR" sz="2000" dirty="0" smtClean="0">
              <a:latin typeface="Modern No. 20" pitchFamily="18" charset="0"/>
            </a:endParaRPr>
          </a:p>
          <a:p>
            <a:r>
              <a:rPr lang="fr-FR" sz="2400" b="1" dirty="0" smtClean="0">
                <a:solidFill>
                  <a:srgbClr val="FF0000"/>
                </a:solidFill>
                <a:latin typeface="Modern No. 20" pitchFamily="18" charset="0"/>
              </a:rPr>
              <a:t>2èmeLettre </a:t>
            </a:r>
            <a:r>
              <a:rPr lang="fr-FR" sz="2400" b="1" dirty="0">
                <a:solidFill>
                  <a:srgbClr val="FF0000"/>
                </a:solidFill>
                <a:latin typeface="Modern No. 20" pitchFamily="18" charset="0"/>
              </a:rPr>
              <a:t>: </a:t>
            </a:r>
            <a:r>
              <a:rPr lang="fr-FR" sz="2400" dirty="0">
                <a:latin typeface="Modern No. 20" pitchFamily="18" charset="0"/>
              </a:rPr>
              <a:t>Définit les </a:t>
            </a:r>
            <a:r>
              <a:rPr lang="fr-FR" sz="2400" b="1" dirty="0">
                <a:latin typeface="Modern No. 20" pitchFamily="18" charset="0"/>
              </a:rPr>
              <a:t>masses </a:t>
            </a:r>
            <a:r>
              <a:rPr lang="fr-FR" sz="2400" dirty="0">
                <a:latin typeface="Modern No. 20" pitchFamily="18" charset="0"/>
              </a:rPr>
              <a:t>de l’installation par rapport à la </a:t>
            </a:r>
            <a:r>
              <a:rPr lang="fr-FR" sz="2400" b="1" dirty="0">
                <a:latin typeface="Modern No. 20" pitchFamily="18" charset="0"/>
              </a:rPr>
              <a:t>terre </a:t>
            </a:r>
            <a:r>
              <a:rPr lang="fr-FR" sz="2400" dirty="0">
                <a:latin typeface="Modern No. 20" pitchFamily="18" charset="0"/>
              </a:rPr>
              <a:t>:</a:t>
            </a:r>
            <a:br>
              <a:rPr lang="fr-FR" sz="2400" dirty="0">
                <a:latin typeface="Modern No. 20" pitchFamily="18" charset="0"/>
              </a:rPr>
            </a:br>
            <a:r>
              <a:rPr lang="fr-FR" sz="2400" b="1" dirty="0">
                <a:latin typeface="Modern No. 20" pitchFamily="18" charset="0"/>
              </a:rPr>
              <a:t>T </a:t>
            </a:r>
            <a:r>
              <a:rPr lang="fr-FR" sz="2400" dirty="0">
                <a:latin typeface="Modern No. 20" pitchFamily="18" charset="0"/>
              </a:rPr>
              <a:t>: masses reliées directement à la </a:t>
            </a:r>
            <a:r>
              <a:rPr lang="fr-FR" sz="2400" b="1" dirty="0">
                <a:latin typeface="Modern No. 20" pitchFamily="18" charset="0"/>
              </a:rPr>
              <a:t>terre</a:t>
            </a:r>
            <a:r>
              <a:rPr lang="fr-FR" sz="2400" dirty="0">
                <a:latin typeface="Modern No. 20" pitchFamily="18" charset="0"/>
              </a:rPr>
              <a:t>.</a:t>
            </a:r>
            <a:br>
              <a:rPr lang="fr-FR" sz="2400" dirty="0">
                <a:latin typeface="Modern No. 20" pitchFamily="18" charset="0"/>
              </a:rPr>
            </a:br>
            <a:r>
              <a:rPr lang="fr-FR" sz="2400" b="1" dirty="0">
                <a:latin typeface="Modern No. 20" pitchFamily="18" charset="0"/>
              </a:rPr>
              <a:t>N </a:t>
            </a:r>
            <a:r>
              <a:rPr lang="fr-FR" sz="2400" dirty="0">
                <a:latin typeface="Modern No. 20" pitchFamily="18" charset="0"/>
              </a:rPr>
              <a:t>: masses reliées au </a:t>
            </a:r>
            <a:r>
              <a:rPr lang="fr-FR" sz="2400" b="1" dirty="0">
                <a:latin typeface="Modern No. 20" pitchFamily="18" charset="0"/>
              </a:rPr>
              <a:t>neutre </a:t>
            </a:r>
            <a:r>
              <a:rPr lang="fr-FR" sz="2400" dirty="0">
                <a:latin typeface="Modern No. 20" pitchFamily="18" charset="0"/>
              </a:rPr>
              <a:t>de l’installation, lui-même relié à la </a:t>
            </a:r>
            <a:r>
              <a:rPr lang="fr-FR" sz="2400" b="1" dirty="0">
                <a:latin typeface="Modern No. 20" pitchFamily="18" charset="0"/>
              </a:rPr>
              <a:t>terre.</a:t>
            </a:r>
            <a:r>
              <a:rPr lang="fr-FR" sz="2400" dirty="0">
                <a:latin typeface="Modern No. 20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271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Chapitre IV: Mise à la terre et sécurité dans une installation</a:t>
            </a:r>
            <a:br>
              <a:rPr lang="fr-FR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5. Types du régime du neutre</a:t>
            </a:r>
            <a:br>
              <a:rPr lang="fr-FR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5.1. Régime TT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4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8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0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2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18" descr="Résultat d’images pour arc électriqu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307975" y="1700808"/>
            <a:ext cx="85124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latin typeface="Modern No. 20" pitchFamily="18" charset="0"/>
              </a:rPr>
              <a:t>Le neutre de l’installation est directement relié à la terre. Les parties conductrices </a:t>
            </a:r>
            <a:r>
              <a:rPr lang="fr-FR" sz="2000" dirty="0" smtClean="0">
                <a:latin typeface="Modern No. 20" pitchFamily="18" charset="0"/>
              </a:rPr>
              <a:t>exposées des </a:t>
            </a:r>
            <a:r>
              <a:rPr lang="fr-FR" sz="2000" dirty="0">
                <a:latin typeface="Modern No. 20" pitchFamily="18" charset="0"/>
              </a:rPr>
              <a:t>charges (les masses) sont interconnectées soit ensemble soit par un groupe de </a:t>
            </a:r>
            <a:r>
              <a:rPr lang="fr-FR" sz="2000" dirty="0" smtClean="0">
                <a:latin typeface="Modern No. 20" pitchFamily="18" charset="0"/>
              </a:rPr>
              <a:t>charges. Chaque </a:t>
            </a:r>
            <a:r>
              <a:rPr lang="fr-FR" sz="2000" dirty="0">
                <a:latin typeface="Modern No. 20" pitchFamily="18" charset="0"/>
              </a:rPr>
              <a:t>groupe interconnecté est mis à la terre.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23771"/>
            <a:ext cx="4099414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416015" y="3068960"/>
            <a:ext cx="470083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u="sng" dirty="0">
                <a:solidFill>
                  <a:srgbClr val="FF0000"/>
                </a:solidFill>
                <a:latin typeface="Modern No. 20" pitchFamily="18" charset="0"/>
              </a:rPr>
              <a:t>Caractéristiques particulières du régime </a:t>
            </a:r>
            <a:r>
              <a:rPr lang="fr-FR" sz="2000" u="sng" dirty="0" smtClean="0">
                <a:solidFill>
                  <a:srgbClr val="FF0000"/>
                </a:solidFill>
                <a:latin typeface="Modern No. 20" pitchFamily="18" charset="0"/>
              </a:rPr>
              <a:t>TT</a:t>
            </a:r>
          </a:p>
          <a:p>
            <a:r>
              <a:rPr lang="fr-FR" sz="2000" u="sng" dirty="0">
                <a:solidFill>
                  <a:srgbClr val="FF0000"/>
                </a:solidFill>
                <a:latin typeface="Modern No. 20" pitchFamily="18" charset="0"/>
              </a:rPr>
              <a:t/>
            </a:r>
            <a:br>
              <a:rPr lang="fr-FR" sz="2000" u="sng" dirty="0">
                <a:solidFill>
                  <a:srgbClr val="FF0000"/>
                </a:solidFill>
                <a:latin typeface="Modern No. 20" pitchFamily="18" charset="0"/>
              </a:rPr>
            </a:br>
            <a:r>
              <a:rPr lang="fr-FR" sz="2000" dirty="0">
                <a:latin typeface="Modern No. 20" pitchFamily="18" charset="0"/>
              </a:rPr>
              <a:t>▪ L'installation de DDR est obligatoire.</a:t>
            </a:r>
            <a:br>
              <a:rPr lang="fr-FR" sz="2000" dirty="0">
                <a:latin typeface="Modern No. 20" pitchFamily="18" charset="0"/>
              </a:rPr>
            </a:br>
            <a:r>
              <a:rPr lang="fr-FR" sz="2000" dirty="0">
                <a:latin typeface="Modern No. 20" pitchFamily="18" charset="0"/>
              </a:rPr>
              <a:t>▪ Toutes les masses protégées par le même dispositif de protection doivent être</a:t>
            </a:r>
            <a:br>
              <a:rPr lang="fr-FR" sz="2000" dirty="0">
                <a:latin typeface="Modern No. 20" pitchFamily="18" charset="0"/>
              </a:rPr>
            </a:br>
            <a:r>
              <a:rPr lang="fr-FR" sz="2000" dirty="0">
                <a:latin typeface="Modern No. 20" pitchFamily="18" charset="0"/>
              </a:rPr>
              <a:t>connectées à la même terre.</a:t>
            </a:r>
            <a:br>
              <a:rPr lang="fr-FR" sz="2000" dirty="0">
                <a:latin typeface="Modern No. 20" pitchFamily="18" charset="0"/>
              </a:rPr>
            </a:br>
            <a:r>
              <a:rPr lang="fr-FR" sz="2000" dirty="0">
                <a:latin typeface="Modern No. 20" pitchFamily="18" charset="0"/>
              </a:rPr>
              <a:t>▪ La terre de neutre et la terre de masse peuvent ou non être interconnectées ou</a:t>
            </a:r>
            <a:br>
              <a:rPr lang="fr-FR" sz="2000" dirty="0">
                <a:latin typeface="Modern No. 20" pitchFamily="18" charset="0"/>
              </a:rPr>
            </a:br>
            <a:r>
              <a:rPr lang="fr-FR" sz="2000" dirty="0">
                <a:latin typeface="Modern No. 20" pitchFamily="18" charset="0"/>
              </a:rPr>
              <a:t>combinées. </a:t>
            </a:r>
          </a:p>
        </p:txBody>
      </p:sp>
    </p:spTree>
    <p:extLst>
      <p:ext uri="{BB962C8B-B14F-4D97-AF65-F5344CB8AC3E}">
        <p14:creationId xmlns:p14="http://schemas.microsoft.com/office/powerpoint/2010/main" val="373187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Chapitre IV: Mise à la terre et sécurité dans une installation</a:t>
            </a:r>
            <a:br>
              <a:rPr lang="fr-FR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5. Types du régime du neutre</a:t>
            </a:r>
            <a:br>
              <a:rPr lang="fr-FR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5.2. Régime TN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4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8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0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2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18" descr="Résultat d’images pour arc électriqu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307975" y="1700808"/>
            <a:ext cx="821608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fr-FR" sz="2000" dirty="0">
                <a:latin typeface="Modern No. 20" pitchFamily="18" charset="0"/>
              </a:rPr>
              <a:t>Dans ce régime le neutre est mis à la terre et les masses sont reliées au neutre par </a:t>
            </a:r>
            <a:r>
              <a:rPr lang="fr-FR" sz="2000" dirty="0" smtClean="0">
                <a:latin typeface="Modern No. 20" pitchFamily="18" charset="0"/>
              </a:rPr>
              <a:t>un conducteur </a:t>
            </a:r>
            <a:r>
              <a:rPr lang="fr-FR" sz="2000" dirty="0">
                <a:latin typeface="Modern No. 20" pitchFamily="18" charset="0"/>
              </a:rPr>
              <a:t>de </a:t>
            </a:r>
            <a:r>
              <a:rPr lang="fr-FR" sz="2000" dirty="0" smtClean="0">
                <a:latin typeface="Modern No. 20" pitchFamily="18" charset="0"/>
              </a:rPr>
              <a:t>protection</a:t>
            </a:r>
          </a:p>
          <a:p>
            <a:pPr marL="342900" indent="-342900">
              <a:buFont typeface="Wingdings" pitchFamily="2" charset="2"/>
              <a:buChar char="§"/>
            </a:pPr>
            <a:endParaRPr lang="fr-FR" sz="2000" dirty="0">
              <a:latin typeface="Modern No. 20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fr-FR" sz="2000" dirty="0" smtClean="0">
                <a:latin typeface="Modern No. 20" pitchFamily="18" charset="0"/>
              </a:rPr>
              <a:t>Il </a:t>
            </a:r>
            <a:r>
              <a:rPr lang="fr-FR" sz="2000" dirty="0">
                <a:latin typeface="Modern No. 20" pitchFamily="18" charset="0"/>
              </a:rPr>
              <a:t>existe deux types de systèmes, selon que le conducteur </a:t>
            </a:r>
            <a:r>
              <a:rPr lang="fr-FR" sz="2000" dirty="0" smtClean="0">
                <a:latin typeface="Modern No. 20" pitchFamily="18" charset="0"/>
              </a:rPr>
              <a:t>du</a:t>
            </a:r>
            <a:r>
              <a:rPr lang="fr-FR" sz="2000" dirty="0">
                <a:latin typeface="Modern No. 20" pitchFamily="18" charset="0"/>
              </a:rPr>
              <a:t> </a:t>
            </a:r>
            <a:r>
              <a:rPr lang="fr-FR" sz="2000" dirty="0" smtClean="0">
                <a:latin typeface="Modern No. 20" pitchFamily="18" charset="0"/>
              </a:rPr>
              <a:t>neutre </a:t>
            </a:r>
            <a:r>
              <a:rPr lang="fr-FR" sz="2000" dirty="0">
                <a:latin typeface="Modern No. 20" pitchFamily="18" charset="0"/>
              </a:rPr>
              <a:t>et le conducteur de protection (PE) sont confondus ou </a:t>
            </a:r>
            <a:r>
              <a:rPr lang="fr-FR" sz="2000" dirty="0" smtClean="0">
                <a:latin typeface="Modern No. 20" pitchFamily="18" charset="0"/>
              </a:rPr>
              <a:t>non: </a:t>
            </a:r>
            <a:r>
              <a:rPr lang="fr-FR" sz="2000" dirty="0">
                <a:latin typeface="Modern No. 20" pitchFamily="18" charset="0"/>
              </a:rPr>
              <a:t/>
            </a:r>
            <a:br>
              <a:rPr lang="fr-FR" sz="2000" dirty="0">
                <a:latin typeface="Modern No. 20" pitchFamily="18" charset="0"/>
              </a:rPr>
            </a:br>
            <a:r>
              <a:rPr lang="fr-FR" sz="2000" dirty="0" smtClean="0">
                <a:latin typeface="Modern No. 20" pitchFamily="18" charset="0"/>
              </a:rPr>
              <a:t> </a:t>
            </a:r>
            <a:endParaRPr lang="fr-FR" sz="2000" dirty="0">
              <a:latin typeface="Modern No. 20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39" y="3717032"/>
            <a:ext cx="6934200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406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Chapitre IV: Mise à la terre et sécurité dans une installation</a:t>
            </a:r>
            <a:br>
              <a:rPr lang="fr-FR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5. Types du régime du neutre</a:t>
            </a:r>
            <a:br>
              <a:rPr lang="fr-FR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5.2. Régime TN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4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8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0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2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18" descr="Résultat d’images pour arc électriqu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211" y="4664584"/>
            <a:ext cx="6934200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1123" y="1484784"/>
            <a:ext cx="821608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i="1" u="sng" dirty="0">
                <a:solidFill>
                  <a:srgbClr val="FF0000"/>
                </a:solidFill>
                <a:latin typeface="Modern No. 20" pitchFamily="18" charset="0"/>
              </a:rPr>
              <a:t>Schéma TN-C (Mise au neutre confondus)</a:t>
            </a:r>
            <a:r>
              <a:rPr lang="fr-FR" b="1" i="1" dirty="0">
                <a:latin typeface="Modern No. 20" pitchFamily="18" charset="0"/>
              </a:rPr>
              <a:t/>
            </a:r>
            <a:br>
              <a:rPr lang="fr-FR" b="1" i="1" dirty="0">
                <a:latin typeface="Modern No. 20" pitchFamily="18" charset="0"/>
              </a:rPr>
            </a:br>
            <a:endParaRPr lang="fr-FR" b="1" i="1" dirty="0" smtClean="0">
              <a:latin typeface="Modern No. 20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fr-FR" dirty="0" smtClean="0">
                <a:latin typeface="Modern No. 20" pitchFamily="18" charset="0"/>
              </a:rPr>
              <a:t>Le </a:t>
            </a:r>
            <a:r>
              <a:rPr lang="fr-FR" dirty="0">
                <a:latin typeface="Modern No. 20" pitchFamily="18" charset="0"/>
              </a:rPr>
              <a:t>neutre et le conducteur de protection sont </a:t>
            </a:r>
            <a:r>
              <a:rPr lang="fr-FR" b="1" dirty="0">
                <a:latin typeface="Modern No. 20" pitchFamily="18" charset="0"/>
              </a:rPr>
              <a:t>CONFONDUS </a:t>
            </a:r>
            <a:r>
              <a:rPr lang="fr-FR" dirty="0">
                <a:latin typeface="Modern No. 20" pitchFamily="18" charset="0"/>
              </a:rPr>
              <a:t>en un seul conducteur </a:t>
            </a:r>
            <a:r>
              <a:rPr lang="fr-FR" dirty="0" smtClean="0">
                <a:latin typeface="Modern No. 20" pitchFamily="18" charset="0"/>
              </a:rPr>
              <a:t>appelé PEN.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fr-FR" dirty="0" smtClean="0">
                <a:latin typeface="Modern No. 20" pitchFamily="18" charset="0"/>
              </a:rPr>
              <a:t>Ce </a:t>
            </a:r>
            <a:r>
              <a:rPr lang="fr-FR" dirty="0">
                <a:latin typeface="Modern No. 20" pitchFamily="18" charset="0"/>
              </a:rPr>
              <a:t>système est identifié par une troisième lettre C est appelé TN-C </a:t>
            </a:r>
            <a:r>
              <a:rPr lang="fr-FR" dirty="0" smtClean="0">
                <a:latin typeface="Modern No. 20" pitchFamily="18" charset="0"/>
              </a:rPr>
              <a:t>.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fr-FR" dirty="0" smtClean="0">
                <a:latin typeface="Modern No. 20" pitchFamily="18" charset="0"/>
              </a:rPr>
              <a:t>Les connexions </a:t>
            </a:r>
            <a:r>
              <a:rPr lang="fr-FR" dirty="0">
                <a:latin typeface="Modern No. 20" pitchFamily="18" charset="0"/>
              </a:rPr>
              <a:t>de mise à la terre doivent être placées uniformément sur la longueur </a:t>
            </a:r>
            <a:r>
              <a:rPr lang="fr-FR" dirty="0" smtClean="0">
                <a:latin typeface="Modern No. 20" pitchFamily="18" charset="0"/>
              </a:rPr>
              <a:t>du conducteur </a:t>
            </a:r>
            <a:r>
              <a:rPr lang="fr-FR" dirty="0">
                <a:latin typeface="Modern No. 20" pitchFamily="18" charset="0"/>
              </a:rPr>
              <a:t>PEN pour éviter les augmentations de potentiel dans les masses en cas de </a:t>
            </a:r>
            <a:r>
              <a:rPr lang="fr-FR" dirty="0" smtClean="0">
                <a:latin typeface="Modern No. 20" pitchFamily="18" charset="0"/>
              </a:rPr>
              <a:t>défaut.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fr-FR" dirty="0" smtClean="0">
                <a:latin typeface="Modern No. 20" pitchFamily="18" charset="0"/>
              </a:rPr>
              <a:t>Ce </a:t>
            </a:r>
            <a:r>
              <a:rPr lang="fr-FR" dirty="0">
                <a:latin typeface="Modern No. 20" pitchFamily="18" charset="0"/>
              </a:rPr>
              <a:t>type de schéma est interdit pour des sections de conducteurs en cuivre inférieurs à 10 </a:t>
            </a:r>
            <a:r>
              <a:rPr lang="fr-FR" dirty="0" smtClean="0">
                <a:latin typeface="Modern No. 20" pitchFamily="18" charset="0"/>
              </a:rPr>
              <a:t>mm2 et </a:t>
            </a:r>
            <a:r>
              <a:rPr lang="fr-FR" dirty="0">
                <a:latin typeface="Modern No. 20" pitchFamily="18" charset="0"/>
              </a:rPr>
              <a:t>les sections de conducteurs en aluminium inférieurs à 16 mm2 </a:t>
            </a:r>
          </a:p>
        </p:txBody>
      </p:sp>
    </p:spTree>
    <p:extLst>
      <p:ext uri="{BB962C8B-B14F-4D97-AF65-F5344CB8AC3E}">
        <p14:creationId xmlns:p14="http://schemas.microsoft.com/office/powerpoint/2010/main" val="110390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Chapitre IV: Mise à la terre et sécurité dans une installation</a:t>
            </a:r>
            <a:br>
              <a:rPr lang="fr-FR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5. Types du régime du neutre</a:t>
            </a:r>
            <a:br>
              <a:rPr lang="fr-FR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5.2. Régime TN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4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8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0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2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18" descr="Résultat d’images pour arc électriqu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5" y="4725144"/>
            <a:ext cx="6934200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9512" y="1425972"/>
            <a:ext cx="89644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i="1" u="sng" dirty="0" smtClean="0">
                <a:solidFill>
                  <a:srgbClr val="FF0000"/>
                </a:solidFill>
                <a:latin typeface="Modern No. 20" pitchFamily="18" charset="0"/>
              </a:rPr>
              <a:t>Schéma </a:t>
            </a:r>
            <a:r>
              <a:rPr lang="fr-FR" b="1" i="1" u="sng" dirty="0">
                <a:solidFill>
                  <a:srgbClr val="FF0000"/>
                </a:solidFill>
                <a:latin typeface="Modern No. 20" pitchFamily="18" charset="0"/>
              </a:rPr>
              <a:t>TN-S (Mise au neutre séparés)</a:t>
            </a:r>
            <a:r>
              <a:rPr lang="fr-FR" b="1" i="1" dirty="0">
                <a:latin typeface="Modern No. 20" pitchFamily="18" charset="0"/>
              </a:rPr>
              <a:t/>
            </a:r>
            <a:br>
              <a:rPr lang="fr-FR" b="1" i="1" dirty="0">
                <a:latin typeface="Modern No. 20" pitchFamily="18" charset="0"/>
              </a:rPr>
            </a:br>
            <a:endParaRPr lang="fr-FR" b="1" i="1" dirty="0" smtClean="0">
              <a:latin typeface="Modern No. 20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fr-FR" dirty="0" smtClean="0">
                <a:latin typeface="Modern No. 20" pitchFamily="18" charset="0"/>
              </a:rPr>
              <a:t>Le </a:t>
            </a:r>
            <a:r>
              <a:rPr lang="fr-FR" dirty="0">
                <a:latin typeface="Modern No. 20" pitchFamily="18" charset="0"/>
              </a:rPr>
              <a:t>neutre et le conducteur de protection sont </a:t>
            </a:r>
            <a:r>
              <a:rPr lang="fr-FR" b="1" dirty="0">
                <a:latin typeface="Modern No. 20" pitchFamily="18" charset="0"/>
              </a:rPr>
              <a:t>SEPARES</a:t>
            </a:r>
            <a:r>
              <a:rPr lang="fr-FR" dirty="0">
                <a:latin typeface="Modern No. 20" pitchFamily="18" charset="0"/>
              </a:rPr>
              <a:t>. Le système est identifié par une</a:t>
            </a:r>
            <a:br>
              <a:rPr lang="fr-FR" dirty="0">
                <a:latin typeface="Modern No. 20" pitchFamily="18" charset="0"/>
              </a:rPr>
            </a:br>
            <a:r>
              <a:rPr lang="fr-FR" dirty="0">
                <a:latin typeface="Modern No. 20" pitchFamily="18" charset="0"/>
              </a:rPr>
              <a:t>troisième lettre S et est appelé TN-S </a:t>
            </a:r>
            <a:r>
              <a:rPr lang="fr-FR" dirty="0" smtClean="0">
                <a:latin typeface="Modern No. 20" pitchFamily="18" charset="0"/>
              </a:rPr>
              <a:t>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fr-FR" dirty="0" smtClean="0">
                <a:latin typeface="Modern No. 20" pitchFamily="18" charset="0"/>
              </a:rPr>
              <a:t> </a:t>
            </a:r>
            <a:r>
              <a:rPr lang="fr-FR" dirty="0">
                <a:latin typeface="Modern No. 20" pitchFamily="18" charset="0"/>
              </a:rPr>
              <a:t>Les connexions de mise à la </a:t>
            </a:r>
            <a:r>
              <a:rPr lang="fr-FR" dirty="0" smtClean="0">
                <a:latin typeface="Modern No. 20" pitchFamily="18" charset="0"/>
              </a:rPr>
              <a:t>terre doivent </a:t>
            </a:r>
            <a:r>
              <a:rPr lang="fr-FR" dirty="0">
                <a:latin typeface="Modern No. 20" pitchFamily="18" charset="0"/>
              </a:rPr>
              <a:t>être placées uniformément sur la longueur du conducteur de protection PE pour </a:t>
            </a:r>
            <a:r>
              <a:rPr lang="fr-FR" dirty="0" smtClean="0">
                <a:latin typeface="Modern No. 20" pitchFamily="18" charset="0"/>
              </a:rPr>
              <a:t>éviter les </a:t>
            </a:r>
            <a:r>
              <a:rPr lang="fr-FR" dirty="0">
                <a:latin typeface="Modern No. 20" pitchFamily="18" charset="0"/>
              </a:rPr>
              <a:t>augmentations de potentiel dans les masses en cas de défaut</a:t>
            </a:r>
            <a:r>
              <a:rPr lang="fr-FR" dirty="0" smtClean="0">
                <a:latin typeface="Modern No. 20" pitchFamily="18" charset="0"/>
              </a:rPr>
              <a:t>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fr-FR" dirty="0" smtClean="0">
                <a:latin typeface="Modern No. 20" pitchFamily="18" charset="0"/>
              </a:rPr>
              <a:t> </a:t>
            </a:r>
            <a:r>
              <a:rPr lang="fr-FR" dirty="0">
                <a:latin typeface="Modern No. 20" pitchFamily="18" charset="0"/>
              </a:rPr>
              <a:t>Ce système ne doit pas </a:t>
            </a:r>
            <a:r>
              <a:rPr lang="fr-FR" dirty="0" smtClean="0">
                <a:latin typeface="Modern No. 20" pitchFamily="18" charset="0"/>
              </a:rPr>
              <a:t>être utilisé </a:t>
            </a:r>
            <a:r>
              <a:rPr lang="fr-FR" dirty="0">
                <a:latin typeface="Modern No. 20" pitchFamily="18" charset="0"/>
              </a:rPr>
              <a:t>en amont d'un système TN-C.</a:t>
            </a:r>
            <a:br>
              <a:rPr lang="fr-FR" dirty="0">
                <a:latin typeface="Modern No. 20" pitchFamily="18" charset="0"/>
              </a:rPr>
            </a:br>
            <a:r>
              <a:rPr lang="fr-FR" dirty="0">
                <a:latin typeface="Modern No. 20" pitchFamily="18" charset="0"/>
              </a:rPr>
              <a:t>Caractéristiques particulières du régime TN :</a:t>
            </a:r>
            <a:br>
              <a:rPr lang="fr-FR" dirty="0">
                <a:latin typeface="Modern No. 20" pitchFamily="18" charset="0"/>
              </a:rPr>
            </a:br>
            <a:r>
              <a:rPr lang="fr-FR" dirty="0">
                <a:latin typeface="Modern No. 20" pitchFamily="18" charset="0"/>
              </a:rPr>
              <a:t>▪ La commutation de défaut est obtenue par des dispositifs assurant une protection</a:t>
            </a:r>
            <a:br>
              <a:rPr lang="fr-FR" dirty="0">
                <a:latin typeface="Modern No. 20" pitchFamily="18" charset="0"/>
              </a:rPr>
            </a:br>
            <a:r>
              <a:rPr lang="fr-FR" dirty="0">
                <a:latin typeface="Modern No. 20" pitchFamily="18" charset="0"/>
              </a:rPr>
              <a:t>contre les défauts entre phases (disjoncteurs, fusibles, etc.) </a:t>
            </a:r>
            <a:br>
              <a:rPr lang="fr-FR" dirty="0">
                <a:latin typeface="Modern No. 20" pitchFamily="18" charset="0"/>
              </a:rPr>
            </a:br>
            <a:endParaRPr lang="fr-FR" dirty="0">
              <a:latin typeface="Modern No. 2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97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Chapitre IV: Mise à la terre et sécurité dans une installation</a:t>
            </a:r>
            <a:br>
              <a:rPr lang="fr-FR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5. Types du régime du neutre</a:t>
            </a:r>
            <a:br>
              <a:rPr lang="fr-FR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5.3. Régime IT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4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8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0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2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18" descr="Résultat d’images pour arc électriqu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440631" y="1628800"/>
            <a:ext cx="845184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fr-FR" sz="2000" dirty="0">
                <a:latin typeface="Modern No. 20" pitchFamily="18" charset="0"/>
              </a:rPr>
              <a:t>Le neutre est isolé ou relié à la terre par une impédance élevée (une impédance de 1700 Ω </a:t>
            </a:r>
            <a:r>
              <a:rPr lang="fr-FR" sz="2000" dirty="0" smtClean="0">
                <a:latin typeface="Modern No. 20" pitchFamily="18" charset="0"/>
              </a:rPr>
              <a:t>est souvent utilisée)</a:t>
            </a:r>
          </a:p>
          <a:p>
            <a:pPr marL="342900" indent="-342900">
              <a:buFont typeface="Wingdings" pitchFamily="2" charset="2"/>
              <a:buChar char="§"/>
            </a:pPr>
            <a:endParaRPr lang="fr-FR" sz="2000" dirty="0">
              <a:latin typeface="Modern No. 20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fr-FR" sz="2000" dirty="0" smtClean="0">
                <a:latin typeface="Modern No. 20" pitchFamily="18" charset="0"/>
              </a:rPr>
              <a:t>Les </a:t>
            </a:r>
            <a:r>
              <a:rPr lang="fr-FR" sz="2000" dirty="0">
                <a:latin typeface="Modern No. 20" pitchFamily="18" charset="0"/>
              </a:rPr>
              <a:t>parties conductrices exposées des charges (les </a:t>
            </a:r>
            <a:r>
              <a:rPr lang="fr-FR" sz="2000" dirty="0" smtClean="0">
                <a:latin typeface="Modern No. 20" pitchFamily="18" charset="0"/>
              </a:rPr>
              <a:t>masses) sont </a:t>
            </a:r>
            <a:r>
              <a:rPr lang="fr-FR" sz="2000" dirty="0">
                <a:latin typeface="Modern No. 20" pitchFamily="18" charset="0"/>
              </a:rPr>
              <a:t>interconnectées et mises à la terre. </a:t>
            </a:r>
            <a:br>
              <a:rPr lang="fr-FR" sz="2000" dirty="0">
                <a:latin typeface="Modern No. 20" pitchFamily="18" charset="0"/>
              </a:rPr>
            </a:br>
            <a:endParaRPr lang="fr-FR" sz="2000" dirty="0">
              <a:latin typeface="Modern No. 20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247" y="3789040"/>
            <a:ext cx="5791200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371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Chapitre IV: Mise à la terre et sécurité dans une installation</a:t>
            </a:r>
            <a:br>
              <a:rPr lang="fr-FR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5. Types du régime du neutre</a:t>
            </a:r>
            <a:br>
              <a:rPr lang="fr-FR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5.3. Régime IT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4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8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0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2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18" descr="Résultat d’images pour arc électriqu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142115"/>
            <a:ext cx="4002583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2254" y="1556792"/>
            <a:ext cx="900174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u="sng" dirty="0">
                <a:solidFill>
                  <a:srgbClr val="FF0000"/>
                </a:solidFill>
                <a:latin typeface="Modern No. 20" pitchFamily="18" charset="0"/>
              </a:rPr>
              <a:t>Caractéristiques particulières du régime IT </a:t>
            </a:r>
            <a:r>
              <a:rPr lang="fr-FR" b="1" u="sng" dirty="0" smtClean="0">
                <a:solidFill>
                  <a:srgbClr val="FF0000"/>
                </a:solidFill>
                <a:latin typeface="Modern No. 20" pitchFamily="18" charset="0"/>
              </a:rPr>
              <a:t>:</a:t>
            </a:r>
          </a:p>
          <a:p>
            <a:r>
              <a:rPr lang="fr-FR" b="1" u="sng" dirty="0">
                <a:solidFill>
                  <a:srgbClr val="FF0000"/>
                </a:solidFill>
                <a:latin typeface="Modern No. 20" pitchFamily="18" charset="0"/>
              </a:rPr>
              <a:t/>
            </a:r>
            <a:br>
              <a:rPr lang="fr-FR" b="1" u="sng" dirty="0">
                <a:solidFill>
                  <a:srgbClr val="FF0000"/>
                </a:solidFill>
                <a:latin typeface="Modern No. 20" pitchFamily="18" charset="0"/>
              </a:rPr>
            </a:br>
            <a:r>
              <a:rPr lang="fr-FR" dirty="0">
                <a:latin typeface="Modern No. 20" pitchFamily="18" charset="0"/>
              </a:rPr>
              <a:t>▪ La commutation lors de l'apparition d'un double défaut est généralement générée </a:t>
            </a:r>
            <a:r>
              <a:rPr lang="fr-FR" dirty="0" smtClean="0">
                <a:latin typeface="Modern No. 20" pitchFamily="18" charset="0"/>
              </a:rPr>
              <a:t>par des </a:t>
            </a:r>
            <a:r>
              <a:rPr lang="fr-FR" dirty="0">
                <a:latin typeface="Modern No. 20" pitchFamily="18" charset="0"/>
              </a:rPr>
              <a:t>dispositifs de protection contre les défauts phase-phase (disjoncteurs, </a:t>
            </a:r>
            <a:r>
              <a:rPr lang="fr-FR" dirty="0" smtClean="0">
                <a:latin typeface="Modern No. 20" pitchFamily="18" charset="0"/>
              </a:rPr>
              <a:t>fusibles, etc</a:t>
            </a:r>
            <a:r>
              <a:rPr lang="fr-FR" dirty="0">
                <a:latin typeface="Modern No. 20" pitchFamily="18" charset="0"/>
              </a:rPr>
              <a:t>.).</a:t>
            </a:r>
            <a:br>
              <a:rPr lang="fr-FR" dirty="0">
                <a:latin typeface="Modern No. 20" pitchFamily="18" charset="0"/>
              </a:rPr>
            </a:br>
            <a:r>
              <a:rPr lang="fr-FR" dirty="0">
                <a:latin typeface="Modern No. 20" pitchFamily="18" charset="0"/>
              </a:rPr>
              <a:t>▪ Si le courant de court-circuit n'est </a:t>
            </a:r>
            <a:r>
              <a:rPr lang="fr-FR" dirty="0" smtClean="0">
                <a:latin typeface="Modern No. 20" pitchFamily="18" charset="0"/>
              </a:rPr>
              <a:t>pas suffisamment </a:t>
            </a:r>
            <a:r>
              <a:rPr lang="fr-FR" dirty="0">
                <a:latin typeface="Modern No. 20" pitchFamily="18" charset="0"/>
              </a:rPr>
              <a:t>important pour activer </a:t>
            </a:r>
            <a:r>
              <a:rPr lang="fr-FR" dirty="0" smtClean="0">
                <a:latin typeface="Modern No. 20" pitchFamily="18" charset="0"/>
              </a:rPr>
              <a:t>la protection </a:t>
            </a:r>
            <a:r>
              <a:rPr lang="fr-FR" dirty="0">
                <a:latin typeface="Modern No. 20" pitchFamily="18" charset="0"/>
              </a:rPr>
              <a:t>contre les défauts phase-phase, notamment si les charges sont éloignées, </a:t>
            </a:r>
            <a:r>
              <a:rPr lang="fr-FR" dirty="0" smtClean="0">
                <a:latin typeface="Modern No. 20" pitchFamily="18" charset="0"/>
              </a:rPr>
              <a:t>la protection </a:t>
            </a:r>
            <a:r>
              <a:rPr lang="fr-FR" dirty="0">
                <a:latin typeface="Modern No. 20" pitchFamily="18" charset="0"/>
              </a:rPr>
              <a:t>doit être assurée par des disjoncteurs différentiels (DDR).</a:t>
            </a:r>
            <a:br>
              <a:rPr lang="fr-FR" dirty="0">
                <a:latin typeface="Modern No. 20" pitchFamily="18" charset="0"/>
              </a:rPr>
            </a:br>
            <a:r>
              <a:rPr lang="fr-FR" dirty="0">
                <a:latin typeface="Modern No. 20" pitchFamily="18" charset="0"/>
              </a:rPr>
              <a:t>▪ Un groupe de charges mises à la terre individuellement doit être protégé par </a:t>
            </a:r>
            <a:r>
              <a:rPr lang="fr-FR" dirty="0" smtClean="0">
                <a:latin typeface="Modern No. 20" pitchFamily="18" charset="0"/>
              </a:rPr>
              <a:t>un disjoncteur </a:t>
            </a:r>
            <a:r>
              <a:rPr lang="fr-FR" dirty="0">
                <a:latin typeface="Modern No. 20" pitchFamily="18" charset="0"/>
              </a:rPr>
              <a:t>différentiel. </a:t>
            </a:r>
          </a:p>
        </p:txBody>
      </p:sp>
    </p:spTree>
    <p:extLst>
      <p:ext uri="{BB962C8B-B14F-4D97-AF65-F5344CB8AC3E}">
        <p14:creationId xmlns:p14="http://schemas.microsoft.com/office/powerpoint/2010/main" val="52706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8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0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2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18" descr="Résultat d’images pour arc électriqu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494407" y="1900770"/>
            <a:ext cx="849215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u="sng" dirty="0">
                <a:solidFill>
                  <a:srgbClr val="00B0F0"/>
                </a:solidFill>
                <a:latin typeface="Modern No. 20" pitchFamily="18" charset="0"/>
              </a:rPr>
              <a:t>Les avantages :</a:t>
            </a:r>
            <a:br>
              <a:rPr lang="fr-FR" sz="2000" b="1" u="sng" dirty="0">
                <a:solidFill>
                  <a:srgbClr val="00B0F0"/>
                </a:solidFill>
                <a:latin typeface="Modern No. 20" pitchFamily="18" charset="0"/>
              </a:rPr>
            </a:br>
            <a:r>
              <a:rPr lang="fr-FR" sz="2000" dirty="0">
                <a:latin typeface="Modern No. 20" pitchFamily="18" charset="0"/>
              </a:rPr>
              <a:t>▪ Système assurant la meilleure </a:t>
            </a:r>
            <a:r>
              <a:rPr lang="fr-FR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Modern No. 20" pitchFamily="18" charset="0"/>
              </a:rPr>
              <a:t>continuité de service </a:t>
            </a:r>
            <a:r>
              <a:rPr lang="fr-FR" sz="2000" dirty="0">
                <a:latin typeface="Modern No. 20" pitchFamily="18" charset="0"/>
              </a:rPr>
              <a:t>pendant l'utilisation.</a:t>
            </a:r>
            <a:br>
              <a:rPr lang="fr-FR" sz="2000" dirty="0">
                <a:latin typeface="Modern No. 20" pitchFamily="18" charset="0"/>
              </a:rPr>
            </a:br>
            <a:r>
              <a:rPr lang="fr-FR" sz="2000" dirty="0">
                <a:latin typeface="Modern No. 20" pitchFamily="18" charset="0"/>
              </a:rPr>
              <a:t>▪ Lorsqu'un défaut d'isolement se produit, le </a:t>
            </a:r>
            <a:r>
              <a:rPr lang="fr-FR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Modern No. 20" pitchFamily="18" charset="0"/>
              </a:rPr>
              <a:t>courant de court-circuit est très faible</a:t>
            </a:r>
            <a:r>
              <a:rPr lang="fr-FR" sz="2000" dirty="0">
                <a:latin typeface="Modern No. 20" pitchFamily="18" charset="0"/>
              </a:rPr>
              <a:t>.</a:t>
            </a:r>
            <a:br>
              <a:rPr lang="fr-FR" sz="2000" dirty="0">
                <a:latin typeface="Modern No. 20" pitchFamily="18" charset="0"/>
              </a:rPr>
            </a:br>
            <a:r>
              <a:rPr lang="fr-FR" sz="2000" b="1" u="sng" dirty="0">
                <a:solidFill>
                  <a:srgbClr val="FF0000"/>
                </a:solidFill>
                <a:latin typeface="Modern No. 20" pitchFamily="18" charset="0"/>
              </a:rPr>
              <a:t>Les inconvénients :</a:t>
            </a:r>
            <a:r>
              <a:rPr lang="fr-FR" sz="2000" b="1" u="sng" dirty="0">
                <a:latin typeface="Modern No. 20" pitchFamily="18" charset="0"/>
              </a:rPr>
              <a:t/>
            </a:r>
            <a:br>
              <a:rPr lang="fr-FR" sz="2000" b="1" u="sng" dirty="0">
                <a:latin typeface="Modern No. 20" pitchFamily="18" charset="0"/>
              </a:rPr>
            </a:br>
            <a:r>
              <a:rPr lang="fr-FR" sz="2000" dirty="0">
                <a:latin typeface="Modern No. 20" pitchFamily="18" charset="0"/>
              </a:rPr>
              <a:t>▪ Nécessite du personnel de maintenance pour surveiller le système pendant </a:t>
            </a:r>
            <a:r>
              <a:rPr lang="fr-FR" sz="2000" dirty="0" smtClean="0">
                <a:latin typeface="Modern No. 20" pitchFamily="18" charset="0"/>
              </a:rPr>
              <a:t>son utilisation</a:t>
            </a:r>
            <a:r>
              <a:rPr lang="fr-FR" sz="2000" dirty="0">
                <a:latin typeface="Modern No. 20" pitchFamily="18" charset="0"/>
              </a:rPr>
              <a:t>.</a:t>
            </a:r>
            <a:br>
              <a:rPr lang="fr-FR" sz="2000" dirty="0">
                <a:latin typeface="Modern No. 20" pitchFamily="18" charset="0"/>
              </a:rPr>
            </a:br>
            <a:r>
              <a:rPr lang="fr-FR" sz="2000" dirty="0">
                <a:latin typeface="Modern No. 20" pitchFamily="18" charset="0"/>
              </a:rPr>
              <a:t>▪ Nécessite un bon niveau </a:t>
            </a:r>
            <a:r>
              <a:rPr lang="fr-FR" sz="2000" dirty="0">
                <a:solidFill>
                  <a:srgbClr val="FF0000"/>
                </a:solidFill>
                <a:latin typeface="Modern No. 20" pitchFamily="18" charset="0"/>
              </a:rPr>
              <a:t>d'isolation du réseau.</a:t>
            </a:r>
            <a:br>
              <a:rPr lang="fr-FR" sz="2000" dirty="0">
                <a:solidFill>
                  <a:srgbClr val="FF0000"/>
                </a:solidFill>
                <a:latin typeface="Modern No. 20" pitchFamily="18" charset="0"/>
              </a:rPr>
            </a:br>
            <a:r>
              <a:rPr lang="fr-FR" sz="2000" dirty="0">
                <a:latin typeface="Modern No. 20" pitchFamily="18" charset="0"/>
              </a:rPr>
              <a:t>▪ Les contrôles de déclenchement pour deux défauts simultanés doivent être effectués </a:t>
            </a:r>
            <a:r>
              <a:rPr lang="fr-FR" sz="2000" dirty="0" smtClean="0">
                <a:latin typeface="Modern No. 20" pitchFamily="18" charset="0"/>
              </a:rPr>
              <a:t>si possible </a:t>
            </a:r>
            <a:r>
              <a:rPr lang="fr-FR" sz="2000" dirty="0">
                <a:latin typeface="Modern No. 20" pitchFamily="18" charset="0"/>
              </a:rPr>
              <a:t>lors de la conception du réseau à l'aide de calculs, et doivent être </a:t>
            </a:r>
            <a:r>
              <a:rPr lang="fr-FR" sz="2000" dirty="0" smtClean="0">
                <a:latin typeface="Modern No. 20" pitchFamily="18" charset="0"/>
              </a:rPr>
              <a:t>effectués lors </a:t>
            </a:r>
            <a:r>
              <a:rPr lang="fr-FR" sz="2000" dirty="0">
                <a:latin typeface="Modern No. 20" pitchFamily="18" charset="0"/>
              </a:rPr>
              <a:t>de la mise en service à l'aide de mesures.</a:t>
            </a:r>
            <a:br>
              <a:rPr lang="fr-FR" sz="2000" dirty="0">
                <a:latin typeface="Modern No. 20" pitchFamily="18" charset="0"/>
              </a:rPr>
            </a:br>
            <a:r>
              <a:rPr lang="fr-FR" sz="2000" dirty="0">
                <a:latin typeface="Modern No. 20" pitchFamily="18" charset="0"/>
              </a:rPr>
              <a:t>▪ </a:t>
            </a:r>
            <a:r>
              <a:rPr lang="fr-FR" sz="2000" dirty="0">
                <a:solidFill>
                  <a:srgbClr val="FF0000"/>
                </a:solidFill>
                <a:latin typeface="Modern No. 20" pitchFamily="18" charset="0"/>
              </a:rPr>
              <a:t>Des limiteurs de surtension </a:t>
            </a:r>
            <a:r>
              <a:rPr lang="fr-FR" sz="2000" dirty="0">
                <a:latin typeface="Modern No. 20" pitchFamily="18" charset="0"/>
              </a:rPr>
              <a:t>doivent être installés.</a:t>
            </a:r>
            <a:br>
              <a:rPr lang="fr-FR" sz="2000" dirty="0">
                <a:latin typeface="Modern No. 20" pitchFamily="18" charset="0"/>
              </a:rPr>
            </a:br>
            <a:r>
              <a:rPr lang="fr-FR" sz="2000" dirty="0">
                <a:latin typeface="Modern No. 20" pitchFamily="18" charset="0"/>
              </a:rPr>
              <a:t>▪ Nécessite une liaison équipotentielle de toutes les masses de l’installation ; si cela </a:t>
            </a:r>
            <a:r>
              <a:rPr lang="fr-FR" sz="2000" dirty="0" smtClean="0">
                <a:latin typeface="Modern No. 20" pitchFamily="18" charset="0"/>
              </a:rPr>
              <a:t>n'est pas </a:t>
            </a:r>
            <a:r>
              <a:rPr lang="fr-FR" sz="2000" dirty="0">
                <a:latin typeface="Modern No. 20" pitchFamily="18" charset="0"/>
              </a:rPr>
              <a:t>possible, des </a:t>
            </a:r>
            <a:r>
              <a:rPr lang="fr-FR" sz="2000" dirty="0">
                <a:solidFill>
                  <a:srgbClr val="FF0000"/>
                </a:solidFill>
                <a:latin typeface="Modern No. 20" pitchFamily="18" charset="0"/>
              </a:rPr>
              <a:t>DDR</a:t>
            </a:r>
            <a:r>
              <a:rPr lang="fr-FR" sz="2000" dirty="0">
                <a:latin typeface="Modern No. 20" pitchFamily="18" charset="0"/>
              </a:rPr>
              <a:t> doivent être installés. </a:t>
            </a:r>
          </a:p>
        </p:txBody>
      </p:sp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Chapitre IV: Mise à la terre et sécurité dans une installation</a:t>
            </a:r>
            <a:br>
              <a:rPr lang="fr-FR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6. Comparaison entre les SLT en BT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35896" y="1384857"/>
            <a:ext cx="1512168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fr-FR" sz="2400" b="1" dirty="0">
                <a:latin typeface="Modern No. 20" pitchFamily="18" charset="0"/>
              </a:rPr>
              <a:t>Régime IT</a:t>
            </a:r>
            <a:r>
              <a:rPr lang="fr-FR" sz="2400" dirty="0">
                <a:latin typeface="Modern No. 20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7737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8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0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2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18" descr="Résultat d’images pour arc électriqu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2267745" y="1582232"/>
            <a:ext cx="1728192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fr-FR" sz="2000" b="1" dirty="0">
                <a:latin typeface="Modern No. 20" pitchFamily="18" charset="0"/>
              </a:rPr>
              <a:t>Régime </a:t>
            </a:r>
            <a:r>
              <a:rPr lang="fr-FR" sz="2000" b="1" dirty="0" smtClean="0">
                <a:latin typeface="Modern No. 20" pitchFamily="18" charset="0"/>
              </a:rPr>
              <a:t> TT</a:t>
            </a:r>
            <a:r>
              <a:rPr lang="fr-FR" sz="2000" dirty="0" smtClean="0">
                <a:latin typeface="Modern No. 20" pitchFamily="18" charset="0"/>
              </a:rPr>
              <a:t> </a:t>
            </a:r>
            <a:endParaRPr lang="fr-FR" sz="2000" dirty="0">
              <a:latin typeface="Modern No. 20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7975" y="2132856"/>
            <a:ext cx="865651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u="sng" dirty="0">
                <a:solidFill>
                  <a:srgbClr val="00B0F0"/>
                </a:solidFill>
                <a:latin typeface="Modern No. 20" pitchFamily="18" charset="0"/>
              </a:rPr>
              <a:t>Les avantages :</a:t>
            </a:r>
            <a:br>
              <a:rPr lang="fr-FR" sz="2000" b="1" u="sng" dirty="0">
                <a:solidFill>
                  <a:srgbClr val="00B0F0"/>
                </a:solidFill>
                <a:latin typeface="Modern No. 20" pitchFamily="18" charset="0"/>
              </a:rPr>
            </a:br>
            <a:r>
              <a:rPr lang="fr-FR" sz="2000" dirty="0">
                <a:latin typeface="Modern No. 20" pitchFamily="18" charset="0"/>
              </a:rPr>
              <a:t>▪ Le système </a:t>
            </a:r>
            <a:r>
              <a:rPr lang="fr-FR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Modern No. 20" pitchFamily="18" charset="0"/>
              </a:rPr>
              <a:t>le plus simple </a:t>
            </a:r>
            <a:r>
              <a:rPr lang="fr-FR" sz="2000" dirty="0">
                <a:latin typeface="Modern No. 20" pitchFamily="18" charset="0"/>
              </a:rPr>
              <a:t>à concevoir, mettre en œuvre, surveiller et utiliser.</a:t>
            </a:r>
            <a:br>
              <a:rPr lang="fr-FR" sz="2000" dirty="0">
                <a:latin typeface="Modern No. 20" pitchFamily="18" charset="0"/>
              </a:rPr>
            </a:br>
            <a:r>
              <a:rPr lang="fr-FR" sz="2000" dirty="0">
                <a:latin typeface="Modern No. 20" pitchFamily="18" charset="0"/>
              </a:rPr>
              <a:t>▪ Ne nécessite pas de surveillance permanente pendant l'utilisation (seul un test</a:t>
            </a:r>
            <a:br>
              <a:rPr lang="fr-FR" sz="2000" dirty="0">
                <a:latin typeface="Modern No. 20" pitchFamily="18" charset="0"/>
              </a:rPr>
            </a:br>
            <a:r>
              <a:rPr lang="fr-FR" sz="2000" dirty="0">
                <a:latin typeface="Modern No. 20" pitchFamily="18" charset="0"/>
              </a:rPr>
              <a:t>d'inspection périodique des DDR peut être nécessaire).</a:t>
            </a:r>
            <a:br>
              <a:rPr lang="fr-FR" sz="2000" dirty="0">
                <a:latin typeface="Modern No. 20" pitchFamily="18" charset="0"/>
              </a:rPr>
            </a:br>
            <a:r>
              <a:rPr lang="fr-FR" sz="2000" dirty="0">
                <a:latin typeface="Modern No. 20" pitchFamily="18" charset="0"/>
              </a:rPr>
              <a:t>▪ De plus, la présence de </a:t>
            </a:r>
            <a:r>
              <a:rPr lang="fr-FR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Modern No. 20" pitchFamily="18" charset="0"/>
              </a:rPr>
              <a:t>DDR</a:t>
            </a:r>
            <a:r>
              <a:rPr lang="fr-FR" sz="2000" dirty="0">
                <a:latin typeface="Modern No. 20" pitchFamily="18" charset="0"/>
              </a:rPr>
              <a:t> évite le risque d'incendie lorsque leur sensibilité est</a:t>
            </a:r>
            <a:br>
              <a:rPr lang="fr-FR" sz="2000" dirty="0">
                <a:latin typeface="Modern No. 20" pitchFamily="18" charset="0"/>
              </a:rPr>
            </a:br>
            <a:r>
              <a:rPr lang="fr-FR" sz="2000" dirty="0">
                <a:latin typeface="Modern No. 20" pitchFamily="18" charset="0"/>
              </a:rPr>
              <a:t>inférieure ou égale à 500 mA.</a:t>
            </a:r>
            <a:br>
              <a:rPr lang="fr-FR" sz="2000" dirty="0">
                <a:latin typeface="Modern No. 20" pitchFamily="18" charset="0"/>
              </a:rPr>
            </a:br>
            <a:r>
              <a:rPr lang="fr-FR" sz="2000" dirty="0">
                <a:latin typeface="Modern No. 20" pitchFamily="18" charset="0"/>
              </a:rPr>
              <a:t>▪ </a:t>
            </a:r>
            <a:r>
              <a:rPr lang="fr-FR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Modern No. 20" pitchFamily="18" charset="0"/>
              </a:rPr>
              <a:t>Localisation facile </a:t>
            </a:r>
            <a:r>
              <a:rPr lang="fr-FR" sz="2000" dirty="0">
                <a:latin typeface="Modern No. 20" pitchFamily="18" charset="0"/>
              </a:rPr>
              <a:t>des défauts.</a:t>
            </a:r>
            <a:br>
              <a:rPr lang="fr-FR" sz="2000" dirty="0">
                <a:latin typeface="Modern No. 20" pitchFamily="18" charset="0"/>
              </a:rPr>
            </a:br>
            <a:r>
              <a:rPr lang="fr-FR" sz="2000" dirty="0">
                <a:latin typeface="Modern No. 20" pitchFamily="18" charset="0"/>
              </a:rPr>
              <a:t>▪ Lors de l'apparition d'un défaut d'isolement, </a:t>
            </a:r>
            <a:r>
              <a:rPr lang="fr-FR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Modern No. 20" pitchFamily="18" charset="0"/>
              </a:rPr>
              <a:t>le courant de court-circuit est faible</a:t>
            </a:r>
            <a:r>
              <a:rPr lang="fr-FR" sz="2000" dirty="0">
                <a:latin typeface="Modern No. 20" pitchFamily="18" charset="0"/>
              </a:rPr>
              <a:t>. </a:t>
            </a:r>
            <a:br>
              <a:rPr lang="fr-FR" sz="2000" dirty="0">
                <a:latin typeface="Modern No. 20" pitchFamily="18" charset="0"/>
              </a:rPr>
            </a:br>
            <a:endParaRPr lang="fr-FR" sz="2000" dirty="0">
              <a:latin typeface="Modern No. 20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7974" y="4995178"/>
            <a:ext cx="81524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  <a:latin typeface="Modern No. 20" pitchFamily="18" charset="0"/>
              </a:rPr>
              <a:t>Les inconvénients :</a:t>
            </a:r>
            <a:br>
              <a:rPr lang="fr-FR" sz="2000" b="1" dirty="0">
                <a:solidFill>
                  <a:srgbClr val="FF0000"/>
                </a:solidFill>
                <a:latin typeface="Modern No. 20" pitchFamily="18" charset="0"/>
              </a:rPr>
            </a:br>
            <a:r>
              <a:rPr lang="fr-FR" sz="2000" dirty="0">
                <a:latin typeface="Modern No. 20" pitchFamily="18" charset="0"/>
              </a:rPr>
              <a:t>▪ Commutation à l'apparition du premier défaut d'isolement.</a:t>
            </a:r>
            <a:br>
              <a:rPr lang="fr-FR" sz="2000" dirty="0">
                <a:latin typeface="Modern No. 20" pitchFamily="18" charset="0"/>
              </a:rPr>
            </a:br>
            <a:r>
              <a:rPr lang="fr-FR" sz="2000" dirty="0">
                <a:latin typeface="Modern No. 20" pitchFamily="18" charset="0"/>
              </a:rPr>
              <a:t>▪ Utilisation d'un DDR sur chaque </a:t>
            </a:r>
            <a:r>
              <a:rPr lang="fr-FR" sz="2000" dirty="0" smtClean="0">
                <a:latin typeface="Modern No. 20" pitchFamily="18" charset="0"/>
              </a:rPr>
              <a:t>départ</a:t>
            </a:r>
            <a:endParaRPr lang="fr-FR" sz="2000" dirty="0">
              <a:latin typeface="Modern No. 20" pitchFamily="18" charset="0"/>
            </a:endParaRPr>
          </a:p>
        </p:txBody>
      </p:sp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Chapitre IV: Mise à la terre et sécurité dans une installation</a:t>
            </a:r>
            <a:br>
              <a:rPr lang="fr-FR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6. Comparaison entre les SLT en BT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19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8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0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2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18" descr="Résultat d’images pour arc électriqu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2251348" y="1430398"/>
            <a:ext cx="1672580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fr-FR" b="1" dirty="0">
                <a:latin typeface="Modern No. 20" pitchFamily="18" charset="0"/>
              </a:rPr>
              <a:t>Régime </a:t>
            </a:r>
            <a:r>
              <a:rPr lang="fr-FR" b="1" dirty="0" smtClean="0">
                <a:latin typeface="Modern No. 20" pitchFamily="18" charset="0"/>
              </a:rPr>
              <a:t> TN</a:t>
            </a:r>
            <a:endParaRPr lang="fr-FR" dirty="0">
              <a:latin typeface="Modern No. 20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0375" y="1766898"/>
            <a:ext cx="859288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B0F0"/>
                </a:solidFill>
                <a:latin typeface="Modern No. 20" pitchFamily="18" charset="0"/>
              </a:rPr>
              <a:t>Les avantages :</a:t>
            </a:r>
            <a:br>
              <a:rPr lang="fr-FR" b="1" dirty="0">
                <a:solidFill>
                  <a:srgbClr val="00B0F0"/>
                </a:solidFill>
                <a:latin typeface="Modern No. 20" pitchFamily="18" charset="0"/>
              </a:rPr>
            </a:br>
            <a:r>
              <a:rPr lang="fr-FR" dirty="0">
                <a:latin typeface="Modern No. 20" pitchFamily="18" charset="0"/>
              </a:rPr>
              <a:t>▪ Le système TNC peut être moins coûteux lors de l'installation (élimination d'un </a:t>
            </a:r>
            <a:r>
              <a:rPr lang="fr-FR" dirty="0" smtClean="0">
                <a:latin typeface="Modern No. 20" pitchFamily="18" charset="0"/>
              </a:rPr>
              <a:t>pôle d'appareillage </a:t>
            </a:r>
            <a:r>
              <a:rPr lang="fr-FR" dirty="0">
                <a:latin typeface="Modern No. 20" pitchFamily="18" charset="0"/>
              </a:rPr>
              <a:t>et d'un conducteur).</a:t>
            </a:r>
            <a:br>
              <a:rPr lang="fr-FR" dirty="0">
                <a:latin typeface="Modern No. 20" pitchFamily="18" charset="0"/>
              </a:rPr>
            </a:br>
            <a:r>
              <a:rPr lang="fr-FR" dirty="0">
                <a:latin typeface="Modern No. 20" pitchFamily="18" charset="0"/>
              </a:rPr>
              <a:t>▪ Utilisation de dispositifs de protection contre les surintensités pour assurer </a:t>
            </a:r>
            <a:r>
              <a:rPr lang="fr-FR" dirty="0" smtClean="0">
                <a:latin typeface="Modern No. 20" pitchFamily="18" charset="0"/>
              </a:rPr>
              <a:t>la protection </a:t>
            </a:r>
            <a:r>
              <a:rPr lang="fr-FR" dirty="0">
                <a:latin typeface="Modern No. 20" pitchFamily="18" charset="0"/>
              </a:rPr>
              <a:t>contre les contacts indirects.</a:t>
            </a:r>
            <a:br>
              <a:rPr lang="fr-FR" dirty="0">
                <a:latin typeface="Modern No. 20" pitchFamily="18" charset="0"/>
              </a:rPr>
            </a:br>
            <a:r>
              <a:rPr lang="fr-FR" b="1" dirty="0">
                <a:solidFill>
                  <a:srgbClr val="FF0000"/>
                </a:solidFill>
                <a:latin typeface="Modern No. 20" pitchFamily="18" charset="0"/>
              </a:rPr>
              <a:t>Les inconvénients :</a:t>
            </a:r>
            <a:br>
              <a:rPr lang="fr-FR" b="1" dirty="0">
                <a:solidFill>
                  <a:srgbClr val="FF0000"/>
                </a:solidFill>
                <a:latin typeface="Modern No. 20" pitchFamily="18" charset="0"/>
              </a:rPr>
            </a:br>
            <a:r>
              <a:rPr lang="fr-FR" dirty="0">
                <a:latin typeface="Modern No. 20" pitchFamily="18" charset="0"/>
              </a:rPr>
              <a:t>▪ Commutation à l'apparition du premier défaut d'isolement.</a:t>
            </a:r>
            <a:br>
              <a:rPr lang="fr-FR" dirty="0">
                <a:latin typeface="Modern No. 20" pitchFamily="18" charset="0"/>
              </a:rPr>
            </a:br>
            <a:r>
              <a:rPr lang="fr-FR" dirty="0">
                <a:latin typeface="Modern No. 20" pitchFamily="18" charset="0"/>
              </a:rPr>
              <a:t>▪ Le système TNC implique l'utilisation de goulottes fixes et rigides.</a:t>
            </a:r>
            <a:br>
              <a:rPr lang="fr-FR" dirty="0">
                <a:latin typeface="Modern No. 20" pitchFamily="18" charset="0"/>
              </a:rPr>
            </a:br>
            <a:r>
              <a:rPr lang="fr-FR" dirty="0" smtClean="0">
                <a:latin typeface="Modern No. 20" pitchFamily="18" charset="0"/>
              </a:rPr>
              <a:t>▪ </a:t>
            </a:r>
            <a:r>
              <a:rPr lang="fr-FR" dirty="0">
                <a:latin typeface="Modern No. 20" pitchFamily="18" charset="0"/>
              </a:rPr>
              <a:t>Passage du conducteur de protection dans les mêmes goulottes que les </a:t>
            </a:r>
            <a:r>
              <a:rPr lang="fr-FR" dirty="0" smtClean="0">
                <a:latin typeface="Modern No. 20" pitchFamily="18" charset="0"/>
              </a:rPr>
              <a:t>conducteurs sous </a:t>
            </a:r>
            <a:r>
              <a:rPr lang="fr-FR" dirty="0">
                <a:latin typeface="Modern No. 20" pitchFamily="18" charset="0"/>
              </a:rPr>
              <a:t>tension des circuits correspondants.</a:t>
            </a:r>
            <a:br>
              <a:rPr lang="fr-FR" dirty="0">
                <a:latin typeface="Modern No. 20" pitchFamily="18" charset="0"/>
              </a:rPr>
            </a:br>
            <a:r>
              <a:rPr lang="fr-FR" dirty="0" smtClean="0">
                <a:latin typeface="Modern No. 20" pitchFamily="18" charset="0"/>
              </a:rPr>
              <a:t>▪ </a:t>
            </a:r>
            <a:r>
              <a:rPr lang="fr-FR" dirty="0">
                <a:latin typeface="Modern No. 20" pitchFamily="18" charset="0"/>
              </a:rPr>
              <a:t>Des harmoniques d’ordre 3 et multiple d’ordre 3 circulent dans le conducteur </a:t>
            </a:r>
            <a:r>
              <a:rPr lang="fr-FR" dirty="0" smtClean="0">
                <a:latin typeface="Modern No. 20" pitchFamily="18" charset="0"/>
              </a:rPr>
              <a:t>de protection </a:t>
            </a:r>
            <a:r>
              <a:rPr lang="fr-FR" dirty="0">
                <a:latin typeface="Modern No. 20" pitchFamily="18" charset="0"/>
              </a:rPr>
              <a:t>(système TNC).</a:t>
            </a:r>
            <a:br>
              <a:rPr lang="fr-FR" dirty="0">
                <a:latin typeface="Modern No. 20" pitchFamily="18" charset="0"/>
              </a:rPr>
            </a:br>
            <a:r>
              <a:rPr lang="fr-FR" dirty="0">
                <a:latin typeface="Modern No. 20" pitchFamily="18" charset="0"/>
              </a:rPr>
              <a:t>▪ </a:t>
            </a:r>
            <a:r>
              <a:rPr lang="fr-FR" dirty="0">
                <a:solidFill>
                  <a:srgbClr val="FF0000"/>
                </a:solidFill>
                <a:latin typeface="Modern No. 20" pitchFamily="18" charset="0"/>
              </a:rPr>
              <a:t>Le risque d'incendie est plus élevé </a:t>
            </a:r>
            <a:r>
              <a:rPr lang="fr-FR" dirty="0">
                <a:latin typeface="Modern No. 20" pitchFamily="18" charset="0"/>
              </a:rPr>
              <a:t>et, de plus, il ne peut pas être utilisé dans </a:t>
            </a:r>
            <a:r>
              <a:rPr lang="fr-FR" dirty="0" smtClean="0">
                <a:latin typeface="Modern No. 20" pitchFamily="18" charset="0"/>
              </a:rPr>
              <a:t>des endroits </a:t>
            </a:r>
            <a:r>
              <a:rPr lang="fr-FR" dirty="0">
                <a:latin typeface="Modern No. 20" pitchFamily="18" charset="0"/>
              </a:rPr>
              <a:t>présentant un risque d'incendie (système TNC).</a:t>
            </a:r>
            <a:br>
              <a:rPr lang="fr-FR" dirty="0">
                <a:latin typeface="Modern No. 20" pitchFamily="18" charset="0"/>
              </a:rPr>
            </a:br>
            <a:r>
              <a:rPr lang="fr-FR" dirty="0">
                <a:latin typeface="Modern No. 20" pitchFamily="18" charset="0"/>
              </a:rPr>
              <a:t>▪ En cas de défaut d'isolement, </a:t>
            </a:r>
            <a:r>
              <a:rPr lang="fr-FR" dirty="0">
                <a:solidFill>
                  <a:srgbClr val="FF0000"/>
                </a:solidFill>
                <a:latin typeface="Modern No. 20" pitchFamily="18" charset="0"/>
              </a:rPr>
              <a:t>le courant de court-circuit est élevé </a:t>
            </a:r>
            <a:r>
              <a:rPr lang="fr-FR" dirty="0">
                <a:latin typeface="Modern No. 20" pitchFamily="18" charset="0"/>
              </a:rPr>
              <a:t>et peut </a:t>
            </a:r>
            <a:r>
              <a:rPr lang="fr-FR" dirty="0" smtClean="0">
                <a:latin typeface="Modern No. 20" pitchFamily="18" charset="0"/>
              </a:rPr>
              <a:t>endommager</a:t>
            </a:r>
            <a:r>
              <a:rPr lang="fr-FR" dirty="0">
                <a:latin typeface="Modern No. 20" pitchFamily="18" charset="0"/>
              </a:rPr>
              <a:t> </a:t>
            </a:r>
            <a:r>
              <a:rPr lang="fr-FR" dirty="0" smtClean="0">
                <a:latin typeface="Modern No. 20" pitchFamily="18" charset="0"/>
              </a:rPr>
              <a:t>l'équipement </a:t>
            </a:r>
            <a:r>
              <a:rPr lang="fr-FR" dirty="0">
                <a:latin typeface="Modern No. 20" pitchFamily="18" charset="0"/>
              </a:rPr>
              <a:t>ou provoquer des perturbations électromagnétiques. </a:t>
            </a:r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460375" y="160337"/>
            <a:ext cx="8229600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b="1" smtClean="0">
                <a:latin typeface="Times New Roman" pitchFamily="18" charset="0"/>
                <a:cs typeface="Times New Roman" pitchFamily="18" charset="0"/>
              </a:rPr>
              <a:t>Chapitre IV: Mise à la terre et sécurité dans une installation</a:t>
            </a:r>
            <a:br>
              <a:rPr lang="fr-FR" sz="2400" b="1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b="1" smtClean="0">
                <a:latin typeface="Times New Roman" pitchFamily="18" charset="0"/>
                <a:cs typeface="Times New Roman" pitchFamily="18" charset="0"/>
              </a:rPr>
              <a:t>6. Comparaison entre les SLT en BT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87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Chapitre IV: Mise à la terre et sécurité dans une installation</a:t>
            </a:r>
            <a:br>
              <a:rPr lang="fr-FR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1. Généralités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4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8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0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2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18" descr="Résultat d’images pour arc électriqu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460375" y="1859341"/>
            <a:ext cx="821608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latin typeface="Modern No. 20" pitchFamily="18" charset="0"/>
              </a:rPr>
              <a:t>Dans tout système triphasé </a:t>
            </a:r>
            <a:r>
              <a:rPr lang="fr-FR" sz="2000" dirty="0">
                <a:solidFill>
                  <a:srgbClr val="FF0000"/>
                </a:solidFill>
                <a:latin typeface="Modern No. 20" pitchFamily="18" charset="0"/>
              </a:rPr>
              <a:t>HTA</a:t>
            </a:r>
            <a:r>
              <a:rPr lang="fr-FR" sz="2000" dirty="0">
                <a:latin typeface="Modern No. 20" pitchFamily="18" charset="0"/>
              </a:rPr>
              <a:t> ou </a:t>
            </a:r>
            <a:r>
              <a:rPr lang="fr-FR" sz="2000" dirty="0">
                <a:solidFill>
                  <a:srgbClr val="FF0000"/>
                </a:solidFill>
                <a:latin typeface="Modern No. 20" pitchFamily="18" charset="0"/>
              </a:rPr>
              <a:t>BT</a:t>
            </a:r>
            <a:r>
              <a:rPr lang="fr-FR" sz="2000" dirty="0">
                <a:latin typeface="Modern No. 20" pitchFamily="18" charset="0"/>
              </a:rPr>
              <a:t>, Il existe </a:t>
            </a:r>
            <a:r>
              <a:rPr lang="fr-FR" sz="2000" dirty="0">
                <a:solidFill>
                  <a:srgbClr val="FF0000"/>
                </a:solidFill>
                <a:latin typeface="Modern No. 20" pitchFamily="18" charset="0"/>
              </a:rPr>
              <a:t>trois</a:t>
            </a:r>
            <a:r>
              <a:rPr lang="fr-FR" sz="2000" dirty="0">
                <a:latin typeface="Modern No. 20" pitchFamily="18" charset="0"/>
              </a:rPr>
              <a:t> tensions simples mesurées entre </a:t>
            </a:r>
            <a:r>
              <a:rPr lang="fr-FR" sz="2000" dirty="0" smtClean="0">
                <a:latin typeface="Modern No. 20" pitchFamily="18" charset="0"/>
              </a:rPr>
              <a:t>chaque phase </a:t>
            </a:r>
            <a:r>
              <a:rPr lang="fr-FR" sz="2000" dirty="0">
                <a:latin typeface="Modern No. 20" pitchFamily="18" charset="0"/>
              </a:rPr>
              <a:t>et un point commun appelé « </a:t>
            </a:r>
            <a:r>
              <a:rPr lang="fr-FR" sz="2000" b="1" dirty="0">
                <a:solidFill>
                  <a:srgbClr val="FF0000"/>
                </a:solidFill>
                <a:latin typeface="Modern No. 20" pitchFamily="18" charset="0"/>
              </a:rPr>
              <a:t>point neutre </a:t>
            </a:r>
            <a:r>
              <a:rPr lang="fr-FR" sz="2000" dirty="0">
                <a:latin typeface="Modern No. 20" pitchFamily="18" charset="0"/>
              </a:rPr>
              <a:t>». En régime </a:t>
            </a:r>
            <a:r>
              <a:rPr lang="fr-FR" sz="2000" b="1" dirty="0">
                <a:solidFill>
                  <a:srgbClr val="FF0000"/>
                </a:solidFill>
                <a:latin typeface="Modern No. 20" pitchFamily="18" charset="0"/>
              </a:rPr>
              <a:t>équilibré</a:t>
            </a:r>
            <a:r>
              <a:rPr lang="fr-FR" sz="2000" dirty="0">
                <a:latin typeface="Modern No. 20" pitchFamily="18" charset="0"/>
              </a:rPr>
              <a:t> ces trois tensions </a:t>
            </a:r>
            <a:r>
              <a:rPr lang="fr-FR" sz="2000" dirty="0" smtClean="0">
                <a:latin typeface="Modern No. 20" pitchFamily="18" charset="0"/>
              </a:rPr>
              <a:t>sont déphasées </a:t>
            </a:r>
            <a:r>
              <a:rPr lang="fr-FR" sz="2000" dirty="0">
                <a:latin typeface="Modern No. 20" pitchFamily="18" charset="0"/>
              </a:rPr>
              <a:t>de </a:t>
            </a:r>
            <a:r>
              <a:rPr lang="fr-FR" sz="2000" b="1" dirty="0">
                <a:solidFill>
                  <a:srgbClr val="FF0000"/>
                </a:solidFill>
                <a:latin typeface="Modern No. 20" pitchFamily="18" charset="0"/>
              </a:rPr>
              <a:t>120 ° </a:t>
            </a:r>
            <a:r>
              <a:rPr lang="fr-FR" sz="2000" dirty="0">
                <a:latin typeface="Modern No. 20" pitchFamily="18" charset="0"/>
              </a:rPr>
              <a:t>et ont une </a:t>
            </a:r>
            <a:r>
              <a:rPr lang="fr-FR" sz="2000" b="1" dirty="0">
                <a:solidFill>
                  <a:srgbClr val="FF0000"/>
                </a:solidFill>
                <a:latin typeface="Modern No. 20" pitchFamily="18" charset="0"/>
              </a:rPr>
              <a:t>valeur de 𝑈/√</a:t>
            </a:r>
            <a:r>
              <a:rPr lang="fr-FR" sz="2000" b="1" dirty="0" smtClean="0">
                <a:solidFill>
                  <a:srgbClr val="FF0000"/>
                </a:solidFill>
                <a:latin typeface="Modern No. 20" pitchFamily="18" charset="0"/>
              </a:rPr>
              <a:t>3</a:t>
            </a:r>
            <a:r>
              <a:rPr lang="fr-FR" sz="2000" dirty="0" smtClean="0">
                <a:latin typeface="Modern No. 20" pitchFamily="18" charset="0"/>
              </a:rPr>
              <a:t>. U </a:t>
            </a:r>
            <a:r>
              <a:rPr lang="fr-FR" sz="2000" dirty="0">
                <a:latin typeface="Modern No. 20" pitchFamily="18" charset="0"/>
              </a:rPr>
              <a:t>étant la tension composée mesurée entre phases. </a:t>
            </a:r>
            <a:endParaRPr lang="fr-FR" sz="2000" dirty="0">
              <a:latin typeface="Modern No. 20" pitchFamily="18" charset="0"/>
              <a:cs typeface="Mongolian Baiti" pitchFamily="66" charset="0"/>
            </a:endParaRPr>
          </a:p>
        </p:txBody>
      </p:sp>
      <p:pic>
        <p:nvPicPr>
          <p:cNvPr id="1028" name="Picture 4" descr="EXERCICES s3 : SYSTÈME TRIPHASÉ / ALIMENTER 2STE - Science d'Ingénieu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07" y="3501008"/>
            <a:ext cx="2675619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hapitre III Circuits et Puissances Electriques en triphasé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171" y="3645024"/>
            <a:ext cx="5363807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73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Chapitre IV: Mise à la terre et sécurité dans une installation</a:t>
            </a:r>
            <a:br>
              <a:rPr lang="fr-FR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fr-FR" sz="2200" b="1" dirty="0" smtClean="0">
                <a:latin typeface="Modern No. 20" pitchFamily="18" charset="0"/>
                <a:cs typeface="Times New Roman" pitchFamily="18" charset="0"/>
              </a:rPr>
              <a:t>. </a:t>
            </a:r>
            <a:r>
              <a:rPr lang="fr-FR" sz="2200" b="1" dirty="0">
                <a:latin typeface="Modern No. 20" pitchFamily="18" charset="0"/>
              </a:rPr>
              <a:t>Caractéristiques d'installation spécifiques dans les systèmes BT non mis à la</a:t>
            </a:r>
            <a:br>
              <a:rPr lang="fr-FR" sz="2200" b="1" dirty="0">
                <a:latin typeface="Modern No. 20" pitchFamily="18" charset="0"/>
              </a:rPr>
            </a:br>
            <a:r>
              <a:rPr lang="fr-FR" sz="2200" b="1" dirty="0">
                <a:latin typeface="Modern No. 20" pitchFamily="18" charset="0"/>
              </a:rPr>
              <a:t>terre 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4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8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0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2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18" descr="Résultat d’images pour arc électriqu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407096" y="1674674"/>
            <a:ext cx="81973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Modern No. 20" pitchFamily="18" charset="0"/>
              </a:rPr>
              <a:t>le système BT mis à la terre </a:t>
            </a:r>
            <a:r>
              <a:rPr lang="fr-FR" dirty="0" smtClean="0">
                <a:latin typeface="Modern No. 20" pitchFamily="18" charset="0"/>
              </a:rPr>
              <a:t>nécessite une </a:t>
            </a:r>
            <a:r>
              <a:rPr lang="fr-FR" dirty="0">
                <a:latin typeface="Modern No. 20" pitchFamily="18" charset="0"/>
              </a:rPr>
              <a:t>surveillance permanente de l'isolement, la localisation du premier défaut et un limiteur </a:t>
            </a:r>
            <a:r>
              <a:rPr lang="fr-FR" dirty="0" smtClean="0">
                <a:latin typeface="Modern No. 20" pitchFamily="18" charset="0"/>
              </a:rPr>
              <a:t>de surtension </a:t>
            </a:r>
            <a:r>
              <a:rPr lang="fr-FR" dirty="0">
                <a:latin typeface="Modern No. 20" pitchFamily="18" charset="0"/>
              </a:rPr>
              <a:t/>
            </a:r>
            <a:br>
              <a:rPr lang="fr-FR" dirty="0">
                <a:latin typeface="Modern No. 20" pitchFamily="18" charset="0"/>
              </a:rPr>
            </a:br>
            <a:endParaRPr lang="fr-FR" dirty="0">
              <a:latin typeface="Modern No. 20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533" y="2581980"/>
            <a:ext cx="6086478" cy="3278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947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Chapitre IV: Mise à la terre et sécurité dans une installation</a:t>
            </a:r>
            <a:br>
              <a:rPr lang="fr-FR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fr-FR" sz="2200" b="1" dirty="0" smtClean="0">
                <a:latin typeface="Modern No. 20" pitchFamily="18" charset="0"/>
                <a:cs typeface="Times New Roman" pitchFamily="18" charset="0"/>
              </a:rPr>
              <a:t>. </a:t>
            </a:r>
            <a:r>
              <a:rPr lang="fr-FR" sz="2200" b="1" dirty="0">
                <a:latin typeface="Modern No. 20" pitchFamily="18" charset="0"/>
              </a:rPr>
              <a:t>Caractéristiques d'installation spécifiques dans les systèmes BT non mis à la</a:t>
            </a:r>
            <a:br>
              <a:rPr lang="fr-FR" sz="2200" b="1" dirty="0">
                <a:latin typeface="Modern No. 20" pitchFamily="18" charset="0"/>
              </a:rPr>
            </a:br>
            <a:r>
              <a:rPr lang="fr-FR" sz="2200" b="1" dirty="0">
                <a:latin typeface="Modern No. 20" pitchFamily="18" charset="0"/>
              </a:rPr>
              <a:t>terre 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4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8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0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2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18" descr="Résultat d’images pour arc électriqu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137319" y="2204864"/>
            <a:ext cx="873690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fr-FR" sz="2000" dirty="0">
                <a:latin typeface="Modern No. 20" pitchFamily="18" charset="0"/>
              </a:rPr>
              <a:t>Dans un système non mis à la terre, un appareil doit surveiller en permanence le </a:t>
            </a:r>
            <a:r>
              <a:rPr lang="fr-FR" sz="2000" dirty="0" smtClean="0">
                <a:latin typeface="Modern No. 20" pitchFamily="18" charset="0"/>
              </a:rPr>
              <a:t>niveau d'isolement </a:t>
            </a:r>
            <a:r>
              <a:rPr lang="fr-FR" sz="2000" dirty="0">
                <a:latin typeface="Modern No. 20" pitchFamily="18" charset="0"/>
              </a:rPr>
              <a:t>afin qu'un défaut soit décelé et localisé à temps. </a:t>
            </a:r>
            <a:endParaRPr lang="fr-FR" sz="2000" dirty="0" smtClean="0">
              <a:latin typeface="Modern No. 20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fr-FR" sz="2000" dirty="0">
              <a:latin typeface="Modern No. 20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fr-FR" sz="2000" dirty="0" smtClean="0">
                <a:latin typeface="Modern No. 20" pitchFamily="18" charset="0"/>
              </a:rPr>
              <a:t>Ceci </a:t>
            </a:r>
            <a:r>
              <a:rPr lang="fr-FR" sz="2000" dirty="0">
                <a:latin typeface="Modern No. 20" pitchFamily="18" charset="0"/>
              </a:rPr>
              <a:t>est nécessaire pour </a:t>
            </a:r>
            <a:r>
              <a:rPr lang="fr-FR" sz="2000" dirty="0" smtClean="0">
                <a:latin typeface="Modern No. 20" pitchFamily="18" charset="0"/>
              </a:rPr>
              <a:t>éviter toute </a:t>
            </a:r>
            <a:r>
              <a:rPr lang="fr-FR" sz="2000" dirty="0">
                <a:latin typeface="Modern No. 20" pitchFamily="18" charset="0"/>
              </a:rPr>
              <a:t>détérioration partielle des équipements au cours du temps et éviter le déclenchement </a:t>
            </a:r>
            <a:r>
              <a:rPr lang="fr-FR" sz="2000" dirty="0" smtClean="0">
                <a:latin typeface="Modern No. 20" pitchFamily="18" charset="0"/>
              </a:rPr>
              <a:t>si un </a:t>
            </a:r>
            <a:r>
              <a:rPr lang="fr-FR" sz="2000" dirty="0">
                <a:latin typeface="Modern No. 20" pitchFamily="18" charset="0"/>
              </a:rPr>
              <a:t>second défaut d'isolement survient. </a:t>
            </a:r>
            <a:endParaRPr lang="fr-FR" sz="2000" dirty="0" smtClean="0">
              <a:latin typeface="Modern No. 20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fr-FR" sz="2000" dirty="0">
              <a:latin typeface="Modern No. 20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fr-FR" sz="2000" dirty="0" smtClean="0">
                <a:latin typeface="Modern No. 20" pitchFamily="18" charset="0"/>
              </a:rPr>
              <a:t>Le </a:t>
            </a:r>
            <a:r>
              <a:rPr lang="fr-FR" sz="2000" dirty="0">
                <a:latin typeface="Modern No. 20" pitchFamily="18" charset="0"/>
              </a:rPr>
              <a:t>premier défaut doit être localisé et éliminé par </a:t>
            </a:r>
            <a:r>
              <a:rPr lang="fr-FR" sz="2000" dirty="0" smtClean="0">
                <a:latin typeface="Modern No. 20" pitchFamily="18" charset="0"/>
              </a:rPr>
              <a:t>le personnel </a:t>
            </a:r>
            <a:r>
              <a:rPr lang="fr-FR" sz="2000" dirty="0">
                <a:latin typeface="Modern No. 20" pitchFamily="18" charset="0"/>
              </a:rPr>
              <a:t>d'exploitation </a:t>
            </a:r>
            <a:r>
              <a:rPr lang="fr-FR" sz="2000" dirty="0" smtClean="0">
                <a:latin typeface="Modern No. 20" pitchFamily="18" charset="0"/>
              </a:rPr>
              <a:t>.</a:t>
            </a:r>
            <a:endParaRPr lang="fr-FR" sz="2000" dirty="0">
              <a:latin typeface="Modern No. 20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fr-FR" sz="2000" dirty="0">
              <a:latin typeface="Modern No. 20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14487" y="1484784"/>
            <a:ext cx="6597873" cy="46166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fr-FR" sz="2400" b="1" dirty="0">
                <a:latin typeface="Modern No. 20" pitchFamily="18" charset="0"/>
              </a:rPr>
              <a:t>Installation d'un contrôleur d'isolement permanent</a:t>
            </a:r>
            <a:r>
              <a:rPr lang="fr-FR" sz="2400" dirty="0">
                <a:latin typeface="Modern No. 20" pitchFamily="18" charset="0"/>
              </a:rPr>
              <a:t> </a:t>
            </a:r>
          </a:p>
        </p:txBody>
      </p:sp>
      <p:sp>
        <p:nvSpPr>
          <p:cNvPr id="3" name="AutoShape 2" descr="Contrôleurs permanents d'isolement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50" name="Picture 2" descr="Voir les détails de l’image associée. Contrôleur permanent d'isolement électrique pour schéma IT | Socome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5" y="4913784"/>
            <a:ext cx="4320480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igilohm, Contrôleur Permanent d'Isolement IM10 - Schneider - IMD-IM10 |  One-Elec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725144"/>
            <a:ext cx="2524125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28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Chapitre IV: Mise à la terre et sécurité dans une installation</a:t>
            </a:r>
            <a:br>
              <a:rPr lang="fr-FR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fr-FR" sz="2200" b="1" dirty="0" smtClean="0">
                <a:latin typeface="Modern No. 20" pitchFamily="18" charset="0"/>
                <a:cs typeface="Times New Roman" pitchFamily="18" charset="0"/>
              </a:rPr>
              <a:t>. </a:t>
            </a:r>
            <a:r>
              <a:rPr lang="fr-FR" sz="2200" b="1" dirty="0">
                <a:latin typeface="Modern No. 20" pitchFamily="18" charset="0"/>
              </a:rPr>
              <a:t>Caractéristiques d'installation spécifiques dans les systèmes BT non mis à la</a:t>
            </a:r>
            <a:br>
              <a:rPr lang="fr-FR" sz="2200" b="1" dirty="0">
                <a:latin typeface="Modern No. 20" pitchFamily="18" charset="0"/>
              </a:rPr>
            </a:br>
            <a:r>
              <a:rPr lang="fr-FR" sz="2200" b="1" dirty="0">
                <a:latin typeface="Modern No. 20" pitchFamily="18" charset="0"/>
              </a:rPr>
              <a:t>terre 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4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8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0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2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18" descr="Résultat d’images pour arc électriqu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137319" y="2204864"/>
            <a:ext cx="873690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000" dirty="0">
              <a:latin typeface="Modern No. 20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fr-FR" sz="2000" dirty="0" smtClean="0">
                <a:latin typeface="Modern No. 20" pitchFamily="18" charset="0"/>
              </a:rPr>
              <a:t>Le </a:t>
            </a:r>
            <a:r>
              <a:rPr lang="fr-FR" sz="2000" dirty="0">
                <a:latin typeface="Modern No. 20" pitchFamily="18" charset="0"/>
              </a:rPr>
              <a:t>contrôleur d'isolement permanent assure la surveillance de </a:t>
            </a:r>
            <a:r>
              <a:rPr lang="fr-FR" sz="2000" dirty="0" smtClean="0">
                <a:latin typeface="Modern No. 20" pitchFamily="18" charset="0"/>
              </a:rPr>
              <a:t>l'isolement. </a:t>
            </a:r>
          </a:p>
          <a:p>
            <a:pPr marL="285750" indent="-285750">
              <a:buFont typeface="Wingdings" pitchFamily="2" charset="2"/>
              <a:buChar char="§"/>
            </a:pPr>
            <a:endParaRPr lang="fr-FR" sz="2000" dirty="0">
              <a:latin typeface="Modern No. 20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fr-FR" sz="2000" dirty="0" smtClean="0">
                <a:latin typeface="Modern No. 20" pitchFamily="18" charset="0"/>
              </a:rPr>
              <a:t>Il </a:t>
            </a:r>
            <a:r>
              <a:rPr lang="fr-FR" sz="2000" dirty="0">
                <a:latin typeface="Modern No. 20" pitchFamily="18" charset="0"/>
              </a:rPr>
              <a:t>applique une tension continue entre le neutre et la terre, ou sur une phase si le neutre </a:t>
            </a:r>
            <a:r>
              <a:rPr lang="fr-FR" sz="2000" dirty="0" smtClean="0">
                <a:latin typeface="Modern No. 20" pitchFamily="18" charset="0"/>
              </a:rPr>
              <a:t>n'est pas </a:t>
            </a:r>
            <a:r>
              <a:rPr lang="fr-FR" sz="2000" dirty="0">
                <a:latin typeface="Modern No. 20" pitchFamily="18" charset="0"/>
              </a:rPr>
              <a:t>accessible, ce qui crée un courant de fuite dans les résistances d'isolement quelles </a:t>
            </a:r>
            <a:r>
              <a:rPr lang="fr-FR" sz="2000" dirty="0" smtClean="0">
                <a:latin typeface="Modern No. 20" pitchFamily="18" charset="0"/>
              </a:rPr>
              <a:t>que soient </a:t>
            </a:r>
            <a:r>
              <a:rPr lang="fr-FR" sz="2000" dirty="0">
                <a:latin typeface="Modern No. 20" pitchFamily="18" charset="0"/>
              </a:rPr>
              <a:t>les capacités du </a:t>
            </a:r>
            <a:r>
              <a:rPr lang="fr-FR" sz="2000" dirty="0" smtClean="0">
                <a:latin typeface="Modern No. 20" pitchFamily="18" charset="0"/>
              </a:rPr>
              <a:t>câble</a:t>
            </a:r>
          </a:p>
          <a:p>
            <a:pPr marL="285750" indent="-285750">
              <a:buFont typeface="Wingdings" pitchFamily="2" charset="2"/>
              <a:buChar char="§"/>
            </a:pPr>
            <a:endParaRPr lang="fr-FR" sz="2000" dirty="0">
              <a:latin typeface="Modern No. 20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fr-FR" sz="2000" dirty="0">
              <a:latin typeface="Modern No. 20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fr-FR" sz="2000" dirty="0" smtClean="0">
                <a:latin typeface="Modern No. 20" pitchFamily="18" charset="0"/>
              </a:rPr>
              <a:t>En </a:t>
            </a:r>
            <a:r>
              <a:rPr lang="fr-FR" sz="2000" dirty="0">
                <a:latin typeface="Modern No. 20" pitchFamily="18" charset="0"/>
              </a:rPr>
              <a:t>cas de défaut d'isolement, un courant continu traverse le contrôleur et </a:t>
            </a:r>
            <a:r>
              <a:rPr lang="fr-FR" sz="2000" dirty="0" smtClean="0">
                <a:latin typeface="Modern No. 20" pitchFamily="18" charset="0"/>
              </a:rPr>
              <a:t>déclenche une alarme </a:t>
            </a:r>
            <a:endParaRPr lang="fr-FR" sz="2000" dirty="0">
              <a:latin typeface="Modern No. 20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14487" y="1484784"/>
            <a:ext cx="6597873" cy="46166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fr-FR" sz="2400" b="1" dirty="0">
                <a:latin typeface="Modern No. 20" pitchFamily="18" charset="0"/>
              </a:rPr>
              <a:t>Installation d'un contrôleur d'isolement permanent</a:t>
            </a:r>
            <a:r>
              <a:rPr lang="fr-FR" sz="2400" dirty="0">
                <a:latin typeface="Modern No. 20" pitchFamily="18" charset="0"/>
              </a:rPr>
              <a:t> </a:t>
            </a:r>
          </a:p>
        </p:txBody>
      </p:sp>
      <p:sp>
        <p:nvSpPr>
          <p:cNvPr id="3" name="AutoShape 2" descr="Contrôleurs permanents d'isolement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725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Chapitre IV: Mise à la terre et sécurité dans une installation</a:t>
            </a:r>
            <a:br>
              <a:rPr lang="fr-FR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fr-FR" sz="2200" b="1" dirty="0" smtClean="0">
                <a:latin typeface="Modern No. 20" pitchFamily="18" charset="0"/>
                <a:cs typeface="Times New Roman" pitchFamily="18" charset="0"/>
              </a:rPr>
              <a:t>. </a:t>
            </a:r>
            <a:r>
              <a:rPr lang="fr-FR" sz="2200" b="1" dirty="0">
                <a:latin typeface="Modern No. 20" pitchFamily="18" charset="0"/>
              </a:rPr>
              <a:t>Caractéristiques d'installation spécifiques dans les systèmes BT non mis à la</a:t>
            </a:r>
            <a:br>
              <a:rPr lang="fr-FR" sz="2200" b="1" dirty="0">
                <a:latin typeface="Modern No. 20" pitchFamily="18" charset="0"/>
              </a:rPr>
            </a:br>
            <a:r>
              <a:rPr lang="fr-FR" sz="2200" b="1" dirty="0">
                <a:latin typeface="Modern No. 20" pitchFamily="18" charset="0"/>
              </a:rPr>
              <a:t>terre 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4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8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0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2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18" descr="Résultat d’images pour arc électriqu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1691680" y="1484784"/>
            <a:ext cx="5327377" cy="46166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fr-FR" sz="2400" b="1" dirty="0">
                <a:latin typeface="Modern No. 20" pitchFamily="18" charset="0"/>
              </a:rPr>
              <a:t>Installation d'un </a:t>
            </a:r>
            <a:r>
              <a:rPr lang="fr-FR" sz="2400" b="1" dirty="0" smtClean="0">
                <a:latin typeface="Modern No. 20" pitchFamily="18" charset="0"/>
              </a:rPr>
              <a:t>limiteur de surtension</a:t>
            </a:r>
            <a:endParaRPr lang="fr-FR" sz="2400" dirty="0">
              <a:latin typeface="Modern No. 20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0374" y="2132856"/>
            <a:ext cx="634387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fr-FR" sz="2400" dirty="0">
                <a:latin typeface="Modern No. 20" pitchFamily="18" charset="0"/>
              </a:rPr>
              <a:t>Le travail d'un limiteur de surtension est de mettre à la terre les surtensions </a:t>
            </a:r>
            <a:r>
              <a:rPr lang="fr-FR" sz="2400" dirty="0" smtClean="0">
                <a:latin typeface="Modern No. 20" pitchFamily="18" charset="0"/>
              </a:rPr>
              <a:t>dangereuses susceptibles </a:t>
            </a:r>
            <a:r>
              <a:rPr lang="fr-FR" sz="2400" dirty="0">
                <a:latin typeface="Modern No. 20" pitchFamily="18" charset="0"/>
              </a:rPr>
              <a:t>de se produire, telles qu'un coup de foudre ou un contournement entre </a:t>
            </a:r>
            <a:r>
              <a:rPr lang="fr-FR" sz="2400" dirty="0" smtClean="0">
                <a:latin typeface="Modern No. 20" pitchFamily="18" charset="0"/>
              </a:rPr>
              <a:t>les enroulements </a:t>
            </a:r>
            <a:r>
              <a:rPr lang="fr-FR" sz="2400" dirty="0">
                <a:latin typeface="Modern No. 20" pitchFamily="18" charset="0"/>
              </a:rPr>
              <a:t>HTA et BT d'un </a:t>
            </a:r>
            <a:r>
              <a:rPr lang="fr-FR" sz="2400" dirty="0" smtClean="0">
                <a:latin typeface="Modern No. 20" pitchFamily="18" charset="0"/>
              </a:rPr>
              <a:t>transformateur.</a:t>
            </a:r>
          </a:p>
          <a:p>
            <a:pPr marL="342900" indent="-342900">
              <a:buFont typeface="Wingdings" pitchFamily="2" charset="2"/>
              <a:buChar char="§"/>
            </a:pPr>
            <a:endParaRPr lang="fr-FR" sz="2400" dirty="0">
              <a:latin typeface="Modern No. 20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endParaRPr lang="fr-FR" sz="2400" dirty="0" smtClean="0">
              <a:latin typeface="Modern No. 20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fr-FR" sz="2400" dirty="0" smtClean="0">
                <a:latin typeface="Modern No. 20" pitchFamily="18" charset="0"/>
              </a:rPr>
              <a:t>Il </a:t>
            </a:r>
            <a:r>
              <a:rPr lang="fr-FR" sz="2400" dirty="0">
                <a:latin typeface="Modern No. 20" pitchFamily="18" charset="0"/>
              </a:rPr>
              <a:t>est installé entre le neutre et la terre d'un transformateur ou entre une phase et la terre si </a:t>
            </a:r>
            <a:r>
              <a:rPr lang="fr-FR" sz="2400" dirty="0" smtClean="0">
                <a:latin typeface="Modern No. 20" pitchFamily="18" charset="0"/>
              </a:rPr>
              <a:t>le neutre </a:t>
            </a:r>
            <a:r>
              <a:rPr lang="fr-FR" sz="2400" dirty="0">
                <a:latin typeface="Modern No. 20" pitchFamily="18" charset="0"/>
              </a:rPr>
              <a:t>n'est pas accessible </a:t>
            </a:r>
            <a:br>
              <a:rPr lang="fr-FR" sz="2400" dirty="0">
                <a:latin typeface="Modern No. 20" pitchFamily="18" charset="0"/>
              </a:rPr>
            </a:br>
            <a:endParaRPr lang="fr-FR" sz="2400" dirty="0">
              <a:latin typeface="Modern No. 20" pitchFamily="18" charset="0"/>
            </a:endParaRPr>
          </a:p>
        </p:txBody>
      </p:sp>
      <p:pic>
        <p:nvPicPr>
          <p:cNvPr id="3074" name="Picture 2" descr="Limiteur de surtension | Hager Suiss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863"/>
          <a:stretch/>
        </p:blipFill>
        <p:spPr bwMode="auto">
          <a:xfrm>
            <a:off x="7236296" y="2116460"/>
            <a:ext cx="1664320" cy="377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19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Chapitre IV: Mise à la terre et sécurité dans une installation</a:t>
            </a:r>
            <a:br>
              <a:rPr lang="fr-FR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fr-FR" sz="2200" b="1" dirty="0" smtClean="0">
                <a:latin typeface="Modern No. 20" pitchFamily="18" charset="0"/>
                <a:cs typeface="Times New Roman" pitchFamily="18" charset="0"/>
              </a:rPr>
              <a:t>. </a:t>
            </a:r>
            <a:r>
              <a:rPr lang="fr-FR" sz="2200" b="1" dirty="0" smtClean="0">
                <a:latin typeface="Modern No. 20" pitchFamily="18" charset="0"/>
              </a:rPr>
              <a:t>Choix du régime du neutre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4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8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0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2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18" descr="Résultat d’images pour arc électriqu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437679"/>
            <a:ext cx="8594880" cy="4784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69974" y="6318612"/>
            <a:ext cx="61663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Modern No. 20" pitchFamily="18" charset="0"/>
              </a:rPr>
              <a:t>P: </a:t>
            </a:r>
            <a:r>
              <a:rPr lang="fr-FR" dirty="0" smtClean="0">
                <a:latin typeface="Modern No. 20" pitchFamily="18" charset="0"/>
              </a:rPr>
              <a:t>possible  </a:t>
            </a:r>
            <a:r>
              <a:rPr lang="fr-FR" dirty="0">
                <a:latin typeface="Modern No. 20" pitchFamily="18" charset="0"/>
              </a:rPr>
              <a:t> </a:t>
            </a:r>
            <a:r>
              <a:rPr lang="fr-FR" dirty="0" smtClean="0">
                <a:latin typeface="Modern No. 20" pitchFamily="18" charset="0"/>
              </a:rPr>
              <a:t>         D</a:t>
            </a:r>
            <a:r>
              <a:rPr lang="fr-FR" dirty="0">
                <a:latin typeface="Modern No. 20" pitchFamily="18" charset="0"/>
              </a:rPr>
              <a:t>: </a:t>
            </a:r>
            <a:r>
              <a:rPr lang="fr-FR" dirty="0" smtClean="0">
                <a:latin typeface="Modern No. 20" pitchFamily="18" charset="0"/>
              </a:rPr>
              <a:t>déconseillé              C</a:t>
            </a:r>
            <a:r>
              <a:rPr lang="fr-FR" dirty="0">
                <a:latin typeface="Modern No. 20" pitchFamily="18" charset="0"/>
              </a:rPr>
              <a:t>: conseillé </a:t>
            </a:r>
          </a:p>
        </p:txBody>
      </p:sp>
    </p:spTree>
    <p:extLst>
      <p:ext uri="{BB962C8B-B14F-4D97-AF65-F5344CB8AC3E}">
        <p14:creationId xmlns:p14="http://schemas.microsoft.com/office/powerpoint/2010/main" val="144134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Chapitre IV: Mise à la terre et sécurité dans une installation</a:t>
            </a:r>
            <a:br>
              <a:rPr lang="fr-FR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1. Généralités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4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8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0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2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18" descr="Résultat d’images pour arc électriqu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337567" y="1484784"/>
            <a:ext cx="821608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fr-FR" sz="2000" dirty="0">
                <a:latin typeface="Modern No. 20" pitchFamily="18" charset="0"/>
              </a:rPr>
              <a:t>Pratiquement, le neutre est le point commun de trois enroulements montés en étoile, ce </a:t>
            </a:r>
            <a:r>
              <a:rPr lang="fr-FR" sz="2000" dirty="0" smtClean="0">
                <a:latin typeface="Modern No. 20" pitchFamily="18" charset="0"/>
              </a:rPr>
              <a:t>neutre peut </a:t>
            </a:r>
            <a:r>
              <a:rPr lang="fr-FR" sz="2000" dirty="0">
                <a:latin typeface="Modern No. 20" pitchFamily="18" charset="0"/>
              </a:rPr>
              <a:t>être sorti ou non, distribué ou non. </a:t>
            </a:r>
          </a:p>
          <a:p>
            <a:pPr marL="342900" indent="-342900">
              <a:buFont typeface="Wingdings" pitchFamily="2" charset="2"/>
              <a:buChar char="§"/>
            </a:pPr>
            <a:endParaRPr lang="fr-FR" sz="2000" dirty="0" smtClean="0">
              <a:latin typeface="Modern No. 20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fr-FR" sz="2000" dirty="0" smtClean="0">
                <a:latin typeface="Modern No. 20" pitchFamily="18" charset="0"/>
              </a:rPr>
              <a:t>En </a:t>
            </a:r>
            <a:r>
              <a:rPr lang="fr-FR" sz="2000" dirty="0">
                <a:latin typeface="Modern No. 20" pitchFamily="18" charset="0"/>
              </a:rPr>
              <a:t>moyenne tension, la distribution du neutre </a:t>
            </a:r>
            <a:r>
              <a:rPr lang="fr-FR" sz="2000" dirty="0" smtClean="0">
                <a:latin typeface="Modern No. 20" pitchFamily="18" charset="0"/>
              </a:rPr>
              <a:t>n'est pas </a:t>
            </a:r>
            <a:r>
              <a:rPr lang="fr-FR" sz="2000" dirty="0">
                <a:latin typeface="Modern No. 20" pitchFamily="18" charset="0"/>
              </a:rPr>
              <a:t>utilisée en Algérie ; par contre, elle est très fréquente aux USA. </a:t>
            </a:r>
          </a:p>
          <a:p>
            <a:pPr marL="342900" indent="-342900">
              <a:buFont typeface="Wingdings" pitchFamily="2" charset="2"/>
              <a:buChar char="§"/>
            </a:pPr>
            <a:endParaRPr lang="fr-FR" sz="2000" dirty="0" smtClean="0">
              <a:latin typeface="Modern No. 20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fr-FR" sz="2000" dirty="0" smtClean="0">
                <a:latin typeface="Modern No. 20" pitchFamily="18" charset="0"/>
              </a:rPr>
              <a:t>Dans </a:t>
            </a:r>
            <a:r>
              <a:rPr lang="fr-FR" sz="2000" dirty="0">
                <a:latin typeface="Modern No. 20" pitchFamily="18" charset="0"/>
              </a:rPr>
              <a:t>une </a:t>
            </a:r>
            <a:r>
              <a:rPr lang="fr-FR" sz="2000" dirty="0" smtClean="0">
                <a:latin typeface="Modern No. 20" pitchFamily="18" charset="0"/>
              </a:rPr>
              <a:t>installation moyenne </a:t>
            </a:r>
            <a:r>
              <a:rPr lang="fr-FR" sz="2000" dirty="0">
                <a:latin typeface="Modern No. 20" pitchFamily="18" charset="0"/>
              </a:rPr>
              <a:t>ou basse tension, le neutre peut être mis à la terre ou non. Dans ce cas ; on parle </a:t>
            </a:r>
            <a:r>
              <a:rPr lang="fr-FR" sz="2000" dirty="0" smtClean="0">
                <a:latin typeface="Modern No. 20" pitchFamily="18" charset="0"/>
              </a:rPr>
              <a:t>de </a:t>
            </a:r>
            <a:r>
              <a:rPr lang="fr-FR" sz="2000" b="1" dirty="0" smtClean="0">
                <a:solidFill>
                  <a:srgbClr val="FF0000"/>
                </a:solidFill>
                <a:latin typeface="Modern No. 20" pitchFamily="18" charset="0"/>
              </a:rPr>
              <a:t>régime </a:t>
            </a:r>
            <a:r>
              <a:rPr lang="fr-FR" sz="2000" b="1" dirty="0">
                <a:solidFill>
                  <a:srgbClr val="FF0000"/>
                </a:solidFill>
                <a:latin typeface="Modern No. 20" pitchFamily="18" charset="0"/>
              </a:rPr>
              <a:t>du neutre</a:t>
            </a:r>
            <a:r>
              <a:rPr lang="fr-FR" sz="2000" dirty="0">
                <a:latin typeface="Modern No. 20" pitchFamily="18" charset="0"/>
              </a:rPr>
              <a:t>. </a:t>
            </a:r>
            <a:endParaRPr lang="fr-FR" sz="2000" dirty="0">
              <a:latin typeface="Modern No. 20" pitchFamily="18" charset="0"/>
              <a:cs typeface="Mongolian Baiti" pitchFamily="66" charset="0"/>
            </a:endParaRPr>
          </a:p>
        </p:txBody>
      </p:sp>
      <p:pic>
        <p:nvPicPr>
          <p:cNvPr id="2050" name="Picture 2" descr="N°6 - Le raccordement des bobinages à une distribution TRI 400 [V] - niv. 4  à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91" y="4221088"/>
            <a:ext cx="3672408" cy="257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alcul du courant de défaut d'isolement en régime TT - LOKELEC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576" y="4174421"/>
            <a:ext cx="3672408" cy="271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33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Chapitre IV: Mise à la terre et sécurité dans une installation</a:t>
            </a:r>
            <a:br>
              <a:rPr lang="fr-FR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2. Définition du régime de neutre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4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8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0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2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18" descr="Résultat d’images pour arc électriqu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337567" y="1484784"/>
            <a:ext cx="821608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Modern No. 20" pitchFamily="18" charset="0"/>
              </a:rPr>
              <a:t>Un </a:t>
            </a:r>
            <a:r>
              <a:rPr lang="fr-FR" sz="2000" dirty="0">
                <a:latin typeface="Modern No. 20" pitchFamily="18" charset="0"/>
              </a:rPr>
              <a:t>régime de neutre définit la manière dont est connecté </a:t>
            </a:r>
            <a:r>
              <a:rPr lang="fr-FR" sz="2000" dirty="0">
                <a:solidFill>
                  <a:srgbClr val="FF0000"/>
                </a:solidFill>
                <a:latin typeface="Modern No. 20" pitchFamily="18" charset="0"/>
              </a:rPr>
              <a:t>le câble de la terre sur la source</a:t>
            </a:r>
            <a:r>
              <a:rPr lang="fr-FR" sz="2000" dirty="0">
                <a:latin typeface="Modern No. 20" pitchFamily="18" charset="0"/>
              </a:rPr>
              <a:t> </a:t>
            </a:r>
            <a:r>
              <a:rPr lang="fr-FR" sz="2000" dirty="0" smtClean="0">
                <a:latin typeface="Modern No. 20" pitchFamily="18" charset="0"/>
              </a:rPr>
              <a:t>de tension </a:t>
            </a:r>
            <a:r>
              <a:rPr lang="fr-FR" sz="2000" dirty="0">
                <a:latin typeface="Modern No. 20" pitchFamily="18" charset="0"/>
              </a:rPr>
              <a:t>tels que un transformateur de distribution, un groupe électrogène ou une éolienne</a:t>
            </a:r>
            <a:r>
              <a:rPr lang="fr-FR" sz="2000" dirty="0" smtClean="0">
                <a:latin typeface="Modern No. 20" pitchFamily="18" charset="0"/>
              </a:rPr>
              <a:t>, …</a:t>
            </a:r>
            <a:r>
              <a:rPr lang="fr-FR" sz="2000" dirty="0">
                <a:latin typeface="Modern No. 20" pitchFamily="18" charset="0"/>
              </a:rPr>
              <a:t>etc. et </a:t>
            </a:r>
            <a:r>
              <a:rPr lang="fr-FR" sz="2000" dirty="0">
                <a:solidFill>
                  <a:srgbClr val="FF0000"/>
                </a:solidFill>
                <a:latin typeface="Modern No. 20" pitchFamily="18" charset="0"/>
              </a:rPr>
              <a:t>les masses côté utilisateur </a:t>
            </a:r>
            <a:r>
              <a:rPr lang="fr-FR" sz="2000" dirty="0">
                <a:latin typeface="Modern No. 20" pitchFamily="18" charset="0"/>
              </a:rPr>
              <a:t>(machine de production, lave-linge, lave-vaisselle</a:t>
            </a:r>
            <a:r>
              <a:rPr lang="fr-FR" sz="2000" dirty="0" smtClean="0">
                <a:latin typeface="Modern No. 20" pitchFamily="18" charset="0"/>
              </a:rPr>
              <a:t>, …</a:t>
            </a:r>
            <a:r>
              <a:rPr lang="fr-FR" sz="2000" dirty="0">
                <a:latin typeface="Modern No. 20" pitchFamily="18" charset="0"/>
              </a:rPr>
              <a:t>etc. </a:t>
            </a:r>
            <a:br>
              <a:rPr lang="fr-FR" sz="2000" dirty="0">
                <a:latin typeface="Modern No. 20" pitchFamily="18" charset="0"/>
              </a:rPr>
            </a:br>
            <a:endParaRPr lang="fr-FR" sz="2000" dirty="0">
              <a:latin typeface="Modern No. 20" pitchFamily="18" charset="0"/>
              <a:cs typeface="Mongolian Baiti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839" y="2852936"/>
            <a:ext cx="5784577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55451" y="5007659"/>
            <a:ext cx="4554127" cy="147732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 anchor="ctr">
            <a:spAutoFit/>
          </a:bodyPr>
          <a:lstStyle/>
          <a:p>
            <a:pPr eaLnBrk="1" hangingPunct="1"/>
            <a:r>
              <a:rPr lang="fr-FR" altLang="fr-FR" dirty="0" smtClean="0">
                <a:latin typeface="Modern No. 20" pitchFamily="18" charset="0"/>
              </a:rPr>
              <a:t> </a:t>
            </a:r>
            <a:r>
              <a:rPr lang="fr-FR" altLang="fr-FR" u="sng" dirty="0">
                <a:latin typeface="Modern No. 20" pitchFamily="18" charset="0"/>
              </a:rPr>
              <a:t>Le </a:t>
            </a:r>
            <a:r>
              <a:rPr lang="fr-FR" altLang="fr-FR" u="sng" dirty="0" smtClean="0">
                <a:latin typeface="Modern No. 20" pitchFamily="18" charset="0"/>
              </a:rPr>
              <a:t>NEUTRE:</a:t>
            </a:r>
          </a:p>
          <a:p>
            <a:r>
              <a:rPr lang="fr-FR" altLang="fr-FR" dirty="0">
                <a:latin typeface="Modern No. 20" pitchFamily="18" charset="0"/>
              </a:rPr>
              <a:t>Ce sont les points neutres des </a:t>
            </a:r>
            <a:r>
              <a:rPr lang="fr-FR" altLang="fr-FR" dirty="0">
                <a:solidFill>
                  <a:srgbClr val="FF0000"/>
                </a:solidFill>
                <a:latin typeface="Modern No. 20" pitchFamily="18" charset="0"/>
              </a:rPr>
              <a:t>transformateurs HT/BT </a:t>
            </a:r>
            <a:r>
              <a:rPr lang="fr-FR" altLang="fr-FR" dirty="0">
                <a:latin typeface="Modern No. 20" pitchFamily="18" charset="0"/>
              </a:rPr>
              <a:t>ainsi que les conducteurs neutres qui, en régime équilibré, ne sont parcourus par aucun courant</a:t>
            </a:r>
            <a:r>
              <a:rPr lang="fr-FR" altLang="fr-FR" dirty="0" smtClean="0">
                <a:latin typeface="Modern No. 20" pitchFamily="18" charset="0"/>
              </a:rPr>
              <a:t>.</a:t>
            </a:r>
            <a:endParaRPr lang="fr-FR" altLang="fr-FR" dirty="0">
              <a:latin typeface="Modern No. 20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54724" y="5027146"/>
            <a:ext cx="4104456" cy="1477328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fr-FR" altLang="fr-FR" u="sng" dirty="0" smtClean="0">
                <a:latin typeface="Modern No. 20" pitchFamily="18" charset="0"/>
              </a:rPr>
              <a:t>Les MASSES:</a:t>
            </a:r>
          </a:p>
          <a:p>
            <a:r>
              <a:rPr lang="fr-FR" altLang="fr-FR" dirty="0" smtClean="0">
                <a:latin typeface="Modern No. 20" pitchFamily="18" charset="0"/>
              </a:rPr>
              <a:t>Ce </a:t>
            </a:r>
            <a:r>
              <a:rPr lang="fr-FR" altLang="fr-FR" dirty="0">
                <a:latin typeface="Modern No. 20" pitchFamily="18" charset="0"/>
              </a:rPr>
              <a:t>sont les parties conductrices accessibles d'un matériel électrique </a:t>
            </a:r>
            <a:r>
              <a:rPr lang="fr-FR" altLang="fr-FR" dirty="0" smtClean="0">
                <a:latin typeface="Modern No. 20" pitchFamily="18" charset="0"/>
              </a:rPr>
              <a:t> susceptibles </a:t>
            </a:r>
            <a:r>
              <a:rPr lang="fr-FR" altLang="fr-FR" dirty="0">
                <a:latin typeface="Modern No. 20" pitchFamily="18" charset="0"/>
              </a:rPr>
              <a:t>d'être mises sous tension en cas de défaut masses métalliques</a:t>
            </a:r>
            <a:endParaRPr lang="fr-FR" dirty="0">
              <a:latin typeface="Modern No. 2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781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Chapitre IV: Mise à la terre et sécurité dans une installation</a:t>
            </a:r>
            <a:br>
              <a:rPr lang="fr-FR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2. Définition du régime de neutre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4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8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0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2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18" descr="Résultat d’images pour arc électriqu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291917" y="1423559"/>
            <a:ext cx="5786328" cy="36933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r>
              <a:rPr lang="fr-FR" altLang="fr-FR" u="sng" dirty="0" smtClean="0">
                <a:latin typeface="Modern No. 20" pitchFamily="18" charset="0"/>
              </a:rPr>
              <a:t>Le </a:t>
            </a:r>
            <a:r>
              <a:rPr lang="fr-FR" altLang="fr-FR" u="sng" dirty="0">
                <a:latin typeface="Modern No. 20" pitchFamily="18" charset="0"/>
              </a:rPr>
              <a:t>conducteur de protection </a:t>
            </a:r>
            <a:r>
              <a:rPr lang="fr-FR" altLang="fr-FR" b="1" u="sng" dirty="0">
                <a:latin typeface="Modern No. 20" pitchFamily="18" charset="0"/>
              </a:rPr>
              <a:t>PE</a:t>
            </a:r>
            <a:r>
              <a:rPr lang="fr-FR" altLang="fr-FR" dirty="0">
                <a:latin typeface="Modern No. 20" pitchFamily="18" charset="0"/>
              </a:rPr>
              <a:t> (Protection Equipotentielle)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429544" y="1827545"/>
            <a:ext cx="8174904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285750" indent="-285750" eaLnBrk="1" hangingPunct="1">
              <a:buFont typeface="Wingdings" panose="05000000000000000000" pitchFamily="2" charset="2"/>
              <a:buChar char="Ø"/>
            </a:pPr>
            <a:r>
              <a:rPr lang="fr-FR" altLang="fr-FR" dirty="0">
                <a:latin typeface="Modern No. 20" pitchFamily="18" charset="0"/>
              </a:rPr>
              <a:t>C'est un conducteur de couleur </a:t>
            </a:r>
            <a:r>
              <a:rPr lang="fr-FR" altLang="fr-FR" dirty="0">
                <a:solidFill>
                  <a:srgbClr val="FF0000"/>
                </a:solidFill>
                <a:latin typeface="Modern No. 20" pitchFamily="18" charset="0"/>
              </a:rPr>
              <a:t>VERT/JAUNE</a:t>
            </a:r>
            <a:r>
              <a:rPr lang="fr-FR" altLang="fr-FR" dirty="0">
                <a:latin typeface="Modern No. 20" pitchFamily="18" charset="0"/>
              </a:rPr>
              <a:t> dont la fonction est de </a:t>
            </a:r>
            <a:r>
              <a:rPr lang="fr-FR" altLang="fr-FR" dirty="0" smtClean="0">
                <a:latin typeface="Modern No. 20" pitchFamily="18" charset="0"/>
              </a:rPr>
              <a:t> </a:t>
            </a:r>
            <a:r>
              <a:rPr lang="fr-FR" altLang="fr-FR" b="1" dirty="0" smtClean="0">
                <a:solidFill>
                  <a:srgbClr val="FF0000"/>
                </a:solidFill>
                <a:latin typeface="Modern No. 20" pitchFamily="18" charset="0"/>
              </a:rPr>
              <a:t>relier </a:t>
            </a:r>
            <a:r>
              <a:rPr lang="fr-FR" altLang="fr-FR" b="1" dirty="0">
                <a:solidFill>
                  <a:srgbClr val="FF0000"/>
                </a:solidFill>
                <a:latin typeface="Modern No. 20" pitchFamily="18" charset="0"/>
              </a:rPr>
              <a:t>toutes les masses métalliques des appareils à la terre. </a:t>
            </a:r>
          </a:p>
          <a:p>
            <a:pPr eaLnBrk="1" hangingPunct="1"/>
            <a:endParaRPr lang="fr-FR" altLang="fr-FR" sz="1000" dirty="0">
              <a:latin typeface="Modern No. 20" pitchFamily="18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Ø"/>
            </a:pPr>
            <a:r>
              <a:rPr lang="fr-FR" altLang="fr-FR" dirty="0">
                <a:latin typeface="Modern No. 20" pitchFamily="18" charset="0"/>
              </a:rPr>
              <a:t>En cas de défaut, il permet de canaliser le courant électrique provoqué </a:t>
            </a:r>
            <a:r>
              <a:rPr lang="fr-FR" altLang="fr-FR" dirty="0" smtClean="0">
                <a:latin typeface="Modern No. 20" pitchFamily="18" charset="0"/>
              </a:rPr>
              <a:t> par </a:t>
            </a:r>
            <a:r>
              <a:rPr lang="fr-FR" altLang="fr-FR" dirty="0">
                <a:latin typeface="Modern No. 20" pitchFamily="18" charset="0"/>
              </a:rPr>
              <a:t>le défaut.</a:t>
            </a: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407013" y="3158556"/>
            <a:ext cx="738856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285750" indent="-285750" eaLnBrk="1" hangingPunct="1">
              <a:buFont typeface="Wingdings" panose="05000000000000000000" pitchFamily="2" charset="2"/>
              <a:buChar char="Ø"/>
            </a:pPr>
            <a:r>
              <a:rPr lang="fr-FR" altLang="fr-FR" dirty="0">
                <a:latin typeface="Modern No. 20" pitchFamily="18" charset="0"/>
              </a:rPr>
              <a:t>Le conducteur de protection n'est pas distribué par le fournisseur d'énergie </a:t>
            </a:r>
          </a:p>
        </p:txBody>
      </p:sp>
      <p:pic>
        <p:nvPicPr>
          <p:cNvPr id="1026" name="Picture 2" descr="Conducteur de protection PE : à quoi sert-il ?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58" y="3591669"/>
            <a:ext cx="2341508" cy="173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écurité électrique : la liaison équipotentielle | Le LAB Cercle Promodul /  INEF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558061"/>
            <a:ext cx="5581650" cy="32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ouleur du fil de terre : comment l'identifier ?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58" y="5370518"/>
            <a:ext cx="2341508" cy="156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67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Chapitre IV: Mise à la terre et sécurité dans une installation</a:t>
            </a:r>
            <a:br>
              <a:rPr lang="fr-FR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2. Définition du régime de neutre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4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8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0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2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18" descr="Résultat d’images pour arc électriqu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155575" y="1476336"/>
            <a:ext cx="1343638" cy="36933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r>
              <a:rPr lang="fr-FR" altLang="fr-FR" dirty="0" smtClean="0">
                <a:latin typeface="Modern No. 20" pitchFamily="18" charset="0"/>
              </a:rPr>
              <a:t> </a:t>
            </a:r>
            <a:r>
              <a:rPr lang="fr-FR" altLang="fr-FR" u="sng" dirty="0">
                <a:latin typeface="Modern No. 20" pitchFamily="18" charset="0"/>
              </a:rPr>
              <a:t>La TERRE</a:t>
            </a: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458866" y="1869004"/>
            <a:ext cx="59747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285750" indent="-285750" eaLnBrk="1" hangingPunct="1">
              <a:buFont typeface="Wingdings" panose="05000000000000000000" pitchFamily="2" charset="2"/>
              <a:buChar char="Ø"/>
            </a:pPr>
            <a:r>
              <a:rPr lang="fr-FR" altLang="fr-FR" dirty="0">
                <a:latin typeface="Modern No. 20" pitchFamily="18" charset="0"/>
              </a:rPr>
              <a:t>La terre peut être considérée comme un milieu conducteur . </a:t>
            </a: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457200" y="2297034"/>
            <a:ext cx="7902897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285750" indent="-285750" eaLnBrk="1" hangingPunct="1">
              <a:buFont typeface="Wingdings" panose="05000000000000000000" pitchFamily="2" charset="2"/>
              <a:buChar char="Ø"/>
            </a:pPr>
            <a:r>
              <a:rPr lang="fr-FR" altLang="fr-FR" dirty="0">
                <a:latin typeface="Modern No. 20" pitchFamily="18" charset="0"/>
              </a:rPr>
              <a:t>L'utilisation d'un piquet de terre ( ou autre ) pour la mise à </a:t>
            </a:r>
            <a:r>
              <a:rPr lang="fr-FR" altLang="fr-FR" dirty="0" smtClean="0">
                <a:latin typeface="Modern No. 20" pitchFamily="18" charset="0"/>
              </a:rPr>
              <a:t> la </a:t>
            </a:r>
            <a:r>
              <a:rPr lang="fr-FR" altLang="fr-FR" dirty="0">
                <a:latin typeface="Modern No. 20" pitchFamily="18" charset="0"/>
              </a:rPr>
              <a:t>terre ne permet pas de réaliser un contact parfait entre ce piquet </a:t>
            </a:r>
            <a:r>
              <a:rPr lang="fr-FR" altLang="fr-FR" dirty="0" smtClean="0">
                <a:latin typeface="Modern No. 20" pitchFamily="18" charset="0"/>
              </a:rPr>
              <a:t> et </a:t>
            </a:r>
            <a:r>
              <a:rPr lang="fr-FR" altLang="fr-FR" dirty="0">
                <a:latin typeface="Modern No. 20" pitchFamily="18" charset="0"/>
              </a:rPr>
              <a:t>la </a:t>
            </a:r>
            <a:r>
              <a:rPr lang="fr-FR" altLang="fr-FR" dirty="0" smtClean="0">
                <a:latin typeface="Modern No. 20" pitchFamily="18" charset="0"/>
              </a:rPr>
              <a:t>terre. En </a:t>
            </a:r>
            <a:r>
              <a:rPr lang="fr-FR" altLang="fr-FR" dirty="0">
                <a:latin typeface="Modern No. 20" pitchFamily="18" charset="0"/>
              </a:rPr>
              <a:t>effet</a:t>
            </a:r>
            <a:r>
              <a:rPr lang="fr-FR" altLang="fr-FR" dirty="0" smtClean="0">
                <a:latin typeface="Modern No. 20" pitchFamily="18" charset="0"/>
              </a:rPr>
              <a:t>, il </a:t>
            </a:r>
            <a:r>
              <a:rPr lang="fr-FR" altLang="fr-FR" dirty="0">
                <a:latin typeface="Modern No. 20" pitchFamily="18" charset="0"/>
              </a:rPr>
              <a:t>existe une résistance de contact</a:t>
            </a:r>
            <a:r>
              <a:rPr lang="fr-FR" altLang="fr-FR" dirty="0" smtClean="0">
                <a:latin typeface="Modern No. 20" pitchFamily="18" charset="0"/>
              </a:rPr>
              <a:t>, non </a:t>
            </a:r>
            <a:r>
              <a:rPr lang="fr-FR" altLang="fr-FR" dirty="0">
                <a:latin typeface="Modern No. 20" pitchFamily="18" charset="0"/>
              </a:rPr>
              <a:t>négligeable</a:t>
            </a:r>
            <a:r>
              <a:rPr lang="fr-FR" altLang="fr-FR" dirty="0" smtClean="0">
                <a:latin typeface="Modern No. 20" pitchFamily="18" charset="0"/>
              </a:rPr>
              <a:t>, qui </a:t>
            </a:r>
            <a:r>
              <a:rPr lang="fr-FR" altLang="fr-FR" dirty="0">
                <a:latin typeface="Modern No. 20" pitchFamily="18" charset="0"/>
              </a:rPr>
              <a:t>peut </a:t>
            </a:r>
            <a:r>
              <a:rPr lang="fr-FR" altLang="fr-FR" dirty="0" smtClean="0">
                <a:latin typeface="Modern No. 20" pitchFamily="18" charset="0"/>
              </a:rPr>
              <a:t> atteindre </a:t>
            </a:r>
            <a:r>
              <a:rPr lang="fr-FR" altLang="fr-FR" dirty="0">
                <a:latin typeface="Modern No. 20" pitchFamily="18" charset="0"/>
              </a:rPr>
              <a:t>quelques dizaines</a:t>
            </a:r>
            <a:r>
              <a:rPr lang="fr-FR" altLang="fr-FR" dirty="0" smtClean="0">
                <a:latin typeface="Modern No. 20" pitchFamily="18" charset="0"/>
              </a:rPr>
              <a:t>, voire </a:t>
            </a:r>
            <a:r>
              <a:rPr lang="fr-FR" altLang="fr-FR" dirty="0">
                <a:latin typeface="Modern No. 20" pitchFamily="18" charset="0"/>
              </a:rPr>
              <a:t>quelques centaines d'Ohms . </a:t>
            </a:r>
            <a:r>
              <a:rPr lang="fr-FR" altLang="fr-FR" dirty="0" smtClean="0">
                <a:latin typeface="Modern No. 20" pitchFamily="18" charset="0"/>
              </a:rPr>
              <a:t> On </a:t>
            </a:r>
            <a:r>
              <a:rPr lang="fr-FR" altLang="fr-FR" dirty="0">
                <a:latin typeface="Modern No. 20" pitchFamily="18" charset="0"/>
              </a:rPr>
              <a:t>l'appelle la </a:t>
            </a:r>
            <a:r>
              <a:rPr lang="fr-FR" altLang="fr-FR" b="1" dirty="0">
                <a:latin typeface="Modern No. 20" pitchFamily="18" charset="0"/>
              </a:rPr>
              <a:t>RESISTANCE DE PRISE DE TERRE</a:t>
            </a:r>
            <a:r>
              <a:rPr lang="fr-FR" altLang="fr-FR" dirty="0">
                <a:latin typeface="Modern No. 20" pitchFamily="18" charset="0"/>
              </a:rPr>
              <a:t>.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717032"/>
            <a:ext cx="6203939" cy="3140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666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Chapitre IV: Mise à la terre et sécurité dans une installation</a:t>
            </a:r>
            <a:br>
              <a:rPr lang="fr-FR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3. Connexion du neutre à la terre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4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8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0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2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18" descr="Résultat d’images pour arc électriqu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738535" y="1556792"/>
            <a:ext cx="8225953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Modern No. 20" pitchFamily="18" charset="0"/>
              </a:rPr>
              <a:t>La connexion du neutre à la terre à travers l’impédance </a:t>
            </a:r>
            <a:r>
              <a:rPr lang="fr-FR" dirty="0" smtClean="0">
                <a:latin typeface="Modern No. 20" pitchFamily="18" charset="0"/>
              </a:rPr>
              <a:t>ZN</a:t>
            </a:r>
            <a:r>
              <a:rPr lang="fr-FR" dirty="0">
                <a:latin typeface="Modern No. 20" pitchFamily="18" charset="0"/>
              </a:rPr>
              <a:t> </a:t>
            </a:r>
            <a:r>
              <a:rPr lang="fr-FR" dirty="0" smtClean="0">
                <a:latin typeface="Modern No. 20" pitchFamily="18" charset="0"/>
              </a:rPr>
              <a:t>peut </a:t>
            </a:r>
            <a:r>
              <a:rPr lang="fr-FR" dirty="0">
                <a:latin typeface="Modern No. 20" pitchFamily="18" charset="0"/>
              </a:rPr>
              <a:t>être réalisée de </a:t>
            </a:r>
            <a:r>
              <a:rPr lang="fr-FR" b="1" dirty="0">
                <a:solidFill>
                  <a:srgbClr val="FF0000"/>
                </a:solidFill>
                <a:latin typeface="Modern No. 20" pitchFamily="18" charset="0"/>
              </a:rPr>
              <a:t>cinq (05)</a:t>
            </a:r>
            <a:r>
              <a:rPr lang="fr-FR" dirty="0">
                <a:latin typeface="Modern No. 20" pitchFamily="18" charset="0"/>
              </a:rPr>
              <a:t> façons différentes :</a:t>
            </a:r>
            <a:br>
              <a:rPr lang="fr-FR" dirty="0">
                <a:latin typeface="Modern No. 20" pitchFamily="18" charset="0"/>
              </a:rPr>
            </a:br>
            <a:endParaRPr lang="fr-FR" dirty="0" smtClean="0">
              <a:latin typeface="Modern No. 20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fr-FR" sz="2000" b="1" dirty="0" smtClean="0">
                <a:latin typeface="Modern No. 20" pitchFamily="18" charset="0"/>
              </a:rPr>
              <a:t>ZN</a:t>
            </a:r>
            <a:r>
              <a:rPr lang="fr-FR" sz="2000" b="1" dirty="0">
                <a:latin typeface="Modern No. 20" pitchFamily="18" charset="0"/>
              </a:rPr>
              <a:t>= </a:t>
            </a:r>
            <a:r>
              <a:rPr lang="fr-FR" sz="2000" b="1" i="1" dirty="0">
                <a:latin typeface="Modern No. 20" pitchFamily="18" charset="0"/>
              </a:rPr>
              <a:t>∞ </a:t>
            </a:r>
            <a:r>
              <a:rPr lang="fr-FR" dirty="0">
                <a:latin typeface="Modern No. 20" pitchFamily="18" charset="0"/>
              </a:rPr>
              <a:t>: neutre isolé, pas de liaison intentionnelle </a:t>
            </a:r>
            <a:r>
              <a:rPr lang="fr-FR" dirty="0" smtClean="0">
                <a:latin typeface="Modern No. 20" pitchFamily="18" charset="0"/>
              </a:rPr>
              <a:t>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fr-FR" dirty="0" smtClean="0">
                <a:latin typeface="Modern No. 20" pitchFamily="18" charset="0"/>
              </a:rPr>
              <a:t>ZN </a:t>
            </a:r>
            <a:r>
              <a:rPr lang="fr-FR" dirty="0">
                <a:latin typeface="Modern No. 20" pitchFamily="18" charset="0"/>
              </a:rPr>
              <a:t>= R↑ : est une résistance de valeur plus ou moins élevée </a:t>
            </a:r>
            <a:r>
              <a:rPr lang="fr-FR" dirty="0" smtClean="0">
                <a:latin typeface="Modern No. 20" pitchFamily="18" charset="0"/>
              </a:rPr>
              <a:t>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fr-FR" dirty="0" smtClean="0">
                <a:latin typeface="Modern No. 20" pitchFamily="18" charset="0"/>
              </a:rPr>
              <a:t>ZN </a:t>
            </a:r>
            <a:r>
              <a:rPr lang="fr-FR" dirty="0">
                <a:latin typeface="Modern No. 20" pitchFamily="18" charset="0"/>
              </a:rPr>
              <a:t>= </a:t>
            </a:r>
            <a:r>
              <a:rPr lang="fr-FR" dirty="0" err="1">
                <a:latin typeface="Modern No. 20" pitchFamily="18" charset="0"/>
              </a:rPr>
              <a:t>jLω</a:t>
            </a:r>
            <a:r>
              <a:rPr lang="fr-FR" dirty="0">
                <a:latin typeface="Modern No. 20" pitchFamily="18" charset="0"/>
              </a:rPr>
              <a:t> ↓: est une réactance, de valeur faible en général </a:t>
            </a:r>
            <a:r>
              <a:rPr lang="fr-FR" dirty="0" smtClean="0">
                <a:latin typeface="Modern No. 20" pitchFamily="18" charset="0"/>
              </a:rPr>
              <a:t>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fr-FR" dirty="0" smtClean="0">
                <a:latin typeface="Modern No. 20" pitchFamily="18" charset="0"/>
              </a:rPr>
              <a:t>ZN : </a:t>
            </a:r>
            <a:r>
              <a:rPr lang="fr-FR" dirty="0">
                <a:latin typeface="Modern No. 20" pitchFamily="18" charset="0"/>
              </a:rPr>
              <a:t>est une réactance de compensation, destinée à compenser la capacité du réseau </a:t>
            </a:r>
            <a:r>
              <a:rPr lang="fr-FR" dirty="0" smtClean="0">
                <a:latin typeface="Modern No. 20" pitchFamily="18" charset="0"/>
              </a:rPr>
              <a:t>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fr-FR" dirty="0" smtClean="0">
                <a:latin typeface="Modern No. 20" pitchFamily="18" charset="0"/>
              </a:rPr>
              <a:t>ZN </a:t>
            </a:r>
            <a:r>
              <a:rPr lang="fr-FR" dirty="0">
                <a:latin typeface="Modern No. 20" pitchFamily="18" charset="0"/>
              </a:rPr>
              <a:t>= 0 : le neutre est relié directement à la terre </a:t>
            </a:r>
            <a:br>
              <a:rPr lang="fr-FR" dirty="0">
                <a:latin typeface="Modern No. 20" pitchFamily="18" charset="0"/>
              </a:rPr>
            </a:br>
            <a:endParaRPr lang="fr-FR" dirty="0">
              <a:latin typeface="Modern No. 20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4247118"/>
            <a:ext cx="6471121" cy="2610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914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Chapitre IV: Mise à la terre et sécurité dans une installation</a:t>
            </a:r>
            <a:br>
              <a:rPr lang="fr-FR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4. Utilités des mises à la terre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4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8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0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2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18" descr="Résultat d’images pour arc électriqu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08" y="3667955"/>
            <a:ext cx="5034505" cy="2963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0398" y="2422572"/>
            <a:ext cx="83864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Modern No. 20" pitchFamily="18" charset="0"/>
              </a:rPr>
              <a:t>En </a:t>
            </a:r>
            <a:r>
              <a:rPr lang="fr-FR" dirty="0" smtClean="0">
                <a:latin typeface="Modern No. 20" pitchFamily="18" charset="0"/>
              </a:rPr>
              <a:t>cas de </a:t>
            </a:r>
            <a:r>
              <a:rPr lang="fr-FR" dirty="0">
                <a:latin typeface="Modern No. 20" pitchFamily="18" charset="0"/>
              </a:rPr>
              <a:t>défaut d'isolement ou de mise à la terre accidentelle d'une phase, les valeurs obtenues </a:t>
            </a:r>
            <a:r>
              <a:rPr lang="fr-FR" dirty="0" smtClean="0">
                <a:latin typeface="Modern No. 20" pitchFamily="18" charset="0"/>
              </a:rPr>
              <a:t>par</a:t>
            </a:r>
            <a:r>
              <a:rPr lang="fr-FR" dirty="0">
                <a:latin typeface="Modern No. 20" pitchFamily="18" charset="0"/>
              </a:rPr>
              <a:t> </a:t>
            </a:r>
            <a:r>
              <a:rPr lang="fr-FR" dirty="0" smtClean="0">
                <a:latin typeface="Modern No. 20" pitchFamily="18" charset="0"/>
              </a:rPr>
              <a:t>le </a:t>
            </a:r>
            <a:r>
              <a:rPr lang="fr-FR" dirty="0">
                <a:latin typeface="Modern No. 20" pitchFamily="18" charset="0"/>
              </a:rPr>
              <a:t>courant de défaut, la tension de contact et la surtension sont étroitement liées au mode </a:t>
            </a:r>
            <a:r>
              <a:rPr lang="fr-FR" dirty="0" smtClean="0">
                <a:latin typeface="Modern No. 20" pitchFamily="18" charset="0"/>
              </a:rPr>
              <a:t>de</a:t>
            </a:r>
            <a:r>
              <a:rPr lang="fr-FR" dirty="0">
                <a:latin typeface="Modern No. 20" pitchFamily="18" charset="0"/>
              </a:rPr>
              <a:t> </a:t>
            </a:r>
            <a:r>
              <a:rPr lang="fr-FR" dirty="0" smtClean="0">
                <a:latin typeface="Modern No. 20" pitchFamily="18" charset="0"/>
              </a:rPr>
              <a:t>raccordement </a:t>
            </a:r>
            <a:r>
              <a:rPr lang="fr-FR" dirty="0">
                <a:latin typeface="Modern No. 20" pitchFamily="18" charset="0"/>
              </a:rPr>
              <a:t>du neutre à la terre. </a:t>
            </a:r>
          </a:p>
        </p:txBody>
      </p:sp>
      <p:sp>
        <p:nvSpPr>
          <p:cNvPr id="5" name="Rectangle 4"/>
          <p:cNvSpPr/>
          <p:nvPr/>
        </p:nvSpPr>
        <p:spPr>
          <a:xfrm>
            <a:off x="323203" y="1613009"/>
            <a:ext cx="83788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latin typeface="Modern No. 20" pitchFamily="18" charset="0"/>
              </a:rPr>
              <a:t>Un défaut d’isolement apparait si </a:t>
            </a:r>
            <a:r>
              <a:rPr lang="fr-FR" dirty="0">
                <a:latin typeface="Modern No. 20" pitchFamily="18" charset="0"/>
              </a:rPr>
              <a:t>le conducteur de </a:t>
            </a:r>
            <a:r>
              <a:rPr lang="fr-FR" dirty="0" smtClean="0">
                <a:latin typeface="Modern No. 20" pitchFamily="18" charset="0"/>
              </a:rPr>
              <a:t>phase entre </a:t>
            </a:r>
            <a:r>
              <a:rPr lang="fr-FR" dirty="0">
                <a:latin typeface="Modern No. 20" pitchFamily="18" charset="0"/>
              </a:rPr>
              <a:t>en contact avec la carcasse </a:t>
            </a:r>
            <a:r>
              <a:rPr lang="fr-FR" dirty="0" smtClean="0">
                <a:latin typeface="Modern No. 20" pitchFamily="18" charset="0"/>
              </a:rPr>
              <a:t>métallique d’un appareil électrique</a:t>
            </a:r>
            <a:endParaRPr lang="fr-FR" dirty="0">
              <a:latin typeface="Modern No. 20" pitchFamily="18" charset="0"/>
            </a:endParaRPr>
          </a:p>
        </p:txBody>
      </p:sp>
      <p:pic>
        <p:nvPicPr>
          <p:cNvPr id="2052" name="Picture 4" descr="Le risque électrique. - ppt télécharge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20"/>
          <a:stretch/>
        </p:blipFill>
        <p:spPr bwMode="auto">
          <a:xfrm>
            <a:off x="5364088" y="3577373"/>
            <a:ext cx="3515594" cy="2520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50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Chapitre IV: Mise à la terre et sécurité dans une installation</a:t>
            </a:r>
            <a:br>
              <a:rPr lang="fr-FR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4. Utilités des mises à la terre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4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8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0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2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18" descr="Résultat d’images pour arc électriqu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489884" y="1772816"/>
            <a:ext cx="84025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fr-FR" sz="2000" dirty="0">
                <a:latin typeface="Modern No. 20" pitchFamily="18" charset="0"/>
              </a:rPr>
              <a:t>Le point </a:t>
            </a:r>
            <a:r>
              <a:rPr lang="fr-FR" sz="2000" b="1" dirty="0">
                <a:solidFill>
                  <a:srgbClr val="FF0000"/>
                </a:solidFill>
                <a:latin typeface="Modern No. 20" pitchFamily="18" charset="0"/>
              </a:rPr>
              <a:t>neutre est directement mis à la terre </a:t>
            </a:r>
            <a:r>
              <a:rPr lang="fr-FR" sz="2000" dirty="0">
                <a:latin typeface="Modern No. 20" pitchFamily="18" charset="0"/>
              </a:rPr>
              <a:t>pour aider à limiter les surtensions ; en </a:t>
            </a:r>
            <a:r>
              <a:rPr lang="fr-FR" sz="2000" dirty="0" smtClean="0">
                <a:latin typeface="Modern No. 20" pitchFamily="18" charset="0"/>
              </a:rPr>
              <a:t>revanche, il </a:t>
            </a:r>
            <a:r>
              <a:rPr lang="fr-FR" sz="2000" b="1" dirty="0">
                <a:solidFill>
                  <a:srgbClr val="FF0000"/>
                </a:solidFill>
                <a:latin typeface="Modern No. 20" pitchFamily="18" charset="0"/>
              </a:rPr>
              <a:t>génère des courants de défaut élevés</a:t>
            </a:r>
            <a:r>
              <a:rPr lang="fr-FR" sz="2000" dirty="0">
                <a:latin typeface="Modern No. 20" pitchFamily="18" charset="0"/>
              </a:rPr>
              <a:t>. </a:t>
            </a:r>
            <a:endParaRPr lang="fr-FR" sz="2000" dirty="0" smtClean="0">
              <a:latin typeface="Modern No. 20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fr-FR" sz="2000" dirty="0" smtClean="0">
              <a:latin typeface="Modern No. 20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fr-FR" sz="2000" dirty="0" smtClean="0">
                <a:latin typeface="Modern No. 20" pitchFamily="18" charset="0"/>
              </a:rPr>
              <a:t>Au </a:t>
            </a:r>
            <a:r>
              <a:rPr lang="fr-FR" sz="2000" dirty="0">
                <a:latin typeface="Modern No. 20" pitchFamily="18" charset="0"/>
              </a:rPr>
              <a:t>contraire, le </a:t>
            </a:r>
            <a:r>
              <a:rPr lang="fr-FR" sz="2000" b="1" dirty="0">
                <a:solidFill>
                  <a:srgbClr val="0070C0"/>
                </a:solidFill>
                <a:latin typeface="Modern No. 20" pitchFamily="18" charset="0"/>
              </a:rPr>
              <a:t>neutre isolé limite le courant de </a:t>
            </a:r>
            <a:r>
              <a:rPr lang="fr-FR" sz="2000" b="1" dirty="0" smtClean="0">
                <a:solidFill>
                  <a:srgbClr val="0070C0"/>
                </a:solidFill>
                <a:latin typeface="Modern No. 20" pitchFamily="18" charset="0"/>
              </a:rPr>
              <a:t>défaut</a:t>
            </a:r>
            <a:r>
              <a:rPr lang="fr-FR" sz="2000" dirty="0" smtClean="0">
                <a:latin typeface="Modern No. 20" pitchFamily="18" charset="0"/>
              </a:rPr>
              <a:t> à </a:t>
            </a:r>
            <a:r>
              <a:rPr lang="fr-FR" sz="2000" dirty="0">
                <a:latin typeface="Modern No. 20" pitchFamily="18" charset="0"/>
              </a:rPr>
              <a:t>une valeur très faible, mais est propice à l'apparition de </a:t>
            </a:r>
            <a:r>
              <a:rPr lang="fr-FR" sz="2000" dirty="0" smtClean="0">
                <a:latin typeface="Modern No. 20" pitchFamily="18" charset="0"/>
              </a:rPr>
              <a:t>fortes surtensions </a:t>
            </a:r>
          </a:p>
          <a:p>
            <a:pPr marL="285750" indent="-285750">
              <a:buFont typeface="Wingdings" pitchFamily="2" charset="2"/>
              <a:buChar char="§"/>
            </a:pPr>
            <a:endParaRPr lang="fr-FR" sz="2000" dirty="0" smtClean="0">
              <a:latin typeface="Modern No. 20" pitchFamily="18" charset="0"/>
            </a:endParaRPr>
          </a:p>
        </p:txBody>
      </p:sp>
      <p:pic>
        <p:nvPicPr>
          <p:cNvPr id="3074" name="Picture 2" descr="Comment choisir entre les différents régimes du neutre ? – Elec –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237" y="3789040"/>
            <a:ext cx="1658243" cy="212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89884" y="3861048"/>
            <a:ext cx="632710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fr-FR" dirty="0">
                <a:latin typeface="Modern No. 20" pitchFamily="18" charset="0"/>
              </a:rPr>
              <a:t>Un neutre isolé permet la continuité de service en basse tension et </a:t>
            </a:r>
            <a:r>
              <a:rPr lang="fr-FR" dirty="0" smtClean="0">
                <a:latin typeface="Modern No. 20" pitchFamily="18" charset="0"/>
              </a:rPr>
              <a:t>même en </a:t>
            </a:r>
            <a:r>
              <a:rPr lang="fr-FR" dirty="0">
                <a:latin typeface="Modern No. 20" pitchFamily="18" charset="0"/>
              </a:rPr>
              <a:t>haute tension, mais les lois applicables en matière de protection des travailleurs doivent être respectées </a:t>
            </a:r>
          </a:p>
          <a:p>
            <a:pPr marL="285750" indent="-285750">
              <a:buFont typeface="Wingdings" pitchFamily="2" charset="2"/>
              <a:buChar char="§"/>
            </a:pPr>
            <a:endParaRPr lang="fr-FR" dirty="0">
              <a:latin typeface="Modern No. 20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fr-FR" dirty="0">
                <a:latin typeface="Modern No. 20" pitchFamily="18" charset="0"/>
              </a:rPr>
              <a:t>Au contraire, un neutre directement mis à la terre ou à faible </a:t>
            </a:r>
            <a:r>
              <a:rPr lang="fr-FR">
                <a:latin typeface="Modern No. 20" pitchFamily="18" charset="0"/>
              </a:rPr>
              <a:t>impédance </a:t>
            </a:r>
            <a:r>
              <a:rPr lang="fr-FR" smtClean="0">
                <a:latin typeface="Modern No. 20" pitchFamily="18" charset="0"/>
              </a:rPr>
              <a:t>doit être </a:t>
            </a:r>
            <a:r>
              <a:rPr lang="fr-FR" dirty="0">
                <a:latin typeface="Modern No. 20" pitchFamily="18" charset="0"/>
              </a:rPr>
              <a:t>déclenchée immédiatement lorsqu'un défaut d'isolement se produit pour la première fois. </a:t>
            </a:r>
          </a:p>
        </p:txBody>
      </p:sp>
    </p:spTree>
    <p:extLst>
      <p:ext uri="{BB962C8B-B14F-4D97-AF65-F5344CB8AC3E}">
        <p14:creationId xmlns:p14="http://schemas.microsoft.com/office/powerpoint/2010/main" val="381736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965</TotalTime>
  <Words>1331</Words>
  <Application>Microsoft Office PowerPoint</Application>
  <PresentationFormat>Affichage à l'écran (4:3)</PresentationFormat>
  <Paragraphs>133</Paragraphs>
  <Slides>24</Slides>
  <Notes>23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1" baseType="lpstr">
      <vt:lpstr>Arial</vt:lpstr>
      <vt:lpstr>Calibri</vt:lpstr>
      <vt:lpstr>Modern No. 20</vt:lpstr>
      <vt:lpstr>Mongolian Baiti</vt:lpstr>
      <vt:lpstr>Times New Roman</vt:lpstr>
      <vt:lpstr>Wingdings</vt:lpstr>
      <vt:lpstr>Thème Office</vt:lpstr>
      <vt:lpstr>Centre Universitaire Abdelhafidh Boussouf-MILA Département de GM-ELM 1re  Année Master ELM</vt:lpstr>
      <vt:lpstr>Chapitre IV: Mise à la terre et sécurité dans une installation 1. Généralités</vt:lpstr>
      <vt:lpstr>Chapitre IV: Mise à la terre et sécurité dans une installation 1. Généralités</vt:lpstr>
      <vt:lpstr>Chapitre IV: Mise à la terre et sécurité dans une installation 2. Définition du régime de neutre</vt:lpstr>
      <vt:lpstr>Chapitre IV: Mise à la terre et sécurité dans une installation 2. Définition du régime de neutre</vt:lpstr>
      <vt:lpstr>Chapitre IV: Mise à la terre et sécurité dans une installation 2. Définition du régime de neutre</vt:lpstr>
      <vt:lpstr>Chapitre IV: Mise à la terre et sécurité dans une installation 3. Connexion du neutre à la terre</vt:lpstr>
      <vt:lpstr>Chapitre IV: Mise à la terre et sécurité dans une installation 4. Utilités des mises à la terre</vt:lpstr>
      <vt:lpstr>Chapitre IV: Mise à la terre et sécurité dans une installation 4. Utilités des mises à la terre</vt:lpstr>
      <vt:lpstr>Chapitre IV: Mise à la terre et sécurité dans une installation 5. Types du régime du neutre</vt:lpstr>
      <vt:lpstr>Chapitre IV: Mise à la terre et sécurité dans une installation 5. Types du régime du neutre 5.1. Régime TT</vt:lpstr>
      <vt:lpstr>Chapitre IV: Mise à la terre et sécurité dans une installation 5. Types du régime du neutre 5.2. Régime TN</vt:lpstr>
      <vt:lpstr>Chapitre IV: Mise à la terre et sécurité dans une installation 5. Types du régime du neutre 5.2. Régime TN</vt:lpstr>
      <vt:lpstr>Chapitre IV: Mise à la terre et sécurité dans une installation 5. Types du régime du neutre 5.2. Régime TN</vt:lpstr>
      <vt:lpstr>Chapitre IV: Mise à la terre et sécurité dans une installation 5. Types du régime du neutre 5.3. Régime IT</vt:lpstr>
      <vt:lpstr>Chapitre IV: Mise à la terre et sécurité dans une installation 5. Types du régime du neutre 5.3. Régime IT</vt:lpstr>
      <vt:lpstr>Chapitre IV: Mise à la terre et sécurité dans une installation 6. Comparaison entre les SLT en BT</vt:lpstr>
      <vt:lpstr>Chapitre IV: Mise à la terre et sécurité dans une installation 6. Comparaison entre les SLT en BT</vt:lpstr>
      <vt:lpstr>Présentation PowerPoint</vt:lpstr>
      <vt:lpstr>Chapitre IV: Mise à la terre et sécurité dans une installation 7. Caractéristiques d'installation spécifiques dans les systèmes BT non mis à la terre </vt:lpstr>
      <vt:lpstr>Chapitre IV: Mise à la terre et sécurité dans une installation 7. Caractéristiques d'installation spécifiques dans les systèmes BT non mis à la terre </vt:lpstr>
      <vt:lpstr>Chapitre IV: Mise à la terre et sécurité dans une installation 7. Caractéristiques d'installation spécifiques dans les systèmes BT non mis à la terre </vt:lpstr>
      <vt:lpstr>Chapitre IV: Mise à la terre et sécurité dans une installation 7. Caractéristiques d'installation spécifiques dans les systèmes BT non mis à la terre </vt:lpstr>
      <vt:lpstr>Chapitre IV: Mise à la terre et sécurité dans une installation 8. Choix du régime du neutre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acer</dc:creator>
  <cp:lastModifiedBy>pc</cp:lastModifiedBy>
  <cp:revision>139</cp:revision>
  <dcterms:created xsi:type="dcterms:W3CDTF">2023-10-24T13:19:11Z</dcterms:created>
  <dcterms:modified xsi:type="dcterms:W3CDTF">2024-12-29T05:46:41Z</dcterms:modified>
</cp:coreProperties>
</file>