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6" r:id="rId1"/>
  </p:sldMasterIdLst>
  <p:notesMasterIdLst>
    <p:notesMasterId r:id="rId63"/>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315" r:id="rId42"/>
    <p:sldId id="316" r:id="rId43"/>
    <p:sldId id="297" r:id="rId44"/>
    <p:sldId id="317" r:id="rId45"/>
    <p:sldId id="318" r:id="rId46"/>
    <p:sldId id="298" r:id="rId47"/>
    <p:sldId id="299" r:id="rId48"/>
    <p:sldId id="300" r:id="rId49"/>
    <p:sldId id="301" r:id="rId50"/>
    <p:sldId id="302" r:id="rId51"/>
    <p:sldId id="303" r:id="rId52"/>
    <p:sldId id="305" r:id="rId53"/>
    <p:sldId id="306" r:id="rId54"/>
    <p:sldId id="307" r:id="rId55"/>
    <p:sldId id="308" r:id="rId56"/>
    <p:sldId id="309" r:id="rId57"/>
    <p:sldId id="310" r:id="rId58"/>
    <p:sldId id="311" r:id="rId59"/>
    <p:sldId id="312" r:id="rId60"/>
    <p:sldId id="313" r:id="rId61"/>
    <p:sldId id="314"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p:scale>
          <a:sx n="100" d="100"/>
          <a:sy n="100" d="100"/>
        </p:scale>
        <p:origin x="912" y="60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EB95D-8F66-4DF7-A511-4CE8CBC24916}" type="datetimeFigureOut">
              <a:rPr lang="fr-FR" smtClean="0"/>
              <a:t>02/03/2025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74C71-814F-45B5-BD99-16DA85589BAA}" type="slidenum">
              <a:rPr lang="fr-FR" smtClean="0"/>
              <a:t>‹N°›</a:t>
            </a:fld>
            <a:endParaRPr lang="fr-FR"/>
          </a:p>
        </p:txBody>
      </p:sp>
    </p:spTree>
    <p:extLst>
      <p:ext uri="{BB962C8B-B14F-4D97-AF65-F5344CB8AC3E}">
        <p14:creationId xmlns:p14="http://schemas.microsoft.com/office/powerpoint/2010/main" val="3999328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B61BEF0D-F0BB-DE4B-95CE-6DB70DBA9567}" type="datetimeFigureOut">
              <a:rPr lang="en-US" smtClean="0"/>
              <a:pPr/>
              <a:t>3/2/2025</a:t>
            </a:fld>
            <a:endParaRPr lang="en-US" dirty="0"/>
          </a:p>
        </p:txBody>
      </p:sp>
      <p:sp>
        <p:nvSpPr>
          <p:cNvPr id="17" name="Espace réservé du pied de page 16"/>
          <p:cNvSpPr>
            <a:spLocks noGrp="1"/>
          </p:cNvSpPr>
          <p:nvPr>
            <p:ph type="ftr" sz="quarter" idx="11"/>
          </p:nvPr>
        </p:nvSpPr>
        <p:spPr/>
        <p:txBody>
          <a:bodyPr/>
          <a:lstStyle/>
          <a:p>
            <a:endParaRPr lang="en-US" dirty="0"/>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D57F1E4F-1CFF-5643-939E-217C01CDF565}" type="slidenum">
              <a:rPr lang="en-US" smtClean="0"/>
              <a:pPr/>
              <a:t>‹N°›</a:t>
            </a:fld>
            <a:endParaRPr lang="en-US" dirty="0"/>
          </a:p>
        </p:txBody>
      </p:sp>
      <p:sp>
        <p:nvSpPr>
          <p:cNvPr id="7" name="Rectangle 6"/>
          <p:cNvSpPr/>
          <p:nvPr/>
        </p:nvSpPr>
        <p:spPr>
          <a:xfrm>
            <a:off x="83910" y="1449306"/>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10"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10"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609600" y="1505933"/>
            <a:ext cx="10972800" cy="1470025"/>
          </a:xfrm>
        </p:spPr>
        <p:txBody>
          <a:bodyPr anchor="ctr"/>
          <a:lstStyle>
            <a:lvl1pPr algn="ctr">
              <a:defRPr lang="en-US" dirty="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61BEF0D-F0BB-DE4B-95CE-6DB70DBA9567}" type="datetimeFigureOut">
              <a:rPr lang="en-US" smtClean="0"/>
              <a:pPr/>
              <a:t>3/2/2025</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4"/>
            <a:ext cx="268224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1219200" y="274643"/>
            <a:ext cx="7416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61BEF0D-F0BB-DE4B-95CE-6DB70DBA9567}" type="datetimeFigureOut">
              <a:rPr lang="en-US" smtClean="0"/>
              <a:pPr/>
              <a:t>3/2/2025</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B61BEF0D-F0BB-DE4B-95CE-6DB70DBA9567}" type="datetimeFigureOut">
              <a:rPr lang="en-US" smtClean="0"/>
              <a:pPr/>
              <a:t>3/2/2025</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8" name="Espace réservé du contenu 7"/>
          <p:cNvSpPr>
            <a:spLocks noGrp="1"/>
          </p:cNvSpPr>
          <p:nvPr>
            <p:ph sz="quarter" idx="1"/>
          </p:nvPr>
        </p:nvSpPr>
        <p:spPr>
          <a:xfrm>
            <a:off x="1219200" y="1447800"/>
            <a:ext cx="1036320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63084" y="952503"/>
            <a:ext cx="10363200" cy="1362075"/>
          </a:xfrm>
        </p:spPr>
        <p:txBody>
          <a:bodyPr anchor="b" anchorCtr="0"/>
          <a:lstStyle>
            <a:lvl1pPr algn="l">
              <a:buNone/>
              <a:defRPr sz="4000" b="0" cap="none"/>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B61BEF0D-F0BB-DE4B-95CE-6DB70DBA9567}" type="datetimeFigureOut">
              <a:rPr lang="en-US" smtClean="0"/>
              <a:pPr/>
              <a:t>3/2/2025</a:t>
            </a:fld>
            <a:endParaRPr lang="en-US" dirty="0"/>
          </a:p>
        </p:txBody>
      </p:sp>
      <p:sp>
        <p:nvSpPr>
          <p:cNvPr id="5" name="Espace réservé du pied de page 4"/>
          <p:cNvSpPr>
            <a:spLocks noGrp="1"/>
          </p:cNvSpPr>
          <p:nvPr>
            <p:ph type="ftr" sz="quarter" idx="11"/>
          </p:nvPr>
        </p:nvSpPr>
        <p:spPr>
          <a:xfrm>
            <a:off x="1066800" y="6172200"/>
            <a:ext cx="5334000" cy="457200"/>
          </a:xfrm>
        </p:spPr>
        <p:txBody>
          <a:bodyPr/>
          <a:lstStyle/>
          <a:p>
            <a:endParaRPr lang="en-US" dirty="0"/>
          </a:p>
        </p:txBody>
      </p:sp>
      <p:sp>
        <p:nvSpPr>
          <p:cNvPr id="7" name="Rectangle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7" y="2341478"/>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7"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95072" y="6208776"/>
            <a:ext cx="609600" cy="457200"/>
          </a:xfrm>
        </p:spPr>
        <p:txBody>
          <a:bodyPr/>
          <a:lstStyle/>
          <a:p>
            <a:fld id="{D57F1E4F-1CFF-5643-939E-217C01CDF565}" type="slidenum">
              <a:rPr lang="en-US" smtClean="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B61BEF0D-F0BB-DE4B-95CE-6DB70DBA9567}" type="datetimeFigureOut">
              <a:rPr lang="en-US" smtClean="0"/>
              <a:pPr/>
              <a:t>3/2/2025</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9" name="Espace réservé du contenu 8"/>
          <p:cNvSpPr>
            <a:spLocks noGrp="1"/>
          </p:cNvSpPr>
          <p:nvPr>
            <p:ph sz="quarter" idx="1"/>
          </p:nvPr>
        </p:nvSpPr>
        <p:spPr>
          <a:xfrm>
            <a:off x="1219200" y="1447800"/>
            <a:ext cx="499872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6578600" y="1447800"/>
            <a:ext cx="499872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219200" y="273050"/>
            <a:ext cx="10363200" cy="1143000"/>
          </a:xfrm>
        </p:spPr>
        <p:txBody>
          <a:bodyPr anchor="b" anchorCtr="0"/>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B61BEF0D-F0BB-DE4B-95CE-6DB70DBA9567}" type="datetimeFigureOut">
              <a:rPr lang="en-US" smtClean="0"/>
              <a:pPr/>
              <a:t>3/2/2025</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D57F1E4F-1CFF-5643-939E-217C01CDF565}" type="slidenum">
              <a:rPr lang="en-US" smtClean="0"/>
              <a:pPr/>
              <a:t>‹N°›</a:t>
            </a:fld>
            <a:endParaRPr lang="en-US" dirty="0"/>
          </a:p>
        </p:txBody>
      </p:sp>
      <p:sp>
        <p:nvSpPr>
          <p:cNvPr id="11" name="Espace réservé du contenu 10"/>
          <p:cNvSpPr>
            <a:spLocks noGrp="1"/>
          </p:cNvSpPr>
          <p:nvPr>
            <p:ph sz="half" idx="2"/>
          </p:nvPr>
        </p:nvSpPr>
        <p:spPr>
          <a:xfrm>
            <a:off x="1219200" y="2247900"/>
            <a:ext cx="49784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6604000" y="2247900"/>
            <a:ext cx="49784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B61BEF0D-F0BB-DE4B-95CE-6DB70DBA9567}" type="datetimeFigureOut">
              <a:rPr lang="en-US" smtClean="0"/>
              <a:pPr/>
              <a:t>3/2/2025</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1BEF0D-F0BB-DE4B-95CE-6DB70DBA9567}" type="datetimeFigureOut">
              <a:rPr lang="en-US" smtClean="0"/>
              <a:pPr/>
              <a:t>3/2/2025</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219200" y="273050"/>
            <a:ext cx="10363200" cy="1143000"/>
          </a:xfrm>
        </p:spPr>
        <p:txBody>
          <a:bodyPr anchor="b" anchorCtr="0"/>
          <a:lstStyle>
            <a:lvl1pPr algn="l">
              <a:buNone/>
              <a:defRPr sz="4000" b="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B61BEF0D-F0BB-DE4B-95CE-6DB70DBA9567}" type="datetimeFigureOut">
              <a:rPr lang="en-US" smtClean="0"/>
              <a:pPr/>
              <a:t>3/2/2025</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11" name="Espace réservé du contenu 10"/>
          <p:cNvSpPr>
            <a:spLocks noGrp="1"/>
          </p:cNvSpPr>
          <p:nvPr>
            <p:ph sz="quarter" idx="1"/>
          </p:nvPr>
        </p:nvSpPr>
        <p:spPr>
          <a:xfrm>
            <a:off x="3962400" y="1600200"/>
            <a:ext cx="7620000" cy="44958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fr-FR" smtClean="0"/>
              <a:t>Modifiez le style du titre</a:t>
            </a:r>
            <a:endParaRPr kumimoji="0" lang="en-US"/>
          </a:p>
        </p:txBody>
      </p:sp>
      <p:sp>
        <p:nvSpPr>
          <p:cNvPr id="4" name="Espace réservé du texte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B61BEF0D-F0BB-DE4B-95CE-6DB70DBA9567}" type="datetimeFigureOut">
              <a:rPr lang="en-US" smtClean="0"/>
              <a:pPr/>
              <a:t>3/2/2025</a:t>
            </a:fld>
            <a:endParaRPr lang="en-US" dirty="0"/>
          </a:p>
        </p:txBody>
      </p:sp>
      <p:sp>
        <p:nvSpPr>
          <p:cNvPr id="6" name="Espace réservé du pied de page 5"/>
          <p:cNvSpPr>
            <a:spLocks noGrp="1"/>
          </p:cNvSpPr>
          <p:nvPr>
            <p:ph type="ftr" sz="quarter" idx="11"/>
          </p:nvPr>
        </p:nvSpPr>
        <p:spPr>
          <a:xfrm>
            <a:off x="1219200" y="6172200"/>
            <a:ext cx="5181600" cy="457200"/>
          </a:xfrm>
        </p:spPr>
        <p:txBody>
          <a:bodyPr/>
          <a:lstStyle/>
          <a:p>
            <a:endParaRPr lang="en-US" dirty="0"/>
          </a:p>
        </p:txBody>
      </p:sp>
      <p:sp>
        <p:nvSpPr>
          <p:cNvPr id="7" name="Espace réservé du numéro de diapositive 6"/>
          <p:cNvSpPr>
            <a:spLocks noGrp="1"/>
          </p:cNvSpPr>
          <p:nvPr>
            <p:ph type="sldNum" sz="quarter" idx="12"/>
          </p:nvPr>
        </p:nvSpPr>
        <p:spPr>
          <a:xfrm>
            <a:off x="195072" y="6208776"/>
            <a:ext cx="609600" cy="457200"/>
          </a:xfrm>
        </p:spPr>
        <p:txBody>
          <a:bodyPr/>
          <a:lstStyle/>
          <a:p>
            <a:fld id="{D57F1E4F-1CFF-5643-939E-217C01CDF565}" type="slidenum">
              <a:rPr lang="en-US" smtClean="0"/>
              <a:pPr/>
              <a:t>‹N°›</a:t>
            </a:fld>
            <a:endParaRPr lang="en-US" dirty="0"/>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6" y="4650477"/>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9" y="4773227"/>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91080" y="66678"/>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61BEF0D-F0BB-DE4B-95CE-6DB70DBA9567}" type="datetimeFigureOut">
              <a:rPr lang="en-US" smtClean="0"/>
              <a:pPr/>
              <a:t>3/2/2025</a:t>
            </a:fld>
            <a:endParaRPr lang="en-US" dirty="0"/>
          </a:p>
        </p:txBody>
      </p:sp>
      <p:sp>
        <p:nvSpPr>
          <p:cNvPr id="3" name="Espace réservé du pied de page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Espace réservé du numéro de diapositive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5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5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455" b="49874"/>
          <a:stretch/>
        </p:blipFill>
        <p:spPr bwMode="auto">
          <a:xfrm>
            <a:off x="-129817" y="0"/>
            <a:ext cx="123362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10" descr="LOGO FINAL"/>
          <p:cNvPicPr>
            <a:picLocks noChangeAspect="1" noChangeArrowheads="1"/>
          </p:cNvPicPr>
          <p:nvPr/>
        </p:nvPicPr>
        <p:blipFill>
          <a:blip r:embed="rId3"/>
          <a:srcRect/>
          <a:stretch>
            <a:fillRect/>
          </a:stretch>
        </p:blipFill>
        <p:spPr bwMode="auto">
          <a:xfrm>
            <a:off x="4461273" y="61534"/>
            <a:ext cx="3154032" cy="2165793"/>
          </a:xfrm>
          <a:prstGeom prst="rect">
            <a:avLst/>
          </a:prstGeom>
          <a:noFill/>
        </p:spPr>
      </p:pic>
      <p:sp>
        <p:nvSpPr>
          <p:cNvPr id="6" name="Text Box 4"/>
          <p:cNvSpPr txBox="1">
            <a:spLocks noChangeArrowheads="1"/>
          </p:cNvSpPr>
          <p:nvPr/>
        </p:nvSpPr>
        <p:spPr bwMode="auto">
          <a:xfrm>
            <a:off x="8829760" y="73408"/>
            <a:ext cx="2276645" cy="88580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Calibri" pitchFamily="34" charset="0"/>
                <a:ea typeface="Calibri" pitchFamily="34" charset="0"/>
                <a:cs typeface="Arabic Transparent"/>
              </a:rPr>
              <a:t> </a:t>
            </a:r>
            <a:r>
              <a:rPr kumimoji="0" lang="ar-DZ" sz="2400" b="0" i="0" u="none" strike="noStrike" cap="none" normalizeH="0" baseline="0" dirty="0">
                <a:ln>
                  <a:noFill/>
                </a:ln>
                <a:solidFill>
                  <a:schemeClr val="tx1"/>
                </a:solidFill>
                <a:effectLst/>
                <a:latin typeface="Arabic Transparent"/>
                <a:ea typeface="Calibri" pitchFamily="34" charset="0"/>
                <a:cs typeface="Arial" pitchFamily="34" charset="0"/>
              </a:rPr>
              <a:t>جامعة عبد الحفيظ </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err="1">
                <a:ln>
                  <a:noFill/>
                </a:ln>
                <a:solidFill>
                  <a:schemeClr val="tx1"/>
                </a:solidFill>
                <a:effectLst/>
                <a:latin typeface="Arabic Transparent"/>
                <a:ea typeface="Calibri" pitchFamily="34" charset="0"/>
                <a:cs typeface="Arial" pitchFamily="34" charset="0"/>
              </a:rPr>
              <a:t>بوالصوف</a:t>
            </a:r>
            <a:r>
              <a:rPr kumimoji="0" lang="ar-DZ" sz="2400" b="0" i="0" u="none" strike="noStrike" cap="none" normalizeH="0" baseline="0" dirty="0">
                <a:ln>
                  <a:noFill/>
                </a:ln>
                <a:solidFill>
                  <a:schemeClr val="tx1"/>
                </a:solidFill>
                <a:effectLst/>
                <a:latin typeface="Arabic Transparent"/>
                <a:ea typeface="Calibri" pitchFamily="34" charset="0"/>
                <a:cs typeface="Arial" pitchFamily="34" charset="0"/>
              </a:rPr>
              <a:t> ميلة</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7" name="Text Box 5"/>
          <p:cNvSpPr txBox="1">
            <a:spLocks noChangeArrowheads="1"/>
          </p:cNvSpPr>
          <p:nvPr/>
        </p:nvSpPr>
        <p:spPr bwMode="auto">
          <a:xfrm>
            <a:off x="540328" y="30523"/>
            <a:ext cx="2757071" cy="92869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itchFamily="34" charset="0"/>
                <a:ea typeface="Calibri" pitchFamily="34" charset="0"/>
                <a:cs typeface="Arial" pitchFamily="34" charset="0"/>
              </a:rPr>
              <a:t>Université de</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AbdelhafidBoussouf</a:t>
            </a:r>
            <a:r>
              <a:rPr kumimoji="0" lang="fr-FR"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Mila</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Arial" pitchFamily="34" charset="0"/>
              <a:cs typeface="Arial" pitchFamily="34" charset="0"/>
            </a:endParaRPr>
          </a:p>
        </p:txBody>
      </p:sp>
      <p:sp>
        <p:nvSpPr>
          <p:cNvPr id="8" name="Line 9"/>
          <p:cNvSpPr>
            <a:spLocks noChangeShapeType="1"/>
          </p:cNvSpPr>
          <p:nvPr/>
        </p:nvSpPr>
        <p:spPr bwMode="auto">
          <a:xfrm>
            <a:off x="540328" y="2012369"/>
            <a:ext cx="10423117" cy="32463"/>
          </a:xfrm>
          <a:prstGeom prst="line">
            <a:avLst/>
          </a:prstGeom>
          <a:noFill/>
          <a:ln w="57150">
            <a:solidFill>
              <a:srgbClr val="666699"/>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 name="Text Box 6"/>
          <p:cNvSpPr txBox="1">
            <a:spLocks noChangeArrowheads="1"/>
          </p:cNvSpPr>
          <p:nvPr/>
        </p:nvSpPr>
        <p:spPr bwMode="auto">
          <a:xfrm>
            <a:off x="7615305" y="960447"/>
            <a:ext cx="4614467" cy="64294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Simplified Arabic Fixed" pitchFamily="49" charset="-78"/>
                <a:ea typeface="Calibri" pitchFamily="34" charset="0"/>
                <a:cs typeface="Simplified Arabic Fixed" pitchFamily="49" charset="-78"/>
              </a:rPr>
              <a:t>Institut des Sciences et</a:t>
            </a:r>
            <a:r>
              <a:rPr kumimoji="0" lang="fr-FR" b="1" i="0" u="none" strike="noStrike" cap="none" normalizeH="0" dirty="0" smtClean="0">
                <a:ln>
                  <a:noFill/>
                </a:ln>
                <a:solidFill>
                  <a:schemeClr val="tx1"/>
                </a:solidFill>
                <a:effectLst/>
                <a:latin typeface="Simplified Arabic Fixed" pitchFamily="49" charset="-78"/>
                <a:ea typeface="Calibri" pitchFamily="34" charset="0"/>
                <a:cs typeface="Simplified Arabic Fixed" pitchFamily="49" charset="-78"/>
              </a:rPr>
              <a:t> Technologie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sp>
        <p:nvSpPr>
          <p:cNvPr id="10" name="Text Box 7"/>
          <p:cNvSpPr txBox="1">
            <a:spLocks noChangeArrowheads="1"/>
          </p:cNvSpPr>
          <p:nvPr/>
        </p:nvSpPr>
        <p:spPr bwMode="auto">
          <a:xfrm>
            <a:off x="2663" y="766702"/>
            <a:ext cx="3934855" cy="8572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lang="ar-DZ" sz="2400" b="1" dirty="0">
              <a:solidFill>
                <a:schemeClr val="bg1"/>
              </a:solidFill>
              <a:latin typeface="Palace Script MT" pitchFamily="66" charset="0"/>
              <a:cs typeface="Simplified Arabic Fixed" pitchFamily="49"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mj-lt"/>
                <a:cs typeface="Simplified Arabic Fixed" pitchFamily="49" charset="-78"/>
              </a:rPr>
              <a:t>1</a:t>
            </a:r>
            <a:r>
              <a:rPr kumimoji="0" lang="fr-FR" sz="2400" b="1" i="0" u="none" strike="noStrike" cap="none" normalizeH="0" baseline="30000" dirty="0" smtClean="0">
                <a:ln>
                  <a:noFill/>
                </a:ln>
                <a:solidFill>
                  <a:schemeClr val="bg1"/>
                </a:solidFill>
                <a:effectLst/>
                <a:latin typeface="+mj-lt"/>
                <a:cs typeface="Simplified Arabic Fixed" pitchFamily="49" charset="-78"/>
              </a:rPr>
              <a:t>ère</a:t>
            </a:r>
            <a:r>
              <a:rPr kumimoji="0" lang="fr-FR" sz="2400" b="1" i="0" u="none" strike="noStrike" cap="none" normalizeH="0" baseline="0" dirty="0" smtClean="0">
                <a:ln>
                  <a:noFill/>
                </a:ln>
                <a:solidFill>
                  <a:schemeClr val="bg1"/>
                </a:solidFill>
                <a:effectLst/>
                <a:latin typeface="+mj-lt"/>
                <a:cs typeface="Simplified Arabic Fixed" pitchFamily="49" charset="-78"/>
              </a:rPr>
              <a:t> Année Master électromécanique</a:t>
            </a:r>
            <a:endParaRPr kumimoji="0" lang="fr-FR" sz="2400" b="0" i="0" u="none" strike="noStrike" cap="none" normalizeH="0" baseline="0" dirty="0">
              <a:ln>
                <a:noFill/>
              </a:ln>
              <a:solidFill>
                <a:schemeClr val="bg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1011383" y="21018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2" name="Rectangle 12"/>
          <p:cNvSpPr>
            <a:spLocks noChangeArrowheads="1"/>
          </p:cNvSpPr>
          <p:nvPr/>
        </p:nvSpPr>
        <p:spPr bwMode="auto">
          <a:xfrm>
            <a:off x="1011383" y="390390"/>
            <a:ext cx="184731"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Arial" pitchFamily="34" charset="0"/>
                <a:cs typeface="Arial" pitchFamily="34" charset="0"/>
              </a:rPr>
              <a:t/>
            </a:r>
            <a:br>
              <a:rPr kumimoji="0" lang="fr-FR" sz="1800" b="0" i="0" u="none" strike="noStrike" cap="none" normalizeH="0" baseline="0">
                <a:ln>
                  <a:noFill/>
                </a:ln>
                <a:solidFill>
                  <a:schemeClr val="tx1"/>
                </a:solidFill>
                <a:effectLst/>
                <a:latin typeface="Arial" pitchFamily="34" charset="0"/>
                <a:cs typeface="Arial" pitchFamily="34" charset="0"/>
              </a:rPr>
            </a:br>
            <a:endParaRPr kumimoji="0" lang="fr-FR"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3"/>
          <p:cNvSpPr>
            <a:spLocks noChangeArrowheads="1"/>
          </p:cNvSpPr>
          <p:nvPr/>
        </p:nvSpPr>
        <p:spPr bwMode="auto">
          <a:xfrm>
            <a:off x="1011383" y="757491"/>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4" name="Rectangle 14"/>
          <p:cNvSpPr>
            <a:spLocks noChangeArrowheads="1"/>
          </p:cNvSpPr>
          <p:nvPr/>
        </p:nvSpPr>
        <p:spPr bwMode="auto">
          <a:xfrm>
            <a:off x="1011383" y="895989"/>
            <a:ext cx="34336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5"/>
          <p:cNvSpPr/>
          <p:nvPr/>
        </p:nvSpPr>
        <p:spPr>
          <a:xfrm>
            <a:off x="2742387" y="4641784"/>
            <a:ext cx="6247234" cy="1077218"/>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3200" b="1" dirty="0" smtClean="0">
                <a:latin typeface="Comic Sans MS" pitchFamily="66" charset="0"/>
              </a:rPr>
              <a:t>Chapitre 02: Commande des machines à </a:t>
            </a:r>
            <a:r>
              <a:rPr lang="fr-FR" sz="3200" b="1" dirty="0" err="1" smtClean="0">
                <a:latin typeface="Comic Sans MS" pitchFamily="66" charset="0"/>
              </a:rPr>
              <a:t>c.c</a:t>
            </a:r>
            <a:endParaRPr lang="fr-FR" sz="3200" dirty="0">
              <a:latin typeface="Comic Sans MS" pitchFamily="66" charset="0"/>
            </a:endParaRPr>
          </a:p>
        </p:txBody>
      </p:sp>
      <p:sp>
        <p:nvSpPr>
          <p:cNvPr id="17" name="Text Box 7"/>
          <p:cNvSpPr txBox="1">
            <a:spLocks noChangeArrowheads="1"/>
          </p:cNvSpPr>
          <p:nvPr/>
        </p:nvSpPr>
        <p:spPr bwMode="auto">
          <a:xfrm>
            <a:off x="8729309" y="6357934"/>
            <a:ext cx="3500463" cy="5000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lang="fr-FR" sz="2400" b="1" dirty="0">
                <a:latin typeface="Times New Roman" pitchFamily="18" charset="0"/>
                <a:cs typeface="Times New Roman" pitchFamily="18" charset="0"/>
              </a:rPr>
              <a:t>Dr: </a:t>
            </a:r>
            <a:r>
              <a:rPr lang="fr-FR" sz="2400" b="1" dirty="0" smtClean="0">
                <a:latin typeface="Times New Roman" pitchFamily="18" charset="0"/>
                <a:cs typeface="Times New Roman" pitchFamily="18" charset="0"/>
              </a:rPr>
              <a:t>HIMOUR Kamal</a:t>
            </a:r>
            <a:endParaRPr kumimoji="0" lang="fr-FR"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sp>
        <p:nvSpPr>
          <p:cNvPr id="19" name="Rectangle 18"/>
          <p:cNvSpPr/>
          <p:nvPr/>
        </p:nvSpPr>
        <p:spPr>
          <a:xfrm>
            <a:off x="1796015" y="2767280"/>
            <a:ext cx="7717609" cy="1323439"/>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4000" b="1" dirty="0" smtClean="0">
                <a:latin typeface="Comic Sans MS" pitchFamily="66" charset="0"/>
              </a:rPr>
              <a:t>Cours: Commande des machines électriques</a:t>
            </a:r>
            <a:endParaRPr lang="fr-FR" sz="4000" dirty="0">
              <a:latin typeface="Comic Sans MS" pitchFamily="66" charset="0"/>
            </a:endParaRPr>
          </a:p>
        </p:txBody>
      </p:sp>
    </p:spTree>
    <p:extLst>
      <p:ext uri="{BB962C8B-B14F-4D97-AF65-F5344CB8AC3E}">
        <p14:creationId xmlns:p14="http://schemas.microsoft.com/office/powerpoint/2010/main" val="48700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250" fill="hold"/>
                                        <p:tgtEl>
                                          <p:spTgt spid="16"/>
                                        </p:tgtEl>
                                        <p:attrNameLst>
                                          <p:attrName>ppt_x</p:attrName>
                                        </p:attrNameLst>
                                      </p:cBhvr>
                                      <p:tavLst>
                                        <p:tav tm="0">
                                          <p:val>
                                            <p:strVal val="#ppt_x"/>
                                          </p:val>
                                        </p:tav>
                                        <p:tav tm="100000">
                                          <p:val>
                                            <p:strVal val="#ppt_x"/>
                                          </p:val>
                                        </p:tav>
                                      </p:tavLst>
                                    </p:anim>
                                    <p:anim calcmode="lin" valueType="num">
                                      <p:cBhvr additive="base">
                                        <p:cTn id="8" dur="125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250" fill="hold"/>
                                        <p:tgtEl>
                                          <p:spTgt spid="19"/>
                                        </p:tgtEl>
                                        <p:attrNameLst>
                                          <p:attrName>ppt_x</p:attrName>
                                        </p:attrNameLst>
                                      </p:cBhvr>
                                      <p:tavLst>
                                        <p:tav tm="0">
                                          <p:val>
                                            <p:strVal val="#ppt_x"/>
                                          </p:val>
                                        </p:tav>
                                        <p:tav tm="100000">
                                          <p:val>
                                            <p:strVal val="#ppt_x"/>
                                          </p:val>
                                        </p:tav>
                                      </p:tavLst>
                                    </p:anim>
                                    <p:anim calcmode="lin" valueType="num">
                                      <p:cBhvr additive="base">
                                        <p:cTn id="14" dur="12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5" name="Rectangle 1"/>
          <p:cNvSpPr>
            <a:spLocks noChangeArrowheads="1"/>
          </p:cNvSpPr>
          <p:nvPr/>
        </p:nvSpPr>
        <p:spPr bwMode="auto">
          <a:xfrm>
            <a:off x="3781425" y="341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Espace réservé du contenu 2"/>
          <p:cNvSpPr>
            <a:spLocks noGrp="1"/>
          </p:cNvSpPr>
          <p:nvPr>
            <p:ph sz="quarter" idx="1"/>
          </p:nvPr>
        </p:nvSpPr>
        <p:spPr>
          <a:xfrm>
            <a:off x="546265" y="889659"/>
            <a:ext cx="11530939" cy="4572000"/>
          </a:xfrm>
        </p:spPr>
        <p:txBody>
          <a:bodyPr>
            <a:noAutofit/>
          </a:bodyPr>
          <a:lstStyle/>
          <a:p>
            <a:pPr marL="0" indent="0">
              <a:buNone/>
            </a:pPr>
            <a:r>
              <a:rPr lang="fr-FR" sz="3200" b="1" dirty="0" smtClean="0"/>
              <a:t>3. Types des moteurs à </a:t>
            </a:r>
            <a:r>
              <a:rPr lang="fr-FR" sz="3200" b="1" dirty="0" err="1" smtClean="0"/>
              <a:t>c.c</a:t>
            </a:r>
            <a:endParaRPr lang="fr-FR" sz="3200" b="1" dirty="0" smtClean="0"/>
          </a:p>
          <a:p>
            <a:pPr marL="0" indent="0">
              <a:buNone/>
            </a:pPr>
            <a:r>
              <a:rPr lang="fr-FR" sz="2800" b="1" dirty="0" smtClean="0"/>
              <a:t>c. Moteurs </a:t>
            </a:r>
            <a:r>
              <a:rPr lang="fr-FR" sz="2800" b="1" dirty="0"/>
              <a:t>à excitation indépendante (séparée</a:t>
            </a:r>
            <a:r>
              <a:rPr lang="fr-FR" sz="2800" b="1" dirty="0" smtClean="0"/>
              <a:t>):</a:t>
            </a:r>
          </a:p>
          <a:p>
            <a:pPr marL="0" indent="0">
              <a:buNone/>
            </a:pPr>
            <a:endParaRPr lang="fr-FR" sz="28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371" y="2444276"/>
            <a:ext cx="10343130" cy="3481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74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5" name="Rectangle 1"/>
          <p:cNvSpPr>
            <a:spLocks noChangeArrowheads="1"/>
          </p:cNvSpPr>
          <p:nvPr/>
        </p:nvSpPr>
        <p:spPr bwMode="auto">
          <a:xfrm>
            <a:off x="3781425" y="341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Espace réservé du contenu 2"/>
          <p:cNvSpPr>
            <a:spLocks noGrp="1"/>
          </p:cNvSpPr>
          <p:nvPr>
            <p:ph sz="quarter" idx="1"/>
          </p:nvPr>
        </p:nvSpPr>
        <p:spPr>
          <a:xfrm>
            <a:off x="546265" y="889659"/>
            <a:ext cx="11530939" cy="4572000"/>
          </a:xfrm>
        </p:spPr>
        <p:txBody>
          <a:bodyPr>
            <a:noAutofit/>
          </a:bodyPr>
          <a:lstStyle/>
          <a:p>
            <a:pPr marL="0" indent="0">
              <a:buNone/>
            </a:pPr>
            <a:r>
              <a:rPr lang="fr-FR" sz="3200" b="1" dirty="0" smtClean="0"/>
              <a:t>3. Types des moteurs à </a:t>
            </a:r>
            <a:r>
              <a:rPr lang="fr-FR" sz="3200" b="1" dirty="0" err="1" smtClean="0"/>
              <a:t>c.c</a:t>
            </a:r>
            <a:endParaRPr lang="fr-FR" sz="3200" b="1" dirty="0" smtClean="0"/>
          </a:p>
          <a:p>
            <a:pPr marL="0" indent="0">
              <a:buNone/>
            </a:pPr>
            <a:r>
              <a:rPr lang="fr-FR" sz="2800" b="1" dirty="0"/>
              <a:t>d. </a:t>
            </a:r>
            <a:r>
              <a:rPr lang="fr-FR" sz="2800" b="1" dirty="0">
                <a:solidFill>
                  <a:srgbClr val="FF0000"/>
                </a:solidFill>
              </a:rPr>
              <a:t>Moteurs à aimants permanents</a:t>
            </a:r>
          </a:p>
          <a:p>
            <a:pPr marL="0" indent="0">
              <a:buNone/>
            </a:pPr>
            <a:r>
              <a:rPr lang="fr-FR" sz="2800" dirty="0"/>
              <a:t>Ces moteurs sont très utilisés pour des puissances allant jusqu’à quelques kW. Ils disposent d’un </a:t>
            </a:r>
            <a:r>
              <a:rPr lang="fr-FR" sz="2800" b="1" dirty="0">
                <a:solidFill>
                  <a:srgbClr val="FF0000"/>
                </a:solidFill>
              </a:rPr>
              <a:t>flux d’induction constant </a:t>
            </a:r>
            <a:r>
              <a:rPr lang="fr-FR" sz="2800" dirty="0"/>
              <a:t>obtenu sans branchement électrique, donc un couple pouvant être élevé au démarrage. La variation de vitesse est très facile à réaliser, Ils sont très utilisés en </a:t>
            </a:r>
            <a:r>
              <a:rPr lang="fr-FR" sz="2800" b="1" dirty="0">
                <a:solidFill>
                  <a:srgbClr val="FF0000"/>
                </a:solidFill>
              </a:rPr>
              <a:t>robotique</a:t>
            </a:r>
            <a:r>
              <a:rPr lang="fr-FR" sz="2800" dirty="0"/>
              <a:t>. </a:t>
            </a:r>
            <a:br>
              <a:rPr lang="fr-FR" sz="2800" dirty="0"/>
            </a:br>
            <a:endParaRPr lang="fr-FR" sz="28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057" y="3810000"/>
            <a:ext cx="82296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419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5" name="Rectangle 1"/>
          <p:cNvSpPr>
            <a:spLocks noChangeArrowheads="1"/>
          </p:cNvSpPr>
          <p:nvPr/>
        </p:nvSpPr>
        <p:spPr bwMode="auto">
          <a:xfrm>
            <a:off x="3781425" y="341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Espace réservé du contenu 2"/>
          <p:cNvSpPr>
            <a:spLocks noGrp="1"/>
          </p:cNvSpPr>
          <p:nvPr>
            <p:ph sz="quarter" idx="1"/>
          </p:nvPr>
        </p:nvSpPr>
        <p:spPr>
          <a:xfrm>
            <a:off x="546265" y="889659"/>
            <a:ext cx="11530939" cy="4572000"/>
          </a:xfrm>
        </p:spPr>
        <p:txBody>
          <a:bodyPr>
            <a:noAutofit/>
          </a:bodyPr>
          <a:lstStyle/>
          <a:p>
            <a:pPr marL="0" indent="0">
              <a:buNone/>
            </a:pPr>
            <a:r>
              <a:rPr lang="fr-FR" sz="3200" b="1" dirty="0" smtClean="0"/>
              <a:t>3. Types des moteurs à </a:t>
            </a:r>
            <a:r>
              <a:rPr lang="fr-FR" sz="3200" b="1" dirty="0" err="1" smtClean="0"/>
              <a:t>c.c</a:t>
            </a:r>
            <a:endParaRPr lang="fr-FR" sz="3200" b="1" dirty="0" smtClean="0"/>
          </a:p>
        </p:txBody>
      </p:sp>
      <p:sp>
        <p:nvSpPr>
          <p:cNvPr id="4" name="Rectangle 3"/>
          <p:cNvSpPr/>
          <p:nvPr/>
        </p:nvSpPr>
        <p:spPr>
          <a:xfrm>
            <a:off x="733425" y="1605816"/>
            <a:ext cx="9728736" cy="2308324"/>
          </a:xfrm>
          <a:prstGeom prst="rect">
            <a:avLst/>
          </a:prstGeom>
        </p:spPr>
        <p:txBody>
          <a:bodyPr wrap="square">
            <a:spAutoFit/>
          </a:bodyPr>
          <a:lstStyle/>
          <a:p>
            <a:r>
              <a:rPr lang="fr-FR" sz="2400" b="1" dirty="0">
                <a:solidFill>
                  <a:srgbClr val="FF0000"/>
                </a:solidFill>
              </a:rPr>
              <a:t>d. Moteurs compound </a:t>
            </a:r>
            <a:r>
              <a:rPr lang="fr-FR" sz="2400" b="1" dirty="0"/>
              <a:t>: </a:t>
            </a:r>
            <a:r>
              <a:rPr lang="fr-FR" sz="2400" dirty="0"/>
              <a:t>A excitation série-parallèle (composée ou « compound ») Cette technologie permet de réunir les qualités du moteur à excitation série et du moteur à excitation parallèle. Ce moteur comporte deux enroulements par pôle inducteur. L'un est en parallèle avec l'induit. Il est parcouru par un faible courant au regard du courant de travail. L'autre est en série </a:t>
            </a:r>
            <a:br>
              <a:rPr lang="fr-FR" sz="2400" dirty="0"/>
            </a:br>
            <a:endParaRPr lang="fr-FR"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794" y="3914140"/>
            <a:ext cx="4335172" cy="2410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1978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5" name="Rectangle 1"/>
          <p:cNvSpPr>
            <a:spLocks noChangeArrowheads="1"/>
          </p:cNvSpPr>
          <p:nvPr/>
        </p:nvSpPr>
        <p:spPr bwMode="auto">
          <a:xfrm>
            <a:off x="3781425" y="341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Espace réservé du contenu 2"/>
          <p:cNvSpPr>
            <a:spLocks noGrp="1"/>
          </p:cNvSpPr>
          <p:nvPr>
            <p:ph sz="quarter" idx="1"/>
          </p:nvPr>
        </p:nvSpPr>
        <p:spPr>
          <a:xfrm>
            <a:off x="546265" y="889659"/>
            <a:ext cx="11530939" cy="4572000"/>
          </a:xfrm>
        </p:spPr>
        <p:txBody>
          <a:bodyPr>
            <a:noAutofit/>
          </a:bodyPr>
          <a:lstStyle/>
          <a:p>
            <a:pPr marL="0" indent="0">
              <a:buNone/>
            </a:pPr>
            <a:r>
              <a:rPr lang="fr-FR" sz="3200" b="1" dirty="0" smtClean="0"/>
              <a:t>4. Equations et caractéristiques</a:t>
            </a:r>
          </a:p>
          <a:p>
            <a:pPr marL="0" indent="0">
              <a:buNone/>
            </a:pPr>
            <a:endParaRPr lang="fr-FR" sz="3200" b="1" dirty="0" smtClean="0"/>
          </a:p>
        </p:txBody>
      </p:sp>
      <p:graphicFrame>
        <p:nvGraphicFramePr>
          <p:cNvPr id="6" name="Tableau 5"/>
          <p:cNvGraphicFramePr>
            <a:graphicFrameLocks noGrp="1"/>
          </p:cNvGraphicFramePr>
          <p:nvPr>
            <p:extLst>
              <p:ext uri="{D42A27DB-BD31-4B8C-83A1-F6EECF244321}">
                <p14:modId xmlns:p14="http://schemas.microsoft.com/office/powerpoint/2010/main" val="2680597786"/>
              </p:ext>
            </p:extLst>
          </p:nvPr>
        </p:nvGraphicFramePr>
        <p:xfrm>
          <a:off x="493816" y="1611242"/>
          <a:ext cx="11050484" cy="1801883"/>
        </p:xfrm>
        <a:graphic>
          <a:graphicData uri="http://schemas.openxmlformats.org/drawingml/2006/table">
            <a:tbl>
              <a:tblPr/>
              <a:tblGrid>
                <a:gridCol w="11050484">
                  <a:extLst>
                    <a:ext uri="{9D8B030D-6E8A-4147-A177-3AD203B41FA5}">
                      <a16:colId xmlns:a16="http://schemas.microsoft.com/office/drawing/2014/main" val="20000"/>
                    </a:ext>
                  </a:extLst>
                </a:gridCol>
              </a:tblGrid>
              <a:tr h="1801883">
                <a:tc>
                  <a:txBody>
                    <a:bodyPr/>
                    <a:lstStyle/>
                    <a:p>
                      <a:r>
                        <a:rPr lang="fr-FR" sz="2400" b="0" i="0" dirty="0">
                          <a:solidFill>
                            <a:srgbClr val="000000"/>
                          </a:solidFill>
                          <a:effectLst/>
                          <a:latin typeface="Times New Roman"/>
                        </a:rPr>
                        <a:t>La modélisation se fera pour un moteur à excitation séparée dont la commande est réalisée par l’induit (flux constant</a:t>
                      </a:r>
                      <a:r>
                        <a:rPr lang="fr-FR" sz="2400" b="0" i="0" dirty="0" smtClean="0">
                          <a:solidFill>
                            <a:srgbClr val="000000"/>
                          </a:solidFill>
                          <a:effectLst/>
                          <a:latin typeface="Times New Roman"/>
                        </a:rPr>
                        <a:t>).</a:t>
                      </a:r>
                    </a:p>
                    <a:p>
                      <a:pPr marL="342900" indent="-342900">
                        <a:buFont typeface="Symbol" pitchFamily="18" charset="2"/>
                        <a:buChar char="·"/>
                      </a:pPr>
                      <a:r>
                        <a:rPr lang="fr-FR" sz="2400" b="0" i="0" dirty="0" err="1" smtClean="0">
                          <a:solidFill>
                            <a:srgbClr val="FF0000"/>
                          </a:solidFill>
                          <a:effectLst/>
                          <a:latin typeface="Times New Roman"/>
                        </a:rPr>
                        <a:t>Ie</a:t>
                      </a:r>
                      <a:r>
                        <a:rPr lang="fr-FR" sz="2400" b="0" i="0" dirty="0" smtClean="0">
                          <a:solidFill>
                            <a:srgbClr val="000000"/>
                          </a:solidFill>
                          <a:effectLst/>
                          <a:latin typeface="Times New Roman"/>
                        </a:rPr>
                        <a:t> </a:t>
                      </a:r>
                      <a:r>
                        <a:rPr lang="fr-FR" sz="2400" b="0" i="0" dirty="0">
                          <a:solidFill>
                            <a:srgbClr val="000000"/>
                          </a:solidFill>
                          <a:effectLst/>
                          <a:latin typeface="Times New Roman"/>
                        </a:rPr>
                        <a:t>: courant d’excitation en </a:t>
                      </a:r>
                      <a:r>
                        <a:rPr lang="fr-FR" sz="2400" b="0" i="0" dirty="0" smtClean="0">
                          <a:solidFill>
                            <a:srgbClr val="000000"/>
                          </a:solidFill>
                          <a:effectLst/>
                          <a:latin typeface="Times New Roman"/>
                        </a:rPr>
                        <a:t>ampères</a:t>
                      </a:r>
                    </a:p>
                    <a:p>
                      <a:pPr marL="342900" indent="-342900">
                        <a:buFont typeface="Symbol" pitchFamily="18" charset="2"/>
                        <a:buChar char="·"/>
                      </a:pPr>
                      <a:r>
                        <a:rPr lang="fr-FR" sz="2400" b="0" i="0" dirty="0" err="1" smtClean="0">
                          <a:solidFill>
                            <a:srgbClr val="FF0000"/>
                          </a:solidFill>
                          <a:effectLst/>
                          <a:latin typeface="Times New Roman"/>
                        </a:rPr>
                        <a:t>Ue</a:t>
                      </a:r>
                      <a:r>
                        <a:rPr lang="fr-FR" sz="2400" b="0" i="0" dirty="0" smtClean="0">
                          <a:solidFill>
                            <a:srgbClr val="000000"/>
                          </a:solidFill>
                          <a:effectLst/>
                          <a:latin typeface="Times New Roman"/>
                        </a:rPr>
                        <a:t> </a:t>
                      </a:r>
                      <a:r>
                        <a:rPr lang="fr-FR" sz="2400" b="0" i="0" dirty="0">
                          <a:solidFill>
                            <a:srgbClr val="000000"/>
                          </a:solidFill>
                          <a:effectLst/>
                          <a:latin typeface="Times New Roman"/>
                        </a:rPr>
                        <a:t>: tension d’alimentation </a:t>
                      </a:r>
                      <a:r>
                        <a:rPr lang="fr-FR" sz="2400" b="0" i="0" dirty="0" smtClean="0">
                          <a:solidFill>
                            <a:srgbClr val="000000"/>
                          </a:solidFill>
                          <a:effectLst/>
                          <a:latin typeface="Times New Roman"/>
                        </a:rPr>
                        <a:t>des inducteurs</a:t>
                      </a:r>
                      <a:endParaRPr lang="fr-FR" sz="3600" dirty="0">
                        <a:effectLst/>
                      </a:endParaRP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121" y="3436938"/>
            <a:ext cx="5629522" cy="284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799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5" name="Rectangle 1"/>
          <p:cNvSpPr>
            <a:spLocks noChangeArrowheads="1"/>
          </p:cNvSpPr>
          <p:nvPr/>
        </p:nvSpPr>
        <p:spPr bwMode="auto">
          <a:xfrm>
            <a:off x="3781425" y="341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Espace réservé du contenu 2"/>
          <p:cNvSpPr>
            <a:spLocks noGrp="1"/>
          </p:cNvSpPr>
          <p:nvPr>
            <p:ph sz="quarter" idx="1"/>
          </p:nvPr>
        </p:nvSpPr>
        <p:spPr>
          <a:xfrm>
            <a:off x="546265" y="889659"/>
            <a:ext cx="11530939" cy="4572000"/>
          </a:xfrm>
        </p:spPr>
        <p:txBody>
          <a:bodyPr>
            <a:noAutofit/>
          </a:bodyPr>
          <a:lstStyle/>
          <a:p>
            <a:pPr marL="0" indent="0">
              <a:buNone/>
            </a:pPr>
            <a:r>
              <a:rPr lang="fr-FR" sz="3200" b="1" dirty="0" smtClean="0"/>
              <a:t>4. Equations et caractéristiques</a:t>
            </a:r>
          </a:p>
          <a:p>
            <a:pPr marL="0" indent="0">
              <a:buNone/>
            </a:pPr>
            <a:endParaRPr lang="fr-FR" sz="3200" b="1" dirty="0" smtClean="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20" y="1798678"/>
            <a:ext cx="1204158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8241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5" name="Rectangle 1"/>
          <p:cNvSpPr>
            <a:spLocks noChangeArrowheads="1"/>
          </p:cNvSpPr>
          <p:nvPr/>
        </p:nvSpPr>
        <p:spPr bwMode="auto">
          <a:xfrm>
            <a:off x="3781425" y="341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Espace réservé du contenu 2"/>
          <p:cNvSpPr>
            <a:spLocks noGrp="1"/>
          </p:cNvSpPr>
          <p:nvPr>
            <p:ph sz="quarter" idx="1"/>
          </p:nvPr>
        </p:nvSpPr>
        <p:spPr>
          <a:xfrm>
            <a:off x="546265" y="889659"/>
            <a:ext cx="11530939" cy="4572000"/>
          </a:xfrm>
        </p:spPr>
        <p:txBody>
          <a:bodyPr>
            <a:noAutofit/>
          </a:bodyPr>
          <a:lstStyle/>
          <a:p>
            <a:pPr marL="0" indent="0">
              <a:buNone/>
            </a:pPr>
            <a:r>
              <a:rPr lang="fr-FR" sz="3200" b="1" dirty="0" smtClean="0"/>
              <a:t>4. Equations et caractéristiques</a:t>
            </a:r>
          </a:p>
          <a:p>
            <a:pPr marL="0" indent="0">
              <a:buNone/>
            </a:pPr>
            <a:endParaRPr lang="fr-FR" sz="3200" b="1" dirty="0" smtClean="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755134" y="1447294"/>
            <a:ext cx="10810875" cy="830997"/>
          </a:xfrm>
          <a:prstGeom prst="rect">
            <a:avLst/>
          </a:prstGeom>
        </p:spPr>
        <p:txBody>
          <a:bodyPr wrap="square">
            <a:spAutoFit/>
          </a:bodyPr>
          <a:lstStyle/>
          <a:p>
            <a:r>
              <a:rPr lang="fr-FR" sz="2400" dirty="0"/>
              <a:t>La force contre électromotrice est proportionnelle au flux utile et à la vitesse de rotation : </a:t>
            </a:r>
            <a:br>
              <a:rPr lang="fr-FR" sz="2400" dirty="0"/>
            </a:br>
            <a:endParaRPr lang="fr-FR" sz="24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315" y="2025878"/>
            <a:ext cx="26955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33425" y="2429397"/>
            <a:ext cx="6096000" cy="830997"/>
          </a:xfrm>
          <a:prstGeom prst="rect">
            <a:avLst/>
          </a:prstGeom>
        </p:spPr>
        <p:txBody>
          <a:bodyPr>
            <a:spAutoFit/>
          </a:bodyPr>
          <a:lstStyle/>
          <a:p>
            <a:r>
              <a:rPr lang="fr-FR" sz="2400" dirty="0"/>
              <a:t>Comme le flux est constant, </a:t>
            </a:r>
            <a:br>
              <a:rPr lang="fr-FR" sz="2400" dirty="0"/>
            </a:br>
            <a:endParaRPr lang="fr-FR" sz="2400" dirty="0"/>
          </a:p>
        </p:txBody>
      </p:sp>
      <p:pic>
        <p:nvPicPr>
          <p:cNvPr id="133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9218"/>
          <a:stretch/>
        </p:blipFill>
        <p:spPr bwMode="auto">
          <a:xfrm>
            <a:off x="4203184" y="2510161"/>
            <a:ext cx="2333625" cy="415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755134" y="3436938"/>
            <a:ext cx="6096000" cy="830997"/>
          </a:xfrm>
          <a:prstGeom prst="rect">
            <a:avLst/>
          </a:prstGeom>
        </p:spPr>
        <p:txBody>
          <a:bodyPr>
            <a:spAutoFit/>
          </a:bodyPr>
          <a:lstStyle/>
          <a:p>
            <a:r>
              <a:rPr lang="fr-FR" sz="2400" b="1" dirty="0" err="1" smtClean="0">
                <a:solidFill>
                  <a:srgbClr val="FF0000"/>
                </a:solidFill>
              </a:rPr>
              <a:t>Kc</a:t>
            </a:r>
            <a:r>
              <a:rPr lang="fr-FR" sz="2400" dirty="0" smtClean="0"/>
              <a:t> est une constante de couple:  </a:t>
            </a:r>
            <a:r>
              <a:rPr lang="fr-FR" sz="2400" dirty="0"/>
              <a:t/>
            </a:r>
            <a:br>
              <a:rPr lang="fr-FR" sz="2400" dirty="0"/>
            </a:br>
            <a:endParaRPr lang="fr-FR" sz="2400" dirty="0"/>
          </a:p>
        </p:txBody>
      </p:sp>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7705" y="3482970"/>
            <a:ext cx="32766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833315" y="4119380"/>
            <a:ext cx="6096000" cy="830997"/>
          </a:xfrm>
          <a:prstGeom prst="rect">
            <a:avLst/>
          </a:prstGeom>
        </p:spPr>
        <p:txBody>
          <a:bodyPr>
            <a:spAutoFit/>
          </a:bodyPr>
          <a:lstStyle/>
          <a:p>
            <a:r>
              <a:rPr lang="fr-FR" sz="2400" b="1" dirty="0" err="1" smtClean="0">
                <a:solidFill>
                  <a:srgbClr val="FF0000"/>
                </a:solidFill>
              </a:rPr>
              <a:t>Kv</a:t>
            </a:r>
            <a:r>
              <a:rPr lang="fr-FR" sz="2400" dirty="0" smtClean="0"/>
              <a:t> est une constante de vitesse:  </a:t>
            </a:r>
            <a:r>
              <a:rPr lang="fr-FR" sz="2400" dirty="0"/>
              <a:t/>
            </a:r>
            <a:br>
              <a:rPr lang="fr-FR" sz="2400" dirty="0"/>
            </a:br>
            <a:endParaRPr lang="fr-FR" sz="2400" dirty="0"/>
          </a:p>
        </p:txBody>
      </p:sp>
      <p:pic>
        <p:nvPicPr>
          <p:cNvPr id="133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0465" y="4188584"/>
            <a:ext cx="375285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833315" y="4950377"/>
            <a:ext cx="6096000" cy="830997"/>
          </a:xfrm>
          <a:prstGeom prst="rect">
            <a:avLst/>
          </a:prstGeom>
        </p:spPr>
        <p:txBody>
          <a:bodyPr>
            <a:spAutoFit/>
          </a:bodyPr>
          <a:lstStyle/>
          <a:p>
            <a:r>
              <a:rPr lang="fr-FR" sz="2400" dirty="0"/>
              <a:t>en général </a:t>
            </a:r>
            <a:r>
              <a:rPr lang="fr-FR" sz="2400" dirty="0" smtClean="0"/>
              <a:t> </a:t>
            </a:r>
            <a:r>
              <a:rPr lang="fr-FR" sz="2400" dirty="0" err="1" smtClean="0"/>
              <a:t>Kc</a:t>
            </a:r>
            <a:r>
              <a:rPr lang="fr-FR" sz="2400" dirty="0" smtClean="0"/>
              <a:t>=</a:t>
            </a:r>
            <a:r>
              <a:rPr lang="fr-FR" sz="2400" dirty="0" err="1" smtClean="0"/>
              <a:t>Kv</a:t>
            </a:r>
            <a:r>
              <a:rPr lang="fr-FR" sz="2400" dirty="0" smtClean="0"/>
              <a:t> donc, </a:t>
            </a:r>
            <a:r>
              <a:rPr lang="fr-FR" sz="2400" dirty="0"/>
              <a:t/>
            </a:r>
            <a:br>
              <a:rPr lang="fr-FR" sz="2400" dirty="0"/>
            </a:br>
            <a:endParaRPr lang="fr-FR" sz="2400" dirty="0"/>
          </a:p>
        </p:txBody>
      </p:sp>
      <p:pic>
        <p:nvPicPr>
          <p:cNvPr id="1331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9422" y="4970643"/>
            <a:ext cx="15811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733425" y="5776091"/>
            <a:ext cx="6096000" cy="830997"/>
          </a:xfrm>
          <a:prstGeom prst="rect">
            <a:avLst/>
          </a:prstGeom>
        </p:spPr>
        <p:txBody>
          <a:bodyPr>
            <a:spAutoFit/>
          </a:bodyPr>
          <a:lstStyle/>
          <a:p>
            <a:r>
              <a:rPr lang="fr-FR" sz="2400" dirty="0"/>
              <a:t>Puissance électromagnétique : </a:t>
            </a:r>
            <a:br>
              <a:rPr lang="fr-FR" sz="2400" dirty="0"/>
            </a:br>
            <a:endParaRPr lang="fr-FR" sz="2400" dirty="0"/>
          </a:p>
        </p:txBody>
      </p:sp>
      <p:pic>
        <p:nvPicPr>
          <p:cNvPr id="1332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2340" y="5889048"/>
            <a:ext cx="39909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0691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Espace réservé du contenu 2"/>
          <p:cNvSpPr>
            <a:spLocks noGrp="1"/>
          </p:cNvSpPr>
          <p:nvPr>
            <p:ph sz="quarter" idx="1"/>
          </p:nvPr>
        </p:nvSpPr>
        <p:spPr>
          <a:xfrm>
            <a:off x="546265" y="889659"/>
            <a:ext cx="11530939" cy="4572000"/>
          </a:xfrm>
        </p:spPr>
        <p:txBody>
          <a:bodyPr>
            <a:noAutofit/>
          </a:bodyPr>
          <a:lstStyle/>
          <a:p>
            <a:pPr marL="0" indent="0">
              <a:buNone/>
            </a:pPr>
            <a:r>
              <a:rPr lang="fr-FR" sz="3200" b="1" dirty="0" smtClean="0"/>
              <a:t>4. Equations et caractéristiques</a:t>
            </a:r>
          </a:p>
          <a:p>
            <a:pPr marL="0" indent="0">
              <a:buNone/>
            </a:pPr>
            <a:endParaRPr lang="fr-FR" sz="3200" b="1" dirty="0" smtClean="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733424" y="1550167"/>
            <a:ext cx="8173069" cy="830997"/>
          </a:xfrm>
          <a:prstGeom prst="rect">
            <a:avLst/>
          </a:prstGeom>
        </p:spPr>
        <p:txBody>
          <a:bodyPr wrap="square">
            <a:spAutoFit/>
          </a:bodyPr>
          <a:lstStyle/>
          <a:p>
            <a:r>
              <a:rPr lang="fr-FR" sz="2400" dirty="0"/>
              <a:t>Equation de la maille électrique de l’induit au régime transitoire: </a:t>
            </a:r>
            <a:br>
              <a:rPr lang="fr-FR" sz="2400" dirty="0"/>
            </a:br>
            <a:endParaRPr lang="fr-FR" sz="24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1425" y="2173506"/>
            <a:ext cx="31051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733425" y="2770357"/>
            <a:ext cx="6096000" cy="830997"/>
          </a:xfrm>
          <a:prstGeom prst="rect">
            <a:avLst/>
          </a:prstGeom>
        </p:spPr>
        <p:txBody>
          <a:bodyPr>
            <a:spAutoFit/>
          </a:bodyPr>
          <a:lstStyle/>
          <a:p>
            <a:r>
              <a:rPr lang="fr-FR" sz="2400" dirty="0"/>
              <a:t>Equation d’équilibre dynamique (la vitesse) : </a:t>
            </a:r>
            <a:br>
              <a:rPr lang="fr-FR" sz="2400" dirty="0"/>
            </a:br>
            <a:endParaRPr lang="fr-FR" sz="2400" dirty="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6212" y="3349625"/>
            <a:ext cx="29241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1076695" y="4135122"/>
            <a:ext cx="10240489" cy="1938992"/>
          </a:xfrm>
          <a:prstGeom prst="rect">
            <a:avLst/>
          </a:prstGeom>
        </p:spPr>
        <p:txBody>
          <a:bodyPr wrap="square">
            <a:spAutoFit/>
          </a:bodyPr>
          <a:lstStyle/>
          <a:p>
            <a:r>
              <a:rPr lang="fr-FR" sz="2400" dirty="0"/>
              <a:t>Avec </a:t>
            </a:r>
            <a:r>
              <a:rPr lang="fr-FR" sz="2400" dirty="0" smtClean="0"/>
              <a:t>:</a:t>
            </a:r>
          </a:p>
          <a:p>
            <a:r>
              <a:rPr lang="fr-FR" sz="2400" b="1" i="1" dirty="0" err="1" smtClean="0">
                <a:solidFill>
                  <a:srgbClr val="FF0000"/>
                </a:solidFill>
              </a:rPr>
              <a:t>fv</a:t>
            </a:r>
            <a:r>
              <a:rPr lang="fr-FR" sz="2400" i="1" dirty="0" smtClean="0"/>
              <a:t> </a:t>
            </a:r>
            <a:r>
              <a:rPr lang="fr-FR" sz="2400" dirty="0"/>
              <a:t>le coefficient de frottement visqueux et </a:t>
            </a:r>
            <a:r>
              <a:rPr lang="fr-FR" sz="2400" i="1" dirty="0"/>
              <a:t>Cr(t) </a:t>
            </a:r>
            <a:r>
              <a:rPr lang="fr-FR" sz="2400" dirty="0"/>
              <a:t>le couple résistant de la charge à entraîner. </a:t>
            </a:r>
            <a:endParaRPr lang="fr-FR" sz="2400" dirty="0" smtClean="0"/>
          </a:p>
          <a:p>
            <a:endParaRPr lang="fr-FR" sz="2400" b="1" i="1" dirty="0" smtClean="0"/>
          </a:p>
          <a:p>
            <a:r>
              <a:rPr lang="fr-FR" sz="2400" b="1" i="1" dirty="0" smtClean="0">
                <a:solidFill>
                  <a:srgbClr val="FF0000"/>
                </a:solidFill>
              </a:rPr>
              <a:t>J</a:t>
            </a:r>
            <a:r>
              <a:rPr lang="fr-FR" sz="2400" b="1" i="1" dirty="0" smtClean="0"/>
              <a:t> </a:t>
            </a:r>
            <a:r>
              <a:rPr lang="fr-FR" sz="2400" dirty="0"/>
              <a:t>est l’inertie totale du mécanisme ramenée sur l’arbre moteur. </a:t>
            </a:r>
            <a:br>
              <a:rPr lang="fr-FR" sz="2400" dirty="0"/>
            </a:br>
            <a:endParaRPr lang="fr-FR" sz="2400" dirty="0"/>
          </a:p>
        </p:txBody>
      </p:sp>
    </p:spTree>
    <p:extLst>
      <p:ext uri="{BB962C8B-B14F-4D97-AF65-F5344CB8AC3E}">
        <p14:creationId xmlns:p14="http://schemas.microsoft.com/office/powerpoint/2010/main" val="2541366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Espace réservé du contenu 2"/>
          <p:cNvSpPr>
            <a:spLocks noGrp="1"/>
          </p:cNvSpPr>
          <p:nvPr>
            <p:ph sz="quarter" idx="1"/>
          </p:nvPr>
        </p:nvSpPr>
        <p:spPr>
          <a:xfrm>
            <a:off x="546265" y="889659"/>
            <a:ext cx="11530939" cy="4572000"/>
          </a:xfrm>
        </p:spPr>
        <p:txBody>
          <a:bodyPr>
            <a:noAutofit/>
          </a:bodyPr>
          <a:lstStyle/>
          <a:p>
            <a:pPr marL="0" indent="0">
              <a:buNone/>
            </a:pPr>
            <a:r>
              <a:rPr lang="fr-FR" sz="3200" b="1" dirty="0" smtClean="0"/>
              <a:t>4. Equations et caractéristiques</a:t>
            </a:r>
          </a:p>
          <a:p>
            <a:pPr marL="0" indent="0">
              <a:buNone/>
            </a:pPr>
            <a:endParaRPr lang="fr-FR" sz="3200" b="1" dirty="0" smtClean="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862940" y="1566046"/>
            <a:ext cx="8459190" cy="1200329"/>
          </a:xfrm>
          <a:prstGeom prst="rect">
            <a:avLst/>
          </a:prstGeom>
        </p:spPr>
        <p:txBody>
          <a:bodyPr wrap="square">
            <a:spAutoFit/>
          </a:bodyPr>
          <a:lstStyle/>
          <a:p>
            <a:r>
              <a:rPr lang="fr-FR" sz="2400" b="1" dirty="0"/>
              <a:t>Force contre électromotrice et vitesse :</a:t>
            </a:r>
          </a:p>
          <a:p>
            <a:r>
              <a:rPr lang="fr-FR" sz="2400" dirty="0"/>
              <a:t>Au régime permanent, l’équation électrique (1) s’écrit </a:t>
            </a:r>
            <a:r>
              <a:rPr lang="fr-FR" sz="2400" dirty="0" smtClean="0"/>
              <a:t>:</a:t>
            </a:r>
            <a:r>
              <a:rPr lang="fr-FR" sz="2400" dirty="0"/>
              <a:t/>
            </a:r>
            <a:br>
              <a:rPr lang="fr-FR" sz="2400" dirty="0"/>
            </a:br>
            <a:endParaRPr lang="fr-FR" sz="24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163" y="2667908"/>
            <a:ext cx="32385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7617" y="2825918"/>
            <a:ext cx="154305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6593" y="2610758"/>
            <a:ext cx="122872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62939" y="3597275"/>
            <a:ext cx="10929257" cy="1200329"/>
          </a:xfrm>
          <a:prstGeom prst="rect">
            <a:avLst/>
          </a:prstGeom>
        </p:spPr>
        <p:txBody>
          <a:bodyPr wrap="square">
            <a:spAutoFit/>
          </a:bodyPr>
          <a:lstStyle/>
          <a:p>
            <a:r>
              <a:rPr lang="fr-FR" sz="2400" b="1" dirty="0"/>
              <a:t>Puissance électromécanique </a:t>
            </a:r>
            <a:r>
              <a:rPr lang="fr-FR" sz="2400" b="1" dirty="0" smtClean="0"/>
              <a:t>: </a:t>
            </a:r>
            <a:r>
              <a:rPr lang="fr-FR" sz="2400" dirty="0" smtClean="0"/>
              <a:t>C’est </a:t>
            </a:r>
            <a:r>
              <a:rPr lang="fr-FR" sz="2400" dirty="0"/>
              <a:t>la puissance électrique réellement transformée en puissance mécanique : </a:t>
            </a:r>
            <a:br>
              <a:rPr lang="fr-FR" sz="2400" dirty="0"/>
            </a:br>
            <a:endParaRPr lang="fr-FR" sz="2400" dirty="0"/>
          </a:p>
        </p:txBody>
      </p:sp>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5" y="3959314"/>
            <a:ext cx="35814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62938" y="4570504"/>
            <a:ext cx="10929258" cy="1200329"/>
          </a:xfrm>
          <a:prstGeom prst="rect">
            <a:avLst/>
          </a:prstGeom>
        </p:spPr>
        <p:txBody>
          <a:bodyPr wrap="square">
            <a:spAutoFit/>
          </a:bodyPr>
          <a:lstStyle/>
          <a:p>
            <a:r>
              <a:rPr lang="fr-FR" sz="2400" b="1" dirty="0"/>
              <a:t>Couple électromécanique : </a:t>
            </a:r>
            <a:r>
              <a:rPr lang="fr-FR" sz="2400" dirty="0"/>
              <a:t>issu de la puissance électromécanique, ce couple est légèrement supérieur au couple utile. </a:t>
            </a:r>
            <a:br>
              <a:rPr lang="fr-FR" sz="2400" dirty="0"/>
            </a:br>
            <a:endParaRPr lang="fr-FR" sz="2400" dirty="0"/>
          </a:p>
        </p:txBody>
      </p:sp>
      <p:pic>
        <p:nvPicPr>
          <p:cNvPr id="15366"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t="19934"/>
          <a:stretch/>
        </p:blipFill>
        <p:spPr bwMode="auto">
          <a:xfrm>
            <a:off x="3790826" y="5593278"/>
            <a:ext cx="3048000" cy="472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2639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Espace réservé du contenu 2"/>
          <p:cNvSpPr>
            <a:spLocks noGrp="1"/>
          </p:cNvSpPr>
          <p:nvPr>
            <p:ph sz="quarter" idx="1"/>
          </p:nvPr>
        </p:nvSpPr>
        <p:spPr>
          <a:xfrm>
            <a:off x="546265" y="889659"/>
            <a:ext cx="11530939" cy="4572000"/>
          </a:xfrm>
        </p:spPr>
        <p:txBody>
          <a:bodyPr>
            <a:noAutofit/>
          </a:bodyPr>
          <a:lstStyle/>
          <a:p>
            <a:pPr marL="0" indent="0">
              <a:buNone/>
            </a:pPr>
            <a:r>
              <a:rPr lang="fr-FR" sz="3200" b="1" dirty="0" smtClean="0"/>
              <a:t>4. Equations et caractéristiques</a:t>
            </a:r>
          </a:p>
          <a:p>
            <a:pPr marL="0" indent="0">
              <a:buNone/>
            </a:pPr>
            <a:endParaRPr lang="fr-FR" sz="3200" b="1" dirty="0" smtClean="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558141" y="1558176"/>
            <a:ext cx="10903032" cy="1200329"/>
          </a:xfrm>
          <a:prstGeom prst="rect">
            <a:avLst/>
          </a:prstGeom>
        </p:spPr>
        <p:txBody>
          <a:bodyPr wrap="square">
            <a:spAutoFit/>
          </a:bodyPr>
          <a:lstStyle/>
          <a:p>
            <a:r>
              <a:rPr lang="fr-FR" sz="2400" b="1" dirty="0"/>
              <a:t>Intensité et couple électromécanique au démarrage : </a:t>
            </a:r>
            <a:r>
              <a:rPr lang="fr-FR" sz="2400" dirty="0"/>
              <a:t>à la mise sous tension le moteur à une vitesse nulle. La force contre électromotrice est donc elle aussi nulle : </a:t>
            </a:r>
            <a:br>
              <a:rPr lang="fr-FR" sz="2400" dirty="0"/>
            </a:br>
            <a:endParaRPr lang="fr-FR" sz="2400"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2374096"/>
            <a:ext cx="920115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733425" y="3135610"/>
            <a:ext cx="10727748" cy="830997"/>
          </a:xfrm>
          <a:prstGeom prst="rect">
            <a:avLst/>
          </a:prstGeom>
        </p:spPr>
        <p:txBody>
          <a:bodyPr wrap="square">
            <a:spAutoFit/>
          </a:bodyPr>
          <a:lstStyle/>
          <a:p>
            <a:r>
              <a:rPr lang="fr-FR" sz="2400" b="1" dirty="0"/>
              <a:t>Intensité et vitesse (caractéristique électromécanique) </a:t>
            </a:r>
            <a:r>
              <a:rPr lang="fr-FR" sz="2400" dirty="0"/>
              <a:t>w</a:t>
            </a:r>
            <a:r>
              <a:rPr lang="fr-FR" sz="2400" b="1" dirty="0" smtClean="0"/>
              <a:t>=f(</a:t>
            </a:r>
            <a:r>
              <a:rPr lang="fr-FR" sz="2400" b="1" dirty="0" err="1" smtClean="0"/>
              <a:t>Ia</a:t>
            </a:r>
            <a:r>
              <a:rPr lang="fr-FR" sz="2400" b="1" dirty="0"/>
              <a:t>)</a:t>
            </a:r>
            <a:r>
              <a:rPr lang="fr-FR" sz="2400" dirty="0"/>
              <a:t> </a:t>
            </a:r>
            <a:br>
              <a:rPr lang="fr-FR" sz="2400" dirty="0"/>
            </a:br>
            <a:endParaRPr lang="fr-FR" sz="2400" dirty="0"/>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465" y="4538023"/>
            <a:ext cx="24384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5128" b="8257"/>
          <a:stretch/>
        </p:blipFill>
        <p:spPr bwMode="auto">
          <a:xfrm>
            <a:off x="5087738" y="3765385"/>
            <a:ext cx="5989837" cy="2802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087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889659"/>
            <a:ext cx="11530939" cy="4572000"/>
          </a:xfrm>
        </p:spPr>
        <p:txBody>
          <a:bodyPr>
            <a:noAutofit/>
          </a:bodyPr>
          <a:lstStyle/>
          <a:p>
            <a:pPr marL="0" indent="0">
              <a:buNone/>
            </a:pPr>
            <a:r>
              <a:rPr lang="fr-FR" sz="3200" b="1" dirty="0" smtClean="0"/>
              <a:t>4. Equations et caractéristiques</a:t>
            </a:r>
          </a:p>
          <a:p>
            <a:pPr marL="0" indent="0">
              <a:buNone/>
            </a:pPr>
            <a:endParaRPr lang="fr-FR" sz="3200" b="1" dirty="0" smtClean="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733425" y="1554172"/>
            <a:ext cx="6096000" cy="1569660"/>
          </a:xfrm>
          <a:prstGeom prst="rect">
            <a:avLst/>
          </a:prstGeom>
        </p:spPr>
        <p:txBody>
          <a:bodyPr>
            <a:spAutoFit/>
          </a:bodyPr>
          <a:lstStyle/>
          <a:p>
            <a:r>
              <a:rPr lang="fr-FR" sz="2400" b="1" dirty="0"/>
              <a:t>Puissances absorbées :</a:t>
            </a:r>
          </a:p>
          <a:p>
            <a:endParaRPr lang="fr-FR" sz="2400" dirty="0" smtClean="0"/>
          </a:p>
          <a:p>
            <a:r>
              <a:rPr lang="fr-FR" sz="2400" u="sng" dirty="0" smtClean="0">
                <a:solidFill>
                  <a:srgbClr val="FF0000"/>
                </a:solidFill>
              </a:rPr>
              <a:t>Par </a:t>
            </a:r>
            <a:r>
              <a:rPr lang="fr-FR" sz="2400" u="sng" dirty="0">
                <a:solidFill>
                  <a:srgbClr val="FF0000"/>
                </a:solidFill>
              </a:rPr>
              <a:t>l’induit </a:t>
            </a:r>
            <a:r>
              <a:rPr lang="fr-FR" sz="2400" dirty="0" smtClean="0"/>
              <a:t>:</a:t>
            </a:r>
            <a:r>
              <a:rPr lang="fr-FR" sz="2400" dirty="0"/>
              <a:t/>
            </a:r>
            <a:br>
              <a:rPr lang="fr-FR" sz="2400" dirty="0"/>
            </a:br>
            <a:endParaRPr lang="fr-FR" sz="24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725" y="2312988"/>
            <a:ext cx="12954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33425" y="3069772"/>
            <a:ext cx="6096000" cy="830997"/>
          </a:xfrm>
          <a:prstGeom prst="rect">
            <a:avLst/>
          </a:prstGeom>
        </p:spPr>
        <p:txBody>
          <a:bodyPr>
            <a:spAutoFit/>
          </a:bodyPr>
          <a:lstStyle/>
          <a:p>
            <a:r>
              <a:rPr lang="fr-FR" sz="2400" u="sng" dirty="0">
                <a:solidFill>
                  <a:srgbClr val="FF0000"/>
                </a:solidFill>
              </a:rPr>
              <a:t>Par l’inducteur </a:t>
            </a:r>
            <a:r>
              <a:rPr lang="fr-FR" sz="2400" dirty="0"/>
              <a:t>: </a:t>
            </a:r>
            <a:br>
              <a:rPr lang="fr-FR" sz="2400" dirty="0"/>
            </a:br>
            <a:endParaRPr lang="fr-FR" sz="2400" dirty="0"/>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922" y="2904245"/>
            <a:ext cx="13430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33425" y="3864706"/>
            <a:ext cx="6096000" cy="830997"/>
          </a:xfrm>
          <a:prstGeom prst="rect">
            <a:avLst/>
          </a:prstGeom>
        </p:spPr>
        <p:txBody>
          <a:bodyPr>
            <a:spAutoFit/>
          </a:bodyPr>
          <a:lstStyle/>
          <a:p>
            <a:r>
              <a:rPr lang="fr-FR" sz="2400" b="1" dirty="0"/>
              <a:t>Puissance mécanique utile et rendement :</a:t>
            </a:r>
            <a:r>
              <a:rPr lang="fr-FR" sz="2400" dirty="0"/>
              <a:t> </a:t>
            </a:r>
            <a:br>
              <a:rPr lang="fr-FR" sz="2400" dirty="0"/>
            </a:br>
            <a:endParaRPr lang="fr-FR" sz="2400" dirty="0"/>
          </a:p>
        </p:txBody>
      </p:sp>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225" y="4438528"/>
            <a:ext cx="162877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0528" y="5218772"/>
            <a:ext cx="359092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28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5" name="Rectangle 1"/>
          <p:cNvSpPr>
            <a:spLocks noChangeArrowheads="1"/>
          </p:cNvSpPr>
          <p:nvPr/>
        </p:nvSpPr>
        <p:spPr bwMode="auto">
          <a:xfrm>
            <a:off x="3781425" y="341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Espace réservé du contenu 2"/>
          <p:cNvSpPr>
            <a:spLocks noGrp="1"/>
          </p:cNvSpPr>
          <p:nvPr>
            <p:ph sz="quarter" idx="1"/>
          </p:nvPr>
        </p:nvSpPr>
        <p:spPr>
          <a:xfrm>
            <a:off x="534389" y="793648"/>
            <a:ext cx="11530939" cy="4572000"/>
          </a:xfrm>
        </p:spPr>
        <p:txBody>
          <a:bodyPr>
            <a:noAutofit/>
          </a:bodyPr>
          <a:lstStyle/>
          <a:p>
            <a:pPr marL="0" indent="0">
              <a:buNone/>
            </a:pPr>
            <a:r>
              <a:rPr lang="fr-FR" sz="3200" b="1" dirty="0" smtClean="0"/>
              <a:t>1. Introduction</a:t>
            </a:r>
          </a:p>
        </p:txBody>
      </p:sp>
      <p:sp>
        <p:nvSpPr>
          <p:cNvPr id="6" name="ZoneTexte 5"/>
          <p:cNvSpPr txBox="1"/>
          <p:nvPr/>
        </p:nvSpPr>
        <p:spPr>
          <a:xfrm>
            <a:off x="665018" y="1401270"/>
            <a:ext cx="11044052" cy="1569660"/>
          </a:xfrm>
          <a:prstGeom prst="rect">
            <a:avLst/>
          </a:prstGeom>
          <a:noFill/>
        </p:spPr>
        <p:txBody>
          <a:bodyPr wrap="square" rtlCol="0">
            <a:spAutoFit/>
          </a:bodyPr>
          <a:lstStyle/>
          <a:p>
            <a:r>
              <a:rPr lang="fr-FR" sz="2400" dirty="0"/>
              <a:t>Le but de la commande de la machine à courant continu est de déterminer </a:t>
            </a:r>
            <a:r>
              <a:rPr lang="fr-FR" sz="2400" dirty="0" smtClean="0"/>
              <a:t>les </a:t>
            </a:r>
            <a:r>
              <a:rPr lang="fr-FR" sz="2400" b="1" dirty="0" smtClean="0">
                <a:solidFill>
                  <a:srgbClr val="FF0000"/>
                </a:solidFill>
              </a:rPr>
              <a:t>grandeurs </a:t>
            </a:r>
            <a:r>
              <a:rPr lang="fr-FR" sz="2400" b="1" dirty="0">
                <a:solidFill>
                  <a:srgbClr val="FF0000"/>
                </a:solidFill>
              </a:rPr>
              <a:t>électriques de références (courant /tension)</a:t>
            </a:r>
            <a:r>
              <a:rPr lang="fr-FR" sz="2400" dirty="0"/>
              <a:t> correspondant au </a:t>
            </a:r>
            <a:r>
              <a:rPr lang="fr-FR" sz="2400" b="1" dirty="0" smtClean="0">
                <a:solidFill>
                  <a:srgbClr val="FF0000"/>
                </a:solidFill>
              </a:rPr>
              <a:t>couple électromagnétique </a:t>
            </a:r>
            <a:r>
              <a:rPr lang="fr-FR" sz="2400" b="1" dirty="0">
                <a:solidFill>
                  <a:srgbClr val="FF0000"/>
                </a:solidFill>
              </a:rPr>
              <a:t>de référence</a:t>
            </a:r>
            <a:r>
              <a:rPr lang="fr-FR" sz="2400" dirty="0"/>
              <a:t> en connaissant le comportement (modèle) de </a:t>
            </a:r>
            <a:r>
              <a:rPr lang="fr-FR" sz="2400" dirty="0" smtClean="0"/>
              <a:t>la machine </a:t>
            </a:r>
            <a:r>
              <a:rPr lang="fr-FR" sz="2400" dirty="0"/>
              <a:t>ainsi que la valeur présente du couple à travers une mesure ou </a:t>
            </a:r>
            <a:r>
              <a:rPr lang="fr-FR" sz="2400" dirty="0" smtClean="0"/>
              <a:t>une estimation </a:t>
            </a:r>
            <a:endParaRPr lang="fr-FR" sz="24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900" y="3089173"/>
            <a:ext cx="5558577"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65019" y="5468569"/>
            <a:ext cx="11174680" cy="1200329"/>
          </a:xfrm>
          <a:prstGeom prst="rect">
            <a:avLst/>
          </a:prstGeom>
        </p:spPr>
        <p:txBody>
          <a:bodyPr wrap="square">
            <a:spAutoFit/>
          </a:bodyPr>
          <a:lstStyle/>
          <a:p>
            <a:r>
              <a:rPr lang="fr-FR" sz="2400" dirty="0"/>
              <a:t>Le bloc contrôle machine doit donc connaitre non seulement le </a:t>
            </a:r>
            <a:r>
              <a:rPr lang="fr-FR" sz="2400" b="1" dirty="0">
                <a:solidFill>
                  <a:srgbClr val="FF0000"/>
                </a:solidFill>
              </a:rPr>
              <a:t>type</a:t>
            </a:r>
            <a:r>
              <a:rPr lang="fr-FR" sz="2400" dirty="0"/>
              <a:t> de </a:t>
            </a:r>
            <a:r>
              <a:rPr lang="fr-FR" sz="2400" dirty="0" smtClean="0"/>
              <a:t>machine auquel </a:t>
            </a:r>
            <a:r>
              <a:rPr lang="fr-FR" sz="2400" dirty="0"/>
              <a:t>il fait face et son </a:t>
            </a:r>
            <a:r>
              <a:rPr lang="fr-FR" sz="2400" b="1" dirty="0">
                <a:solidFill>
                  <a:srgbClr val="FF0000"/>
                </a:solidFill>
              </a:rPr>
              <a:t>comportement dynamique </a:t>
            </a:r>
            <a:r>
              <a:rPr lang="fr-FR" sz="2400" dirty="0"/>
              <a:t>(équations mathématiques</a:t>
            </a:r>
            <a:r>
              <a:rPr lang="fr-FR" sz="2400" dirty="0" smtClean="0"/>
              <a:t>), mais </a:t>
            </a:r>
            <a:r>
              <a:rPr lang="fr-FR" sz="2400" dirty="0"/>
              <a:t>aussi ses </a:t>
            </a:r>
            <a:r>
              <a:rPr lang="fr-FR" sz="2400" b="1" dirty="0">
                <a:solidFill>
                  <a:srgbClr val="FF0000"/>
                </a:solidFill>
              </a:rPr>
              <a:t>paramètres électriques et magnétiques </a:t>
            </a:r>
            <a:r>
              <a:rPr lang="fr-FR" sz="2400" dirty="0" smtClean="0"/>
              <a:t>exactes </a:t>
            </a:r>
            <a:r>
              <a:rPr lang="fr-FR" sz="2400" dirty="0"/>
              <a:t>(</a:t>
            </a:r>
            <a:r>
              <a:rPr lang="fr-FR" sz="2400" dirty="0" smtClean="0"/>
              <a:t>résistances, inductances</a:t>
            </a:r>
            <a:r>
              <a:rPr lang="fr-FR" sz="2400" dirty="0"/>
              <a:t>). </a:t>
            </a:r>
          </a:p>
        </p:txBody>
      </p:sp>
    </p:spTree>
    <p:extLst>
      <p:ext uri="{BB962C8B-B14F-4D97-AF65-F5344CB8AC3E}">
        <p14:creationId xmlns:p14="http://schemas.microsoft.com/office/powerpoint/2010/main" val="214454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889659"/>
            <a:ext cx="11530939" cy="4572000"/>
          </a:xfrm>
        </p:spPr>
        <p:txBody>
          <a:bodyPr>
            <a:noAutofit/>
          </a:bodyPr>
          <a:lstStyle/>
          <a:p>
            <a:pPr marL="0" indent="0">
              <a:buNone/>
            </a:pPr>
            <a:r>
              <a:rPr lang="fr-FR" sz="3200" b="1" dirty="0" smtClean="0"/>
              <a:t>5. Bilan énergétique</a:t>
            </a:r>
          </a:p>
          <a:p>
            <a:pPr marL="0" indent="0">
              <a:buNone/>
            </a:pPr>
            <a:endParaRPr lang="fr-FR" sz="3200" b="1" dirty="0" smtClean="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07" y="1914030"/>
            <a:ext cx="11564124" cy="327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0051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889659"/>
            <a:ext cx="11530939" cy="5463640"/>
          </a:xfrm>
        </p:spPr>
        <p:txBody>
          <a:bodyPr>
            <a:noAutofit/>
          </a:bodyPr>
          <a:lstStyle/>
          <a:p>
            <a:pPr marL="0" indent="0">
              <a:buNone/>
            </a:pPr>
            <a:r>
              <a:rPr lang="fr-FR" sz="3200" b="1" dirty="0" smtClean="0"/>
              <a:t>6. Modes de fonctionnement et utilisation</a:t>
            </a:r>
          </a:p>
          <a:p>
            <a:pPr marL="0" indent="0">
              <a:buNone/>
            </a:pPr>
            <a:r>
              <a:rPr lang="fr-FR" sz="2800" dirty="0"/>
              <a:t>Le point de fonctionnement en charge, comme pour tous les moteurs, est défini par l’intersection entre la caractéristique mécanique du moteur et celle de la charge entraînée. </a:t>
            </a:r>
            <a:r>
              <a:rPr lang="fr-FR" sz="3200" dirty="0"/>
              <a:t/>
            </a:r>
            <a:br>
              <a:rPr lang="fr-FR" sz="3200" dirty="0"/>
            </a:br>
            <a:r>
              <a:rPr lang="fr-FR" sz="3200" b="1" dirty="0"/>
              <a:t>a. Mode de fonctionnement en régulation de vitesse</a:t>
            </a:r>
          </a:p>
          <a:p>
            <a:pPr marL="0" indent="0">
              <a:buNone/>
            </a:pPr>
            <a:r>
              <a:rPr lang="fr-FR" sz="2800" dirty="0"/>
              <a:t>Les deux modes de fonctionnement possibles pour un MCC sont :</a:t>
            </a:r>
          </a:p>
          <a:p>
            <a:r>
              <a:rPr lang="fr-FR" sz="2800" dirty="0" smtClean="0"/>
              <a:t> </a:t>
            </a:r>
            <a:r>
              <a:rPr lang="fr-FR" sz="2800" b="1" dirty="0">
                <a:solidFill>
                  <a:srgbClr val="FF0000"/>
                </a:solidFill>
              </a:rPr>
              <a:t>Le fonctionnement à couple constant </a:t>
            </a:r>
            <a:r>
              <a:rPr lang="fr-FR" sz="2800" dirty="0"/>
              <a:t>(c’est à dire à courant constant et à flux constant) </a:t>
            </a:r>
            <a:r>
              <a:rPr lang="fr-FR" sz="2800" dirty="0" smtClean="0"/>
              <a:t>avec réglage </a:t>
            </a:r>
            <a:r>
              <a:rPr lang="fr-FR" sz="2800" dirty="0"/>
              <a:t>de la vitesse par la tension d’induit.</a:t>
            </a:r>
          </a:p>
          <a:p>
            <a:r>
              <a:rPr lang="fr-FR" sz="2800" dirty="0" smtClean="0"/>
              <a:t> </a:t>
            </a:r>
            <a:r>
              <a:rPr lang="fr-FR" sz="2800" b="1" dirty="0">
                <a:solidFill>
                  <a:srgbClr val="FF0000"/>
                </a:solidFill>
              </a:rPr>
              <a:t>Le fonctionnement à puissance constante </a:t>
            </a:r>
            <a:r>
              <a:rPr lang="fr-FR" sz="2800" dirty="0"/>
              <a:t>avec diminution du flux pour augmenter la vitesse </a:t>
            </a:r>
            <a:r>
              <a:rPr lang="fr-FR" sz="2800" dirty="0" smtClean="0"/>
              <a:t>au delà </a:t>
            </a:r>
            <a:r>
              <a:rPr lang="fr-FR" sz="2800" dirty="0"/>
              <a:t>de sa valeur nominale. On parle aussi de l’excitation par réduction du courant inducteur. Ce mode </a:t>
            </a:r>
            <a:r>
              <a:rPr lang="fr-FR" sz="2800" dirty="0" smtClean="0"/>
              <a:t>est impossible </a:t>
            </a:r>
            <a:r>
              <a:rPr lang="fr-FR" sz="2800" dirty="0"/>
              <a:t>avec les moteurs à aimants permanents. </a:t>
            </a:r>
            <a:r>
              <a:rPr lang="fr-FR" sz="3200" dirty="0"/>
              <a:t/>
            </a:r>
            <a:br>
              <a:rPr lang="fr-FR" sz="3200" dirty="0"/>
            </a:br>
            <a:endParaRPr lang="fr-FR" sz="3200" b="1" dirty="0" smtClean="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54204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889659"/>
            <a:ext cx="11530939" cy="5463640"/>
          </a:xfrm>
        </p:spPr>
        <p:txBody>
          <a:bodyPr>
            <a:noAutofit/>
          </a:bodyPr>
          <a:lstStyle/>
          <a:p>
            <a:pPr marL="0" indent="0">
              <a:buNone/>
            </a:pPr>
            <a:r>
              <a:rPr lang="fr-FR" sz="3200" b="1" dirty="0" smtClean="0"/>
              <a:t>6. Modes de fonctionnement et utilisation</a:t>
            </a:r>
          </a:p>
          <a:p>
            <a:pPr marL="0" indent="0">
              <a:buNone/>
            </a:pPr>
            <a:r>
              <a:rPr lang="fr-FR" sz="3200" b="1" dirty="0"/>
              <a:t>b. Inversion du sens de rotation</a:t>
            </a:r>
          </a:p>
          <a:p>
            <a:pPr marL="0" indent="0">
              <a:buNone/>
            </a:pPr>
            <a:r>
              <a:rPr lang="fr-FR" sz="2800" dirty="0"/>
              <a:t>Deux possibilités existent pour inverser le sens de rotation d’un moteur à courant continu :</a:t>
            </a:r>
          </a:p>
          <a:p>
            <a:r>
              <a:rPr lang="fr-FR" sz="2800" dirty="0" smtClean="0"/>
              <a:t>Changer </a:t>
            </a:r>
            <a:r>
              <a:rPr lang="fr-FR" sz="2800" dirty="0"/>
              <a:t>le sens de l’induction (impossible pour les moteurs à aimant permanent) en inversant </a:t>
            </a:r>
            <a:r>
              <a:rPr lang="fr-FR" sz="2800" dirty="0" smtClean="0"/>
              <a:t>le sens </a:t>
            </a:r>
            <a:r>
              <a:rPr lang="fr-FR" sz="2800" dirty="0"/>
              <a:t>du courant (les polarités) dans l’inducteur</a:t>
            </a:r>
          </a:p>
          <a:p>
            <a:r>
              <a:rPr lang="fr-FR" sz="2800" dirty="0" smtClean="0"/>
              <a:t> </a:t>
            </a:r>
            <a:r>
              <a:rPr lang="fr-FR" sz="2800" dirty="0"/>
              <a:t>changer le sens du courant (les polarités) dans l’induit </a:t>
            </a:r>
            <a:br>
              <a:rPr lang="fr-FR" sz="2800" dirty="0"/>
            </a:br>
            <a:r>
              <a:rPr lang="fr-FR" sz="3200" dirty="0"/>
              <a:t/>
            </a:r>
            <a:br>
              <a:rPr lang="fr-FR" sz="3200" dirty="0"/>
            </a:br>
            <a:endParaRPr lang="fr-FR" sz="3200" b="1" dirty="0" smtClean="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08150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889659"/>
            <a:ext cx="11530939" cy="5463640"/>
          </a:xfrm>
        </p:spPr>
        <p:txBody>
          <a:bodyPr>
            <a:noAutofit/>
          </a:bodyPr>
          <a:lstStyle/>
          <a:p>
            <a:pPr marL="0" indent="0">
              <a:buNone/>
            </a:pPr>
            <a:r>
              <a:rPr lang="fr-FR" sz="3200" b="1" dirty="0" smtClean="0"/>
              <a:t>6. Modes de fonctionnement et utilisation</a:t>
            </a:r>
          </a:p>
          <a:p>
            <a:pPr marL="0" indent="0">
              <a:buNone/>
            </a:pPr>
            <a:r>
              <a:rPr lang="fr-FR" sz="3200" b="1" dirty="0"/>
              <a:t>c. Domaines d’utilisations</a:t>
            </a:r>
          </a:p>
          <a:p>
            <a:r>
              <a:rPr lang="fr-FR" sz="2800" dirty="0" smtClean="0"/>
              <a:t>Les </a:t>
            </a:r>
            <a:r>
              <a:rPr lang="fr-FR" sz="2800" dirty="0"/>
              <a:t>marchés de l’électroménager et des équipements automobiles.</a:t>
            </a:r>
          </a:p>
          <a:p>
            <a:r>
              <a:rPr lang="fr-FR" sz="2800" dirty="0" smtClean="0"/>
              <a:t>Par </a:t>
            </a:r>
            <a:r>
              <a:rPr lang="fr-FR" sz="2800" dirty="0"/>
              <a:t>le biais du moteur universel, l’outillage et l’électroménager portatif exploitent une </a:t>
            </a:r>
            <a:r>
              <a:rPr lang="fr-FR" sz="2800" dirty="0" smtClean="0"/>
              <a:t>adaptation particulière </a:t>
            </a:r>
            <a:r>
              <a:rPr lang="fr-FR" sz="2800" dirty="0"/>
              <a:t>du moteur à courant continu : il s’agit d’un moteur continu sur réseau alternatif.</a:t>
            </a:r>
          </a:p>
          <a:p>
            <a:r>
              <a:rPr lang="fr-FR" sz="2800" dirty="0" smtClean="0"/>
              <a:t>Un </a:t>
            </a:r>
            <a:r>
              <a:rPr lang="fr-FR" sz="2800" dirty="0"/>
              <a:t>autre domaine d’emploi est celui des machines spéciales nécessitant de grandes vitesses </a:t>
            </a:r>
            <a:r>
              <a:rPr lang="fr-FR" sz="2800" dirty="0" smtClean="0"/>
              <a:t>de rotation </a:t>
            </a:r>
            <a:r>
              <a:rPr lang="fr-FR" sz="2800" dirty="0"/>
              <a:t>(10000 tr/min et plus). </a:t>
            </a:r>
            <a:br>
              <a:rPr lang="fr-FR" sz="2800" dirty="0"/>
            </a:br>
            <a:r>
              <a:rPr lang="fr-FR" sz="2800" dirty="0"/>
              <a:t/>
            </a:r>
            <a:br>
              <a:rPr lang="fr-FR" sz="2800" dirty="0"/>
            </a:br>
            <a:endParaRPr lang="fr-FR" sz="2800" b="1" dirty="0" smtClean="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45842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889659"/>
            <a:ext cx="11530939" cy="5463640"/>
          </a:xfrm>
        </p:spPr>
        <p:txBody>
          <a:bodyPr>
            <a:noAutofit/>
          </a:bodyPr>
          <a:lstStyle/>
          <a:p>
            <a:pPr marL="0" indent="0">
              <a:buNone/>
            </a:pPr>
            <a:r>
              <a:rPr lang="fr-FR" sz="2800" b="1" dirty="0"/>
              <a:t>7 – Réversibilité des machines à courant continu :</a:t>
            </a:r>
          </a:p>
          <a:p>
            <a:pPr marL="0" indent="0">
              <a:buNone/>
            </a:pPr>
            <a:r>
              <a:rPr lang="fr-FR" sz="2800" dirty="0"/>
              <a:t>Le moteur à courant continu est réversible : de moteur, il peut devenir générateur. </a:t>
            </a:r>
            <a:endParaRPr lang="fr-FR" sz="2800" dirty="0" smtClean="0"/>
          </a:p>
          <a:p>
            <a:pPr marL="0" indent="0">
              <a:buNone/>
            </a:pPr>
            <a:r>
              <a:rPr lang="fr-FR" sz="2800" dirty="0" smtClean="0"/>
              <a:t>Dans </a:t>
            </a:r>
            <a:r>
              <a:rPr lang="fr-FR" sz="2800" dirty="0"/>
              <a:t>ce cas, la chaîne de conversion s’inverse. </a:t>
            </a:r>
            <a:endParaRPr lang="fr-FR" sz="2800" dirty="0" smtClean="0"/>
          </a:p>
          <a:p>
            <a:pPr marL="0" indent="0">
              <a:buNone/>
            </a:pPr>
            <a:r>
              <a:rPr lang="fr-FR" sz="2800" dirty="0" smtClean="0"/>
              <a:t>Le </a:t>
            </a:r>
            <a:r>
              <a:rPr lang="fr-FR" sz="2800" dirty="0"/>
              <a:t>moteur reçoit de l’énergie mécanique (énergie cinétique) et la transforme en énergie électrique. </a:t>
            </a:r>
            <a:endParaRPr lang="fr-FR" sz="2800" dirty="0" smtClean="0"/>
          </a:p>
          <a:p>
            <a:pPr marL="0" indent="0">
              <a:buNone/>
            </a:pPr>
            <a:r>
              <a:rPr lang="fr-FR" sz="2800" dirty="0" smtClean="0"/>
              <a:t>Cette </a:t>
            </a:r>
            <a:r>
              <a:rPr lang="fr-FR" sz="2800" dirty="0"/>
              <a:t>possibilité de fonctionner en génératrice offre au moteur un avantageux moyen de freinage </a:t>
            </a:r>
            <a:br>
              <a:rPr lang="fr-FR" sz="2800" dirty="0"/>
            </a:br>
            <a:r>
              <a:rPr lang="fr-FR" sz="2800" dirty="0"/>
              <a:t/>
            </a:r>
            <a:br>
              <a:rPr lang="fr-FR" sz="2800" dirty="0"/>
            </a:br>
            <a:r>
              <a:rPr lang="fr-FR" sz="2800" dirty="0"/>
              <a:t/>
            </a:r>
            <a:br>
              <a:rPr lang="fr-FR" sz="2800" dirty="0"/>
            </a:br>
            <a:endParaRPr lang="fr-FR" sz="2800" b="1" dirty="0" smtClean="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34331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889659"/>
            <a:ext cx="11530939" cy="5463640"/>
          </a:xfrm>
        </p:spPr>
        <p:txBody>
          <a:bodyPr>
            <a:noAutofit/>
          </a:bodyPr>
          <a:lstStyle/>
          <a:p>
            <a:pPr marL="0" indent="0">
              <a:buNone/>
            </a:pPr>
            <a:r>
              <a:rPr lang="fr-FR" sz="2800" b="1" dirty="0"/>
              <a:t>7 – Réversibilité des machines à courant continu :</a:t>
            </a:r>
          </a:p>
          <a:p>
            <a:pPr marL="0" indent="0">
              <a:buNone/>
            </a:pPr>
            <a:r>
              <a:rPr lang="fr-FR" sz="2800" dirty="0"/>
              <a:t/>
            </a:r>
            <a:br>
              <a:rPr lang="fr-FR" sz="2800" dirty="0"/>
            </a:br>
            <a:r>
              <a:rPr lang="fr-FR" sz="2800" dirty="0"/>
              <a:t/>
            </a:r>
            <a:br>
              <a:rPr lang="fr-FR" sz="2800" dirty="0"/>
            </a:br>
            <a:r>
              <a:rPr lang="fr-FR" sz="2800" dirty="0"/>
              <a:t/>
            </a:r>
            <a:br>
              <a:rPr lang="fr-FR" sz="2800" dirty="0"/>
            </a:br>
            <a:endParaRPr lang="fr-FR" sz="2800" b="1" dirty="0" smtClean="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533" y="1313028"/>
            <a:ext cx="9702140" cy="5198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3215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889659"/>
            <a:ext cx="11530939" cy="5463640"/>
          </a:xfrm>
        </p:spPr>
        <p:txBody>
          <a:bodyPr>
            <a:noAutofit/>
          </a:bodyPr>
          <a:lstStyle/>
          <a:p>
            <a:pPr marL="0" indent="0">
              <a:buNone/>
            </a:pPr>
            <a:r>
              <a:rPr lang="fr-FR" sz="2800" b="1" dirty="0"/>
              <a:t>7 – Réversibilité des machines à courant continu :</a:t>
            </a:r>
          </a:p>
          <a:p>
            <a:pPr marL="0" indent="0">
              <a:buNone/>
            </a:pPr>
            <a:r>
              <a:rPr lang="fr-FR" sz="2800" dirty="0"/>
              <a:t/>
            </a:r>
            <a:br>
              <a:rPr lang="fr-FR" sz="2800" dirty="0"/>
            </a:br>
            <a:r>
              <a:rPr lang="fr-FR" sz="2800" dirty="0"/>
              <a:t/>
            </a:r>
            <a:br>
              <a:rPr lang="fr-FR" sz="2800" dirty="0"/>
            </a:br>
            <a:r>
              <a:rPr lang="fr-FR" sz="2800" dirty="0"/>
              <a:t/>
            </a:r>
            <a:br>
              <a:rPr lang="fr-FR" sz="2800" dirty="0"/>
            </a:br>
            <a:endParaRPr lang="fr-FR" sz="2800" b="1" dirty="0" smtClean="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613558" y="1665192"/>
            <a:ext cx="11380520" cy="5262979"/>
          </a:xfrm>
          <a:prstGeom prst="rect">
            <a:avLst/>
          </a:prstGeom>
        </p:spPr>
        <p:txBody>
          <a:bodyPr wrap="square">
            <a:spAutoFit/>
          </a:bodyPr>
          <a:lstStyle/>
          <a:p>
            <a:r>
              <a:rPr lang="fr-FR" sz="2400" dirty="0"/>
              <a:t>Si on se place dans </a:t>
            </a:r>
            <a:r>
              <a:rPr lang="fr-FR" sz="2400" b="1" dirty="0">
                <a:solidFill>
                  <a:srgbClr val="FF0000"/>
                </a:solidFill>
              </a:rPr>
              <a:t>les 4 quadrants </a:t>
            </a:r>
            <a:r>
              <a:rPr lang="fr-FR" sz="2400" dirty="0"/>
              <a:t>de fonctionnement d’un moteur </a:t>
            </a:r>
            <a:r>
              <a:rPr lang="fr-FR" sz="2400" dirty="0" smtClean="0"/>
              <a:t>:</a:t>
            </a:r>
          </a:p>
          <a:p>
            <a:endParaRPr lang="fr-FR" sz="2400" dirty="0" smtClean="0"/>
          </a:p>
          <a:p>
            <a:pPr marL="342900" indent="-342900">
              <a:buFont typeface="Wingdings" panose="05000000000000000000" pitchFamily="2" charset="2"/>
              <a:buChar char="Ø"/>
            </a:pPr>
            <a:r>
              <a:rPr lang="fr-FR" sz="2400" dirty="0" smtClean="0"/>
              <a:t>Dans </a:t>
            </a:r>
            <a:r>
              <a:rPr lang="fr-FR" sz="2400" dirty="0"/>
              <a:t>le 1er et le 3ème quadrant, la machine fonctionne en moteur </a:t>
            </a:r>
          </a:p>
          <a:p>
            <a:pPr marL="342900" indent="-342900">
              <a:buFont typeface="Wingdings" panose="05000000000000000000" pitchFamily="2" charset="2"/>
              <a:buChar char="Ø"/>
            </a:pPr>
            <a:r>
              <a:rPr lang="fr-FR" sz="2400" dirty="0" smtClean="0"/>
              <a:t> </a:t>
            </a:r>
            <a:r>
              <a:rPr lang="fr-FR" sz="2400" dirty="0"/>
              <a:t>Dans le 2ème et 4ème quadrant, la machine tournante fonctionne en générateur. </a:t>
            </a:r>
            <a:endParaRPr lang="fr-FR" sz="2400" dirty="0" smtClean="0"/>
          </a:p>
          <a:p>
            <a:endParaRPr lang="fr-FR" sz="2400" dirty="0"/>
          </a:p>
          <a:p>
            <a:r>
              <a:rPr lang="fr-FR" sz="2400" dirty="0" smtClean="0"/>
              <a:t>Ces </a:t>
            </a:r>
            <a:r>
              <a:rPr lang="fr-FR" sz="2400" dirty="0"/>
              <a:t>deux cas peuvent être des modes de marche en freinage car la machine absorbe de l’énergie mécanique et fournit de l’énergie électrique. </a:t>
            </a:r>
            <a:endParaRPr lang="fr-FR" sz="2400" dirty="0" smtClean="0"/>
          </a:p>
          <a:p>
            <a:endParaRPr lang="fr-FR" sz="2400" dirty="0"/>
          </a:p>
          <a:p>
            <a:r>
              <a:rPr lang="fr-FR" sz="2400" dirty="0"/>
              <a:t>La machine à courant continu est réversible. Elle fonctionne aussi bien en moteur qu’en générateur. Cette conversion de l’énergie n’est possible que si les éléments de la chaîne cinématique sont réversibles. De plus, si la récupération de l’énergie de freinage est souhaitable, le pré-actionneur et la source doivent aussi être réversibles </a:t>
            </a:r>
            <a:br>
              <a:rPr lang="fr-FR" sz="2400" dirty="0"/>
            </a:br>
            <a:r>
              <a:rPr lang="fr-FR" sz="2400" dirty="0"/>
              <a:t/>
            </a:r>
            <a:br>
              <a:rPr lang="fr-FR" sz="2400" dirty="0"/>
            </a:br>
            <a:endParaRPr lang="fr-FR" sz="2400" dirty="0"/>
          </a:p>
        </p:txBody>
      </p:sp>
    </p:spTree>
    <p:extLst>
      <p:ext uri="{BB962C8B-B14F-4D97-AF65-F5344CB8AC3E}">
        <p14:creationId xmlns:p14="http://schemas.microsoft.com/office/powerpoint/2010/main" val="2406322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889659"/>
            <a:ext cx="11530939" cy="5463640"/>
          </a:xfrm>
        </p:spPr>
        <p:txBody>
          <a:bodyPr>
            <a:noAutofit/>
          </a:bodyPr>
          <a:lstStyle/>
          <a:p>
            <a:pPr marL="0" indent="0">
              <a:buNone/>
            </a:pPr>
            <a:r>
              <a:rPr lang="fr-FR" sz="2800" b="1" dirty="0"/>
              <a:t>7 – Réversibilité des machines à courant continu :</a:t>
            </a:r>
          </a:p>
          <a:p>
            <a:pPr marL="0" indent="0">
              <a:buNone/>
            </a:pPr>
            <a:r>
              <a:rPr lang="fr-FR" sz="2800" dirty="0"/>
              <a:t/>
            </a:r>
            <a:br>
              <a:rPr lang="fr-FR" sz="2800" dirty="0"/>
            </a:br>
            <a:r>
              <a:rPr lang="fr-FR" sz="2800" dirty="0"/>
              <a:t/>
            </a:r>
            <a:br>
              <a:rPr lang="fr-FR" sz="2800" dirty="0"/>
            </a:br>
            <a:r>
              <a:rPr lang="fr-FR" sz="2800" dirty="0"/>
              <a:t/>
            </a:r>
            <a:br>
              <a:rPr lang="fr-FR" sz="2800" dirty="0"/>
            </a:br>
            <a:endParaRPr lang="fr-FR" sz="2800" b="1" dirty="0" smtClean="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613558" y="1665192"/>
            <a:ext cx="11380520" cy="1938992"/>
          </a:xfrm>
          <a:prstGeom prst="rect">
            <a:avLst/>
          </a:prstGeom>
        </p:spPr>
        <p:txBody>
          <a:bodyPr wrap="square">
            <a:spAutoFit/>
          </a:bodyPr>
          <a:lstStyle/>
          <a:p>
            <a:r>
              <a:rPr lang="fr-FR" sz="2400" dirty="0"/>
              <a:t>Pour le choix d’un variateur de vitesse pour moteur à courant continu, les quatre quadrants constituent un critère essentiel. </a:t>
            </a:r>
            <a:br>
              <a:rPr lang="fr-FR" sz="2400" dirty="0"/>
            </a:br>
            <a:r>
              <a:rPr lang="fr-FR" sz="2400" dirty="0"/>
              <a:t/>
            </a:r>
            <a:br>
              <a:rPr lang="fr-FR" sz="2400" dirty="0"/>
            </a:br>
            <a:r>
              <a:rPr lang="fr-FR" sz="2400" dirty="0"/>
              <a:t/>
            </a:r>
            <a:br>
              <a:rPr lang="fr-FR" sz="2400" dirty="0"/>
            </a:br>
            <a:endParaRPr lang="fr-FR" sz="24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7" y="2634688"/>
            <a:ext cx="11732821"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3628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889659"/>
            <a:ext cx="11530939" cy="5463640"/>
          </a:xfrm>
        </p:spPr>
        <p:txBody>
          <a:bodyPr>
            <a:noAutofit/>
          </a:bodyPr>
          <a:lstStyle/>
          <a:p>
            <a:pPr marL="0" indent="0">
              <a:buNone/>
            </a:pPr>
            <a:r>
              <a:rPr lang="fr-FR" sz="2800" b="1" dirty="0" smtClean="0"/>
              <a:t>8 </a:t>
            </a:r>
            <a:r>
              <a:rPr lang="fr-FR" sz="2800" b="1" dirty="0"/>
              <a:t>– </a:t>
            </a:r>
            <a:r>
              <a:rPr lang="fr-FR" sz="2800" b="1" dirty="0" smtClean="0"/>
              <a:t>Variation de vitesse pour moteur à </a:t>
            </a:r>
            <a:r>
              <a:rPr lang="fr-FR" sz="2800" b="1" dirty="0"/>
              <a:t>courant continu :</a:t>
            </a:r>
          </a:p>
          <a:p>
            <a:pPr marL="0" indent="0">
              <a:buNone/>
            </a:pPr>
            <a:r>
              <a:rPr lang="fr-FR" sz="2800" dirty="0" smtClean="0"/>
              <a:t/>
            </a:r>
            <a:br>
              <a:rPr lang="fr-FR" sz="2800" dirty="0" smtClean="0"/>
            </a:br>
            <a:r>
              <a:rPr lang="fr-FR" sz="2800" dirty="0" smtClean="0"/>
              <a:t/>
            </a:r>
            <a:br>
              <a:rPr lang="fr-FR" sz="2800" dirty="0" smtClean="0"/>
            </a:br>
            <a:r>
              <a:rPr lang="fr-FR" sz="2800" dirty="0" smtClean="0"/>
              <a:t/>
            </a:r>
            <a:br>
              <a:rPr lang="fr-FR" sz="2800" dirty="0" smtClean="0"/>
            </a:br>
            <a:endParaRPr lang="fr-FR" sz="2800" b="1" dirty="0" smtClean="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708560" y="1696675"/>
            <a:ext cx="11071761" cy="1938992"/>
          </a:xfrm>
          <a:prstGeom prst="rect">
            <a:avLst/>
          </a:prstGeom>
        </p:spPr>
        <p:txBody>
          <a:bodyPr wrap="square">
            <a:spAutoFit/>
          </a:bodyPr>
          <a:lstStyle/>
          <a:p>
            <a:r>
              <a:rPr lang="fr-FR" sz="2400" dirty="0"/>
              <a:t>L’importance d’un moteur dans les différentes applications industrielles réside dans le fait qu’on puisse contrôler sa vitesse de rotation. </a:t>
            </a:r>
            <a:endParaRPr lang="fr-FR" sz="2400" dirty="0" smtClean="0"/>
          </a:p>
          <a:p>
            <a:endParaRPr lang="fr-FR" sz="2400" dirty="0"/>
          </a:p>
          <a:p>
            <a:r>
              <a:rPr lang="fr-FR" sz="2400" dirty="0"/>
              <a:t/>
            </a:r>
            <a:br>
              <a:rPr lang="fr-FR" sz="2400" dirty="0"/>
            </a:br>
            <a:endParaRPr lang="fr-FR" sz="2400" dirty="0"/>
          </a:p>
        </p:txBody>
      </p:sp>
      <mc:AlternateContent xmlns:mc="http://schemas.openxmlformats.org/markup-compatibility/2006" xmlns:a14="http://schemas.microsoft.com/office/drawing/2010/main">
        <mc:Choice Requires="a14">
          <p:sp>
            <p:nvSpPr>
              <p:cNvPr id="6" name="Rectangle 5"/>
              <p:cNvSpPr/>
              <p:nvPr/>
            </p:nvSpPr>
            <p:spPr>
              <a:xfrm>
                <a:off x="791686" y="3846648"/>
                <a:ext cx="10752614" cy="2677656"/>
              </a:xfrm>
              <a:prstGeom prst="rect">
                <a:avLst/>
              </a:prstGeom>
            </p:spPr>
            <p:txBody>
              <a:bodyPr wrap="square">
                <a:spAutoFit/>
              </a:bodyPr>
              <a:lstStyle/>
              <a:p>
                <a:r>
                  <a:rPr lang="fr-FR" sz="2400" dirty="0"/>
                  <a:t>Comme indiquée par l’équation de vitesse, donc pour faire varier la </a:t>
                </a:r>
                <a:r>
                  <a:rPr lang="fr-FR" sz="2400" dirty="0" smtClean="0"/>
                  <a:t>vitesse </a:t>
                </a:r>
                <a14:m>
                  <m:oMath xmlns:m="http://schemas.openxmlformats.org/officeDocument/2006/math">
                    <m:r>
                      <a:rPr lang="fr-FR" sz="2400" i="1" smtClean="0">
                        <a:latin typeface="Cambria Math"/>
                        <a:ea typeface="Cambria Math"/>
                      </a:rPr>
                      <m:t>𝜔</m:t>
                    </m:r>
                  </m:oMath>
                </a14:m>
                <a:r>
                  <a:rPr lang="fr-FR" sz="2400" dirty="0" smtClean="0"/>
                  <a:t>, </a:t>
                </a:r>
                <a:r>
                  <a:rPr lang="fr-FR" sz="2400" dirty="0"/>
                  <a:t>on doit procéder à la variation de ces trois paramètres: </a:t>
                </a:r>
              </a:p>
              <a:p>
                <a:endParaRPr lang="fr-FR" sz="2400" dirty="0" smtClean="0"/>
              </a:p>
              <a:p>
                <a:pPr marL="285750" indent="-285750">
                  <a:buFont typeface="Wingdings" pitchFamily="2" charset="2"/>
                  <a:buChar char="q"/>
                </a:pPr>
                <a:r>
                  <a:rPr lang="fr-FR" sz="2400" dirty="0">
                    <a:solidFill>
                      <a:srgbClr val="FF0000"/>
                    </a:solidFill>
                  </a:rPr>
                  <a:t>Action sur </a:t>
                </a:r>
                <a:r>
                  <a:rPr lang="fr-FR" sz="2400" b="1" i="1" dirty="0">
                    <a:solidFill>
                      <a:srgbClr val="FF0000"/>
                    </a:solidFill>
                  </a:rPr>
                  <a:t>R </a:t>
                </a:r>
                <a:r>
                  <a:rPr lang="fr-FR" sz="2400" dirty="0"/>
                  <a:t>(réglage rhéostatique) ;</a:t>
                </a:r>
              </a:p>
              <a:p>
                <a:pPr marL="285750" indent="-285750">
                  <a:buFont typeface="Wingdings" pitchFamily="2" charset="2"/>
                  <a:buChar char="q"/>
                </a:pPr>
                <a:r>
                  <a:rPr lang="fr-FR" sz="2400" dirty="0">
                    <a:solidFill>
                      <a:srgbClr val="FF0000"/>
                    </a:solidFill>
                  </a:rPr>
                  <a:t>Action sur </a:t>
                </a:r>
                <a:r>
                  <a:rPr lang="fr-FR" sz="2400" b="1" i="1" dirty="0">
                    <a:solidFill>
                      <a:srgbClr val="FF0000"/>
                    </a:solidFill>
                  </a:rPr>
                  <a:t>U </a:t>
                </a:r>
                <a:r>
                  <a:rPr lang="fr-FR" sz="2400" dirty="0"/>
                  <a:t>(réglage par la tension).</a:t>
                </a:r>
              </a:p>
              <a:p>
                <a:pPr marL="285750" indent="-285750">
                  <a:buFont typeface="Wingdings" pitchFamily="2" charset="2"/>
                  <a:buChar char="q"/>
                </a:pPr>
                <a:r>
                  <a:rPr lang="fr-FR" sz="2400" dirty="0">
                    <a:solidFill>
                      <a:srgbClr val="FF0000"/>
                    </a:solidFill>
                  </a:rPr>
                  <a:t>Action sur </a:t>
                </a:r>
                <a:r>
                  <a:rPr lang="fr-FR" sz="2400" dirty="0">
                    <a:solidFill>
                      <a:srgbClr val="FF0000"/>
                    </a:solidFill>
                    <a:latin typeface="Times New Roman"/>
                    <a:cs typeface="Times New Roman"/>
                  </a:rPr>
                  <a:t>ɸ</a:t>
                </a:r>
                <a:r>
                  <a:rPr lang="fr-FR" sz="2400" dirty="0">
                    <a:solidFill>
                      <a:srgbClr val="FF0000"/>
                    </a:solidFill>
                  </a:rPr>
                  <a:t> </a:t>
                </a:r>
                <a:r>
                  <a:rPr lang="fr-FR" sz="2400" dirty="0"/>
                  <a:t>(réglage par le flux) ; </a:t>
                </a:r>
                <a:br>
                  <a:rPr lang="fr-FR" sz="2400" dirty="0"/>
                </a:br>
                <a:endParaRPr lang="fr-FR" sz="2400" dirty="0"/>
              </a:p>
            </p:txBody>
          </p:sp>
        </mc:Choice>
        <mc:Fallback xmlns="">
          <p:sp>
            <p:nvSpPr>
              <p:cNvPr id="6" name="Rectangle 5"/>
              <p:cNvSpPr>
                <a:spLocks noRot="1" noChangeAspect="1" noMove="1" noResize="1" noEditPoints="1" noAdjustHandles="1" noChangeArrowheads="1" noChangeShapeType="1" noTextEdit="1"/>
              </p:cNvSpPr>
              <p:nvPr/>
            </p:nvSpPr>
            <p:spPr>
              <a:xfrm>
                <a:off x="791686" y="3846648"/>
                <a:ext cx="10752614" cy="2677656"/>
              </a:xfrm>
              <a:prstGeom prst="rect">
                <a:avLst/>
              </a:prstGeom>
              <a:blipFill rotWithShape="1">
                <a:blip r:embed="rId2"/>
                <a:stretch>
                  <a:fillRect l="-907" t="-1595" r="-680"/>
                </a:stretch>
              </a:blipFill>
            </p:spPr>
            <p:txBody>
              <a:bodyPr/>
              <a:lstStyle/>
              <a:p>
                <a:r>
                  <a:rPr lang="fr-FR">
                    <a:noFill/>
                  </a:rPr>
                  <a:t> </a:t>
                </a:r>
              </a:p>
            </p:txBody>
          </p:sp>
        </mc:Fallback>
      </mc:AlternateContent>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2395696"/>
            <a:ext cx="3144750" cy="132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4804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889659"/>
            <a:ext cx="11530939" cy="5463640"/>
          </a:xfrm>
        </p:spPr>
        <p:txBody>
          <a:bodyPr>
            <a:noAutofit/>
          </a:bodyPr>
          <a:lstStyle/>
          <a:p>
            <a:pPr marL="0" indent="0">
              <a:buNone/>
            </a:pPr>
            <a:r>
              <a:rPr lang="fr-FR" sz="2800" b="1" dirty="0" smtClean="0"/>
              <a:t>8 </a:t>
            </a:r>
            <a:r>
              <a:rPr lang="fr-FR" sz="2800" b="1" dirty="0"/>
              <a:t>– </a:t>
            </a:r>
            <a:r>
              <a:rPr lang="fr-FR" sz="2800" b="1" dirty="0" smtClean="0"/>
              <a:t>Variation de vitesse pour moteur à </a:t>
            </a:r>
            <a:r>
              <a:rPr lang="fr-FR" sz="2800" b="1" dirty="0"/>
              <a:t>courant continu :</a:t>
            </a:r>
          </a:p>
          <a:p>
            <a:pPr marL="0" indent="0">
              <a:buNone/>
            </a:pPr>
            <a:r>
              <a:rPr lang="fr-FR" sz="2800" dirty="0" smtClean="0"/>
              <a:t/>
            </a:r>
            <a:br>
              <a:rPr lang="fr-FR" sz="2800" dirty="0" smtClean="0"/>
            </a:br>
            <a:r>
              <a:rPr lang="fr-FR" sz="2800" dirty="0" smtClean="0"/>
              <a:t/>
            </a:r>
            <a:br>
              <a:rPr lang="fr-FR" sz="2800" dirty="0" smtClean="0"/>
            </a:br>
            <a:r>
              <a:rPr lang="fr-FR" sz="2800" dirty="0" smtClean="0"/>
              <a:t/>
            </a:r>
            <a:br>
              <a:rPr lang="fr-FR" sz="2800" dirty="0" smtClean="0"/>
            </a:br>
            <a:endParaRPr lang="fr-FR" sz="2800" b="1" dirty="0" smtClean="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732310" y="1680414"/>
            <a:ext cx="10941133" cy="1569660"/>
          </a:xfrm>
          <a:prstGeom prst="rect">
            <a:avLst/>
          </a:prstGeom>
        </p:spPr>
        <p:txBody>
          <a:bodyPr wrap="square">
            <a:spAutoFit/>
          </a:bodyPr>
          <a:lstStyle/>
          <a:p>
            <a:r>
              <a:rPr lang="fr-FR" sz="2400" b="1" dirty="0"/>
              <a:t>a. </a:t>
            </a:r>
            <a:r>
              <a:rPr lang="fr-FR" sz="2400" b="1" dirty="0">
                <a:solidFill>
                  <a:srgbClr val="FF0000"/>
                </a:solidFill>
              </a:rPr>
              <a:t>Action sur la résistance d’induit (</a:t>
            </a:r>
            <a:r>
              <a:rPr lang="fr-FR" sz="2400" b="1" dirty="0" err="1">
                <a:solidFill>
                  <a:srgbClr val="FF0000"/>
                </a:solidFill>
              </a:rPr>
              <a:t>Ra+Rh</a:t>
            </a:r>
            <a:r>
              <a:rPr lang="fr-FR" sz="2400" b="1" dirty="0">
                <a:solidFill>
                  <a:srgbClr val="FF0000"/>
                </a:solidFill>
              </a:rPr>
              <a:t>) :</a:t>
            </a:r>
          </a:p>
          <a:p>
            <a:r>
              <a:rPr lang="fr-FR" sz="2400" dirty="0"/>
              <a:t>On </a:t>
            </a:r>
            <a:r>
              <a:rPr lang="fr-FR" sz="2400" b="1" dirty="0"/>
              <a:t>fixe la tension d’alimentation et le flux à leur valeur nominal </a:t>
            </a:r>
            <a:r>
              <a:rPr lang="fr-FR" sz="2400" dirty="0"/>
              <a:t>et on fait varier la résistance d’induit en utilisant un rhéostat. </a:t>
            </a:r>
            <a:br>
              <a:rPr lang="fr-FR" sz="2400" dirty="0"/>
            </a:br>
            <a:endParaRPr lang="fr-FR" sz="2400" dirty="0"/>
          </a:p>
        </p:txBody>
      </p:sp>
      <p:sp>
        <p:nvSpPr>
          <p:cNvPr id="7" name="Rectangle 6"/>
          <p:cNvSpPr/>
          <p:nvPr/>
        </p:nvSpPr>
        <p:spPr>
          <a:xfrm>
            <a:off x="732309" y="3125719"/>
            <a:ext cx="10941133" cy="1754326"/>
          </a:xfrm>
          <a:prstGeom prst="rect">
            <a:avLst/>
          </a:prstGeom>
        </p:spPr>
        <p:txBody>
          <a:bodyPr wrap="square">
            <a:spAutoFit/>
          </a:bodyPr>
          <a:lstStyle/>
          <a:p>
            <a:r>
              <a:rPr lang="fr-FR" sz="2400" b="1" dirty="0"/>
              <a:t>b. </a:t>
            </a:r>
            <a:r>
              <a:rPr lang="fr-FR" sz="2400" b="1" dirty="0">
                <a:solidFill>
                  <a:srgbClr val="FF0000"/>
                </a:solidFill>
              </a:rPr>
              <a:t>Action sur le flux </a:t>
            </a:r>
            <a:r>
              <a:rPr lang="fr-FR" sz="3600" b="1" dirty="0">
                <a:solidFill>
                  <a:srgbClr val="FF0000"/>
                </a:solidFill>
              </a:rPr>
              <a:t>φ </a:t>
            </a:r>
            <a:r>
              <a:rPr lang="fr-FR" sz="2400" b="1" dirty="0">
                <a:solidFill>
                  <a:srgbClr val="FF0000"/>
                </a:solidFill>
              </a:rPr>
              <a:t>:</a:t>
            </a:r>
          </a:p>
          <a:p>
            <a:r>
              <a:rPr lang="fr-FR" sz="2400" dirty="0"/>
              <a:t>En </a:t>
            </a:r>
            <a:r>
              <a:rPr lang="fr-FR" sz="2400" b="1" dirty="0"/>
              <a:t>fixant la tension d’alimentation</a:t>
            </a:r>
            <a:r>
              <a:rPr lang="fr-FR" sz="2400" dirty="0"/>
              <a:t>, il est possible donc de varier la vitesse par variation du flux. </a:t>
            </a:r>
            <a:br>
              <a:rPr lang="fr-FR" sz="2400" dirty="0"/>
            </a:br>
            <a:endParaRPr lang="fr-FR" sz="2400" dirty="0"/>
          </a:p>
        </p:txBody>
      </p:sp>
      <mc:AlternateContent xmlns:mc="http://schemas.openxmlformats.org/markup-compatibility/2006" xmlns:a14="http://schemas.microsoft.com/office/drawing/2010/main">
        <mc:Choice Requires="a14">
          <p:sp>
            <p:nvSpPr>
              <p:cNvPr id="9" name="Rectangle 8"/>
              <p:cNvSpPr/>
              <p:nvPr/>
            </p:nvSpPr>
            <p:spPr>
              <a:xfrm>
                <a:off x="732308" y="4420129"/>
                <a:ext cx="10811991" cy="1692771"/>
              </a:xfrm>
              <a:prstGeom prst="rect">
                <a:avLst/>
              </a:prstGeom>
            </p:spPr>
            <p:txBody>
              <a:bodyPr wrap="square">
                <a:spAutoFit/>
              </a:bodyPr>
              <a:lstStyle/>
              <a:p>
                <a:r>
                  <a:rPr lang="fr-FR" sz="2400" b="1" dirty="0" smtClean="0"/>
                  <a:t>c. </a:t>
                </a:r>
                <a:r>
                  <a:rPr lang="fr-FR" sz="2400" b="1" dirty="0" smtClean="0">
                    <a:solidFill>
                      <a:srgbClr val="FF0000"/>
                    </a:solidFill>
                  </a:rPr>
                  <a:t>Action sur </a:t>
                </a:r>
                <a:r>
                  <a:rPr lang="fr-FR" sz="2400" b="1" dirty="0" err="1">
                    <a:solidFill>
                      <a:srgbClr val="FF0000"/>
                    </a:solidFill>
                  </a:rPr>
                  <a:t>Ua</a:t>
                </a:r>
                <a:r>
                  <a:rPr lang="fr-FR" sz="2400" b="1" dirty="0">
                    <a:solidFill>
                      <a:srgbClr val="FF0000"/>
                    </a:solidFill>
                  </a:rPr>
                  <a:t> :</a:t>
                </a:r>
              </a:p>
              <a:p>
                <a:r>
                  <a:rPr lang="fr-FR" sz="2400" dirty="0"/>
                  <a:t>C’est le meilleur réglage, et le plus utilisé, procédé de réglage étant donné qu’il permet de varier la vitesse de </a:t>
                </a:r>
                <a:r>
                  <a:rPr lang="fr-FR" sz="3200" b="1" dirty="0"/>
                  <a:t>0 à </a:t>
                </a:r>
                <a14:m>
                  <m:oMath xmlns:m="http://schemas.openxmlformats.org/officeDocument/2006/math">
                    <m:sSub>
                      <m:sSubPr>
                        <m:ctrlPr>
                          <a:rPr lang="fr-FR" sz="3200" b="1" i="1" smtClean="0">
                            <a:latin typeface="Cambria Math" panose="02040503050406030204" pitchFamily="18" charset="0"/>
                            <a:ea typeface="Cambria Math"/>
                          </a:rPr>
                        </m:ctrlPr>
                      </m:sSubPr>
                      <m:e>
                        <m:r>
                          <a:rPr lang="fr-FR" sz="3200" b="1" i="1">
                            <a:latin typeface="Cambria Math"/>
                            <a:ea typeface="Cambria Math"/>
                          </a:rPr>
                          <m:t>𝝎</m:t>
                        </m:r>
                      </m:e>
                      <m:sub>
                        <m:r>
                          <a:rPr lang="fr-FR" sz="3200" b="1" i="1" smtClean="0">
                            <a:latin typeface="Cambria Math"/>
                            <a:ea typeface="Cambria Math"/>
                          </a:rPr>
                          <m:t>𝒏</m:t>
                        </m:r>
                      </m:sub>
                    </m:sSub>
                  </m:oMath>
                </a14:m>
                <a:r>
                  <a:rPr lang="fr-FR" sz="2400" dirty="0"/>
                  <a:t>. </a:t>
                </a:r>
                <a:br>
                  <a:rPr lang="fr-FR" sz="2400" dirty="0"/>
                </a:br>
                <a:endParaRPr lang="fr-FR" sz="2400" dirty="0"/>
              </a:p>
            </p:txBody>
          </p:sp>
        </mc:Choice>
        <mc:Fallback xmlns="">
          <p:sp>
            <p:nvSpPr>
              <p:cNvPr id="9" name="Rectangle 8"/>
              <p:cNvSpPr>
                <a:spLocks noRot="1" noChangeAspect="1" noMove="1" noResize="1" noEditPoints="1" noAdjustHandles="1" noChangeArrowheads="1" noChangeShapeType="1" noTextEdit="1"/>
              </p:cNvSpPr>
              <p:nvPr/>
            </p:nvSpPr>
            <p:spPr>
              <a:xfrm>
                <a:off x="732308" y="4420129"/>
                <a:ext cx="10811991" cy="1692771"/>
              </a:xfrm>
              <a:prstGeom prst="rect">
                <a:avLst/>
              </a:prstGeom>
              <a:blipFill>
                <a:blip r:embed="rId2"/>
                <a:stretch>
                  <a:fillRect l="-846" t="-2878"/>
                </a:stretch>
              </a:blipFill>
            </p:spPr>
            <p:txBody>
              <a:bodyPr/>
              <a:lstStyle/>
              <a:p>
                <a:r>
                  <a:rPr lang="fr-FR">
                    <a:noFill/>
                  </a:rPr>
                  <a:t> </a:t>
                </a:r>
              </a:p>
            </p:txBody>
          </p:sp>
        </mc:Fallback>
      </mc:AlternateContent>
    </p:spTree>
    <p:extLst>
      <p:ext uri="{BB962C8B-B14F-4D97-AF65-F5344CB8AC3E}">
        <p14:creationId xmlns:p14="http://schemas.microsoft.com/office/powerpoint/2010/main" val="3198535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5" name="Rectangle 1"/>
          <p:cNvSpPr>
            <a:spLocks noChangeArrowheads="1"/>
          </p:cNvSpPr>
          <p:nvPr/>
        </p:nvSpPr>
        <p:spPr bwMode="auto">
          <a:xfrm>
            <a:off x="3781425" y="341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Espace réservé du contenu 2"/>
          <p:cNvSpPr>
            <a:spLocks noGrp="1"/>
          </p:cNvSpPr>
          <p:nvPr>
            <p:ph sz="quarter" idx="1"/>
          </p:nvPr>
        </p:nvSpPr>
        <p:spPr>
          <a:xfrm>
            <a:off x="546265" y="1020288"/>
            <a:ext cx="11530939" cy="4572000"/>
          </a:xfrm>
        </p:spPr>
        <p:txBody>
          <a:bodyPr>
            <a:noAutofit/>
          </a:bodyPr>
          <a:lstStyle/>
          <a:p>
            <a:pPr marL="0" indent="0">
              <a:buNone/>
            </a:pPr>
            <a:r>
              <a:rPr lang="fr-FR" sz="3200" b="1" dirty="0" smtClean="0"/>
              <a:t>2. Rappel                                                         2.1. Principe</a:t>
            </a:r>
          </a:p>
          <a:p>
            <a:pPr marL="0" indent="0">
              <a:buNone/>
            </a:pPr>
            <a:r>
              <a:rPr lang="fr-FR" sz="2800" dirty="0"/>
              <a:t>L’application par excellence de la loi de Laplace est le moteur à courant continu. </a:t>
            </a:r>
            <a:endParaRPr lang="fr-FR" sz="2800" dirty="0" smtClean="0"/>
          </a:p>
          <a:p>
            <a:pPr marL="0" indent="0">
              <a:buNone/>
            </a:pPr>
            <a:r>
              <a:rPr lang="fr-FR" sz="2800" dirty="0" smtClean="0"/>
              <a:t>Cette </a:t>
            </a:r>
            <a:r>
              <a:rPr lang="fr-FR" sz="2800" dirty="0"/>
              <a:t>loi affirme que l’action d’un champ magnétique sur un courant produit une force. Cette force engendre un couple pour réaliser un </a:t>
            </a:r>
            <a:r>
              <a:rPr lang="fr-FR" sz="2800" dirty="0" smtClean="0"/>
              <a:t>moteur. </a:t>
            </a:r>
            <a:r>
              <a:rPr lang="fr-FR" sz="3200" dirty="0"/>
              <a:t/>
            </a:r>
            <a:br>
              <a:rPr lang="fr-FR" sz="3200" dirty="0"/>
            </a:br>
            <a:endParaRPr lang="fr-FR" sz="3200" b="1" dirty="0" smtClean="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1125" y="3258745"/>
            <a:ext cx="710885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104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889659"/>
            <a:ext cx="11530939" cy="5463640"/>
          </a:xfrm>
        </p:spPr>
        <p:txBody>
          <a:bodyPr>
            <a:noAutofit/>
          </a:bodyPr>
          <a:lstStyle/>
          <a:p>
            <a:pPr marL="0" indent="0">
              <a:buNone/>
            </a:pPr>
            <a:r>
              <a:rPr lang="fr-FR" sz="2800" b="1" dirty="0" smtClean="0"/>
              <a:t>9 </a:t>
            </a:r>
            <a:r>
              <a:rPr lang="fr-FR" sz="2800" b="1" dirty="0"/>
              <a:t>– </a:t>
            </a:r>
            <a:r>
              <a:rPr lang="fr-FR" sz="2800" b="1" dirty="0" smtClean="0"/>
              <a:t>Modes de freinage pour moteur à </a:t>
            </a:r>
            <a:r>
              <a:rPr lang="fr-FR" sz="2800" b="1" dirty="0"/>
              <a:t>courant continu :</a:t>
            </a:r>
          </a:p>
          <a:p>
            <a:pPr marL="0" indent="0">
              <a:buNone/>
            </a:pPr>
            <a:r>
              <a:rPr lang="fr-FR" sz="2800" dirty="0" smtClean="0"/>
              <a:t/>
            </a:r>
            <a:br>
              <a:rPr lang="fr-FR" sz="2800" dirty="0" smtClean="0"/>
            </a:br>
            <a:r>
              <a:rPr lang="fr-FR" sz="2800" dirty="0" smtClean="0"/>
              <a:t/>
            </a:r>
            <a:br>
              <a:rPr lang="fr-FR" sz="2800" dirty="0" smtClean="0"/>
            </a:br>
            <a:r>
              <a:rPr lang="fr-FR" sz="2800" dirty="0" smtClean="0"/>
              <a:t/>
            </a:r>
            <a:br>
              <a:rPr lang="fr-FR" sz="2800" dirty="0" smtClean="0"/>
            </a:br>
            <a:endParaRPr lang="fr-FR" sz="2800" b="1" dirty="0" smtClean="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a:xfrm>
            <a:off x="495299" y="1385640"/>
            <a:ext cx="6808026" cy="2739211"/>
          </a:xfrm>
          <a:prstGeom prst="rect">
            <a:avLst/>
          </a:prstGeom>
        </p:spPr>
        <p:txBody>
          <a:bodyPr wrap="square">
            <a:spAutoFit/>
          </a:bodyPr>
          <a:lstStyle/>
          <a:p>
            <a:pPr marL="342900" indent="-342900">
              <a:buAutoNum type="alphaLcPeriod"/>
            </a:pPr>
            <a:r>
              <a:rPr lang="fr-FR" sz="2400" b="1" dirty="0" smtClean="0">
                <a:solidFill>
                  <a:srgbClr val="FF0000"/>
                </a:solidFill>
              </a:rPr>
              <a:t>Freinage dynamique</a:t>
            </a:r>
          </a:p>
          <a:p>
            <a:r>
              <a:rPr lang="fr-FR" sz="2400" b="1" dirty="0"/>
              <a:t/>
            </a:r>
            <a:br>
              <a:rPr lang="fr-FR" sz="2400" b="1" dirty="0"/>
            </a:br>
            <a:r>
              <a:rPr lang="fr-FR" sz="2400" dirty="0"/>
              <a:t>- Le principe consiste à brancher une résistance </a:t>
            </a:r>
            <a:r>
              <a:rPr lang="fr-FR" sz="2800" b="1" dirty="0" err="1">
                <a:solidFill>
                  <a:srgbClr val="FF0000"/>
                </a:solidFill>
              </a:rPr>
              <a:t>Rf</a:t>
            </a:r>
            <a:r>
              <a:rPr lang="fr-FR" sz="2400" dirty="0">
                <a:solidFill>
                  <a:srgbClr val="FF0000"/>
                </a:solidFill>
              </a:rPr>
              <a:t> </a:t>
            </a:r>
            <a:r>
              <a:rPr lang="fr-FR" sz="2400" dirty="0"/>
              <a:t>aux bornes de l’induit lors </a:t>
            </a:r>
            <a:r>
              <a:rPr lang="fr-FR" sz="2400" dirty="0" smtClean="0"/>
              <a:t>de l’arrêt</a:t>
            </a:r>
            <a:r>
              <a:rPr lang="fr-FR" sz="2400" dirty="0"/>
              <a:t>.</a:t>
            </a:r>
            <a:br>
              <a:rPr lang="fr-FR" sz="2400" dirty="0"/>
            </a:br>
            <a:r>
              <a:rPr lang="fr-FR" sz="2400" dirty="0"/>
              <a:t>- Ceci assure la circulation d’un courant dans le sens inverse et donc la </a:t>
            </a:r>
            <a:r>
              <a:rPr lang="fr-FR" sz="2400" dirty="0" smtClean="0"/>
              <a:t>création d’un </a:t>
            </a:r>
            <a:r>
              <a:rPr lang="fr-FR" sz="2400" dirty="0"/>
              <a:t>couple de freinage</a:t>
            </a:r>
            <a:br>
              <a:rPr lang="fr-FR" sz="2400" dirty="0"/>
            </a:br>
            <a:r>
              <a:rPr lang="fr-FR" sz="2400" dirty="0"/>
              <a:t>- Ce type de freinage est utilisé dans certains métros. </a:t>
            </a:r>
          </a:p>
        </p:txBody>
      </p:sp>
      <p:sp>
        <p:nvSpPr>
          <p:cNvPr id="12" name="Rectangle 11"/>
          <p:cNvSpPr/>
          <p:nvPr/>
        </p:nvSpPr>
        <p:spPr>
          <a:xfrm>
            <a:off x="380998" y="4407545"/>
            <a:ext cx="11708083" cy="1569660"/>
          </a:xfrm>
          <a:prstGeom prst="rect">
            <a:avLst/>
          </a:prstGeom>
        </p:spPr>
        <p:txBody>
          <a:bodyPr wrap="square">
            <a:spAutoFit/>
          </a:bodyPr>
          <a:lstStyle/>
          <a:p>
            <a:r>
              <a:rPr lang="fr-FR" sz="2400" b="1" dirty="0">
                <a:solidFill>
                  <a:srgbClr val="FF0000"/>
                </a:solidFill>
              </a:rPr>
              <a:t>b. Freinage par inversion</a:t>
            </a:r>
            <a:r>
              <a:rPr lang="fr-FR" sz="2400" b="1" dirty="0"/>
              <a:t/>
            </a:r>
            <a:br>
              <a:rPr lang="fr-FR" sz="2400" b="1" dirty="0"/>
            </a:br>
            <a:r>
              <a:rPr lang="fr-FR" sz="2400" dirty="0"/>
              <a:t>- Le principe consiste à inverser brutalement le sens du courant dans l’induit.</a:t>
            </a:r>
            <a:br>
              <a:rPr lang="fr-FR" sz="2400" dirty="0"/>
            </a:br>
            <a:r>
              <a:rPr lang="fr-FR" sz="2400" dirty="0"/>
              <a:t>- Dès que le moteur s’arrête il faut ouvrir immédiatement le circuit d’alimentation.</a:t>
            </a:r>
            <a:br>
              <a:rPr lang="fr-FR" sz="2400" dirty="0"/>
            </a:br>
            <a:r>
              <a:rPr lang="fr-FR" sz="2400" dirty="0"/>
              <a:t>- Afin de limiter le courant au moment de l’inversion, il faut insérer une </a:t>
            </a:r>
            <a:r>
              <a:rPr lang="fr-FR" sz="2400" dirty="0" smtClean="0"/>
              <a:t>résistance en </a:t>
            </a:r>
            <a:r>
              <a:rPr lang="fr-FR" sz="2400" dirty="0"/>
              <a:t>série avec l’induit </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3205" y="1780055"/>
            <a:ext cx="3619500" cy="2627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587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889659"/>
            <a:ext cx="11530939" cy="5463640"/>
          </a:xfrm>
        </p:spPr>
        <p:txBody>
          <a:bodyPr>
            <a:noAutofit/>
          </a:bodyPr>
          <a:lstStyle/>
          <a:p>
            <a:pPr marL="0" indent="0">
              <a:buNone/>
            </a:pPr>
            <a:r>
              <a:rPr lang="fr-FR" sz="2800" b="1" dirty="0" smtClean="0"/>
              <a:t>10 </a:t>
            </a:r>
            <a:r>
              <a:rPr lang="fr-FR" sz="2800" b="1" dirty="0"/>
              <a:t>– </a:t>
            </a:r>
            <a:r>
              <a:rPr lang="fr-FR" sz="2800" b="1" dirty="0" smtClean="0"/>
              <a:t>Variateur de vitesse électronique pour moteur à </a:t>
            </a:r>
            <a:r>
              <a:rPr lang="fr-FR" sz="2800" b="1" dirty="0"/>
              <a:t>courant continu :</a:t>
            </a:r>
          </a:p>
          <a:p>
            <a:r>
              <a:rPr lang="fr-FR" sz="2800" dirty="0"/>
              <a:t>Les variateurs de vitesse sont des </a:t>
            </a:r>
            <a:r>
              <a:rPr lang="fr-FR" sz="2800" b="1" dirty="0"/>
              <a:t>prés actionneurs </a:t>
            </a:r>
            <a:r>
              <a:rPr lang="fr-FR" sz="2800" dirty="0" smtClean="0"/>
              <a:t>analogiques </a:t>
            </a:r>
            <a:r>
              <a:rPr lang="fr-FR" sz="2800" dirty="0"/>
              <a:t>c’est-à-dire qu’ils permettent de commander des actionneurs électriques par exemple moteur à courant </a:t>
            </a:r>
            <a:r>
              <a:rPr lang="fr-FR" sz="2800" dirty="0" smtClean="0"/>
              <a:t>continu </a:t>
            </a:r>
            <a:r>
              <a:rPr lang="fr-FR" sz="2800" dirty="0"/>
              <a:t>par modulation d’énergie. </a:t>
            </a:r>
            <a:endParaRPr lang="fr-FR" sz="2800" dirty="0" smtClean="0"/>
          </a:p>
          <a:p>
            <a:pPr marL="0" indent="0">
              <a:buNone/>
            </a:pPr>
            <a:endParaRPr lang="fr-FR" sz="2800" dirty="0"/>
          </a:p>
          <a:p>
            <a:r>
              <a:rPr lang="fr-FR" sz="2800" dirty="0" smtClean="0"/>
              <a:t>Le </a:t>
            </a:r>
            <a:r>
              <a:rPr lang="fr-FR" sz="2800" dirty="0"/>
              <a:t>transfert de puissance s’effectue de la source vers la charge certains convertisseurs peuvent fonctionner dans les deux sens et </a:t>
            </a:r>
            <a:r>
              <a:rPr lang="fr-FR" sz="2800" dirty="0" smtClean="0"/>
              <a:t>sont </a:t>
            </a:r>
            <a:r>
              <a:rPr lang="fr-FR" sz="2800" dirty="0"/>
              <a:t>qualifiés de </a:t>
            </a:r>
            <a:r>
              <a:rPr lang="fr-FR" sz="2800" b="1" dirty="0" smtClean="0"/>
              <a:t>réversibles</a:t>
            </a:r>
            <a:r>
              <a:rPr lang="fr-FR" sz="2800" dirty="0" smtClean="0"/>
              <a:t> .</a:t>
            </a:r>
          </a:p>
          <a:p>
            <a:pPr marL="0" indent="0">
              <a:buNone/>
            </a:pPr>
            <a:endParaRPr lang="fr-FR" sz="2800" dirty="0"/>
          </a:p>
          <a:p>
            <a:r>
              <a:rPr lang="fr-FR" sz="2800" dirty="0"/>
              <a:t>Pour faire varier la vitesse du moteur, on doit varier sa </a:t>
            </a:r>
            <a:r>
              <a:rPr lang="fr-FR" sz="2800" b="1" dirty="0"/>
              <a:t>tension d’induit </a:t>
            </a:r>
            <a:r>
              <a:rPr lang="fr-FR" sz="2800" dirty="0"/>
              <a:t>à l’aide d’un convertisseur statique</a:t>
            </a:r>
            <a:r>
              <a:rPr lang="fr-FR" sz="2800" dirty="0" smtClean="0"/>
              <a:t>. Ici</a:t>
            </a:r>
            <a:r>
              <a:rPr lang="fr-FR" sz="2800" dirty="0"/>
              <a:t>, on présentera les principales topologies des convertisseurs les plus répandus dans les entraînements à vitesse variable (</a:t>
            </a:r>
            <a:r>
              <a:rPr lang="fr-FR" sz="2800" b="1" dirty="0"/>
              <a:t>les hacheurs et les redresseurs</a:t>
            </a:r>
            <a:r>
              <a:rPr lang="fr-FR" sz="2800" dirty="0"/>
              <a:t>). </a:t>
            </a:r>
            <a:br>
              <a:rPr lang="fr-FR" sz="2800" dirty="0"/>
            </a:br>
            <a:endParaRPr lang="fr-FR" sz="2800" b="1" dirty="0" smtClean="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87861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889659"/>
            <a:ext cx="11530939" cy="5463640"/>
          </a:xfrm>
        </p:spPr>
        <p:txBody>
          <a:bodyPr>
            <a:noAutofit/>
          </a:bodyPr>
          <a:lstStyle/>
          <a:p>
            <a:pPr marL="0" indent="0">
              <a:buNone/>
            </a:pPr>
            <a:r>
              <a:rPr lang="fr-FR" sz="2800" b="1" dirty="0" smtClean="0"/>
              <a:t>10 </a:t>
            </a:r>
            <a:r>
              <a:rPr lang="fr-FR" sz="2800" b="1" dirty="0"/>
              <a:t>– </a:t>
            </a:r>
            <a:r>
              <a:rPr lang="fr-FR" sz="2800" b="1" dirty="0" smtClean="0"/>
              <a:t>Variateur de vitesse électronique pour moteur à </a:t>
            </a:r>
            <a:r>
              <a:rPr lang="fr-FR" sz="2800" b="1" dirty="0"/>
              <a:t>courant continu </a:t>
            </a:r>
            <a:r>
              <a:rPr lang="fr-FR" sz="2800" b="1" dirty="0" smtClean="0"/>
              <a:t>:</a:t>
            </a:r>
          </a:p>
          <a:p>
            <a:pPr marL="0" indent="0">
              <a:buNone/>
            </a:pPr>
            <a:r>
              <a:rPr lang="fr-FR" sz="2800" b="1" dirty="0" smtClean="0"/>
              <a:t>10.1. Hacheurs</a:t>
            </a:r>
          </a:p>
          <a:p>
            <a:pPr marL="514350" indent="-514350">
              <a:buAutoNum type="alphaLcPeriod"/>
            </a:pPr>
            <a:r>
              <a:rPr lang="fr-FR" sz="2800" b="1" dirty="0" smtClean="0"/>
              <a:t>Hacheur série</a:t>
            </a:r>
          </a:p>
          <a:p>
            <a:pPr marL="0" indent="0">
              <a:buNone/>
            </a:pPr>
            <a:r>
              <a:rPr lang="fr-FR" sz="2800" dirty="0"/>
              <a:t>Le hacheur série est un convertisseur statique réglant le transfert d’énergie entre un générateur de tension continue est une source de courant continu. </a:t>
            </a:r>
            <a:br>
              <a:rPr lang="fr-FR" sz="2800" dirty="0"/>
            </a:br>
            <a:r>
              <a:rPr lang="fr-FR" sz="2800" b="1" dirty="0"/>
              <a:t>Alimentation d’une charge résistive</a:t>
            </a:r>
            <a:r>
              <a:rPr lang="fr-FR" sz="2800" dirty="0"/>
              <a:t> </a:t>
            </a:r>
            <a:br>
              <a:rPr lang="fr-FR" sz="2800" dirty="0"/>
            </a:br>
            <a:endParaRPr lang="fr-FR" sz="2800" b="1" dirty="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965" y="3922321"/>
            <a:ext cx="4785911" cy="2510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073" y="3778087"/>
            <a:ext cx="3955968" cy="2799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88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889659"/>
            <a:ext cx="11530939" cy="5463640"/>
          </a:xfrm>
        </p:spPr>
        <p:txBody>
          <a:bodyPr>
            <a:noAutofit/>
          </a:bodyPr>
          <a:lstStyle/>
          <a:p>
            <a:pPr marL="0" indent="0">
              <a:buNone/>
            </a:pPr>
            <a:r>
              <a:rPr lang="fr-FR" sz="2800" b="1" dirty="0" smtClean="0"/>
              <a:t>10 </a:t>
            </a:r>
            <a:r>
              <a:rPr lang="fr-FR" sz="2800" b="1" dirty="0"/>
              <a:t>– </a:t>
            </a:r>
            <a:r>
              <a:rPr lang="fr-FR" sz="2800" b="1" dirty="0" smtClean="0"/>
              <a:t>Variateur de vitesse électronique pour moteur à </a:t>
            </a:r>
            <a:r>
              <a:rPr lang="fr-FR" sz="2800" b="1" dirty="0"/>
              <a:t>courant continu </a:t>
            </a:r>
            <a:r>
              <a:rPr lang="fr-FR" sz="2800" b="1" dirty="0" smtClean="0"/>
              <a:t>:</a:t>
            </a:r>
          </a:p>
          <a:p>
            <a:pPr marL="0" indent="0">
              <a:buNone/>
            </a:pPr>
            <a:r>
              <a:rPr lang="fr-FR" sz="2800" b="1" u="sng" dirty="0" smtClean="0"/>
              <a:t>10.1. Hacheurs        Hacheur série       Alimentation </a:t>
            </a:r>
            <a:r>
              <a:rPr lang="fr-FR" sz="2800" b="1" u="sng" dirty="0"/>
              <a:t>d’une charge résistive</a:t>
            </a:r>
            <a:r>
              <a:rPr lang="fr-FR" sz="2800" u="sng" dirty="0"/>
              <a:t> </a:t>
            </a:r>
            <a:br>
              <a:rPr lang="fr-FR" sz="2800" u="sng" dirty="0"/>
            </a:br>
            <a:endParaRPr lang="fr-FR" sz="2800" b="1" u="sng" dirty="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189" y="2034144"/>
            <a:ext cx="9944100"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415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mc:AlternateContent xmlns:mc="http://schemas.openxmlformats.org/markup-compatibility/2006" xmlns:a14="http://schemas.microsoft.com/office/drawing/2010/main">
        <mc:Choice Requires="a14">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dirty="0" smtClean="0"/>
                  <a:t>10 </a:t>
                </a:r>
                <a:r>
                  <a:rPr lang="fr-FR" sz="2800" b="1" dirty="0"/>
                  <a:t>– </a:t>
                </a:r>
                <a:r>
                  <a:rPr lang="fr-FR" sz="2800" b="1" dirty="0" smtClean="0"/>
                  <a:t>Variateur de vitesse électronique pour moteur à </a:t>
                </a:r>
                <a:r>
                  <a:rPr lang="fr-FR" sz="2800" b="1" dirty="0"/>
                  <a:t>courant continu </a:t>
                </a:r>
                <a:r>
                  <a:rPr lang="fr-FR" sz="2800" b="1" dirty="0" smtClean="0"/>
                  <a:t>:</a:t>
                </a:r>
              </a:p>
              <a:p>
                <a:pPr marL="0" indent="0">
                  <a:buNone/>
                </a:pPr>
                <a:r>
                  <a:rPr lang="fr-FR" sz="2800" b="1" u="sng" dirty="0" smtClean="0"/>
                  <a:t>10.1. Hacheurs        Hacheur série       Alimentation </a:t>
                </a:r>
                <a:r>
                  <a:rPr lang="fr-FR" sz="2800" b="1" u="sng" dirty="0"/>
                  <a:t>d’une charge </a:t>
                </a:r>
                <a:r>
                  <a:rPr lang="fr-FR" sz="2800" b="1" u="sng" dirty="0" smtClean="0"/>
                  <a:t>inductive</a:t>
                </a:r>
                <a:r>
                  <a:rPr lang="fr-FR" sz="2800" u="sng" dirty="0" smtClean="0"/>
                  <a:t> </a:t>
                </a:r>
                <a:r>
                  <a:rPr lang="fr-FR" sz="2800" u="sng" dirty="0"/>
                  <a:t/>
                </a:r>
                <a:br>
                  <a:rPr lang="fr-FR" sz="2800" u="sng" dirty="0"/>
                </a:br>
                <a:endParaRPr lang="fr-FR" sz="2800" u="sng" dirty="0" smtClean="0"/>
              </a:p>
              <a:p>
                <a:pPr marL="0" indent="0">
                  <a:buNone/>
                </a:pPr>
                <a:endParaRPr lang="fr-FR" sz="2800" u="sng" dirty="0"/>
              </a:p>
              <a:p>
                <a:pPr marL="0" indent="0">
                  <a:buNone/>
                </a:pPr>
                <a:endParaRPr lang="fr-FR" sz="2800" u="sng" dirty="0" smtClean="0"/>
              </a:p>
              <a:p>
                <a:pPr marL="0" indent="0">
                  <a:buNone/>
                </a:pPr>
                <a:endParaRPr lang="fr-FR" sz="2800" u="sng" dirty="0" smtClean="0"/>
              </a:p>
              <a:p>
                <a:pPr>
                  <a:buFont typeface="Wingdings" panose="05000000000000000000" pitchFamily="2" charset="2"/>
                  <a:buChar char="Ø"/>
                </a:pPr>
                <a:r>
                  <a:rPr lang="fr-FR" sz="2400" dirty="0" smtClean="0"/>
                  <a:t>Quand </a:t>
                </a:r>
                <a:r>
                  <a:rPr lang="fr-FR" sz="2400" dirty="0"/>
                  <a:t>on utilise une charge inductive, celle-ci accumule à chaque instant une énergie électromagnétique </a:t>
                </a:r>
                <a:r>
                  <a:rPr lang="fr-FR" sz="2400" dirty="0" smtClean="0"/>
                  <a:t>  </a:t>
                </a:r>
                <a14:m>
                  <m:oMath xmlns:m="http://schemas.openxmlformats.org/officeDocument/2006/math">
                    <m:r>
                      <a:rPr lang="fr-FR" sz="2400" b="0" i="1" smtClean="0">
                        <a:latin typeface="Cambria Math"/>
                      </a:rPr>
                      <m:t>𝑊</m:t>
                    </m:r>
                    <m:r>
                      <a:rPr lang="fr-FR" sz="2400" b="0" i="1" smtClean="0">
                        <a:latin typeface="Cambria Math"/>
                      </a:rPr>
                      <m:t>=</m:t>
                    </m:r>
                    <m:f>
                      <m:fPr>
                        <m:ctrlPr>
                          <a:rPr lang="fr-FR" sz="2400" b="0" i="1" smtClean="0">
                            <a:latin typeface="Cambria Math" panose="02040503050406030204" pitchFamily="18" charset="0"/>
                          </a:rPr>
                        </m:ctrlPr>
                      </m:fPr>
                      <m:num>
                        <m:r>
                          <a:rPr lang="fr-FR" sz="2400" b="0" i="1" smtClean="0">
                            <a:latin typeface="Cambria Math"/>
                          </a:rPr>
                          <m:t>1</m:t>
                        </m:r>
                      </m:num>
                      <m:den>
                        <m:r>
                          <a:rPr lang="fr-FR" sz="2400" b="0" i="1" smtClean="0">
                            <a:latin typeface="Cambria Math"/>
                          </a:rPr>
                          <m:t>2</m:t>
                        </m:r>
                      </m:den>
                    </m:f>
                    <m:r>
                      <a:rPr lang="fr-FR" sz="2400" b="0" i="1" smtClean="0">
                        <a:latin typeface="Cambria Math"/>
                      </a:rPr>
                      <m:t>𝐿</m:t>
                    </m:r>
                    <m:r>
                      <a:rPr lang="fr-FR" sz="2400" b="0" i="1" smtClean="0">
                        <a:latin typeface="Cambria Math"/>
                      </a:rPr>
                      <m:t>.</m:t>
                    </m:r>
                    <m:sSup>
                      <m:sSupPr>
                        <m:ctrlPr>
                          <a:rPr lang="fr-FR" sz="2400" b="0" i="1" smtClean="0">
                            <a:latin typeface="Cambria Math" panose="02040503050406030204" pitchFamily="18" charset="0"/>
                          </a:rPr>
                        </m:ctrlPr>
                      </m:sSupPr>
                      <m:e>
                        <m:r>
                          <a:rPr lang="fr-FR" sz="2400" b="0" i="1" smtClean="0">
                            <a:latin typeface="Cambria Math"/>
                          </a:rPr>
                          <m:t>𝑖</m:t>
                        </m:r>
                      </m:e>
                      <m:sup>
                        <m:r>
                          <a:rPr lang="fr-FR" sz="2400" b="0" i="1" smtClean="0">
                            <a:latin typeface="Cambria Math"/>
                          </a:rPr>
                          <m:t>2</m:t>
                        </m:r>
                      </m:sup>
                    </m:sSup>
                  </m:oMath>
                </a14:m>
                <a:endParaRPr lang="fr-FR" sz="2400" dirty="0" smtClean="0"/>
              </a:p>
              <a:p>
                <a:pPr>
                  <a:buFont typeface="Wingdings" panose="05000000000000000000" pitchFamily="2" charset="2"/>
                  <a:buChar char="Ø"/>
                </a:pPr>
                <a:r>
                  <a:rPr lang="fr-FR" sz="2400" dirty="0" smtClean="0"/>
                  <a:t>Il </a:t>
                </a:r>
                <a:r>
                  <a:rPr lang="fr-FR" sz="2400" dirty="0"/>
                  <a:t>serait dangereux de libérer brutalement cette énergie par l’ouverture du hacheur, il en résulterait une surtension </a:t>
                </a:r>
                <a:r>
                  <a:rPr lang="fr-FR" sz="2400" dirty="0" smtClean="0"/>
                  <a:t>(</a:t>
                </a:r>
                <a14:m>
                  <m:oMath xmlns:m="http://schemas.openxmlformats.org/officeDocument/2006/math">
                    <m:r>
                      <a:rPr lang="fr-FR" sz="2400" b="0" i="1" smtClean="0">
                        <a:latin typeface="Cambria Math"/>
                      </a:rPr>
                      <m:t>𝑒</m:t>
                    </m:r>
                    <m:r>
                      <a:rPr lang="fr-FR" sz="2400" b="0" i="1" smtClean="0">
                        <a:latin typeface="Cambria Math"/>
                      </a:rPr>
                      <m:t>=</m:t>
                    </m:r>
                    <m:f>
                      <m:fPr>
                        <m:ctrlPr>
                          <a:rPr lang="fr-FR" sz="2400" b="0" i="1" smtClean="0">
                            <a:latin typeface="Cambria Math" panose="02040503050406030204" pitchFamily="18" charset="0"/>
                          </a:rPr>
                        </m:ctrlPr>
                      </m:fPr>
                      <m:num>
                        <m:r>
                          <a:rPr lang="fr-FR" sz="2400" b="0" i="1" smtClean="0">
                            <a:latin typeface="Cambria Math"/>
                          </a:rPr>
                          <m:t>−</m:t>
                        </m:r>
                        <m:r>
                          <a:rPr lang="fr-FR" sz="2400" b="0" i="1" smtClean="0">
                            <a:latin typeface="Cambria Math"/>
                          </a:rPr>
                          <m:t>𝑑</m:t>
                        </m:r>
                        <m:r>
                          <a:rPr lang="fr-FR" sz="2400" b="0" i="1" smtClean="0">
                            <a:latin typeface="Cambria Math"/>
                            <a:ea typeface="Cambria Math"/>
                          </a:rPr>
                          <m:t>𝜑</m:t>
                        </m:r>
                      </m:num>
                      <m:den>
                        <m:r>
                          <a:rPr lang="fr-FR" sz="2400" b="0" i="1" smtClean="0">
                            <a:latin typeface="Cambria Math"/>
                          </a:rPr>
                          <m:t>𝑑𝑡</m:t>
                        </m:r>
                      </m:den>
                    </m:f>
                  </m:oMath>
                </a14:m>
                <a:r>
                  <a:rPr lang="fr-FR" sz="2400" dirty="0" smtClean="0"/>
                  <a:t>) </a:t>
                </a:r>
                <a:r>
                  <a:rPr lang="fr-FR" sz="2400" dirty="0"/>
                  <a:t>qui provoquerait de graves </a:t>
                </a:r>
                <a:r>
                  <a:rPr lang="fr-FR" sz="2400" dirty="0" smtClean="0"/>
                  <a:t>damages.</a:t>
                </a:r>
              </a:p>
              <a:p>
                <a:pPr>
                  <a:buFont typeface="Wingdings" panose="05000000000000000000" pitchFamily="2" charset="2"/>
                  <a:buChar char="Ø"/>
                </a:pPr>
                <a:r>
                  <a:rPr lang="fr-FR" sz="2400" dirty="0" smtClean="0"/>
                  <a:t>Cet </a:t>
                </a:r>
                <a:r>
                  <a:rPr lang="fr-FR" sz="2400" dirty="0"/>
                  <a:t>inconvénient est évité par utilisation d’’une diode dite de roue libre. </a:t>
                </a:r>
              </a:p>
              <a:p>
                <a:pPr>
                  <a:buFont typeface="Wingdings" panose="05000000000000000000" pitchFamily="2" charset="2"/>
                  <a:buChar char="Ø"/>
                </a:pPr>
                <a:r>
                  <a:rPr lang="fr-FR" sz="2400" dirty="0" smtClean="0"/>
                  <a:t>Elle </a:t>
                </a:r>
                <a:r>
                  <a:rPr lang="fr-FR" sz="2400" dirty="0"/>
                  <a:t>assure le passage du courant (décharge de l’inductance) quand le hacheur H est ouvert</a:t>
                </a:r>
                <a:r>
                  <a:rPr lang="fr-FR" sz="2400" dirty="0" smtClean="0"/>
                  <a:t>. Le </a:t>
                </a:r>
                <a:r>
                  <a:rPr lang="fr-FR" sz="2400" dirty="0"/>
                  <a:t>fonctionnement est alors continu et le courant évolue entre une </a:t>
                </a:r>
                <a:r>
                  <a:rPr lang="fr-FR" sz="2400" dirty="0" err="1"/>
                  <a:t>Imin</a:t>
                </a:r>
                <a:r>
                  <a:rPr lang="fr-FR" sz="2400" dirty="0"/>
                  <a:t> et Imax </a:t>
                </a:r>
                <a:br>
                  <a:rPr lang="fr-FR" sz="2400" dirty="0"/>
                </a:br>
                <a:endParaRPr lang="fr-FR" sz="2400" b="1" u="sng" dirty="0"/>
              </a:p>
            </p:txBody>
          </p:sp>
        </mc:Choice>
        <mc:Fallback xmlns="">
          <p:sp>
            <p:nvSpPr>
              <p:cNvPr id="3" name="Espace réservé du contenu 2"/>
              <p:cNvSpPr>
                <a:spLocks noGrp="1" noRot="1" noChangeAspect="1" noMove="1" noResize="1" noEditPoints="1" noAdjustHandles="1" noChangeArrowheads="1" noChangeShapeType="1" noTextEdit="1"/>
              </p:cNvSpPr>
              <p:nvPr>
                <p:ph sz="quarter" idx="1"/>
              </p:nvPr>
            </p:nvSpPr>
            <p:spPr>
              <a:xfrm>
                <a:off x="546265" y="735283"/>
                <a:ext cx="11530939" cy="5968341"/>
              </a:xfrm>
              <a:blipFill rotWithShape="1">
                <a:blip r:embed="rId2"/>
                <a:stretch>
                  <a:fillRect l="-1111" t="-1021" b="-5107"/>
                </a:stretch>
              </a:blipFill>
            </p:spPr>
            <p:txBody>
              <a:bodyPr/>
              <a:lstStyle/>
              <a:p>
                <a:r>
                  <a:rPr lang="fr-FR">
                    <a:noFill/>
                  </a:rPr>
                  <a:t> </a:t>
                </a:r>
              </a:p>
            </p:txBody>
          </p:sp>
        </mc:Fallback>
      </mc:AlternateContent>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245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422" b="17265"/>
          <a:stretch/>
        </p:blipFill>
        <p:spPr bwMode="auto">
          <a:xfrm>
            <a:off x="3939268" y="1900051"/>
            <a:ext cx="3934072" cy="185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4702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mc:AlternateContent xmlns:mc="http://schemas.openxmlformats.org/markup-compatibility/2006">
        <mc:Choice xmlns:a14="http://schemas.microsoft.com/office/drawing/2010/main" Requires="a14">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dirty="0" smtClean="0"/>
                  <a:t>10 </a:t>
                </a:r>
                <a:r>
                  <a:rPr lang="fr-FR" sz="2800" b="1" dirty="0"/>
                  <a:t>– </a:t>
                </a:r>
                <a:r>
                  <a:rPr lang="fr-FR" sz="2800" b="1" dirty="0" smtClean="0"/>
                  <a:t>Variateur de vitesse électronique pour moteur à </a:t>
                </a:r>
                <a:r>
                  <a:rPr lang="fr-FR" sz="2800" b="1" dirty="0"/>
                  <a:t>courant continu </a:t>
                </a:r>
                <a:r>
                  <a:rPr lang="fr-FR" sz="2800" b="1" dirty="0" smtClean="0"/>
                  <a:t>:</a:t>
                </a:r>
              </a:p>
              <a:p>
                <a:pPr marL="0" indent="0">
                  <a:buNone/>
                </a:pPr>
                <a:r>
                  <a:rPr lang="fr-FR" sz="2800" b="1" u="sng" dirty="0" smtClean="0"/>
                  <a:t>10.1. Hacheurs        Hacheur série       Alimentation </a:t>
                </a:r>
                <a:r>
                  <a:rPr lang="fr-FR" sz="2800" b="1" u="sng" dirty="0"/>
                  <a:t>d’une charge </a:t>
                </a:r>
                <a:r>
                  <a:rPr lang="fr-FR" sz="2800" b="1" u="sng" dirty="0" smtClean="0"/>
                  <a:t>inductive</a:t>
                </a:r>
                <a:r>
                  <a:rPr lang="fr-FR" sz="2800" u="sng" dirty="0" smtClean="0"/>
                  <a:t> </a:t>
                </a:r>
                <a:r>
                  <a:rPr lang="fr-FR" sz="2800" u="sng" dirty="0"/>
                  <a:t/>
                </a:r>
                <a:br>
                  <a:rPr lang="fr-FR" sz="2800" u="sng" dirty="0"/>
                </a:br>
                <a:endParaRPr lang="fr-FR" sz="2800" b="1" u="sng" dirty="0"/>
              </a:p>
              <a:p>
                <a:pPr marL="0" indent="0">
                  <a:buNone/>
                </a:pPr>
                <a:r>
                  <a:rPr lang="fr-FR" sz="2800" b="1" dirty="0" smtClean="0">
                    <a:solidFill>
                      <a:srgbClr val="FF0000"/>
                    </a:solidFill>
                  </a:rPr>
                  <a:t>a</a:t>
                </a:r>
                <a:r>
                  <a:rPr lang="fr-FR" sz="2800" b="1" dirty="0">
                    <a:solidFill>
                      <a:srgbClr val="FF0000"/>
                    </a:solidFill>
                  </a:rPr>
                  <a:t>) interrupteur H fermé </a:t>
                </a:r>
                <a:r>
                  <a:rPr lang="fr-FR" sz="2800" dirty="0"/>
                  <a:t>: </a:t>
                </a:r>
                <a14:m>
                  <m:oMath xmlns:m="http://schemas.openxmlformats.org/officeDocument/2006/math">
                    <m:r>
                      <a:rPr lang="fr-FR" sz="2800" b="0" i="1" smtClean="0">
                        <a:latin typeface="Cambria Math"/>
                      </a:rPr>
                      <m:t>0</m:t>
                    </m:r>
                    <m:r>
                      <a:rPr lang="fr-FR" sz="2800" b="0" i="1" smtClean="0">
                        <a:latin typeface="Cambria Math"/>
                        <a:ea typeface="Cambria Math"/>
                      </a:rPr>
                      <m:t>&lt;</m:t>
                    </m:r>
                    <m:r>
                      <a:rPr lang="fr-FR" sz="2800" b="0" i="1" smtClean="0">
                        <a:latin typeface="Cambria Math"/>
                        <a:ea typeface="Cambria Math"/>
                      </a:rPr>
                      <m:t>𝑡</m:t>
                    </m:r>
                    <m:r>
                      <a:rPr lang="fr-FR" sz="2800" b="0" i="1" smtClean="0">
                        <a:latin typeface="Cambria Math"/>
                        <a:ea typeface="Cambria Math"/>
                      </a:rPr>
                      <m:t>&lt;</m:t>
                    </m:r>
                    <m:r>
                      <a:rPr lang="fr-FR" sz="2800" b="0" i="1" smtClean="0">
                        <a:latin typeface="Cambria Math"/>
                        <a:ea typeface="Cambria Math"/>
                      </a:rPr>
                      <m:t>𝛼</m:t>
                    </m:r>
                    <m:r>
                      <a:rPr lang="fr-FR" sz="2800" b="0" i="1" smtClean="0">
                        <a:latin typeface="Cambria Math"/>
                        <a:ea typeface="Cambria Math"/>
                      </a:rPr>
                      <m:t>𝑇</m:t>
                    </m:r>
                  </m:oMath>
                </a14:m>
                <a:r>
                  <a:rPr lang="fr-FR" sz="2800" dirty="0"/>
                  <a:t/>
                </a:r>
                <a:br>
                  <a:rPr lang="fr-FR" sz="2800" dirty="0"/>
                </a:br>
                <a14:m>
                  <m:oMath xmlns:m="http://schemas.openxmlformats.org/officeDocument/2006/math">
                    <m:sSub>
                      <m:sSubPr>
                        <m:ctrlPr>
                          <a:rPr lang="fr-FR" sz="2800" i="1" smtClean="0">
                            <a:latin typeface="Cambria Math" panose="02040503050406030204" pitchFamily="18" charset="0"/>
                            <a:ea typeface="Cambria Math"/>
                          </a:rPr>
                        </m:ctrlPr>
                      </m:sSubPr>
                      <m:e>
                        <m:r>
                          <a:rPr lang="fr-FR" sz="2800" b="0" i="1" smtClean="0">
                            <a:latin typeface="Cambria Math"/>
                            <a:ea typeface="Cambria Math"/>
                          </a:rPr>
                          <m:t>𝑈</m:t>
                        </m:r>
                      </m:e>
                      <m:sub>
                        <m:r>
                          <a:rPr lang="fr-FR" sz="2800" b="0" i="1" smtClean="0">
                            <a:latin typeface="Cambria Math"/>
                            <a:ea typeface="Cambria Math"/>
                          </a:rPr>
                          <m:t>𝑐</m:t>
                        </m:r>
                      </m:sub>
                    </m:sSub>
                    <m:r>
                      <a:rPr lang="fr-FR" sz="2800" b="0" i="1" smtClean="0">
                        <a:latin typeface="Cambria Math"/>
                        <a:ea typeface="Cambria Math"/>
                      </a:rPr>
                      <m:t>=</m:t>
                    </m:r>
                    <m:r>
                      <a:rPr lang="fr-FR" sz="2800" b="0" i="1" smtClean="0">
                        <a:latin typeface="Cambria Math"/>
                        <a:ea typeface="Cambria Math"/>
                      </a:rPr>
                      <m:t>𝐸</m:t>
                    </m:r>
                    <m:r>
                      <a:rPr lang="fr-FR" sz="2800" b="0" i="1" smtClean="0">
                        <a:latin typeface="Cambria Math"/>
                        <a:ea typeface="Cambria Math"/>
                      </a:rPr>
                      <m:t>=</m:t>
                    </m:r>
                    <m:r>
                      <a:rPr lang="fr-FR" sz="2800" b="0" i="1" smtClean="0">
                        <a:latin typeface="Cambria Math"/>
                        <a:ea typeface="Cambria Math"/>
                      </a:rPr>
                      <m:t>𝑅</m:t>
                    </m:r>
                    <m:r>
                      <a:rPr lang="fr-FR" sz="2800" b="0" i="1" smtClean="0">
                        <a:latin typeface="Cambria Math"/>
                        <a:ea typeface="Cambria Math"/>
                      </a:rPr>
                      <m:t>.</m:t>
                    </m:r>
                    <m:sSub>
                      <m:sSubPr>
                        <m:ctrlPr>
                          <a:rPr lang="fr-FR" sz="2800" b="0" i="1" smtClean="0">
                            <a:latin typeface="Cambria Math" panose="02040503050406030204" pitchFamily="18" charset="0"/>
                            <a:ea typeface="Cambria Math"/>
                          </a:rPr>
                        </m:ctrlPr>
                      </m:sSubPr>
                      <m:e>
                        <m:r>
                          <a:rPr lang="fr-FR" sz="2800" b="0" i="1" smtClean="0">
                            <a:latin typeface="Cambria Math"/>
                            <a:ea typeface="Cambria Math"/>
                          </a:rPr>
                          <m:t>𝑖</m:t>
                        </m:r>
                      </m:e>
                      <m:sub>
                        <m:r>
                          <a:rPr lang="fr-FR" sz="2800" b="0" i="1" smtClean="0">
                            <a:latin typeface="Cambria Math"/>
                            <a:ea typeface="Cambria Math"/>
                          </a:rPr>
                          <m:t>𝑐</m:t>
                        </m:r>
                      </m:sub>
                    </m:sSub>
                    <m:r>
                      <a:rPr lang="fr-FR" sz="2800" b="0" i="1" smtClean="0">
                        <a:latin typeface="Cambria Math"/>
                        <a:ea typeface="Cambria Math"/>
                      </a:rPr>
                      <m:t>+</m:t>
                    </m:r>
                    <m:r>
                      <a:rPr lang="fr-FR" sz="2800" b="0" i="1" smtClean="0">
                        <a:latin typeface="Cambria Math"/>
                        <a:ea typeface="Cambria Math"/>
                      </a:rPr>
                      <m:t>𝐿</m:t>
                    </m:r>
                    <m:r>
                      <a:rPr lang="fr-FR" sz="2800" b="0" i="1" smtClean="0">
                        <a:latin typeface="Cambria Math"/>
                        <a:ea typeface="Cambria Math"/>
                      </a:rPr>
                      <m:t>.</m:t>
                    </m:r>
                    <m:f>
                      <m:fPr>
                        <m:ctrlPr>
                          <a:rPr lang="fr-FR" sz="2800" b="0" i="1" smtClean="0">
                            <a:latin typeface="Cambria Math" panose="02040503050406030204" pitchFamily="18" charset="0"/>
                            <a:ea typeface="Cambria Math"/>
                          </a:rPr>
                        </m:ctrlPr>
                      </m:fPr>
                      <m:num>
                        <m:sSub>
                          <m:sSubPr>
                            <m:ctrlPr>
                              <a:rPr lang="fr-FR" sz="2800" b="0" i="1" smtClean="0">
                                <a:latin typeface="Cambria Math" panose="02040503050406030204" pitchFamily="18" charset="0"/>
                                <a:ea typeface="Cambria Math"/>
                              </a:rPr>
                            </m:ctrlPr>
                          </m:sSubPr>
                          <m:e>
                            <m:r>
                              <a:rPr lang="fr-FR" sz="2800" b="0" i="1" smtClean="0">
                                <a:latin typeface="Cambria Math"/>
                                <a:ea typeface="Cambria Math"/>
                              </a:rPr>
                              <m:t>𝑑𝑖</m:t>
                            </m:r>
                          </m:e>
                          <m:sub>
                            <m:r>
                              <a:rPr lang="fr-FR" sz="2800" b="0" i="1" smtClean="0">
                                <a:latin typeface="Cambria Math"/>
                                <a:ea typeface="Cambria Math"/>
                              </a:rPr>
                              <m:t>𝑐</m:t>
                            </m:r>
                          </m:sub>
                        </m:sSub>
                      </m:num>
                      <m:den>
                        <m:r>
                          <a:rPr lang="fr-FR" sz="2800" b="0" i="1" smtClean="0">
                            <a:latin typeface="Cambria Math"/>
                            <a:ea typeface="Cambria Math"/>
                          </a:rPr>
                          <m:t>𝑑𝑡</m:t>
                        </m:r>
                      </m:den>
                    </m:f>
                  </m:oMath>
                </a14:m>
                <a:r>
                  <a:rPr lang="fr-FR" sz="2800" i="1" dirty="0" smtClean="0">
                    <a:latin typeface="Cambria Math"/>
                    <a:ea typeface="Cambria Math"/>
                  </a:rPr>
                  <a:t> , </a:t>
                </a:r>
              </a:p>
              <a:p>
                <a:pPr marL="0" indent="0">
                  <a:buNone/>
                </a:pPr>
                <a14:m>
                  <m:oMathPara xmlns:m="http://schemas.openxmlformats.org/officeDocument/2006/math">
                    <m:oMathParaPr>
                      <m:jc m:val="left"/>
                    </m:oMathParaPr>
                    <m:oMath xmlns:m="http://schemas.openxmlformats.org/officeDocument/2006/math">
                      <m:sSub>
                        <m:sSubPr>
                          <m:ctrlPr>
                            <a:rPr lang="fr-FR" sz="2800" i="1" smtClean="0">
                              <a:latin typeface="Cambria Math" panose="02040503050406030204" pitchFamily="18" charset="0"/>
                              <a:ea typeface="Cambria Math"/>
                            </a:rPr>
                          </m:ctrlPr>
                        </m:sSubPr>
                        <m:e>
                          <m:r>
                            <a:rPr lang="fr-FR" sz="2800" b="0" i="1" smtClean="0">
                              <a:latin typeface="Cambria Math"/>
                              <a:ea typeface="Cambria Math"/>
                            </a:rPr>
                            <m:t>𝑖</m:t>
                          </m:r>
                        </m:e>
                        <m:sub>
                          <m:r>
                            <a:rPr lang="fr-FR" sz="2800" b="0" i="1" smtClean="0">
                              <a:latin typeface="Cambria Math"/>
                              <a:ea typeface="Cambria Math"/>
                            </a:rPr>
                            <m:t>𝑐</m:t>
                          </m:r>
                        </m:sub>
                      </m:sSub>
                      <m:r>
                        <a:rPr lang="fr-FR" sz="2800" b="0" i="1" smtClean="0">
                          <a:latin typeface="Cambria Math"/>
                          <a:ea typeface="Cambria Math"/>
                        </a:rPr>
                        <m:t>=</m:t>
                      </m:r>
                      <m:sSub>
                        <m:sSubPr>
                          <m:ctrlPr>
                            <a:rPr lang="fr-FR" sz="2800" b="0" i="1" smtClean="0">
                              <a:latin typeface="Cambria Math" panose="02040503050406030204" pitchFamily="18" charset="0"/>
                              <a:ea typeface="Cambria Math"/>
                            </a:rPr>
                          </m:ctrlPr>
                        </m:sSubPr>
                        <m:e>
                          <m:r>
                            <a:rPr lang="fr-FR" sz="2800" b="0" i="1" smtClean="0">
                              <a:latin typeface="Cambria Math"/>
                              <a:ea typeface="Cambria Math"/>
                            </a:rPr>
                            <m:t>𝑖</m:t>
                          </m:r>
                        </m:e>
                        <m:sub>
                          <m:r>
                            <a:rPr lang="fr-FR" sz="2800" b="0" i="1" smtClean="0">
                              <a:latin typeface="Cambria Math"/>
                              <a:ea typeface="Cambria Math"/>
                            </a:rPr>
                            <m:t>h</m:t>
                          </m:r>
                        </m:sub>
                      </m:sSub>
                      <m:r>
                        <a:rPr lang="fr-FR" sz="2800" b="0" i="1" smtClean="0">
                          <a:latin typeface="Cambria Math"/>
                          <a:ea typeface="Cambria Math"/>
                        </a:rPr>
                        <m:t>=</m:t>
                      </m:r>
                      <m:f>
                        <m:fPr>
                          <m:ctrlPr>
                            <a:rPr lang="fr-FR" sz="2800" b="0" i="1" smtClean="0">
                              <a:latin typeface="Cambria Math" panose="02040503050406030204" pitchFamily="18" charset="0"/>
                              <a:ea typeface="Cambria Math"/>
                            </a:rPr>
                          </m:ctrlPr>
                        </m:fPr>
                        <m:num>
                          <m:r>
                            <a:rPr lang="fr-FR" sz="2800" b="0" i="1" smtClean="0">
                              <a:latin typeface="Cambria Math"/>
                              <a:ea typeface="Cambria Math"/>
                            </a:rPr>
                            <m:t>𝐸</m:t>
                          </m:r>
                        </m:num>
                        <m:den>
                          <m:r>
                            <a:rPr lang="fr-FR" sz="2800" b="0" i="1" smtClean="0">
                              <a:latin typeface="Cambria Math"/>
                              <a:ea typeface="Cambria Math"/>
                            </a:rPr>
                            <m:t>𝑅</m:t>
                          </m:r>
                        </m:den>
                      </m:f>
                      <m:r>
                        <a:rPr lang="fr-FR" sz="2800" b="0" i="1" smtClean="0">
                          <a:latin typeface="Cambria Math"/>
                          <a:ea typeface="Cambria Math"/>
                        </a:rPr>
                        <m:t>+</m:t>
                      </m:r>
                      <m:d>
                        <m:dPr>
                          <m:ctrlPr>
                            <a:rPr lang="fr-FR" sz="2800" b="0" i="1" smtClean="0">
                              <a:latin typeface="Cambria Math" panose="02040503050406030204" pitchFamily="18" charset="0"/>
                              <a:ea typeface="Cambria Math"/>
                            </a:rPr>
                          </m:ctrlPr>
                        </m:dPr>
                        <m:e>
                          <m:sSub>
                            <m:sSubPr>
                              <m:ctrlPr>
                                <a:rPr lang="fr-FR" sz="2800" b="0" i="1" smtClean="0">
                                  <a:latin typeface="Cambria Math" panose="02040503050406030204" pitchFamily="18" charset="0"/>
                                  <a:ea typeface="Cambria Math"/>
                                </a:rPr>
                              </m:ctrlPr>
                            </m:sSubPr>
                            <m:e>
                              <m:r>
                                <a:rPr lang="fr-FR" sz="2800" b="0" i="1" smtClean="0">
                                  <a:latin typeface="Cambria Math"/>
                                  <a:ea typeface="Cambria Math"/>
                                </a:rPr>
                                <m:t>𝐼</m:t>
                              </m:r>
                            </m:e>
                            <m:sub>
                              <m:r>
                                <a:rPr lang="fr-FR" sz="2800" b="0" i="1" smtClean="0">
                                  <a:latin typeface="Cambria Math"/>
                                  <a:ea typeface="Cambria Math"/>
                                </a:rPr>
                                <m:t>𝑚𝑖𝑛</m:t>
                              </m:r>
                            </m:sub>
                          </m:sSub>
                          <m:r>
                            <a:rPr lang="fr-FR" sz="2800" b="0" i="1" smtClean="0">
                              <a:latin typeface="Cambria Math"/>
                              <a:ea typeface="Cambria Math"/>
                            </a:rPr>
                            <m:t>−</m:t>
                          </m:r>
                          <m:r>
                            <a:rPr lang="fr-FR" sz="2800" b="0" i="1" smtClean="0">
                              <a:latin typeface="Cambria Math"/>
                              <a:ea typeface="Cambria Math"/>
                            </a:rPr>
                            <m:t>𝐸</m:t>
                          </m:r>
                          <m:r>
                            <a:rPr lang="fr-FR" sz="2800" b="0" i="1" smtClean="0">
                              <a:latin typeface="Cambria Math"/>
                              <a:ea typeface="Cambria Math"/>
                            </a:rPr>
                            <m:t>/</m:t>
                          </m:r>
                          <m:r>
                            <a:rPr lang="fr-FR" sz="2800" b="0" i="1" smtClean="0">
                              <a:latin typeface="Cambria Math"/>
                              <a:ea typeface="Cambria Math"/>
                            </a:rPr>
                            <m:t>𝑅</m:t>
                          </m:r>
                        </m:e>
                      </m:d>
                      <m:r>
                        <a:rPr lang="fr-FR" sz="2800" b="0" i="1" smtClean="0">
                          <a:latin typeface="Cambria Math"/>
                          <a:ea typeface="Cambria Math"/>
                        </a:rPr>
                        <m:t>.</m:t>
                      </m:r>
                      <m:sSup>
                        <m:sSupPr>
                          <m:ctrlPr>
                            <a:rPr lang="fr-FR" sz="2800" b="0" i="1" smtClean="0">
                              <a:latin typeface="Cambria Math" panose="02040503050406030204" pitchFamily="18" charset="0"/>
                              <a:ea typeface="Cambria Math"/>
                            </a:rPr>
                          </m:ctrlPr>
                        </m:sSupPr>
                        <m:e>
                          <m:r>
                            <a:rPr lang="fr-FR" sz="2800" b="0" i="1" smtClean="0">
                              <a:latin typeface="Cambria Math"/>
                              <a:ea typeface="Cambria Math"/>
                            </a:rPr>
                            <m:t>𝑒</m:t>
                          </m:r>
                        </m:e>
                        <m:sup>
                          <m:f>
                            <m:fPr>
                              <m:ctrlPr>
                                <a:rPr lang="fr-FR" sz="2800" b="0" i="1" smtClean="0">
                                  <a:latin typeface="Cambria Math" panose="02040503050406030204" pitchFamily="18" charset="0"/>
                                  <a:ea typeface="Cambria Math"/>
                                </a:rPr>
                              </m:ctrlPr>
                            </m:fPr>
                            <m:num>
                              <m:r>
                                <a:rPr lang="fr-FR" sz="2800" b="0" i="1" smtClean="0">
                                  <a:latin typeface="Cambria Math"/>
                                  <a:ea typeface="Cambria Math"/>
                                </a:rPr>
                                <m:t>−</m:t>
                              </m:r>
                              <m:r>
                                <a:rPr lang="fr-FR" sz="2800" b="0" i="1" smtClean="0">
                                  <a:latin typeface="Cambria Math"/>
                                  <a:ea typeface="Cambria Math"/>
                                </a:rPr>
                                <m:t>𝑡</m:t>
                              </m:r>
                            </m:num>
                            <m:den>
                              <m:r>
                                <a:rPr lang="fr-FR" sz="2800" b="0" i="1" smtClean="0">
                                  <a:latin typeface="Cambria Math"/>
                                  <a:ea typeface="Cambria Math"/>
                                </a:rPr>
                                <m:t>𝜏</m:t>
                              </m:r>
                            </m:den>
                          </m:f>
                        </m:sup>
                      </m:sSup>
                    </m:oMath>
                  </m:oMathPara>
                </a14:m>
                <a:endParaRPr lang="fr-FR" sz="2800" i="1" dirty="0" smtClean="0">
                  <a:latin typeface="Cambria Math"/>
                  <a:ea typeface="Cambria Math"/>
                </a:endParaRPr>
              </a:p>
              <a:p>
                <a:pPr marL="0" indent="0">
                  <a:buNone/>
                </a:pPr>
                <a14:m>
                  <m:oMath xmlns:m="http://schemas.openxmlformats.org/officeDocument/2006/math">
                    <m:r>
                      <a:rPr lang="fr-FR" sz="2800" i="1" smtClean="0">
                        <a:latin typeface="Cambria Math"/>
                        <a:ea typeface="Cambria Math"/>
                      </a:rPr>
                      <m:t>𝜏</m:t>
                    </m:r>
                    <m:r>
                      <a:rPr lang="fr-FR" sz="2800" b="0" i="1" smtClean="0">
                        <a:latin typeface="Cambria Math"/>
                        <a:ea typeface="Cambria Math"/>
                      </a:rPr>
                      <m:t>=</m:t>
                    </m:r>
                    <m:f>
                      <m:fPr>
                        <m:ctrlPr>
                          <a:rPr lang="fr-FR" sz="2800" b="0" i="1" smtClean="0">
                            <a:latin typeface="Cambria Math" panose="02040503050406030204" pitchFamily="18" charset="0"/>
                            <a:ea typeface="Cambria Math"/>
                          </a:rPr>
                        </m:ctrlPr>
                      </m:fPr>
                      <m:num>
                        <m:r>
                          <a:rPr lang="fr-FR" sz="2800" b="0" i="1" smtClean="0">
                            <a:latin typeface="Cambria Math"/>
                            <a:ea typeface="Cambria Math"/>
                          </a:rPr>
                          <m:t>𝐿</m:t>
                        </m:r>
                      </m:num>
                      <m:den>
                        <m:r>
                          <a:rPr lang="fr-FR" sz="2800" b="0" i="1" smtClean="0">
                            <a:latin typeface="Cambria Math"/>
                            <a:ea typeface="Cambria Math"/>
                          </a:rPr>
                          <m:t>𝑅</m:t>
                        </m:r>
                      </m:den>
                    </m:f>
                  </m:oMath>
                </a14:m>
                <a:r>
                  <a:rPr lang="fr-FR" sz="2800" dirty="0" smtClean="0"/>
                  <a:t> : Constante de temps électrique</a:t>
                </a:r>
                <a:endParaRPr lang="fr-FR" sz="2800" dirty="0"/>
              </a:p>
              <a:p>
                <a:pPr marL="0" indent="0">
                  <a:buNone/>
                </a:pPr>
                <a:r>
                  <a:rPr lang="fr-FR" sz="2800" dirty="0"/>
                  <a:t>la valeur maximale du courant de charge est </a:t>
                </a:r>
                <a:r>
                  <a:rPr lang="fr-FR" sz="2800" dirty="0" smtClean="0"/>
                  <a:t>:</a:t>
                </a:r>
              </a:p>
              <a:p>
                <a:pPr marL="0" indent="0">
                  <a:buNone/>
                </a:pPr>
                <a14:m>
                  <m:oMathPara xmlns:m="http://schemas.openxmlformats.org/officeDocument/2006/math">
                    <m:oMathParaPr>
                      <m:jc m:val="left"/>
                    </m:oMathParaPr>
                    <m:oMath xmlns:m="http://schemas.openxmlformats.org/officeDocument/2006/math">
                      <m:sSub>
                        <m:sSubPr>
                          <m:ctrlPr>
                            <a:rPr lang="fr-FR" sz="2800" i="1" smtClean="0">
                              <a:latin typeface="Cambria Math" panose="02040503050406030204" pitchFamily="18" charset="0"/>
                            </a:rPr>
                          </m:ctrlPr>
                        </m:sSubPr>
                        <m:e>
                          <m:r>
                            <a:rPr lang="fr-FR" sz="2800" b="0" i="1" smtClean="0">
                              <a:latin typeface="Cambria Math"/>
                            </a:rPr>
                            <m:t>𝐼</m:t>
                          </m:r>
                        </m:e>
                        <m:sub>
                          <m:r>
                            <a:rPr lang="fr-FR" sz="2800" b="0" i="1" smtClean="0">
                              <a:latin typeface="Cambria Math"/>
                            </a:rPr>
                            <m:t>𝑚𝑎𝑥</m:t>
                          </m:r>
                        </m:sub>
                      </m:sSub>
                      <m:r>
                        <a:rPr lang="fr-FR" sz="2800" b="0" i="1" smtClean="0">
                          <a:latin typeface="Cambria Math"/>
                        </a:rPr>
                        <m:t>=</m:t>
                      </m:r>
                      <m:f>
                        <m:fPr>
                          <m:ctrlPr>
                            <a:rPr lang="fr-FR" sz="2800" i="1">
                              <a:latin typeface="Cambria Math" panose="02040503050406030204" pitchFamily="18" charset="0"/>
                              <a:ea typeface="Cambria Math"/>
                            </a:rPr>
                          </m:ctrlPr>
                        </m:fPr>
                        <m:num>
                          <m:r>
                            <a:rPr lang="fr-FR" sz="2800" i="1">
                              <a:latin typeface="Cambria Math"/>
                              <a:ea typeface="Cambria Math"/>
                            </a:rPr>
                            <m:t>𝐸</m:t>
                          </m:r>
                        </m:num>
                        <m:den>
                          <m:r>
                            <a:rPr lang="fr-FR" sz="2800" i="1">
                              <a:latin typeface="Cambria Math"/>
                              <a:ea typeface="Cambria Math"/>
                            </a:rPr>
                            <m:t>𝑅</m:t>
                          </m:r>
                        </m:den>
                      </m:f>
                      <m:r>
                        <a:rPr lang="fr-FR" sz="2800" i="1">
                          <a:latin typeface="Cambria Math"/>
                          <a:ea typeface="Cambria Math"/>
                        </a:rPr>
                        <m:t>+</m:t>
                      </m:r>
                      <m:d>
                        <m:dPr>
                          <m:ctrlPr>
                            <a:rPr lang="fr-FR" sz="2800" i="1">
                              <a:latin typeface="Cambria Math" panose="02040503050406030204" pitchFamily="18" charset="0"/>
                              <a:ea typeface="Cambria Math"/>
                            </a:rPr>
                          </m:ctrlPr>
                        </m:dPr>
                        <m:e>
                          <m:sSub>
                            <m:sSubPr>
                              <m:ctrlPr>
                                <a:rPr lang="fr-FR" sz="2800" i="1">
                                  <a:latin typeface="Cambria Math" panose="02040503050406030204" pitchFamily="18" charset="0"/>
                                  <a:ea typeface="Cambria Math"/>
                                </a:rPr>
                              </m:ctrlPr>
                            </m:sSubPr>
                            <m:e>
                              <m:r>
                                <a:rPr lang="fr-FR" sz="2800" i="1">
                                  <a:latin typeface="Cambria Math"/>
                                  <a:ea typeface="Cambria Math"/>
                                </a:rPr>
                                <m:t>𝐼</m:t>
                              </m:r>
                            </m:e>
                            <m:sub>
                              <m:r>
                                <a:rPr lang="fr-FR" sz="2800" i="1">
                                  <a:latin typeface="Cambria Math"/>
                                  <a:ea typeface="Cambria Math"/>
                                </a:rPr>
                                <m:t>𝑚𝑖𝑛</m:t>
                              </m:r>
                            </m:sub>
                          </m:sSub>
                          <m:r>
                            <a:rPr lang="fr-FR" sz="2800" i="1">
                              <a:latin typeface="Cambria Math"/>
                              <a:ea typeface="Cambria Math"/>
                            </a:rPr>
                            <m:t>−</m:t>
                          </m:r>
                          <m:r>
                            <a:rPr lang="fr-FR" sz="2800" i="1">
                              <a:latin typeface="Cambria Math"/>
                              <a:ea typeface="Cambria Math"/>
                            </a:rPr>
                            <m:t>𝐸</m:t>
                          </m:r>
                          <m:r>
                            <a:rPr lang="fr-FR" sz="2800" i="1">
                              <a:latin typeface="Cambria Math"/>
                              <a:ea typeface="Cambria Math"/>
                            </a:rPr>
                            <m:t>/</m:t>
                          </m:r>
                          <m:r>
                            <a:rPr lang="fr-FR" sz="2800" i="1">
                              <a:latin typeface="Cambria Math"/>
                              <a:ea typeface="Cambria Math"/>
                            </a:rPr>
                            <m:t>𝑅</m:t>
                          </m:r>
                        </m:e>
                      </m:d>
                      <m:r>
                        <a:rPr lang="fr-FR" sz="2800" i="1">
                          <a:latin typeface="Cambria Math"/>
                          <a:ea typeface="Cambria Math"/>
                        </a:rPr>
                        <m:t>.</m:t>
                      </m:r>
                      <m:sSup>
                        <m:sSupPr>
                          <m:ctrlPr>
                            <a:rPr lang="fr-FR" sz="2800" i="1">
                              <a:latin typeface="Cambria Math" panose="02040503050406030204" pitchFamily="18" charset="0"/>
                              <a:ea typeface="Cambria Math"/>
                            </a:rPr>
                          </m:ctrlPr>
                        </m:sSupPr>
                        <m:e>
                          <m:r>
                            <a:rPr lang="fr-FR" sz="2800" i="1">
                              <a:latin typeface="Cambria Math"/>
                              <a:ea typeface="Cambria Math"/>
                            </a:rPr>
                            <m:t>𝑒</m:t>
                          </m:r>
                        </m:e>
                        <m:sup>
                          <m:f>
                            <m:fPr>
                              <m:ctrlPr>
                                <a:rPr lang="fr-FR" sz="2800" i="1">
                                  <a:latin typeface="Cambria Math" panose="02040503050406030204" pitchFamily="18" charset="0"/>
                                  <a:ea typeface="Cambria Math"/>
                                </a:rPr>
                              </m:ctrlPr>
                            </m:fPr>
                            <m:num>
                              <m:r>
                                <a:rPr lang="fr-FR" sz="2800" i="1">
                                  <a:latin typeface="Cambria Math"/>
                                  <a:ea typeface="Cambria Math"/>
                                </a:rPr>
                                <m:t>−</m:t>
                              </m:r>
                              <m:r>
                                <a:rPr lang="fr-FR" sz="2800" i="1">
                                  <a:latin typeface="Cambria Math"/>
                                  <a:ea typeface="Cambria Math"/>
                                </a:rPr>
                                <m:t>𝛼</m:t>
                              </m:r>
                              <m:r>
                                <a:rPr lang="fr-FR" sz="2800" i="1">
                                  <a:latin typeface="Cambria Math"/>
                                  <a:ea typeface="Cambria Math"/>
                                </a:rPr>
                                <m:t>𝑇</m:t>
                              </m:r>
                            </m:num>
                            <m:den>
                              <m:r>
                                <a:rPr lang="fr-FR" sz="2800" i="1">
                                  <a:latin typeface="Cambria Math"/>
                                  <a:ea typeface="Cambria Math"/>
                                </a:rPr>
                                <m:t>𝜏</m:t>
                              </m:r>
                            </m:den>
                          </m:f>
                        </m:sup>
                      </m:sSup>
                    </m:oMath>
                  </m:oMathPara>
                </a14:m>
                <a:r>
                  <a:rPr lang="fr-FR" sz="2800" dirty="0"/>
                  <a:t/>
                </a:r>
                <a:br>
                  <a:rPr lang="fr-FR" sz="2800" dirty="0"/>
                </a:br>
                <a:endParaRPr lang="fr-FR" sz="2800" u="sng" dirty="0" smtClean="0"/>
              </a:p>
              <a:p>
                <a:pPr marL="0" indent="0">
                  <a:buNone/>
                </a:pPr>
                <a:endParaRPr lang="fr-FR" sz="2800" u="sng" dirty="0" smtClean="0"/>
              </a:p>
            </p:txBody>
          </p:sp>
        </mc:Choice>
        <mc:Fallback>
          <p:sp>
            <p:nvSpPr>
              <p:cNvPr id="3" name="Espace réservé du contenu 2"/>
              <p:cNvSpPr>
                <a:spLocks noGrp="1" noRot="1" noChangeAspect="1" noMove="1" noResize="1" noEditPoints="1" noAdjustHandles="1" noChangeArrowheads="1" noChangeShapeType="1" noTextEdit="1"/>
              </p:cNvSpPr>
              <p:nvPr>
                <p:ph sz="quarter" idx="1"/>
              </p:nvPr>
            </p:nvSpPr>
            <p:spPr>
              <a:xfrm>
                <a:off x="546265" y="735283"/>
                <a:ext cx="11530939" cy="5968341"/>
              </a:xfrm>
              <a:blipFill>
                <a:blip r:embed="rId2"/>
                <a:stretch>
                  <a:fillRect l="-1111" t="-1124"/>
                </a:stretch>
              </a:blipFill>
            </p:spPr>
            <p:txBody>
              <a:bodyPr/>
              <a:lstStyle/>
              <a:p>
                <a:r>
                  <a:rPr lang="fr-FR">
                    <a:noFill/>
                  </a:rPr>
                  <a:t> </a:t>
                </a:r>
              </a:p>
            </p:txBody>
          </p:sp>
        </mc:Fallback>
      </mc:AlternateContent>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245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422" b="17265"/>
          <a:stretch/>
        </p:blipFill>
        <p:spPr bwMode="auto">
          <a:xfrm>
            <a:off x="8006399" y="2017855"/>
            <a:ext cx="3934072" cy="1472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4801" y="3490397"/>
            <a:ext cx="3597268" cy="324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3164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mc:AlternateContent xmlns:mc="http://schemas.openxmlformats.org/markup-compatibility/2006">
        <mc:Choice xmlns:a14="http://schemas.microsoft.com/office/drawing/2010/main" Requires="a14">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dirty="0" smtClean="0"/>
                  <a:t>10 </a:t>
                </a:r>
                <a:r>
                  <a:rPr lang="fr-FR" sz="2800" b="1" dirty="0"/>
                  <a:t>– </a:t>
                </a:r>
                <a:r>
                  <a:rPr lang="fr-FR" sz="2800" b="1" dirty="0" smtClean="0"/>
                  <a:t>Variateur de vitesse électronique pour moteur à </a:t>
                </a:r>
                <a:r>
                  <a:rPr lang="fr-FR" sz="2800" b="1" dirty="0"/>
                  <a:t>courant continu </a:t>
                </a:r>
                <a:r>
                  <a:rPr lang="fr-FR" sz="2800" b="1" dirty="0" smtClean="0"/>
                  <a:t>:</a:t>
                </a:r>
              </a:p>
              <a:p>
                <a:pPr marL="0" indent="0">
                  <a:buNone/>
                </a:pPr>
                <a:r>
                  <a:rPr lang="fr-FR" sz="2800" b="1" u="sng" dirty="0" smtClean="0"/>
                  <a:t>10.1. Hacheurs        Hacheur série       Alimentation </a:t>
                </a:r>
                <a:r>
                  <a:rPr lang="fr-FR" sz="2800" b="1" u="sng" dirty="0"/>
                  <a:t>d’une charge </a:t>
                </a:r>
                <a:r>
                  <a:rPr lang="fr-FR" sz="2800" b="1" u="sng" dirty="0" smtClean="0"/>
                  <a:t>inductive</a:t>
                </a:r>
                <a:r>
                  <a:rPr lang="fr-FR" sz="2800" u="sng" dirty="0" smtClean="0"/>
                  <a:t> </a:t>
                </a:r>
                <a:r>
                  <a:rPr lang="fr-FR" sz="2800" u="sng" dirty="0"/>
                  <a:t/>
                </a:r>
                <a:br>
                  <a:rPr lang="fr-FR" sz="2800" u="sng" dirty="0"/>
                </a:br>
                <a:endParaRPr lang="fr-FR" sz="2800" b="1" u="sng" dirty="0"/>
              </a:p>
              <a:p>
                <a:pPr marL="0" indent="0">
                  <a:buNone/>
                </a:pPr>
                <a:r>
                  <a:rPr lang="fr-FR" sz="2800" b="1" dirty="0" smtClean="0">
                    <a:solidFill>
                      <a:srgbClr val="FF0000"/>
                    </a:solidFill>
                  </a:rPr>
                  <a:t>b) </a:t>
                </a:r>
                <a:r>
                  <a:rPr lang="fr-FR" sz="2800" b="1" dirty="0">
                    <a:solidFill>
                      <a:srgbClr val="FF0000"/>
                    </a:solidFill>
                  </a:rPr>
                  <a:t>interrupteur H </a:t>
                </a:r>
                <a:r>
                  <a:rPr lang="fr-FR" sz="2800" b="1" dirty="0" smtClean="0">
                    <a:solidFill>
                      <a:srgbClr val="FF0000"/>
                    </a:solidFill>
                  </a:rPr>
                  <a:t>ouvert </a:t>
                </a:r>
                <a:r>
                  <a:rPr lang="fr-FR" sz="2800" dirty="0"/>
                  <a:t>:</a:t>
                </a:r>
                <a14:m>
                  <m:oMath xmlns:m="http://schemas.openxmlformats.org/officeDocument/2006/math">
                    <m:r>
                      <a:rPr lang="fr-FR" sz="2800" i="1">
                        <a:latin typeface="Cambria Math"/>
                        <a:ea typeface="Cambria Math"/>
                      </a:rPr>
                      <m:t>𝛼</m:t>
                    </m:r>
                    <m:r>
                      <a:rPr lang="fr-FR" sz="2800" i="1">
                        <a:latin typeface="Cambria Math"/>
                        <a:ea typeface="Cambria Math"/>
                      </a:rPr>
                      <m:t>𝑇</m:t>
                    </m:r>
                    <m:r>
                      <a:rPr lang="fr-FR" sz="2800" b="0" i="1" smtClean="0">
                        <a:latin typeface="Cambria Math"/>
                        <a:ea typeface="Cambria Math"/>
                      </a:rPr>
                      <m:t>&lt;</m:t>
                    </m:r>
                    <m:r>
                      <a:rPr lang="fr-FR" sz="2800" b="0" i="1" smtClean="0">
                        <a:latin typeface="Cambria Math"/>
                        <a:ea typeface="Cambria Math"/>
                      </a:rPr>
                      <m:t>𝑡</m:t>
                    </m:r>
                    <m:r>
                      <a:rPr lang="fr-FR" sz="2800" b="0" i="1" smtClean="0">
                        <a:latin typeface="Cambria Math"/>
                        <a:ea typeface="Cambria Math"/>
                      </a:rPr>
                      <m:t>&lt;</m:t>
                    </m:r>
                    <m:r>
                      <a:rPr lang="fr-FR" sz="2800" b="0" i="1" smtClean="0">
                        <a:latin typeface="Cambria Math"/>
                        <a:ea typeface="Cambria Math"/>
                      </a:rPr>
                      <m:t>𝑇</m:t>
                    </m:r>
                  </m:oMath>
                </a14:m>
                <a:r>
                  <a:rPr lang="fr-FR" sz="2800" dirty="0"/>
                  <a:t/>
                </a:r>
                <a:br>
                  <a:rPr lang="fr-FR" sz="2800" dirty="0"/>
                </a:br>
                <a14:m>
                  <m:oMath xmlns:m="http://schemas.openxmlformats.org/officeDocument/2006/math">
                    <m:sSub>
                      <m:sSubPr>
                        <m:ctrlPr>
                          <a:rPr lang="fr-FR" sz="2800" i="1" smtClean="0">
                            <a:latin typeface="Cambria Math" panose="02040503050406030204" pitchFamily="18" charset="0"/>
                            <a:ea typeface="Cambria Math"/>
                          </a:rPr>
                        </m:ctrlPr>
                      </m:sSubPr>
                      <m:e>
                        <m:r>
                          <a:rPr lang="fr-FR" sz="2800" b="0" i="1" smtClean="0">
                            <a:latin typeface="Cambria Math"/>
                            <a:ea typeface="Cambria Math"/>
                          </a:rPr>
                          <m:t>𝑈</m:t>
                        </m:r>
                      </m:e>
                      <m:sub>
                        <m:r>
                          <a:rPr lang="fr-FR" sz="2800" b="0" i="1" smtClean="0">
                            <a:latin typeface="Cambria Math"/>
                            <a:ea typeface="Cambria Math"/>
                          </a:rPr>
                          <m:t>𝑐</m:t>
                        </m:r>
                      </m:sub>
                    </m:sSub>
                    <m:r>
                      <a:rPr lang="fr-FR" sz="2800" b="0" i="1" smtClean="0">
                        <a:latin typeface="Cambria Math"/>
                        <a:ea typeface="Cambria Math"/>
                      </a:rPr>
                      <m:t>=0=</m:t>
                    </m:r>
                    <m:r>
                      <a:rPr lang="fr-FR" sz="2800" b="0" i="1" smtClean="0">
                        <a:latin typeface="Cambria Math"/>
                        <a:ea typeface="Cambria Math"/>
                      </a:rPr>
                      <m:t>𝑅</m:t>
                    </m:r>
                    <m:r>
                      <a:rPr lang="fr-FR" sz="2800" b="0" i="1" smtClean="0">
                        <a:latin typeface="Cambria Math"/>
                        <a:ea typeface="Cambria Math"/>
                      </a:rPr>
                      <m:t>.</m:t>
                    </m:r>
                    <m:sSub>
                      <m:sSubPr>
                        <m:ctrlPr>
                          <a:rPr lang="fr-FR" sz="2800" b="0" i="1" smtClean="0">
                            <a:latin typeface="Cambria Math" panose="02040503050406030204" pitchFamily="18" charset="0"/>
                            <a:ea typeface="Cambria Math"/>
                          </a:rPr>
                        </m:ctrlPr>
                      </m:sSubPr>
                      <m:e>
                        <m:r>
                          <a:rPr lang="fr-FR" sz="2800" b="0" i="1" smtClean="0">
                            <a:latin typeface="Cambria Math"/>
                            <a:ea typeface="Cambria Math"/>
                          </a:rPr>
                          <m:t>𝑖</m:t>
                        </m:r>
                      </m:e>
                      <m:sub>
                        <m:r>
                          <a:rPr lang="fr-FR" sz="2800" b="0" i="1" smtClean="0">
                            <a:latin typeface="Cambria Math"/>
                            <a:ea typeface="Cambria Math"/>
                          </a:rPr>
                          <m:t>𝑐</m:t>
                        </m:r>
                      </m:sub>
                    </m:sSub>
                    <m:r>
                      <a:rPr lang="fr-FR" sz="2800" b="0" i="1" smtClean="0">
                        <a:latin typeface="Cambria Math"/>
                        <a:ea typeface="Cambria Math"/>
                      </a:rPr>
                      <m:t>+</m:t>
                    </m:r>
                    <m:r>
                      <a:rPr lang="fr-FR" sz="2800" b="0" i="1" smtClean="0">
                        <a:latin typeface="Cambria Math"/>
                        <a:ea typeface="Cambria Math"/>
                      </a:rPr>
                      <m:t>𝐿</m:t>
                    </m:r>
                    <m:r>
                      <a:rPr lang="fr-FR" sz="2800" b="0" i="1" smtClean="0">
                        <a:latin typeface="Cambria Math"/>
                        <a:ea typeface="Cambria Math"/>
                      </a:rPr>
                      <m:t>.</m:t>
                    </m:r>
                    <m:f>
                      <m:fPr>
                        <m:ctrlPr>
                          <a:rPr lang="fr-FR" sz="2800" b="0" i="1" smtClean="0">
                            <a:latin typeface="Cambria Math" panose="02040503050406030204" pitchFamily="18" charset="0"/>
                            <a:ea typeface="Cambria Math"/>
                          </a:rPr>
                        </m:ctrlPr>
                      </m:fPr>
                      <m:num>
                        <m:sSub>
                          <m:sSubPr>
                            <m:ctrlPr>
                              <a:rPr lang="fr-FR" sz="2800" b="0" i="1" smtClean="0">
                                <a:latin typeface="Cambria Math" panose="02040503050406030204" pitchFamily="18" charset="0"/>
                                <a:ea typeface="Cambria Math"/>
                              </a:rPr>
                            </m:ctrlPr>
                          </m:sSubPr>
                          <m:e>
                            <m:r>
                              <a:rPr lang="fr-FR" sz="2800" b="0" i="1" smtClean="0">
                                <a:latin typeface="Cambria Math"/>
                                <a:ea typeface="Cambria Math"/>
                              </a:rPr>
                              <m:t>𝑑𝑖</m:t>
                            </m:r>
                          </m:e>
                          <m:sub>
                            <m:r>
                              <a:rPr lang="fr-FR" sz="2800" b="0" i="1" smtClean="0">
                                <a:latin typeface="Cambria Math"/>
                                <a:ea typeface="Cambria Math"/>
                              </a:rPr>
                              <m:t>𝑐</m:t>
                            </m:r>
                          </m:sub>
                        </m:sSub>
                      </m:num>
                      <m:den>
                        <m:r>
                          <a:rPr lang="fr-FR" sz="2800" b="0" i="1" smtClean="0">
                            <a:latin typeface="Cambria Math"/>
                            <a:ea typeface="Cambria Math"/>
                          </a:rPr>
                          <m:t>𝑑𝑡</m:t>
                        </m:r>
                      </m:den>
                    </m:f>
                  </m:oMath>
                </a14:m>
                <a:r>
                  <a:rPr lang="fr-FR" sz="2800" i="1" dirty="0" smtClean="0">
                    <a:latin typeface="Cambria Math"/>
                    <a:ea typeface="Cambria Math"/>
                  </a:rPr>
                  <a:t> , </a:t>
                </a:r>
              </a:p>
              <a:p>
                <a:pPr marL="0" indent="0">
                  <a:buNone/>
                </a:pPr>
                <a14:m>
                  <m:oMathPara xmlns:m="http://schemas.openxmlformats.org/officeDocument/2006/math">
                    <m:oMathParaPr>
                      <m:jc m:val="left"/>
                    </m:oMathParaPr>
                    <m:oMath xmlns:m="http://schemas.openxmlformats.org/officeDocument/2006/math">
                      <m:sSub>
                        <m:sSubPr>
                          <m:ctrlPr>
                            <a:rPr lang="fr-FR" sz="2800" i="1" smtClean="0">
                              <a:latin typeface="Cambria Math" panose="02040503050406030204" pitchFamily="18" charset="0"/>
                              <a:ea typeface="Cambria Math"/>
                            </a:rPr>
                          </m:ctrlPr>
                        </m:sSubPr>
                        <m:e>
                          <m:r>
                            <a:rPr lang="fr-FR" sz="2800" b="0" i="1" smtClean="0">
                              <a:latin typeface="Cambria Math"/>
                              <a:ea typeface="Cambria Math"/>
                            </a:rPr>
                            <m:t>𝑖</m:t>
                          </m:r>
                        </m:e>
                        <m:sub>
                          <m:r>
                            <a:rPr lang="fr-FR" sz="2800" b="0" i="1" smtClean="0">
                              <a:latin typeface="Cambria Math"/>
                              <a:ea typeface="Cambria Math"/>
                            </a:rPr>
                            <m:t>𝑐</m:t>
                          </m:r>
                        </m:sub>
                      </m:sSub>
                      <m:r>
                        <a:rPr lang="fr-FR" sz="2800" b="0" i="1" smtClean="0">
                          <a:latin typeface="Cambria Math"/>
                          <a:ea typeface="Cambria Math"/>
                        </a:rPr>
                        <m:t>=</m:t>
                      </m:r>
                      <m:sSub>
                        <m:sSubPr>
                          <m:ctrlPr>
                            <a:rPr lang="fr-FR" sz="2800" b="0" i="1" smtClean="0">
                              <a:latin typeface="Cambria Math" panose="02040503050406030204" pitchFamily="18" charset="0"/>
                              <a:ea typeface="Cambria Math"/>
                            </a:rPr>
                          </m:ctrlPr>
                        </m:sSubPr>
                        <m:e>
                          <m:r>
                            <a:rPr lang="fr-FR" sz="2800" b="0" i="1" smtClean="0">
                              <a:latin typeface="Cambria Math"/>
                              <a:ea typeface="Cambria Math"/>
                            </a:rPr>
                            <m:t>𝑖</m:t>
                          </m:r>
                        </m:e>
                        <m:sub>
                          <m:r>
                            <a:rPr lang="fr-FR" sz="2800" b="0" i="1" smtClean="0">
                              <a:latin typeface="Cambria Math"/>
                              <a:ea typeface="Cambria Math"/>
                            </a:rPr>
                            <m:t>𝐷</m:t>
                          </m:r>
                        </m:sub>
                      </m:sSub>
                      <m:r>
                        <a:rPr lang="fr-FR" sz="2800" b="0" i="1" smtClean="0">
                          <a:latin typeface="Cambria Math"/>
                          <a:ea typeface="Cambria Math"/>
                        </a:rPr>
                        <m:t>=</m:t>
                      </m:r>
                      <m:sSub>
                        <m:sSubPr>
                          <m:ctrlPr>
                            <a:rPr lang="fr-FR" sz="2800" b="0" i="1" smtClean="0">
                              <a:latin typeface="Cambria Math" panose="02040503050406030204" pitchFamily="18" charset="0"/>
                              <a:ea typeface="Cambria Math"/>
                            </a:rPr>
                          </m:ctrlPr>
                        </m:sSubPr>
                        <m:e>
                          <m:r>
                            <a:rPr lang="fr-FR" sz="2800" b="0" i="1" smtClean="0">
                              <a:latin typeface="Cambria Math"/>
                              <a:ea typeface="Cambria Math"/>
                            </a:rPr>
                            <m:t>𝐼</m:t>
                          </m:r>
                        </m:e>
                        <m:sub>
                          <m:r>
                            <a:rPr lang="fr-FR" sz="2800" b="0" i="1" smtClean="0">
                              <a:latin typeface="Cambria Math"/>
                              <a:ea typeface="Cambria Math"/>
                            </a:rPr>
                            <m:t>𝑚𝑎𝑥</m:t>
                          </m:r>
                        </m:sub>
                      </m:sSub>
                      <m:r>
                        <a:rPr lang="fr-FR" sz="2800" b="0" i="1" smtClean="0">
                          <a:latin typeface="Cambria Math"/>
                          <a:ea typeface="Cambria Math"/>
                        </a:rPr>
                        <m:t>.</m:t>
                      </m:r>
                      <m:sSup>
                        <m:sSupPr>
                          <m:ctrlPr>
                            <a:rPr lang="fr-FR" sz="2800" b="0" i="1" smtClean="0">
                              <a:latin typeface="Cambria Math" panose="02040503050406030204" pitchFamily="18" charset="0"/>
                              <a:ea typeface="Cambria Math"/>
                            </a:rPr>
                          </m:ctrlPr>
                        </m:sSupPr>
                        <m:e>
                          <m:r>
                            <a:rPr lang="fr-FR" sz="2800" b="0" i="1" smtClean="0">
                              <a:latin typeface="Cambria Math"/>
                              <a:ea typeface="Cambria Math"/>
                            </a:rPr>
                            <m:t>𝑒</m:t>
                          </m:r>
                        </m:e>
                        <m:sup>
                          <m:f>
                            <m:fPr>
                              <m:ctrlPr>
                                <a:rPr lang="fr-FR" sz="2800" b="0" i="1" smtClean="0">
                                  <a:latin typeface="Cambria Math" panose="02040503050406030204" pitchFamily="18" charset="0"/>
                                  <a:ea typeface="Cambria Math"/>
                                </a:rPr>
                              </m:ctrlPr>
                            </m:fPr>
                            <m:num>
                              <m:r>
                                <a:rPr lang="fr-FR" sz="2800" b="0" i="1" smtClean="0">
                                  <a:latin typeface="Cambria Math"/>
                                  <a:ea typeface="Cambria Math"/>
                                </a:rPr>
                                <m:t>−(</m:t>
                              </m:r>
                              <m:r>
                                <a:rPr lang="fr-FR" sz="2800" b="0" i="1" smtClean="0">
                                  <a:latin typeface="Cambria Math"/>
                                  <a:ea typeface="Cambria Math"/>
                                </a:rPr>
                                <m:t>𝑡</m:t>
                              </m:r>
                              <m:r>
                                <a:rPr lang="fr-FR" sz="2800" b="0" i="1" smtClean="0">
                                  <a:latin typeface="Cambria Math"/>
                                  <a:ea typeface="Cambria Math"/>
                                </a:rPr>
                                <m:t>−</m:t>
                              </m:r>
                              <m:r>
                                <a:rPr lang="fr-FR" sz="2800" b="0" i="1" smtClean="0">
                                  <a:latin typeface="Cambria Math"/>
                                  <a:ea typeface="Cambria Math"/>
                                </a:rPr>
                                <m:t>𝛼</m:t>
                              </m:r>
                              <m:r>
                                <a:rPr lang="fr-FR" sz="2800" b="0" i="1" smtClean="0">
                                  <a:latin typeface="Cambria Math"/>
                                  <a:ea typeface="Cambria Math"/>
                                </a:rPr>
                                <m:t>𝑇</m:t>
                              </m:r>
                              <m:r>
                                <a:rPr lang="fr-FR" sz="2800" b="0" i="1" smtClean="0">
                                  <a:latin typeface="Cambria Math"/>
                                  <a:ea typeface="Cambria Math"/>
                                </a:rPr>
                                <m:t>)</m:t>
                              </m:r>
                            </m:num>
                            <m:den>
                              <m:r>
                                <a:rPr lang="fr-FR" sz="2800" b="0" i="1" smtClean="0">
                                  <a:latin typeface="Cambria Math"/>
                                  <a:ea typeface="Cambria Math"/>
                                </a:rPr>
                                <m:t>𝜏</m:t>
                              </m:r>
                            </m:den>
                          </m:f>
                        </m:sup>
                      </m:sSup>
                    </m:oMath>
                  </m:oMathPara>
                </a14:m>
                <a:endParaRPr lang="fr-FR" sz="2800" i="1" dirty="0" smtClean="0">
                  <a:latin typeface="Cambria Math"/>
                  <a:ea typeface="Cambria Math"/>
                </a:endParaRPr>
              </a:p>
              <a:p>
                <a:pPr marL="0" indent="0">
                  <a:buNone/>
                </a:pPr>
                <a14:m>
                  <m:oMath xmlns:m="http://schemas.openxmlformats.org/officeDocument/2006/math">
                    <m:r>
                      <a:rPr lang="fr-FR" sz="2800" i="1" smtClean="0">
                        <a:latin typeface="Cambria Math"/>
                        <a:ea typeface="Cambria Math"/>
                      </a:rPr>
                      <m:t>𝜏</m:t>
                    </m:r>
                    <m:r>
                      <a:rPr lang="fr-FR" sz="2800" b="0" i="1" smtClean="0">
                        <a:latin typeface="Cambria Math"/>
                        <a:ea typeface="Cambria Math"/>
                      </a:rPr>
                      <m:t>=</m:t>
                    </m:r>
                    <m:f>
                      <m:fPr>
                        <m:ctrlPr>
                          <a:rPr lang="fr-FR" sz="2800" b="0" i="1" smtClean="0">
                            <a:latin typeface="Cambria Math" panose="02040503050406030204" pitchFamily="18" charset="0"/>
                            <a:ea typeface="Cambria Math"/>
                          </a:rPr>
                        </m:ctrlPr>
                      </m:fPr>
                      <m:num>
                        <m:r>
                          <a:rPr lang="fr-FR" sz="2800" b="0" i="1" smtClean="0">
                            <a:latin typeface="Cambria Math"/>
                            <a:ea typeface="Cambria Math"/>
                          </a:rPr>
                          <m:t>𝐿</m:t>
                        </m:r>
                      </m:num>
                      <m:den>
                        <m:r>
                          <a:rPr lang="fr-FR" sz="2800" b="0" i="1" smtClean="0">
                            <a:latin typeface="Cambria Math"/>
                            <a:ea typeface="Cambria Math"/>
                          </a:rPr>
                          <m:t>𝑅</m:t>
                        </m:r>
                      </m:den>
                    </m:f>
                  </m:oMath>
                </a14:m>
                <a:r>
                  <a:rPr lang="fr-FR" sz="2800" dirty="0" smtClean="0"/>
                  <a:t> : Constante de temps électrique</a:t>
                </a:r>
                <a:endParaRPr lang="fr-FR" sz="2800" dirty="0"/>
              </a:p>
              <a:p>
                <a:pPr marL="0" indent="0">
                  <a:buNone/>
                </a:pPr>
                <a:r>
                  <a:rPr lang="fr-FR" sz="2800" dirty="0" smtClean="0"/>
                  <a:t>la </a:t>
                </a:r>
                <a:r>
                  <a:rPr lang="fr-FR" sz="2800" dirty="0"/>
                  <a:t>valeur </a:t>
                </a:r>
                <a:r>
                  <a:rPr lang="fr-FR" sz="2800" dirty="0" smtClean="0"/>
                  <a:t>maximale </a:t>
                </a:r>
                <a:r>
                  <a:rPr lang="fr-FR" sz="2800" dirty="0"/>
                  <a:t>du courant de </a:t>
                </a:r>
                <a:r>
                  <a:rPr lang="fr-FR" sz="2800" dirty="0" smtClean="0"/>
                  <a:t>décharge </a:t>
                </a:r>
                <a:r>
                  <a:rPr lang="fr-FR" sz="2800" dirty="0" smtClean="0"/>
                  <a:t>est:</a:t>
                </a:r>
              </a:p>
              <a:p>
                <a:pPr marL="0" indent="0">
                  <a:buNone/>
                </a:pPr>
                <a14:m>
                  <m:oMathPara xmlns:m="http://schemas.openxmlformats.org/officeDocument/2006/math">
                    <m:oMathParaPr>
                      <m:jc m:val="left"/>
                    </m:oMathParaPr>
                    <m:oMath xmlns:m="http://schemas.openxmlformats.org/officeDocument/2006/math">
                      <m:sSub>
                        <m:sSubPr>
                          <m:ctrlPr>
                            <a:rPr lang="fr-FR" sz="2800" i="1">
                              <a:latin typeface="Cambria Math" panose="02040503050406030204" pitchFamily="18" charset="0"/>
                              <a:ea typeface="Cambria Math"/>
                            </a:rPr>
                          </m:ctrlPr>
                        </m:sSubPr>
                        <m:e>
                          <m:r>
                            <a:rPr lang="fr-FR" sz="2800" i="1">
                              <a:latin typeface="Cambria Math"/>
                              <a:ea typeface="Cambria Math"/>
                            </a:rPr>
                            <m:t>𝑖</m:t>
                          </m:r>
                        </m:e>
                        <m:sub>
                          <m:r>
                            <a:rPr lang="fr-FR" sz="2800" b="0" i="1" smtClean="0">
                              <a:latin typeface="Cambria Math"/>
                              <a:ea typeface="Cambria Math"/>
                            </a:rPr>
                            <m:t>𝑚𝑖𝑛</m:t>
                          </m:r>
                        </m:sub>
                      </m:sSub>
                      <m:r>
                        <a:rPr lang="fr-FR" sz="2800" i="1">
                          <a:latin typeface="Cambria Math"/>
                          <a:ea typeface="Cambria Math"/>
                        </a:rPr>
                        <m:t>=</m:t>
                      </m:r>
                      <m:sSub>
                        <m:sSubPr>
                          <m:ctrlPr>
                            <a:rPr lang="fr-FR" sz="2800" i="1">
                              <a:latin typeface="Cambria Math" panose="02040503050406030204" pitchFamily="18" charset="0"/>
                              <a:ea typeface="Cambria Math"/>
                            </a:rPr>
                          </m:ctrlPr>
                        </m:sSubPr>
                        <m:e>
                          <m:r>
                            <a:rPr lang="fr-FR" sz="2800" i="1">
                              <a:latin typeface="Cambria Math"/>
                              <a:ea typeface="Cambria Math"/>
                            </a:rPr>
                            <m:t>𝐼</m:t>
                          </m:r>
                        </m:e>
                        <m:sub>
                          <m:r>
                            <a:rPr lang="fr-FR" sz="2800" i="1">
                              <a:latin typeface="Cambria Math"/>
                              <a:ea typeface="Cambria Math"/>
                            </a:rPr>
                            <m:t>𝑚𝑎𝑥</m:t>
                          </m:r>
                        </m:sub>
                      </m:sSub>
                      <m:r>
                        <a:rPr lang="fr-FR" sz="2800" i="1">
                          <a:latin typeface="Cambria Math"/>
                          <a:ea typeface="Cambria Math"/>
                        </a:rPr>
                        <m:t>.</m:t>
                      </m:r>
                      <m:sSup>
                        <m:sSupPr>
                          <m:ctrlPr>
                            <a:rPr lang="fr-FR" sz="2800" i="1">
                              <a:latin typeface="Cambria Math" panose="02040503050406030204" pitchFamily="18" charset="0"/>
                              <a:ea typeface="Cambria Math"/>
                            </a:rPr>
                          </m:ctrlPr>
                        </m:sSupPr>
                        <m:e>
                          <m:r>
                            <a:rPr lang="fr-FR" sz="2800" i="1">
                              <a:latin typeface="Cambria Math"/>
                              <a:ea typeface="Cambria Math"/>
                            </a:rPr>
                            <m:t>𝑒</m:t>
                          </m:r>
                        </m:e>
                        <m:sup>
                          <m:f>
                            <m:fPr>
                              <m:ctrlPr>
                                <a:rPr lang="fr-FR" sz="2800" i="1">
                                  <a:latin typeface="Cambria Math" panose="02040503050406030204" pitchFamily="18" charset="0"/>
                                  <a:ea typeface="Cambria Math"/>
                                </a:rPr>
                              </m:ctrlPr>
                            </m:fPr>
                            <m:num>
                              <m:r>
                                <a:rPr lang="fr-FR" sz="2800" i="1">
                                  <a:latin typeface="Cambria Math"/>
                                  <a:ea typeface="Cambria Math"/>
                                </a:rPr>
                                <m:t>−(</m:t>
                              </m:r>
                              <m:r>
                                <a:rPr lang="fr-FR" sz="2800" b="0" i="1" smtClean="0">
                                  <a:latin typeface="Cambria Math"/>
                                  <a:ea typeface="Cambria Math"/>
                                </a:rPr>
                                <m:t>𝑇</m:t>
                              </m:r>
                              <m:r>
                                <a:rPr lang="fr-FR" sz="2800" i="1">
                                  <a:latin typeface="Cambria Math"/>
                                  <a:ea typeface="Cambria Math"/>
                                </a:rPr>
                                <m:t>−</m:t>
                              </m:r>
                              <m:r>
                                <a:rPr lang="fr-FR" sz="2800" i="1">
                                  <a:latin typeface="Cambria Math"/>
                                  <a:ea typeface="Cambria Math"/>
                                </a:rPr>
                                <m:t>𝛼</m:t>
                              </m:r>
                              <m:r>
                                <a:rPr lang="fr-FR" sz="2800" i="1">
                                  <a:latin typeface="Cambria Math"/>
                                  <a:ea typeface="Cambria Math"/>
                                </a:rPr>
                                <m:t>𝑇</m:t>
                              </m:r>
                              <m:r>
                                <a:rPr lang="fr-FR" sz="2800" i="1">
                                  <a:latin typeface="Cambria Math"/>
                                  <a:ea typeface="Cambria Math"/>
                                </a:rPr>
                                <m:t>)</m:t>
                              </m:r>
                            </m:num>
                            <m:den>
                              <m:r>
                                <a:rPr lang="fr-FR" sz="2800" i="1">
                                  <a:latin typeface="Cambria Math"/>
                                  <a:ea typeface="Cambria Math"/>
                                </a:rPr>
                                <m:t>𝜏</m:t>
                              </m:r>
                            </m:den>
                          </m:f>
                        </m:sup>
                      </m:sSup>
                    </m:oMath>
                  </m:oMathPara>
                </a14:m>
                <a:endParaRPr lang="fr-FR" sz="2800" u="sng" dirty="0" smtClean="0"/>
              </a:p>
            </p:txBody>
          </p:sp>
        </mc:Choice>
        <mc:Fallback>
          <p:sp>
            <p:nvSpPr>
              <p:cNvPr id="3" name="Espace réservé du contenu 2"/>
              <p:cNvSpPr>
                <a:spLocks noGrp="1" noRot="1" noChangeAspect="1" noMove="1" noResize="1" noEditPoints="1" noAdjustHandles="1" noChangeArrowheads="1" noChangeShapeType="1" noTextEdit="1"/>
              </p:cNvSpPr>
              <p:nvPr>
                <p:ph sz="quarter" idx="1"/>
              </p:nvPr>
            </p:nvSpPr>
            <p:spPr>
              <a:xfrm>
                <a:off x="546265" y="735283"/>
                <a:ext cx="11530939" cy="5968341"/>
              </a:xfrm>
              <a:blipFill>
                <a:blip r:embed="rId2"/>
                <a:stretch>
                  <a:fillRect l="-1111" t="-1124"/>
                </a:stretch>
              </a:blipFill>
            </p:spPr>
            <p:txBody>
              <a:bodyPr/>
              <a:lstStyle/>
              <a:p>
                <a:r>
                  <a:rPr lang="fr-FR">
                    <a:noFill/>
                  </a:rPr>
                  <a:t> </a:t>
                </a:r>
              </a:p>
            </p:txBody>
          </p:sp>
        </mc:Fallback>
      </mc:AlternateContent>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245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422" b="17265"/>
          <a:stretch/>
        </p:blipFill>
        <p:spPr bwMode="auto">
          <a:xfrm>
            <a:off x="8006399" y="2017855"/>
            <a:ext cx="3934072" cy="1472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4801" y="3490397"/>
            <a:ext cx="3597268" cy="324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8849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dirty="0" smtClean="0"/>
              <a:t>10 </a:t>
            </a:r>
            <a:r>
              <a:rPr lang="fr-FR" sz="2800" b="1" dirty="0"/>
              <a:t>– </a:t>
            </a:r>
            <a:r>
              <a:rPr lang="fr-FR" sz="2800" b="1" dirty="0" smtClean="0"/>
              <a:t>Variateur de vitesse électronique pour moteur à </a:t>
            </a:r>
            <a:r>
              <a:rPr lang="fr-FR" sz="2800" b="1" dirty="0"/>
              <a:t>courant continu </a:t>
            </a:r>
            <a:r>
              <a:rPr lang="fr-FR" sz="2800" b="1" dirty="0" smtClean="0"/>
              <a:t>:</a:t>
            </a:r>
          </a:p>
          <a:p>
            <a:pPr marL="0" indent="0">
              <a:buNone/>
            </a:pPr>
            <a:r>
              <a:rPr lang="fr-FR" sz="2400" b="1" u="sng" dirty="0" smtClean="0"/>
              <a:t>10.1. Hacheurs        Hacheur série       Alimentation </a:t>
            </a:r>
            <a:r>
              <a:rPr lang="fr-FR" sz="2400" b="1" u="sng" dirty="0"/>
              <a:t>d’une charge </a:t>
            </a:r>
            <a:r>
              <a:rPr lang="fr-FR" sz="2400" b="1" u="sng" dirty="0" smtClean="0"/>
              <a:t>inductive avec </a:t>
            </a:r>
            <a:r>
              <a:rPr lang="fr-FR" sz="2400" b="1" u="sng" dirty="0" err="1" smtClean="0"/>
              <a:t>fecm</a:t>
            </a:r>
            <a:r>
              <a:rPr lang="fr-FR" sz="2400" b="1" u="sng" dirty="0" smtClean="0"/>
              <a:t> </a:t>
            </a:r>
            <a:r>
              <a:rPr lang="fr-FR" sz="2400" u="sng" dirty="0" smtClean="0"/>
              <a:t> </a:t>
            </a:r>
            <a:r>
              <a:rPr lang="fr-FR" sz="2800" u="sng" dirty="0"/>
              <a:t/>
            </a:r>
            <a:br>
              <a:rPr lang="fr-FR" sz="2800" u="sng" dirty="0"/>
            </a:br>
            <a:endParaRPr lang="fr-FR" sz="2800" b="1" u="sng" dirty="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6125" y="2076884"/>
            <a:ext cx="360997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644" y="2076884"/>
            <a:ext cx="25812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451" y="2921846"/>
            <a:ext cx="532447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9562" y="3839318"/>
            <a:ext cx="2657475"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788" y="3829793"/>
            <a:ext cx="300990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8872" y="4896160"/>
            <a:ext cx="196215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3529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dirty="0" smtClean="0"/>
              <a:t>10 – Variateur de vitesse électronique pour moteur à courant continu :</a:t>
            </a:r>
          </a:p>
          <a:p>
            <a:pPr marL="0" indent="0">
              <a:buNone/>
            </a:pPr>
            <a:r>
              <a:rPr lang="fr-FR" sz="2400" b="1" u="sng" dirty="0" smtClean="0"/>
              <a:t>10.2. </a:t>
            </a:r>
            <a:r>
              <a:rPr lang="fr-FR" sz="2400" b="1" u="sng" dirty="0" smtClean="0"/>
              <a:t>Hacheurs        Hacheur Parallèle</a:t>
            </a:r>
            <a:r>
              <a:rPr lang="fr-FR" sz="2800" u="sng" dirty="0" smtClean="0"/>
              <a:t/>
            </a:r>
            <a:br>
              <a:rPr lang="fr-FR" sz="2800" u="sng" dirty="0" smtClean="0"/>
            </a:br>
            <a:endParaRPr lang="fr-FR" sz="2800" b="1" u="sng" dirty="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6286" y="1257948"/>
            <a:ext cx="3618014" cy="1449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Rectangle 3"/>
              <p:cNvSpPr/>
              <p:nvPr/>
            </p:nvSpPr>
            <p:spPr>
              <a:xfrm>
                <a:off x="957943" y="2221520"/>
                <a:ext cx="1987137"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2400" i="1">
                          <a:latin typeface="Cambria Math"/>
                        </a:rPr>
                        <m:t>0</m:t>
                      </m:r>
                      <m:r>
                        <a:rPr lang="fr-FR" sz="2400" i="1">
                          <a:latin typeface="Cambria Math"/>
                          <a:ea typeface="Cambria Math"/>
                        </a:rPr>
                        <m:t>&lt;</m:t>
                      </m:r>
                      <m:r>
                        <a:rPr lang="fr-FR" sz="2400" i="1">
                          <a:latin typeface="Cambria Math"/>
                          <a:ea typeface="Cambria Math"/>
                        </a:rPr>
                        <m:t>𝑡</m:t>
                      </m:r>
                      <m:r>
                        <a:rPr lang="fr-FR" sz="2400" i="1">
                          <a:latin typeface="Cambria Math"/>
                          <a:ea typeface="Cambria Math"/>
                        </a:rPr>
                        <m:t>&lt;</m:t>
                      </m:r>
                      <m:r>
                        <a:rPr lang="fr-FR" sz="2400" i="1">
                          <a:latin typeface="Cambria Math"/>
                          <a:ea typeface="Cambria Math"/>
                        </a:rPr>
                        <m:t>𝛼</m:t>
                      </m:r>
                      <m:r>
                        <a:rPr lang="fr-FR" sz="2400" i="1">
                          <a:latin typeface="Cambria Math"/>
                          <a:ea typeface="Cambria Math"/>
                        </a:rPr>
                        <m:t>𝑇</m:t>
                      </m:r>
                    </m:oMath>
                  </m:oMathPara>
                </a14:m>
                <a:endParaRPr lang="fr-FR" sz="2400" dirty="0"/>
              </a:p>
            </p:txBody>
          </p:sp>
        </mc:Choice>
        <mc:Fallback xmlns="">
          <p:sp>
            <p:nvSpPr>
              <p:cNvPr id="4" name="Rectangle 3"/>
              <p:cNvSpPr>
                <a:spLocks noRot="1" noChangeAspect="1" noMove="1" noResize="1" noEditPoints="1" noAdjustHandles="1" noChangeArrowheads="1" noChangeShapeType="1" noTextEdit="1"/>
              </p:cNvSpPr>
              <p:nvPr/>
            </p:nvSpPr>
            <p:spPr>
              <a:xfrm>
                <a:off x="957943" y="2221520"/>
                <a:ext cx="1987137" cy="461665"/>
              </a:xfrm>
              <a:prstGeom prst="rect">
                <a:avLst/>
              </a:prstGeom>
              <a:blipFill rotWithShape="1">
                <a:blip r:embed="rId3"/>
                <a:stretch>
                  <a:fillRect/>
                </a:stretch>
              </a:blipFill>
            </p:spPr>
            <p:txBody>
              <a:bodyPr/>
              <a:lstStyle/>
              <a:p>
                <a:r>
                  <a:rPr lang="fr-FR">
                    <a:noFill/>
                  </a:rPr>
                  <a:t> </a:t>
                </a:r>
              </a:p>
            </p:txBody>
          </p:sp>
        </mc:Fallback>
      </mc:AlternateContent>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341" y="2909362"/>
            <a:ext cx="134302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467595" y="2232978"/>
            <a:ext cx="2630261" cy="461665"/>
          </a:xfrm>
          <a:prstGeom prst="rect">
            <a:avLst/>
          </a:prstGeom>
          <a:noFill/>
        </p:spPr>
        <p:txBody>
          <a:bodyPr wrap="square" rtlCol="0">
            <a:spAutoFit/>
          </a:bodyPr>
          <a:lstStyle/>
          <a:p>
            <a:r>
              <a:rPr lang="fr-FR" sz="2400" dirty="0" smtClean="0"/>
              <a:t>Interrupteur fermé</a:t>
            </a:r>
            <a:endParaRPr lang="fr-FR" sz="2400" dirty="0"/>
          </a:p>
        </p:txBody>
      </p:sp>
      <mc:AlternateContent xmlns:mc="http://schemas.openxmlformats.org/markup-compatibility/2006" xmlns:a14="http://schemas.microsoft.com/office/drawing/2010/main">
        <mc:Choice Requires="a14">
          <p:sp>
            <p:nvSpPr>
              <p:cNvPr id="16" name="ZoneTexte 15"/>
              <p:cNvSpPr txBox="1"/>
              <p:nvPr/>
            </p:nvSpPr>
            <p:spPr>
              <a:xfrm>
                <a:off x="233207" y="3820628"/>
                <a:ext cx="7436490" cy="830997"/>
              </a:xfrm>
              <a:prstGeom prst="rect">
                <a:avLst/>
              </a:prstGeom>
              <a:noFill/>
            </p:spPr>
            <p:txBody>
              <a:bodyPr wrap="square" rtlCol="0">
                <a:spAutoFit/>
              </a:bodyPr>
              <a:lstStyle/>
              <a:p>
                <a:r>
                  <a:rPr lang="fr-FR" sz="2400" dirty="0" smtClean="0"/>
                  <a:t>Le courant varie linéairement de </a:t>
                </a:r>
                <a:r>
                  <a:rPr lang="fr-FR" sz="2400" dirty="0" err="1" smtClean="0"/>
                  <a:t>Imin</a:t>
                </a:r>
                <a:r>
                  <a:rPr lang="fr-FR" sz="2400" dirty="0" smtClean="0"/>
                  <a:t> pour t=0 à Imax (t=</a:t>
                </a:r>
                <a14:m>
                  <m:oMath xmlns:m="http://schemas.openxmlformats.org/officeDocument/2006/math">
                    <m:r>
                      <a:rPr lang="fr-FR" sz="2400" i="1">
                        <a:latin typeface="Cambria Math"/>
                        <a:ea typeface="Cambria Math"/>
                      </a:rPr>
                      <m:t>𝛼</m:t>
                    </m:r>
                    <m:r>
                      <a:rPr lang="fr-FR" sz="2400" i="1">
                        <a:latin typeface="Cambria Math"/>
                        <a:ea typeface="Cambria Math"/>
                      </a:rPr>
                      <m:t>𝑇</m:t>
                    </m:r>
                  </m:oMath>
                </a14:m>
                <a:r>
                  <a:rPr lang="fr-FR" sz="2400" dirty="0" smtClean="0"/>
                  <a:t>)</a:t>
                </a:r>
                <a:endParaRPr lang="fr-FR" sz="2400" dirty="0"/>
              </a:p>
              <a:p>
                <a:endParaRPr lang="fr-FR" sz="2400" dirty="0"/>
              </a:p>
            </p:txBody>
          </p:sp>
        </mc:Choice>
        <mc:Fallback xmlns="">
          <p:sp>
            <p:nvSpPr>
              <p:cNvPr id="16" name="ZoneTexte 15"/>
              <p:cNvSpPr txBox="1">
                <a:spLocks noRot="1" noChangeAspect="1" noMove="1" noResize="1" noEditPoints="1" noAdjustHandles="1" noChangeArrowheads="1" noChangeShapeType="1" noTextEdit="1"/>
              </p:cNvSpPr>
              <p:nvPr/>
            </p:nvSpPr>
            <p:spPr>
              <a:xfrm>
                <a:off x="233207" y="3820628"/>
                <a:ext cx="7436490" cy="830997"/>
              </a:xfrm>
              <a:prstGeom prst="rect">
                <a:avLst/>
              </a:prstGeom>
              <a:blipFill rotWithShape="1">
                <a:blip r:embed="rId5"/>
                <a:stretch>
                  <a:fillRect l="-1230" t="-5147"/>
                </a:stretch>
              </a:blipFill>
            </p:spPr>
            <p:txBody>
              <a:bodyPr/>
              <a:lstStyle/>
              <a:p>
                <a:r>
                  <a:rPr lang="fr-FR">
                    <a:noFill/>
                  </a:rPr>
                  <a:t> </a:t>
                </a:r>
              </a:p>
            </p:txBody>
          </p:sp>
        </mc:Fallback>
      </mc:AlternateContent>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069" y="5237310"/>
            <a:ext cx="550545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5275" y="2644620"/>
            <a:ext cx="4276725" cy="4047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848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dirty="0" smtClean="0"/>
              <a:t>10 – Variateur de vitesse électronique pour moteur à courant continu :</a:t>
            </a:r>
          </a:p>
          <a:p>
            <a:pPr marL="0" indent="0">
              <a:buNone/>
            </a:pPr>
            <a:r>
              <a:rPr lang="fr-FR" sz="2400" b="1" u="sng" dirty="0" smtClean="0"/>
              <a:t>10.1. Hacheurs        Hacheur Parallèle</a:t>
            </a:r>
            <a:r>
              <a:rPr lang="fr-FR" sz="2800" u="sng" dirty="0" smtClean="0"/>
              <a:t/>
            </a:r>
            <a:br>
              <a:rPr lang="fr-FR" sz="2800" u="sng" dirty="0" smtClean="0"/>
            </a:br>
            <a:endParaRPr lang="fr-FR" sz="2800" b="1" u="sng" dirty="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6286" y="1257948"/>
            <a:ext cx="3618014" cy="1449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Rectangle 3"/>
              <p:cNvSpPr/>
              <p:nvPr/>
            </p:nvSpPr>
            <p:spPr>
              <a:xfrm>
                <a:off x="534390" y="2221520"/>
                <a:ext cx="2541319"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2400" i="1">
                          <a:latin typeface="Cambria Math"/>
                          <a:ea typeface="Cambria Math"/>
                        </a:rPr>
                        <m:t>𝛼</m:t>
                      </m:r>
                      <m:r>
                        <a:rPr lang="fr-FR" sz="2400" i="1">
                          <a:latin typeface="Cambria Math"/>
                          <a:ea typeface="Cambria Math"/>
                        </a:rPr>
                        <m:t>𝑇</m:t>
                      </m:r>
                      <m:r>
                        <a:rPr lang="fr-FR" sz="2400" i="1">
                          <a:latin typeface="Cambria Math"/>
                          <a:ea typeface="Cambria Math"/>
                        </a:rPr>
                        <m:t>&lt;</m:t>
                      </m:r>
                      <m:r>
                        <a:rPr lang="fr-FR" sz="2400" i="1">
                          <a:latin typeface="Cambria Math"/>
                          <a:ea typeface="Cambria Math"/>
                        </a:rPr>
                        <m:t>𝑡</m:t>
                      </m:r>
                      <m:r>
                        <a:rPr lang="fr-FR" sz="2400" i="1">
                          <a:latin typeface="Cambria Math"/>
                          <a:ea typeface="Cambria Math"/>
                        </a:rPr>
                        <m:t>&lt;</m:t>
                      </m:r>
                      <m:r>
                        <a:rPr lang="fr-FR" sz="2400" i="1">
                          <a:latin typeface="Cambria Math"/>
                          <a:ea typeface="Cambria Math"/>
                        </a:rPr>
                        <m:t>𝑇</m:t>
                      </m:r>
                    </m:oMath>
                  </m:oMathPara>
                </a14:m>
                <a:endParaRPr lang="fr-FR" sz="2400" dirty="0"/>
              </a:p>
            </p:txBody>
          </p:sp>
        </mc:Choice>
        <mc:Fallback xmlns="">
          <p:sp>
            <p:nvSpPr>
              <p:cNvPr id="4" name="Rectangle 3"/>
              <p:cNvSpPr>
                <a:spLocks noRot="1" noChangeAspect="1" noMove="1" noResize="1" noEditPoints="1" noAdjustHandles="1" noChangeArrowheads="1" noChangeShapeType="1" noTextEdit="1"/>
              </p:cNvSpPr>
              <p:nvPr/>
            </p:nvSpPr>
            <p:spPr>
              <a:xfrm>
                <a:off x="534390" y="2221520"/>
                <a:ext cx="2541319" cy="461665"/>
              </a:xfrm>
              <a:prstGeom prst="rect">
                <a:avLst/>
              </a:prstGeom>
              <a:blipFill rotWithShape="1">
                <a:blip r:embed="rId3"/>
                <a:stretch>
                  <a:fillRect/>
                </a:stretch>
              </a:blipFill>
            </p:spPr>
            <p:txBody>
              <a:bodyPr/>
              <a:lstStyle/>
              <a:p>
                <a:r>
                  <a:rPr lang="fr-FR">
                    <a:noFill/>
                  </a:rPr>
                  <a:t> </a:t>
                </a:r>
              </a:p>
            </p:txBody>
          </p:sp>
        </mc:Fallback>
      </mc:AlternateContent>
      <p:sp>
        <p:nvSpPr>
          <p:cNvPr id="5" name="ZoneTexte 4"/>
          <p:cNvSpPr txBox="1"/>
          <p:nvPr/>
        </p:nvSpPr>
        <p:spPr>
          <a:xfrm>
            <a:off x="3467595" y="2232978"/>
            <a:ext cx="2630261" cy="461665"/>
          </a:xfrm>
          <a:prstGeom prst="rect">
            <a:avLst/>
          </a:prstGeom>
          <a:noFill/>
        </p:spPr>
        <p:txBody>
          <a:bodyPr wrap="square" rtlCol="0">
            <a:spAutoFit/>
          </a:bodyPr>
          <a:lstStyle/>
          <a:p>
            <a:r>
              <a:rPr lang="fr-FR" sz="2400" dirty="0" smtClean="0"/>
              <a:t>Interrupteur fermé</a:t>
            </a:r>
            <a:endParaRPr lang="fr-FR" sz="2400" dirty="0"/>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5275" y="2644620"/>
            <a:ext cx="4276725" cy="4047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5049" y="2978150"/>
            <a:ext cx="44958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5886" y="3927208"/>
            <a:ext cx="365760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689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5" name="Rectangle 1"/>
          <p:cNvSpPr>
            <a:spLocks noChangeArrowheads="1"/>
          </p:cNvSpPr>
          <p:nvPr/>
        </p:nvSpPr>
        <p:spPr bwMode="auto">
          <a:xfrm>
            <a:off x="3781425" y="341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Espace réservé du contenu 2"/>
          <p:cNvSpPr>
            <a:spLocks noGrp="1"/>
          </p:cNvSpPr>
          <p:nvPr>
            <p:ph sz="quarter" idx="1"/>
          </p:nvPr>
        </p:nvSpPr>
        <p:spPr>
          <a:xfrm>
            <a:off x="546265" y="1020288"/>
            <a:ext cx="11530939" cy="4572000"/>
          </a:xfrm>
        </p:spPr>
        <p:txBody>
          <a:bodyPr>
            <a:noAutofit/>
          </a:bodyPr>
          <a:lstStyle/>
          <a:p>
            <a:pPr marL="0" indent="0">
              <a:buNone/>
            </a:pPr>
            <a:r>
              <a:rPr lang="fr-FR" sz="3200" b="1" dirty="0" smtClean="0"/>
              <a:t>2. Rappel                                        2.1. Principe</a:t>
            </a:r>
          </a:p>
          <a:p>
            <a:r>
              <a:rPr lang="fr-FR" sz="2800" dirty="0"/>
              <a:t>Le champ statorique fixe est créé par un élément appelé inducteur qui est soit un aimant, soit un électroaimant alimenté par un courant continu.</a:t>
            </a:r>
          </a:p>
          <a:p>
            <a:r>
              <a:rPr lang="fr-FR" sz="2800" dirty="0"/>
              <a:t>Le champ </a:t>
            </a:r>
            <a:r>
              <a:rPr lang="fr-FR" sz="2800" dirty="0" err="1"/>
              <a:t>rotorique</a:t>
            </a:r>
            <a:r>
              <a:rPr lang="fr-FR" sz="2800" dirty="0"/>
              <a:t> est créé par une armature mobile constituée de conducteurs bobinés axialement et alimentés en courant continu.</a:t>
            </a:r>
          </a:p>
          <a:p>
            <a:r>
              <a:rPr lang="fr-FR" sz="2800" dirty="0"/>
              <a:t>Quand les inducteurs sont alimentés, ils créent un champ magnétique dans l’entrefer.</a:t>
            </a:r>
          </a:p>
          <a:p>
            <a:r>
              <a:rPr lang="fr-FR" sz="2800" dirty="0"/>
              <a:t>Quand l’induit (rotor) est alimenté, ses conducteurs situés sous un même pôle sont parcourus par des courants de même sens et sont soumis à une force de Laplace. Les conducteurs situés sous le pôle opposé sont soumis à une force de même intensité et de sens opposé.</a:t>
            </a:r>
          </a:p>
          <a:p>
            <a:r>
              <a:rPr lang="fr-FR" sz="2800" dirty="0"/>
              <a:t>Les deux forces créent un couple qui fait tourner le moteur. </a:t>
            </a:r>
            <a:br>
              <a:rPr lang="fr-FR" sz="2800" dirty="0"/>
            </a:br>
            <a:endParaRPr lang="fr-FR" sz="2800" b="1" dirty="0" smtClean="0"/>
          </a:p>
        </p:txBody>
      </p:sp>
    </p:spTree>
    <p:extLst>
      <p:ext uri="{BB962C8B-B14F-4D97-AF65-F5344CB8AC3E}">
        <p14:creationId xmlns:p14="http://schemas.microsoft.com/office/powerpoint/2010/main" val="3707688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dirty="0" smtClean="0"/>
              <a:t>10 – Variateur de vitesse électronique pour moteur à courant continu :</a:t>
            </a:r>
          </a:p>
          <a:p>
            <a:pPr marL="0" indent="0">
              <a:buNone/>
            </a:pPr>
            <a:r>
              <a:rPr lang="fr-FR" sz="2400" b="1" u="sng" dirty="0" smtClean="0"/>
              <a:t>10.1. Hacheurs        Hacheur réversible en courant</a:t>
            </a:r>
            <a:r>
              <a:rPr lang="fr-FR" sz="2800" u="sng" dirty="0" smtClean="0"/>
              <a:t/>
            </a:r>
            <a:br>
              <a:rPr lang="fr-FR" sz="2800" u="sng" dirty="0" smtClean="0"/>
            </a:br>
            <a:endParaRPr lang="fr-FR" sz="2800" b="1" u="sng" dirty="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437493" y="1758376"/>
            <a:ext cx="11106807" cy="2862322"/>
          </a:xfrm>
          <a:prstGeom prst="rect">
            <a:avLst/>
          </a:prstGeom>
        </p:spPr>
        <p:txBody>
          <a:bodyPr wrap="square">
            <a:spAutoFit/>
          </a:bodyPr>
          <a:lstStyle/>
          <a:p>
            <a:pPr marL="342900" indent="-342900">
              <a:buFont typeface="Wingdings" panose="05000000000000000000" pitchFamily="2" charset="2"/>
              <a:buChar char="§"/>
            </a:pPr>
            <a:r>
              <a:rPr lang="fr-FR" sz="2000" dirty="0"/>
              <a:t>Les sources d'entrée et de sortie sont toujours de nature différente mais la structure recherchée doit </a:t>
            </a:r>
            <a:r>
              <a:rPr lang="fr-FR" sz="2000" dirty="0" smtClean="0"/>
              <a:t>permettre </a:t>
            </a:r>
            <a:r>
              <a:rPr lang="fr-FR" sz="2000" dirty="0"/>
              <a:t>une réversibilité en puissance moyenne du dispositif. </a:t>
            </a:r>
            <a:endParaRPr lang="fr-FR" sz="2000" dirty="0"/>
          </a:p>
          <a:p>
            <a:pPr marL="342900" indent="-342900">
              <a:buFont typeface="Wingdings" panose="05000000000000000000" pitchFamily="2" charset="2"/>
              <a:buChar char="§"/>
            </a:pPr>
            <a:r>
              <a:rPr lang="fr-FR" sz="2000" dirty="0" smtClean="0"/>
              <a:t>Cette </a:t>
            </a:r>
            <a:r>
              <a:rPr lang="fr-FR" sz="2000" dirty="0"/>
              <a:t>réversibilité sera obtenue par une réversibilité en courant de la source de courant qui reste unidirectionnelle en tension. Pour fixer les idées </a:t>
            </a:r>
            <a:r>
              <a:rPr lang="fr-FR" sz="2000" dirty="0" smtClean="0"/>
              <a:t>cette </a:t>
            </a:r>
            <a:r>
              <a:rPr lang="fr-FR" sz="2000" dirty="0"/>
              <a:t>structure doit pouvoir s'appliquer à l'alimentation d'une machine à courant continu par un hacheur et </a:t>
            </a:r>
            <a:r>
              <a:rPr lang="fr-FR" sz="2000" dirty="0" smtClean="0"/>
              <a:t>permettre </a:t>
            </a:r>
            <a:r>
              <a:rPr lang="fr-FR" sz="2000" dirty="0"/>
              <a:t>des phases de traction et de freinage sans réversibilité de la vitesse (tension unidirectionnelle) mais avec réversibilité de couple (réversibilité de courant). </a:t>
            </a:r>
            <a:endParaRPr lang="fr-FR" sz="2000" dirty="0"/>
          </a:p>
          <a:p>
            <a:pPr marL="342900" indent="-342900">
              <a:buFont typeface="Wingdings" panose="05000000000000000000" pitchFamily="2" charset="2"/>
              <a:buChar char="§"/>
            </a:pPr>
            <a:r>
              <a:rPr lang="fr-FR" sz="2000" dirty="0" smtClean="0"/>
              <a:t>Il </a:t>
            </a:r>
            <a:r>
              <a:rPr lang="fr-FR" sz="2000" dirty="0"/>
              <a:t>est facile de voir que la structure de la figure ci-dessous se comporte : comme un hacheur dévolteur lorsque la. source de courant impose un courant positif (I&gt;0) comme un hacheur survolteur lorsque la source de courant impose un courant négatif </a:t>
            </a:r>
          </a:p>
        </p:txBody>
      </p:sp>
      <p:pic>
        <p:nvPicPr>
          <p:cNvPr id="5" name="Image 4"/>
          <p:cNvPicPr>
            <a:picLocks noChangeAspect="1"/>
          </p:cNvPicPr>
          <p:nvPr/>
        </p:nvPicPr>
        <p:blipFill>
          <a:blip r:embed="rId2"/>
          <a:stretch>
            <a:fillRect/>
          </a:stretch>
        </p:blipFill>
        <p:spPr>
          <a:xfrm>
            <a:off x="6311734" y="4359057"/>
            <a:ext cx="3716721" cy="2084019"/>
          </a:xfrm>
          <a:prstGeom prst="rect">
            <a:avLst/>
          </a:prstGeom>
        </p:spPr>
      </p:pic>
    </p:spTree>
    <p:extLst>
      <p:ext uri="{BB962C8B-B14F-4D97-AF65-F5344CB8AC3E}">
        <p14:creationId xmlns:p14="http://schemas.microsoft.com/office/powerpoint/2010/main" val="311261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dirty="0" smtClean="0"/>
              <a:t>10 – Variateur de vitesse électronique pour moteur à courant continu :</a:t>
            </a:r>
          </a:p>
          <a:p>
            <a:pPr marL="0" indent="0">
              <a:buNone/>
            </a:pPr>
            <a:r>
              <a:rPr lang="fr-FR" sz="2400" b="1" u="sng" dirty="0" smtClean="0"/>
              <a:t>10.1. Hacheurs        Hacheur réversible en courant</a:t>
            </a:r>
            <a:r>
              <a:rPr lang="fr-FR" sz="2800" u="sng" dirty="0" smtClean="0"/>
              <a:t/>
            </a:r>
            <a:br>
              <a:rPr lang="fr-FR" sz="2800" u="sng" dirty="0" smtClean="0"/>
            </a:br>
            <a:endParaRPr lang="fr-FR" sz="2800" b="1" u="sng" dirty="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Image 5"/>
          <p:cNvPicPr>
            <a:picLocks noChangeAspect="1"/>
          </p:cNvPicPr>
          <p:nvPr/>
        </p:nvPicPr>
        <p:blipFill>
          <a:blip r:embed="rId2"/>
          <a:stretch>
            <a:fillRect/>
          </a:stretch>
        </p:blipFill>
        <p:spPr>
          <a:xfrm>
            <a:off x="192948" y="1894928"/>
            <a:ext cx="12046350" cy="2448472"/>
          </a:xfrm>
          <a:prstGeom prst="rect">
            <a:avLst/>
          </a:prstGeom>
        </p:spPr>
      </p:pic>
      <p:pic>
        <p:nvPicPr>
          <p:cNvPr id="7" name="Image 6"/>
          <p:cNvPicPr>
            <a:picLocks noChangeAspect="1"/>
          </p:cNvPicPr>
          <p:nvPr/>
        </p:nvPicPr>
        <p:blipFill>
          <a:blip r:embed="rId3"/>
          <a:stretch>
            <a:fillRect/>
          </a:stretch>
        </p:blipFill>
        <p:spPr>
          <a:xfrm>
            <a:off x="1712858" y="4550545"/>
            <a:ext cx="7867650" cy="1905000"/>
          </a:xfrm>
          <a:prstGeom prst="rect">
            <a:avLst/>
          </a:prstGeom>
        </p:spPr>
      </p:pic>
    </p:spTree>
    <p:extLst>
      <p:ext uri="{BB962C8B-B14F-4D97-AF65-F5344CB8AC3E}">
        <p14:creationId xmlns:p14="http://schemas.microsoft.com/office/powerpoint/2010/main" val="2732404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dirty="0" smtClean="0"/>
              <a:t>10 – Variateur de vitesse électronique pour moteur à courant continu :</a:t>
            </a:r>
          </a:p>
          <a:p>
            <a:pPr marL="0" indent="0">
              <a:buNone/>
            </a:pPr>
            <a:r>
              <a:rPr lang="fr-FR" sz="2400" b="1" u="sng" dirty="0" smtClean="0"/>
              <a:t>10.1. Hacheurs        Hacheur réversible en courant</a:t>
            </a:r>
            <a:r>
              <a:rPr lang="fr-FR" sz="2800" u="sng" dirty="0" smtClean="0"/>
              <a:t/>
            </a:r>
            <a:br>
              <a:rPr lang="fr-FR" sz="2800" u="sng" dirty="0" smtClean="0"/>
            </a:br>
            <a:endParaRPr lang="fr-FR" sz="2800" b="1" u="sng" dirty="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4" name="Image 3"/>
          <p:cNvPicPr>
            <a:picLocks noChangeAspect="1"/>
          </p:cNvPicPr>
          <p:nvPr/>
        </p:nvPicPr>
        <p:blipFill>
          <a:blip r:embed="rId2"/>
          <a:stretch>
            <a:fillRect/>
          </a:stretch>
        </p:blipFill>
        <p:spPr>
          <a:xfrm>
            <a:off x="2144602" y="1810954"/>
            <a:ext cx="7409302" cy="4910959"/>
          </a:xfrm>
          <a:prstGeom prst="rect">
            <a:avLst/>
          </a:prstGeom>
        </p:spPr>
      </p:pic>
    </p:spTree>
    <p:extLst>
      <p:ext uri="{BB962C8B-B14F-4D97-AF65-F5344CB8AC3E}">
        <p14:creationId xmlns:p14="http://schemas.microsoft.com/office/powerpoint/2010/main" val="2242056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dirty="0" smtClean="0"/>
              <a:t>10 – Variateur de vitesse électronique pour moteur à courant continu :</a:t>
            </a:r>
          </a:p>
          <a:p>
            <a:pPr marL="0" indent="0">
              <a:buNone/>
            </a:pPr>
            <a:r>
              <a:rPr lang="fr-FR" sz="2400" b="1" u="sng" dirty="0" smtClean="0"/>
              <a:t>10.1. Hacheurs        Hacheur réversible en tension</a:t>
            </a:r>
            <a:endParaRPr lang="fr-FR" sz="2800" b="1" u="sng" dirty="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659523" y="1992328"/>
            <a:ext cx="10792247" cy="1754326"/>
          </a:xfrm>
          <a:prstGeom prst="rect">
            <a:avLst/>
          </a:prstGeom>
        </p:spPr>
        <p:txBody>
          <a:bodyPr wrap="square">
            <a:spAutoFit/>
          </a:bodyPr>
          <a:lstStyle/>
          <a:p>
            <a:pPr marL="285750" indent="-285750">
              <a:buFont typeface="Wingdings" panose="05000000000000000000" pitchFamily="2" charset="2"/>
              <a:buChar char="§"/>
            </a:pPr>
            <a:r>
              <a:rPr lang="fr-FR" dirty="0">
                <a:solidFill>
                  <a:srgbClr val="000000"/>
                </a:solidFill>
                <a:latin typeface="Times New Roman" panose="02020603050405020304" pitchFamily="18" charset="0"/>
                <a:cs typeface="Times New Roman" panose="02020603050405020304" pitchFamily="18" charset="0"/>
              </a:rPr>
              <a:t>La structure recherchée doit permettre une réversibilité en puissance moyenne du dispositif liée à une </a:t>
            </a:r>
            <a:r>
              <a:rPr lang="fr-FR" b="1" dirty="0">
                <a:solidFill>
                  <a:srgbClr val="000000"/>
                </a:solidFill>
                <a:latin typeface="Times New Roman" panose="02020603050405020304" pitchFamily="18" charset="0"/>
                <a:cs typeface="Times New Roman" panose="02020603050405020304" pitchFamily="18" charset="0"/>
              </a:rPr>
              <a:t>réversibilité en tension de la source de courant</a:t>
            </a:r>
            <a:r>
              <a:rPr lang="fr-FR" dirty="0">
                <a:solidFill>
                  <a:srgbClr val="000000"/>
                </a:solidFill>
                <a:latin typeface="Times New Roman" panose="02020603050405020304" pitchFamily="18" charset="0"/>
                <a:cs typeface="Times New Roman" panose="02020603050405020304" pitchFamily="18" charset="0"/>
              </a:rPr>
              <a:t> qui reste </a:t>
            </a:r>
            <a:r>
              <a:rPr lang="fr-FR" b="1" dirty="0">
                <a:solidFill>
                  <a:srgbClr val="000000"/>
                </a:solidFill>
                <a:latin typeface="Times New Roman" panose="02020603050405020304" pitchFamily="18" charset="0"/>
                <a:cs typeface="Times New Roman" panose="02020603050405020304" pitchFamily="18" charset="0"/>
              </a:rPr>
              <a:t>unidirectionnelle en courant</a:t>
            </a:r>
            <a:r>
              <a:rPr lang="fr-FR" dirty="0">
                <a:solidFill>
                  <a:srgbClr val="000000"/>
                </a:solidFill>
                <a:latin typeface="Times New Roman" panose="02020603050405020304" pitchFamily="18" charset="0"/>
                <a:cs typeface="Times New Roman" panose="02020603050405020304" pitchFamily="18" charset="0"/>
              </a:rPr>
              <a:t>. ''' La source de tension est une source de tension continue constante.</a:t>
            </a:r>
            <a:r>
              <a:rPr lang="fr-FR" b="1" dirty="0">
                <a:solidFill>
                  <a:srgbClr val="000000"/>
                </a:solidFill>
                <a:latin typeface="Times New Roman" panose="02020603050405020304" pitchFamily="18" charset="0"/>
                <a:cs typeface="Times New Roman" panose="02020603050405020304" pitchFamily="18" charset="0"/>
              </a:rPr>
              <a:t> </a:t>
            </a:r>
            <a:endParaRPr lang="fr-FR" b="1"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fr-FR" b="1" dirty="0" smtClean="0">
                <a:solidFill>
                  <a:srgbClr val="000000"/>
                </a:solidFill>
                <a:latin typeface="Times New Roman" panose="02020603050405020304" pitchFamily="18" charset="0"/>
                <a:cs typeface="Times New Roman" panose="02020603050405020304" pitchFamily="18" charset="0"/>
              </a:rPr>
              <a:t>La </a:t>
            </a:r>
            <a:r>
              <a:rPr lang="fr-FR" b="1" dirty="0">
                <a:solidFill>
                  <a:srgbClr val="000000"/>
                </a:solidFill>
                <a:latin typeface="Times New Roman" panose="02020603050405020304" pitchFamily="18" charset="0"/>
                <a:cs typeface="Times New Roman" panose="02020603050405020304" pitchFamily="18" charset="0"/>
              </a:rPr>
              <a:t>réversibilité en puissance moyenne exige de cette source d'être </a:t>
            </a:r>
            <a:r>
              <a:rPr lang="fr-FR" dirty="0">
                <a:solidFill>
                  <a:srgbClr val="000000"/>
                </a:solidFill>
                <a:latin typeface="Times New Roman" panose="02020603050405020304" pitchFamily="18" charset="0"/>
                <a:cs typeface="Times New Roman" panose="02020603050405020304" pitchFamily="18" charset="0"/>
              </a:rPr>
              <a:t>réversible en courant'''.</a:t>
            </a:r>
          </a:p>
          <a:p>
            <a:r>
              <a:rPr lang="fr-FR" dirty="0">
                <a:solidFill>
                  <a:srgbClr val="000000"/>
                </a:solidFill>
                <a:latin typeface="Times New Roman" panose="02020603050405020304" pitchFamily="18" charset="0"/>
                <a:cs typeface="Times New Roman" panose="02020603050405020304" pitchFamily="18" charset="0"/>
              </a:rPr>
              <a:t>Toujours avec l'exemple d'un moteur à courant continu, le convertisseur doit permettre un fonctionnement réversible (moteur/ génératrice) de cette machine par réversibilité du flux d'excitation</a:t>
            </a:r>
            <a:r>
              <a:rPr lang="fr-FR" dirty="0" smtClean="0">
                <a:solidFill>
                  <a:srgbClr val="000000"/>
                </a:solidFill>
                <a:latin typeface="Times New Roman" panose="02020603050405020304" pitchFamily="18" charset="0"/>
                <a:cs typeface="Times New Roman" panose="02020603050405020304" pitchFamily="18" charset="0"/>
              </a:rPr>
              <a:t>.</a:t>
            </a:r>
            <a:endParaRPr lang="fr-FR" dirty="0">
              <a:solidFill>
                <a:srgbClr val="000000"/>
              </a:solidFill>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3088234" y="4470386"/>
            <a:ext cx="4029075" cy="2162175"/>
          </a:xfrm>
          <a:prstGeom prst="rect">
            <a:avLst/>
          </a:prstGeom>
        </p:spPr>
      </p:pic>
    </p:spTree>
    <p:extLst>
      <p:ext uri="{BB962C8B-B14F-4D97-AF65-F5344CB8AC3E}">
        <p14:creationId xmlns:p14="http://schemas.microsoft.com/office/powerpoint/2010/main" val="3271384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dirty="0" smtClean="0"/>
              <a:t>10 – Variateur de vitesse électronique pour moteur à courant continu :</a:t>
            </a:r>
          </a:p>
          <a:p>
            <a:pPr marL="0" indent="0">
              <a:buNone/>
            </a:pPr>
            <a:r>
              <a:rPr lang="fr-FR" sz="2400" b="1" u="sng" dirty="0" smtClean="0"/>
              <a:t>10.1. Hacheurs        Hacheur réversible en tension</a:t>
            </a:r>
            <a:endParaRPr lang="fr-FR" sz="2800" b="1" u="sng" dirty="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Image 5"/>
          <p:cNvPicPr>
            <a:picLocks noChangeAspect="1"/>
          </p:cNvPicPr>
          <p:nvPr/>
        </p:nvPicPr>
        <p:blipFill>
          <a:blip r:embed="rId2"/>
          <a:stretch>
            <a:fillRect/>
          </a:stretch>
        </p:blipFill>
        <p:spPr>
          <a:xfrm>
            <a:off x="281152" y="1906748"/>
            <a:ext cx="11910848" cy="2436653"/>
          </a:xfrm>
          <a:prstGeom prst="rect">
            <a:avLst/>
          </a:prstGeom>
        </p:spPr>
      </p:pic>
      <p:pic>
        <p:nvPicPr>
          <p:cNvPr id="7" name="Image 6"/>
          <p:cNvPicPr>
            <a:picLocks noChangeAspect="1"/>
          </p:cNvPicPr>
          <p:nvPr/>
        </p:nvPicPr>
        <p:blipFill>
          <a:blip r:embed="rId3"/>
          <a:stretch>
            <a:fillRect/>
          </a:stretch>
        </p:blipFill>
        <p:spPr>
          <a:xfrm>
            <a:off x="3329152" y="4816366"/>
            <a:ext cx="5784952" cy="1416108"/>
          </a:xfrm>
          <a:prstGeom prst="rect">
            <a:avLst/>
          </a:prstGeom>
        </p:spPr>
      </p:pic>
    </p:spTree>
    <p:extLst>
      <p:ext uri="{BB962C8B-B14F-4D97-AF65-F5344CB8AC3E}">
        <p14:creationId xmlns:p14="http://schemas.microsoft.com/office/powerpoint/2010/main" val="3151271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dirty="0" smtClean="0"/>
              <a:t>10 – Variateur de vitesse électronique pour moteur à courant continu :</a:t>
            </a:r>
          </a:p>
          <a:p>
            <a:pPr marL="0" indent="0">
              <a:buNone/>
            </a:pPr>
            <a:r>
              <a:rPr lang="fr-FR" sz="2400" b="1" u="sng" dirty="0" smtClean="0"/>
              <a:t>10.1. Hacheurs        Hacheur réversible en tension</a:t>
            </a:r>
            <a:endParaRPr lang="fr-FR" sz="2800" b="1" u="sng" dirty="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4" name="Image 3"/>
          <p:cNvPicPr>
            <a:picLocks noChangeAspect="1"/>
          </p:cNvPicPr>
          <p:nvPr/>
        </p:nvPicPr>
        <p:blipFill>
          <a:blip r:embed="rId2"/>
          <a:stretch>
            <a:fillRect/>
          </a:stretch>
        </p:blipFill>
        <p:spPr>
          <a:xfrm>
            <a:off x="2479290" y="1750336"/>
            <a:ext cx="6546468" cy="4953288"/>
          </a:xfrm>
          <a:prstGeom prst="rect">
            <a:avLst/>
          </a:prstGeom>
        </p:spPr>
      </p:pic>
    </p:spTree>
    <p:extLst>
      <p:ext uri="{BB962C8B-B14F-4D97-AF65-F5344CB8AC3E}">
        <p14:creationId xmlns:p14="http://schemas.microsoft.com/office/powerpoint/2010/main" val="73687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dirty="0" smtClean="0"/>
              <a:t>10 – Variateur de vitesse électronique pour moteur à courant continu :</a:t>
            </a:r>
          </a:p>
          <a:p>
            <a:pPr marL="0" indent="0">
              <a:buNone/>
            </a:pPr>
            <a:r>
              <a:rPr lang="fr-FR" sz="2400" b="1" u="sng" dirty="0" smtClean="0"/>
              <a:t>10.1. Hacheurs        Hacheur réversible en courant et en tension</a:t>
            </a:r>
            <a:endParaRPr lang="fr-FR" sz="2800" b="1" u="sng" dirty="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662" y="1666875"/>
            <a:ext cx="9435626" cy="4983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37843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dirty="0" smtClean="0"/>
              <a:t>10 – Variateur de vitesse électronique pour moteur à courant continu :</a:t>
            </a:r>
          </a:p>
          <a:p>
            <a:pPr marL="0" indent="0">
              <a:buNone/>
            </a:pPr>
            <a:r>
              <a:rPr lang="fr-FR" sz="2400" b="1" u="sng" dirty="0" smtClean="0"/>
              <a:t>10.2. Les redresseurs   </a:t>
            </a:r>
            <a:r>
              <a:rPr lang="fr-FR" sz="2400" b="1" u="sng" dirty="0" err="1" smtClean="0"/>
              <a:t>Redresseurs</a:t>
            </a:r>
            <a:r>
              <a:rPr lang="fr-FR" sz="2400" b="1" u="sng" dirty="0" smtClean="0"/>
              <a:t> </a:t>
            </a:r>
            <a:r>
              <a:rPr lang="fr-FR" sz="2400" b="1" u="sng" dirty="0" err="1" smtClean="0"/>
              <a:t>monophsés</a:t>
            </a:r>
            <a:r>
              <a:rPr lang="fr-FR" sz="2400" b="1" u="sng" dirty="0" smtClean="0"/>
              <a:t>  </a:t>
            </a:r>
          </a:p>
          <a:p>
            <a:pPr marL="0" indent="0">
              <a:buNone/>
            </a:pPr>
            <a:r>
              <a:rPr lang="fr-FR" sz="2400" b="1" u="sng" dirty="0" smtClean="0"/>
              <a:t>a. Pont mixte monophasé symétrique</a:t>
            </a:r>
            <a:endParaRPr lang="fr-FR" sz="2800" b="1" u="sng" dirty="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260" y="2122158"/>
            <a:ext cx="7315200"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9854" y="6088517"/>
            <a:ext cx="4631283" cy="585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01144" y="4997100"/>
            <a:ext cx="10576431" cy="1200329"/>
          </a:xfrm>
          <a:prstGeom prst="rect">
            <a:avLst/>
          </a:prstGeom>
        </p:spPr>
        <p:txBody>
          <a:bodyPr wrap="square">
            <a:spAutoFit/>
          </a:bodyPr>
          <a:lstStyle/>
          <a:p>
            <a:r>
              <a:rPr lang="fr-FR" sz="2400" dirty="0"/>
              <a:t>Il n'est pas réversible en puissance : ne peut pas renvoyer d'énergie sur le réseau alternatif. La valeur moyenne de la tension est réglable avec l’angle d’amorçage α allant de 0 à π </a:t>
            </a:r>
            <a:r>
              <a:rPr lang="fr-FR" sz="2400" dirty="0" smtClean="0"/>
              <a:t>est:</a:t>
            </a:r>
            <a:r>
              <a:rPr lang="fr-FR" sz="2400" dirty="0"/>
              <a:t/>
            </a:r>
            <a:br>
              <a:rPr lang="fr-FR" sz="2400" dirty="0"/>
            </a:br>
            <a:endParaRPr lang="fr-FR" sz="2400" dirty="0"/>
          </a:p>
        </p:txBody>
      </p:sp>
    </p:spTree>
    <p:extLst>
      <p:ext uri="{BB962C8B-B14F-4D97-AF65-F5344CB8AC3E}">
        <p14:creationId xmlns:p14="http://schemas.microsoft.com/office/powerpoint/2010/main" val="3632842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dirty="0" smtClean="0"/>
              <a:t>10 – Variateur de vitesse électronique pour moteur à courant continu :</a:t>
            </a:r>
          </a:p>
          <a:p>
            <a:pPr marL="0" indent="0">
              <a:buNone/>
            </a:pPr>
            <a:r>
              <a:rPr lang="fr-FR" sz="2400" b="1" u="sng" dirty="0" smtClean="0"/>
              <a:t>10.2. Les redresseurs   </a:t>
            </a:r>
            <a:r>
              <a:rPr lang="fr-FR" sz="2400" b="1" u="sng" dirty="0" err="1" smtClean="0"/>
              <a:t>Redresseurs</a:t>
            </a:r>
            <a:r>
              <a:rPr lang="fr-FR" sz="2400" b="1" u="sng" dirty="0" smtClean="0"/>
              <a:t> </a:t>
            </a:r>
            <a:r>
              <a:rPr lang="fr-FR" sz="2400" b="1" u="sng" dirty="0" err="1" smtClean="0"/>
              <a:t>monophsés</a:t>
            </a:r>
            <a:r>
              <a:rPr lang="fr-FR" sz="2400" b="1" u="sng" dirty="0" smtClean="0"/>
              <a:t>  </a:t>
            </a:r>
          </a:p>
          <a:p>
            <a:pPr marL="0" indent="0">
              <a:buNone/>
            </a:pPr>
            <a:r>
              <a:rPr lang="fr-FR" sz="2400" b="1" u="sng" dirty="0" smtClean="0"/>
              <a:t>b. Pont complet</a:t>
            </a:r>
            <a:endParaRPr lang="fr-FR" sz="2800" b="1" u="sng" dirty="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100" y="1722438"/>
            <a:ext cx="61722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386" y="4755882"/>
            <a:ext cx="32861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653143" y="2671948"/>
            <a:ext cx="4328432" cy="3477875"/>
          </a:xfrm>
          <a:prstGeom prst="rect">
            <a:avLst/>
          </a:prstGeom>
          <a:noFill/>
        </p:spPr>
        <p:txBody>
          <a:bodyPr wrap="square" rtlCol="0">
            <a:spAutoFit/>
          </a:bodyPr>
          <a:lstStyle/>
          <a:p>
            <a:r>
              <a:rPr lang="fr-FR" sz="2000" dirty="0"/>
              <a:t>Selon l’angle d’amorçage, il existe trois possibilités de fonctionnement du moteur :</a:t>
            </a:r>
          </a:p>
          <a:p>
            <a:r>
              <a:rPr lang="el-GR" sz="2000" dirty="0" smtClean="0">
                <a:latin typeface="Times New Roman"/>
                <a:cs typeface="Times New Roman"/>
              </a:rPr>
              <a:t>α</a:t>
            </a:r>
            <a:r>
              <a:rPr lang="fr-FR" sz="2000" dirty="0" smtClean="0"/>
              <a:t>&lt; </a:t>
            </a:r>
            <a:r>
              <a:rPr lang="fr-FR" sz="2000" dirty="0"/>
              <a:t>π/2 : la tension moyenne aux bornes de la machine à courant continu est positive. Il s’agit du fonctionnement en moteur.</a:t>
            </a:r>
          </a:p>
          <a:p>
            <a:r>
              <a:rPr lang="el-GR" sz="2000" dirty="0">
                <a:latin typeface="Times New Roman"/>
                <a:cs typeface="Times New Roman"/>
              </a:rPr>
              <a:t>α</a:t>
            </a:r>
            <a:r>
              <a:rPr lang="fr-FR" sz="2000" dirty="0" smtClean="0"/>
              <a:t> </a:t>
            </a:r>
            <a:r>
              <a:rPr lang="fr-FR" sz="2000" dirty="0"/>
              <a:t>= π/2 : La tension moyenne aux bornes du récepteur est nulle, il n’y a aucun courant dans le circuit.</a:t>
            </a:r>
          </a:p>
          <a:p>
            <a:r>
              <a:rPr lang="fr-FR" sz="2000" dirty="0" smtClean="0"/>
              <a:t>π/2 &lt;</a:t>
            </a:r>
            <a:r>
              <a:rPr lang="el-GR" sz="2000" dirty="0">
                <a:latin typeface="Times New Roman"/>
                <a:cs typeface="Times New Roman"/>
              </a:rPr>
              <a:t> α </a:t>
            </a:r>
            <a:r>
              <a:rPr lang="fr-FR" sz="2000" dirty="0" smtClean="0"/>
              <a:t>&lt; </a:t>
            </a:r>
            <a:r>
              <a:rPr lang="fr-FR" sz="2000" dirty="0"/>
              <a:t>π : fonctionnement en onduleur. La tension moyenne s’inverse </a:t>
            </a:r>
            <a:br>
              <a:rPr lang="fr-FR" sz="2000" dirty="0"/>
            </a:br>
            <a:endParaRPr lang="fr-FR" sz="2000" dirty="0"/>
          </a:p>
        </p:txBody>
      </p:sp>
    </p:spTree>
    <p:extLst>
      <p:ext uri="{BB962C8B-B14F-4D97-AF65-F5344CB8AC3E}">
        <p14:creationId xmlns:p14="http://schemas.microsoft.com/office/powerpoint/2010/main" val="3430715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dirty="0" smtClean="0"/>
              <a:t>10 – Variateur de vitesse électronique pour moteur à courant continu :</a:t>
            </a:r>
          </a:p>
          <a:p>
            <a:pPr marL="0" indent="0">
              <a:buNone/>
            </a:pPr>
            <a:r>
              <a:rPr lang="fr-FR" sz="2400" b="1" u="sng" dirty="0" smtClean="0"/>
              <a:t>10.2. Les redresseurs   </a:t>
            </a:r>
            <a:r>
              <a:rPr lang="fr-FR" sz="2400" b="1" u="sng" dirty="0" err="1" smtClean="0"/>
              <a:t>Redresseurs</a:t>
            </a:r>
            <a:r>
              <a:rPr lang="fr-FR" sz="2400" b="1" u="sng" dirty="0" smtClean="0"/>
              <a:t> triphasé </a:t>
            </a:r>
          </a:p>
          <a:p>
            <a:pPr marL="0" indent="0">
              <a:buNone/>
            </a:pPr>
            <a:r>
              <a:rPr lang="fr-FR" sz="2400" b="1" u="sng" dirty="0" smtClean="0"/>
              <a:t>b. Pont complet</a:t>
            </a:r>
            <a:endParaRPr lang="fr-FR" sz="2800" b="1" u="sng" dirty="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6564" y="2408527"/>
            <a:ext cx="7515225"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085" y="3282043"/>
            <a:ext cx="195262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7568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5" name="Rectangle 1"/>
          <p:cNvSpPr>
            <a:spLocks noChangeArrowheads="1"/>
          </p:cNvSpPr>
          <p:nvPr/>
        </p:nvSpPr>
        <p:spPr bwMode="auto">
          <a:xfrm>
            <a:off x="3781425" y="341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Espace réservé du contenu 2"/>
          <p:cNvSpPr>
            <a:spLocks noGrp="1"/>
          </p:cNvSpPr>
          <p:nvPr>
            <p:ph sz="quarter" idx="1"/>
          </p:nvPr>
        </p:nvSpPr>
        <p:spPr>
          <a:xfrm>
            <a:off x="546265" y="889659"/>
            <a:ext cx="11530939" cy="4572000"/>
          </a:xfrm>
        </p:spPr>
        <p:txBody>
          <a:bodyPr>
            <a:noAutofit/>
          </a:bodyPr>
          <a:lstStyle/>
          <a:p>
            <a:pPr marL="0" indent="0">
              <a:buNone/>
            </a:pPr>
            <a:r>
              <a:rPr lang="fr-FR" sz="3200" b="1" dirty="0" smtClean="0"/>
              <a:t>2. Rappel                                                           2.2. Constitution</a:t>
            </a:r>
          </a:p>
          <a:p>
            <a:pPr marL="0" indent="0">
              <a:buNone/>
            </a:pPr>
            <a:endParaRPr lang="fr-FR" sz="3200" b="1"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457" y="3686618"/>
            <a:ext cx="2815936" cy="245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762" y="3495886"/>
            <a:ext cx="3352800" cy="254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656900" y="6139207"/>
            <a:ext cx="8153400" cy="369332"/>
          </a:xfrm>
          <a:prstGeom prst="rect">
            <a:avLst/>
          </a:prstGeom>
        </p:spPr>
        <p:txBody>
          <a:bodyPr wrap="square">
            <a:spAutoFit/>
          </a:bodyPr>
          <a:lstStyle/>
          <a:p>
            <a:r>
              <a:rPr lang="fr-FR" dirty="0"/>
              <a:t>Inducteur à aimants permanents ( 2 pôles</a:t>
            </a:r>
            <a:r>
              <a:rPr lang="fr-FR" dirty="0" smtClean="0"/>
              <a:t>)                 </a:t>
            </a:r>
            <a:r>
              <a:rPr lang="fr-FR" dirty="0"/>
              <a:t>Inducteur bobiné (4 pôles) </a:t>
            </a:r>
          </a:p>
        </p:txBody>
      </p:sp>
      <p:sp>
        <p:nvSpPr>
          <p:cNvPr id="10" name="Rectangle 9"/>
          <p:cNvSpPr/>
          <p:nvPr/>
        </p:nvSpPr>
        <p:spPr>
          <a:xfrm>
            <a:off x="581891" y="1562338"/>
            <a:ext cx="10913423" cy="1938992"/>
          </a:xfrm>
          <a:prstGeom prst="rect">
            <a:avLst/>
          </a:prstGeom>
        </p:spPr>
        <p:txBody>
          <a:bodyPr wrap="square">
            <a:spAutoFit/>
          </a:bodyPr>
          <a:lstStyle/>
          <a:p>
            <a:r>
              <a:rPr lang="fr-FR" sz="2400" b="1" dirty="0"/>
              <a:t>A</a:t>
            </a:r>
            <a:r>
              <a:rPr lang="fr-FR" sz="2400" b="1" dirty="0" smtClean="0"/>
              <a:t>- </a:t>
            </a:r>
            <a:r>
              <a:rPr lang="fr-FR" sz="2400" b="1" dirty="0"/>
              <a:t>L'inducteur (ou circuit d'excitation)</a:t>
            </a:r>
            <a:br>
              <a:rPr lang="fr-FR" sz="2400" b="1" dirty="0"/>
            </a:br>
            <a:r>
              <a:rPr lang="fr-FR" sz="2400" dirty="0"/>
              <a:t>C’est un aimant ou un électroaimant (bobinage parcouru par </a:t>
            </a:r>
            <a:r>
              <a:rPr lang="fr-FR" sz="2400" dirty="0" smtClean="0"/>
              <a:t>un courant </a:t>
            </a:r>
            <a:r>
              <a:rPr lang="fr-FR" sz="2400" dirty="0"/>
              <a:t>continu </a:t>
            </a:r>
            <a:r>
              <a:rPr lang="fr-FR" sz="2400" i="1" dirty="0"/>
              <a:t>i</a:t>
            </a:r>
            <a:r>
              <a:rPr lang="fr-FR" sz="2400" dirty="0"/>
              <a:t>).</a:t>
            </a:r>
            <a:br>
              <a:rPr lang="fr-FR" sz="2400" dirty="0"/>
            </a:br>
            <a:r>
              <a:rPr lang="fr-FR" sz="2400" dirty="0"/>
              <a:t>Il est situé sur la partie fixe de la machine (le stator) </a:t>
            </a:r>
            <a:r>
              <a:rPr lang="fr-FR" sz="2400" dirty="0" smtClean="0"/>
              <a:t>. Il </a:t>
            </a:r>
            <a:r>
              <a:rPr lang="fr-FR" sz="2400" dirty="0"/>
              <a:t>sert à créer un champ magnétique (champ "</a:t>
            </a:r>
            <a:r>
              <a:rPr lang="fr-FR" sz="2400" dirty="0" smtClean="0"/>
              <a:t>inducteur » )dans le rotor</a:t>
            </a:r>
            <a:r>
              <a:rPr lang="fr-FR" sz="2400" dirty="0"/>
              <a:t/>
            </a:r>
            <a:br>
              <a:rPr lang="fr-FR" sz="2400" dirty="0"/>
            </a:br>
            <a:endParaRPr lang="fr-FR" sz="2400" dirty="0"/>
          </a:p>
        </p:txBody>
      </p:sp>
    </p:spTree>
    <p:extLst>
      <p:ext uri="{BB962C8B-B14F-4D97-AF65-F5344CB8AC3E}">
        <p14:creationId xmlns:p14="http://schemas.microsoft.com/office/powerpoint/2010/main" val="11720871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dirty="0" smtClean="0"/>
              <a:t>Récapitulation</a:t>
            </a:r>
          </a:p>
          <a:p>
            <a:pPr marL="0" indent="0">
              <a:buNone/>
            </a:pPr>
            <a:endParaRPr lang="fr-FR" sz="2800" b="1" dirty="0" smtClean="0"/>
          </a:p>
          <a:p>
            <a:pPr marL="0" indent="0">
              <a:buNone/>
            </a:pPr>
            <a:r>
              <a:rPr lang="fr-FR" sz="2800" b="1" dirty="0"/>
              <a:t>Tous les montages en </a:t>
            </a:r>
            <a:r>
              <a:rPr lang="fr-FR" sz="2800" b="1" dirty="0">
                <a:solidFill>
                  <a:srgbClr val="FF0000"/>
                </a:solidFill>
              </a:rPr>
              <a:t>ponts de diodes </a:t>
            </a:r>
            <a:r>
              <a:rPr lang="fr-FR" sz="2800" b="1" dirty="0"/>
              <a:t>pour l’alimentation des moteurs :</a:t>
            </a:r>
          </a:p>
          <a:p>
            <a:pPr>
              <a:buFont typeface="Wingdings" panose="05000000000000000000" pitchFamily="2" charset="2"/>
              <a:buChar char="Ø"/>
            </a:pPr>
            <a:r>
              <a:rPr lang="fr-FR" sz="2800" dirty="0" smtClean="0"/>
              <a:t>Ne </a:t>
            </a:r>
            <a:r>
              <a:rPr lang="fr-FR" sz="2800" dirty="0"/>
              <a:t>sont pas des variateurs de </a:t>
            </a:r>
            <a:r>
              <a:rPr lang="fr-FR" sz="2800" dirty="0" smtClean="0"/>
              <a:t>vitesse.</a:t>
            </a:r>
          </a:p>
          <a:p>
            <a:pPr>
              <a:buFont typeface="Wingdings" panose="05000000000000000000" pitchFamily="2" charset="2"/>
              <a:buChar char="Ø"/>
            </a:pPr>
            <a:r>
              <a:rPr lang="fr-FR" sz="2800" dirty="0" smtClean="0"/>
              <a:t>Donnent </a:t>
            </a:r>
            <a:r>
              <a:rPr lang="fr-FR" sz="2800" dirty="0"/>
              <a:t>une tension moyenne non </a:t>
            </a:r>
            <a:r>
              <a:rPr lang="fr-FR" sz="2800" dirty="0" smtClean="0"/>
              <a:t>réglable.</a:t>
            </a:r>
          </a:p>
          <a:p>
            <a:pPr>
              <a:buFont typeface="Wingdings" panose="05000000000000000000" pitchFamily="2" charset="2"/>
              <a:buChar char="Ø"/>
            </a:pPr>
            <a:r>
              <a:rPr lang="fr-FR" sz="2800" dirty="0" smtClean="0"/>
              <a:t>Ne </a:t>
            </a:r>
            <a:r>
              <a:rPr lang="fr-FR" sz="2800" dirty="0"/>
              <a:t>permettent qu’un fonctionnement moteur dans un seul </a:t>
            </a:r>
            <a:r>
              <a:rPr lang="fr-FR" sz="2800" dirty="0" smtClean="0"/>
              <a:t>sens.</a:t>
            </a:r>
          </a:p>
          <a:p>
            <a:pPr>
              <a:buFont typeface="Wingdings" panose="05000000000000000000" pitchFamily="2" charset="2"/>
              <a:buChar char="Ø"/>
            </a:pPr>
            <a:r>
              <a:rPr lang="fr-FR" sz="2800" dirty="0" smtClean="0"/>
              <a:t>N’ont </a:t>
            </a:r>
            <a:r>
              <a:rPr lang="fr-FR" sz="2800" dirty="0"/>
              <a:t>pas de contrôle du courant au </a:t>
            </a:r>
            <a:r>
              <a:rPr lang="fr-FR" sz="2800" dirty="0" smtClean="0"/>
              <a:t>démarrage.</a:t>
            </a:r>
          </a:p>
          <a:p>
            <a:pPr>
              <a:buFont typeface="Wingdings" panose="05000000000000000000" pitchFamily="2" charset="2"/>
              <a:buChar char="Ø"/>
            </a:pPr>
            <a:r>
              <a:rPr lang="fr-FR" sz="2800" dirty="0" smtClean="0"/>
              <a:t>Sont </a:t>
            </a:r>
            <a:r>
              <a:rPr lang="fr-FR" sz="2800" dirty="0"/>
              <a:t>des alimentations à tension continue redressée </a:t>
            </a:r>
            <a:r>
              <a:rPr lang="fr-FR" sz="2800" dirty="0" smtClean="0"/>
              <a:t>commutée.</a:t>
            </a:r>
          </a:p>
          <a:p>
            <a:pPr>
              <a:buFont typeface="Wingdings" panose="05000000000000000000" pitchFamily="2" charset="2"/>
              <a:buChar char="Ø"/>
            </a:pPr>
            <a:r>
              <a:rPr lang="fr-FR" sz="2800" dirty="0" smtClean="0"/>
              <a:t>Doivent </a:t>
            </a:r>
            <a:r>
              <a:rPr lang="fr-FR" sz="2800" dirty="0"/>
              <a:t>obligatoirement disposer d’un dispositif de démarrage. </a:t>
            </a:r>
            <a:br>
              <a:rPr lang="fr-FR" sz="2800" dirty="0"/>
            </a:br>
            <a:endParaRPr lang="fr-FR" sz="2800" b="1" u="sng" dirty="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701309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dirty="0" smtClean="0"/>
              <a:t>Récapitulation</a:t>
            </a:r>
          </a:p>
          <a:p>
            <a:pPr marL="0" indent="0">
              <a:buNone/>
            </a:pPr>
            <a:endParaRPr lang="fr-FR" sz="2800" b="1" dirty="0" smtClean="0"/>
          </a:p>
          <a:p>
            <a:pPr marL="0" indent="0">
              <a:buNone/>
            </a:pPr>
            <a:r>
              <a:rPr lang="fr-FR" sz="2800" b="1" dirty="0"/>
              <a:t>Tous les montages en ponts à thyristors avec </a:t>
            </a:r>
            <a:r>
              <a:rPr lang="fr-FR" sz="2800" b="1" dirty="0" smtClean="0"/>
              <a:t>0&lt;</a:t>
            </a:r>
            <a:r>
              <a:rPr lang="el-GR" sz="2800" dirty="0" smtClean="0">
                <a:latin typeface="Times New Roman"/>
                <a:cs typeface="Times New Roman"/>
              </a:rPr>
              <a:t>α</a:t>
            </a:r>
            <a:r>
              <a:rPr lang="fr-FR" sz="2800" b="1" dirty="0" smtClean="0"/>
              <a:t>&lt;90 </a:t>
            </a:r>
            <a:r>
              <a:rPr lang="fr-FR" sz="2800" b="1" dirty="0"/>
              <a:t>pour l’alimentation des moteurs </a:t>
            </a:r>
            <a:r>
              <a:rPr lang="fr-FR" sz="2800" b="1" dirty="0" smtClean="0"/>
              <a:t>:</a:t>
            </a:r>
          </a:p>
          <a:p>
            <a:pPr>
              <a:buFont typeface="Wingdings" panose="05000000000000000000" pitchFamily="2" charset="2"/>
              <a:buChar char="Ø"/>
            </a:pPr>
            <a:r>
              <a:rPr lang="fr-FR" sz="2800" dirty="0" smtClean="0"/>
              <a:t>Donnent </a:t>
            </a:r>
            <a:r>
              <a:rPr lang="fr-FR" sz="2800" dirty="0"/>
              <a:t>une tension moyenne </a:t>
            </a:r>
            <a:r>
              <a:rPr lang="fr-FR" sz="2800" dirty="0" smtClean="0"/>
              <a:t>réglable.</a:t>
            </a:r>
          </a:p>
          <a:p>
            <a:pPr>
              <a:buFont typeface="Wingdings" panose="05000000000000000000" pitchFamily="2" charset="2"/>
              <a:buChar char="Ø"/>
            </a:pPr>
            <a:r>
              <a:rPr lang="fr-FR" sz="2800" dirty="0" smtClean="0"/>
              <a:t>Sont </a:t>
            </a:r>
            <a:r>
              <a:rPr lang="fr-FR" sz="2800" dirty="0"/>
              <a:t>des variateurs de </a:t>
            </a:r>
            <a:r>
              <a:rPr lang="fr-FR" sz="2800" dirty="0" smtClean="0"/>
              <a:t>vitesses.</a:t>
            </a:r>
          </a:p>
          <a:p>
            <a:pPr>
              <a:buFont typeface="Wingdings" panose="05000000000000000000" pitchFamily="2" charset="2"/>
              <a:buChar char="Ø"/>
            </a:pPr>
            <a:r>
              <a:rPr lang="fr-FR" sz="2800" dirty="0" smtClean="0"/>
              <a:t>Sont </a:t>
            </a:r>
            <a:r>
              <a:rPr lang="fr-FR" sz="2800" dirty="0"/>
              <a:t>des alimentations à tension continue redressée commutée. </a:t>
            </a:r>
          </a:p>
          <a:p>
            <a:pPr>
              <a:buFont typeface="Wingdings" panose="05000000000000000000" pitchFamily="2" charset="2"/>
              <a:buChar char="Ø"/>
            </a:pPr>
            <a:r>
              <a:rPr lang="fr-FR" sz="2800" dirty="0" smtClean="0"/>
              <a:t>N’ont </a:t>
            </a:r>
            <a:r>
              <a:rPr lang="fr-FR" sz="2800" dirty="0"/>
              <a:t>pas besoin de dispositifs supplémentaires au démarrage </a:t>
            </a:r>
            <a:br>
              <a:rPr lang="fr-FR" sz="2800" dirty="0"/>
            </a:br>
            <a:endParaRPr lang="fr-FR" sz="2800" b="1" u="sng" dirty="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247301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dirty="0" smtClean="0"/>
              <a:t>Récapitulation</a:t>
            </a:r>
          </a:p>
          <a:p>
            <a:pPr marL="0" indent="0">
              <a:buNone/>
            </a:pPr>
            <a:endParaRPr lang="fr-FR" sz="2800" b="1" dirty="0" smtClean="0"/>
          </a:p>
          <a:p>
            <a:pPr marL="0" indent="0">
              <a:buNone/>
            </a:pPr>
            <a:r>
              <a:rPr lang="fr-FR" sz="2800" b="1" dirty="0"/>
              <a:t>En agissant sur l’excitation ils permettent :</a:t>
            </a:r>
          </a:p>
          <a:p>
            <a:pPr>
              <a:buFont typeface="Wingdings" panose="05000000000000000000" pitchFamily="2" charset="2"/>
              <a:buChar char="Ø"/>
            </a:pPr>
            <a:r>
              <a:rPr lang="fr-FR" sz="2800" dirty="0" smtClean="0"/>
              <a:t> </a:t>
            </a:r>
            <a:r>
              <a:rPr lang="fr-FR" sz="2800" dirty="0"/>
              <a:t>Le fonctionnement moteur dans les deux sens par inversion du flux à </a:t>
            </a:r>
            <a:r>
              <a:rPr lang="fr-FR" sz="2800" dirty="0" smtClean="0"/>
              <a:t>l’arrêt.</a:t>
            </a:r>
          </a:p>
          <a:p>
            <a:pPr>
              <a:buFont typeface="Wingdings" panose="05000000000000000000" pitchFamily="2" charset="2"/>
              <a:buChar char="Ø"/>
            </a:pPr>
            <a:r>
              <a:rPr lang="fr-FR" sz="2800" dirty="0" smtClean="0"/>
              <a:t>Le </a:t>
            </a:r>
            <a:r>
              <a:rPr lang="fr-FR" sz="2800" dirty="0"/>
              <a:t>fonctionnement en survitesse par diminution du flux. </a:t>
            </a:r>
            <a:br>
              <a:rPr lang="fr-FR" sz="2800" dirty="0"/>
            </a:br>
            <a:r>
              <a:rPr lang="fr-FR" sz="2800" dirty="0"/>
              <a:t/>
            </a:r>
            <a:br>
              <a:rPr lang="fr-FR" sz="2800" dirty="0"/>
            </a:br>
            <a:endParaRPr lang="fr-FR" sz="2800" b="1" u="sng" dirty="0"/>
          </a:p>
        </p:txBody>
      </p:sp>
      <p:sp>
        <p:nvSpPr>
          <p:cNvPr id="8" name="Rectangle 1"/>
          <p:cNvSpPr>
            <a:spLocks noChangeArrowheads="1"/>
          </p:cNvSpPr>
          <p:nvPr/>
        </p:nvSpPr>
        <p:spPr bwMode="auto">
          <a:xfrm>
            <a:off x="5448300" y="2865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531783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u="sng" dirty="0" smtClean="0"/>
              <a:t>11. Régulation de la vitesse des M.C.C</a:t>
            </a:r>
          </a:p>
          <a:p>
            <a:pPr marL="0" indent="0">
              <a:buNone/>
            </a:pPr>
            <a:r>
              <a:rPr lang="fr-FR" sz="2400" dirty="0"/>
              <a:t>L’association du convertisseur à la machine à courant continu permet le réglage de la vitesse ou la position </a:t>
            </a:r>
            <a:r>
              <a:rPr lang="fr-FR" sz="2800" dirty="0"/>
              <a:t/>
            </a:r>
            <a:br>
              <a:rPr lang="fr-FR" sz="2800" dirty="0"/>
            </a:br>
            <a:endParaRPr lang="fr-FR" sz="2800" u="sng" dirty="0"/>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2714274"/>
            <a:ext cx="35814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cteur droit 4"/>
          <p:cNvCxnSpPr>
            <a:endCxn id="3" idx="2"/>
          </p:cNvCxnSpPr>
          <p:nvPr/>
        </p:nvCxnSpPr>
        <p:spPr>
          <a:xfrm>
            <a:off x="6290953" y="2584059"/>
            <a:ext cx="20782" cy="4119565"/>
          </a:xfrm>
          <a:prstGeom prst="line">
            <a:avLst/>
          </a:prstGeom>
        </p:spPr>
        <p:style>
          <a:lnRef idx="1">
            <a:schemeClr val="accent1"/>
          </a:lnRef>
          <a:fillRef idx="0">
            <a:schemeClr val="accent1"/>
          </a:fillRef>
          <a:effectRef idx="0">
            <a:schemeClr val="accent1"/>
          </a:effectRef>
          <a:fontRef idx="minor">
            <a:schemeClr val="tx1"/>
          </a:fontRef>
        </p:style>
      </p:cxn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028" y="2017630"/>
            <a:ext cx="8654391" cy="696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0330" y="2930278"/>
            <a:ext cx="43815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76545" y="4293387"/>
            <a:ext cx="5628657" cy="1631216"/>
          </a:xfrm>
          <a:prstGeom prst="rect">
            <a:avLst/>
          </a:prstGeom>
        </p:spPr>
        <p:txBody>
          <a:bodyPr wrap="square">
            <a:spAutoFit/>
          </a:bodyPr>
          <a:lstStyle/>
          <a:p>
            <a:r>
              <a:rPr lang="fr-FR" sz="2000" dirty="0"/>
              <a:t>Lorsque le système de commande n’a pas d’information sur l’évolution et le comportement du système commandé, on ne sait pas si notre système commandé converge vers la solution souhaitée ou non. Ici, on parle alors de la commande en Boucle Ouverte (BO) </a:t>
            </a:r>
          </a:p>
        </p:txBody>
      </p:sp>
      <p:sp>
        <p:nvSpPr>
          <p:cNvPr id="9" name="Rectangle 8"/>
          <p:cNvSpPr/>
          <p:nvPr/>
        </p:nvSpPr>
        <p:spPr>
          <a:xfrm>
            <a:off x="6414655" y="4277006"/>
            <a:ext cx="5717969" cy="2246769"/>
          </a:xfrm>
          <a:prstGeom prst="rect">
            <a:avLst/>
          </a:prstGeom>
        </p:spPr>
        <p:txBody>
          <a:bodyPr wrap="square">
            <a:spAutoFit/>
          </a:bodyPr>
          <a:lstStyle/>
          <a:p>
            <a:r>
              <a:rPr lang="fr-FR" sz="2000" dirty="0"/>
              <a:t>Par contre la commande en boucle fermée (BF) est capable :</a:t>
            </a:r>
          </a:p>
          <a:p>
            <a:r>
              <a:rPr lang="fr-FR" sz="2000" dirty="0"/>
              <a:t>* de recevoir des observations (mesures) et donc de connaitre l’´état du système commandé.</a:t>
            </a:r>
          </a:p>
          <a:p>
            <a:r>
              <a:rPr lang="fr-FR" sz="2000" dirty="0"/>
              <a:t>* de comparer le comportement observé avec le comportement désiré.</a:t>
            </a:r>
          </a:p>
          <a:p>
            <a:r>
              <a:rPr lang="fr-FR" sz="2000" dirty="0"/>
              <a:t>* de corriger en conséquence la commande pour réduire les écarts. </a:t>
            </a:r>
          </a:p>
        </p:txBody>
      </p:sp>
    </p:spTree>
    <p:extLst>
      <p:ext uri="{BB962C8B-B14F-4D97-AF65-F5344CB8AC3E}">
        <p14:creationId xmlns:p14="http://schemas.microsoft.com/office/powerpoint/2010/main" val="22906282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u="sng" dirty="0" smtClean="0"/>
              <a:t>11. Régulation de la vitesse des M.C.C</a:t>
            </a:r>
          </a:p>
          <a:p>
            <a:pPr marL="0" indent="0">
              <a:buNone/>
            </a:pPr>
            <a:r>
              <a:rPr lang="fr-FR" sz="2400" dirty="0" smtClean="0"/>
              <a:t>La </a:t>
            </a:r>
            <a:r>
              <a:rPr lang="fr-FR" sz="2400" dirty="0"/>
              <a:t>régulation est faite en générale par deux boucles fermées en cascades (courant et vitesse) </a:t>
            </a:r>
            <a:r>
              <a:rPr lang="fr-FR" sz="2800" dirty="0"/>
              <a:t/>
            </a:r>
            <a:br>
              <a:rPr lang="fr-FR" sz="2800" dirty="0"/>
            </a:br>
            <a:r>
              <a:rPr lang="fr-FR" sz="2800" dirty="0"/>
              <a:t/>
            </a:r>
            <a:br>
              <a:rPr lang="fr-FR" sz="2800" dirty="0"/>
            </a:br>
            <a:endParaRPr lang="fr-FR" sz="2800" u="sng" dirty="0"/>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92" y="1969732"/>
            <a:ext cx="11077575" cy="3848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67552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u="sng" dirty="0" smtClean="0"/>
              <a:t>11. Régulation de la vitesse des M.C.C</a:t>
            </a:r>
          </a:p>
          <a:p>
            <a:pPr marL="0" indent="0">
              <a:buNone/>
            </a:pPr>
            <a:r>
              <a:rPr lang="fr-FR" sz="2800" b="1" u="sng" dirty="0" smtClean="0"/>
              <a:t>Modélisation du Moteur à </a:t>
            </a:r>
            <a:r>
              <a:rPr lang="fr-FR" sz="2800" b="1" u="sng" dirty="0" err="1" smtClean="0"/>
              <a:t>c.c</a:t>
            </a:r>
            <a:endParaRPr lang="fr-FR" sz="2800" b="1" u="sng" dirty="0" smtClean="0"/>
          </a:p>
          <a:p>
            <a:pPr marL="0" indent="0">
              <a:buNone/>
            </a:pPr>
            <a:endParaRPr lang="fr-FR" sz="2800" b="1" u="sng" dirty="0" smtClean="0"/>
          </a:p>
          <a:p>
            <a:pPr>
              <a:buFont typeface="Wingdings" panose="05000000000000000000" pitchFamily="2" charset="2"/>
              <a:buChar char="§"/>
            </a:pPr>
            <a:r>
              <a:rPr lang="fr-FR" sz="2800" dirty="0"/>
              <a:t>La modélisation c’est la description mathématique d’un processus physique à étudier. C’est une étape très importante de l’étude préliminaire, elle consiste à établir les relations entre les grandeurs d’entrée et de sortie. </a:t>
            </a:r>
          </a:p>
          <a:p>
            <a:pPr>
              <a:buFont typeface="Wingdings" panose="05000000000000000000" pitchFamily="2" charset="2"/>
              <a:buChar char="§"/>
            </a:pPr>
            <a:endParaRPr lang="fr-FR" sz="2800" dirty="0" smtClean="0"/>
          </a:p>
          <a:p>
            <a:pPr>
              <a:buFont typeface="Wingdings" panose="05000000000000000000" pitchFamily="2" charset="2"/>
              <a:buChar char="§"/>
            </a:pPr>
            <a:r>
              <a:rPr lang="fr-FR" sz="2800" dirty="0" smtClean="0"/>
              <a:t>Dans </a:t>
            </a:r>
            <a:r>
              <a:rPr lang="fr-FR" sz="2800" dirty="0"/>
              <a:t>le cas du moteur à courant continu, l’établissement du modèle passe par l’écriture des équations électriques, magnétiques et mécaniques. Et cela permet de décrire les différentes parties du système par des fonctions de transfert </a:t>
            </a:r>
            <a:br>
              <a:rPr lang="fr-FR" sz="2800" dirty="0"/>
            </a:br>
            <a:endParaRPr lang="fr-FR" sz="2800" u="sng" dirty="0"/>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87233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u="sng" dirty="0" smtClean="0"/>
              <a:t>11. Régulation de la vitesse des M.C.C</a:t>
            </a:r>
          </a:p>
          <a:p>
            <a:pPr marL="0" indent="0">
              <a:buNone/>
            </a:pPr>
            <a:r>
              <a:rPr lang="fr-FR" sz="2800" b="1" u="sng" dirty="0" smtClean="0"/>
              <a:t>Modélisation du Moteur à </a:t>
            </a:r>
            <a:r>
              <a:rPr lang="fr-FR" sz="2800" b="1" u="sng" dirty="0" err="1" smtClean="0"/>
              <a:t>c.c</a:t>
            </a:r>
            <a:endParaRPr lang="fr-FR" sz="2800" b="1" u="sng" dirty="0" smtClean="0"/>
          </a:p>
          <a:p>
            <a:pPr marL="0" indent="0">
              <a:buNone/>
            </a:pPr>
            <a:endParaRPr lang="fr-FR" sz="2800" b="1" u="sng" dirty="0" smtClean="0"/>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0363" y="1595293"/>
            <a:ext cx="343852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5049"/>
          <a:stretch/>
        </p:blipFill>
        <p:spPr bwMode="auto">
          <a:xfrm>
            <a:off x="946563" y="2148754"/>
            <a:ext cx="7543800" cy="2791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00980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u="sng" dirty="0" smtClean="0"/>
              <a:t>11. Régulation de la vitesse des M.C.C</a:t>
            </a:r>
          </a:p>
          <a:p>
            <a:pPr marL="0" indent="0">
              <a:buNone/>
            </a:pPr>
            <a:r>
              <a:rPr lang="fr-FR" sz="2800" b="1" u="sng" dirty="0" smtClean="0"/>
              <a:t>Modélisation du Moteur à </a:t>
            </a:r>
            <a:r>
              <a:rPr lang="fr-FR" sz="2800" b="1" u="sng" dirty="0" err="1" smtClean="0"/>
              <a:t>c.c</a:t>
            </a:r>
            <a:endParaRPr lang="fr-FR" sz="2800" b="1" u="sng" dirty="0" smtClean="0"/>
          </a:p>
          <a:p>
            <a:pPr marL="0" indent="0">
              <a:buNone/>
            </a:pPr>
            <a:endParaRPr lang="fr-FR" sz="2800" b="1" u="sng" dirty="0" smtClean="0"/>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133" y="1595293"/>
            <a:ext cx="4092755" cy="2086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47303" y="1815429"/>
            <a:ext cx="7841673" cy="1200329"/>
          </a:xfrm>
          <a:prstGeom prst="rect">
            <a:avLst/>
          </a:prstGeom>
        </p:spPr>
        <p:txBody>
          <a:bodyPr wrap="square">
            <a:spAutoFit/>
          </a:bodyPr>
          <a:lstStyle/>
          <a:p>
            <a:r>
              <a:rPr lang="fr-FR" sz="2400" dirty="0"/>
              <a:t>On peut établir le modèle mathématique de la réponse en vitesse du moteur électrique </a:t>
            </a:r>
            <a:br>
              <a:rPr lang="fr-FR" sz="2400" dirty="0"/>
            </a:br>
            <a:endParaRPr lang="fr-FR" sz="24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601" y="3449535"/>
            <a:ext cx="757237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6040644"/>
            <a:ext cx="477202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0441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u="sng" dirty="0" smtClean="0"/>
              <a:t>11. Régulation de la vitesse des M.C.C</a:t>
            </a:r>
          </a:p>
          <a:p>
            <a:pPr marL="0" indent="0">
              <a:buNone/>
            </a:pPr>
            <a:r>
              <a:rPr lang="fr-FR" sz="2800" b="1" u="sng" dirty="0" smtClean="0"/>
              <a:t>Régulation par asservissement de vitesse</a:t>
            </a:r>
          </a:p>
          <a:p>
            <a:r>
              <a:rPr lang="fr-FR" sz="2800" dirty="0"/>
              <a:t>Les boucles de courant et vitesse sont en cascade. </a:t>
            </a:r>
            <a:endParaRPr lang="fr-FR" sz="2800" dirty="0" smtClean="0"/>
          </a:p>
          <a:p>
            <a:r>
              <a:rPr lang="fr-FR" sz="2800" dirty="0" smtClean="0"/>
              <a:t>La </a:t>
            </a:r>
            <a:r>
              <a:rPr lang="fr-FR" sz="2800" dirty="0"/>
              <a:t>boucle du courant c’est la boucle </a:t>
            </a:r>
            <a:r>
              <a:rPr lang="fr-FR" sz="2800" dirty="0" err="1" smtClean="0"/>
              <a:t>interneet</a:t>
            </a:r>
            <a:r>
              <a:rPr lang="fr-FR" sz="2800" dirty="0" smtClean="0"/>
              <a:t> </a:t>
            </a:r>
            <a:r>
              <a:rPr lang="fr-FR" sz="2800" dirty="0"/>
              <a:t>celle de vitesse à l’externe.</a:t>
            </a:r>
          </a:p>
          <a:p>
            <a:r>
              <a:rPr lang="fr-FR" sz="2800" dirty="0"/>
              <a:t>Deux correcteurs de types (PID, PI, PD..) sont implémentés afin d’avoir la régulation souhaitée </a:t>
            </a:r>
            <a:br>
              <a:rPr lang="fr-FR" sz="2800" dirty="0"/>
            </a:br>
            <a:endParaRPr lang="fr-FR" sz="2800" b="1" u="sng" dirty="0" smtClean="0"/>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1060738" y="1946058"/>
            <a:ext cx="7841673" cy="830997"/>
          </a:xfrm>
          <a:prstGeom prst="rect">
            <a:avLst/>
          </a:prstGeom>
        </p:spPr>
        <p:txBody>
          <a:bodyPr wrap="square">
            <a:spAutoFit/>
          </a:bodyPr>
          <a:lstStyle/>
          <a:p>
            <a:r>
              <a:rPr lang="fr-FR" sz="2400" dirty="0"/>
              <a:t/>
            </a:r>
            <a:br>
              <a:rPr lang="fr-FR" sz="2400" dirty="0"/>
            </a:br>
            <a:endParaRPr lang="fr-FR" sz="24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398" y="3597275"/>
            <a:ext cx="769620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7007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u="sng" dirty="0" smtClean="0"/>
              <a:t>11. Régulation de la vitesse des M.C.C</a:t>
            </a:r>
          </a:p>
          <a:p>
            <a:pPr marL="0" indent="0">
              <a:buNone/>
            </a:pPr>
            <a:r>
              <a:rPr lang="fr-FR" sz="2800" b="1" u="sng" dirty="0" smtClean="0"/>
              <a:t>Régulateurs</a:t>
            </a:r>
          </a:p>
          <a:p>
            <a:pPr marL="0" indent="0">
              <a:buNone/>
            </a:pPr>
            <a:r>
              <a:rPr lang="fr-FR" sz="2800" dirty="0"/>
              <a:t>Le régulateur est un élément de l’équipement de régulation. Placé dans la chaine d’action ou dans une chaine de réaction auxiliaire, il permet d’assurer plusieurs fonctions </a:t>
            </a:r>
            <a:r>
              <a:rPr lang="fr-FR" sz="2800" dirty="0" smtClean="0"/>
              <a:t>:</a:t>
            </a:r>
          </a:p>
          <a:p>
            <a:pPr>
              <a:buFont typeface="Wingdings" panose="05000000000000000000" pitchFamily="2" charset="2"/>
              <a:buChar char="Ø"/>
            </a:pPr>
            <a:r>
              <a:rPr lang="fr-FR" sz="2800" dirty="0" smtClean="0"/>
              <a:t>Comparaison </a:t>
            </a:r>
            <a:r>
              <a:rPr lang="fr-FR" sz="2800" dirty="0"/>
              <a:t>du signal de sortie au signal de référence ; </a:t>
            </a:r>
            <a:endParaRPr lang="fr-FR" sz="2800" dirty="0" smtClean="0"/>
          </a:p>
          <a:p>
            <a:pPr>
              <a:buFont typeface="Wingdings" panose="05000000000000000000" pitchFamily="2" charset="2"/>
              <a:buChar char="Ø"/>
            </a:pPr>
            <a:r>
              <a:rPr lang="fr-FR" sz="2800" dirty="0" smtClean="0"/>
              <a:t>Amplification ;</a:t>
            </a:r>
          </a:p>
          <a:p>
            <a:pPr>
              <a:buFont typeface="Wingdings" panose="05000000000000000000" pitchFamily="2" charset="2"/>
              <a:buChar char="Ø"/>
            </a:pPr>
            <a:r>
              <a:rPr lang="fr-FR" sz="2800" dirty="0" smtClean="0"/>
              <a:t>Correction</a:t>
            </a:r>
            <a:r>
              <a:rPr lang="fr-FR" sz="2800" dirty="0"/>
              <a:t>. </a:t>
            </a:r>
            <a:br>
              <a:rPr lang="fr-FR" sz="2800" dirty="0"/>
            </a:br>
            <a:endParaRPr lang="fr-FR" sz="2800" b="1" dirty="0" smtClean="0"/>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1060738" y="1946058"/>
            <a:ext cx="7841673" cy="830997"/>
          </a:xfrm>
          <a:prstGeom prst="rect">
            <a:avLst/>
          </a:prstGeom>
        </p:spPr>
        <p:txBody>
          <a:bodyPr wrap="square">
            <a:spAutoFit/>
          </a:bodyPr>
          <a:lstStyle/>
          <a:p>
            <a:r>
              <a:rPr lang="fr-FR" sz="2400" dirty="0"/>
              <a:t/>
            </a:r>
            <a:br>
              <a:rPr lang="fr-FR" sz="2400" dirty="0"/>
            </a:br>
            <a:endParaRPr lang="fr-FR" sz="2400" dirty="0"/>
          </a:p>
        </p:txBody>
      </p:sp>
    </p:spTree>
    <p:extLst>
      <p:ext uri="{BB962C8B-B14F-4D97-AF65-F5344CB8AC3E}">
        <p14:creationId xmlns:p14="http://schemas.microsoft.com/office/powerpoint/2010/main" val="2013947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5" name="Rectangle 1"/>
          <p:cNvSpPr>
            <a:spLocks noChangeArrowheads="1"/>
          </p:cNvSpPr>
          <p:nvPr/>
        </p:nvSpPr>
        <p:spPr bwMode="auto">
          <a:xfrm>
            <a:off x="3781425" y="341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Espace réservé du contenu 2"/>
          <p:cNvSpPr>
            <a:spLocks noGrp="1"/>
          </p:cNvSpPr>
          <p:nvPr>
            <p:ph sz="quarter" idx="1"/>
          </p:nvPr>
        </p:nvSpPr>
        <p:spPr>
          <a:xfrm>
            <a:off x="546265" y="889659"/>
            <a:ext cx="11530939" cy="4572000"/>
          </a:xfrm>
        </p:spPr>
        <p:txBody>
          <a:bodyPr>
            <a:noAutofit/>
          </a:bodyPr>
          <a:lstStyle/>
          <a:p>
            <a:pPr marL="0" indent="0">
              <a:buNone/>
            </a:pPr>
            <a:r>
              <a:rPr lang="fr-FR" sz="3200" b="1" dirty="0" smtClean="0"/>
              <a:t>2. Rappel                                                           2.2. Constitution</a:t>
            </a:r>
          </a:p>
          <a:p>
            <a:pPr marL="0" indent="0">
              <a:buNone/>
            </a:pPr>
            <a:endParaRPr lang="fr-FR" sz="3200" b="1" dirty="0" smtClean="0"/>
          </a:p>
        </p:txBody>
      </p:sp>
      <p:sp>
        <p:nvSpPr>
          <p:cNvPr id="4" name="Rectangle 3"/>
          <p:cNvSpPr/>
          <p:nvPr/>
        </p:nvSpPr>
        <p:spPr>
          <a:xfrm>
            <a:off x="613558" y="1649174"/>
            <a:ext cx="10893632" cy="1569660"/>
          </a:xfrm>
          <a:prstGeom prst="rect">
            <a:avLst/>
          </a:prstGeom>
        </p:spPr>
        <p:txBody>
          <a:bodyPr wrap="square">
            <a:spAutoFit/>
          </a:bodyPr>
          <a:lstStyle/>
          <a:p>
            <a:r>
              <a:rPr lang="fr-FR" sz="2400" b="1" dirty="0"/>
              <a:t>B- L'induit (circuit de puissance)</a:t>
            </a:r>
            <a:br>
              <a:rPr lang="fr-FR" sz="2400" b="1" dirty="0"/>
            </a:br>
            <a:r>
              <a:rPr lang="fr-FR" sz="2400" dirty="0"/>
              <a:t>L'induit est situé au rotor (partie tournante de la machine) </a:t>
            </a:r>
            <a:r>
              <a:rPr lang="fr-FR" sz="2400" dirty="0" smtClean="0"/>
              <a:t>: </a:t>
            </a:r>
            <a:r>
              <a:rPr lang="fr-FR" sz="2400" dirty="0"/>
              <a:t>C'est un bobinage parcouru par un courant continu </a:t>
            </a:r>
            <a:r>
              <a:rPr lang="fr-FR" sz="2400" i="1" dirty="0"/>
              <a:t>I </a:t>
            </a:r>
            <a:r>
              <a:rPr lang="fr-FR" sz="2400" dirty="0"/>
              <a:t>(courant d'induit). </a:t>
            </a:r>
          </a:p>
          <a:p>
            <a:endParaRPr lang="fr-FR" sz="2400"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444" y="2840182"/>
            <a:ext cx="367627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2636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u="sng" dirty="0" smtClean="0"/>
              <a:t>11. Régulation de la vitesse des M.C.C</a:t>
            </a:r>
          </a:p>
          <a:p>
            <a:pPr marL="0" indent="0">
              <a:buNone/>
            </a:pPr>
            <a:r>
              <a:rPr lang="fr-FR" sz="2800" b="1" u="sng" dirty="0" smtClean="0"/>
              <a:t>Régulateurs</a:t>
            </a:r>
          </a:p>
          <a:p>
            <a:pPr marL="0" indent="0">
              <a:buNone/>
            </a:pPr>
            <a:r>
              <a:rPr lang="fr-FR" sz="2800" dirty="0"/>
              <a:t/>
            </a:r>
            <a:br>
              <a:rPr lang="fr-FR" sz="2800" dirty="0"/>
            </a:br>
            <a:endParaRPr lang="fr-FR" sz="2800" b="1" dirty="0" smtClean="0"/>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1060738" y="1946058"/>
            <a:ext cx="7841673" cy="830997"/>
          </a:xfrm>
          <a:prstGeom prst="rect">
            <a:avLst/>
          </a:prstGeom>
        </p:spPr>
        <p:txBody>
          <a:bodyPr wrap="square">
            <a:spAutoFit/>
          </a:bodyPr>
          <a:lstStyle/>
          <a:p>
            <a:r>
              <a:rPr lang="fr-FR" sz="2400" dirty="0"/>
              <a:t/>
            </a:r>
            <a:br>
              <a:rPr lang="fr-FR" sz="2400" dirty="0"/>
            </a:br>
            <a:endParaRPr lang="fr-FR" sz="24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733" y="1720431"/>
            <a:ext cx="10568976" cy="3733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9620" y="5525485"/>
            <a:ext cx="6649377" cy="1217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924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3" name="Espace réservé du contenu 2"/>
          <p:cNvSpPr>
            <a:spLocks noGrp="1"/>
          </p:cNvSpPr>
          <p:nvPr>
            <p:ph sz="quarter" idx="1"/>
          </p:nvPr>
        </p:nvSpPr>
        <p:spPr>
          <a:xfrm>
            <a:off x="546265" y="735283"/>
            <a:ext cx="11530939" cy="5968341"/>
          </a:xfrm>
        </p:spPr>
        <p:txBody>
          <a:bodyPr>
            <a:noAutofit/>
          </a:bodyPr>
          <a:lstStyle/>
          <a:p>
            <a:pPr marL="0" indent="0">
              <a:buNone/>
            </a:pPr>
            <a:r>
              <a:rPr lang="fr-FR" sz="2800" b="1" u="sng" dirty="0" smtClean="0"/>
              <a:t>11. Régulation de la vitesse des M.C.C</a:t>
            </a:r>
          </a:p>
          <a:p>
            <a:pPr marL="0" indent="0">
              <a:buNone/>
            </a:pPr>
            <a:r>
              <a:rPr lang="fr-FR" sz="2800" b="1" u="sng" dirty="0" smtClean="0"/>
              <a:t>Caractéristiques des contrôleurs P, I et D</a:t>
            </a:r>
          </a:p>
          <a:p>
            <a:pPr marL="0" indent="0">
              <a:buNone/>
            </a:pPr>
            <a:endParaRPr lang="fr-FR" sz="2800" b="1" u="sng" dirty="0"/>
          </a:p>
          <a:p>
            <a:pPr marL="0" indent="0">
              <a:buNone/>
            </a:pPr>
            <a:endParaRPr lang="fr-FR" sz="2800" b="1" u="sng" dirty="0" smtClean="0"/>
          </a:p>
          <a:p>
            <a:pPr marL="0" indent="0">
              <a:buNone/>
            </a:pPr>
            <a:endParaRPr lang="fr-FR" sz="2800" b="1" u="sng" dirty="0" smtClean="0"/>
          </a:p>
          <a:p>
            <a:pPr marL="0" indent="0">
              <a:buNone/>
            </a:pPr>
            <a:endParaRPr lang="fr-FR" sz="2800" b="1" u="sng" dirty="0"/>
          </a:p>
          <a:p>
            <a:pPr marL="0" indent="0">
              <a:buNone/>
            </a:pPr>
            <a:endParaRPr lang="fr-FR" sz="2800" b="1" u="sng" dirty="0" smtClean="0"/>
          </a:p>
          <a:p>
            <a:pPr>
              <a:buFont typeface="Wingdings" panose="05000000000000000000" pitchFamily="2" charset="2"/>
              <a:buChar char="q"/>
            </a:pPr>
            <a:r>
              <a:rPr lang="fr-FR" sz="2400" dirty="0" smtClean="0"/>
              <a:t>Le </a:t>
            </a:r>
            <a:r>
              <a:rPr lang="fr-FR" sz="2400" dirty="0"/>
              <a:t>contrôleur (P) a pour effet de réduire le temps de montée et de minimiser l’erreur statique (ne pourra jamais l’éliminer</a:t>
            </a:r>
            <a:r>
              <a:rPr lang="fr-FR" sz="2400" dirty="0" smtClean="0"/>
              <a:t>).</a:t>
            </a:r>
          </a:p>
          <a:p>
            <a:pPr>
              <a:buFont typeface="Wingdings" panose="05000000000000000000" pitchFamily="2" charset="2"/>
              <a:buChar char="q"/>
            </a:pPr>
            <a:r>
              <a:rPr lang="fr-FR" sz="2400" dirty="0" smtClean="0"/>
              <a:t>Le </a:t>
            </a:r>
            <a:r>
              <a:rPr lang="fr-FR" sz="2400" dirty="0"/>
              <a:t>contrôleur (I) a pour effet d’éliminer l’erreur statique mais son temps de montée est mauvais. </a:t>
            </a:r>
            <a:endParaRPr lang="fr-FR" sz="2400" dirty="0" smtClean="0"/>
          </a:p>
          <a:p>
            <a:pPr>
              <a:buFont typeface="Wingdings" panose="05000000000000000000" pitchFamily="2" charset="2"/>
              <a:buChar char="q"/>
            </a:pPr>
            <a:r>
              <a:rPr lang="fr-FR" sz="2400" dirty="0" smtClean="0"/>
              <a:t>Le </a:t>
            </a:r>
            <a:r>
              <a:rPr lang="fr-FR" sz="2400" dirty="0"/>
              <a:t>contrôleur (D) a pour effet d’augmenter la stabilité du système, réduire le dépassement et améliorer le temps de réponse transitoire. </a:t>
            </a:r>
            <a:r>
              <a:rPr lang="fr-FR" sz="2800" dirty="0"/>
              <a:t/>
            </a:r>
            <a:br>
              <a:rPr lang="fr-FR" sz="2800" dirty="0"/>
            </a:br>
            <a:endParaRPr lang="fr-FR" sz="2800" b="1" dirty="0" smtClean="0"/>
          </a:p>
        </p:txBody>
      </p:sp>
      <p:sp>
        <p:nvSpPr>
          <p:cNvPr id="10" name="Rectangle 4"/>
          <p:cNvSpPr>
            <a:spLocks noChangeArrowheads="1"/>
          </p:cNvSpPr>
          <p:nvPr/>
        </p:nvSpPr>
        <p:spPr bwMode="auto">
          <a:xfrm>
            <a:off x="4981575" y="359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1060738" y="1946058"/>
            <a:ext cx="7841673" cy="830997"/>
          </a:xfrm>
          <a:prstGeom prst="rect">
            <a:avLst/>
          </a:prstGeom>
        </p:spPr>
        <p:txBody>
          <a:bodyPr wrap="square">
            <a:spAutoFit/>
          </a:bodyPr>
          <a:lstStyle/>
          <a:p>
            <a:r>
              <a:rPr lang="fr-FR" sz="2400" dirty="0"/>
              <a:t/>
            </a:r>
            <a:br>
              <a:rPr lang="fr-FR" sz="2400" dirty="0"/>
            </a:br>
            <a:endParaRPr lang="fr-FR" sz="24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7059" y="733366"/>
            <a:ext cx="4600575"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7122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5" name="Rectangle 1"/>
          <p:cNvSpPr>
            <a:spLocks noChangeArrowheads="1"/>
          </p:cNvSpPr>
          <p:nvPr/>
        </p:nvSpPr>
        <p:spPr bwMode="auto">
          <a:xfrm>
            <a:off x="3781425" y="341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Espace réservé du contenu 2"/>
          <p:cNvSpPr>
            <a:spLocks noGrp="1"/>
          </p:cNvSpPr>
          <p:nvPr>
            <p:ph sz="quarter" idx="1"/>
          </p:nvPr>
        </p:nvSpPr>
        <p:spPr>
          <a:xfrm>
            <a:off x="546265" y="889659"/>
            <a:ext cx="11530939" cy="4572000"/>
          </a:xfrm>
        </p:spPr>
        <p:txBody>
          <a:bodyPr>
            <a:noAutofit/>
          </a:bodyPr>
          <a:lstStyle/>
          <a:p>
            <a:pPr marL="0" indent="0">
              <a:buNone/>
            </a:pPr>
            <a:r>
              <a:rPr lang="fr-FR" sz="3200" b="1" dirty="0" smtClean="0"/>
              <a:t>3. Types des moteurs à </a:t>
            </a:r>
            <a:r>
              <a:rPr lang="fr-FR" sz="3200" b="1" dirty="0" err="1" smtClean="0"/>
              <a:t>c.c</a:t>
            </a:r>
            <a:endParaRPr lang="fr-FR" sz="3200" b="1" dirty="0" smtClean="0"/>
          </a:p>
          <a:p>
            <a:pPr marL="0" indent="0">
              <a:buNone/>
            </a:pPr>
            <a:r>
              <a:rPr lang="fr-FR" sz="3200" b="1" dirty="0" smtClean="0"/>
              <a:t>a. </a:t>
            </a:r>
            <a:r>
              <a:rPr lang="fr-FR" sz="3200" b="1" dirty="0" smtClean="0">
                <a:solidFill>
                  <a:srgbClr val="FF0000"/>
                </a:solidFill>
              </a:rPr>
              <a:t>Moteurs </a:t>
            </a:r>
            <a:r>
              <a:rPr lang="fr-FR" sz="3200" b="1" dirty="0">
                <a:solidFill>
                  <a:srgbClr val="FF0000"/>
                </a:solidFill>
              </a:rPr>
              <a:t>à excitation en dérivation « shunt » :</a:t>
            </a:r>
            <a:r>
              <a:rPr lang="fr-FR" sz="3200" dirty="0">
                <a:solidFill>
                  <a:srgbClr val="FF0000"/>
                </a:solidFill>
              </a:rPr>
              <a:t> </a:t>
            </a:r>
            <a:br>
              <a:rPr lang="fr-FR" sz="3200" dirty="0">
                <a:solidFill>
                  <a:srgbClr val="FF0000"/>
                </a:solidFill>
              </a:rPr>
            </a:br>
            <a:r>
              <a:rPr lang="fr-FR" sz="2800" dirty="0"/>
              <a:t>Les enroulements de l’inducteur et l’induit sont reliés en parallèle. </a:t>
            </a:r>
            <a:r>
              <a:rPr lang="fr-FR" sz="2800" dirty="0">
                <a:solidFill>
                  <a:srgbClr val="FF0000"/>
                </a:solidFill>
              </a:rPr>
              <a:t>Une seule tension </a:t>
            </a:r>
            <a:r>
              <a:rPr lang="fr-FR" sz="2800" dirty="0"/>
              <a:t>d’alimentation est utilisée, </a:t>
            </a:r>
            <a:r>
              <a:rPr lang="fr-FR" sz="2800" b="1" dirty="0">
                <a:solidFill>
                  <a:srgbClr val="FF0000"/>
                </a:solidFill>
              </a:rPr>
              <a:t>le flux y est constant</a:t>
            </a:r>
            <a:r>
              <a:rPr lang="fr-FR" sz="2800" dirty="0"/>
              <a:t>. Alimentés à tension constante, ils ont les mêmes caractéristiques que les moteurs à excitation indépendante. </a:t>
            </a:r>
            <a:endParaRPr lang="fr-FR" sz="2800" dirty="0" smtClean="0"/>
          </a:p>
          <a:p>
            <a:pPr marL="0" indent="0">
              <a:buNone/>
            </a:pPr>
            <a:r>
              <a:rPr lang="fr-FR" sz="2800" dirty="0" smtClean="0"/>
              <a:t>Leur </a:t>
            </a:r>
            <a:r>
              <a:rPr lang="fr-FR" sz="2800" dirty="0"/>
              <a:t>caractéristique principale est de disposer d’une vitesse </a:t>
            </a:r>
            <a:r>
              <a:rPr lang="fr-FR" sz="2800" b="1" dirty="0">
                <a:solidFill>
                  <a:srgbClr val="FF0000"/>
                </a:solidFill>
              </a:rPr>
              <a:t>peu sensible </a:t>
            </a:r>
            <a:r>
              <a:rPr lang="fr-FR" sz="2800" dirty="0"/>
              <a:t>à la charge. </a:t>
            </a:r>
            <a:br>
              <a:rPr lang="fr-FR" sz="2800" dirty="0"/>
            </a:br>
            <a:endParaRPr lang="fr-FR" sz="2800" b="1"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664" y="4014602"/>
            <a:ext cx="96774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2254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5" name="Rectangle 1"/>
          <p:cNvSpPr>
            <a:spLocks noChangeArrowheads="1"/>
          </p:cNvSpPr>
          <p:nvPr/>
        </p:nvSpPr>
        <p:spPr bwMode="auto">
          <a:xfrm>
            <a:off x="3781425" y="341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Espace réservé du contenu 2"/>
          <p:cNvSpPr>
            <a:spLocks noGrp="1"/>
          </p:cNvSpPr>
          <p:nvPr>
            <p:ph sz="quarter" idx="1"/>
          </p:nvPr>
        </p:nvSpPr>
        <p:spPr>
          <a:xfrm>
            <a:off x="546265" y="889659"/>
            <a:ext cx="11530939" cy="4572000"/>
          </a:xfrm>
        </p:spPr>
        <p:txBody>
          <a:bodyPr>
            <a:noAutofit/>
          </a:bodyPr>
          <a:lstStyle/>
          <a:p>
            <a:pPr marL="0" indent="0">
              <a:buNone/>
            </a:pPr>
            <a:r>
              <a:rPr lang="fr-FR" sz="3200" b="1" dirty="0" smtClean="0"/>
              <a:t>3. Types des moteurs à </a:t>
            </a:r>
            <a:r>
              <a:rPr lang="fr-FR" sz="3200" b="1" dirty="0" err="1" smtClean="0"/>
              <a:t>c.c</a:t>
            </a:r>
            <a:endParaRPr lang="fr-FR" sz="3200" b="1" dirty="0" smtClean="0"/>
          </a:p>
          <a:p>
            <a:pPr marL="0" indent="0">
              <a:buNone/>
            </a:pPr>
            <a:r>
              <a:rPr lang="fr-FR" sz="3200" b="1" dirty="0"/>
              <a:t>b</a:t>
            </a:r>
            <a:r>
              <a:rPr lang="fr-FR" sz="3200" b="1" dirty="0">
                <a:solidFill>
                  <a:srgbClr val="FF0000"/>
                </a:solidFill>
              </a:rPr>
              <a:t>. Moteurs à excitation série :</a:t>
            </a:r>
          </a:p>
          <a:p>
            <a:pPr marL="0" indent="0">
              <a:buNone/>
            </a:pPr>
            <a:r>
              <a:rPr lang="fr-FR" sz="2800" dirty="0"/>
              <a:t>les enroulements inducteurs et induits sont montés en </a:t>
            </a:r>
            <a:r>
              <a:rPr lang="fr-FR" sz="2800" b="1" dirty="0">
                <a:solidFill>
                  <a:srgbClr val="FF0000"/>
                </a:solidFill>
              </a:rPr>
              <a:t>série</a:t>
            </a:r>
            <a:r>
              <a:rPr lang="fr-FR" sz="2800" dirty="0"/>
              <a:t>, la tension d’alimentation est </a:t>
            </a:r>
            <a:r>
              <a:rPr lang="fr-FR" sz="2800" b="1" dirty="0">
                <a:solidFill>
                  <a:srgbClr val="FF0000"/>
                </a:solidFill>
              </a:rPr>
              <a:t>unique</a:t>
            </a:r>
            <a:r>
              <a:rPr lang="fr-FR" sz="2800" dirty="0"/>
              <a:t> avec un même courant qui les traverse. (Moteur universel). Ces moteurs ont un </a:t>
            </a:r>
            <a:r>
              <a:rPr lang="fr-FR" sz="2800" b="1" dirty="0">
                <a:solidFill>
                  <a:srgbClr val="FF0000"/>
                </a:solidFill>
              </a:rPr>
              <a:t>très fort couple</a:t>
            </a:r>
            <a:r>
              <a:rPr lang="fr-FR" sz="2800" dirty="0"/>
              <a:t> de démarrage et sont utilisés principalement en traction électrique (domaine ferroviaire). </a:t>
            </a:r>
            <a:br>
              <a:rPr lang="fr-FR" sz="2800" dirty="0"/>
            </a:br>
            <a:endParaRPr lang="fr-FR" sz="2400" b="1"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307" y="3706605"/>
            <a:ext cx="10592790" cy="2830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210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02: Commande des machines à </a:t>
            </a:r>
            <a:r>
              <a:rPr lang="fr-FR" sz="2800" b="1" dirty="0" err="1" smtClean="0">
                <a:solidFill>
                  <a:schemeClr val="tx1"/>
                </a:solidFill>
              </a:rPr>
              <a:t>c.c</a:t>
            </a:r>
            <a:endParaRPr lang="fr-FR" sz="2800" b="1" dirty="0">
              <a:solidFill>
                <a:schemeClr val="tx1"/>
              </a:solidFill>
            </a:endParaRPr>
          </a:p>
        </p:txBody>
      </p:sp>
      <p:sp>
        <p:nvSpPr>
          <p:cNvPr id="5" name="Rectangle 1"/>
          <p:cNvSpPr>
            <a:spLocks noChangeArrowheads="1"/>
          </p:cNvSpPr>
          <p:nvPr/>
        </p:nvSpPr>
        <p:spPr bwMode="auto">
          <a:xfrm>
            <a:off x="3781425" y="341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Espace réservé du contenu 2"/>
          <p:cNvSpPr>
            <a:spLocks noGrp="1"/>
          </p:cNvSpPr>
          <p:nvPr>
            <p:ph sz="quarter" idx="1"/>
          </p:nvPr>
        </p:nvSpPr>
        <p:spPr>
          <a:xfrm>
            <a:off x="546265" y="889659"/>
            <a:ext cx="11530939" cy="4572000"/>
          </a:xfrm>
        </p:spPr>
        <p:txBody>
          <a:bodyPr>
            <a:noAutofit/>
          </a:bodyPr>
          <a:lstStyle/>
          <a:p>
            <a:pPr marL="0" indent="0">
              <a:buNone/>
            </a:pPr>
            <a:r>
              <a:rPr lang="fr-FR" sz="3200" b="1" dirty="0" smtClean="0"/>
              <a:t>3. Types des moteurs à </a:t>
            </a:r>
            <a:r>
              <a:rPr lang="fr-FR" sz="3200" b="1" dirty="0" err="1" smtClean="0"/>
              <a:t>c.c</a:t>
            </a:r>
            <a:endParaRPr lang="fr-FR" sz="3200" b="1" dirty="0" smtClean="0"/>
          </a:p>
          <a:p>
            <a:pPr marL="0" indent="0">
              <a:buNone/>
            </a:pPr>
            <a:r>
              <a:rPr lang="fr-FR" sz="2800" b="1" dirty="0" smtClean="0"/>
              <a:t>c. </a:t>
            </a:r>
            <a:r>
              <a:rPr lang="fr-FR" sz="2800" b="1" dirty="0" smtClean="0">
                <a:solidFill>
                  <a:srgbClr val="FF0000"/>
                </a:solidFill>
              </a:rPr>
              <a:t>Moteurs </a:t>
            </a:r>
            <a:r>
              <a:rPr lang="fr-FR" sz="2800" b="1" dirty="0">
                <a:solidFill>
                  <a:srgbClr val="FF0000"/>
                </a:solidFill>
              </a:rPr>
              <a:t>à excitation indépendante (séparée):</a:t>
            </a:r>
          </a:p>
          <a:p>
            <a:pPr marL="0" indent="0">
              <a:buNone/>
            </a:pPr>
            <a:r>
              <a:rPr lang="fr-FR" sz="2800" dirty="0"/>
              <a:t>Ce sont les moteurs à courant continu </a:t>
            </a:r>
            <a:r>
              <a:rPr lang="fr-FR" sz="2800" dirty="0">
                <a:solidFill>
                  <a:srgbClr val="FF0000"/>
                </a:solidFill>
              </a:rPr>
              <a:t>standards.</a:t>
            </a:r>
            <a:r>
              <a:rPr lang="fr-FR" sz="2800" dirty="0"/>
              <a:t> Ces moteurs ont leurs alimentations d’inducteur et d’induit totalement </a:t>
            </a:r>
            <a:r>
              <a:rPr lang="fr-FR" sz="2800" b="1" dirty="0">
                <a:solidFill>
                  <a:srgbClr val="FF0000"/>
                </a:solidFill>
              </a:rPr>
              <a:t>séparées</a:t>
            </a:r>
            <a:r>
              <a:rPr lang="fr-FR" sz="2800" dirty="0"/>
              <a:t>. Pour faire varier leur vitesse, ils peuvent ainsi être commandés par </a:t>
            </a:r>
            <a:r>
              <a:rPr lang="fr-FR" sz="2800" b="1" dirty="0">
                <a:solidFill>
                  <a:srgbClr val="FF0000"/>
                </a:solidFill>
              </a:rPr>
              <a:t>l’induit (à flux constant) </a:t>
            </a:r>
            <a:r>
              <a:rPr lang="fr-FR" sz="2800" dirty="0"/>
              <a:t>ou par </a:t>
            </a:r>
            <a:r>
              <a:rPr lang="fr-FR" sz="2800" b="1" dirty="0">
                <a:solidFill>
                  <a:srgbClr val="FF0000"/>
                </a:solidFill>
              </a:rPr>
              <a:t>l’inducteur (à puissance constante) </a:t>
            </a:r>
            <a:r>
              <a:rPr lang="fr-FR" sz="2800" b="1" dirty="0" smtClean="0">
                <a:solidFill>
                  <a:srgbClr val="FF0000"/>
                </a:solidFill>
              </a:rPr>
              <a:t>:</a:t>
            </a:r>
          </a:p>
          <a:p>
            <a:pPr>
              <a:buFont typeface="Wingdings" panose="05000000000000000000" pitchFamily="2" charset="2"/>
              <a:buChar char="§"/>
            </a:pPr>
            <a:r>
              <a:rPr lang="fr-FR" sz="2800" dirty="0" smtClean="0"/>
              <a:t>Commandés </a:t>
            </a:r>
            <a:r>
              <a:rPr lang="fr-FR" sz="2800" dirty="0"/>
              <a:t>par l’induit, leur vitesse est pratiquement insensible aux variations de charge, mais </a:t>
            </a:r>
            <a:r>
              <a:rPr lang="fr-FR" sz="2800" dirty="0" smtClean="0"/>
              <a:t>ils nécessitent </a:t>
            </a:r>
            <a:r>
              <a:rPr lang="fr-FR" sz="2800" dirty="0"/>
              <a:t>de contrôler de fortes puissances </a:t>
            </a:r>
            <a:r>
              <a:rPr lang="fr-FR" sz="2800" dirty="0" smtClean="0"/>
              <a:t>électriques.</a:t>
            </a:r>
          </a:p>
          <a:p>
            <a:pPr>
              <a:buFont typeface="Wingdings" panose="05000000000000000000" pitchFamily="2" charset="2"/>
              <a:buChar char="§"/>
            </a:pPr>
            <a:r>
              <a:rPr lang="fr-FR" sz="2800" dirty="0" smtClean="0"/>
              <a:t>Commandés </a:t>
            </a:r>
            <a:r>
              <a:rPr lang="fr-FR" sz="2800" dirty="0"/>
              <a:t>par l’inducteur, ils nécessitent de faibles puissances, mais leur couple est </a:t>
            </a:r>
            <a:r>
              <a:rPr lang="fr-FR" sz="2800" dirty="0" smtClean="0"/>
              <a:t>alors variable</a:t>
            </a:r>
            <a:r>
              <a:rPr lang="fr-FR" sz="2800" dirty="0"/>
              <a:t>. </a:t>
            </a:r>
            <a:br>
              <a:rPr lang="fr-FR" sz="2800" dirty="0"/>
            </a:br>
            <a:r>
              <a:rPr lang="fr-FR" sz="2800" dirty="0"/>
              <a:t/>
            </a:r>
            <a:br>
              <a:rPr lang="fr-FR" sz="2800" dirty="0"/>
            </a:br>
            <a:endParaRPr lang="fr-FR" sz="2400" b="1" dirty="0" smtClean="0"/>
          </a:p>
        </p:txBody>
      </p:sp>
    </p:spTree>
    <p:extLst>
      <p:ext uri="{BB962C8B-B14F-4D97-AF65-F5344CB8AC3E}">
        <p14:creationId xmlns:p14="http://schemas.microsoft.com/office/powerpoint/2010/main" val="29278233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1130</TotalTime>
  <Words>3457</Words>
  <Application>Microsoft Office PowerPoint</Application>
  <PresentationFormat>Grand écran</PresentationFormat>
  <Paragraphs>466</Paragraphs>
  <Slides>61</Slides>
  <Notes>0</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61</vt:i4>
      </vt:variant>
    </vt:vector>
  </HeadingPairs>
  <TitlesOfParts>
    <vt:vector size="75" baseType="lpstr">
      <vt:lpstr>Arabic Transparent</vt:lpstr>
      <vt:lpstr>Arial</vt:lpstr>
      <vt:lpstr>Calibri</vt:lpstr>
      <vt:lpstr>Cambria Math</vt:lpstr>
      <vt:lpstr>Comic Sans MS</vt:lpstr>
      <vt:lpstr>Franklin Gothic Book</vt:lpstr>
      <vt:lpstr>Palace Script MT</vt:lpstr>
      <vt:lpstr>Perpetua</vt:lpstr>
      <vt:lpstr>Simplified Arabic Fixed</vt:lpstr>
      <vt:lpstr>Symbol</vt:lpstr>
      <vt:lpstr>Times New Roman</vt:lpstr>
      <vt:lpstr>Wingdings</vt:lpstr>
      <vt:lpstr>Wingdings 2</vt:lpstr>
      <vt:lpstr>Capitaux</vt:lpstr>
      <vt:lpstr>Présentation PowerPoint</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lpstr>Chapitre 02: Commande des machines à c.c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Hocine</dc:creator>
  <cp:lastModifiedBy>pc</cp:lastModifiedBy>
  <cp:revision>117</cp:revision>
  <dcterms:created xsi:type="dcterms:W3CDTF">2020-06-06T12:53:50Z</dcterms:created>
  <dcterms:modified xsi:type="dcterms:W3CDTF">2025-03-02T10:23:10Z</dcterms:modified>
</cp:coreProperties>
</file>