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
  </p:notesMasterIdLst>
  <p:handoutMasterIdLst>
    <p:handoutMasterId r:id="rId6"/>
  </p:handoutMasterIdLst>
  <p:sldIdLst>
    <p:sldId id="347" r:id="rId2"/>
    <p:sldId id="348" r:id="rId3"/>
    <p:sldId id="350" r:id="rId4"/>
  </p:sldIdLst>
  <p:sldSz cx="1080135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60" autoAdjust="0"/>
  </p:normalViewPr>
  <p:slideViewPr>
    <p:cSldViewPr>
      <p:cViewPr>
        <p:scale>
          <a:sx n="70" d="100"/>
          <a:sy n="70" d="100"/>
        </p:scale>
        <p:origin x="-1026" y="-108"/>
      </p:cViewPr>
      <p:guideLst>
        <p:guide orient="horz" pos="2160"/>
        <p:guide pos="3402"/>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A97DAC-56C4-4F08-9FD8-0F296B8DDCE7}" type="datetimeFigureOut">
              <a:rPr lang="fr-FR" smtClean="0"/>
              <a:t>07/03/2025</a:t>
            </a:fld>
            <a:endParaRPr lang="fr-FR"/>
          </a:p>
        </p:txBody>
      </p:sp>
      <p:sp>
        <p:nvSpPr>
          <p:cNvPr id="6" name="Espace réservé de l'en-tête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7" name="Espace réservé du numéro de diapositive 6"/>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3B37F4-A92D-44A4-B91B-2B066889F121}" type="slidenum">
              <a:rPr lang="fr-FR" smtClean="0"/>
              <a:t>‹N°›</a:t>
            </a:fld>
            <a:endParaRPr lang="fr-FR"/>
          </a:p>
        </p:txBody>
      </p:sp>
      <p:sp>
        <p:nvSpPr>
          <p:cNvPr id="8" name="Espace réservé du pied de page 7"/>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1784000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26555-3F47-4BA2-8451-F40DE6589644}" type="datetimeFigureOut">
              <a:rPr lang="fr-FR" smtClean="0"/>
              <a:pPr/>
              <a:t>07/03/2025</a:t>
            </a:fld>
            <a:endParaRPr lang="fr-FR"/>
          </a:p>
        </p:txBody>
      </p:sp>
      <p:sp>
        <p:nvSpPr>
          <p:cNvPr id="4" name="Espace réservé de l'image des diapositives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0A60B-7BC3-4CCF-BC0D-B6395D6BF1C8}" type="slidenum">
              <a:rPr lang="fr-FR" smtClean="0"/>
              <a:pPr/>
              <a:t>‹N°›</a:t>
            </a:fld>
            <a:endParaRPr lang="fr-FR"/>
          </a:p>
        </p:txBody>
      </p:sp>
    </p:spTree>
    <p:extLst>
      <p:ext uri="{BB962C8B-B14F-4D97-AF65-F5344CB8AC3E}">
        <p14:creationId xmlns:p14="http://schemas.microsoft.com/office/powerpoint/2010/main" val="218864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Il est fondé sur une comparaison continuelle entre le flux de chaleur emporté par le gaz vecteur pur et le flux de chaleur emporté par le gaz vecteur chargé des molécules de soluté.</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CT = Conductivité thermique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F1E0A60B-7BC3-4CCF-BC0D-B6395D6BF1C8}" type="slidenum">
              <a:rPr lang="fr-FR" smtClean="0"/>
              <a:pPr/>
              <a:t>2</a:t>
            </a:fld>
            <a:endParaRPr lang="fr-FR"/>
          </a:p>
        </p:txBody>
      </p:sp>
    </p:spTree>
    <p:extLst>
      <p:ext uri="{BB962C8B-B14F-4D97-AF65-F5344CB8AC3E}">
        <p14:creationId xmlns:p14="http://schemas.microsoft.com/office/powerpoint/2010/main" val="116721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Tritium= isotope radioactif de l’hydrogène</a:t>
            </a:r>
            <a:endParaRPr lang="fr-FR" dirty="0"/>
          </a:p>
        </p:txBody>
      </p:sp>
      <p:sp>
        <p:nvSpPr>
          <p:cNvPr id="4" name="Espace réservé du numéro de diapositive 3"/>
          <p:cNvSpPr>
            <a:spLocks noGrp="1"/>
          </p:cNvSpPr>
          <p:nvPr>
            <p:ph type="sldNum" sz="quarter" idx="10"/>
          </p:nvPr>
        </p:nvSpPr>
        <p:spPr/>
        <p:txBody>
          <a:bodyPr/>
          <a:lstStyle/>
          <a:p>
            <a:fld id="{F1E0A60B-7BC3-4CCF-BC0D-B6395D6BF1C8}" type="slidenum">
              <a:rPr lang="fr-FR" smtClean="0"/>
              <a:pPr/>
              <a:t>3</a:t>
            </a:fld>
            <a:endParaRPr lang="fr-FR"/>
          </a:p>
        </p:txBody>
      </p:sp>
    </p:spTree>
    <p:extLst>
      <p:ext uri="{BB962C8B-B14F-4D97-AF65-F5344CB8AC3E}">
        <p14:creationId xmlns:p14="http://schemas.microsoft.com/office/powerpoint/2010/main" val="82133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07576" y="5349903"/>
            <a:ext cx="10193774"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450056" y="4853412"/>
            <a:ext cx="9991249"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450056" y="3886200"/>
            <a:ext cx="9991249"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2" name="Espace réservé du pied de page 1"/>
          <p:cNvSpPr>
            <a:spLocks noGrp="1"/>
          </p:cNvSpPr>
          <p:nvPr>
            <p:ph type="ftr" sz="quarter" idx="11"/>
          </p:nvPr>
        </p:nvSpPr>
        <p:spPr/>
        <p:txBody>
          <a:bodyPr/>
          <a:lstStyle/>
          <a:p>
            <a:endParaRPr lang="fr-BE"/>
          </a:p>
        </p:txBody>
      </p:sp>
      <p:sp>
        <p:nvSpPr>
          <p:cNvPr id="15" name="Espace réservé du numéro de diapositive 14"/>
          <p:cNvSpPr>
            <a:spLocks noGrp="1"/>
          </p:cNvSpPr>
          <p:nvPr>
            <p:ph type="sldNum" sz="quarter" idx="12"/>
          </p:nvPr>
        </p:nvSpPr>
        <p:spPr>
          <a:xfrm>
            <a:off x="9721215" y="6473952"/>
            <a:ext cx="896512" cy="246888"/>
          </a:xfrm>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101013" y="549277"/>
            <a:ext cx="216027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40067" y="549277"/>
            <a:ext cx="7380923"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19" name="Espace réservé du pied de page 18"/>
          <p:cNvSpPr>
            <a:spLocks noGrp="1"/>
          </p:cNvSpPr>
          <p:nvPr>
            <p:ph type="ftr" sz="quarter" idx="11"/>
          </p:nvPr>
        </p:nvSpPr>
        <p:spPr>
          <a:xfrm>
            <a:off x="4230529" y="76201"/>
            <a:ext cx="3420428" cy="288925"/>
          </a:xfrm>
        </p:spPr>
        <p:txBody>
          <a:bodyPr/>
          <a:lstStyle/>
          <a:p>
            <a:endParaRPr lang="fr-BE"/>
          </a:p>
        </p:txBody>
      </p:sp>
      <p:sp>
        <p:nvSpPr>
          <p:cNvPr id="16" name="Espace réservé du numéro de diapositive 15"/>
          <p:cNvSpPr>
            <a:spLocks noGrp="1"/>
          </p:cNvSpPr>
          <p:nvPr>
            <p:ph type="sldNum" sz="quarter" idx="12"/>
          </p:nvPr>
        </p:nvSpPr>
        <p:spPr>
          <a:xfrm>
            <a:off x="9721215" y="6473952"/>
            <a:ext cx="896512" cy="246888"/>
          </a:xfrm>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07576" y="3444903"/>
            <a:ext cx="10193774"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450056" y="1676400"/>
            <a:ext cx="9991249"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11" name="Espace réservé du pied de page 10"/>
          <p:cNvSpPr>
            <a:spLocks noGrp="1"/>
          </p:cNvSpPr>
          <p:nvPr>
            <p:ph type="ftr" sz="quarter" idx="11"/>
          </p:nvPr>
        </p:nvSpPr>
        <p:spPr/>
        <p:txBody>
          <a:bodyPr/>
          <a:lstStyle/>
          <a:p>
            <a:endParaRPr lang="fr-BE"/>
          </a:p>
        </p:txBody>
      </p:sp>
      <p:sp>
        <p:nvSpPr>
          <p:cNvPr id="16" name="Espace réservé du numéro de diapositive 15"/>
          <p:cNvSpPr>
            <a:spLocks noGrp="1"/>
          </p:cNvSpPr>
          <p:nvPr>
            <p:ph type="sldNum" sz="quarter" idx="12"/>
          </p:nvPr>
        </p:nvSpPr>
        <p:spPr/>
        <p:txBody>
          <a:bodyPr/>
          <a:lstStyle/>
          <a:p>
            <a:fld id="{CF4668DC-857F-487D-BFFA-8C0CA5037977}" type="slidenum">
              <a:rPr lang="fr-BE" smtClean="0"/>
              <a:pPr/>
              <a:t>‹N°›</a:t>
            </a:fld>
            <a:endParaRPr lang="fr-BE"/>
          </a:p>
        </p:txBody>
      </p:sp>
      <p:sp>
        <p:nvSpPr>
          <p:cNvPr id="8" name="Titre 7"/>
          <p:cNvSpPr>
            <a:spLocks noGrp="1"/>
          </p:cNvSpPr>
          <p:nvPr>
            <p:ph type="title"/>
          </p:nvPr>
        </p:nvSpPr>
        <p:spPr>
          <a:xfrm>
            <a:off x="213186" y="2947086"/>
            <a:ext cx="10261283"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56444" y="457200"/>
            <a:ext cx="10261283"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60045" y="1600200"/>
            <a:ext cx="4950619"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5490686" y="1600200"/>
            <a:ext cx="5130641"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10" name="Espace réservé du pied de page 9"/>
          <p:cNvSpPr>
            <a:spLocks noGrp="1"/>
          </p:cNvSpPr>
          <p:nvPr>
            <p:ph type="ftr" sz="quarter" idx="11"/>
          </p:nvPr>
        </p:nvSpPr>
        <p:spPr/>
        <p:txBody>
          <a:bodyPr/>
          <a:lstStyle/>
          <a:p>
            <a:endParaRPr lang="fr-BE"/>
          </a:p>
        </p:txBody>
      </p:sp>
      <p:sp>
        <p:nvSpPr>
          <p:cNvPr id="31" name="Espace réservé du numéro de diapositive 30"/>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60045" y="5410200"/>
            <a:ext cx="10171271"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32456" y="666750"/>
            <a:ext cx="5068219"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5486936" y="666750"/>
            <a:ext cx="5070210"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332456" y="1316038"/>
            <a:ext cx="5068219"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5491312" y="1316038"/>
            <a:ext cx="50658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9721215" y="6477000"/>
            <a:ext cx="900113" cy="246888"/>
          </a:xfrm>
        </p:spPr>
        <p:txBody>
          <a:bodyPr/>
          <a:lstStyle/>
          <a:p>
            <a:fld id="{CF4668DC-857F-487D-BFFA-8C0CA5037977}" type="slidenum">
              <a:rPr lang="fr-BE" smtClean="0"/>
              <a:pPr/>
              <a:t>‹N°›</a:t>
            </a:fld>
            <a:endParaRPr lang="fr-BE"/>
          </a:p>
        </p:txBody>
      </p:sp>
      <p:sp>
        <p:nvSpPr>
          <p:cNvPr id="11" name="Connecteur droit 10"/>
          <p:cNvSpPr>
            <a:spLocks noChangeShapeType="1"/>
          </p:cNvSpPr>
          <p:nvPr/>
        </p:nvSpPr>
        <p:spPr bwMode="auto">
          <a:xfrm>
            <a:off x="607576" y="6019801"/>
            <a:ext cx="10193774"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56444" y="457200"/>
            <a:ext cx="10261283"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21" name="Espace réservé du pied de page 20"/>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24" name="Espace réservé du pied de page 23"/>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607576" y="5849118"/>
            <a:ext cx="10193774"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540067" y="5486400"/>
            <a:ext cx="9991249"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540068" y="609600"/>
            <a:ext cx="3553570"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4223028" y="609600"/>
            <a:ext cx="6308288"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29" name="Espace réservé du pied de page 28"/>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4140517" y="616634"/>
            <a:ext cx="5940743"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07/03/2025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31" name="Espace réservé du numéro de diapositive 30"/>
          <p:cNvSpPr>
            <a:spLocks noGrp="1"/>
          </p:cNvSpPr>
          <p:nvPr>
            <p:ph type="sldNum" sz="quarter" idx="12"/>
          </p:nvPr>
        </p:nvSpPr>
        <p:spPr/>
        <p:txBody>
          <a:bodyPr/>
          <a:lstStyle/>
          <a:p>
            <a:fld id="{CF4668DC-857F-487D-BFFA-8C0CA5037977}" type="slidenum">
              <a:rPr lang="fr-BE" smtClean="0"/>
              <a:pPr/>
              <a:t>‹N°›</a:t>
            </a:fld>
            <a:endParaRPr lang="fr-BE"/>
          </a:p>
        </p:txBody>
      </p:sp>
      <p:sp>
        <p:nvSpPr>
          <p:cNvPr id="17" name="Titre 16"/>
          <p:cNvSpPr>
            <a:spLocks noGrp="1"/>
          </p:cNvSpPr>
          <p:nvPr>
            <p:ph type="title"/>
          </p:nvPr>
        </p:nvSpPr>
        <p:spPr>
          <a:xfrm>
            <a:off x="450056" y="4993760"/>
            <a:ext cx="6930866"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450056" y="5533218"/>
            <a:ext cx="6930866"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607576" y="1050899"/>
            <a:ext cx="10193774"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60045" y="1554163"/>
            <a:ext cx="10261283"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7650956" y="76201"/>
            <a:ext cx="2970371" cy="288925"/>
          </a:xfrm>
          <a:prstGeom prst="rect">
            <a:avLst/>
          </a:prstGeom>
        </p:spPr>
        <p:txBody>
          <a:bodyPr vert="horz"/>
          <a:lstStyle>
            <a:lvl1pPr algn="l" eaLnBrk="1" latinLnBrk="0" hangingPunct="1">
              <a:defRPr kumimoji="0" sz="1200">
                <a:solidFill>
                  <a:schemeClr val="accent1">
                    <a:shade val="75000"/>
                  </a:schemeClr>
                </a:solidFill>
              </a:defRPr>
            </a:lvl1pPr>
          </a:lstStyle>
          <a:p>
            <a:fld id="{AA309A6D-C09C-4548-B29A-6CF363A7E532}" type="datetimeFigureOut">
              <a:rPr lang="fr-FR" smtClean="0"/>
              <a:pPr/>
              <a:t>07/03/2025</a:t>
            </a:fld>
            <a:endParaRPr lang="fr-BE"/>
          </a:p>
        </p:txBody>
      </p:sp>
      <p:sp>
        <p:nvSpPr>
          <p:cNvPr id="28" name="Espace réservé du pied de page 27"/>
          <p:cNvSpPr>
            <a:spLocks noGrp="1"/>
          </p:cNvSpPr>
          <p:nvPr>
            <p:ph type="ftr" sz="quarter" idx="3"/>
          </p:nvPr>
        </p:nvSpPr>
        <p:spPr>
          <a:xfrm>
            <a:off x="3690461" y="76201"/>
            <a:ext cx="3960495"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BE"/>
          </a:p>
        </p:txBody>
      </p:sp>
      <p:sp>
        <p:nvSpPr>
          <p:cNvPr id="5" name="Espace réservé du numéro de diapositive 4"/>
          <p:cNvSpPr>
            <a:spLocks noGrp="1"/>
          </p:cNvSpPr>
          <p:nvPr>
            <p:ph type="sldNum" sz="quarter" idx="4"/>
          </p:nvPr>
        </p:nvSpPr>
        <p:spPr>
          <a:xfrm>
            <a:off x="9721215" y="6477001"/>
            <a:ext cx="900113" cy="244475"/>
          </a:xfrm>
          <a:prstGeom prst="rect">
            <a:avLst/>
          </a:prstGeom>
        </p:spPr>
        <p:txBody>
          <a:bodyPr vert="horz"/>
          <a:lstStyle>
            <a:lvl1pPr algn="r" eaLnBrk="1" latinLnBrk="0" hangingPunct="1">
              <a:defRPr kumimoji="0" sz="1200">
                <a:solidFill>
                  <a:schemeClr val="accent1">
                    <a:shade val="75000"/>
                  </a:schemeClr>
                </a:solidFill>
              </a:defRPr>
            </a:lvl1pPr>
          </a:lstStyle>
          <a:p>
            <a:fld id="{CF4668DC-857F-487D-BFFA-8C0CA5037977}" type="slidenum">
              <a:rPr lang="fr-BE" smtClean="0"/>
              <a:pPr/>
              <a:t>‹N°›</a:t>
            </a:fld>
            <a:endParaRPr lang="fr-BE"/>
          </a:p>
        </p:txBody>
      </p:sp>
      <p:sp>
        <p:nvSpPr>
          <p:cNvPr id="10" name="Espace réservé du titre 9"/>
          <p:cNvSpPr>
            <a:spLocks noGrp="1"/>
          </p:cNvSpPr>
          <p:nvPr>
            <p:ph type="title"/>
          </p:nvPr>
        </p:nvSpPr>
        <p:spPr>
          <a:xfrm>
            <a:off x="360045" y="457200"/>
            <a:ext cx="10261283"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607576" y="1050899"/>
            <a:ext cx="10193774"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607576" y="1057987"/>
            <a:ext cx="10193774"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8603" y="2160743"/>
            <a:ext cx="5574987" cy="2410625"/>
          </a:xfrm>
        </p:spPr>
        <p:txBody>
          <a:bodyPr>
            <a:normAutofit/>
          </a:bodyPr>
          <a:lstStyle/>
          <a:p>
            <a:pPr algn="just"/>
            <a:r>
              <a:rPr lang="fr-FR" sz="1600" dirty="0" smtClean="0"/>
              <a:t>Les composés au sortir de la colonne sont brûlés dans une flamme air/H2 soumise à une tension positive. Ils génèrent des </a:t>
            </a:r>
            <a:r>
              <a:rPr lang="fr-FR" sz="1600" b="1" dirty="0" smtClean="0"/>
              <a:t>cations</a:t>
            </a:r>
            <a:r>
              <a:rPr lang="fr-FR" sz="1600" dirty="0" smtClean="0"/>
              <a:t>   qui sont </a:t>
            </a:r>
            <a:r>
              <a:rPr lang="fr-FR" sz="1600" b="1" dirty="0" smtClean="0"/>
              <a:t>captés</a:t>
            </a:r>
            <a:r>
              <a:rPr lang="fr-FR" sz="1600" dirty="0" smtClean="0"/>
              <a:t> par une électrode cylindrique soumise à une tension négative, modifiant la valeur de cette tension. Ce sont les variations de cette tension que l'on enregistre après amplification.</a:t>
            </a:r>
          </a:p>
          <a:p>
            <a:pPr algn="just"/>
            <a:r>
              <a:rPr lang="fr-FR" sz="1600" b="1" dirty="0" smtClean="0"/>
              <a:t>Universel:</a:t>
            </a:r>
            <a:r>
              <a:rPr lang="fr-FR" sz="1600" dirty="0" smtClean="0"/>
              <a:t> utilisable quasiment pour tout composés organiques</a:t>
            </a:r>
          </a:p>
          <a:p>
            <a:pPr algn="just"/>
            <a:r>
              <a:rPr lang="fr-FR" sz="1600" baseline="-25000" dirty="0" smtClean="0"/>
              <a:t>Limite de détection : 2 à 4*10</a:t>
            </a:r>
            <a:r>
              <a:rPr lang="fr-FR" sz="1600" baseline="30000" dirty="0" smtClean="0"/>
              <a:t>-12</a:t>
            </a:r>
            <a:r>
              <a:rPr lang="fr-FR" sz="1600" baseline="-25000" dirty="0" smtClean="0"/>
              <a:t> g de carbone.</a:t>
            </a:r>
          </a:p>
        </p:txBody>
      </p:sp>
      <p:pic>
        <p:nvPicPr>
          <p:cNvPr id="4" name="Picture 4" descr="Image associée"/>
          <p:cNvPicPr>
            <a:picLocks noChangeAspect="1" noChangeArrowheads="1" noCrop="1"/>
          </p:cNvPicPr>
          <p:nvPr/>
        </p:nvPicPr>
        <p:blipFill>
          <a:blip r:embed="rId2"/>
          <a:srcRect/>
          <a:stretch>
            <a:fillRect/>
          </a:stretch>
        </p:blipFill>
        <p:spPr bwMode="auto">
          <a:xfrm>
            <a:off x="6441277" y="1608108"/>
            <a:ext cx="4071966" cy="4845228"/>
          </a:xfrm>
          <a:prstGeom prst="rect">
            <a:avLst/>
          </a:prstGeom>
          <a:noFill/>
        </p:spPr>
      </p:pic>
      <p:sp>
        <p:nvSpPr>
          <p:cNvPr id="5" name="Titre 1"/>
          <p:cNvSpPr txBox="1">
            <a:spLocks/>
          </p:cNvSpPr>
          <p:nvPr/>
        </p:nvSpPr>
        <p:spPr>
          <a:xfrm>
            <a:off x="487556" y="497192"/>
            <a:ext cx="5688200" cy="565804"/>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tx1"/>
                </a:solidFill>
                <a:effectLst/>
                <a:uLnTx/>
                <a:uFillTx/>
                <a:latin typeface="+mj-lt"/>
                <a:ea typeface="+mj-ea"/>
                <a:cs typeface="Arial" charset="0"/>
              </a:rPr>
              <a:t>Chromatographie en Phase Gazeuse</a:t>
            </a:r>
            <a:endParaRPr kumimoji="0" lang="fr-F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ZoneTexte 6"/>
          <p:cNvSpPr txBox="1"/>
          <p:nvPr/>
        </p:nvSpPr>
        <p:spPr>
          <a:xfrm>
            <a:off x="8190935" y="1899133"/>
            <a:ext cx="1214446" cy="523220"/>
          </a:xfrm>
          <a:prstGeom prst="rect">
            <a:avLst/>
          </a:prstGeom>
          <a:noFill/>
        </p:spPr>
        <p:txBody>
          <a:bodyPr wrap="square" rtlCol="0">
            <a:spAutoFit/>
          </a:bodyPr>
          <a:lstStyle/>
          <a:p>
            <a:r>
              <a:rPr lang="fr-FR" sz="1400" b="1" dirty="0" smtClean="0">
                <a:solidFill>
                  <a:srgbClr val="FF0000"/>
                </a:solidFill>
              </a:rPr>
              <a:t>Electrode collecteur (-)</a:t>
            </a:r>
            <a:endParaRPr lang="fr-FR" sz="1400" b="1" dirty="0">
              <a:solidFill>
                <a:srgbClr val="FF0000"/>
              </a:solidFill>
            </a:endParaRPr>
          </a:p>
        </p:txBody>
      </p:sp>
      <p:sp>
        <p:nvSpPr>
          <p:cNvPr id="8" name="ZoneTexte 7"/>
          <p:cNvSpPr txBox="1"/>
          <p:nvPr/>
        </p:nvSpPr>
        <p:spPr>
          <a:xfrm>
            <a:off x="8298092" y="3514964"/>
            <a:ext cx="1000132" cy="523220"/>
          </a:xfrm>
          <a:prstGeom prst="rect">
            <a:avLst/>
          </a:prstGeom>
          <a:noFill/>
        </p:spPr>
        <p:txBody>
          <a:bodyPr wrap="square" rtlCol="0">
            <a:spAutoFit/>
          </a:bodyPr>
          <a:lstStyle/>
          <a:p>
            <a:r>
              <a:rPr lang="fr-FR" sz="1400" b="1" dirty="0" smtClean="0">
                <a:solidFill>
                  <a:srgbClr val="FF0000"/>
                </a:solidFill>
              </a:rPr>
              <a:t>Electrode bruleur (+)</a:t>
            </a:r>
            <a:endParaRPr lang="fr-FR" sz="1400" b="1" dirty="0">
              <a:solidFill>
                <a:srgbClr val="FF0000"/>
              </a:solidFill>
            </a:endParaRPr>
          </a:p>
        </p:txBody>
      </p:sp>
      <p:sp>
        <p:nvSpPr>
          <p:cNvPr id="9" name="Rectangle 8"/>
          <p:cNvSpPr/>
          <p:nvPr/>
        </p:nvSpPr>
        <p:spPr>
          <a:xfrm>
            <a:off x="648147" y="1284942"/>
            <a:ext cx="396044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b="1" dirty="0" smtClean="0">
                <a:solidFill>
                  <a:srgbClr val="C00000"/>
                </a:solidFill>
              </a:rPr>
              <a:t>Détecteur </a:t>
            </a:r>
            <a:r>
              <a:rPr lang="fr-FR" b="1" dirty="0">
                <a:solidFill>
                  <a:srgbClr val="C00000"/>
                </a:solidFill>
              </a:rPr>
              <a:t>à ionisation de </a:t>
            </a:r>
            <a:r>
              <a:rPr lang="fr-FR" b="1" dirty="0" smtClean="0">
                <a:solidFill>
                  <a:srgbClr val="C00000"/>
                </a:solidFill>
              </a:rPr>
              <a:t>flamme - </a:t>
            </a:r>
            <a:r>
              <a:rPr lang="fr-FR" b="1" dirty="0" err="1">
                <a:solidFill>
                  <a:srgbClr val="C00000"/>
                </a:solidFill>
              </a:rPr>
              <a:t>Flame</a:t>
            </a:r>
            <a:r>
              <a:rPr lang="fr-FR" b="1" dirty="0">
                <a:solidFill>
                  <a:srgbClr val="C00000"/>
                </a:solidFill>
              </a:rPr>
              <a:t> </a:t>
            </a:r>
            <a:r>
              <a:rPr lang="fr-FR" b="1" dirty="0" err="1">
                <a:solidFill>
                  <a:srgbClr val="C00000"/>
                </a:solidFill>
              </a:rPr>
              <a:t>Ionization</a:t>
            </a:r>
            <a:r>
              <a:rPr lang="fr-FR" b="1" dirty="0">
                <a:solidFill>
                  <a:srgbClr val="C00000"/>
                </a:solidFill>
              </a:rPr>
              <a:t> Detector</a:t>
            </a:r>
            <a:r>
              <a:rPr lang="fr-FR" b="1" dirty="0" smtClean="0">
                <a:solidFill>
                  <a:srgbClr val="C00000"/>
                </a:solidFill>
              </a:rPr>
              <a:t>  (</a:t>
            </a:r>
            <a:r>
              <a:rPr lang="fr-FR" b="1" dirty="0" smtClean="0">
                <a:solidFill>
                  <a:srgbClr val="C00000"/>
                </a:solidFill>
                <a:latin typeface="Algerian" pitchFamily="82" charset="0"/>
              </a:rPr>
              <a:t>FID)</a:t>
            </a:r>
            <a:r>
              <a:rPr lang="fr-FR" b="1" dirty="0" smtClean="0">
                <a:latin typeface="Algerian" pitchFamily="82" charset="0"/>
              </a:rPr>
              <a:t> </a:t>
            </a:r>
            <a:endParaRPr lang="fr-FR" sz="1100" dirty="0"/>
          </a:p>
        </p:txBody>
      </p:sp>
      <p:sp>
        <p:nvSpPr>
          <p:cNvPr id="10" name="Rectangle 9"/>
          <p:cNvSpPr/>
          <p:nvPr/>
        </p:nvSpPr>
        <p:spPr>
          <a:xfrm>
            <a:off x="757205" y="4637454"/>
            <a:ext cx="5147526" cy="1815882"/>
          </a:xfrm>
          <a:prstGeom prst="rect">
            <a:avLst/>
          </a:prstGeom>
        </p:spPr>
        <p:txBody>
          <a:bodyPr wrap="square">
            <a:spAutoFit/>
          </a:bodyPr>
          <a:lstStyle/>
          <a:p>
            <a:pPr algn="just">
              <a:buFont typeface="Wingdings" pitchFamily="2" charset="2"/>
              <a:buChar char="q"/>
            </a:pPr>
            <a:r>
              <a:rPr lang="fr-FR" sz="1400" dirty="0" smtClean="0"/>
              <a:t> Lorsque le gaz vecteur circule dans le détecteur,</a:t>
            </a:r>
            <a:br>
              <a:rPr lang="fr-FR" sz="1400" dirty="0" smtClean="0"/>
            </a:br>
            <a:r>
              <a:rPr lang="fr-FR" sz="1400" dirty="0" smtClean="0"/>
              <a:t>l’hydrogène brûlé produit un </a:t>
            </a:r>
            <a:r>
              <a:rPr lang="fr-FR" sz="1400" dirty="0" smtClean="0">
                <a:solidFill>
                  <a:srgbClr val="C00000"/>
                </a:solidFill>
              </a:rPr>
              <a:t>courant ionique </a:t>
            </a:r>
            <a:r>
              <a:rPr lang="fr-FR" sz="1400" dirty="0" smtClean="0"/>
              <a:t>constant (ligne de base sur l’enregistreur).</a:t>
            </a:r>
          </a:p>
          <a:p>
            <a:pPr algn="just">
              <a:buFont typeface="Wingdings" pitchFamily="2" charset="2"/>
              <a:buChar char="q"/>
            </a:pPr>
            <a:r>
              <a:rPr lang="fr-FR" sz="1400" dirty="0" smtClean="0"/>
              <a:t> Lorsqu’un composé se présente au détecteur, il est brûlé mais le courant ionique produit est</a:t>
            </a:r>
            <a:br>
              <a:rPr lang="fr-FR" sz="1400" dirty="0" smtClean="0"/>
            </a:br>
            <a:r>
              <a:rPr lang="fr-FR" sz="1400" dirty="0" smtClean="0"/>
              <a:t>supérieur à celui de l’hydrogène pur. Cette différence de courant, normalement proportionnelle à la quantité de composé, est transmise à l’enregistreur sous forme de pic.</a:t>
            </a:r>
          </a:p>
        </p:txBody>
      </p:sp>
      <p:sp>
        <p:nvSpPr>
          <p:cNvPr id="12" name="ZoneTexte 11"/>
          <p:cNvSpPr txBox="1"/>
          <p:nvPr/>
        </p:nvSpPr>
        <p:spPr>
          <a:xfrm>
            <a:off x="-32" y="0"/>
            <a:ext cx="10801382" cy="369332"/>
          </a:xfrm>
          <a:prstGeom prst="rect">
            <a:avLst/>
          </a:prstGeom>
          <a:solidFill>
            <a:schemeClr val="accent1">
              <a:lumMod val="75000"/>
            </a:schemeClr>
          </a:solidFill>
          <a:ln>
            <a:noFill/>
          </a:ln>
        </p:spPr>
        <p:txBody>
          <a:bodyPr wrap="square" rtlCol="0">
            <a:spAutoFit/>
          </a:bodyPr>
          <a:lstStyle/>
          <a:p>
            <a:r>
              <a:rPr lang="fr-FR" i="1" dirty="0" smtClean="0">
                <a:solidFill>
                  <a:schemeClr val="bg1"/>
                </a:solidFill>
                <a:latin typeface="Baskerville Old Face" pitchFamily="18" charset="0"/>
              </a:rPr>
              <a:t>Cours de biochimie instrumentale/ Centre Universitaire Mila                                                             Dr </a:t>
            </a:r>
            <a:r>
              <a:rPr lang="fr-FR" b="1" i="1" dirty="0" err="1" smtClean="0">
                <a:solidFill>
                  <a:schemeClr val="bg1"/>
                </a:solidFill>
                <a:latin typeface="Baskerville Old Face" pitchFamily="18" charset="0"/>
              </a:rPr>
              <a:t>Boutellaa</a:t>
            </a:r>
            <a:r>
              <a:rPr lang="fr-FR" b="1" i="1" dirty="0" smtClean="0">
                <a:solidFill>
                  <a:schemeClr val="bg1"/>
                </a:solidFill>
                <a:latin typeface="Baskerville Old Face" pitchFamily="18" charset="0"/>
              </a:rPr>
              <a:t> 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héma T.C.D."/>
          <p:cNvPicPr>
            <a:picLocks noChangeAspect="1" noChangeArrowheads="1" noCrop="1"/>
          </p:cNvPicPr>
          <p:nvPr/>
        </p:nvPicPr>
        <p:blipFill>
          <a:blip r:embed="rId3"/>
          <a:srcRect/>
          <a:stretch>
            <a:fillRect/>
          </a:stretch>
        </p:blipFill>
        <p:spPr bwMode="auto">
          <a:xfrm>
            <a:off x="6480795" y="2104353"/>
            <a:ext cx="3222636" cy="3814548"/>
          </a:xfrm>
          <a:prstGeom prst="rect">
            <a:avLst/>
          </a:prstGeom>
          <a:noFill/>
        </p:spPr>
      </p:pic>
      <p:sp>
        <p:nvSpPr>
          <p:cNvPr id="9" name="Espace réservé du contenu 2"/>
          <p:cNvSpPr txBox="1">
            <a:spLocks/>
          </p:cNvSpPr>
          <p:nvPr/>
        </p:nvSpPr>
        <p:spPr>
          <a:xfrm>
            <a:off x="470532" y="2636912"/>
            <a:ext cx="5646425" cy="3141967"/>
          </a:xfrm>
          <a:prstGeom prst="rect">
            <a:avLst/>
          </a:prstGeom>
        </p:spPr>
        <p:txBody>
          <a:bodyPr vert="horz" lIns="91440" tIns="45720" rIns="91440" bIns="45720" rtlCol="0">
            <a:normAutofit/>
          </a:bodyPr>
          <a:lstStyle/>
          <a:p>
            <a:pPr lvl="0" algn="just"/>
            <a:r>
              <a:rPr lang="fr-FR" sz="2000" dirty="0" smtClean="0"/>
              <a:t>Permet </a:t>
            </a:r>
            <a:r>
              <a:rPr lang="fr-FR" sz="2000" dirty="0"/>
              <a:t>de mesurer le déséquilibre (</a:t>
            </a:r>
            <a:r>
              <a:rPr lang="fr-FR" sz="2000" b="1" dirty="0" smtClean="0"/>
              <a:t>Température/CT/Résistance </a:t>
            </a:r>
            <a:r>
              <a:rPr lang="fr-FR" sz="2000" b="1" dirty="0" err="1" smtClean="0"/>
              <a:t>éléctrique</a:t>
            </a:r>
            <a:r>
              <a:rPr lang="fr-FR" sz="2000" dirty="0"/>
              <a:t>) entre deux résistances chauffantes. L’une reçoit le gaz vecteur pur tandis que l'autre reçoit le gaz sorti de la colonne. </a:t>
            </a:r>
          </a:p>
          <a:p>
            <a:pPr lvl="0" algn="just"/>
            <a:r>
              <a:rPr lang="fr-FR" sz="2000" dirty="0"/>
              <a:t>Ce détecteur permet de voir tout composé différent du gaz vecteur même l'eau.</a:t>
            </a:r>
          </a:p>
          <a:p>
            <a:pPr algn="just"/>
            <a:r>
              <a:rPr lang="fr-FR" sz="2000" b="1" dirty="0"/>
              <a:t>Limite de détection: </a:t>
            </a:r>
            <a:endParaRPr lang="fr-FR" sz="2000" b="1" dirty="0" smtClean="0"/>
          </a:p>
          <a:p>
            <a:pPr algn="just"/>
            <a:r>
              <a:rPr lang="fr-FR" sz="2000" dirty="0" smtClean="0"/>
              <a:t>de </a:t>
            </a:r>
            <a:r>
              <a:rPr lang="fr-FR" sz="2000" dirty="0"/>
              <a:t>l'ordre </a:t>
            </a:r>
            <a:r>
              <a:rPr lang="fr-FR" sz="2000" dirty="0" smtClean="0"/>
              <a:t>de </a:t>
            </a:r>
            <a:r>
              <a:rPr lang="fr-FR" sz="2000" b="1" dirty="0" smtClean="0"/>
              <a:t>10</a:t>
            </a:r>
            <a:r>
              <a:rPr lang="fr-FR" sz="2000" b="1" baseline="30000" dirty="0" smtClean="0"/>
              <a:t>-9</a:t>
            </a:r>
            <a:r>
              <a:rPr lang="fr-FR" sz="2000" b="1" dirty="0"/>
              <a:t> g/</a:t>
            </a:r>
            <a:r>
              <a:rPr lang="fr-FR" sz="2000" b="1" dirty="0" err="1"/>
              <a:t>mL</a:t>
            </a:r>
            <a:r>
              <a:rPr lang="fr-FR" sz="2000" dirty="0"/>
              <a:t> </a:t>
            </a:r>
            <a:endParaRPr lang="fr-FR" sz="2000" dirty="0" smtClean="0"/>
          </a:p>
        </p:txBody>
      </p:sp>
      <p:sp>
        <p:nvSpPr>
          <p:cNvPr id="8" name="Titre 1"/>
          <p:cNvSpPr txBox="1">
            <a:spLocks/>
          </p:cNvSpPr>
          <p:nvPr/>
        </p:nvSpPr>
        <p:spPr>
          <a:xfrm>
            <a:off x="465846" y="497192"/>
            <a:ext cx="5688200" cy="565804"/>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tx1"/>
                </a:solidFill>
                <a:effectLst/>
                <a:uLnTx/>
                <a:uFillTx/>
                <a:latin typeface="+mj-lt"/>
                <a:ea typeface="+mj-ea"/>
                <a:cs typeface="Arial" charset="0"/>
              </a:rPr>
              <a:t>Chromatographie en Phase Gazeuse</a:t>
            </a:r>
            <a:endParaRPr kumimoji="0" lang="fr-F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Rectangle 9"/>
          <p:cNvSpPr/>
          <p:nvPr/>
        </p:nvSpPr>
        <p:spPr>
          <a:xfrm>
            <a:off x="470532" y="1484784"/>
            <a:ext cx="417646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b="1" dirty="0" smtClean="0">
                <a:solidFill>
                  <a:srgbClr val="C00000"/>
                </a:solidFill>
                <a:latin typeface="+mj-lt"/>
              </a:rPr>
              <a:t>Détecteur </a:t>
            </a:r>
            <a:r>
              <a:rPr lang="fr-FR" b="1" dirty="0">
                <a:solidFill>
                  <a:srgbClr val="C00000"/>
                </a:solidFill>
                <a:latin typeface="+mj-lt"/>
              </a:rPr>
              <a:t>à conductivité thermique</a:t>
            </a:r>
            <a:r>
              <a:rPr lang="fr-FR" dirty="0">
                <a:solidFill>
                  <a:srgbClr val="C00000"/>
                </a:solidFill>
                <a:latin typeface="+mj-lt"/>
              </a:rPr>
              <a:t> </a:t>
            </a:r>
            <a:r>
              <a:rPr lang="fr-FR" b="1" dirty="0" smtClean="0">
                <a:solidFill>
                  <a:srgbClr val="C00000"/>
                </a:solidFill>
                <a:latin typeface="+mj-lt"/>
              </a:rPr>
              <a:t>/ </a:t>
            </a:r>
            <a:r>
              <a:rPr lang="fr-FR" b="1" dirty="0" err="1" smtClean="0">
                <a:solidFill>
                  <a:srgbClr val="C00000"/>
                </a:solidFill>
                <a:latin typeface="+mj-lt"/>
              </a:rPr>
              <a:t>Catharomètre</a:t>
            </a:r>
            <a:endParaRPr lang="fr-FR" b="1" dirty="0" smtClean="0">
              <a:solidFill>
                <a:srgbClr val="C00000"/>
              </a:solidFill>
              <a:latin typeface="+mj-lt"/>
            </a:endParaRPr>
          </a:p>
          <a:p>
            <a:pPr algn="ctr"/>
            <a:r>
              <a:rPr lang="fr-FR" b="1" dirty="0">
                <a:solidFill>
                  <a:srgbClr val="C00000"/>
                </a:solidFill>
                <a:latin typeface="+mj-lt"/>
              </a:rPr>
              <a:t>Thermal </a:t>
            </a:r>
            <a:r>
              <a:rPr lang="fr-FR" b="1" dirty="0" err="1">
                <a:solidFill>
                  <a:srgbClr val="C00000"/>
                </a:solidFill>
                <a:latin typeface="+mj-lt"/>
              </a:rPr>
              <a:t>Conductivity</a:t>
            </a:r>
            <a:r>
              <a:rPr lang="fr-FR" b="1" dirty="0">
                <a:solidFill>
                  <a:srgbClr val="C00000"/>
                </a:solidFill>
                <a:latin typeface="+mj-lt"/>
              </a:rPr>
              <a:t> Detector</a:t>
            </a:r>
            <a:r>
              <a:rPr lang="fr-FR" b="1" dirty="0" smtClean="0">
                <a:solidFill>
                  <a:srgbClr val="C00000"/>
                </a:solidFill>
                <a:latin typeface="+mj-lt"/>
              </a:rPr>
              <a:t>  (TCD)</a:t>
            </a:r>
            <a:endParaRPr lang="fr-FR" dirty="0">
              <a:solidFill>
                <a:srgbClr val="C00000"/>
              </a:solidFill>
              <a:latin typeface="+mj-lt"/>
            </a:endParaRPr>
          </a:p>
        </p:txBody>
      </p:sp>
      <p:sp>
        <p:nvSpPr>
          <p:cNvPr id="11" name="ZoneTexte 10"/>
          <p:cNvSpPr txBox="1"/>
          <p:nvPr/>
        </p:nvSpPr>
        <p:spPr>
          <a:xfrm>
            <a:off x="-32" y="0"/>
            <a:ext cx="10801382" cy="369332"/>
          </a:xfrm>
          <a:prstGeom prst="rect">
            <a:avLst/>
          </a:prstGeom>
          <a:solidFill>
            <a:schemeClr val="accent1">
              <a:lumMod val="75000"/>
            </a:schemeClr>
          </a:solidFill>
          <a:ln>
            <a:noFill/>
          </a:ln>
        </p:spPr>
        <p:txBody>
          <a:bodyPr wrap="square" rtlCol="0">
            <a:spAutoFit/>
          </a:bodyPr>
          <a:lstStyle/>
          <a:p>
            <a:r>
              <a:rPr lang="fr-FR" i="1" dirty="0" smtClean="0">
                <a:solidFill>
                  <a:schemeClr val="bg1"/>
                </a:solidFill>
                <a:latin typeface="Baskerville Old Face" pitchFamily="18" charset="0"/>
              </a:rPr>
              <a:t>Cours de biochimie instrumentale/ Centre Universitaire Mila                                                             Dr </a:t>
            </a:r>
            <a:r>
              <a:rPr lang="fr-FR" b="1" i="1" dirty="0" err="1" smtClean="0">
                <a:solidFill>
                  <a:schemeClr val="bg1"/>
                </a:solidFill>
                <a:latin typeface="Baskerville Old Face" pitchFamily="18" charset="0"/>
              </a:rPr>
              <a:t>Boutellaa</a:t>
            </a:r>
            <a:r>
              <a:rPr lang="fr-FR" b="1" i="1" dirty="0" smtClean="0">
                <a:solidFill>
                  <a:schemeClr val="bg1"/>
                </a:solidFill>
                <a:latin typeface="Baskerville Old Face" pitchFamily="18" charset="0"/>
              </a:rPr>
              <a:t> 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4910" y="2217447"/>
            <a:ext cx="5717863" cy="3267074"/>
          </a:xfrm>
        </p:spPr>
        <p:txBody>
          <a:bodyPr>
            <a:normAutofit/>
          </a:bodyPr>
          <a:lstStyle/>
          <a:p>
            <a:pPr algn="just"/>
            <a:r>
              <a:rPr lang="fr-FR" sz="2000" dirty="0" smtClean="0">
                <a:solidFill>
                  <a:schemeClr val="tx1"/>
                </a:solidFill>
              </a:rPr>
              <a:t>Une source telle que le tritium (</a:t>
            </a:r>
            <a:r>
              <a:rPr lang="fr-FR" sz="2000" baseline="30000" dirty="0" smtClean="0">
                <a:solidFill>
                  <a:schemeClr val="tx1"/>
                </a:solidFill>
              </a:rPr>
              <a:t>3</a:t>
            </a:r>
            <a:r>
              <a:rPr lang="fr-FR" sz="2000" dirty="0" smtClean="0">
                <a:solidFill>
                  <a:schemeClr val="tx1"/>
                </a:solidFill>
              </a:rPr>
              <a:t>H) envoie des électrons libres dans le détecteur. Quand ce détecteur est traversé par des substances ayant une affinité pour les électrons libres, il se produit des ions qui, comme pour le FID, dans le champ électrostatique existant, sont recueillis par une électrode et forment un courant d’ionisation à amplifier convenablement.</a:t>
            </a:r>
          </a:p>
          <a:p>
            <a:pPr algn="just"/>
            <a:endParaRPr lang="fr-FR" sz="2000" dirty="0" smtClean="0">
              <a:solidFill>
                <a:schemeClr val="tx1"/>
              </a:solidFill>
            </a:endParaRPr>
          </a:p>
          <a:p>
            <a:r>
              <a:rPr lang="fr-FR" sz="1800" dirty="0"/>
              <a:t> Piégeage des électrons par le soluté </a:t>
            </a:r>
          </a:p>
        </p:txBody>
      </p:sp>
      <p:pic>
        <p:nvPicPr>
          <p:cNvPr id="10" name="Picture 2" descr="shéma E.C.D."/>
          <p:cNvPicPr>
            <a:picLocks noChangeAspect="1" noChangeArrowheads="1" noCrop="1"/>
          </p:cNvPicPr>
          <p:nvPr/>
        </p:nvPicPr>
        <p:blipFill>
          <a:blip r:embed="rId3"/>
          <a:srcRect/>
          <a:stretch>
            <a:fillRect/>
          </a:stretch>
        </p:blipFill>
        <p:spPr bwMode="auto">
          <a:xfrm>
            <a:off x="6543683" y="2214553"/>
            <a:ext cx="3500462" cy="4200555"/>
          </a:xfrm>
          <a:prstGeom prst="rect">
            <a:avLst/>
          </a:prstGeom>
          <a:noFill/>
        </p:spPr>
      </p:pic>
      <p:sp>
        <p:nvSpPr>
          <p:cNvPr id="2" name="Rectangle 1"/>
          <p:cNvSpPr/>
          <p:nvPr/>
        </p:nvSpPr>
        <p:spPr>
          <a:xfrm>
            <a:off x="1728267" y="6415108"/>
            <a:ext cx="4217693" cy="338554"/>
          </a:xfrm>
          <a:prstGeom prst="rect">
            <a:avLst/>
          </a:prstGeom>
        </p:spPr>
        <p:txBody>
          <a:bodyPr wrap="none">
            <a:spAutoFit/>
          </a:bodyPr>
          <a:lstStyle/>
          <a:p>
            <a:r>
              <a:rPr lang="fr-FR" sz="1600" i="1" dirty="0" smtClean="0">
                <a:solidFill>
                  <a:srgbClr val="C00000"/>
                </a:solidFill>
              </a:rPr>
              <a:t>Tritium</a:t>
            </a:r>
            <a:r>
              <a:rPr lang="fr-FR" sz="1600" i="1" dirty="0">
                <a:solidFill>
                  <a:srgbClr val="C00000"/>
                </a:solidFill>
              </a:rPr>
              <a:t> (</a:t>
            </a:r>
            <a:r>
              <a:rPr lang="fr-FR" sz="1600" i="1" baseline="30000" dirty="0">
                <a:solidFill>
                  <a:srgbClr val="C00000"/>
                </a:solidFill>
              </a:rPr>
              <a:t>3</a:t>
            </a:r>
            <a:r>
              <a:rPr lang="fr-FR" sz="1600" i="1" dirty="0">
                <a:solidFill>
                  <a:srgbClr val="C00000"/>
                </a:solidFill>
              </a:rPr>
              <a:t>H) </a:t>
            </a:r>
            <a:r>
              <a:rPr lang="fr-FR" sz="1600" i="1" dirty="0" smtClean="0">
                <a:solidFill>
                  <a:srgbClr val="C00000"/>
                </a:solidFill>
              </a:rPr>
              <a:t>= </a:t>
            </a:r>
            <a:r>
              <a:rPr lang="fr-FR" sz="1600" i="1" dirty="0">
                <a:solidFill>
                  <a:srgbClr val="C00000"/>
                </a:solidFill>
              </a:rPr>
              <a:t>isotope radioactif de l’hydrogène</a:t>
            </a:r>
          </a:p>
        </p:txBody>
      </p:sp>
      <p:sp>
        <p:nvSpPr>
          <p:cNvPr id="11" name="Titre 1"/>
          <p:cNvSpPr txBox="1">
            <a:spLocks/>
          </p:cNvSpPr>
          <p:nvPr/>
        </p:nvSpPr>
        <p:spPr>
          <a:xfrm>
            <a:off x="504131" y="497192"/>
            <a:ext cx="5688200" cy="565804"/>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chemeClr val="tx1"/>
                </a:solidFill>
                <a:effectLst/>
                <a:uLnTx/>
                <a:uFillTx/>
                <a:latin typeface="+mj-lt"/>
                <a:ea typeface="+mj-ea"/>
                <a:cs typeface="Arial" charset="0"/>
              </a:rPr>
              <a:t>Chromatographie en Phase Gazeuse</a:t>
            </a:r>
            <a:endParaRPr kumimoji="0" lang="fr-F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11"/>
          <p:cNvSpPr/>
          <p:nvPr/>
        </p:nvSpPr>
        <p:spPr>
          <a:xfrm>
            <a:off x="704351" y="1599117"/>
            <a:ext cx="468052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2400" b="1" dirty="0">
                <a:solidFill>
                  <a:srgbClr val="C00000"/>
                </a:solidFill>
                <a:latin typeface="+mj-lt"/>
              </a:rPr>
              <a:t>Détecteur à capture </a:t>
            </a:r>
            <a:r>
              <a:rPr lang="fr-FR" sz="2400" b="1" dirty="0" smtClean="0">
                <a:solidFill>
                  <a:srgbClr val="C00000"/>
                </a:solidFill>
                <a:latin typeface="+mj-lt"/>
              </a:rPr>
              <a:t>d’électrons</a:t>
            </a:r>
            <a:endParaRPr lang="fr-FR" sz="2400" b="1" dirty="0">
              <a:solidFill>
                <a:srgbClr val="C00000"/>
              </a:solidFill>
              <a:latin typeface="+mj-lt"/>
            </a:endParaRPr>
          </a:p>
        </p:txBody>
      </p:sp>
      <p:sp>
        <p:nvSpPr>
          <p:cNvPr id="13" name="ZoneTexte 12"/>
          <p:cNvSpPr txBox="1"/>
          <p:nvPr/>
        </p:nvSpPr>
        <p:spPr>
          <a:xfrm>
            <a:off x="-32" y="0"/>
            <a:ext cx="10801382" cy="369332"/>
          </a:xfrm>
          <a:prstGeom prst="rect">
            <a:avLst/>
          </a:prstGeom>
          <a:solidFill>
            <a:schemeClr val="accent1">
              <a:lumMod val="75000"/>
            </a:schemeClr>
          </a:solidFill>
          <a:ln>
            <a:noFill/>
          </a:ln>
        </p:spPr>
        <p:txBody>
          <a:bodyPr wrap="square" rtlCol="0">
            <a:spAutoFit/>
          </a:bodyPr>
          <a:lstStyle/>
          <a:p>
            <a:r>
              <a:rPr lang="fr-FR" i="1" dirty="0" smtClean="0">
                <a:solidFill>
                  <a:schemeClr val="bg1"/>
                </a:solidFill>
                <a:latin typeface="Baskerville Old Face" pitchFamily="18" charset="0"/>
              </a:rPr>
              <a:t>Cours de biochimie instrumentale/ Centre Universitaire Mila                                                             Dr </a:t>
            </a:r>
            <a:r>
              <a:rPr lang="fr-FR" b="1" i="1" dirty="0" err="1" smtClean="0">
                <a:solidFill>
                  <a:schemeClr val="bg1"/>
                </a:solidFill>
                <a:latin typeface="Baskerville Old Face" pitchFamily="18" charset="0"/>
              </a:rPr>
              <a:t>Boutellaa</a:t>
            </a:r>
            <a:r>
              <a:rPr lang="fr-FR" b="1" i="1" dirty="0" smtClean="0">
                <a:solidFill>
                  <a:schemeClr val="bg1"/>
                </a:solidFill>
                <a:latin typeface="Baskerville Old Face" pitchFamily="18" charset="0"/>
              </a:rPr>
              <a:t> 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15110</TotalTime>
  <Words>295</Words>
  <Application>Microsoft Office PowerPoint</Application>
  <PresentationFormat>Personnalisé</PresentationFormat>
  <Paragraphs>30</Paragraphs>
  <Slides>3</Slides>
  <Notes>2</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Promenade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saber bout</dc:creator>
  <cp:lastModifiedBy>Pc</cp:lastModifiedBy>
  <cp:revision>624</cp:revision>
  <cp:lastPrinted>2023-03-08T21:10:32Z</cp:lastPrinted>
  <dcterms:created xsi:type="dcterms:W3CDTF">2017-02-15T07:11:52Z</dcterms:created>
  <dcterms:modified xsi:type="dcterms:W3CDTF">2025-03-07T16:26:00Z</dcterms:modified>
</cp:coreProperties>
</file>