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handoutMasterIdLst>
    <p:handoutMasterId r:id="rId15"/>
  </p:handoutMasterIdLst>
  <p:sldIdLst>
    <p:sldId id="256" r:id="rId2"/>
    <p:sldId id="272" r:id="rId3"/>
    <p:sldId id="259" r:id="rId4"/>
    <p:sldId id="258" r:id="rId5"/>
    <p:sldId id="270" r:id="rId6"/>
    <p:sldId id="260" r:id="rId7"/>
    <p:sldId id="261" r:id="rId8"/>
    <p:sldId id="262" r:id="rId9"/>
    <p:sldId id="263" r:id="rId10"/>
    <p:sldId id="264" r:id="rId11"/>
    <p:sldId id="267" r:id="rId12"/>
    <p:sldId id="268"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48F253E-FD0D-4500-B1DE-7E1B27F49B6B}">
          <p14:sldIdLst>
            <p14:sldId id="256"/>
            <p14:sldId id="272"/>
            <p14:sldId id="259"/>
          </p14:sldIdLst>
        </p14:section>
        <p14:section name="Section sans titre" id="{22A446D6-1466-4FC8-8F2C-2A7DCA21F205}">
          <p14:sldIdLst>
            <p14:sldId id="258"/>
            <p14:sldId id="270"/>
            <p14:sldId id="260"/>
            <p14:sldId id="261"/>
            <p14:sldId id="262"/>
            <p14:sldId id="263"/>
            <p14:sldId id="264"/>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4660"/>
  </p:normalViewPr>
  <p:slideViewPr>
    <p:cSldViewPr>
      <p:cViewPr>
        <p:scale>
          <a:sx n="57" d="100"/>
          <a:sy n="57" d="100"/>
        </p:scale>
        <p:origin x="-1818" y="-336"/>
      </p:cViewPr>
      <p:guideLst>
        <p:guide orient="horz" pos="2160"/>
        <p:guide pos="2880"/>
      </p:guideLst>
    </p:cSldViewPr>
  </p:slideViewPr>
  <p:notesTextViewPr>
    <p:cViewPr>
      <p:scale>
        <a:sx n="1" d="1"/>
        <a:sy n="1" d="1"/>
      </p:scale>
      <p:origin x="0" y="0"/>
    </p:cViewPr>
  </p:notesTextViewPr>
  <p:sorterViewPr>
    <p:cViewPr>
      <p:scale>
        <a:sx n="100" d="100"/>
        <a:sy n="100" d="100"/>
      </p:scale>
      <p:origin x="0" y="1134"/>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DD4D6-7ADE-4B7C-AB3B-0F53103DCCB0}" type="doc">
      <dgm:prSet loTypeId="urn:microsoft.com/office/officeart/2009/layout/ReverseList" loCatId="relationship" qsTypeId="urn:microsoft.com/office/officeart/2005/8/quickstyle/simple5" qsCatId="simple" csTypeId="urn:microsoft.com/office/officeart/2005/8/colors/accent1_2" csCatId="accent1" phldr="1"/>
      <dgm:spPr/>
      <dgm:t>
        <a:bodyPr/>
        <a:lstStyle/>
        <a:p>
          <a:endParaRPr lang="fr-FR"/>
        </a:p>
      </dgm:t>
    </dgm:pt>
    <dgm:pt modelId="{9D19AEF1-F7EE-42F8-BE0F-3B84A2BAB2D1}" type="pres">
      <dgm:prSet presAssocID="{6E3DD4D6-7ADE-4B7C-AB3B-0F53103DCCB0}" presName="Name0" presStyleCnt="0">
        <dgm:presLayoutVars>
          <dgm:chMax val="2"/>
          <dgm:chPref val="2"/>
          <dgm:animLvl val="lvl"/>
        </dgm:presLayoutVars>
      </dgm:prSet>
      <dgm:spPr/>
      <dgm:t>
        <a:bodyPr/>
        <a:lstStyle/>
        <a:p>
          <a:endParaRPr lang="fr-FR"/>
        </a:p>
      </dgm:t>
    </dgm:pt>
  </dgm:ptLst>
  <dgm:cxnLst>
    <dgm:cxn modelId="{44CDA03C-EF76-4DEA-BEC8-8D81CFE284AB}" type="presOf" srcId="{6E3DD4D6-7ADE-4B7C-AB3B-0F53103DCCB0}" destId="{9D19AEF1-F7EE-42F8-BE0F-3B84A2BAB2D1}" srcOrd="0"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E6F36-492F-471E-964A-8E7FF7037473}" type="doc">
      <dgm:prSet loTypeId="urn:microsoft.com/office/officeart/2009/layout/ReverseList" loCatId="relationship" qsTypeId="urn:microsoft.com/office/officeart/2005/8/quickstyle/simple5" qsCatId="simple" csTypeId="urn:microsoft.com/office/officeart/2005/8/colors/accent1_5" csCatId="accent1" phldr="1"/>
      <dgm:spPr/>
      <dgm:t>
        <a:bodyPr/>
        <a:lstStyle/>
        <a:p>
          <a:endParaRPr lang="fr-FR"/>
        </a:p>
      </dgm:t>
    </dgm:pt>
    <dgm:pt modelId="{3F8D00EC-6E34-4AE3-AD21-1E203CB849EB}">
      <dgm:prSet custT="1"/>
      <dgm:spPr/>
      <dgm:t>
        <a:bodyPr/>
        <a:lstStyle/>
        <a:p>
          <a:pPr algn="r">
            <a:lnSpc>
              <a:spcPct val="90000"/>
            </a:lnSpc>
          </a:pPr>
          <a:r>
            <a:rPr lang="ar-DZ" sz="2400" dirty="0" smtClean="0"/>
            <a:t>•</a:t>
          </a:r>
          <a:r>
            <a:rPr lang="ar-DZ" sz="2800" b="1" u="sng" dirty="0" err="1" smtClean="0">
              <a:effectLst>
                <a:outerShdw blurRad="38100" dist="38100" dir="2700000" algn="tl">
                  <a:srgbClr val="000000">
                    <a:alpha val="43137"/>
                  </a:srgbClr>
                </a:outerShdw>
              </a:effectLst>
            </a:rPr>
            <a:t>التأسيس:</a:t>
          </a:r>
          <a:r>
            <a:rPr lang="ar-DZ" sz="2400" dirty="0" err="1" smtClean="0"/>
            <a:t>تأسست</a:t>
          </a:r>
          <a:r>
            <a:rPr lang="ar-DZ" sz="2400" dirty="0" smtClean="0"/>
            <a:t> شركة </a:t>
          </a:r>
          <a:r>
            <a:rPr lang="ar-DZ" sz="2400" dirty="0" err="1" smtClean="0"/>
            <a:t>أسترازينيكا</a:t>
          </a:r>
          <a:r>
            <a:rPr lang="ar-DZ" sz="2400" dirty="0" smtClean="0"/>
            <a:t> عام 1999 نتيجة اندماج شركتين كبيرتين هما أسترا </a:t>
          </a:r>
          <a:r>
            <a:rPr lang="fr-FR" sz="2400" dirty="0" smtClean="0"/>
            <a:t>AB" </a:t>
          </a:r>
          <a:r>
            <a:rPr lang="ar-DZ" sz="2400" dirty="0" smtClean="0"/>
            <a:t>السويدية التي تأسست في عام 1913 </a:t>
          </a:r>
          <a:r>
            <a:rPr lang="ar-DZ" sz="2400" dirty="0" err="1" smtClean="0"/>
            <a:t>و"زينيكا</a:t>
          </a:r>
          <a:r>
            <a:rPr lang="ar-DZ" sz="2400" dirty="0" smtClean="0"/>
            <a:t> جروب </a:t>
          </a:r>
          <a:r>
            <a:rPr lang="fr-FR" sz="2400" dirty="0" smtClean="0"/>
            <a:t>PLC" </a:t>
          </a:r>
          <a:r>
            <a:rPr lang="ar-DZ" sz="2400" dirty="0" smtClean="0"/>
            <a:t>البريطانية التي تأسست في 1993. كان الهدف الرئيسي من هذا الاندماج هو تعزيز الابتكار في صناعة الأدوية الحيوية ومواجهة التحديات المتزايدة في السوق.
</a:t>
          </a:r>
          <a:endParaRPr lang="fr-FR" sz="2400" dirty="0"/>
        </a:p>
      </dgm:t>
    </dgm:pt>
    <dgm:pt modelId="{5AB49DCF-31AA-46FF-9FCE-3433884A0825}" type="parTrans" cxnId="{11524ECF-DEC0-4176-B509-1C9BB421ED45}">
      <dgm:prSet/>
      <dgm:spPr/>
      <dgm:t>
        <a:bodyPr/>
        <a:lstStyle/>
        <a:p>
          <a:endParaRPr lang="fr-FR"/>
        </a:p>
      </dgm:t>
    </dgm:pt>
    <dgm:pt modelId="{2D9FBCEE-521A-4FD8-9EA9-058810ACF34C}" type="sibTrans" cxnId="{11524ECF-DEC0-4176-B509-1C9BB421ED45}">
      <dgm:prSet/>
      <dgm:spPr/>
      <dgm:t>
        <a:bodyPr/>
        <a:lstStyle/>
        <a:p>
          <a:endParaRPr lang="fr-FR"/>
        </a:p>
      </dgm:t>
    </dgm:pt>
    <dgm:pt modelId="{AF3E5832-6600-49C6-979D-E6110D2277E9}">
      <dgm:prSet custT="1"/>
      <dgm:spPr/>
      <dgm:t>
        <a:bodyPr/>
        <a:lstStyle/>
        <a:p>
          <a:pPr algn="r"/>
          <a:r>
            <a:rPr lang="ar-DZ" sz="2500" dirty="0" smtClean="0"/>
            <a:t>•</a:t>
          </a:r>
          <a:r>
            <a:rPr lang="ar-DZ" sz="2400" b="1" u="sng" dirty="0" smtClean="0">
              <a:effectLst>
                <a:outerShdw blurRad="38100" dist="38100" dir="2700000" algn="tl">
                  <a:srgbClr val="000000">
                    <a:alpha val="43137"/>
                  </a:srgbClr>
                </a:outerShdw>
              </a:effectLst>
            </a:rPr>
            <a:t>التطور التاريخي</a:t>
          </a:r>
          <a:r>
            <a:rPr lang="ar-DZ" sz="2500" dirty="0" smtClean="0"/>
            <a:t>:
 منذ نشأتها، ركزت أسترازينيكا على تطوير علاجات للأمراض المزمنة والخطيرة على مر السنين، أصبحت واحدة من الشركات الرائدة عالميًا في أبحاث السرطان الأمراض التنفسية، وأمراض القلب والأوعية الدموية.</a:t>
          </a:r>
          <a:endParaRPr lang="fr-FR" sz="2500" dirty="0" smtClean="0"/>
        </a:p>
      </dgm:t>
    </dgm:pt>
    <dgm:pt modelId="{BD4C1C91-C009-460D-87CA-81114274F59A}" type="parTrans" cxnId="{0D3FFBE4-C343-40F1-A0AC-133636499D36}">
      <dgm:prSet/>
      <dgm:spPr/>
      <dgm:t>
        <a:bodyPr/>
        <a:lstStyle/>
        <a:p>
          <a:endParaRPr lang="fr-FR"/>
        </a:p>
      </dgm:t>
    </dgm:pt>
    <dgm:pt modelId="{AB1377ED-F2DC-42CC-8CF3-EF993CA77BCC}" type="sibTrans" cxnId="{0D3FFBE4-C343-40F1-A0AC-133636499D36}">
      <dgm:prSet/>
      <dgm:spPr/>
      <dgm:t>
        <a:bodyPr/>
        <a:lstStyle/>
        <a:p>
          <a:endParaRPr lang="fr-FR"/>
        </a:p>
      </dgm:t>
    </dgm:pt>
    <dgm:pt modelId="{BB5129D7-A315-4559-A3D3-B8B2487BB4CB}" type="pres">
      <dgm:prSet presAssocID="{2D3E6F36-492F-471E-964A-8E7FF7037473}" presName="Name0" presStyleCnt="0">
        <dgm:presLayoutVars>
          <dgm:chMax val="2"/>
          <dgm:chPref val="2"/>
          <dgm:animLvl val="lvl"/>
        </dgm:presLayoutVars>
      </dgm:prSet>
      <dgm:spPr/>
      <dgm:t>
        <a:bodyPr/>
        <a:lstStyle/>
        <a:p>
          <a:endParaRPr lang="fr-FR"/>
        </a:p>
      </dgm:t>
    </dgm:pt>
    <dgm:pt modelId="{211EFCAB-8DF1-438E-AA28-0B23BFDDB304}" type="pres">
      <dgm:prSet presAssocID="{2D3E6F36-492F-471E-964A-8E7FF7037473}" presName="LeftText" presStyleLbl="revTx" presStyleIdx="0" presStyleCnt="0">
        <dgm:presLayoutVars>
          <dgm:bulletEnabled val="1"/>
        </dgm:presLayoutVars>
      </dgm:prSet>
      <dgm:spPr/>
      <dgm:t>
        <a:bodyPr/>
        <a:lstStyle/>
        <a:p>
          <a:endParaRPr lang="fr-FR"/>
        </a:p>
      </dgm:t>
    </dgm:pt>
    <dgm:pt modelId="{6B658276-8893-4DEC-BB11-B50C263436D4}" type="pres">
      <dgm:prSet presAssocID="{2D3E6F36-492F-471E-964A-8E7FF7037473}" presName="LeftNode" presStyleLbl="bgImgPlace1" presStyleIdx="0" presStyleCnt="2" custScaleX="194151" custScaleY="112477" custLinFactNeighborX="-56033" custLinFactNeighborY="-11641">
        <dgm:presLayoutVars>
          <dgm:chMax val="2"/>
          <dgm:chPref val="2"/>
        </dgm:presLayoutVars>
      </dgm:prSet>
      <dgm:spPr/>
      <dgm:t>
        <a:bodyPr/>
        <a:lstStyle/>
        <a:p>
          <a:endParaRPr lang="fr-FR"/>
        </a:p>
      </dgm:t>
    </dgm:pt>
    <dgm:pt modelId="{009DDF25-79B7-48BF-89AA-A296FA00DB2D}" type="pres">
      <dgm:prSet presAssocID="{2D3E6F36-492F-471E-964A-8E7FF7037473}" presName="RightText" presStyleLbl="revTx" presStyleIdx="0" presStyleCnt="0">
        <dgm:presLayoutVars>
          <dgm:bulletEnabled val="1"/>
        </dgm:presLayoutVars>
      </dgm:prSet>
      <dgm:spPr/>
      <dgm:t>
        <a:bodyPr/>
        <a:lstStyle/>
        <a:p>
          <a:endParaRPr lang="fr-FR"/>
        </a:p>
      </dgm:t>
    </dgm:pt>
    <dgm:pt modelId="{8D014F18-A761-4596-A290-5BDE245C3EEB}" type="pres">
      <dgm:prSet presAssocID="{2D3E6F36-492F-471E-964A-8E7FF7037473}" presName="RightNode" presStyleLbl="bgImgPlace1" presStyleIdx="1" presStyleCnt="2" custScaleX="188276" custScaleY="113034" custLinFactNeighborX="73861" custLinFactNeighborY="-10767">
        <dgm:presLayoutVars>
          <dgm:chMax val="0"/>
          <dgm:chPref val="0"/>
        </dgm:presLayoutVars>
      </dgm:prSet>
      <dgm:spPr/>
      <dgm:t>
        <a:bodyPr/>
        <a:lstStyle/>
        <a:p>
          <a:endParaRPr lang="fr-FR"/>
        </a:p>
      </dgm:t>
    </dgm:pt>
    <dgm:pt modelId="{AA94292D-4D50-440D-9EA1-EACDC9B34290}" type="pres">
      <dgm:prSet presAssocID="{2D3E6F36-492F-471E-964A-8E7FF7037473}" presName="TopArrow" presStyleLbl="node1" presStyleIdx="0" presStyleCnt="2" custLinFactNeighborX="-1750" custLinFactNeighborY="-18598"/>
      <dgm:spPr/>
    </dgm:pt>
    <dgm:pt modelId="{93C7646E-32FA-4520-AD1C-84364DA7EC39}" type="pres">
      <dgm:prSet presAssocID="{2D3E6F36-492F-471E-964A-8E7FF7037473}" presName="BottomArrow" presStyleLbl="node1" presStyleIdx="1" presStyleCnt="2" custLinFactNeighborX="8244" custLinFactNeighborY="-10777"/>
      <dgm:spPr/>
    </dgm:pt>
  </dgm:ptLst>
  <dgm:cxnLst>
    <dgm:cxn modelId="{11524ECF-DEC0-4176-B509-1C9BB421ED45}" srcId="{2D3E6F36-492F-471E-964A-8E7FF7037473}" destId="{3F8D00EC-6E34-4AE3-AD21-1E203CB849EB}" srcOrd="0" destOrd="0" parTransId="{5AB49DCF-31AA-46FF-9FCE-3433884A0825}" sibTransId="{2D9FBCEE-521A-4FD8-9EA9-058810ACF34C}"/>
    <dgm:cxn modelId="{E76DEF98-69E0-4F33-9F96-AB76F66CF51F}" type="presOf" srcId="{AF3E5832-6600-49C6-979D-E6110D2277E9}" destId="{8D014F18-A761-4596-A290-5BDE245C3EEB}" srcOrd="1" destOrd="0" presId="urn:microsoft.com/office/officeart/2009/layout/ReverseList"/>
    <dgm:cxn modelId="{12924501-5DC8-4A18-AA95-3AFC3F04FDBB}" type="presOf" srcId="{3F8D00EC-6E34-4AE3-AD21-1E203CB849EB}" destId="{6B658276-8893-4DEC-BB11-B50C263436D4}" srcOrd="1" destOrd="0" presId="urn:microsoft.com/office/officeart/2009/layout/ReverseList"/>
    <dgm:cxn modelId="{0463F033-85CE-4625-A887-A287236FB242}" type="presOf" srcId="{3F8D00EC-6E34-4AE3-AD21-1E203CB849EB}" destId="{211EFCAB-8DF1-438E-AA28-0B23BFDDB304}" srcOrd="0" destOrd="0" presId="urn:microsoft.com/office/officeart/2009/layout/ReverseList"/>
    <dgm:cxn modelId="{5492CF68-AAA4-4C4E-8D18-EAC9C54DBCC8}" type="presOf" srcId="{AF3E5832-6600-49C6-979D-E6110D2277E9}" destId="{009DDF25-79B7-48BF-89AA-A296FA00DB2D}" srcOrd="0" destOrd="0" presId="urn:microsoft.com/office/officeart/2009/layout/ReverseList"/>
    <dgm:cxn modelId="{B7365774-B338-4411-BA7B-6DAE70D1740D}" type="presOf" srcId="{2D3E6F36-492F-471E-964A-8E7FF7037473}" destId="{BB5129D7-A315-4559-A3D3-B8B2487BB4CB}" srcOrd="0" destOrd="0" presId="urn:microsoft.com/office/officeart/2009/layout/ReverseList"/>
    <dgm:cxn modelId="{0D3FFBE4-C343-40F1-A0AC-133636499D36}" srcId="{2D3E6F36-492F-471E-964A-8E7FF7037473}" destId="{AF3E5832-6600-49C6-979D-E6110D2277E9}" srcOrd="1" destOrd="0" parTransId="{BD4C1C91-C009-460D-87CA-81114274F59A}" sibTransId="{AB1377ED-F2DC-42CC-8CF3-EF993CA77BCC}"/>
    <dgm:cxn modelId="{285EEABA-E4C6-400C-BB63-163373CC82BB}" type="presParOf" srcId="{BB5129D7-A315-4559-A3D3-B8B2487BB4CB}" destId="{211EFCAB-8DF1-438E-AA28-0B23BFDDB304}" srcOrd="0" destOrd="0" presId="urn:microsoft.com/office/officeart/2009/layout/ReverseList"/>
    <dgm:cxn modelId="{3C45BECF-A417-442F-B26E-CF3DE4C51636}" type="presParOf" srcId="{BB5129D7-A315-4559-A3D3-B8B2487BB4CB}" destId="{6B658276-8893-4DEC-BB11-B50C263436D4}" srcOrd="1" destOrd="0" presId="urn:microsoft.com/office/officeart/2009/layout/ReverseList"/>
    <dgm:cxn modelId="{028EA14D-A71C-4A81-9C6D-31C28DD7E75A}" type="presParOf" srcId="{BB5129D7-A315-4559-A3D3-B8B2487BB4CB}" destId="{009DDF25-79B7-48BF-89AA-A296FA00DB2D}" srcOrd="2" destOrd="0" presId="urn:microsoft.com/office/officeart/2009/layout/ReverseList"/>
    <dgm:cxn modelId="{6B1EDD41-9637-4161-8E6C-6F113819FB8C}" type="presParOf" srcId="{BB5129D7-A315-4559-A3D3-B8B2487BB4CB}" destId="{8D014F18-A761-4596-A290-5BDE245C3EEB}" srcOrd="3" destOrd="0" presId="urn:microsoft.com/office/officeart/2009/layout/ReverseList"/>
    <dgm:cxn modelId="{9AF6FABF-AD8D-4BC9-A780-F7A1228A0DE0}" type="presParOf" srcId="{BB5129D7-A315-4559-A3D3-B8B2487BB4CB}" destId="{AA94292D-4D50-440D-9EA1-EACDC9B34290}" srcOrd="4" destOrd="0" presId="urn:microsoft.com/office/officeart/2009/layout/ReverseList"/>
    <dgm:cxn modelId="{E3ED9149-B25E-4EF6-9640-A4DA52FEAA42}" type="presParOf" srcId="{BB5129D7-A315-4559-A3D3-B8B2487BB4CB}" destId="{93C7646E-32FA-4520-AD1C-84364DA7EC39}"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74750B-91DF-470F-8F72-BADBACE6D3F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fr-FR"/>
        </a:p>
      </dgm:t>
    </dgm:pt>
    <dgm:pt modelId="{654D9001-E560-4279-A32F-05FA7B856AD5}">
      <dgm:prSet phldrT="[Texte]" custT="1"/>
      <dgm:spPr/>
      <dgm:t>
        <a:bodyPr/>
        <a:lstStyle/>
        <a:p>
          <a:r>
            <a:rPr lang="ar-DZ" sz="4000" dirty="0" smtClean="0">
              <a:solidFill>
                <a:schemeClr val="tx1"/>
              </a:solidFill>
            </a:rPr>
            <a:t>التكنولوجيا الطبية</a:t>
          </a:r>
          <a:endParaRPr lang="fr-FR" sz="4000" dirty="0">
            <a:solidFill>
              <a:schemeClr val="tx1"/>
            </a:solidFill>
          </a:endParaRPr>
        </a:p>
      </dgm:t>
    </dgm:pt>
    <dgm:pt modelId="{2CEE7E8D-E7D9-4C7F-B4C2-5D2644F3BBBA}" type="parTrans" cxnId="{184788F1-8C51-404A-83BC-343AEC89EF77}">
      <dgm:prSet/>
      <dgm:spPr/>
      <dgm:t>
        <a:bodyPr/>
        <a:lstStyle/>
        <a:p>
          <a:endParaRPr lang="fr-FR"/>
        </a:p>
      </dgm:t>
    </dgm:pt>
    <dgm:pt modelId="{36A7AB60-4835-4504-A0C9-083998FECD89}" type="sibTrans" cxnId="{184788F1-8C51-404A-83BC-343AEC89EF77}">
      <dgm:prSet/>
      <dgm:spPr/>
      <dgm:t>
        <a:bodyPr/>
        <a:lstStyle/>
        <a:p>
          <a:endParaRPr lang="fr-FR"/>
        </a:p>
      </dgm:t>
    </dgm:pt>
    <dgm:pt modelId="{4DD0F7C1-D48E-48F3-BFB1-6ABE8F34208E}">
      <dgm:prSet phldrT="[Texte]" custT="1"/>
      <dgm:spPr/>
      <dgm:t>
        <a:bodyPr/>
        <a:lstStyle/>
        <a:p>
          <a:pPr rtl="1"/>
          <a:r>
            <a:rPr lang="ar-DZ" sz="2400" dirty="0" err="1" smtClean="0"/>
            <a:t>ااستثمارواسع</a:t>
          </a:r>
          <a:r>
            <a:rPr lang="ar-DZ" sz="2400" dirty="0" smtClean="0"/>
            <a:t> في الذكاء والتعلم الالي لتحليل البيانات الجينية والتطوير ادوية موجهة بشكل اكثر دقة </a:t>
          </a:r>
          <a:endParaRPr lang="fr-FR" sz="3600" dirty="0"/>
        </a:p>
      </dgm:t>
    </dgm:pt>
    <dgm:pt modelId="{6BB8F204-5CC3-40FE-A563-7B0F0D8C4655}" type="parTrans" cxnId="{6B72C6FB-9345-4FAB-BA80-67675C79A50E}">
      <dgm:prSet/>
      <dgm:spPr/>
      <dgm:t>
        <a:bodyPr/>
        <a:lstStyle/>
        <a:p>
          <a:endParaRPr lang="fr-FR"/>
        </a:p>
      </dgm:t>
    </dgm:pt>
    <dgm:pt modelId="{04883A43-2B4E-429A-9564-3D4BF1065D1A}" type="sibTrans" cxnId="{6B72C6FB-9345-4FAB-BA80-67675C79A50E}">
      <dgm:prSet/>
      <dgm:spPr/>
      <dgm:t>
        <a:bodyPr/>
        <a:lstStyle/>
        <a:p>
          <a:endParaRPr lang="fr-FR"/>
        </a:p>
      </dgm:t>
    </dgm:pt>
    <dgm:pt modelId="{46779A86-62DF-4C78-AAB7-1D1569243831}">
      <dgm:prSet phldrT="[Texte]"/>
      <dgm:spPr/>
      <dgm:t>
        <a:bodyPr/>
        <a:lstStyle/>
        <a:p>
          <a:r>
            <a:rPr lang="ar-DZ" dirty="0" smtClean="0">
              <a:solidFill>
                <a:schemeClr val="tx1"/>
              </a:solidFill>
            </a:rPr>
            <a:t>الابحاث الحديثة </a:t>
          </a:r>
          <a:endParaRPr lang="fr-FR" dirty="0">
            <a:solidFill>
              <a:schemeClr val="tx1"/>
            </a:solidFill>
          </a:endParaRPr>
        </a:p>
      </dgm:t>
    </dgm:pt>
    <dgm:pt modelId="{EC95CDE2-DE2C-41C7-8480-AE2EFA86AFDD}" type="parTrans" cxnId="{3BB39D4B-AC1B-4727-A6C8-3F8055BBD7BC}">
      <dgm:prSet/>
      <dgm:spPr/>
      <dgm:t>
        <a:bodyPr/>
        <a:lstStyle/>
        <a:p>
          <a:endParaRPr lang="fr-FR"/>
        </a:p>
      </dgm:t>
    </dgm:pt>
    <dgm:pt modelId="{D956AE2E-1FB5-46BE-8D26-178920DA648C}" type="sibTrans" cxnId="{3BB39D4B-AC1B-4727-A6C8-3F8055BBD7BC}">
      <dgm:prSet/>
      <dgm:spPr/>
      <dgm:t>
        <a:bodyPr/>
        <a:lstStyle/>
        <a:p>
          <a:endParaRPr lang="fr-FR"/>
        </a:p>
      </dgm:t>
    </dgm:pt>
    <dgm:pt modelId="{F1BC8644-FC58-4EBA-B7A3-1526167F70B1}">
      <dgm:prSet phldrT="[Texte]" custT="1"/>
      <dgm:spPr/>
      <dgm:t>
        <a:bodyPr/>
        <a:lstStyle/>
        <a:p>
          <a:pPr rtl="1"/>
          <a:r>
            <a:rPr lang="ar-DZ" sz="2400" dirty="0" smtClean="0"/>
            <a:t>تقنية </a:t>
          </a:r>
          <a:r>
            <a:rPr lang="fr-FR" sz="2400" dirty="0" err="1" smtClean="0"/>
            <a:t>mrna</a:t>
          </a:r>
          <a:r>
            <a:rPr lang="ar-DZ" sz="2400" dirty="0" smtClean="0"/>
            <a:t>التي ساهمت في تعزيز ابحاث تطوير اللقاحات والادوية </a:t>
          </a:r>
          <a:endParaRPr lang="fr-FR" sz="2400" dirty="0"/>
        </a:p>
      </dgm:t>
    </dgm:pt>
    <dgm:pt modelId="{C9EE7E29-4F20-4980-93C5-543C4973D3A5}" type="parTrans" cxnId="{573610C1-D26B-4717-AC5A-52352EA772A1}">
      <dgm:prSet/>
      <dgm:spPr/>
      <dgm:t>
        <a:bodyPr/>
        <a:lstStyle/>
        <a:p>
          <a:endParaRPr lang="fr-FR"/>
        </a:p>
      </dgm:t>
    </dgm:pt>
    <dgm:pt modelId="{5F2D1223-6389-42AE-95F1-F03A954BE06F}" type="sibTrans" cxnId="{573610C1-D26B-4717-AC5A-52352EA772A1}">
      <dgm:prSet/>
      <dgm:spPr/>
      <dgm:t>
        <a:bodyPr/>
        <a:lstStyle/>
        <a:p>
          <a:endParaRPr lang="fr-FR"/>
        </a:p>
      </dgm:t>
    </dgm:pt>
    <dgm:pt modelId="{8A8F591E-1623-441C-9FCB-BB4388CE0385}">
      <dgm:prSet phldrT="[Texte]" phldr="1"/>
      <dgm:spPr/>
      <dgm:t>
        <a:bodyPr/>
        <a:lstStyle/>
        <a:p>
          <a:endParaRPr lang="fr-FR" sz="4300" dirty="0"/>
        </a:p>
      </dgm:t>
    </dgm:pt>
    <dgm:pt modelId="{776EF8A0-9F0F-4DAD-92D1-13C0E2C2DF50}" type="parTrans" cxnId="{8C1C05B6-1796-44D9-98AD-BAE3B3F6FA34}">
      <dgm:prSet/>
      <dgm:spPr/>
      <dgm:t>
        <a:bodyPr/>
        <a:lstStyle/>
        <a:p>
          <a:endParaRPr lang="fr-FR"/>
        </a:p>
      </dgm:t>
    </dgm:pt>
    <dgm:pt modelId="{D5971219-D3C6-4A99-AE8C-12F5A29338B3}" type="sibTrans" cxnId="{8C1C05B6-1796-44D9-98AD-BAE3B3F6FA34}">
      <dgm:prSet/>
      <dgm:spPr/>
      <dgm:t>
        <a:bodyPr/>
        <a:lstStyle/>
        <a:p>
          <a:endParaRPr lang="fr-FR"/>
        </a:p>
      </dgm:t>
    </dgm:pt>
    <dgm:pt modelId="{1D4721F7-C39A-4288-A3A7-5BF840A28C5F}">
      <dgm:prSet phldrT="[Texte]" custT="1"/>
      <dgm:spPr/>
      <dgm:t>
        <a:bodyPr/>
        <a:lstStyle/>
        <a:p>
          <a:pPr rtl="1"/>
          <a:r>
            <a:rPr lang="ar-DZ" sz="2400" dirty="0" smtClean="0"/>
            <a:t>تقنيات العلاج المناعي  التي تستخدم جهاز المناعة البشري لمحاربة الامراض</a:t>
          </a:r>
          <a:endParaRPr lang="fr-FR" sz="2400" dirty="0"/>
        </a:p>
      </dgm:t>
    </dgm:pt>
    <dgm:pt modelId="{8827E523-3A6F-492F-83B7-2E2AAE1BA225}" type="parTrans" cxnId="{9C9CB284-1120-4022-AE35-35B24FAB4C29}">
      <dgm:prSet/>
      <dgm:spPr/>
      <dgm:t>
        <a:bodyPr/>
        <a:lstStyle/>
        <a:p>
          <a:endParaRPr lang="fr-FR"/>
        </a:p>
      </dgm:t>
    </dgm:pt>
    <dgm:pt modelId="{CB081DE9-B267-482B-8109-4AC00DBC6A3F}" type="sibTrans" cxnId="{9C9CB284-1120-4022-AE35-35B24FAB4C29}">
      <dgm:prSet/>
      <dgm:spPr/>
      <dgm:t>
        <a:bodyPr/>
        <a:lstStyle/>
        <a:p>
          <a:endParaRPr lang="fr-FR"/>
        </a:p>
      </dgm:t>
    </dgm:pt>
    <dgm:pt modelId="{A30CF516-D389-4ED9-8ECB-0B4E5D71CDB7}">
      <dgm:prSet phldrT="[Texte]" custT="1"/>
      <dgm:spPr/>
      <dgm:t>
        <a:bodyPr/>
        <a:lstStyle/>
        <a:p>
          <a:pPr rtl="1"/>
          <a:r>
            <a:rPr lang="ar-DZ" sz="2400" dirty="0" smtClean="0"/>
            <a:t>تطوير ادوية تستهدف بروتينات محددة في الخلايا السرطانية</a:t>
          </a:r>
          <a:endParaRPr lang="fr-FR" sz="2400" dirty="0"/>
        </a:p>
      </dgm:t>
    </dgm:pt>
    <dgm:pt modelId="{8CBFA5F6-7149-45D4-BFA2-A4230C7A94BB}" type="parTrans" cxnId="{CBEEA325-1634-4975-966C-B706D2C0FE14}">
      <dgm:prSet/>
      <dgm:spPr/>
      <dgm:t>
        <a:bodyPr/>
        <a:lstStyle/>
        <a:p>
          <a:endParaRPr lang="fr-FR"/>
        </a:p>
      </dgm:t>
    </dgm:pt>
    <dgm:pt modelId="{974E32AE-D475-46E7-AC3E-D6A1AD35F276}" type="sibTrans" cxnId="{CBEEA325-1634-4975-966C-B706D2C0FE14}">
      <dgm:prSet/>
      <dgm:spPr/>
      <dgm:t>
        <a:bodyPr/>
        <a:lstStyle/>
        <a:p>
          <a:endParaRPr lang="fr-FR"/>
        </a:p>
      </dgm:t>
    </dgm:pt>
    <dgm:pt modelId="{8F53A8B2-B274-40A2-941A-17FDB3198803}" type="pres">
      <dgm:prSet presAssocID="{3B74750B-91DF-470F-8F72-BADBACE6D3F5}" presName="Name0" presStyleCnt="0">
        <dgm:presLayoutVars>
          <dgm:dir/>
          <dgm:animLvl val="lvl"/>
          <dgm:resizeHandles/>
        </dgm:presLayoutVars>
      </dgm:prSet>
      <dgm:spPr/>
      <dgm:t>
        <a:bodyPr/>
        <a:lstStyle/>
        <a:p>
          <a:endParaRPr lang="fr-FR"/>
        </a:p>
      </dgm:t>
    </dgm:pt>
    <dgm:pt modelId="{E26422ED-4770-49B4-A69C-6947F0C1A875}" type="pres">
      <dgm:prSet presAssocID="{654D9001-E560-4279-A32F-05FA7B856AD5}" presName="linNode" presStyleCnt="0"/>
      <dgm:spPr/>
    </dgm:pt>
    <dgm:pt modelId="{4B763B0E-7A33-4720-BA10-39A8B163F851}" type="pres">
      <dgm:prSet presAssocID="{654D9001-E560-4279-A32F-05FA7B856AD5}" presName="parentShp" presStyleLbl="node1" presStyleIdx="0" presStyleCnt="2" custLinFactNeighborX="-2707" custLinFactNeighborY="144">
        <dgm:presLayoutVars>
          <dgm:bulletEnabled val="1"/>
        </dgm:presLayoutVars>
      </dgm:prSet>
      <dgm:spPr/>
      <dgm:t>
        <a:bodyPr/>
        <a:lstStyle/>
        <a:p>
          <a:endParaRPr lang="fr-FR"/>
        </a:p>
      </dgm:t>
    </dgm:pt>
    <dgm:pt modelId="{CEFD3F53-A65E-41ED-BC68-633C40A08E11}" type="pres">
      <dgm:prSet presAssocID="{654D9001-E560-4279-A32F-05FA7B856AD5}" presName="childShp" presStyleLbl="bgAccFollowNode1" presStyleIdx="0" presStyleCnt="2" custScaleY="121405" custLinFactNeighborX="624" custLinFactNeighborY="-26">
        <dgm:presLayoutVars>
          <dgm:bulletEnabled val="1"/>
        </dgm:presLayoutVars>
      </dgm:prSet>
      <dgm:spPr/>
      <dgm:t>
        <a:bodyPr/>
        <a:lstStyle/>
        <a:p>
          <a:endParaRPr lang="fr-FR"/>
        </a:p>
      </dgm:t>
    </dgm:pt>
    <dgm:pt modelId="{117DF72C-2802-41A0-A283-D09EB7500B3E}" type="pres">
      <dgm:prSet presAssocID="{36A7AB60-4835-4504-A0C9-083998FECD89}" presName="spacing" presStyleCnt="0"/>
      <dgm:spPr/>
    </dgm:pt>
    <dgm:pt modelId="{890C14FE-F82D-4AB6-9837-9617B1286A93}" type="pres">
      <dgm:prSet presAssocID="{46779A86-62DF-4C78-AAB7-1D1569243831}" presName="linNode" presStyleCnt="0"/>
      <dgm:spPr/>
    </dgm:pt>
    <dgm:pt modelId="{D704D699-A8BC-46E4-8369-F3555F2B11C3}" type="pres">
      <dgm:prSet presAssocID="{46779A86-62DF-4C78-AAB7-1D1569243831}" presName="parentShp" presStyleLbl="node1" presStyleIdx="1" presStyleCnt="2">
        <dgm:presLayoutVars>
          <dgm:bulletEnabled val="1"/>
        </dgm:presLayoutVars>
      </dgm:prSet>
      <dgm:spPr/>
      <dgm:t>
        <a:bodyPr/>
        <a:lstStyle/>
        <a:p>
          <a:endParaRPr lang="fr-FR"/>
        </a:p>
      </dgm:t>
    </dgm:pt>
    <dgm:pt modelId="{DF54E6E9-32EC-4A6C-910F-A616B341AC31}" type="pres">
      <dgm:prSet presAssocID="{46779A86-62DF-4C78-AAB7-1D1569243831}" presName="childShp" presStyleLbl="bgAccFollowNode1" presStyleIdx="1" presStyleCnt="2">
        <dgm:presLayoutVars>
          <dgm:bulletEnabled val="1"/>
        </dgm:presLayoutVars>
      </dgm:prSet>
      <dgm:spPr/>
      <dgm:t>
        <a:bodyPr/>
        <a:lstStyle/>
        <a:p>
          <a:endParaRPr lang="fr-FR"/>
        </a:p>
      </dgm:t>
    </dgm:pt>
  </dgm:ptLst>
  <dgm:cxnLst>
    <dgm:cxn modelId="{683381F1-429A-4591-91DA-B9313CC9EE71}" type="presOf" srcId="{3B74750B-91DF-470F-8F72-BADBACE6D3F5}" destId="{8F53A8B2-B274-40A2-941A-17FDB3198803}" srcOrd="0" destOrd="0" presId="urn:microsoft.com/office/officeart/2005/8/layout/vList6"/>
    <dgm:cxn modelId="{20237F1F-12DD-4F01-A976-2A2FB488AA4C}" type="presOf" srcId="{A30CF516-D389-4ED9-8ECB-0B4E5D71CDB7}" destId="{DF54E6E9-32EC-4A6C-910F-A616B341AC31}" srcOrd="0" destOrd="1" presId="urn:microsoft.com/office/officeart/2005/8/layout/vList6"/>
    <dgm:cxn modelId="{3BB39D4B-AC1B-4727-A6C8-3F8055BBD7BC}" srcId="{3B74750B-91DF-470F-8F72-BADBACE6D3F5}" destId="{46779A86-62DF-4C78-AAB7-1D1569243831}" srcOrd="1" destOrd="0" parTransId="{EC95CDE2-DE2C-41C7-8480-AE2EFA86AFDD}" sibTransId="{D956AE2E-1FB5-46BE-8D26-178920DA648C}"/>
    <dgm:cxn modelId="{9C9CB284-1120-4022-AE35-35B24FAB4C29}" srcId="{654D9001-E560-4279-A32F-05FA7B856AD5}" destId="{1D4721F7-C39A-4288-A3A7-5BF840A28C5F}" srcOrd="1" destOrd="0" parTransId="{8827E523-3A6F-492F-83B7-2E2AAE1BA225}" sibTransId="{CB081DE9-B267-482B-8109-4AC00DBC6A3F}"/>
    <dgm:cxn modelId="{6B72C6FB-9345-4FAB-BA80-67675C79A50E}" srcId="{654D9001-E560-4279-A32F-05FA7B856AD5}" destId="{4DD0F7C1-D48E-48F3-BFB1-6ABE8F34208E}" srcOrd="0" destOrd="0" parTransId="{6BB8F204-5CC3-40FE-A563-7B0F0D8C4655}" sibTransId="{04883A43-2B4E-429A-9564-3D4BF1065D1A}"/>
    <dgm:cxn modelId="{E899685B-93A0-4365-9334-B21EA0669229}" type="presOf" srcId="{8A8F591E-1623-441C-9FCB-BB4388CE0385}" destId="{DF54E6E9-32EC-4A6C-910F-A616B341AC31}" srcOrd="0" destOrd="2" presId="urn:microsoft.com/office/officeart/2005/8/layout/vList6"/>
    <dgm:cxn modelId="{A1C1CB4F-D4FC-497A-9001-9CA3B5929CDB}" type="presOf" srcId="{F1BC8644-FC58-4EBA-B7A3-1526167F70B1}" destId="{DF54E6E9-32EC-4A6C-910F-A616B341AC31}" srcOrd="0" destOrd="0" presId="urn:microsoft.com/office/officeart/2005/8/layout/vList6"/>
    <dgm:cxn modelId="{184788F1-8C51-404A-83BC-343AEC89EF77}" srcId="{3B74750B-91DF-470F-8F72-BADBACE6D3F5}" destId="{654D9001-E560-4279-A32F-05FA7B856AD5}" srcOrd="0" destOrd="0" parTransId="{2CEE7E8D-E7D9-4C7F-B4C2-5D2644F3BBBA}" sibTransId="{36A7AB60-4835-4504-A0C9-083998FECD89}"/>
    <dgm:cxn modelId="{8C1C05B6-1796-44D9-98AD-BAE3B3F6FA34}" srcId="{46779A86-62DF-4C78-AAB7-1D1569243831}" destId="{8A8F591E-1623-441C-9FCB-BB4388CE0385}" srcOrd="2" destOrd="0" parTransId="{776EF8A0-9F0F-4DAD-92D1-13C0E2C2DF50}" sibTransId="{D5971219-D3C6-4A99-AE8C-12F5A29338B3}"/>
    <dgm:cxn modelId="{573610C1-D26B-4717-AC5A-52352EA772A1}" srcId="{46779A86-62DF-4C78-AAB7-1D1569243831}" destId="{F1BC8644-FC58-4EBA-B7A3-1526167F70B1}" srcOrd="0" destOrd="0" parTransId="{C9EE7E29-4F20-4980-93C5-543C4973D3A5}" sibTransId="{5F2D1223-6389-42AE-95F1-F03A954BE06F}"/>
    <dgm:cxn modelId="{CBEEA325-1634-4975-966C-B706D2C0FE14}" srcId="{46779A86-62DF-4C78-AAB7-1D1569243831}" destId="{A30CF516-D389-4ED9-8ECB-0B4E5D71CDB7}" srcOrd="1" destOrd="0" parTransId="{8CBFA5F6-7149-45D4-BFA2-A4230C7A94BB}" sibTransId="{974E32AE-D475-46E7-AC3E-D6A1AD35F276}"/>
    <dgm:cxn modelId="{8F2C0F83-9620-4355-B5B8-02072919399F}" type="presOf" srcId="{1D4721F7-C39A-4288-A3A7-5BF840A28C5F}" destId="{CEFD3F53-A65E-41ED-BC68-633C40A08E11}" srcOrd="0" destOrd="1" presId="urn:microsoft.com/office/officeart/2005/8/layout/vList6"/>
    <dgm:cxn modelId="{E5DA9D95-5C73-421D-B4F9-4D72D514A2D9}" type="presOf" srcId="{46779A86-62DF-4C78-AAB7-1D1569243831}" destId="{D704D699-A8BC-46E4-8369-F3555F2B11C3}" srcOrd="0" destOrd="0" presId="urn:microsoft.com/office/officeart/2005/8/layout/vList6"/>
    <dgm:cxn modelId="{53EA08D2-5238-417A-A6DD-B78B0BE5D7DA}" type="presOf" srcId="{654D9001-E560-4279-A32F-05FA7B856AD5}" destId="{4B763B0E-7A33-4720-BA10-39A8B163F851}" srcOrd="0" destOrd="0" presId="urn:microsoft.com/office/officeart/2005/8/layout/vList6"/>
    <dgm:cxn modelId="{B20EA86B-1217-480C-B983-CF39CA4E8D2A}" type="presOf" srcId="{4DD0F7C1-D48E-48F3-BFB1-6ABE8F34208E}" destId="{CEFD3F53-A65E-41ED-BC68-633C40A08E11}" srcOrd="0" destOrd="0" presId="urn:microsoft.com/office/officeart/2005/8/layout/vList6"/>
    <dgm:cxn modelId="{AD81592C-6E8F-474F-AE3D-AF79FAFB3B30}" type="presParOf" srcId="{8F53A8B2-B274-40A2-941A-17FDB3198803}" destId="{E26422ED-4770-49B4-A69C-6947F0C1A875}" srcOrd="0" destOrd="0" presId="urn:microsoft.com/office/officeart/2005/8/layout/vList6"/>
    <dgm:cxn modelId="{C88EF472-47DE-49DD-989A-12AE0CED2B4D}" type="presParOf" srcId="{E26422ED-4770-49B4-A69C-6947F0C1A875}" destId="{4B763B0E-7A33-4720-BA10-39A8B163F851}" srcOrd="0" destOrd="0" presId="urn:microsoft.com/office/officeart/2005/8/layout/vList6"/>
    <dgm:cxn modelId="{0639F95A-E399-4C80-927B-B8BC7823E040}" type="presParOf" srcId="{E26422ED-4770-49B4-A69C-6947F0C1A875}" destId="{CEFD3F53-A65E-41ED-BC68-633C40A08E11}" srcOrd="1" destOrd="0" presId="urn:microsoft.com/office/officeart/2005/8/layout/vList6"/>
    <dgm:cxn modelId="{EAB6611D-28E9-4198-ADEB-0C8939B7BD08}" type="presParOf" srcId="{8F53A8B2-B274-40A2-941A-17FDB3198803}" destId="{117DF72C-2802-41A0-A283-D09EB7500B3E}" srcOrd="1" destOrd="0" presId="urn:microsoft.com/office/officeart/2005/8/layout/vList6"/>
    <dgm:cxn modelId="{87E5C276-1F6C-496C-A598-C30F9DBE2A61}" type="presParOf" srcId="{8F53A8B2-B274-40A2-941A-17FDB3198803}" destId="{890C14FE-F82D-4AB6-9837-9617B1286A93}" srcOrd="2" destOrd="0" presId="urn:microsoft.com/office/officeart/2005/8/layout/vList6"/>
    <dgm:cxn modelId="{26825FC3-0AE0-4F2B-8B73-76338F0CCD3B}" type="presParOf" srcId="{890C14FE-F82D-4AB6-9837-9617B1286A93}" destId="{D704D699-A8BC-46E4-8369-F3555F2B11C3}" srcOrd="0" destOrd="0" presId="urn:microsoft.com/office/officeart/2005/8/layout/vList6"/>
    <dgm:cxn modelId="{270E237C-B7C0-4A54-9112-09439B402D7F}" type="presParOf" srcId="{890C14FE-F82D-4AB6-9837-9617B1286A93}" destId="{DF54E6E9-32EC-4A6C-910F-A616B341AC3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A3CAC9-CA2C-4854-8D4C-BDC9FEE790D7}"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fr-FR"/>
        </a:p>
      </dgm:t>
    </dgm:pt>
    <dgm:pt modelId="{EB38C9A9-F7F1-492A-8996-B0C5AE769FFB}">
      <dgm:prSet phldrT="[Texte]"/>
      <dgm:spPr/>
      <dgm:t>
        <a:bodyPr/>
        <a:lstStyle/>
        <a:p>
          <a:r>
            <a:rPr lang="ar-DZ" dirty="0" smtClean="0"/>
            <a:t>1</a:t>
          </a:r>
          <a:endParaRPr lang="fr-FR" dirty="0"/>
        </a:p>
      </dgm:t>
    </dgm:pt>
    <dgm:pt modelId="{486F808B-9137-4C2E-9357-14BC58B6E147}" type="parTrans" cxnId="{5DB988A2-632D-425E-B27E-F0FC82622D15}">
      <dgm:prSet/>
      <dgm:spPr/>
      <dgm:t>
        <a:bodyPr/>
        <a:lstStyle/>
        <a:p>
          <a:endParaRPr lang="fr-FR"/>
        </a:p>
      </dgm:t>
    </dgm:pt>
    <dgm:pt modelId="{75367F4E-1EC8-4FE4-8DC4-3695E00BA743}" type="sibTrans" cxnId="{5DB988A2-632D-425E-B27E-F0FC82622D15}">
      <dgm:prSet/>
      <dgm:spPr/>
      <dgm:t>
        <a:bodyPr/>
        <a:lstStyle/>
        <a:p>
          <a:endParaRPr lang="fr-FR"/>
        </a:p>
      </dgm:t>
    </dgm:pt>
    <dgm:pt modelId="{0CC83AF2-4C5C-4F27-8202-0C5B2685EAC1}">
      <dgm:prSet phldrT="[Texte]" phldr="1"/>
      <dgm:spPr/>
      <dgm:t>
        <a:bodyPr/>
        <a:lstStyle/>
        <a:p>
          <a:pPr algn="justLow"/>
          <a:endParaRPr lang="fr-FR" sz="2100" dirty="0"/>
        </a:p>
      </dgm:t>
    </dgm:pt>
    <dgm:pt modelId="{68700E51-9ACB-493C-8985-B96C30BC15C3}" type="parTrans" cxnId="{C380E945-7B76-4329-AEEC-EEC7EF007D9C}">
      <dgm:prSet/>
      <dgm:spPr/>
      <dgm:t>
        <a:bodyPr/>
        <a:lstStyle/>
        <a:p>
          <a:endParaRPr lang="fr-FR"/>
        </a:p>
      </dgm:t>
    </dgm:pt>
    <dgm:pt modelId="{24D125C7-298C-4217-B960-24AEBA55E626}" type="sibTrans" cxnId="{C380E945-7B76-4329-AEEC-EEC7EF007D9C}">
      <dgm:prSet/>
      <dgm:spPr/>
      <dgm:t>
        <a:bodyPr/>
        <a:lstStyle/>
        <a:p>
          <a:endParaRPr lang="fr-FR"/>
        </a:p>
      </dgm:t>
    </dgm:pt>
    <dgm:pt modelId="{0DFFFD25-4E6A-41D8-815B-8D881476BA2F}">
      <dgm:prSet phldrT="[Texte]" custT="1"/>
      <dgm:spPr/>
      <dgm:t>
        <a:bodyPr/>
        <a:lstStyle/>
        <a:p>
          <a:pPr algn="l" rtl="1"/>
          <a:r>
            <a:rPr lang="ar-DZ" sz="2800" b="0" i="0" dirty="0" smtClean="0">
              <a:solidFill>
                <a:srgbClr val="111B21"/>
              </a:solidFill>
              <a:effectLst/>
              <a:latin typeface="SF Pro Text"/>
            </a:rPr>
            <a:t>الاستمرار في تطوير أدوية مبتكرة تتماشى مع الاحتياجات الصحية العالمية</a:t>
          </a:r>
          <a:r>
            <a:rPr lang="ar-DZ" sz="2100" b="0" i="0" dirty="0" smtClean="0">
              <a:solidFill>
                <a:srgbClr val="111B21"/>
              </a:solidFill>
              <a:effectLst/>
              <a:latin typeface="SF Pro Text"/>
            </a:rPr>
            <a:t>.</a:t>
          </a:r>
          <a:endParaRPr lang="fr-FR" sz="2100" dirty="0"/>
        </a:p>
      </dgm:t>
    </dgm:pt>
    <dgm:pt modelId="{8DF09C1C-ECB9-4534-896C-E5B86D669809}" type="parTrans" cxnId="{1EFCBC5E-AC3A-4192-81DD-169168197FB7}">
      <dgm:prSet/>
      <dgm:spPr/>
      <dgm:t>
        <a:bodyPr/>
        <a:lstStyle/>
        <a:p>
          <a:endParaRPr lang="fr-FR"/>
        </a:p>
      </dgm:t>
    </dgm:pt>
    <dgm:pt modelId="{E9858D02-D949-4D43-BBCF-4C9925016173}" type="sibTrans" cxnId="{1EFCBC5E-AC3A-4192-81DD-169168197FB7}">
      <dgm:prSet/>
      <dgm:spPr/>
      <dgm:t>
        <a:bodyPr/>
        <a:lstStyle/>
        <a:p>
          <a:endParaRPr lang="fr-FR"/>
        </a:p>
      </dgm:t>
    </dgm:pt>
    <dgm:pt modelId="{85B57A71-8989-4F82-9F33-5FB33B9680E2}">
      <dgm:prSet phldrT="[Texte]"/>
      <dgm:spPr/>
      <dgm:t>
        <a:bodyPr/>
        <a:lstStyle/>
        <a:p>
          <a:r>
            <a:rPr lang="ar-DZ" dirty="0" smtClean="0"/>
            <a:t>2</a:t>
          </a:r>
          <a:endParaRPr lang="fr-FR" dirty="0"/>
        </a:p>
      </dgm:t>
    </dgm:pt>
    <dgm:pt modelId="{C28CCF90-1A5D-49E3-BA30-06E2E1BC831F}" type="parTrans" cxnId="{1DD134D8-057B-4E93-A717-4585A4C106CB}">
      <dgm:prSet/>
      <dgm:spPr/>
      <dgm:t>
        <a:bodyPr/>
        <a:lstStyle/>
        <a:p>
          <a:endParaRPr lang="fr-FR"/>
        </a:p>
      </dgm:t>
    </dgm:pt>
    <dgm:pt modelId="{A651B7F0-4C7B-4273-A292-CED7E4B07CF0}" type="sibTrans" cxnId="{1DD134D8-057B-4E93-A717-4585A4C106CB}">
      <dgm:prSet/>
      <dgm:spPr/>
      <dgm:t>
        <a:bodyPr/>
        <a:lstStyle/>
        <a:p>
          <a:endParaRPr lang="fr-FR"/>
        </a:p>
      </dgm:t>
    </dgm:pt>
    <dgm:pt modelId="{7657C526-041A-4F26-8B7B-BB6D299D2C44}">
      <dgm:prSet phldrT="[Texte]" custT="1"/>
      <dgm:spPr/>
      <dgm:t>
        <a:bodyPr/>
        <a:lstStyle/>
        <a:p>
          <a:pPr rtl="1"/>
          <a:r>
            <a:rPr lang="ar-DZ" sz="2800" b="0" i="0" dirty="0" smtClean="0">
              <a:solidFill>
                <a:srgbClr val="111B21"/>
              </a:solidFill>
              <a:effectLst/>
              <a:latin typeface="SF Pro Text"/>
            </a:rPr>
            <a:t>مواجهة التنافس الكبير من شركات الأدوية الأخرى. </a:t>
          </a:r>
          <a:r>
            <a:rPr lang="ar-DZ" sz="2800" dirty="0" smtClean="0"/>
            <a:t/>
          </a:r>
          <a:br>
            <a:rPr lang="ar-DZ" sz="2800" dirty="0" smtClean="0"/>
          </a:br>
          <a:endParaRPr lang="fr-FR" sz="2800" dirty="0"/>
        </a:p>
      </dgm:t>
    </dgm:pt>
    <dgm:pt modelId="{02ED17D6-5ECE-434F-A9F0-5AFC832DE072}" type="parTrans" cxnId="{EBDEC108-1CCB-4741-A971-87D31029F022}">
      <dgm:prSet/>
      <dgm:spPr/>
      <dgm:t>
        <a:bodyPr/>
        <a:lstStyle/>
        <a:p>
          <a:endParaRPr lang="fr-FR"/>
        </a:p>
      </dgm:t>
    </dgm:pt>
    <dgm:pt modelId="{793FE8ED-289F-43F4-8D09-B2068978CC79}" type="sibTrans" cxnId="{EBDEC108-1CCB-4741-A971-87D31029F022}">
      <dgm:prSet/>
      <dgm:spPr/>
      <dgm:t>
        <a:bodyPr/>
        <a:lstStyle/>
        <a:p>
          <a:endParaRPr lang="fr-FR"/>
        </a:p>
      </dgm:t>
    </dgm:pt>
    <dgm:pt modelId="{F5ABF9EF-7BF7-480D-AFA6-4681083F3201}">
      <dgm:prSet phldrT="[Texte]"/>
      <dgm:spPr/>
      <dgm:t>
        <a:bodyPr/>
        <a:lstStyle/>
        <a:p>
          <a:r>
            <a:rPr lang="ar-DZ" dirty="0" smtClean="0"/>
            <a:t>3</a:t>
          </a:r>
          <a:endParaRPr lang="fr-FR" dirty="0"/>
        </a:p>
      </dgm:t>
    </dgm:pt>
    <dgm:pt modelId="{83CEEC33-520D-4A9E-99F0-BA61B8EB0FFB}" type="parTrans" cxnId="{774A0075-A22D-49EC-8E01-C9624D3305A3}">
      <dgm:prSet/>
      <dgm:spPr/>
      <dgm:t>
        <a:bodyPr/>
        <a:lstStyle/>
        <a:p>
          <a:endParaRPr lang="fr-FR"/>
        </a:p>
      </dgm:t>
    </dgm:pt>
    <dgm:pt modelId="{1B793D14-504D-4A9C-9CCC-59689B336829}" type="sibTrans" cxnId="{774A0075-A22D-49EC-8E01-C9624D3305A3}">
      <dgm:prSet/>
      <dgm:spPr/>
      <dgm:t>
        <a:bodyPr/>
        <a:lstStyle/>
        <a:p>
          <a:endParaRPr lang="fr-FR"/>
        </a:p>
      </dgm:t>
    </dgm:pt>
    <dgm:pt modelId="{E5004D8A-5D5C-4B1C-88F5-E2EF9704FD90}">
      <dgm:prSet phldrT="[Texte]" custT="1"/>
      <dgm:spPr/>
      <dgm:t>
        <a:bodyPr/>
        <a:lstStyle/>
        <a:p>
          <a:pPr rtl="1"/>
          <a:r>
            <a:rPr lang="ar-DZ" sz="2800" dirty="0" smtClean="0"/>
            <a:t>تحسين </a:t>
          </a:r>
          <a:r>
            <a:rPr lang="ar-DZ" sz="2400" dirty="0" smtClean="0"/>
            <a:t>استراتيجيات التسويق لتوسيع انتشارها في الاسواق الجديدة</a:t>
          </a:r>
          <a:endParaRPr lang="fr-FR" sz="2400" dirty="0"/>
        </a:p>
      </dgm:t>
    </dgm:pt>
    <dgm:pt modelId="{4414B7E5-0A7A-4351-AEE4-E2E3F37FB8C5}" type="parTrans" cxnId="{763890EC-F6AA-4F0B-B174-4E8EEA196694}">
      <dgm:prSet/>
      <dgm:spPr/>
      <dgm:t>
        <a:bodyPr/>
        <a:lstStyle/>
        <a:p>
          <a:endParaRPr lang="fr-FR"/>
        </a:p>
      </dgm:t>
    </dgm:pt>
    <dgm:pt modelId="{1F27F1AF-83FD-4EF2-8577-4AED36124BAC}" type="sibTrans" cxnId="{763890EC-F6AA-4F0B-B174-4E8EEA196694}">
      <dgm:prSet/>
      <dgm:spPr/>
      <dgm:t>
        <a:bodyPr/>
        <a:lstStyle/>
        <a:p>
          <a:endParaRPr lang="fr-FR"/>
        </a:p>
      </dgm:t>
    </dgm:pt>
    <dgm:pt modelId="{CCAACB98-3707-49C9-A492-97C99E5677AA}">
      <dgm:prSet phldrT="[Texte]" phldr="1"/>
      <dgm:spPr/>
      <dgm:t>
        <a:bodyPr/>
        <a:lstStyle/>
        <a:p>
          <a:endParaRPr lang="fr-FR" sz="2400" dirty="0"/>
        </a:p>
      </dgm:t>
    </dgm:pt>
    <dgm:pt modelId="{64FC6033-D56D-40D5-8E2D-9EEA2AF48586}" type="parTrans" cxnId="{23F0A009-D335-4605-8EF1-437EA094E511}">
      <dgm:prSet/>
      <dgm:spPr/>
      <dgm:t>
        <a:bodyPr/>
        <a:lstStyle/>
        <a:p>
          <a:endParaRPr lang="fr-FR"/>
        </a:p>
      </dgm:t>
    </dgm:pt>
    <dgm:pt modelId="{4A426E41-30D8-4B6C-83EA-3FD47D349836}" type="sibTrans" cxnId="{23F0A009-D335-4605-8EF1-437EA094E511}">
      <dgm:prSet/>
      <dgm:spPr/>
      <dgm:t>
        <a:bodyPr/>
        <a:lstStyle/>
        <a:p>
          <a:endParaRPr lang="fr-FR"/>
        </a:p>
      </dgm:t>
    </dgm:pt>
    <dgm:pt modelId="{0955CD31-7FEC-4AF8-8072-4C09A27DBBEB}" type="pres">
      <dgm:prSet presAssocID="{01A3CAC9-CA2C-4854-8D4C-BDC9FEE790D7}" presName="linearFlow" presStyleCnt="0">
        <dgm:presLayoutVars>
          <dgm:dir/>
          <dgm:animLvl val="lvl"/>
          <dgm:resizeHandles val="exact"/>
        </dgm:presLayoutVars>
      </dgm:prSet>
      <dgm:spPr/>
      <dgm:t>
        <a:bodyPr/>
        <a:lstStyle/>
        <a:p>
          <a:endParaRPr lang="fr-FR"/>
        </a:p>
      </dgm:t>
    </dgm:pt>
    <dgm:pt modelId="{4EED8B63-61BA-4552-9588-F4817D05E7B7}" type="pres">
      <dgm:prSet presAssocID="{EB38C9A9-F7F1-492A-8996-B0C5AE769FFB}" presName="composite" presStyleCnt="0"/>
      <dgm:spPr/>
    </dgm:pt>
    <dgm:pt modelId="{CE313125-EE68-4F03-817E-6DAA999E5167}" type="pres">
      <dgm:prSet presAssocID="{EB38C9A9-F7F1-492A-8996-B0C5AE769FFB}" presName="parentText" presStyleLbl="alignNode1" presStyleIdx="0" presStyleCnt="3">
        <dgm:presLayoutVars>
          <dgm:chMax val="1"/>
          <dgm:bulletEnabled val="1"/>
        </dgm:presLayoutVars>
      </dgm:prSet>
      <dgm:spPr/>
      <dgm:t>
        <a:bodyPr/>
        <a:lstStyle/>
        <a:p>
          <a:endParaRPr lang="fr-FR"/>
        </a:p>
      </dgm:t>
    </dgm:pt>
    <dgm:pt modelId="{44AD7624-D0A1-4025-B084-7CF9DAA737C8}" type="pres">
      <dgm:prSet presAssocID="{EB38C9A9-F7F1-492A-8996-B0C5AE769FFB}" presName="descendantText" presStyleLbl="alignAcc1" presStyleIdx="0" presStyleCnt="3" custLinFactNeighborX="244" custLinFactNeighborY="-6679">
        <dgm:presLayoutVars>
          <dgm:bulletEnabled val="1"/>
        </dgm:presLayoutVars>
      </dgm:prSet>
      <dgm:spPr/>
      <dgm:t>
        <a:bodyPr/>
        <a:lstStyle/>
        <a:p>
          <a:endParaRPr lang="fr-FR"/>
        </a:p>
      </dgm:t>
    </dgm:pt>
    <dgm:pt modelId="{B5F19977-C673-4D15-AF0B-B0CBD35A9A8D}" type="pres">
      <dgm:prSet presAssocID="{75367F4E-1EC8-4FE4-8DC4-3695E00BA743}" presName="sp" presStyleCnt="0"/>
      <dgm:spPr/>
    </dgm:pt>
    <dgm:pt modelId="{3A3E8C26-5D8A-4A2A-84AA-093E9866AFCA}" type="pres">
      <dgm:prSet presAssocID="{85B57A71-8989-4F82-9F33-5FB33B9680E2}" presName="composite" presStyleCnt="0"/>
      <dgm:spPr/>
    </dgm:pt>
    <dgm:pt modelId="{0D359058-069C-4E9E-9A4D-11E2D96A9571}" type="pres">
      <dgm:prSet presAssocID="{85B57A71-8989-4F82-9F33-5FB33B9680E2}" presName="parentText" presStyleLbl="alignNode1" presStyleIdx="1" presStyleCnt="3">
        <dgm:presLayoutVars>
          <dgm:chMax val="1"/>
          <dgm:bulletEnabled val="1"/>
        </dgm:presLayoutVars>
      </dgm:prSet>
      <dgm:spPr/>
      <dgm:t>
        <a:bodyPr/>
        <a:lstStyle/>
        <a:p>
          <a:endParaRPr lang="fr-FR"/>
        </a:p>
      </dgm:t>
    </dgm:pt>
    <dgm:pt modelId="{1251EE09-0A63-46E3-A398-6466BD410D1C}" type="pres">
      <dgm:prSet presAssocID="{85B57A71-8989-4F82-9F33-5FB33B9680E2}" presName="descendantText" presStyleLbl="alignAcc1" presStyleIdx="1" presStyleCnt="3" custLinFactNeighborX="244" custLinFactNeighborY="-112">
        <dgm:presLayoutVars>
          <dgm:bulletEnabled val="1"/>
        </dgm:presLayoutVars>
      </dgm:prSet>
      <dgm:spPr/>
      <dgm:t>
        <a:bodyPr/>
        <a:lstStyle/>
        <a:p>
          <a:endParaRPr lang="fr-FR"/>
        </a:p>
      </dgm:t>
    </dgm:pt>
    <dgm:pt modelId="{96778DE8-6B9B-4832-85D8-4D2EFA669594}" type="pres">
      <dgm:prSet presAssocID="{A651B7F0-4C7B-4273-A292-CED7E4B07CF0}" presName="sp" presStyleCnt="0"/>
      <dgm:spPr/>
    </dgm:pt>
    <dgm:pt modelId="{C0F4F64B-439C-4E1B-9D58-B459285E1651}" type="pres">
      <dgm:prSet presAssocID="{F5ABF9EF-7BF7-480D-AFA6-4681083F3201}" presName="composite" presStyleCnt="0"/>
      <dgm:spPr/>
    </dgm:pt>
    <dgm:pt modelId="{8E06BBD3-2F6C-4525-B44E-11A0BA827350}" type="pres">
      <dgm:prSet presAssocID="{F5ABF9EF-7BF7-480D-AFA6-4681083F3201}" presName="parentText" presStyleLbl="alignNode1" presStyleIdx="2" presStyleCnt="3">
        <dgm:presLayoutVars>
          <dgm:chMax val="1"/>
          <dgm:bulletEnabled val="1"/>
        </dgm:presLayoutVars>
      </dgm:prSet>
      <dgm:spPr/>
      <dgm:t>
        <a:bodyPr/>
        <a:lstStyle/>
        <a:p>
          <a:endParaRPr lang="fr-FR"/>
        </a:p>
      </dgm:t>
    </dgm:pt>
    <dgm:pt modelId="{A14F6EF1-CE5B-4E2B-BEB4-9732E28288AE}" type="pres">
      <dgm:prSet presAssocID="{F5ABF9EF-7BF7-480D-AFA6-4681083F3201}" presName="descendantText" presStyleLbl="alignAcc1" presStyleIdx="2" presStyleCnt="3" custLinFactNeighborX="244" custLinFactNeighborY="-317">
        <dgm:presLayoutVars>
          <dgm:bulletEnabled val="1"/>
        </dgm:presLayoutVars>
      </dgm:prSet>
      <dgm:spPr/>
      <dgm:t>
        <a:bodyPr/>
        <a:lstStyle/>
        <a:p>
          <a:endParaRPr lang="fr-FR"/>
        </a:p>
      </dgm:t>
    </dgm:pt>
  </dgm:ptLst>
  <dgm:cxnLst>
    <dgm:cxn modelId="{71AAF784-9CD1-4C0A-8CB9-F504CAA42406}" type="presOf" srcId="{E5004D8A-5D5C-4B1C-88F5-E2EF9704FD90}" destId="{A14F6EF1-CE5B-4E2B-BEB4-9732E28288AE}" srcOrd="0" destOrd="0" presId="urn:microsoft.com/office/officeart/2005/8/layout/chevron2"/>
    <dgm:cxn modelId="{90A585DE-C112-4853-8210-AE073A373437}" type="presOf" srcId="{F5ABF9EF-7BF7-480D-AFA6-4681083F3201}" destId="{8E06BBD3-2F6C-4525-B44E-11A0BA827350}" srcOrd="0" destOrd="0" presId="urn:microsoft.com/office/officeart/2005/8/layout/chevron2"/>
    <dgm:cxn modelId="{B4A5E62D-BE4F-488F-B09D-5C2E36226BA6}" type="presOf" srcId="{CCAACB98-3707-49C9-A492-97C99E5677AA}" destId="{A14F6EF1-CE5B-4E2B-BEB4-9732E28288AE}" srcOrd="0" destOrd="1" presId="urn:microsoft.com/office/officeart/2005/8/layout/chevron2"/>
    <dgm:cxn modelId="{C380E945-7B76-4329-AEEC-EEC7EF007D9C}" srcId="{EB38C9A9-F7F1-492A-8996-B0C5AE769FFB}" destId="{0CC83AF2-4C5C-4F27-8202-0C5B2685EAC1}" srcOrd="0" destOrd="0" parTransId="{68700E51-9ACB-493C-8985-B96C30BC15C3}" sibTransId="{24D125C7-298C-4217-B960-24AEBA55E626}"/>
    <dgm:cxn modelId="{8752645F-57E3-4D0B-A916-08762FF5A17B}" type="presOf" srcId="{85B57A71-8989-4F82-9F33-5FB33B9680E2}" destId="{0D359058-069C-4E9E-9A4D-11E2D96A9571}" srcOrd="0" destOrd="0" presId="urn:microsoft.com/office/officeart/2005/8/layout/chevron2"/>
    <dgm:cxn modelId="{EBDEC108-1CCB-4741-A971-87D31029F022}" srcId="{85B57A71-8989-4F82-9F33-5FB33B9680E2}" destId="{7657C526-041A-4F26-8B7B-BB6D299D2C44}" srcOrd="0" destOrd="0" parTransId="{02ED17D6-5ECE-434F-A9F0-5AFC832DE072}" sibTransId="{793FE8ED-289F-43F4-8D09-B2068978CC79}"/>
    <dgm:cxn modelId="{1EFCBC5E-AC3A-4192-81DD-169168197FB7}" srcId="{EB38C9A9-F7F1-492A-8996-B0C5AE769FFB}" destId="{0DFFFD25-4E6A-41D8-815B-8D881476BA2F}" srcOrd="1" destOrd="0" parTransId="{8DF09C1C-ECB9-4534-896C-E5B86D669809}" sibTransId="{E9858D02-D949-4D43-BBCF-4C9925016173}"/>
    <dgm:cxn modelId="{23F0A009-D335-4605-8EF1-437EA094E511}" srcId="{F5ABF9EF-7BF7-480D-AFA6-4681083F3201}" destId="{CCAACB98-3707-49C9-A492-97C99E5677AA}" srcOrd="1" destOrd="0" parTransId="{64FC6033-D56D-40D5-8E2D-9EEA2AF48586}" sibTransId="{4A426E41-30D8-4B6C-83EA-3FD47D349836}"/>
    <dgm:cxn modelId="{99B45EC6-5E57-48F8-A109-35A091D79B95}" type="presOf" srcId="{7657C526-041A-4F26-8B7B-BB6D299D2C44}" destId="{1251EE09-0A63-46E3-A398-6466BD410D1C}" srcOrd="0" destOrd="0" presId="urn:microsoft.com/office/officeart/2005/8/layout/chevron2"/>
    <dgm:cxn modelId="{774A0075-A22D-49EC-8E01-C9624D3305A3}" srcId="{01A3CAC9-CA2C-4854-8D4C-BDC9FEE790D7}" destId="{F5ABF9EF-7BF7-480D-AFA6-4681083F3201}" srcOrd="2" destOrd="0" parTransId="{83CEEC33-520D-4A9E-99F0-BA61B8EB0FFB}" sibTransId="{1B793D14-504D-4A9C-9CCC-59689B336829}"/>
    <dgm:cxn modelId="{5DB988A2-632D-425E-B27E-F0FC82622D15}" srcId="{01A3CAC9-CA2C-4854-8D4C-BDC9FEE790D7}" destId="{EB38C9A9-F7F1-492A-8996-B0C5AE769FFB}" srcOrd="0" destOrd="0" parTransId="{486F808B-9137-4C2E-9357-14BC58B6E147}" sibTransId="{75367F4E-1EC8-4FE4-8DC4-3695E00BA743}"/>
    <dgm:cxn modelId="{763890EC-F6AA-4F0B-B174-4E8EEA196694}" srcId="{F5ABF9EF-7BF7-480D-AFA6-4681083F3201}" destId="{E5004D8A-5D5C-4B1C-88F5-E2EF9704FD90}" srcOrd="0" destOrd="0" parTransId="{4414B7E5-0A7A-4351-AEE4-E2E3F37FB8C5}" sibTransId="{1F27F1AF-83FD-4EF2-8577-4AED36124BAC}"/>
    <dgm:cxn modelId="{6317C02D-ED09-4615-8BE0-BA8C54B5AB95}" type="presOf" srcId="{0DFFFD25-4E6A-41D8-815B-8D881476BA2F}" destId="{44AD7624-D0A1-4025-B084-7CF9DAA737C8}" srcOrd="0" destOrd="1" presId="urn:microsoft.com/office/officeart/2005/8/layout/chevron2"/>
    <dgm:cxn modelId="{890034D1-2D54-4063-B066-B2388333CFE0}" type="presOf" srcId="{EB38C9A9-F7F1-492A-8996-B0C5AE769FFB}" destId="{CE313125-EE68-4F03-817E-6DAA999E5167}" srcOrd="0" destOrd="0" presId="urn:microsoft.com/office/officeart/2005/8/layout/chevron2"/>
    <dgm:cxn modelId="{1DD134D8-057B-4E93-A717-4585A4C106CB}" srcId="{01A3CAC9-CA2C-4854-8D4C-BDC9FEE790D7}" destId="{85B57A71-8989-4F82-9F33-5FB33B9680E2}" srcOrd="1" destOrd="0" parTransId="{C28CCF90-1A5D-49E3-BA30-06E2E1BC831F}" sibTransId="{A651B7F0-4C7B-4273-A292-CED7E4B07CF0}"/>
    <dgm:cxn modelId="{03F2AD89-BCFC-4DC4-A773-C76B3376A234}" type="presOf" srcId="{0CC83AF2-4C5C-4F27-8202-0C5B2685EAC1}" destId="{44AD7624-D0A1-4025-B084-7CF9DAA737C8}" srcOrd="0" destOrd="0" presId="urn:microsoft.com/office/officeart/2005/8/layout/chevron2"/>
    <dgm:cxn modelId="{760BD40C-EAD9-4368-9C2E-2F57016EE97C}" type="presOf" srcId="{01A3CAC9-CA2C-4854-8D4C-BDC9FEE790D7}" destId="{0955CD31-7FEC-4AF8-8072-4C09A27DBBEB}" srcOrd="0" destOrd="0" presId="urn:microsoft.com/office/officeart/2005/8/layout/chevron2"/>
    <dgm:cxn modelId="{B59E8532-E078-497E-B1E4-B317B52A0BA2}" type="presParOf" srcId="{0955CD31-7FEC-4AF8-8072-4C09A27DBBEB}" destId="{4EED8B63-61BA-4552-9588-F4817D05E7B7}" srcOrd="0" destOrd="0" presId="urn:microsoft.com/office/officeart/2005/8/layout/chevron2"/>
    <dgm:cxn modelId="{29838E94-E73D-4572-92A2-87EBA1D76CBF}" type="presParOf" srcId="{4EED8B63-61BA-4552-9588-F4817D05E7B7}" destId="{CE313125-EE68-4F03-817E-6DAA999E5167}" srcOrd="0" destOrd="0" presId="urn:microsoft.com/office/officeart/2005/8/layout/chevron2"/>
    <dgm:cxn modelId="{8D34ABE4-B3D8-4DCC-B4FB-81CE1AF63823}" type="presParOf" srcId="{4EED8B63-61BA-4552-9588-F4817D05E7B7}" destId="{44AD7624-D0A1-4025-B084-7CF9DAA737C8}" srcOrd="1" destOrd="0" presId="urn:microsoft.com/office/officeart/2005/8/layout/chevron2"/>
    <dgm:cxn modelId="{8268884D-3AF6-48A9-A719-5040B27C0518}" type="presParOf" srcId="{0955CD31-7FEC-4AF8-8072-4C09A27DBBEB}" destId="{B5F19977-C673-4D15-AF0B-B0CBD35A9A8D}" srcOrd="1" destOrd="0" presId="urn:microsoft.com/office/officeart/2005/8/layout/chevron2"/>
    <dgm:cxn modelId="{D1D85B62-5C9A-469F-AB1C-4493947DFDB6}" type="presParOf" srcId="{0955CD31-7FEC-4AF8-8072-4C09A27DBBEB}" destId="{3A3E8C26-5D8A-4A2A-84AA-093E9866AFCA}" srcOrd="2" destOrd="0" presId="urn:microsoft.com/office/officeart/2005/8/layout/chevron2"/>
    <dgm:cxn modelId="{66A2E044-48E3-4FEE-AC16-0A118C270FC4}" type="presParOf" srcId="{3A3E8C26-5D8A-4A2A-84AA-093E9866AFCA}" destId="{0D359058-069C-4E9E-9A4D-11E2D96A9571}" srcOrd="0" destOrd="0" presId="urn:microsoft.com/office/officeart/2005/8/layout/chevron2"/>
    <dgm:cxn modelId="{405F44FB-9645-408B-BB33-ABA1D6AA8082}" type="presParOf" srcId="{3A3E8C26-5D8A-4A2A-84AA-093E9866AFCA}" destId="{1251EE09-0A63-46E3-A398-6466BD410D1C}" srcOrd="1" destOrd="0" presId="urn:microsoft.com/office/officeart/2005/8/layout/chevron2"/>
    <dgm:cxn modelId="{AF01C9B2-8BDF-4100-8C66-6C00EB0EB228}" type="presParOf" srcId="{0955CD31-7FEC-4AF8-8072-4C09A27DBBEB}" destId="{96778DE8-6B9B-4832-85D8-4D2EFA669594}" srcOrd="3" destOrd="0" presId="urn:microsoft.com/office/officeart/2005/8/layout/chevron2"/>
    <dgm:cxn modelId="{7BB68E2C-DFB7-4044-971F-B0D631B61C8D}" type="presParOf" srcId="{0955CD31-7FEC-4AF8-8072-4C09A27DBBEB}" destId="{C0F4F64B-439C-4E1B-9D58-B459285E1651}" srcOrd="4" destOrd="0" presId="urn:microsoft.com/office/officeart/2005/8/layout/chevron2"/>
    <dgm:cxn modelId="{FADB793D-2C7A-481B-91D7-FDD00F3A9443}" type="presParOf" srcId="{C0F4F64B-439C-4E1B-9D58-B459285E1651}" destId="{8E06BBD3-2F6C-4525-B44E-11A0BA827350}" srcOrd="0" destOrd="0" presId="urn:microsoft.com/office/officeart/2005/8/layout/chevron2"/>
    <dgm:cxn modelId="{796D4C3E-1E8A-4E30-95C3-AFFC7151BACF}" type="presParOf" srcId="{C0F4F64B-439C-4E1B-9D58-B459285E1651}" destId="{A14F6EF1-CE5B-4E2B-BEB4-9732E28288A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58276-8893-4DEC-BB11-B50C263436D4}">
      <dsp:nvSpPr>
        <dsp:cNvPr id="0" name=""/>
        <dsp:cNvSpPr/>
      </dsp:nvSpPr>
      <dsp:spPr>
        <a:xfrm rot="16200000">
          <a:off x="112185" y="247868"/>
          <a:ext cx="4090328" cy="4314700"/>
        </a:xfrm>
        <a:prstGeom prst="round2SameRect">
          <a:avLst>
            <a:gd name="adj1" fmla="val 16670"/>
            <a:gd name="adj2" fmla="val 0"/>
          </a:avLst>
        </a:prstGeom>
        <a:solidFill>
          <a:schemeClr val="accent1">
            <a:tint val="50000"/>
            <a:hueOff val="0"/>
            <a:satOff val="0"/>
            <a:lumOff val="0"/>
            <a:alphaOff val="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txBody>
        <a:bodyPr spcFirstLastPara="0" vert="horz" wrap="square" lIns="91440" tIns="152400" rIns="137160" bIns="152400" numCol="1" spcCol="1270" anchor="t" anchorCtr="0">
          <a:noAutofit/>
        </a:bodyPr>
        <a:lstStyle/>
        <a:p>
          <a:pPr lvl="0" algn="r" defTabSz="1066800">
            <a:lnSpc>
              <a:spcPct val="90000"/>
            </a:lnSpc>
            <a:spcBef>
              <a:spcPct val="0"/>
            </a:spcBef>
            <a:spcAft>
              <a:spcPct val="35000"/>
            </a:spcAft>
          </a:pPr>
          <a:r>
            <a:rPr lang="ar-DZ" sz="2400" kern="1200" dirty="0" smtClean="0"/>
            <a:t>•</a:t>
          </a:r>
          <a:r>
            <a:rPr lang="ar-DZ" sz="2800" b="1" u="sng" kern="1200" dirty="0" err="1" smtClean="0">
              <a:effectLst>
                <a:outerShdw blurRad="38100" dist="38100" dir="2700000" algn="tl">
                  <a:srgbClr val="000000">
                    <a:alpha val="43137"/>
                  </a:srgbClr>
                </a:outerShdw>
              </a:effectLst>
            </a:rPr>
            <a:t>التأسيس:</a:t>
          </a:r>
          <a:r>
            <a:rPr lang="ar-DZ" sz="2400" kern="1200" dirty="0" err="1" smtClean="0"/>
            <a:t>تأسست</a:t>
          </a:r>
          <a:r>
            <a:rPr lang="ar-DZ" sz="2400" kern="1200" dirty="0" smtClean="0"/>
            <a:t> شركة </a:t>
          </a:r>
          <a:r>
            <a:rPr lang="ar-DZ" sz="2400" kern="1200" dirty="0" err="1" smtClean="0"/>
            <a:t>أسترازينيكا</a:t>
          </a:r>
          <a:r>
            <a:rPr lang="ar-DZ" sz="2400" kern="1200" dirty="0" smtClean="0"/>
            <a:t> عام 1999 نتيجة اندماج شركتين كبيرتين هما أسترا </a:t>
          </a:r>
          <a:r>
            <a:rPr lang="fr-FR" sz="2400" kern="1200" dirty="0" smtClean="0"/>
            <a:t>AB" </a:t>
          </a:r>
          <a:r>
            <a:rPr lang="ar-DZ" sz="2400" kern="1200" dirty="0" smtClean="0"/>
            <a:t>السويدية التي تأسست في عام 1913 </a:t>
          </a:r>
          <a:r>
            <a:rPr lang="ar-DZ" sz="2400" kern="1200" dirty="0" err="1" smtClean="0"/>
            <a:t>و"زينيكا</a:t>
          </a:r>
          <a:r>
            <a:rPr lang="ar-DZ" sz="2400" kern="1200" dirty="0" smtClean="0"/>
            <a:t> جروب </a:t>
          </a:r>
          <a:r>
            <a:rPr lang="fr-FR" sz="2400" kern="1200" dirty="0" smtClean="0"/>
            <a:t>PLC" </a:t>
          </a:r>
          <a:r>
            <a:rPr lang="ar-DZ" sz="2400" kern="1200" dirty="0" smtClean="0"/>
            <a:t>البريطانية التي تأسست في 1993. كان الهدف الرئيسي من هذا الاندماج هو تعزيز الابتكار في صناعة الأدوية الحيوية ومواجهة التحديات المتزايدة في السوق.
</a:t>
          </a:r>
          <a:endParaRPr lang="fr-FR" sz="2400" kern="1200" dirty="0"/>
        </a:p>
      </dsp:txBody>
      <dsp:txXfrm rot="5400000">
        <a:off x="199709" y="559762"/>
        <a:ext cx="4114991" cy="3690910"/>
      </dsp:txXfrm>
    </dsp:sp>
    <dsp:sp modelId="{8D014F18-A761-4596-A290-5BDE245C3EEB}">
      <dsp:nvSpPr>
        <dsp:cNvPr id="0" name=""/>
        <dsp:cNvSpPr/>
      </dsp:nvSpPr>
      <dsp:spPr>
        <a:xfrm rot="5400000">
          <a:off x="4817127" y="344933"/>
          <a:ext cx="4110584" cy="4184137"/>
        </a:xfrm>
        <a:prstGeom prst="round2SameRect">
          <a:avLst>
            <a:gd name="adj1" fmla="val 16670"/>
            <a:gd name="adj2" fmla="val 0"/>
          </a:avLst>
        </a:prstGeom>
        <a:solidFill>
          <a:schemeClr val="accent1">
            <a:tint val="50000"/>
            <a:hueOff val="60524"/>
            <a:satOff val="-3002"/>
            <a:lumOff val="11770"/>
            <a:alphaOff val="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50000"/>
              <a:hueOff val="60524"/>
              <a:satOff val="-3002"/>
              <a:lumOff val="11770"/>
              <a:alphaOff val="0"/>
              <a:satMod val="300000"/>
            </a:schemeClr>
          </a:contourClr>
        </a:sp3d>
      </dsp:spPr>
      <dsp:style>
        <a:lnRef idx="0">
          <a:scrgbClr r="0" g="0" b="0"/>
        </a:lnRef>
        <a:fillRef idx="1">
          <a:scrgbClr r="0" g="0" b="0"/>
        </a:fillRef>
        <a:effectRef idx="3">
          <a:scrgbClr r="0" g="0" b="0"/>
        </a:effectRef>
        <a:fontRef idx="minor"/>
      </dsp:style>
      <dsp:txBody>
        <a:bodyPr spcFirstLastPara="0" vert="horz" wrap="square" lIns="142875" tIns="158750" rIns="95250" bIns="158750" numCol="1" spcCol="1270" anchor="t" anchorCtr="0">
          <a:noAutofit/>
        </a:bodyPr>
        <a:lstStyle/>
        <a:p>
          <a:pPr lvl="0" algn="r" defTabSz="1111250">
            <a:lnSpc>
              <a:spcPct val="90000"/>
            </a:lnSpc>
            <a:spcBef>
              <a:spcPct val="0"/>
            </a:spcBef>
            <a:spcAft>
              <a:spcPct val="35000"/>
            </a:spcAft>
          </a:pPr>
          <a:r>
            <a:rPr lang="ar-DZ" sz="2500" kern="1200" dirty="0" smtClean="0"/>
            <a:t>•</a:t>
          </a:r>
          <a:r>
            <a:rPr lang="ar-DZ" sz="2400" b="1" u="sng" kern="1200" dirty="0" smtClean="0">
              <a:effectLst>
                <a:outerShdw blurRad="38100" dist="38100" dir="2700000" algn="tl">
                  <a:srgbClr val="000000">
                    <a:alpha val="43137"/>
                  </a:srgbClr>
                </a:outerShdw>
              </a:effectLst>
            </a:rPr>
            <a:t>التطور التاريخي</a:t>
          </a:r>
          <a:r>
            <a:rPr lang="ar-DZ" sz="2500" kern="1200" dirty="0" smtClean="0"/>
            <a:t>:
 منذ نشأتها، ركزت أسترازينيكا على تطوير علاجات للأمراض المزمنة والخطيرة على مر السنين، أصبحت واحدة من الشركات الرائدة عالميًا في أبحاث السرطان الأمراض التنفسية، وأمراض القلب والأوعية الدموية.</a:t>
          </a:r>
          <a:endParaRPr lang="fr-FR" sz="2500" kern="1200" dirty="0" smtClean="0"/>
        </a:p>
      </dsp:txBody>
      <dsp:txXfrm rot="-5400000">
        <a:off x="4780351" y="582407"/>
        <a:ext cx="3983439" cy="3709188"/>
      </dsp:txXfrm>
    </dsp:sp>
    <dsp:sp modelId="{AA94292D-4D50-440D-9EA1-EACDC9B34290}">
      <dsp:nvSpPr>
        <dsp:cNvPr id="0" name=""/>
        <dsp:cNvSpPr/>
      </dsp:nvSpPr>
      <dsp:spPr>
        <a:xfrm>
          <a:off x="3312373" y="-432057"/>
          <a:ext cx="2323254" cy="2323141"/>
        </a:xfrm>
        <a:prstGeom prst="circularArrow">
          <a:avLst>
            <a:gd name="adj1" fmla="val 12500"/>
            <a:gd name="adj2" fmla="val 1142322"/>
            <a:gd name="adj3" fmla="val 20457678"/>
            <a:gd name="adj4" fmla="val 10800000"/>
            <a:gd name="adj5" fmla="val 12500"/>
          </a:avLst>
        </a:prstGeom>
        <a:gradFill rotWithShape="0">
          <a:gsLst>
            <a:gs pos="0">
              <a:schemeClr val="accent1">
                <a:alpha val="90000"/>
                <a:hueOff val="0"/>
                <a:satOff val="0"/>
                <a:lumOff val="0"/>
                <a:alphaOff val="0"/>
                <a:shade val="15000"/>
                <a:satMod val="180000"/>
              </a:schemeClr>
            </a:gs>
            <a:gs pos="50000">
              <a:schemeClr val="accent1">
                <a:alpha val="90000"/>
                <a:hueOff val="0"/>
                <a:satOff val="0"/>
                <a:lumOff val="0"/>
                <a:alphaOff val="0"/>
                <a:shade val="45000"/>
                <a:satMod val="170000"/>
              </a:schemeClr>
            </a:gs>
            <a:gs pos="70000">
              <a:schemeClr val="accent1">
                <a:alpha val="90000"/>
                <a:hueOff val="0"/>
                <a:satOff val="0"/>
                <a:lumOff val="0"/>
                <a:alphaOff val="0"/>
                <a:tint val="99000"/>
                <a:shade val="65000"/>
                <a:satMod val="155000"/>
              </a:schemeClr>
            </a:gs>
            <a:gs pos="100000">
              <a:schemeClr val="accent1">
                <a:alpha val="9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9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93C7646E-32FA-4520-AD1C-84364DA7EC39}">
      <dsp:nvSpPr>
        <dsp:cNvPr id="0" name=""/>
        <dsp:cNvSpPr/>
      </dsp:nvSpPr>
      <dsp:spPr>
        <a:xfrm rot="10800000">
          <a:off x="3544559" y="3083035"/>
          <a:ext cx="2323254" cy="2323141"/>
        </a:xfrm>
        <a:prstGeom prst="circularArrow">
          <a:avLst>
            <a:gd name="adj1" fmla="val 12500"/>
            <a:gd name="adj2" fmla="val 1142322"/>
            <a:gd name="adj3" fmla="val 20457678"/>
            <a:gd name="adj4" fmla="val 10800000"/>
            <a:gd name="adj5" fmla="val 12500"/>
          </a:avLst>
        </a:prstGeom>
        <a:gradFill rotWithShape="0">
          <a:gsLst>
            <a:gs pos="0">
              <a:schemeClr val="accent1">
                <a:alpha val="90000"/>
                <a:hueOff val="0"/>
                <a:satOff val="0"/>
                <a:lumOff val="0"/>
                <a:alphaOff val="-40000"/>
                <a:shade val="15000"/>
                <a:satMod val="180000"/>
              </a:schemeClr>
            </a:gs>
            <a:gs pos="50000">
              <a:schemeClr val="accent1">
                <a:alpha val="90000"/>
                <a:hueOff val="0"/>
                <a:satOff val="0"/>
                <a:lumOff val="0"/>
                <a:alphaOff val="-40000"/>
                <a:shade val="45000"/>
                <a:satMod val="170000"/>
              </a:schemeClr>
            </a:gs>
            <a:gs pos="70000">
              <a:schemeClr val="accent1">
                <a:alpha val="90000"/>
                <a:hueOff val="0"/>
                <a:satOff val="0"/>
                <a:lumOff val="0"/>
                <a:alphaOff val="-40000"/>
                <a:tint val="99000"/>
                <a:shade val="65000"/>
                <a:satMod val="155000"/>
              </a:schemeClr>
            </a:gs>
            <a:gs pos="100000">
              <a:schemeClr val="accent1">
                <a:alpha val="90000"/>
                <a:hueOff val="0"/>
                <a:satOff val="0"/>
                <a:lumOff val="0"/>
                <a:alphaOff val="-4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90000"/>
              <a:hueOff val="0"/>
              <a:satOff val="0"/>
              <a:lumOff val="0"/>
              <a:alphaOff val="-40000"/>
              <a:satMod val="30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D3F53-A65E-41ED-BC68-633C40A08E11}">
      <dsp:nvSpPr>
        <dsp:cNvPr id="0" name=""/>
        <dsp:cNvSpPr/>
      </dsp:nvSpPr>
      <dsp:spPr>
        <a:xfrm>
          <a:off x="3296662" y="0"/>
          <a:ext cx="4932937" cy="2795518"/>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r" defTabSz="1066800" rtl="1">
            <a:lnSpc>
              <a:spcPct val="90000"/>
            </a:lnSpc>
            <a:spcBef>
              <a:spcPct val="0"/>
            </a:spcBef>
            <a:spcAft>
              <a:spcPct val="15000"/>
            </a:spcAft>
            <a:buChar char="••"/>
          </a:pPr>
          <a:r>
            <a:rPr lang="ar-DZ" sz="2400" kern="1200" dirty="0" err="1" smtClean="0"/>
            <a:t>ااستثمارواسع</a:t>
          </a:r>
          <a:r>
            <a:rPr lang="ar-DZ" sz="2400" kern="1200" dirty="0" smtClean="0"/>
            <a:t> في الذكاء والتعلم الالي لتحليل البيانات الجينية والتطوير ادوية موجهة بشكل اكثر دقة </a:t>
          </a:r>
          <a:endParaRPr lang="fr-FR" sz="3600" kern="1200" dirty="0"/>
        </a:p>
        <a:p>
          <a:pPr marL="228600" lvl="1" indent="-228600" algn="r" defTabSz="1066800" rtl="1">
            <a:lnSpc>
              <a:spcPct val="90000"/>
            </a:lnSpc>
            <a:spcBef>
              <a:spcPct val="0"/>
            </a:spcBef>
            <a:spcAft>
              <a:spcPct val="15000"/>
            </a:spcAft>
            <a:buChar char="••"/>
          </a:pPr>
          <a:r>
            <a:rPr lang="ar-DZ" sz="2400" kern="1200" dirty="0" smtClean="0"/>
            <a:t>تقنيات العلاج المناعي  التي تستخدم جهاز المناعة البشري لمحاربة الامراض</a:t>
          </a:r>
          <a:endParaRPr lang="fr-FR" sz="2400" kern="1200" dirty="0"/>
        </a:p>
      </dsp:txBody>
      <dsp:txXfrm>
        <a:off x="3296662" y="349440"/>
        <a:ext cx="3884618" cy="2096638"/>
      </dsp:txXfrm>
    </dsp:sp>
    <dsp:sp modelId="{4B763B0E-7A33-4720-BA10-39A8B163F851}">
      <dsp:nvSpPr>
        <dsp:cNvPr id="0" name=""/>
        <dsp:cNvSpPr/>
      </dsp:nvSpPr>
      <dsp:spPr>
        <a:xfrm>
          <a:off x="0" y="249841"/>
          <a:ext cx="3288625" cy="230263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ar-DZ" sz="4000" kern="1200" dirty="0" smtClean="0">
              <a:solidFill>
                <a:schemeClr val="tx1"/>
              </a:solidFill>
            </a:rPr>
            <a:t>التكنولوجيا الطبية</a:t>
          </a:r>
          <a:endParaRPr lang="fr-FR" sz="4000" kern="1200" dirty="0">
            <a:solidFill>
              <a:schemeClr val="tx1"/>
            </a:solidFill>
          </a:endParaRPr>
        </a:p>
      </dsp:txBody>
      <dsp:txXfrm>
        <a:off x="112406" y="362247"/>
        <a:ext cx="3063813" cy="2077826"/>
      </dsp:txXfrm>
    </dsp:sp>
    <dsp:sp modelId="{DF54E6E9-32EC-4A6C-910F-A616B341AC31}">
      <dsp:nvSpPr>
        <dsp:cNvPr id="0" name=""/>
        <dsp:cNvSpPr/>
      </dsp:nvSpPr>
      <dsp:spPr>
        <a:xfrm>
          <a:off x="3291839" y="3025867"/>
          <a:ext cx="4937760" cy="2302638"/>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r" defTabSz="1066800" rtl="1">
            <a:lnSpc>
              <a:spcPct val="90000"/>
            </a:lnSpc>
            <a:spcBef>
              <a:spcPct val="0"/>
            </a:spcBef>
            <a:spcAft>
              <a:spcPct val="15000"/>
            </a:spcAft>
            <a:buChar char="••"/>
          </a:pPr>
          <a:r>
            <a:rPr lang="ar-DZ" sz="2400" kern="1200" dirty="0" smtClean="0"/>
            <a:t>تقنية </a:t>
          </a:r>
          <a:r>
            <a:rPr lang="fr-FR" sz="2400" kern="1200" dirty="0" err="1" smtClean="0"/>
            <a:t>mrna</a:t>
          </a:r>
          <a:r>
            <a:rPr lang="ar-DZ" sz="2400" kern="1200" dirty="0" smtClean="0"/>
            <a:t>التي ساهمت في تعزيز ابحاث تطوير اللقاحات والادوية </a:t>
          </a:r>
          <a:endParaRPr lang="fr-FR" sz="2400" kern="1200" dirty="0"/>
        </a:p>
        <a:p>
          <a:pPr marL="228600" lvl="1" indent="-228600" algn="r" defTabSz="1066800" rtl="1">
            <a:lnSpc>
              <a:spcPct val="90000"/>
            </a:lnSpc>
            <a:spcBef>
              <a:spcPct val="0"/>
            </a:spcBef>
            <a:spcAft>
              <a:spcPct val="15000"/>
            </a:spcAft>
            <a:buChar char="••"/>
          </a:pPr>
          <a:r>
            <a:rPr lang="ar-DZ" sz="2400" kern="1200" dirty="0" smtClean="0"/>
            <a:t>تطوير ادوية تستهدف بروتينات محددة في الخلايا السرطانية</a:t>
          </a:r>
          <a:endParaRPr lang="fr-FR" sz="2400" kern="1200" dirty="0"/>
        </a:p>
        <a:p>
          <a:pPr marL="285750" lvl="1" indent="-285750" algn="l" defTabSz="1911350">
            <a:lnSpc>
              <a:spcPct val="90000"/>
            </a:lnSpc>
            <a:spcBef>
              <a:spcPct val="0"/>
            </a:spcBef>
            <a:spcAft>
              <a:spcPct val="15000"/>
            </a:spcAft>
            <a:buChar char="••"/>
          </a:pPr>
          <a:endParaRPr lang="fr-FR" sz="4300" kern="1200" dirty="0"/>
        </a:p>
      </dsp:txBody>
      <dsp:txXfrm>
        <a:off x="3291839" y="3313697"/>
        <a:ext cx="4074271" cy="1726978"/>
      </dsp:txXfrm>
    </dsp:sp>
    <dsp:sp modelId="{D704D699-A8BC-46E4-8369-F3555F2B11C3}">
      <dsp:nvSpPr>
        <dsp:cNvPr id="0" name=""/>
        <dsp:cNvSpPr/>
      </dsp:nvSpPr>
      <dsp:spPr>
        <a:xfrm>
          <a:off x="0" y="3025867"/>
          <a:ext cx="3291840" cy="2302638"/>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lvl="0" algn="ctr" defTabSz="2622550">
            <a:lnSpc>
              <a:spcPct val="90000"/>
            </a:lnSpc>
            <a:spcBef>
              <a:spcPct val="0"/>
            </a:spcBef>
            <a:spcAft>
              <a:spcPct val="35000"/>
            </a:spcAft>
          </a:pPr>
          <a:r>
            <a:rPr lang="ar-DZ" sz="5900" kern="1200" dirty="0" smtClean="0">
              <a:solidFill>
                <a:schemeClr val="tx1"/>
              </a:solidFill>
            </a:rPr>
            <a:t>الابحاث الحديثة </a:t>
          </a:r>
          <a:endParaRPr lang="fr-FR" sz="5900" kern="1200" dirty="0">
            <a:solidFill>
              <a:schemeClr val="tx1"/>
            </a:solidFill>
          </a:endParaRPr>
        </a:p>
      </dsp:txBody>
      <dsp:txXfrm>
        <a:off x="112406" y="3138273"/>
        <a:ext cx="3067028" cy="2077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13125-EE68-4F03-817E-6DAA999E5167}">
      <dsp:nvSpPr>
        <dsp:cNvPr id="0" name=""/>
        <dsp:cNvSpPr/>
      </dsp:nvSpPr>
      <dsp:spPr>
        <a:xfrm rot="5400000">
          <a:off x="-245395" y="248052"/>
          <a:ext cx="1635968" cy="1145177"/>
        </a:xfrm>
        <a:prstGeom prst="chevron">
          <a:avLst/>
        </a:prstGeom>
        <a:solidFill>
          <a:schemeClr val="dk2">
            <a:hueOff val="0"/>
            <a:satOff val="0"/>
            <a:lumOff val="0"/>
            <a:alphaOff val="0"/>
          </a:schemeClr>
        </a:solidFill>
        <a:ln w="55000" cap="flat" cmpd="thickThin"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ar-DZ" sz="2500" kern="1200" dirty="0" smtClean="0"/>
            <a:t>1</a:t>
          </a:r>
          <a:endParaRPr lang="fr-FR" sz="2500" kern="1200" dirty="0"/>
        </a:p>
      </dsp:txBody>
      <dsp:txXfrm rot="-5400000">
        <a:off x="1" y="575246"/>
        <a:ext cx="1145177" cy="490791"/>
      </dsp:txXfrm>
    </dsp:sp>
    <dsp:sp modelId="{44AD7624-D0A1-4025-B084-7CF9DAA737C8}">
      <dsp:nvSpPr>
        <dsp:cNvPr id="0" name=""/>
        <dsp:cNvSpPr/>
      </dsp:nvSpPr>
      <dsp:spPr>
        <a:xfrm rot="5400000">
          <a:off x="4155699" y="-3010521"/>
          <a:ext cx="1063379" cy="7084422"/>
        </a:xfrm>
        <a:prstGeom prst="round2SameRect">
          <a:avLst/>
        </a:prstGeom>
        <a:solidFill>
          <a:schemeClr val="lt2">
            <a:alpha val="90000"/>
            <a:hueOff val="0"/>
            <a:satOff val="0"/>
            <a:lumOff val="0"/>
            <a:alphaOff val="0"/>
          </a:schemeClr>
        </a:solidFill>
        <a:ln w="55000" cap="flat" cmpd="thickThin"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28600" lvl="1" indent="-228600" algn="justLow" defTabSz="933450">
            <a:lnSpc>
              <a:spcPct val="90000"/>
            </a:lnSpc>
            <a:spcBef>
              <a:spcPct val="0"/>
            </a:spcBef>
            <a:spcAft>
              <a:spcPct val="15000"/>
            </a:spcAft>
            <a:buChar char="••"/>
          </a:pPr>
          <a:endParaRPr lang="fr-FR" sz="2100" kern="1200" dirty="0"/>
        </a:p>
        <a:p>
          <a:pPr marL="285750" lvl="1" indent="-285750" algn="l" defTabSz="1244600" rtl="1">
            <a:lnSpc>
              <a:spcPct val="90000"/>
            </a:lnSpc>
            <a:spcBef>
              <a:spcPct val="0"/>
            </a:spcBef>
            <a:spcAft>
              <a:spcPct val="15000"/>
            </a:spcAft>
            <a:buChar char="••"/>
          </a:pPr>
          <a:r>
            <a:rPr lang="ar-DZ" sz="2800" b="0" i="0" kern="1200" dirty="0" smtClean="0">
              <a:solidFill>
                <a:srgbClr val="111B21"/>
              </a:solidFill>
              <a:effectLst/>
              <a:latin typeface="SF Pro Text"/>
            </a:rPr>
            <a:t>الاستمرار في تطوير أدوية مبتكرة تتماشى مع الاحتياجات الصحية العالمية</a:t>
          </a:r>
          <a:r>
            <a:rPr lang="ar-DZ" sz="2100" b="0" i="0" kern="1200" dirty="0" smtClean="0">
              <a:solidFill>
                <a:srgbClr val="111B21"/>
              </a:solidFill>
              <a:effectLst/>
              <a:latin typeface="SF Pro Text"/>
            </a:rPr>
            <a:t>.</a:t>
          </a:r>
          <a:endParaRPr lang="fr-FR" sz="2100" kern="1200" dirty="0"/>
        </a:p>
      </dsp:txBody>
      <dsp:txXfrm rot="-5400000">
        <a:off x="1145178" y="51910"/>
        <a:ext cx="7032512" cy="959559"/>
      </dsp:txXfrm>
    </dsp:sp>
    <dsp:sp modelId="{0D359058-069C-4E9E-9A4D-11E2D96A9571}">
      <dsp:nvSpPr>
        <dsp:cNvPr id="0" name=""/>
        <dsp:cNvSpPr/>
      </dsp:nvSpPr>
      <dsp:spPr>
        <a:xfrm rot="5400000">
          <a:off x="-245395" y="1690392"/>
          <a:ext cx="1635968" cy="1145177"/>
        </a:xfrm>
        <a:prstGeom prst="chevron">
          <a:avLst/>
        </a:prstGeom>
        <a:solidFill>
          <a:schemeClr val="dk2">
            <a:hueOff val="0"/>
            <a:satOff val="0"/>
            <a:lumOff val="0"/>
            <a:alphaOff val="0"/>
          </a:schemeClr>
        </a:solidFill>
        <a:ln w="55000" cap="flat" cmpd="thickThin"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ar-DZ" sz="2500" kern="1200" dirty="0" smtClean="0"/>
            <a:t>2</a:t>
          </a:r>
          <a:endParaRPr lang="fr-FR" sz="2500" kern="1200" dirty="0"/>
        </a:p>
      </dsp:txBody>
      <dsp:txXfrm rot="-5400000">
        <a:off x="1" y="2017586"/>
        <a:ext cx="1145177" cy="490791"/>
      </dsp:txXfrm>
    </dsp:sp>
    <dsp:sp modelId="{1251EE09-0A63-46E3-A398-6466BD410D1C}">
      <dsp:nvSpPr>
        <dsp:cNvPr id="0" name=""/>
        <dsp:cNvSpPr/>
      </dsp:nvSpPr>
      <dsp:spPr>
        <a:xfrm rot="5400000">
          <a:off x="4155699" y="-1566715"/>
          <a:ext cx="1063379" cy="7084422"/>
        </a:xfrm>
        <a:prstGeom prst="round2SameRect">
          <a:avLst/>
        </a:prstGeom>
        <a:solidFill>
          <a:schemeClr val="lt2">
            <a:alpha val="90000"/>
            <a:hueOff val="0"/>
            <a:satOff val="0"/>
            <a:lumOff val="0"/>
            <a:alphaOff val="0"/>
          </a:schemeClr>
        </a:solidFill>
        <a:ln w="55000" cap="flat" cmpd="thickThin"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DZ" sz="2800" b="0" i="0" kern="1200" dirty="0" smtClean="0">
              <a:solidFill>
                <a:srgbClr val="111B21"/>
              </a:solidFill>
              <a:effectLst/>
              <a:latin typeface="SF Pro Text"/>
            </a:rPr>
            <a:t>مواجهة التنافس الكبير من شركات الأدوية الأخرى. </a:t>
          </a:r>
          <a:r>
            <a:rPr lang="ar-DZ" sz="2800" kern="1200" dirty="0" smtClean="0"/>
            <a:t/>
          </a:r>
          <a:br>
            <a:rPr lang="ar-DZ" sz="2800" kern="1200" dirty="0" smtClean="0"/>
          </a:br>
          <a:endParaRPr lang="fr-FR" sz="2800" kern="1200" dirty="0"/>
        </a:p>
      </dsp:txBody>
      <dsp:txXfrm rot="-5400000">
        <a:off x="1145178" y="1495716"/>
        <a:ext cx="7032512" cy="959559"/>
      </dsp:txXfrm>
    </dsp:sp>
    <dsp:sp modelId="{8E06BBD3-2F6C-4525-B44E-11A0BA827350}">
      <dsp:nvSpPr>
        <dsp:cNvPr id="0" name=""/>
        <dsp:cNvSpPr/>
      </dsp:nvSpPr>
      <dsp:spPr>
        <a:xfrm rot="5400000">
          <a:off x="-245395" y="3132731"/>
          <a:ext cx="1635968" cy="1145177"/>
        </a:xfrm>
        <a:prstGeom prst="chevron">
          <a:avLst/>
        </a:prstGeom>
        <a:solidFill>
          <a:schemeClr val="dk2">
            <a:hueOff val="0"/>
            <a:satOff val="0"/>
            <a:lumOff val="0"/>
            <a:alphaOff val="0"/>
          </a:schemeClr>
        </a:solidFill>
        <a:ln w="55000" cap="flat" cmpd="thickThin"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ar-DZ" sz="2500" kern="1200" dirty="0" smtClean="0"/>
            <a:t>3</a:t>
          </a:r>
          <a:endParaRPr lang="fr-FR" sz="2500" kern="1200" dirty="0"/>
        </a:p>
      </dsp:txBody>
      <dsp:txXfrm rot="-5400000">
        <a:off x="1" y="3459925"/>
        <a:ext cx="1145177" cy="490791"/>
      </dsp:txXfrm>
    </dsp:sp>
    <dsp:sp modelId="{A14F6EF1-CE5B-4E2B-BEB4-9732E28288AE}">
      <dsp:nvSpPr>
        <dsp:cNvPr id="0" name=""/>
        <dsp:cNvSpPr/>
      </dsp:nvSpPr>
      <dsp:spPr>
        <a:xfrm rot="5400000">
          <a:off x="4155699" y="-126555"/>
          <a:ext cx="1063379" cy="7084422"/>
        </a:xfrm>
        <a:prstGeom prst="round2SameRect">
          <a:avLst/>
        </a:prstGeom>
        <a:solidFill>
          <a:schemeClr val="lt2">
            <a:alpha val="90000"/>
            <a:hueOff val="0"/>
            <a:satOff val="0"/>
            <a:lumOff val="0"/>
            <a:alphaOff val="0"/>
          </a:schemeClr>
        </a:solidFill>
        <a:ln w="55000" cap="flat" cmpd="thickThin"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DZ" sz="2800" kern="1200" dirty="0" smtClean="0"/>
            <a:t>تحسين </a:t>
          </a:r>
          <a:r>
            <a:rPr lang="ar-DZ" sz="2400" kern="1200" dirty="0" smtClean="0"/>
            <a:t>استراتيجيات التسويق لتوسيع انتشارها في الاسواق الجديدة</a:t>
          </a:r>
          <a:endParaRPr lang="fr-FR" sz="2400" kern="1200" dirty="0"/>
        </a:p>
        <a:p>
          <a:pPr marL="228600" lvl="1" indent="-228600" algn="l" defTabSz="1066800">
            <a:lnSpc>
              <a:spcPct val="90000"/>
            </a:lnSpc>
            <a:spcBef>
              <a:spcPct val="0"/>
            </a:spcBef>
            <a:spcAft>
              <a:spcPct val="15000"/>
            </a:spcAft>
            <a:buChar char="••"/>
          </a:pPr>
          <a:endParaRPr lang="fr-FR" sz="2400" kern="1200" dirty="0"/>
        </a:p>
      </dsp:txBody>
      <dsp:txXfrm rot="-5400000">
        <a:off x="1145178" y="2935876"/>
        <a:ext cx="7032512" cy="959559"/>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A41000-32A4-4824-B49A-BA43362C74E2}" type="datetimeFigureOut">
              <a:rPr lang="fr-FR" smtClean="0"/>
              <a:t>29/11/2024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449C73-5C45-4A1E-8E69-B149B29BA3EF}" type="slidenum">
              <a:rPr lang="fr-FR" smtClean="0"/>
              <a:t>‹N°›</a:t>
            </a:fld>
            <a:endParaRPr lang="fr-FR" dirty="0"/>
          </a:p>
        </p:txBody>
      </p:sp>
    </p:spTree>
    <p:extLst>
      <p:ext uri="{BB962C8B-B14F-4D97-AF65-F5344CB8AC3E}">
        <p14:creationId xmlns:p14="http://schemas.microsoft.com/office/powerpoint/2010/main" val="872078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FBCB5-85A2-4F05-8607-403EF796DE12}" type="datetimeFigureOut">
              <a:rPr lang="fr-FR" smtClean="0"/>
              <a:t>29/11/2024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C995A4-CCF2-4CC9-B632-D1A786FDE83F}" type="slidenum">
              <a:rPr lang="fr-FR" smtClean="0"/>
              <a:t>‹N°›</a:t>
            </a:fld>
            <a:endParaRPr lang="fr-FR" dirty="0"/>
          </a:p>
        </p:txBody>
      </p:sp>
    </p:spTree>
    <p:extLst>
      <p:ext uri="{BB962C8B-B14F-4D97-AF65-F5344CB8AC3E}">
        <p14:creationId xmlns:p14="http://schemas.microsoft.com/office/powerpoint/2010/main" val="290843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38A47A1B-096C-4B28-A915-33EAF2B07EA0}" type="datetimeFigureOut">
              <a:rPr lang="fr-FR" smtClean="0"/>
              <a:t>29/11/2024</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3D888368-490B-4FC6-A14A-F0F445F9A186}"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8A47A1B-096C-4B28-A915-33EAF2B07EA0}" type="datetimeFigureOut">
              <a:rPr lang="fr-FR" smtClean="0"/>
              <a:t>29/11/2024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3D888368-490B-4FC6-A14A-F0F445F9A186}"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8A47A1B-096C-4B28-A915-33EAF2B07EA0}" type="datetimeFigureOut">
              <a:rPr lang="fr-FR" smtClean="0"/>
              <a:t>29/11/2024</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3D888368-490B-4FC6-A14A-F0F445F9A186}" type="slidenum">
              <a:rPr lang="fr-FR" smtClean="0"/>
              <a:t>‹N°›</a:t>
            </a:fld>
            <a:endParaRPr lang="fr-F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8A47A1B-096C-4B28-A915-33EAF2B07EA0}" type="datetimeFigureOut">
              <a:rPr lang="fr-FR" smtClean="0"/>
              <a:t>29/11/2024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3D888368-490B-4FC6-A14A-F0F445F9A186}" type="slidenum">
              <a:rPr lang="fr-FR" smtClean="0"/>
              <a:t>‹N°›</a:t>
            </a:fld>
            <a:endParaRPr lang="fr-FR"/>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38A47A1B-096C-4B28-A915-33EAF2B07EA0}" type="datetimeFigureOut">
              <a:rPr lang="fr-FR" smtClean="0"/>
              <a:t>29/11/2024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3D888368-490B-4FC6-A14A-F0F445F9A186}" type="slidenum">
              <a:rPr lang="fr-FR" smtClean="0"/>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8A47A1B-096C-4B28-A915-33EAF2B07EA0}" type="datetimeFigureOut">
              <a:rPr lang="fr-FR" smtClean="0"/>
              <a:t>29/11/2024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3D888368-490B-4FC6-A14A-F0F445F9A186}" type="slidenum">
              <a:rPr lang="fr-FR" smtClean="0"/>
              <a:t>‹N°›</a:t>
            </a:fld>
            <a:endParaRPr lang="fr-FR"/>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8A47A1B-096C-4B28-A915-33EAF2B07EA0}" type="datetimeFigureOut">
              <a:rPr lang="fr-FR" smtClean="0"/>
              <a:t>29/11/2024</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3D888368-490B-4FC6-A14A-F0F445F9A186}"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38A47A1B-096C-4B28-A915-33EAF2B07EA0}" type="datetimeFigureOut">
              <a:rPr lang="fr-FR" smtClean="0"/>
              <a:t>29/11/2024</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3D888368-490B-4FC6-A14A-F0F445F9A186}" type="slidenum">
              <a:rPr lang="fr-FR" smtClean="0"/>
              <a:t>‹N°›</a:t>
            </a:fld>
            <a:endParaRPr lang="fr-FR"/>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38A47A1B-096C-4B28-A915-33EAF2B07EA0}" type="datetimeFigureOut">
              <a:rPr lang="fr-FR" smtClean="0"/>
              <a:t>29/11/2024</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3D888368-490B-4FC6-A14A-F0F445F9A186}"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38A47A1B-096C-4B28-A915-33EAF2B07EA0}" type="datetimeFigureOut">
              <a:rPr lang="fr-FR" smtClean="0"/>
              <a:t>29/11/2024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3D888368-490B-4FC6-A14A-F0F445F9A186}"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38A47A1B-096C-4B28-A915-33EAF2B07EA0}" type="datetimeFigureOut">
              <a:rPr lang="fr-FR" smtClean="0"/>
              <a:t>29/11/2024</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3D888368-490B-4FC6-A14A-F0F445F9A186}" type="slidenum">
              <a:rPr lang="fr-FR" smtClean="0"/>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8A47A1B-096C-4B28-A915-33EAF2B07EA0}" type="datetimeFigureOut">
              <a:rPr lang="fr-FR" smtClean="0"/>
              <a:t>29/11/2024</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D888368-490B-4FC6-A14A-F0F445F9A186}"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51520" y="2060848"/>
            <a:ext cx="8892480" cy="4680520"/>
          </a:xfrm>
        </p:spPr>
        <p:txBody>
          <a:bodyPr>
            <a:normAutofit/>
          </a:bodyPr>
          <a:lstStyle/>
          <a:p>
            <a:r>
              <a:rPr lang="ar-DZ" sz="4400" b="1" u="sng" dirty="0" smtClean="0">
                <a:ln>
                  <a:solidFill>
                    <a:schemeClr val="tx1"/>
                  </a:solidFill>
                </a:ln>
                <a:solidFill>
                  <a:schemeClr val="bg2">
                    <a:lumMod val="50000"/>
                  </a:schemeClr>
                </a:solidFill>
                <a:effectLst>
                  <a:outerShdw blurRad="38100" dist="38100" dir="2700000" algn="tl">
                    <a:srgbClr val="000000">
                      <a:alpha val="43137"/>
                    </a:srgbClr>
                  </a:outerShdw>
                </a:effectLst>
                <a:latin typeface="Andalus" pitchFamily="18" charset="-78"/>
                <a:cs typeface="Andalus" pitchFamily="18" charset="-78"/>
              </a:rPr>
              <a:t>بحث حول </a:t>
            </a:r>
            <a:r>
              <a:rPr lang="ar-DZ" sz="4400" b="1" dirty="0" smtClean="0">
                <a:ln>
                  <a:solidFill>
                    <a:schemeClr val="tx1"/>
                  </a:solidFill>
                </a:ln>
                <a:solidFill>
                  <a:schemeClr val="tx1"/>
                </a:solidFill>
                <a:effectLst>
                  <a:outerShdw blurRad="38100" dist="38100" dir="2700000" algn="tl">
                    <a:srgbClr val="000000">
                      <a:alpha val="43137"/>
                    </a:srgbClr>
                  </a:outerShdw>
                </a:effectLst>
                <a:latin typeface="Andalus" pitchFamily="18" charset="-78"/>
                <a:cs typeface="Andalus" pitchFamily="18" charset="-78"/>
              </a:rPr>
              <a:t>  </a:t>
            </a:r>
          </a:p>
          <a:p>
            <a:r>
              <a:rPr lang="ar-DZ" sz="4400" dirty="0">
                <a:ln>
                  <a:solidFill>
                    <a:schemeClr val="tx1"/>
                  </a:solidFill>
                </a:ln>
                <a:solidFill>
                  <a:schemeClr val="tx1"/>
                </a:solidFill>
                <a:effectLst>
                  <a:outerShdw blurRad="38100" dist="38100" dir="2700000" algn="tl">
                    <a:srgbClr val="000000">
                      <a:alpha val="43137"/>
                    </a:srgbClr>
                  </a:outerShdw>
                </a:effectLst>
                <a:latin typeface="Andalus" pitchFamily="18" charset="-78"/>
                <a:cs typeface="Andalus" pitchFamily="18" charset="-78"/>
              </a:rPr>
              <a:t> </a:t>
            </a:r>
            <a:r>
              <a:rPr lang="ar-DZ" sz="4400" dirty="0" smtClean="0">
                <a:ln>
                  <a:solidFill>
                    <a:schemeClr val="tx1"/>
                  </a:solidFill>
                </a:ln>
                <a:solidFill>
                  <a:schemeClr val="tx1"/>
                </a:solidFill>
                <a:effectLst>
                  <a:outerShdw blurRad="38100" dist="38100" dir="2700000" algn="tl">
                    <a:srgbClr val="000000">
                      <a:alpha val="43137"/>
                    </a:srgbClr>
                  </a:outerShdw>
                </a:effectLst>
                <a:latin typeface="Andalus" pitchFamily="18" charset="-78"/>
                <a:cs typeface="Andalus" pitchFamily="18" charset="-78"/>
              </a:rPr>
              <a:t>                   </a:t>
            </a:r>
            <a:r>
              <a:rPr lang="ar-DZ" sz="4400" dirty="0" err="1" smtClean="0">
                <a:ln>
                  <a:solidFill>
                    <a:schemeClr val="tx1"/>
                  </a:solidFill>
                </a:ln>
                <a:solidFill>
                  <a:schemeClr val="tx1"/>
                </a:solidFill>
                <a:effectLst>
                  <a:outerShdw blurRad="38100" dist="38100" dir="2700000" algn="tl">
                    <a:srgbClr val="000000">
                      <a:alpha val="43137"/>
                    </a:srgbClr>
                  </a:outerShdw>
                </a:effectLst>
                <a:latin typeface="Andalus" pitchFamily="18" charset="-78"/>
                <a:cs typeface="Andalus" pitchFamily="18" charset="-78"/>
              </a:rPr>
              <a:t>ترازينيكا</a:t>
            </a:r>
            <a:endParaRPr lang="ar-DZ" sz="4400" dirty="0" smtClean="0">
              <a:ln>
                <a:solidFill>
                  <a:schemeClr val="tx1"/>
                </a:solidFill>
              </a:ln>
              <a:solidFill>
                <a:schemeClr val="tx1"/>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6" name="Ruban vers le haut 5"/>
          <p:cNvSpPr/>
          <p:nvPr/>
        </p:nvSpPr>
        <p:spPr>
          <a:xfrm>
            <a:off x="0" y="116632"/>
            <a:ext cx="9143999" cy="1872208"/>
          </a:xfrm>
          <a:prstGeom prst="ribbon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DZ" sz="2800" dirty="0" smtClean="0">
                <a:solidFill>
                  <a:schemeClr val="tx1"/>
                </a:solidFill>
                <a:latin typeface="Arial Black" pitchFamily="34" charset="0"/>
                <a:cs typeface="Andalus" pitchFamily="18" charset="-78"/>
              </a:rPr>
              <a:t>وزارة </a:t>
            </a:r>
            <a:r>
              <a:rPr lang="ar-DZ" sz="2800" dirty="0">
                <a:solidFill>
                  <a:schemeClr val="tx1"/>
                </a:solidFill>
                <a:latin typeface="Arial Black" pitchFamily="34" charset="0"/>
                <a:cs typeface="Andalus" pitchFamily="18" charset="-78"/>
              </a:rPr>
              <a:t>التعليم العالي والبحث </a:t>
            </a:r>
            <a:r>
              <a:rPr lang="ar-DZ" sz="2800" dirty="0" smtClean="0">
                <a:solidFill>
                  <a:schemeClr val="tx1"/>
                </a:solidFill>
                <a:latin typeface="Arial Black" pitchFamily="34" charset="0"/>
                <a:cs typeface="Andalus" pitchFamily="18" charset="-78"/>
              </a:rPr>
              <a:t>العلمي</a:t>
            </a:r>
          </a:p>
          <a:p>
            <a:pPr algn="ctr"/>
            <a:r>
              <a:rPr lang="ar-DZ" sz="2800" dirty="0" smtClean="0">
                <a:solidFill>
                  <a:schemeClr val="tx1"/>
                </a:solidFill>
                <a:latin typeface="Arial Black" pitchFamily="34" charset="0"/>
                <a:cs typeface="Andalus" pitchFamily="18" charset="-78"/>
              </a:rPr>
              <a:t>المركز الجامعي عبد الحفيظ بوصوف  </a:t>
            </a:r>
            <a:endParaRPr lang="fr-FR" sz="2800" dirty="0">
              <a:solidFill>
                <a:schemeClr val="tx1"/>
              </a:solidFill>
              <a:latin typeface="Arial Black" pitchFamily="34" charset="0"/>
              <a:cs typeface="Andalus" pitchFamily="18" charset="-78"/>
            </a:endParaRPr>
          </a:p>
        </p:txBody>
      </p:sp>
      <p:sp>
        <p:nvSpPr>
          <p:cNvPr id="9" name="Rectangle 8"/>
          <p:cNvSpPr/>
          <p:nvPr/>
        </p:nvSpPr>
        <p:spPr>
          <a:xfrm>
            <a:off x="182782" y="3645024"/>
            <a:ext cx="8587680" cy="29018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571500" indent="-571500" algn="r">
              <a:buFont typeface="Wingdings" pitchFamily="2" charset="2"/>
              <a:buChar char="v"/>
            </a:pPr>
            <a:r>
              <a:rPr lang="ar-DZ" sz="3200" u="sng" dirty="0" smtClean="0">
                <a:ln>
                  <a:solidFill>
                    <a:schemeClr val="tx1"/>
                  </a:solidFill>
                </a:ln>
                <a:solidFill>
                  <a:schemeClr val="tx1"/>
                </a:solidFill>
                <a:latin typeface="Andalus" pitchFamily="18" charset="-78"/>
                <a:cs typeface="Andalus" pitchFamily="18" charset="-78"/>
              </a:rPr>
              <a:t>اعضاء البحث </a:t>
            </a:r>
            <a:r>
              <a:rPr lang="ar-DZ" sz="3600" u="sng" dirty="0" smtClean="0">
                <a:ln>
                  <a:solidFill>
                    <a:schemeClr val="tx1"/>
                  </a:solidFill>
                </a:ln>
                <a:solidFill>
                  <a:schemeClr val="tx1"/>
                </a:solidFill>
              </a:rPr>
              <a:t> </a:t>
            </a:r>
          </a:p>
          <a:p>
            <a:pPr marL="285750" indent="-285750" algn="r">
              <a:buFont typeface="Wingdings" pitchFamily="2" charset="2"/>
              <a:buChar char="§"/>
            </a:pPr>
            <a:r>
              <a:rPr lang="ar-DZ" sz="2800" dirty="0" smtClean="0">
                <a:ln>
                  <a:solidFill>
                    <a:schemeClr val="tx1"/>
                  </a:solidFill>
                </a:ln>
                <a:solidFill>
                  <a:schemeClr val="tx1"/>
                </a:solidFill>
              </a:rPr>
              <a:t>اكرام </a:t>
            </a:r>
            <a:r>
              <a:rPr lang="ar-DZ" sz="2800" dirty="0" err="1" smtClean="0">
                <a:ln>
                  <a:solidFill>
                    <a:schemeClr val="tx1"/>
                  </a:solidFill>
                </a:ln>
                <a:solidFill>
                  <a:schemeClr val="tx1"/>
                </a:solidFill>
              </a:rPr>
              <a:t>بوشعير</a:t>
            </a:r>
            <a:r>
              <a:rPr lang="ar-DZ" sz="2800" dirty="0" smtClean="0">
                <a:ln>
                  <a:solidFill>
                    <a:schemeClr val="tx1"/>
                  </a:solidFill>
                </a:ln>
                <a:solidFill>
                  <a:schemeClr val="tx1"/>
                </a:solidFill>
              </a:rPr>
              <a:t> </a:t>
            </a:r>
          </a:p>
          <a:p>
            <a:pPr marL="285750" indent="-285750" algn="r">
              <a:buFont typeface="Wingdings" pitchFamily="2" charset="2"/>
              <a:buChar char="§"/>
            </a:pPr>
            <a:r>
              <a:rPr lang="ar-DZ" sz="2800" dirty="0" smtClean="0">
                <a:ln>
                  <a:solidFill>
                    <a:schemeClr val="tx1"/>
                  </a:solidFill>
                </a:ln>
                <a:solidFill>
                  <a:schemeClr val="tx1"/>
                </a:solidFill>
              </a:rPr>
              <a:t>نورهان </a:t>
            </a:r>
            <a:r>
              <a:rPr lang="ar-DZ" sz="2800" dirty="0" err="1" smtClean="0">
                <a:ln>
                  <a:solidFill>
                    <a:schemeClr val="tx1"/>
                  </a:solidFill>
                </a:ln>
                <a:solidFill>
                  <a:schemeClr val="tx1"/>
                </a:solidFill>
              </a:rPr>
              <a:t>درموشي</a:t>
            </a:r>
            <a:r>
              <a:rPr lang="ar-DZ" sz="2800" dirty="0" smtClean="0">
                <a:ln>
                  <a:solidFill>
                    <a:schemeClr val="tx1"/>
                  </a:solidFill>
                </a:ln>
                <a:solidFill>
                  <a:schemeClr val="tx1"/>
                </a:solidFill>
              </a:rPr>
              <a:t> </a:t>
            </a:r>
          </a:p>
          <a:p>
            <a:pPr marL="285750" indent="-285750" algn="r">
              <a:buFont typeface="Wingdings" pitchFamily="2" charset="2"/>
              <a:buChar char="§"/>
            </a:pPr>
            <a:r>
              <a:rPr lang="ar-DZ" sz="2800" dirty="0" smtClean="0">
                <a:ln>
                  <a:solidFill>
                    <a:schemeClr val="tx1"/>
                  </a:solidFill>
                </a:ln>
                <a:solidFill>
                  <a:schemeClr val="tx1"/>
                </a:solidFill>
              </a:rPr>
              <a:t> </a:t>
            </a:r>
            <a:r>
              <a:rPr lang="ar-DZ" sz="2800" dirty="0" err="1" smtClean="0">
                <a:ln>
                  <a:solidFill>
                    <a:schemeClr val="tx1"/>
                  </a:solidFill>
                </a:ln>
                <a:solidFill>
                  <a:schemeClr val="tx1"/>
                </a:solidFill>
              </a:rPr>
              <a:t>درموشي</a:t>
            </a:r>
            <a:r>
              <a:rPr lang="ar-DZ" sz="2800" dirty="0" smtClean="0">
                <a:ln>
                  <a:solidFill>
                    <a:schemeClr val="tx1"/>
                  </a:solidFill>
                </a:ln>
                <a:solidFill>
                  <a:schemeClr val="tx1"/>
                </a:solidFill>
              </a:rPr>
              <a:t> اسماء </a:t>
            </a:r>
          </a:p>
        </p:txBody>
      </p:sp>
      <p:sp>
        <p:nvSpPr>
          <p:cNvPr id="13" name="ZoneTexte 12"/>
          <p:cNvSpPr txBox="1"/>
          <p:nvPr/>
        </p:nvSpPr>
        <p:spPr>
          <a:xfrm>
            <a:off x="1863405" y="4005064"/>
            <a:ext cx="3284660" cy="584775"/>
          </a:xfrm>
          <a:prstGeom prst="rect">
            <a:avLst/>
          </a:prstGeom>
          <a:noFill/>
        </p:spPr>
        <p:txBody>
          <a:bodyPr wrap="square" rtlCol="0">
            <a:spAutoFit/>
          </a:bodyPr>
          <a:lstStyle/>
          <a:p>
            <a:pPr marL="457200" indent="-457200">
              <a:buFont typeface="Wingdings" pitchFamily="2" charset="2"/>
              <a:buChar char="v"/>
            </a:pPr>
            <a:r>
              <a:rPr lang="ar-DZ" sz="3200" b="1" u="sng" dirty="0" smtClean="0">
                <a:effectLst>
                  <a:outerShdw blurRad="38100" dist="38100" dir="2700000" algn="tl">
                    <a:srgbClr val="000000">
                      <a:alpha val="43137"/>
                    </a:srgbClr>
                  </a:outerShdw>
                </a:effectLst>
                <a:latin typeface="Andalus" pitchFamily="18" charset="-78"/>
                <a:cs typeface="Andalus" pitchFamily="18" charset="-78"/>
              </a:rPr>
              <a:t>تحت اشراف الاستاذة</a:t>
            </a:r>
            <a:r>
              <a:rPr lang="ar-DZ" sz="3200" b="1" u="sng" dirty="0" smtClean="0">
                <a:effectLst>
                  <a:outerShdw blurRad="38100" dist="38100" dir="2700000" algn="tl">
                    <a:srgbClr val="000000">
                      <a:alpha val="43137"/>
                    </a:srgbClr>
                  </a:outerShdw>
                </a:effectLst>
              </a:rPr>
              <a:t> </a:t>
            </a:r>
            <a:endParaRPr lang="fr-FR" sz="3200" b="1" u="sng" dirty="0">
              <a:effectLst>
                <a:outerShdw blurRad="38100" dist="38100" dir="2700000" algn="tl">
                  <a:srgbClr val="000000">
                    <a:alpha val="43137"/>
                  </a:srgbClr>
                </a:outerShdw>
              </a:effectLst>
            </a:endParaRPr>
          </a:p>
        </p:txBody>
      </p:sp>
      <p:sp>
        <p:nvSpPr>
          <p:cNvPr id="15" name="Titre 14"/>
          <p:cNvSpPr>
            <a:spLocks noGrp="1"/>
          </p:cNvSpPr>
          <p:nvPr>
            <p:ph type="ctrTitle"/>
          </p:nvPr>
        </p:nvSpPr>
        <p:spPr/>
        <p:txBody>
          <a:bodyPr>
            <a:normAutofit/>
          </a:bodyPr>
          <a:lstStyle/>
          <a:p>
            <a:pPr algn="l"/>
            <a:r>
              <a:rPr lang="ar-DZ" dirty="0" smtClean="0"/>
              <a:t>          </a:t>
            </a:r>
            <a:endParaRPr lang="fr-FR" dirty="0"/>
          </a:p>
        </p:txBody>
      </p:sp>
      <p:sp>
        <p:nvSpPr>
          <p:cNvPr id="16" name="ZoneTexte 15"/>
          <p:cNvSpPr txBox="1"/>
          <p:nvPr/>
        </p:nvSpPr>
        <p:spPr>
          <a:xfrm flipH="1">
            <a:off x="370605" y="4699293"/>
            <a:ext cx="3506823" cy="584775"/>
          </a:xfrm>
          <a:prstGeom prst="rect">
            <a:avLst/>
          </a:prstGeom>
          <a:noFill/>
        </p:spPr>
        <p:txBody>
          <a:bodyPr wrap="square" rtlCol="0">
            <a:spAutoFit/>
          </a:bodyPr>
          <a:lstStyle/>
          <a:p>
            <a:r>
              <a:rPr lang="ar-DZ" sz="3200" b="1" u="sng" dirty="0" smtClean="0">
                <a:effectLst>
                  <a:outerShdw blurRad="38100" dist="38100" dir="2700000" algn="tl">
                    <a:srgbClr val="000000">
                      <a:alpha val="43137"/>
                    </a:srgbClr>
                  </a:outerShdw>
                </a:effectLst>
              </a:rPr>
              <a:t>معيوف ايمان</a:t>
            </a:r>
            <a:endParaRPr lang="fr-FR" sz="3200" b="1" u="sng" dirty="0">
              <a:effectLst>
                <a:outerShdw blurRad="38100" dist="38100" dir="2700000" algn="tl">
                  <a:srgbClr val="000000">
                    <a:alpha val="43137"/>
                  </a:srgbClr>
                </a:outerShdw>
              </a:effectLst>
            </a:endParaRPr>
          </a:p>
        </p:txBody>
      </p:sp>
      <p:sp>
        <p:nvSpPr>
          <p:cNvPr id="17" name="ZoneTexte 16"/>
          <p:cNvSpPr txBox="1"/>
          <p:nvPr/>
        </p:nvSpPr>
        <p:spPr>
          <a:xfrm>
            <a:off x="611560" y="6107151"/>
            <a:ext cx="3265869" cy="369332"/>
          </a:xfrm>
          <a:prstGeom prst="rect">
            <a:avLst/>
          </a:prstGeom>
          <a:noFill/>
        </p:spPr>
        <p:txBody>
          <a:bodyPr wrap="square" rtlCol="0">
            <a:spAutoFit/>
          </a:bodyPr>
          <a:lstStyle/>
          <a:p>
            <a:r>
              <a:rPr lang="ar-DZ" b="1" dirty="0" smtClean="0">
                <a:effectLst>
                  <a:outerShdw blurRad="38100" dist="38100" dir="2700000" algn="tl">
                    <a:srgbClr val="000000">
                      <a:alpha val="43137"/>
                    </a:srgbClr>
                  </a:outerShdw>
                </a:effectLst>
              </a:rPr>
              <a:t>السنة الدراسية 2024_2025</a:t>
            </a: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0700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196752"/>
            <a:ext cx="8712967" cy="4525963"/>
          </a:xfrm>
          <a:ln>
            <a:solidFill>
              <a:schemeClr val="tx1"/>
            </a:solidFill>
          </a:ln>
        </p:spPr>
        <p:txBody>
          <a:bodyPr>
            <a:normAutofit/>
          </a:bodyPr>
          <a:lstStyle/>
          <a:p>
            <a:pPr algn="r" rtl="1"/>
            <a:r>
              <a:rPr lang="ar-DZ" sz="3200" b="1" dirty="0" smtClean="0">
                <a:effectLst>
                  <a:outerShdw blurRad="38100" dist="38100" dir="2700000" algn="tl">
                    <a:srgbClr val="000000">
                      <a:alpha val="43137"/>
                    </a:srgbClr>
                  </a:outerShdw>
                </a:effectLst>
              </a:rPr>
              <a:t>لانتشار الجغرافي </a:t>
            </a:r>
            <a:r>
              <a:rPr lang="ar-DZ" sz="3200" b="1" dirty="0">
                <a:effectLst>
                  <a:outerShdw blurRad="38100" dist="38100" dir="2700000" algn="tl">
                    <a:srgbClr val="000000">
                      <a:alpha val="43137"/>
                    </a:srgbClr>
                  </a:outerShdw>
                </a:effectLst>
              </a:rPr>
              <a:t>: تعمل </a:t>
            </a:r>
            <a:r>
              <a:rPr lang="ar-DZ" sz="3200" b="1" dirty="0" err="1" smtClean="0">
                <a:effectLst>
                  <a:outerShdw blurRad="38100" dist="38100" dir="2700000" algn="tl">
                    <a:srgbClr val="000000">
                      <a:alpha val="43137"/>
                    </a:srgbClr>
                  </a:outerShdw>
                </a:effectLst>
              </a:rPr>
              <a:t>أسترازينيكا</a:t>
            </a:r>
            <a:r>
              <a:rPr lang="ar-DZ" sz="3200" b="1" dirty="0" smtClean="0">
                <a:effectLst>
                  <a:outerShdw blurRad="38100" dist="38100" dir="2700000" algn="tl">
                    <a:srgbClr val="000000">
                      <a:alpha val="43137"/>
                    </a:srgbClr>
                  </a:outerShdw>
                </a:effectLst>
              </a:rPr>
              <a:t> في أكثر من 100 دولة، ولها مراكز أبحاث ومرافق إنتاج رئيسية في المملكة المتحدة، السويد، الولايات المتحدة والهند</a:t>
            </a:r>
          </a:p>
          <a:p>
            <a:pPr algn="r" rtl="1"/>
            <a:r>
              <a:rPr lang="ar-DZ" sz="3200" b="1" dirty="0" smtClean="0">
                <a:effectLst>
                  <a:outerShdw blurRad="38100" dist="38100" dir="2700000" algn="tl">
                    <a:srgbClr val="000000">
                      <a:alpha val="43137"/>
                    </a:srgbClr>
                  </a:outerShdw>
                </a:effectLst>
              </a:rPr>
              <a:t>الأسواق </a:t>
            </a:r>
            <a:r>
              <a:rPr lang="ar-DZ" sz="3200" b="1" dirty="0" smtClean="0">
                <a:effectLst>
                  <a:outerShdw blurRad="38100" dist="38100" dir="2700000" algn="tl">
                    <a:srgbClr val="000000">
                      <a:alpha val="43137"/>
                    </a:srgbClr>
                  </a:outerShdw>
                </a:effectLst>
              </a:rPr>
              <a:t>الناشئة: حققت الشركة حضورًا قويا في الأسواق الناشئة مثل الصين والهند والبرازيل، حيث تتزايد الحاجة إلى الأدوية المبتكرة بأسعار معقولة</a:t>
            </a:r>
            <a:r>
              <a:rPr lang="ar-DZ" sz="3200" dirty="0" smtClean="0"/>
              <a:t>.</a:t>
            </a:r>
            <a:endParaRPr lang="fr-FR" sz="3200" dirty="0"/>
          </a:p>
        </p:txBody>
      </p:sp>
      <p:sp>
        <p:nvSpPr>
          <p:cNvPr id="3" name="Titre 2"/>
          <p:cNvSpPr>
            <a:spLocks noGrp="1"/>
          </p:cNvSpPr>
          <p:nvPr>
            <p:ph type="title"/>
          </p:nvPr>
        </p:nvSpPr>
        <p:spPr/>
        <p:txBody>
          <a:bodyPr/>
          <a:lstStyle/>
          <a:p>
            <a:pPr algn="ctr"/>
            <a:r>
              <a:rPr lang="ar-DZ" u="sng" dirty="0" smtClean="0"/>
              <a:t>7 \ الحضور </a:t>
            </a:r>
            <a:r>
              <a:rPr lang="ar-DZ" u="sng" dirty="0" smtClean="0"/>
              <a:t>العالمي لشركة </a:t>
            </a:r>
            <a:r>
              <a:rPr lang="ar-DZ" u="sng" dirty="0" err="1" smtClean="0"/>
              <a:t>استرازينيكا</a:t>
            </a:r>
            <a:endParaRPr lang="fr-FR" u="sng" dirty="0"/>
          </a:p>
        </p:txBody>
      </p:sp>
      <p:sp>
        <p:nvSpPr>
          <p:cNvPr id="8" name="Rectangle 7"/>
          <p:cNvSpPr/>
          <p:nvPr/>
        </p:nvSpPr>
        <p:spPr>
          <a:xfrm>
            <a:off x="10030691" y="6751119"/>
            <a:ext cx="324544" cy="54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53014"/>
            <a:ext cx="9144000" cy="270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138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80355" y="52075"/>
            <a:ext cx="8432105" cy="4149080"/>
          </a:xfrm>
        </p:spPr>
        <p:txBody>
          <a:bodyPr>
            <a:normAutofit/>
          </a:bodyPr>
          <a:lstStyle/>
          <a:p>
            <a:pPr algn="ctr" rtl="1"/>
            <a:r>
              <a:rPr lang="ar-DZ" sz="2800" u="sng" dirty="0" smtClean="0"/>
              <a:t>8</a:t>
            </a:r>
            <a:r>
              <a:rPr lang="ar-DZ" sz="4000" u="sng" dirty="0" smtClean="0"/>
              <a:t> \ </a:t>
            </a:r>
            <a:r>
              <a:rPr lang="ar-DZ" sz="4000" u="sng" dirty="0" smtClean="0"/>
              <a:t> </a:t>
            </a:r>
            <a:r>
              <a:rPr lang="ar-DZ" sz="4000" u="sng" dirty="0" smtClean="0"/>
              <a:t>دور </a:t>
            </a:r>
            <a:r>
              <a:rPr lang="ar-DZ" sz="4000" u="sng" dirty="0" err="1" smtClean="0"/>
              <a:t>أسترازينيكا</a:t>
            </a:r>
            <a:r>
              <a:rPr lang="ar-DZ" sz="4000" u="sng" dirty="0" smtClean="0"/>
              <a:t> في مكافحة الامراض </a:t>
            </a:r>
            <a:r>
              <a:rPr lang="ar-DZ" sz="2800" u="sng" dirty="0" smtClean="0"/>
              <a:t/>
            </a:r>
            <a:br>
              <a:rPr lang="ar-DZ" sz="2800" u="sng" dirty="0" smtClean="0"/>
            </a:br>
            <a:r>
              <a:rPr lang="fr-FR" sz="2800" b="0" dirty="0" smtClean="0">
                <a:solidFill>
                  <a:srgbClr val="111B21"/>
                </a:solidFill>
                <a:effectLst/>
                <a:latin typeface="SF Pro Text"/>
              </a:rPr>
              <a:t>•</a:t>
            </a:r>
            <a:r>
              <a:rPr lang="ar-DZ" sz="2800" b="0" dirty="0" smtClean="0">
                <a:effectLst>
                  <a:outerShdw blurRad="38100" dist="38100" dir="2700000" algn="tl">
                    <a:srgbClr val="000000">
                      <a:alpha val="43137"/>
                    </a:srgbClr>
                  </a:outerShdw>
                </a:effectLst>
              </a:rPr>
              <a:t>في مكافحة السرطان ابتكرت الشركة أدوية تعتبر من أحدث ادوية في العالم لعلاج أنواع السرطان المختلفة. </a:t>
            </a:r>
            <a:r>
              <a:rPr lang="fr-FR" sz="2800" b="0" dirty="0" smtClean="0">
                <a:effectLst>
                  <a:outerShdw blurRad="38100" dist="38100" dir="2700000" algn="tl">
                    <a:srgbClr val="000000">
                      <a:alpha val="43137"/>
                    </a:srgbClr>
                  </a:outerShdw>
                </a:effectLst>
              </a:rPr>
              <a:t/>
            </a:r>
            <a:br>
              <a:rPr lang="fr-FR" sz="2800" b="0" dirty="0" smtClean="0">
                <a:effectLst>
                  <a:outerShdw blurRad="38100" dist="38100" dir="2700000" algn="tl">
                    <a:srgbClr val="000000">
                      <a:alpha val="43137"/>
                    </a:srgbClr>
                  </a:outerShdw>
                </a:effectLst>
              </a:rPr>
            </a:br>
            <a:r>
              <a:rPr lang="ar-DZ" sz="3200" b="0" dirty="0">
                <a:effectLst>
                  <a:outerShdw blurRad="38100" dist="38100" dir="2700000" algn="tl">
                    <a:srgbClr val="000000">
                      <a:alpha val="43137"/>
                    </a:srgbClr>
                  </a:outerShdw>
                </a:effectLst>
              </a:rPr>
              <a:t>.</a:t>
            </a:r>
            <a:r>
              <a:rPr lang="ar-DZ" sz="3200" dirty="0" smtClean="0">
                <a:effectLst>
                  <a:outerShdw blurRad="38100" dist="38100" dir="2700000" algn="tl">
                    <a:srgbClr val="000000">
                      <a:alpha val="43137"/>
                    </a:srgbClr>
                  </a:outerShdw>
                </a:effectLst>
              </a:rPr>
              <a:t>خلال جائحة</a:t>
            </a:r>
            <a:r>
              <a:rPr lang="fr-FR" sz="3200" b="0" dirty="0" smtClean="0">
                <a:effectLst>
                  <a:outerShdw blurRad="38100" dist="38100" dir="2700000" algn="tl">
                    <a:srgbClr val="000000">
                      <a:alpha val="43137"/>
                    </a:srgbClr>
                  </a:outerShdw>
                </a:effectLst>
              </a:rPr>
              <a:t> COVID-19</a:t>
            </a:r>
            <a:r>
              <a:rPr lang="ar-DZ" sz="2800" b="0" dirty="0" smtClean="0">
                <a:effectLst>
                  <a:outerShdw blurRad="38100" dist="38100" dir="2700000" algn="tl">
                    <a:srgbClr val="000000">
                      <a:alpha val="43137"/>
                    </a:srgbClr>
                  </a:outerShdw>
                </a:effectLst>
              </a:rPr>
              <a:t/>
            </a:r>
            <a:br>
              <a:rPr lang="ar-DZ" sz="2800" b="0" dirty="0" smtClean="0">
                <a:effectLst>
                  <a:outerShdw blurRad="38100" dist="38100" dir="2700000" algn="tl">
                    <a:srgbClr val="000000">
                      <a:alpha val="43137"/>
                    </a:srgbClr>
                  </a:outerShdw>
                </a:effectLst>
              </a:rPr>
            </a:br>
            <a:r>
              <a:rPr lang="ar-DZ" sz="2800" b="0" dirty="0" smtClean="0">
                <a:effectLst>
                  <a:outerShdw blurRad="38100" dist="38100" dir="2700000" algn="tl">
                    <a:srgbClr val="000000">
                      <a:alpha val="43137"/>
                    </a:srgbClr>
                  </a:outerShdw>
                </a:effectLst>
              </a:rPr>
              <a:t>لعبت </a:t>
            </a:r>
            <a:r>
              <a:rPr lang="ar-DZ" sz="2800" b="0" dirty="0" err="1" smtClean="0">
                <a:effectLst>
                  <a:outerShdw blurRad="38100" dist="38100" dir="2700000" algn="tl">
                    <a:srgbClr val="000000">
                      <a:alpha val="43137"/>
                    </a:srgbClr>
                  </a:outerShdw>
                </a:effectLst>
              </a:rPr>
              <a:t>أسترازينيكا</a:t>
            </a:r>
            <a:r>
              <a:rPr lang="ar-DZ" sz="2800" b="0" dirty="0" smtClean="0">
                <a:effectLst>
                  <a:outerShdw blurRad="38100" dist="38100" dir="2700000" algn="tl">
                    <a:srgbClr val="000000">
                      <a:alpha val="43137"/>
                    </a:srgbClr>
                  </a:outerShdw>
                </a:effectLst>
              </a:rPr>
              <a:t> دورا محوريا في إنتاج لقاح آمن وفعال بالتعاون مع جامعة </a:t>
            </a:r>
            <a:r>
              <a:rPr lang="ar-DZ" sz="2800" b="0" dirty="0" err="1" smtClean="0">
                <a:effectLst>
                  <a:outerShdw blurRad="38100" dist="38100" dir="2700000" algn="tl">
                    <a:srgbClr val="000000">
                      <a:alpha val="43137"/>
                    </a:srgbClr>
                  </a:outerShdw>
                </a:effectLst>
              </a:rPr>
              <a:t>أكسفورد.والتزمت</a:t>
            </a:r>
            <a:r>
              <a:rPr lang="ar-DZ" sz="2800" b="0" dirty="0" smtClean="0">
                <a:effectLst>
                  <a:outerShdw blurRad="38100" dist="38100" dir="2700000" algn="tl">
                    <a:srgbClr val="000000">
                      <a:alpha val="43137"/>
                    </a:srgbClr>
                  </a:outerShdw>
                </a:effectLst>
              </a:rPr>
              <a:t> بتوزيع اللقاح بتكلفة منخفضة لضمان وصوله إلى الدول </a:t>
            </a:r>
            <a:r>
              <a:rPr lang="ar-DZ" sz="2800" b="0" dirty="0" err="1" smtClean="0">
                <a:effectLst>
                  <a:outerShdw blurRad="38100" dist="38100" dir="2700000" algn="tl">
                    <a:srgbClr val="000000">
                      <a:alpha val="43137"/>
                    </a:srgbClr>
                  </a:outerShdw>
                </a:effectLst>
              </a:rPr>
              <a:t>الناميةو</a:t>
            </a:r>
            <a:r>
              <a:rPr lang="ar-DZ" sz="2800" b="0" dirty="0" smtClean="0">
                <a:effectLst>
                  <a:outerShdw blurRad="38100" dist="38100" dir="2700000" algn="tl">
                    <a:srgbClr val="000000">
                      <a:alpha val="43137"/>
                    </a:srgbClr>
                  </a:outerShdw>
                </a:effectLst>
              </a:rPr>
              <a:t> أمراض الجهاز التنفسي طورت أدوية مميزة لعلاج الربو ومرض الانسداد الرئوي المزمن</a:t>
            </a:r>
            <a:endParaRPr lang="fr-FR" sz="2800" b="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987824" y="4437112"/>
            <a:ext cx="5810836"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AutoShape 4" descr="blob:https://web.whatsapp.com/3dbf54a8-580a-4295-ad49-602f9da3f71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ZoneTexte 5"/>
          <p:cNvSpPr txBox="1"/>
          <p:nvPr/>
        </p:nvSpPr>
        <p:spPr>
          <a:xfrm>
            <a:off x="827584" y="2276872"/>
            <a:ext cx="7632848" cy="369332"/>
          </a:xfrm>
          <a:prstGeom prst="rect">
            <a:avLst/>
          </a:prstGeom>
          <a:noFill/>
        </p:spPr>
        <p:txBody>
          <a:bodyPr wrap="square" rtlCol="0">
            <a:spAutoFit/>
          </a:bodyPr>
          <a:lstStyle/>
          <a:p>
            <a:endParaRPr lang="fr-FR" dirty="0"/>
          </a:p>
        </p:txBody>
      </p:sp>
      <p:sp>
        <p:nvSpPr>
          <p:cNvPr id="11" name="ZoneTexte 10"/>
          <p:cNvSpPr txBox="1"/>
          <p:nvPr/>
        </p:nvSpPr>
        <p:spPr>
          <a:xfrm>
            <a:off x="979984" y="2429272"/>
            <a:ext cx="7632848" cy="369332"/>
          </a:xfrm>
          <a:prstGeom prst="rect">
            <a:avLst/>
          </a:prstGeom>
          <a:noFill/>
        </p:spPr>
        <p:txBody>
          <a:bodyPr wrap="square" rtlCol="0">
            <a:spAutoFit/>
          </a:bodyPr>
          <a:lstStyle/>
          <a:p>
            <a:endParaRPr lang="fr-FR" dirty="0"/>
          </a:p>
        </p:txBody>
      </p:sp>
      <p:sp>
        <p:nvSpPr>
          <p:cNvPr id="5" name="Rectangle 4"/>
          <p:cNvSpPr/>
          <p:nvPr/>
        </p:nvSpPr>
        <p:spPr>
          <a:xfrm>
            <a:off x="8748463" y="2276872"/>
            <a:ext cx="395537" cy="923330"/>
          </a:xfrm>
          <a:prstGeom prst="rect">
            <a:avLst/>
          </a:prstGeom>
        </p:spPr>
        <p:txBody>
          <a:bodyPr wrap="square">
            <a:spAutoFit/>
          </a:bodyPr>
          <a:lstStyle/>
          <a:p>
            <a:pPr fontAlgn="base"/>
            <a:r>
              <a:rPr lang="fr-FR" b="1" dirty="0">
                <a:solidFill>
                  <a:srgbClr val="111B21"/>
                </a:solidFill>
                <a:latin typeface="inherit"/>
              </a:rPr>
              <a:t>•</a:t>
            </a:r>
          </a:p>
          <a:p>
            <a:r>
              <a:rPr lang="fr-FR" dirty="0">
                <a:solidFill>
                  <a:srgbClr val="111B21"/>
                </a:solidFill>
                <a:latin typeface="inherit"/>
              </a:rPr>
              <a:t/>
            </a:r>
            <a:br>
              <a:rPr lang="fr-FR" dirty="0">
                <a:solidFill>
                  <a:srgbClr val="111B21"/>
                </a:solidFill>
                <a:latin typeface="inherit"/>
              </a:rPr>
            </a:br>
            <a:endParaRPr lang="fr-FR" dirty="0"/>
          </a:p>
        </p:txBody>
      </p:sp>
    </p:spTree>
    <p:extLst>
      <p:ext uri="{BB962C8B-B14F-4D97-AF65-F5344CB8AC3E}">
        <p14:creationId xmlns:p14="http://schemas.microsoft.com/office/powerpoint/2010/main" val="309932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62880" y="260648"/>
            <a:ext cx="8229600" cy="1143000"/>
          </a:xfrm>
        </p:spPr>
        <p:txBody>
          <a:bodyPr/>
          <a:lstStyle/>
          <a:p>
            <a:pPr algn="r"/>
            <a:r>
              <a:rPr lang="ar-DZ" u="sng" dirty="0" smtClean="0"/>
              <a:t>الخاتمة </a:t>
            </a:r>
            <a:endParaRPr lang="fr-FR" u="sng" dirty="0"/>
          </a:p>
        </p:txBody>
      </p:sp>
      <p:sp>
        <p:nvSpPr>
          <p:cNvPr id="2" name="Rectangle 1"/>
          <p:cNvSpPr/>
          <p:nvPr/>
        </p:nvSpPr>
        <p:spPr>
          <a:xfrm>
            <a:off x="633692" y="1340768"/>
            <a:ext cx="8208912" cy="1815882"/>
          </a:xfrm>
          <a:prstGeom prst="rect">
            <a:avLst/>
          </a:prstGeom>
        </p:spPr>
        <p:txBody>
          <a:bodyPr wrap="square">
            <a:spAutoFit/>
          </a:bodyPr>
          <a:lstStyle/>
          <a:p>
            <a:pPr algn="justLow"/>
            <a:r>
              <a:rPr lang="ar-DZ" sz="2800" dirty="0" err="1">
                <a:solidFill>
                  <a:srgbClr val="111B21"/>
                </a:solidFill>
                <a:latin typeface="SF Pro Text"/>
              </a:rPr>
              <a:t>سترازينيكا</a:t>
            </a:r>
            <a:r>
              <a:rPr lang="ar-DZ" sz="2800" dirty="0">
                <a:solidFill>
                  <a:srgbClr val="111B21"/>
                </a:solidFill>
                <a:latin typeface="SF Pro Text"/>
              </a:rPr>
              <a:t> تمثل نموذجا ناجحًا لشركة أدوية عالمية تجمع بين الابتكار والمسؤولية الاجتماعية. بفضل استثماراتها في التكنولوجيا الحديثة وشراكاتها الاستراتيجية، تمكنت الشركة من تحقيق تأثير عالمي كبير، خاصة في علاج الأمراض المستعصية ومواجهة الأزمات الصحية</a:t>
            </a:r>
            <a:endParaRPr lang="fr-FR"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3284983"/>
            <a:ext cx="6366052" cy="279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986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0" y="1037023"/>
            <a:ext cx="2736304" cy="491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fr-FR"/>
          </a:p>
        </p:txBody>
      </p:sp>
      <p:sp>
        <p:nvSpPr>
          <p:cNvPr id="13" name="ZoneTexte 12"/>
          <p:cNvSpPr txBox="1"/>
          <p:nvPr/>
        </p:nvSpPr>
        <p:spPr>
          <a:xfrm>
            <a:off x="349177" y="2600908"/>
            <a:ext cx="2031325" cy="2684587"/>
          </a:xfrm>
          <a:prstGeom prst="rect">
            <a:avLst/>
          </a:prstGeom>
          <a:noFill/>
        </p:spPr>
        <p:txBody>
          <a:bodyPr vert="vert" wrap="square" rtlCol="0">
            <a:spAutoFit/>
          </a:bodyPr>
          <a:lstStyle/>
          <a:p>
            <a:pPr algn="just"/>
            <a:r>
              <a:rPr lang="ar-DZ" sz="6000" b="1" dirty="0" smtClean="0">
                <a:effectLst>
                  <a:outerShdw blurRad="38100" dist="38100" dir="2700000" algn="tl">
                    <a:srgbClr val="000000">
                      <a:alpha val="43137"/>
                    </a:srgbClr>
                  </a:outerShdw>
                </a:effectLst>
              </a:rPr>
              <a:t>خطة البحث</a:t>
            </a:r>
            <a:endParaRPr lang="fr-FR" sz="6000" b="1" dirty="0">
              <a:effectLst>
                <a:outerShdw blurRad="38100" dist="38100" dir="2700000" algn="tl">
                  <a:srgbClr val="000000">
                    <a:alpha val="43137"/>
                  </a:srgbClr>
                </a:outerShdw>
              </a:effectLst>
            </a:endParaRPr>
          </a:p>
        </p:txBody>
      </p:sp>
      <p:sp>
        <p:nvSpPr>
          <p:cNvPr id="6" name="Rectangle 5"/>
          <p:cNvSpPr/>
          <p:nvPr/>
        </p:nvSpPr>
        <p:spPr>
          <a:xfrm>
            <a:off x="3064070" y="100047"/>
            <a:ext cx="607993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200" b="1" dirty="0" smtClean="0">
                <a:solidFill>
                  <a:schemeClr val="tx1"/>
                </a:solidFill>
              </a:rPr>
              <a:t>1السياق التاريخي لشركة </a:t>
            </a:r>
            <a:r>
              <a:rPr lang="ar-DZ" sz="3200" b="1" dirty="0" err="1" smtClean="0">
                <a:solidFill>
                  <a:schemeClr val="tx1"/>
                </a:solidFill>
              </a:rPr>
              <a:t>استرازينيكا</a:t>
            </a:r>
            <a:r>
              <a:rPr lang="ar-DZ" sz="3200" b="1" dirty="0" smtClean="0">
                <a:solidFill>
                  <a:schemeClr val="tx1"/>
                </a:solidFill>
              </a:rPr>
              <a:t> </a:t>
            </a:r>
            <a:endParaRPr lang="fr-FR" sz="3200" b="1" dirty="0">
              <a:solidFill>
                <a:schemeClr val="tx1"/>
              </a:solidFill>
            </a:endParaRPr>
          </a:p>
        </p:txBody>
      </p:sp>
      <p:sp>
        <p:nvSpPr>
          <p:cNvPr id="14" name="Rectangle 13"/>
          <p:cNvSpPr/>
          <p:nvPr/>
        </p:nvSpPr>
        <p:spPr>
          <a:xfrm>
            <a:off x="3064070" y="836711"/>
            <a:ext cx="6079930" cy="591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dirty="0" smtClean="0">
                <a:solidFill>
                  <a:schemeClr val="tx1"/>
                </a:solidFill>
              </a:rPr>
              <a:t>2</a:t>
            </a:r>
            <a:r>
              <a:rPr lang="ar-DZ" sz="2800" dirty="0" smtClean="0">
                <a:solidFill>
                  <a:schemeClr val="tx1"/>
                </a:solidFill>
                <a:effectLst>
                  <a:outerShdw blurRad="38100" dist="38100" dir="2700000" algn="tl">
                    <a:srgbClr val="000000">
                      <a:alpha val="43137"/>
                    </a:srgbClr>
                  </a:outerShdw>
                </a:effectLst>
              </a:rPr>
              <a:t>نشاة وتطور الشركة </a:t>
            </a:r>
            <a:endParaRPr lang="fr-FR" sz="2800" dirty="0">
              <a:solidFill>
                <a:schemeClr val="tx1"/>
              </a:solidFill>
            </a:endParaRPr>
          </a:p>
        </p:txBody>
      </p:sp>
      <p:sp>
        <p:nvSpPr>
          <p:cNvPr id="16" name="Rectangle 15"/>
          <p:cNvSpPr/>
          <p:nvPr/>
        </p:nvSpPr>
        <p:spPr>
          <a:xfrm>
            <a:off x="3062466" y="1628800"/>
            <a:ext cx="60486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dirty="0" smtClean="0">
                <a:solidFill>
                  <a:schemeClr val="tx1"/>
                </a:solidFill>
                <a:effectLst>
                  <a:outerShdw blurRad="38100" dist="38100" dir="2700000" algn="tl">
                    <a:srgbClr val="000000">
                      <a:alpha val="43137"/>
                    </a:srgbClr>
                  </a:outerShdw>
                </a:effectLst>
              </a:rPr>
              <a:t>3منتجات الرئيسية </a:t>
            </a:r>
            <a:r>
              <a:rPr lang="ar-DZ" sz="2800" dirty="0" err="1" smtClean="0">
                <a:solidFill>
                  <a:schemeClr val="tx1"/>
                </a:solidFill>
                <a:effectLst>
                  <a:outerShdw blurRad="38100" dist="38100" dir="2700000" algn="tl">
                    <a:srgbClr val="000000">
                      <a:alpha val="43137"/>
                    </a:srgbClr>
                  </a:outerShdw>
                </a:effectLst>
              </a:rPr>
              <a:t>لاسترازينيكا</a:t>
            </a:r>
            <a:r>
              <a:rPr lang="ar-DZ" sz="2800" dirty="0" smtClean="0">
                <a:solidFill>
                  <a:schemeClr val="tx1"/>
                </a:solidFill>
                <a:effectLst>
                  <a:outerShdw blurRad="38100" dist="38100" dir="2700000" algn="tl">
                    <a:srgbClr val="000000">
                      <a:alpha val="43137"/>
                    </a:srgbClr>
                  </a:outerShdw>
                </a:effectLst>
              </a:rPr>
              <a:t> </a:t>
            </a:r>
            <a:endParaRPr lang="fr-FR" sz="2800" dirty="0">
              <a:solidFill>
                <a:schemeClr val="tx1"/>
              </a:solidFill>
              <a:effectLst>
                <a:outerShdw blurRad="38100" dist="38100" dir="2700000" algn="tl">
                  <a:srgbClr val="000000">
                    <a:alpha val="43137"/>
                  </a:srgbClr>
                </a:outerShdw>
              </a:effectLst>
            </a:endParaRPr>
          </a:p>
        </p:txBody>
      </p:sp>
      <p:sp>
        <p:nvSpPr>
          <p:cNvPr id="17" name="Rectangle 16"/>
          <p:cNvSpPr/>
          <p:nvPr/>
        </p:nvSpPr>
        <p:spPr>
          <a:xfrm>
            <a:off x="3064070" y="2599664"/>
            <a:ext cx="6084046" cy="620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dirty="0" smtClean="0">
                <a:solidFill>
                  <a:schemeClr val="tx1"/>
                </a:solidFill>
                <a:effectLst>
                  <a:outerShdw blurRad="38100" dist="38100" dir="2700000" algn="tl">
                    <a:srgbClr val="000000">
                      <a:alpha val="43137"/>
                    </a:srgbClr>
                  </a:outerShdw>
                </a:effectLst>
              </a:rPr>
              <a:t>4 الابتكارات التكنولوجية </a:t>
            </a:r>
            <a:r>
              <a:rPr lang="ar-DZ" sz="2800" dirty="0" err="1" smtClean="0">
                <a:solidFill>
                  <a:schemeClr val="tx1"/>
                </a:solidFill>
                <a:effectLst>
                  <a:outerShdw blurRad="38100" dist="38100" dir="2700000" algn="tl">
                    <a:srgbClr val="000000">
                      <a:alpha val="43137"/>
                    </a:srgbClr>
                  </a:outerShdw>
                </a:effectLst>
              </a:rPr>
              <a:t>لاسترازينيكا</a:t>
            </a:r>
            <a:r>
              <a:rPr lang="ar-DZ" sz="2800" dirty="0" smtClean="0">
                <a:solidFill>
                  <a:schemeClr val="tx1"/>
                </a:solidFill>
                <a:effectLst>
                  <a:outerShdw blurRad="38100" dist="38100" dir="2700000" algn="tl">
                    <a:srgbClr val="000000">
                      <a:alpha val="43137"/>
                    </a:srgbClr>
                  </a:outerShdw>
                </a:effectLst>
              </a:rPr>
              <a:t> </a:t>
            </a:r>
            <a:endParaRPr lang="fr-FR" sz="2800" dirty="0">
              <a:solidFill>
                <a:schemeClr val="tx1"/>
              </a:solidFill>
              <a:effectLst>
                <a:outerShdw blurRad="38100" dist="38100" dir="2700000" algn="tl">
                  <a:srgbClr val="000000">
                    <a:alpha val="43137"/>
                  </a:srgbClr>
                </a:outerShdw>
              </a:effectLst>
            </a:endParaRPr>
          </a:p>
        </p:txBody>
      </p:sp>
      <p:sp>
        <p:nvSpPr>
          <p:cNvPr id="18" name="Rectangle 17"/>
          <p:cNvSpPr/>
          <p:nvPr/>
        </p:nvSpPr>
        <p:spPr>
          <a:xfrm>
            <a:off x="3064070" y="3493092"/>
            <a:ext cx="6084046" cy="620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dirty="0" smtClean="0">
                <a:solidFill>
                  <a:schemeClr val="tx1"/>
                </a:solidFill>
                <a:effectLst>
                  <a:outerShdw blurRad="38100" dist="38100" dir="2700000" algn="tl">
                    <a:srgbClr val="000000">
                      <a:alpha val="43137"/>
                    </a:srgbClr>
                  </a:outerShdw>
                </a:effectLst>
              </a:rPr>
              <a:t>5 الانجازات وشركات  الاستراتيجية </a:t>
            </a:r>
            <a:endParaRPr lang="fr-FR" sz="2800" dirty="0">
              <a:solidFill>
                <a:schemeClr val="tx1"/>
              </a:solidFill>
              <a:effectLst>
                <a:outerShdw blurRad="38100" dist="38100" dir="2700000" algn="tl">
                  <a:srgbClr val="000000">
                    <a:alpha val="43137"/>
                  </a:srgbClr>
                </a:outerShdw>
              </a:effectLst>
            </a:endParaRPr>
          </a:p>
        </p:txBody>
      </p:sp>
      <p:sp>
        <p:nvSpPr>
          <p:cNvPr id="19" name="Rectangle 18"/>
          <p:cNvSpPr/>
          <p:nvPr/>
        </p:nvSpPr>
        <p:spPr>
          <a:xfrm>
            <a:off x="3064070" y="4386520"/>
            <a:ext cx="6084046" cy="620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dirty="0" smtClean="0">
                <a:solidFill>
                  <a:schemeClr val="tx1"/>
                </a:solidFill>
                <a:effectLst>
                  <a:outerShdw blurRad="38100" dist="38100" dir="2700000" algn="tl">
                    <a:srgbClr val="000000">
                      <a:alpha val="43137"/>
                    </a:srgbClr>
                  </a:outerShdw>
                </a:effectLst>
              </a:rPr>
              <a:t>6 التحديات المستقبلية </a:t>
            </a:r>
            <a:endParaRPr lang="fr-FR" sz="2800" dirty="0">
              <a:solidFill>
                <a:schemeClr val="tx1"/>
              </a:solidFill>
              <a:effectLst>
                <a:outerShdw blurRad="38100" dist="38100" dir="2700000" algn="tl">
                  <a:srgbClr val="000000">
                    <a:alpha val="43137"/>
                  </a:srgbClr>
                </a:outerShdw>
              </a:effectLst>
            </a:endParaRPr>
          </a:p>
        </p:txBody>
      </p:sp>
      <p:sp>
        <p:nvSpPr>
          <p:cNvPr id="20" name="Rectangle 19"/>
          <p:cNvSpPr/>
          <p:nvPr/>
        </p:nvSpPr>
        <p:spPr>
          <a:xfrm>
            <a:off x="3064070" y="5279948"/>
            <a:ext cx="6084046" cy="620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dirty="0" smtClean="0">
                <a:solidFill>
                  <a:schemeClr val="tx1"/>
                </a:solidFill>
                <a:effectLst>
                  <a:outerShdw blurRad="38100" dist="38100" dir="2700000" algn="tl">
                    <a:srgbClr val="000000">
                      <a:alpha val="43137"/>
                    </a:srgbClr>
                  </a:outerShdw>
                </a:effectLst>
              </a:rPr>
              <a:t>7 الحضور العالمي لشركة </a:t>
            </a:r>
            <a:r>
              <a:rPr lang="ar-DZ" sz="2800" dirty="0" err="1" smtClean="0">
                <a:solidFill>
                  <a:schemeClr val="tx1"/>
                </a:solidFill>
                <a:effectLst>
                  <a:outerShdw blurRad="38100" dist="38100" dir="2700000" algn="tl">
                    <a:srgbClr val="000000">
                      <a:alpha val="43137"/>
                    </a:srgbClr>
                  </a:outerShdw>
                </a:effectLst>
              </a:rPr>
              <a:t>استرازينيكا</a:t>
            </a:r>
            <a:r>
              <a:rPr lang="ar-DZ" sz="2800" dirty="0" smtClean="0">
                <a:solidFill>
                  <a:schemeClr val="tx1"/>
                </a:solidFill>
                <a:effectLst>
                  <a:outerShdw blurRad="38100" dist="38100" dir="2700000" algn="tl">
                    <a:srgbClr val="000000">
                      <a:alpha val="43137"/>
                    </a:srgbClr>
                  </a:outerShdw>
                </a:effectLst>
              </a:rPr>
              <a:t> </a:t>
            </a:r>
            <a:endParaRPr lang="fr-FR" sz="2800" dirty="0">
              <a:solidFill>
                <a:schemeClr val="tx1"/>
              </a:solidFill>
              <a:effectLst>
                <a:outerShdw blurRad="38100" dist="38100" dir="2700000" algn="tl">
                  <a:srgbClr val="000000">
                    <a:alpha val="43137"/>
                  </a:srgbClr>
                </a:outerShdw>
              </a:effectLst>
            </a:endParaRPr>
          </a:p>
        </p:txBody>
      </p:sp>
      <p:sp>
        <p:nvSpPr>
          <p:cNvPr id="21" name="Rectangle 20"/>
          <p:cNvSpPr/>
          <p:nvPr/>
        </p:nvSpPr>
        <p:spPr>
          <a:xfrm>
            <a:off x="3064070" y="6173376"/>
            <a:ext cx="6084046" cy="620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dirty="0" smtClean="0">
                <a:solidFill>
                  <a:schemeClr val="tx1"/>
                </a:solidFill>
                <a:effectLst>
                  <a:outerShdw blurRad="38100" dist="38100" dir="2700000" algn="tl">
                    <a:srgbClr val="000000">
                      <a:alpha val="43137"/>
                    </a:srgbClr>
                  </a:outerShdw>
                </a:effectLst>
              </a:rPr>
              <a:t>8 دور </a:t>
            </a:r>
            <a:r>
              <a:rPr lang="ar-DZ" sz="2800" dirty="0" err="1" smtClean="0">
                <a:solidFill>
                  <a:schemeClr val="tx1"/>
                </a:solidFill>
                <a:effectLst>
                  <a:outerShdw blurRad="38100" dist="38100" dir="2700000" algn="tl">
                    <a:srgbClr val="000000">
                      <a:alpha val="43137"/>
                    </a:srgbClr>
                  </a:outerShdw>
                </a:effectLst>
              </a:rPr>
              <a:t>استرازينيكا</a:t>
            </a:r>
            <a:r>
              <a:rPr lang="ar-DZ" sz="2800" dirty="0" smtClean="0">
                <a:solidFill>
                  <a:schemeClr val="tx1"/>
                </a:solidFill>
                <a:effectLst>
                  <a:outerShdw blurRad="38100" dist="38100" dir="2700000" algn="tl">
                    <a:srgbClr val="000000">
                      <a:alpha val="43137"/>
                    </a:srgbClr>
                  </a:outerShdw>
                </a:effectLst>
              </a:rPr>
              <a:t> في مكافحة الامراض </a:t>
            </a:r>
            <a:endParaRPr lang="fr-FR" sz="2800" dirty="0">
              <a:solidFill>
                <a:schemeClr val="tx1"/>
              </a:solidFill>
              <a:effectLst>
                <a:outerShdw blurRad="38100" dist="38100" dir="2700000" algn="tl">
                  <a:srgbClr val="000000">
                    <a:alpha val="43137"/>
                  </a:srgbClr>
                </a:outerShdw>
              </a:effectLst>
            </a:endParaRPr>
          </a:p>
        </p:txBody>
      </p:sp>
      <p:sp>
        <p:nvSpPr>
          <p:cNvPr id="22" name="Rectangle 21"/>
          <p:cNvSpPr/>
          <p:nvPr/>
        </p:nvSpPr>
        <p:spPr>
          <a:xfrm>
            <a:off x="251521" y="100048"/>
            <a:ext cx="24847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smtClean="0">
                <a:solidFill>
                  <a:schemeClr val="tx1"/>
                </a:solidFill>
              </a:rPr>
              <a:t>خطة البحث </a:t>
            </a:r>
            <a:endParaRPr lang="fr-FR" sz="2800" dirty="0">
              <a:solidFill>
                <a:schemeClr val="tx1"/>
              </a:solidFill>
            </a:endParaRPr>
          </a:p>
        </p:txBody>
      </p:sp>
      <p:sp>
        <p:nvSpPr>
          <p:cNvPr id="23" name="Rectangle 22"/>
          <p:cNvSpPr/>
          <p:nvPr/>
        </p:nvSpPr>
        <p:spPr>
          <a:xfrm flipH="1">
            <a:off x="251521" y="6173376"/>
            <a:ext cx="2484783" cy="620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smtClean="0">
                <a:solidFill>
                  <a:schemeClr val="tx1"/>
                </a:solidFill>
              </a:rPr>
              <a:t>خاتمة </a:t>
            </a:r>
            <a:endParaRPr lang="fr-FR" sz="2800" dirty="0">
              <a:solidFill>
                <a:schemeClr val="tx1"/>
              </a:solidFill>
            </a:endParaRPr>
          </a:p>
        </p:txBody>
      </p:sp>
    </p:spTree>
    <p:extLst>
      <p:ext uri="{BB962C8B-B14F-4D97-AF65-F5344CB8AC3E}">
        <p14:creationId xmlns:p14="http://schemas.microsoft.com/office/powerpoint/2010/main" val="1472696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619447603"/>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p:cNvSpPr>
            <a:spLocks noGrp="1"/>
          </p:cNvSpPr>
          <p:nvPr>
            <p:ph type="title"/>
          </p:nvPr>
        </p:nvSpPr>
        <p:spPr>
          <a:xfrm>
            <a:off x="611560" y="260648"/>
            <a:ext cx="8229600" cy="1143000"/>
          </a:xfrm>
        </p:spPr>
        <p:txBody>
          <a:bodyPr/>
          <a:lstStyle/>
          <a:p>
            <a:r>
              <a:rPr lang="ar-DZ" u="sng" dirty="0" smtClean="0">
                <a:latin typeface="Arial Unicode MS" pitchFamily="34" charset="-128"/>
                <a:ea typeface="Arial Unicode MS" pitchFamily="34" charset="-128"/>
                <a:cs typeface="Arial Unicode MS" pitchFamily="34" charset="-128"/>
              </a:rPr>
              <a:t>1| </a:t>
            </a:r>
            <a:r>
              <a:rPr lang="ar-DZ" u="sng" dirty="0" smtClean="0">
                <a:latin typeface="Arial Unicode MS" pitchFamily="34" charset="-128"/>
                <a:ea typeface="Arial Unicode MS" pitchFamily="34" charset="-128"/>
                <a:cs typeface="Arial Unicode MS" pitchFamily="34" charset="-128"/>
              </a:rPr>
              <a:t>السياق التاريخي لشركة </a:t>
            </a:r>
            <a:r>
              <a:rPr lang="ar-DZ" u="sng" dirty="0" err="1" smtClean="0">
                <a:latin typeface="Arial Unicode MS" pitchFamily="34" charset="-128"/>
                <a:ea typeface="Arial Unicode MS" pitchFamily="34" charset="-128"/>
                <a:cs typeface="Arial Unicode MS" pitchFamily="34" charset="-128"/>
              </a:rPr>
              <a:t>استرازينيكا</a:t>
            </a:r>
            <a:r>
              <a:rPr lang="ar-DZ" u="sng" dirty="0" smtClean="0">
                <a:latin typeface="Arial Unicode MS" pitchFamily="34" charset="-128"/>
                <a:ea typeface="Arial Unicode MS" pitchFamily="34" charset="-128"/>
                <a:cs typeface="Arial Unicode MS" pitchFamily="34" charset="-128"/>
              </a:rPr>
              <a:t>   </a:t>
            </a:r>
            <a:endParaRPr lang="fr-FR" u="sng" dirty="0">
              <a:latin typeface="Arial Unicode MS" pitchFamily="34" charset="-128"/>
              <a:ea typeface="Arial Unicode MS" pitchFamily="34" charset="-128"/>
              <a:cs typeface="Arial Unicode MS" pitchFamily="34" charset="-128"/>
            </a:endParaRPr>
          </a:p>
        </p:txBody>
      </p:sp>
      <p:sp>
        <p:nvSpPr>
          <p:cNvPr id="5" name="Rectangle 4"/>
          <p:cNvSpPr/>
          <p:nvPr/>
        </p:nvSpPr>
        <p:spPr>
          <a:xfrm flipH="1">
            <a:off x="9900592" y="5301208"/>
            <a:ext cx="4571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Diagramme 7"/>
          <p:cNvGraphicFramePr/>
          <p:nvPr>
            <p:extLst>
              <p:ext uri="{D42A27DB-BD31-4B8C-83A1-F6EECF244321}">
                <p14:modId xmlns:p14="http://schemas.microsoft.com/office/powerpoint/2010/main" val="1605228029"/>
              </p:ext>
            </p:extLst>
          </p:nvPr>
        </p:nvGraphicFramePr>
        <p:xfrm>
          <a:off x="179512" y="1484784"/>
          <a:ext cx="8964488" cy="56565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AutoShape 2" descr="blob:https://web.whatsapp.com/96bf94f7-8187-4f4d-8111-7926a2fa369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893579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323528" y="1484784"/>
            <a:ext cx="4038600" cy="4525963"/>
          </a:xfrm>
        </p:spPr>
        <p:txBody>
          <a:bodyPr>
            <a:normAutofit/>
          </a:bodyPr>
          <a:lstStyle/>
          <a:p>
            <a:pPr algn="justLow" rtl="1">
              <a:buFont typeface="Wingdings" pitchFamily="2" charset="2"/>
              <a:buChar char="v"/>
            </a:pPr>
            <a:r>
              <a:rPr lang="ar-DZ" sz="4000" u="sng" dirty="0" smtClean="0">
                <a:solidFill>
                  <a:schemeClr val="accent6"/>
                </a:solidFill>
              </a:rPr>
              <a:t>التوسع العالمي</a:t>
            </a:r>
            <a:endParaRPr lang="fr-FR" sz="4000" u="sng" dirty="0">
              <a:solidFill>
                <a:schemeClr val="accent6"/>
              </a:solidFill>
            </a:endParaRPr>
          </a:p>
        </p:txBody>
      </p:sp>
      <p:sp>
        <p:nvSpPr>
          <p:cNvPr id="6" name="Espace réservé du contenu 5"/>
          <p:cNvSpPr>
            <a:spLocks noGrp="1"/>
          </p:cNvSpPr>
          <p:nvPr>
            <p:ph sz="half" idx="2"/>
          </p:nvPr>
        </p:nvSpPr>
        <p:spPr>
          <a:xfrm>
            <a:off x="5580112" y="1412776"/>
            <a:ext cx="4038600" cy="4681929"/>
          </a:xfrm>
        </p:spPr>
        <p:txBody>
          <a:bodyPr>
            <a:normAutofit/>
          </a:bodyPr>
          <a:lstStyle/>
          <a:p>
            <a:pPr lvl="8" rtl="1">
              <a:buFont typeface="Wingdings" pitchFamily="2" charset="2"/>
              <a:buChar char="v"/>
            </a:pPr>
            <a:r>
              <a:rPr lang="ar-DZ" sz="4000" u="sng" dirty="0" smtClean="0">
                <a:solidFill>
                  <a:schemeClr val="accent6"/>
                </a:solidFill>
              </a:rPr>
              <a:t>البدايات</a:t>
            </a:r>
          </a:p>
        </p:txBody>
      </p:sp>
      <p:sp>
        <p:nvSpPr>
          <p:cNvPr id="4" name="Titre 3"/>
          <p:cNvSpPr>
            <a:spLocks noGrp="1"/>
          </p:cNvSpPr>
          <p:nvPr>
            <p:ph type="title"/>
          </p:nvPr>
        </p:nvSpPr>
        <p:spPr>
          <a:xfrm>
            <a:off x="467544" y="-387424"/>
            <a:ext cx="8229600" cy="1143000"/>
          </a:xfrm>
        </p:spPr>
        <p:txBody>
          <a:bodyPr>
            <a:normAutofit fontScale="90000"/>
          </a:bodyPr>
          <a:lstStyle/>
          <a:p>
            <a:pPr algn="ctr"/>
            <a:r>
              <a:rPr lang="ar-DZ" u="sng" dirty="0" smtClean="0">
                <a:solidFill>
                  <a:schemeClr val="bg2"/>
                </a:solidFill>
              </a:rPr>
              <a:t>2</a:t>
            </a:r>
            <a:br>
              <a:rPr lang="ar-DZ" u="sng" dirty="0" smtClean="0">
                <a:solidFill>
                  <a:schemeClr val="bg2"/>
                </a:solidFill>
              </a:rPr>
            </a:br>
            <a:r>
              <a:rPr lang="ar-DZ" u="sng" dirty="0">
                <a:solidFill>
                  <a:schemeClr val="bg2"/>
                </a:solidFill>
              </a:rPr>
              <a:t/>
            </a:r>
            <a:br>
              <a:rPr lang="ar-DZ" u="sng" dirty="0">
                <a:solidFill>
                  <a:schemeClr val="bg2"/>
                </a:solidFill>
              </a:rPr>
            </a:br>
            <a:r>
              <a:rPr lang="ar-DZ" u="sng" dirty="0" smtClean="0">
                <a:solidFill>
                  <a:schemeClr val="bg2"/>
                </a:solidFill>
              </a:rPr>
              <a:t/>
            </a:r>
            <a:br>
              <a:rPr lang="ar-DZ" u="sng" dirty="0" smtClean="0">
                <a:solidFill>
                  <a:schemeClr val="bg2"/>
                </a:solidFill>
              </a:rPr>
            </a:br>
            <a:r>
              <a:rPr lang="ar-DZ" sz="4400" u="sng" dirty="0" smtClean="0">
                <a:solidFill>
                  <a:schemeClr val="bg2"/>
                </a:solidFill>
              </a:rPr>
              <a:t>2\ </a:t>
            </a:r>
            <a:r>
              <a:rPr lang="ar-DZ" sz="4400" u="sng" dirty="0" err="1" smtClean="0">
                <a:solidFill>
                  <a:schemeClr val="bg2"/>
                </a:solidFill>
              </a:rPr>
              <a:t>نشاة</a:t>
            </a:r>
            <a:r>
              <a:rPr lang="ar-DZ" sz="4400" u="sng" dirty="0" smtClean="0">
                <a:solidFill>
                  <a:schemeClr val="bg2"/>
                </a:solidFill>
              </a:rPr>
              <a:t> </a:t>
            </a:r>
            <a:r>
              <a:rPr lang="ar-DZ" sz="4400" u="sng" dirty="0" smtClean="0">
                <a:solidFill>
                  <a:schemeClr val="bg2"/>
                </a:solidFill>
              </a:rPr>
              <a:t>وتطور الشركة</a:t>
            </a:r>
            <a:r>
              <a:rPr lang="ar-DZ" u="sng" dirty="0">
                <a:solidFill>
                  <a:schemeClr val="bg2"/>
                </a:solidFill>
              </a:rPr>
              <a:t/>
            </a:r>
            <a:br>
              <a:rPr lang="ar-DZ" u="sng" dirty="0">
                <a:solidFill>
                  <a:schemeClr val="bg2"/>
                </a:solidFill>
              </a:rPr>
            </a:br>
            <a:endParaRPr lang="fr-FR" u="sng" dirty="0">
              <a:solidFill>
                <a:schemeClr val="bg2"/>
              </a:solidFill>
            </a:endParaRPr>
          </a:p>
        </p:txBody>
      </p:sp>
      <p:sp>
        <p:nvSpPr>
          <p:cNvPr id="7" name="ZoneTexte 6"/>
          <p:cNvSpPr txBox="1"/>
          <p:nvPr/>
        </p:nvSpPr>
        <p:spPr>
          <a:xfrm>
            <a:off x="5724128" y="2204863"/>
            <a:ext cx="3168352" cy="3970318"/>
          </a:xfrm>
          <a:prstGeom prst="rect">
            <a:avLst/>
          </a:prstGeom>
          <a:noFill/>
        </p:spPr>
        <p:txBody>
          <a:bodyPr wrap="square" rtlCol="0">
            <a:spAutoFit/>
          </a:bodyPr>
          <a:lstStyle/>
          <a:p>
            <a:pPr algn="justLow"/>
            <a:r>
              <a:rPr lang="ar-DZ" sz="2800" dirty="0">
                <a:solidFill>
                  <a:schemeClr val="bg1"/>
                </a:solidFill>
              </a:rPr>
              <a:t>شركة أسترا كانت متخصصة في أدوية الجهاز التنفسي، بينما ركزت </a:t>
            </a:r>
            <a:r>
              <a:rPr lang="ar-DZ" sz="2800" dirty="0" err="1">
                <a:solidFill>
                  <a:schemeClr val="bg1"/>
                </a:solidFill>
              </a:rPr>
              <a:t>زينيكا</a:t>
            </a:r>
            <a:r>
              <a:rPr lang="ar-DZ" sz="2800" dirty="0">
                <a:solidFill>
                  <a:schemeClr val="bg1"/>
                </a:solidFill>
              </a:rPr>
              <a:t> على أدوية علاج السرطان وأدوية القلب الاندماج بينهما مكن من جمع خبراتهما لتطوير منتجات مبتكرة في مجالات متعددة.</a:t>
            </a:r>
            <a:endParaRPr lang="fr-FR" sz="2800" dirty="0">
              <a:solidFill>
                <a:schemeClr val="bg1"/>
              </a:solidFill>
            </a:endParaRPr>
          </a:p>
        </p:txBody>
      </p:sp>
      <p:sp>
        <p:nvSpPr>
          <p:cNvPr id="9" name="ZoneTexte 8"/>
          <p:cNvSpPr txBox="1"/>
          <p:nvPr/>
        </p:nvSpPr>
        <p:spPr>
          <a:xfrm>
            <a:off x="495075" y="2492896"/>
            <a:ext cx="4608512" cy="2677656"/>
          </a:xfrm>
          <a:prstGeom prst="rect">
            <a:avLst/>
          </a:prstGeom>
          <a:noFill/>
        </p:spPr>
        <p:txBody>
          <a:bodyPr wrap="square" rtlCol="0">
            <a:spAutoFit/>
          </a:bodyPr>
          <a:lstStyle/>
          <a:p>
            <a:pPr algn="justLow"/>
            <a:r>
              <a:rPr lang="ar-DZ" sz="2800" dirty="0">
                <a:solidFill>
                  <a:schemeClr val="bg1"/>
                </a:solidFill>
              </a:rPr>
              <a:t>سرعان ما توسعت الشركة لتصبح لاعبا رئيسيا في الأسواق العالمية. استثمرت في البحث والتطوير بمليارات الدولارات وأنشأت مراكز أبحاث في دول متعددة مثل </a:t>
            </a:r>
            <a:r>
              <a:rPr lang="ar-DZ" sz="2800" dirty="0" err="1">
                <a:solidFill>
                  <a:schemeClr val="bg1"/>
                </a:solidFill>
              </a:rPr>
              <a:t>المملكةالمتحدة،السويد</a:t>
            </a:r>
            <a:r>
              <a:rPr lang="ar-DZ" sz="2800" dirty="0">
                <a:solidFill>
                  <a:schemeClr val="bg1"/>
                </a:solidFill>
              </a:rPr>
              <a:t>، والولايات المتحدة</a:t>
            </a:r>
            <a:endParaRPr lang="fr-FR" sz="2800" dirty="0">
              <a:solidFill>
                <a:schemeClr val="bg1"/>
              </a:solidFill>
            </a:endParaRPr>
          </a:p>
        </p:txBody>
      </p:sp>
    </p:spTree>
    <p:extLst>
      <p:ext uri="{BB962C8B-B14F-4D97-AF65-F5344CB8AC3E}">
        <p14:creationId xmlns:p14="http://schemas.microsoft.com/office/powerpoint/2010/main" val="1882708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ar-DZ" u="sng" dirty="0" smtClean="0"/>
              <a:t>9\المسؤولية </a:t>
            </a:r>
            <a:r>
              <a:rPr lang="ar-DZ" u="sng" dirty="0" smtClean="0"/>
              <a:t>الاجتماعية في </a:t>
            </a:r>
            <a:r>
              <a:rPr lang="ar-DZ" u="sng" dirty="0" err="1" smtClean="0"/>
              <a:t>استرازينيكا</a:t>
            </a:r>
            <a:endParaRPr lang="fr-FR" u="sng" dirty="0"/>
          </a:p>
        </p:txBody>
      </p:sp>
      <p:sp>
        <p:nvSpPr>
          <p:cNvPr id="4" name="Espace réservé du contenu 3"/>
          <p:cNvSpPr>
            <a:spLocks noGrp="1"/>
          </p:cNvSpPr>
          <p:nvPr>
            <p:ph idx="1"/>
          </p:nvPr>
        </p:nvSpPr>
        <p:spPr>
          <a:xfrm>
            <a:off x="-1" y="1324143"/>
            <a:ext cx="9263533" cy="5832648"/>
          </a:xfrm>
          <a:solidFill>
            <a:schemeClr val="bg1"/>
          </a:solidFill>
        </p:spPr>
        <p:txBody>
          <a:bodyPr/>
          <a:lstStyle/>
          <a:p>
            <a:pPr marL="109728" indent="0" algn="justLow" rtl="1">
              <a:buNone/>
            </a:pPr>
            <a:r>
              <a:rPr lang="ar-DZ" sz="2800" b="1" dirty="0">
                <a:solidFill>
                  <a:schemeClr val="bg2">
                    <a:lumMod val="50000"/>
                  </a:schemeClr>
                </a:solidFill>
                <a:effectLst>
                  <a:outerShdw blurRad="38100" dist="38100" dir="2700000" algn="tl">
                    <a:srgbClr val="000000">
                      <a:alpha val="43137"/>
                    </a:srgbClr>
                  </a:outerShdw>
                </a:effectLst>
                <a:latin typeface="SF Pro Text"/>
              </a:rPr>
              <a:t>•الوصول إلى الرعاية الصحية:</a:t>
            </a:r>
            <a:r>
              <a:rPr lang="ar-DZ" sz="2400" dirty="0">
                <a:solidFill>
                  <a:schemeClr val="bg2">
                    <a:lumMod val="50000"/>
                  </a:schemeClr>
                </a:solidFill>
                <a:latin typeface="SF Pro Text"/>
              </a:rPr>
              <a:t> </a:t>
            </a:r>
            <a:r>
              <a:rPr lang="ar-DZ" sz="2400" dirty="0">
                <a:solidFill>
                  <a:srgbClr val="111B21"/>
                </a:solidFill>
                <a:latin typeface="SF Pro Text"/>
              </a:rPr>
              <a:t>تسعى الشركة جاهدة لجعل أدويتها متاحة بأسعار معقولة في البلدان النامية وتتعاون مع الحكومات والمنظمات غير </a:t>
            </a:r>
            <a:r>
              <a:rPr lang="ar-DZ" sz="2400" dirty="0" smtClean="0">
                <a:solidFill>
                  <a:srgbClr val="111B21"/>
                </a:solidFill>
                <a:latin typeface="SF Pro Text"/>
              </a:rPr>
              <a:t>الحكومية لتوسيع </a:t>
            </a:r>
            <a:r>
              <a:rPr lang="ar-DZ" sz="2400" dirty="0">
                <a:solidFill>
                  <a:srgbClr val="111B21"/>
                </a:solidFill>
                <a:latin typeface="SF Pro Text"/>
              </a:rPr>
              <a:t>نطاق الوصول إلى الرعاية </a:t>
            </a:r>
            <a:r>
              <a:rPr lang="ar-DZ" sz="2400" dirty="0" smtClean="0">
                <a:solidFill>
                  <a:srgbClr val="111B21"/>
                </a:solidFill>
                <a:latin typeface="SF Pro Text"/>
              </a:rPr>
              <a:t>الصحية.</a:t>
            </a:r>
          </a:p>
          <a:p>
            <a:pPr marL="109728" indent="0" algn="r" rtl="1">
              <a:buNone/>
            </a:pPr>
            <a:r>
              <a:rPr lang="fr-FR" sz="2800" dirty="0">
                <a:solidFill>
                  <a:schemeClr val="bg2">
                    <a:lumMod val="50000"/>
                  </a:schemeClr>
                </a:solidFill>
                <a:latin typeface="SF Pro Text"/>
              </a:rPr>
              <a:t>•</a:t>
            </a:r>
            <a:r>
              <a:rPr lang="ar-DZ" sz="2800" b="1" dirty="0" smtClean="0">
                <a:solidFill>
                  <a:schemeClr val="bg2">
                    <a:lumMod val="50000"/>
                  </a:schemeClr>
                </a:solidFill>
                <a:effectLst>
                  <a:outerShdw blurRad="38100" dist="38100" dir="2700000" algn="tl">
                    <a:srgbClr val="000000">
                      <a:alpha val="43137"/>
                    </a:srgbClr>
                  </a:outerShdw>
                </a:effectLst>
                <a:latin typeface="SF Pro Text"/>
              </a:rPr>
              <a:t>الأبحاث </a:t>
            </a:r>
            <a:r>
              <a:rPr lang="ar-DZ" sz="2800" b="1" dirty="0">
                <a:solidFill>
                  <a:schemeClr val="bg2">
                    <a:lumMod val="50000"/>
                  </a:schemeClr>
                </a:solidFill>
                <a:effectLst>
                  <a:outerShdw blurRad="38100" dist="38100" dir="2700000" algn="tl">
                    <a:srgbClr val="000000">
                      <a:alpha val="43137"/>
                    </a:srgbClr>
                  </a:outerShdw>
                </a:effectLst>
                <a:latin typeface="SF Pro Text"/>
              </a:rPr>
              <a:t>والتطوير:</a:t>
            </a:r>
            <a:r>
              <a:rPr lang="ar-DZ" sz="2400" dirty="0">
                <a:solidFill>
                  <a:schemeClr val="bg2">
                    <a:lumMod val="50000"/>
                  </a:schemeClr>
                </a:solidFill>
                <a:latin typeface="SF Pro Text"/>
              </a:rPr>
              <a:t> </a:t>
            </a:r>
            <a:r>
              <a:rPr lang="ar-DZ" sz="2400" dirty="0">
                <a:solidFill>
                  <a:srgbClr val="111B21"/>
                </a:solidFill>
                <a:latin typeface="SF Pro Text"/>
              </a:rPr>
              <a:t>تستثمر </a:t>
            </a:r>
            <a:r>
              <a:rPr lang="ar-DZ" sz="2400" dirty="0" err="1">
                <a:solidFill>
                  <a:srgbClr val="111B21"/>
                </a:solidFill>
                <a:latin typeface="SF Pro Text"/>
              </a:rPr>
              <a:t>أسترازينيكا</a:t>
            </a:r>
            <a:r>
              <a:rPr lang="ar-DZ" sz="2400" dirty="0">
                <a:solidFill>
                  <a:srgbClr val="111B21"/>
                </a:solidFill>
                <a:latin typeface="SF Pro Text"/>
              </a:rPr>
              <a:t> بشكل كبير في الأبحاث والتطوير لتطوير علاجات جديدة للأمراض المستعصية، مع التركيز على الأمراض التي تؤثر بشكل خاص على البلدان </a:t>
            </a:r>
            <a:r>
              <a:rPr lang="ar-DZ" sz="2400" dirty="0" smtClean="0">
                <a:solidFill>
                  <a:srgbClr val="111B21"/>
                </a:solidFill>
                <a:latin typeface="SF Pro Text"/>
              </a:rPr>
              <a:t>النامية</a:t>
            </a:r>
            <a:r>
              <a:rPr lang="ar-DZ" sz="2800" dirty="0">
                <a:solidFill>
                  <a:srgbClr val="111B21"/>
                </a:solidFill>
                <a:latin typeface="SF Pro Text"/>
              </a:rPr>
              <a:t>.</a:t>
            </a:r>
            <a:r>
              <a:rPr lang="ar-DZ" dirty="0" smtClean="0">
                <a:solidFill>
                  <a:srgbClr val="111B21"/>
                </a:solidFill>
                <a:latin typeface="SF Pro Text"/>
              </a:rPr>
              <a:t> </a:t>
            </a:r>
            <a:endParaRPr lang="ar-DZ" sz="2400" dirty="0" smtClean="0">
              <a:solidFill>
                <a:srgbClr val="111B21"/>
              </a:solidFill>
              <a:latin typeface="SF Pro Text"/>
            </a:endParaRPr>
          </a:p>
          <a:p>
            <a:pPr marL="109728" indent="0" algn="justLow" rtl="1">
              <a:buNone/>
            </a:pPr>
            <a:r>
              <a:rPr lang="ar-DZ" sz="2800" b="1" dirty="0">
                <a:solidFill>
                  <a:schemeClr val="bg2">
                    <a:lumMod val="50000"/>
                  </a:schemeClr>
                </a:solidFill>
                <a:effectLst>
                  <a:outerShdw blurRad="38100" dist="38100" dir="2700000" algn="tl">
                    <a:srgbClr val="000000">
                      <a:alpha val="43137"/>
                    </a:srgbClr>
                  </a:outerShdw>
                </a:effectLst>
                <a:latin typeface="SF Pro Text"/>
              </a:rPr>
              <a:t>•</a:t>
            </a:r>
            <a:r>
              <a:rPr lang="ar-DZ" sz="2800" b="1" dirty="0" smtClean="0">
                <a:solidFill>
                  <a:schemeClr val="bg2">
                    <a:lumMod val="50000"/>
                  </a:schemeClr>
                </a:solidFill>
                <a:effectLst>
                  <a:outerShdw blurRad="38100" dist="38100" dir="2700000" algn="tl">
                    <a:srgbClr val="000000">
                      <a:alpha val="43137"/>
                    </a:srgbClr>
                  </a:outerShdw>
                </a:effectLst>
                <a:latin typeface="SF Pro Text"/>
              </a:rPr>
              <a:t>المساهمة </a:t>
            </a:r>
            <a:r>
              <a:rPr lang="ar-DZ" sz="2800" b="1" dirty="0">
                <a:solidFill>
                  <a:schemeClr val="bg2">
                    <a:lumMod val="50000"/>
                  </a:schemeClr>
                </a:solidFill>
                <a:effectLst>
                  <a:outerShdw blurRad="38100" dist="38100" dir="2700000" algn="tl">
                    <a:srgbClr val="000000">
                      <a:alpha val="43137"/>
                    </a:srgbClr>
                  </a:outerShdw>
                </a:effectLst>
                <a:latin typeface="SF Pro Text"/>
              </a:rPr>
              <a:t>في المجتمعات المحلية :</a:t>
            </a:r>
            <a:r>
              <a:rPr lang="ar-DZ" sz="2400" dirty="0">
                <a:solidFill>
                  <a:srgbClr val="111B21"/>
                </a:solidFill>
                <a:latin typeface="SF Pro Text"/>
              </a:rPr>
              <a:t> تدعم الشركة المشاريع المحلية التي تهدف إلى تحسين الصحة والتعليم والبنية التحتية في المناطق المحرومة</a:t>
            </a:r>
            <a:r>
              <a:rPr lang="ar-DZ" sz="2400" dirty="0" smtClean="0">
                <a:solidFill>
                  <a:srgbClr val="111B21"/>
                </a:solidFill>
                <a:latin typeface="SF Pro Text"/>
              </a:rPr>
              <a:t>.</a:t>
            </a:r>
          </a:p>
          <a:p>
            <a:pPr algn="justLow" rtl="1"/>
            <a:r>
              <a:rPr lang="fr-FR" sz="2400" dirty="0">
                <a:solidFill>
                  <a:srgbClr val="111B21"/>
                </a:solidFill>
                <a:latin typeface="SF Pro Text"/>
              </a:rPr>
              <a:t>•</a:t>
            </a:r>
            <a:r>
              <a:rPr lang="ar-DZ" sz="2400" dirty="0" smtClean="0">
                <a:solidFill>
                  <a:srgbClr val="111B21"/>
                </a:solidFill>
                <a:latin typeface="SF Pro Text"/>
              </a:rPr>
              <a:t> </a:t>
            </a:r>
          </a:p>
          <a:p>
            <a:pPr algn="justLow" rtl="1"/>
            <a:endParaRPr lang="fr-FR" dirty="0"/>
          </a:p>
        </p:txBody>
      </p:sp>
      <p:sp>
        <p:nvSpPr>
          <p:cNvPr id="2" name="Rectangle 1"/>
          <p:cNvSpPr/>
          <p:nvPr/>
        </p:nvSpPr>
        <p:spPr>
          <a:xfrm>
            <a:off x="0" y="4149080"/>
            <a:ext cx="9144000" cy="2123658"/>
          </a:xfrm>
          <a:prstGeom prst="rect">
            <a:avLst/>
          </a:prstGeom>
        </p:spPr>
        <p:txBody>
          <a:bodyPr wrap="square">
            <a:spAutoFit/>
          </a:bodyPr>
          <a:lstStyle/>
          <a:p>
            <a:pPr algn="r"/>
            <a:endParaRPr lang="ar-DZ" sz="2800" b="1" dirty="0" smtClean="0">
              <a:solidFill>
                <a:srgbClr val="111B21"/>
              </a:solidFill>
              <a:effectLst>
                <a:outerShdw blurRad="38100" dist="38100" dir="2700000" algn="tl">
                  <a:srgbClr val="000000">
                    <a:alpha val="43137"/>
                  </a:srgbClr>
                </a:outerShdw>
              </a:effectLst>
              <a:latin typeface="SF Pro Text"/>
            </a:endParaRPr>
          </a:p>
          <a:p>
            <a:pPr algn="r"/>
            <a:r>
              <a:rPr lang="ar-DZ" sz="2800" b="1" dirty="0" smtClean="0">
                <a:solidFill>
                  <a:schemeClr val="bg2">
                    <a:lumMod val="50000"/>
                  </a:schemeClr>
                </a:solidFill>
                <a:effectLst>
                  <a:outerShdw blurRad="38100" dist="38100" dir="2700000" algn="tl">
                    <a:srgbClr val="000000">
                      <a:alpha val="43137"/>
                    </a:srgbClr>
                  </a:outerShdw>
                </a:effectLst>
                <a:latin typeface="SF Pro Text"/>
              </a:rPr>
              <a:t>الاستدامة </a:t>
            </a:r>
            <a:r>
              <a:rPr lang="ar-DZ" sz="2800" b="1" dirty="0">
                <a:solidFill>
                  <a:schemeClr val="bg2">
                    <a:lumMod val="50000"/>
                  </a:schemeClr>
                </a:solidFill>
                <a:effectLst>
                  <a:outerShdw blurRad="38100" dist="38100" dir="2700000" algn="tl">
                    <a:srgbClr val="000000">
                      <a:alpha val="43137"/>
                    </a:srgbClr>
                  </a:outerShdw>
                </a:effectLst>
                <a:latin typeface="SF Pro Text"/>
              </a:rPr>
              <a:t>البيئية :</a:t>
            </a:r>
            <a:r>
              <a:rPr lang="ar-DZ" sz="2800" b="1" dirty="0">
                <a:solidFill>
                  <a:srgbClr val="111B21"/>
                </a:solidFill>
                <a:effectLst>
                  <a:outerShdw blurRad="38100" dist="38100" dir="2700000" algn="tl">
                    <a:srgbClr val="000000">
                      <a:alpha val="43137"/>
                    </a:srgbClr>
                  </a:outerShdw>
                </a:effectLst>
                <a:latin typeface="SF Pro Text"/>
              </a:rPr>
              <a:t> </a:t>
            </a:r>
            <a:r>
              <a:rPr lang="ar-DZ" sz="2400" dirty="0">
                <a:solidFill>
                  <a:srgbClr val="111B21"/>
                </a:solidFill>
                <a:latin typeface="SF Pro Text"/>
              </a:rPr>
              <a:t>تلتزم </a:t>
            </a:r>
            <a:r>
              <a:rPr lang="ar-DZ" sz="2400" dirty="0" err="1">
                <a:solidFill>
                  <a:srgbClr val="111B21"/>
                </a:solidFill>
                <a:latin typeface="SF Pro Text"/>
              </a:rPr>
              <a:t>أسترازينيكا</a:t>
            </a:r>
            <a:r>
              <a:rPr lang="ar-DZ" sz="2400" dirty="0">
                <a:solidFill>
                  <a:srgbClr val="111B21"/>
                </a:solidFill>
                <a:latin typeface="SF Pro Text"/>
              </a:rPr>
              <a:t> بممارسات </a:t>
            </a:r>
            <a:r>
              <a:rPr lang="ar-DZ" sz="2400" dirty="0" smtClean="0">
                <a:solidFill>
                  <a:srgbClr val="111B21"/>
                </a:solidFill>
                <a:latin typeface="SF Pro Text"/>
              </a:rPr>
              <a:t>بيئية مستدامة </a:t>
            </a:r>
            <a:r>
              <a:rPr lang="ar-DZ" sz="2400" dirty="0">
                <a:solidFill>
                  <a:srgbClr val="111B21"/>
                </a:solidFill>
                <a:latin typeface="SF Pro Text"/>
              </a:rPr>
              <a:t>في جميع عملياتها، وتسعى إلى تقليل انبعاثات الكربون واستخدام الموارد الطبيعية بكفاءة</a:t>
            </a:r>
            <a:r>
              <a:rPr lang="ar-DZ" dirty="0">
                <a:solidFill>
                  <a:srgbClr val="111B21"/>
                </a:solidFill>
                <a:latin typeface="SF Pro Text"/>
              </a:rPr>
              <a:t>. </a:t>
            </a:r>
            <a:r>
              <a:rPr lang="ar-DZ" dirty="0"/>
              <a:t/>
            </a:r>
            <a:br>
              <a:rPr lang="ar-DZ" dirty="0"/>
            </a:br>
            <a:r>
              <a:rPr lang="ar-DZ" sz="2800" b="1" dirty="0">
                <a:solidFill>
                  <a:schemeClr val="bg2">
                    <a:lumMod val="50000"/>
                  </a:schemeClr>
                </a:solidFill>
                <a:effectLst>
                  <a:outerShdw blurRad="38100" dist="38100" dir="2700000" algn="tl">
                    <a:srgbClr val="000000">
                      <a:alpha val="43137"/>
                    </a:srgbClr>
                  </a:outerShdw>
                </a:effectLst>
                <a:latin typeface="SF Pro Text"/>
              </a:rPr>
              <a:t>الشفافية </a:t>
            </a:r>
            <a:r>
              <a:rPr lang="ar-DZ" sz="2800" b="1" dirty="0" smtClean="0">
                <a:solidFill>
                  <a:schemeClr val="bg2">
                    <a:lumMod val="50000"/>
                  </a:schemeClr>
                </a:solidFill>
                <a:effectLst>
                  <a:outerShdw blurRad="38100" dist="38100" dir="2700000" algn="tl">
                    <a:srgbClr val="000000">
                      <a:alpha val="43137"/>
                    </a:srgbClr>
                  </a:outerShdw>
                </a:effectLst>
                <a:latin typeface="SF Pro Text"/>
              </a:rPr>
              <a:t>والحكومة </a:t>
            </a:r>
            <a:r>
              <a:rPr lang="ar-DZ" sz="2800" b="1" dirty="0">
                <a:solidFill>
                  <a:schemeClr val="bg2">
                    <a:lumMod val="50000"/>
                  </a:schemeClr>
                </a:solidFill>
                <a:effectLst>
                  <a:outerShdw blurRad="38100" dist="38100" dir="2700000" algn="tl">
                    <a:srgbClr val="000000">
                      <a:alpha val="43137"/>
                    </a:srgbClr>
                  </a:outerShdw>
                </a:effectLst>
                <a:latin typeface="SF Pro Text"/>
              </a:rPr>
              <a:t>:</a:t>
            </a:r>
            <a:r>
              <a:rPr lang="ar-DZ" sz="2400" dirty="0">
                <a:solidFill>
                  <a:schemeClr val="bg2">
                    <a:lumMod val="50000"/>
                  </a:schemeClr>
                </a:solidFill>
                <a:latin typeface="SF Pro Text"/>
              </a:rPr>
              <a:t> </a:t>
            </a:r>
            <a:r>
              <a:rPr lang="ar-DZ" sz="2400" dirty="0">
                <a:solidFill>
                  <a:srgbClr val="111B21"/>
                </a:solidFill>
                <a:latin typeface="SF Pro Text"/>
              </a:rPr>
              <a:t>تلتزم الشركة بمبادئ </a:t>
            </a:r>
            <a:r>
              <a:rPr lang="ar-DZ" sz="2400" dirty="0" smtClean="0">
                <a:solidFill>
                  <a:srgbClr val="111B21"/>
                </a:solidFill>
                <a:latin typeface="SF Pro Text"/>
              </a:rPr>
              <a:t>الشفافية </a:t>
            </a:r>
            <a:r>
              <a:rPr lang="ar-DZ" sz="2400" dirty="0" err="1" smtClean="0">
                <a:solidFill>
                  <a:srgbClr val="111B21"/>
                </a:solidFill>
                <a:latin typeface="SF Pro Text"/>
              </a:rPr>
              <a:t>والحوكمة</a:t>
            </a:r>
            <a:r>
              <a:rPr lang="ar-DZ" sz="2400" dirty="0" smtClean="0">
                <a:solidFill>
                  <a:srgbClr val="111B21"/>
                </a:solidFill>
                <a:latin typeface="SF Pro Text"/>
              </a:rPr>
              <a:t> </a:t>
            </a:r>
            <a:r>
              <a:rPr lang="ar-DZ" sz="2400" dirty="0">
                <a:solidFill>
                  <a:srgbClr val="111B21"/>
                </a:solidFill>
                <a:latin typeface="SF Pro Text"/>
              </a:rPr>
              <a:t>الرشيدة، وتنشر تقارير دورية حول أدائها الاجتماعي والبيئي</a:t>
            </a:r>
            <a:r>
              <a:rPr lang="ar-DZ" dirty="0" smtClean="0">
                <a:solidFill>
                  <a:srgbClr val="111B21"/>
                </a:solidFill>
                <a:latin typeface="SF Pro Text"/>
              </a:rPr>
              <a:t>.</a:t>
            </a:r>
            <a:r>
              <a:rPr lang="fr-FR" dirty="0">
                <a:solidFill>
                  <a:srgbClr val="111B21"/>
                </a:solidFill>
                <a:latin typeface="SF Pro Text"/>
              </a:rPr>
              <a:t> •</a:t>
            </a:r>
            <a:endParaRPr lang="fr-FR" dirty="0"/>
          </a:p>
        </p:txBody>
      </p:sp>
    </p:spTree>
    <p:extLst>
      <p:ext uri="{BB962C8B-B14F-4D97-AF65-F5344CB8AC3E}">
        <p14:creationId xmlns:p14="http://schemas.microsoft.com/office/powerpoint/2010/main" val="3917946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04664" y="116632"/>
            <a:ext cx="8939336" cy="624377"/>
          </a:xfrm>
        </p:spPr>
        <p:txBody>
          <a:bodyPr>
            <a:normAutofit fontScale="90000"/>
          </a:bodyPr>
          <a:lstStyle/>
          <a:p>
            <a:pPr algn="ctr"/>
            <a:r>
              <a:rPr lang="ar-DZ" dirty="0" smtClean="0"/>
              <a:t>3\ </a:t>
            </a:r>
            <a:r>
              <a:rPr lang="ar-DZ" u="sng" dirty="0" smtClean="0"/>
              <a:t>المنتجات </a:t>
            </a:r>
            <a:r>
              <a:rPr lang="ar-DZ" u="sng" dirty="0" smtClean="0"/>
              <a:t>الرئيسية </a:t>
            </a:r>
            <a:r>
              <a:rPr lang="ar-DZ" u="sng" dirty="0" err="1" smtClean="0"/>
              <a:t>لاسترازينيكا</a:t>
            </a:r>
            <a:endParaRPr lang="fr-FR" u="sng" dirty="0"/>
          </a:p>
        </p:txBody>
      </p:sp>
      <p:sp>
        <p:nvSpPr>
          <p:cNvPr id="7" name="Espace réservé du contenu 6"/>
          <p:cNvSpPr>
            <a:spLocks noGrp="1"/>
          </p:cNvSpPr>
          <p:nvPr>
            <p:ph idx="1"/>
          </p:nvPr>
        </p:nvSpPr>
        <p:spPr>
          <a:xfrm flipH="1" flipV="1">
            <a:off x="12369552" y="8459019"/>
            <a:ext cx="315934" cy="525324"/>
          </a:xfrm>
        </p:spPr>
        <p:txBody>
          <a:bodyPr/>
          <a:lstStyle/>
          <a:p>
            <a:endParaRPr lang="fr-FR" dirty="0"/>
          </a:p>
        </p:txBody>
      </p:sp>
      <p:sp>
        <p:nvSpPr>
          <p:cNvPr id="8" name="Rectangle 7"/>
          <p:cNvSpPr/>
          <p:nvPr/>
        </p:nvSpPr>
        <p:spPr>
          <a:xfrm>
            <a:off x="0" y="741009"/>
            <a:ext cx="8890342" cy="6093296"/>
          </a:xfrm>
          <a:prstGeom prst="rect">
            <a:avLst/>
          </a:prstGeom>
        </p:spPr>
        <p:txBody>
          <a:bodyPr/>
          <a:lstStyle/>
          <a:p>
            <a:pPr marL="342900" indent="-342900" algn="r" rtl="1">
              <a:buFont typeface="+mj-lt"/>
              <a:buAutoNum type="arabicPeriod"/>
            </a:pPr>
            <a:r>
              <a:rPr lang="ar-DZ" u="sng" dirty="0" smtClean="0">
                <a:solidFill>
                  <a:schemeClr val="accent2"/>
                </a:solidFill>
              </a:rPr>
              <a:t>ا</a:t>
            </a:r>
            <a:r>
              <a:rPr lang="ar-DZ" sz="2800" u="sng" dirty="0" smtClean="0">
                <a:solidFill>
                  <a:schemeClr val="accent2"/>
                </a:solidFill>
              </a:rPr>
              <a:t>دوية القلب و الاوعية الدموية </a:t>
            </a:r>
            <a:r>
              <a:rPr lang="fr-FR" sz="2800" dirty="0">
                <a:solidFill>
                  <a:srgbClr val="111B21"/>
                </a:solidFill>
                <a:latin typeface="SF Pro Text"/>
              </a:rPr>
              <a:t>:</a:t>
            </a:r>
            <a:endParaRPr lang="fr-FR" sz="2800" dirty="0"/>
          </a:p>
          <a:p>
            <a:pPr marL="342900" lvl="0" indent="-342900" algn="r" rtl="1">
              <a:buFont typeface="+mj-lt"/>
              <a:buAutoNum type="arabicPeriod"/>
            </a:pPr>
            <a:endParaRPr lang="fr-FR" sz="2800" u="sng" dirty="0" smtClean="0">
              <a:solidFill>
                <a:schemeClr val="accent2"/>
              </a:solidFill>
            </a:endParaRPr>
          </a:p>
          <a:p>
            <a:pPr lvl="1">
              <a:buChar char="•"/>
            </a:pPr>
            <a:r>
              <a:rPr lang="fr-FR" sz="2800" b="1" dirty="0" err="1" smtClean="0"/>
              <a:t>Brilinta</a:t>
            </a:r>
            <a:r>
              <a:rPr lang="fr-FR" sz="2800" dirty="0" smtClean="0"/>
              <a:t>  </a:t>
            </a:r>
            <a:r>
              <a:rPr lang="ar-DZ" sz="2800" dirty="0" smtClean="0"/>
              <a:t>مضاد لتخثر الدم يستخدم للوقاية من النوبات القلبية </a:t>
            </a:r>
          </a:p>
          <a:p>
            <a:pPr lvl="1">
              <a:buChar char="•"/>
            </a:pPr>
            <a:r>
              <a:rPr lang="fr-FR" sz="2800" b="1" dirty="0" err="1" smtClean="0"/>
              <a:t>Crestor</a:t>
            </a:r>
            <a:r>
              <a:rPr lang="ar-DZ" sz="2800" dirty="0" smtClean="0"/>
              <a:t>علاج ارتفاع </a:t>
            </a:r>
            <a:r>
              <a:rPr lang="ar-DZ" sz="2800" dirty="0" err="1" smtClean="0"/>
              <a:t>الكوليستيرول</a:t>
            </a:r>
            <a:r>
              <a:rPr lang="ar-DZ" sz="2800" dirty="0" smtClean="0"/>
              <a:t> </a:t>
            </a:r>
            <a:endParaRPr lang="fr-FR" sz="2800" dirty="0"/>
          </a:p>
          <a:p>
            <a:pPr marL="514350" lvl="0" indent="-514350" algn="r" rtl="1">
              <a:buFont typeface="+mj-lt"/>
              <a:buAutoNum type="arabicPeriod"/>
            </a:pPr>
            <a:r>
              <a:rPr lang="ar-DZ" sz="2800" u="sng" dirty="0" smtClean="0">
                <a:solidFill>
                  <a:schemeClr val="accent2"/>
                </a:solidFill>
              </a:rPr>
              <a:t>ادوية السرطان </a:t>
            </a:r>
            <a:r>
              <a:rPr lang="fr-FR" sz="2800" dirty="0">
                <a:solidFill>
                  <a:srgbClr val="111B21"/>
                </a:solidFill>
                <a:latin typeface="SF Pro Text"/>
              </a:rPr>
              <a:t>:</a:t>
            </a:r>
            <a:endParaRPr lang="fr-FR" sz="2800" u="sng" dirty="0">
              <a:solidFill>
                <a:schemeClr val="accent2"/>
              </a:solidFill>
            </a:endParaRPr>
          </a:p>
          <a:p>
            <a:pPr lvl="1">
              <a:buChar char="•"/>
            </a:pPr>
            <a:r>
              <a:rPr lang="fr-FR" sz="2800" b="1" dirty="0" err="1" smtClean="0"/>
              <a:t>Tagrisso</a:t>
            </a:r>
            <a:r>
              <a:rPr lang="fr-FR" sz="2800" dirty="0" smtClean="0"/>
              <a:t> </a:t>
            </a:r>
            <a:r>
              <a:rPr lang="ar-DZ" sz="2800" dirty="0" smtClean="0"/>
              <a:t>علاج سرطان الرئة </a:t>
            </a:r>
            <a:endParaRPr lang="ar-DZ" sz="2800" dirty="0" smtClean="0"/>
          </a:p>
          <a:p>
            <a:pPr lvl="1">
              <a:buChar char="•"/>
            </a:pPr>
            <a:r>
              <a:rPr lang="fr-FR" sz="2800" b="1" dirty="0" err="1" smtClean="0"/>
              <a:t>Imfinzi</a:t>
            </a:r>
            <a:r>
              <a:rPr lang="ar-DZ" sz="2800" dirty="0" smtClean="0"/>
              <a:t>علاج مناعي </a:t>
            </a:r>
            <a:r>
              <a:rPr lang="ar-DZ" sz="2800" dirty="0" err="1" smtClean="0"/>
              <a:t>لانواعي</a:t>
            </a:r>
            <a:r>
              <a:rPr lang="ar-DZ" sz="2800" dirty="0" smtClean="0"/>
              <a:t> </a:t>
            </a:r>
            <a:r>
              <a:rPr lang="ar-DZ" sz="2800" dirty="0" err="1" smtClean="0"/>
              <a:t>لانواع</a:t>
            </a:r>
            <a:r>
              <a:rPr lang="ar-DZ" sz="2800" dirty="0" smtClean="0"/>
              <a:t>  متعددة من السرطان</a:t>
            </a:r>
            <a:endParaRPr lang="fr-FR" sz="2800" dirty="0" smtClean="0"/>
          </a:p>
          <a:p>
            <a:pPr lvl="1" rtl="0">
              <a:buChar char="•"/>
            </a:pPr>
            <a:r>
              <a:rPr lang="fr-FR" sz="2800" b="1" dirty="0" err="1" smtClean="0"/>
              <a:t>Lynparza</a:t>
            </a:r>
            <a:r>
              <a:rPr lang="ar-DZ" sz="2800" dirty="0" smtClean="0"/>
              <a:t>يستخدم لعلاج سرطان الثدي والمبيض</a:t>
            </a:r>
            <a:endParaRPr lang="fr-FR" sz="2800" dirty="0"/>
          </a:p>
          <a:p>
            <a:pPr marL="514350" lvl="0" indent="-514350" algn="r" rtl="1">
              <a:buFont typeface="+mj-lt"/>
              <a:buAutoNum type="arabicPeriod"/>
            </a:pPr>
            <a:r>
              <a:rPr lang="ar-DZ" sz="2800" u="sng" dirty="0" smtClean="0">
                <a:solidFill>
                  <a:schemeClr val="accent2"/>
                </a:solidFill>
              </a:rPr>
              <a:t>ادوية الجهاز </a:t>
            </a:r>
            <a:r>
              <a:rPr lang="ar-DZ" sz="2800" u="sng" dirty="0" smtClean="0">
                <a:solidFill>
                  <a:schemeClr val="accent2"/>
                </a:solidFill>
              </a:rPr>
              <a:t>التنفسي</a:t>
            </a:r>
            <a:r>
              <a:rPr lang="fr-FR" sz="2800" dirty="0">
                <a:solidFill>
                  <a:srgbClr val="111B21"/>
                </a:solidFill>
                <a:latin typeface="SF Pro Text"/>
              </a:rPr>
              <a:t>:</a:t>
            </a:r>
            <a:endParaRPr lang="ar-DZ" sz="2800" u="sng" dirty="0" smtClean="0">
              <a:solidFill>
                <a:schemeClr val="accent2"/>
              </a:solidFill>
            </a:endParaRPr>
          </a:p>
          <a:p>
            <a:pPr lvl="1">
              <a:buChar char="•"/>
            </a:pPr>
            <a:r>
              <a:rPr lang="fr-FR" sz="2800" b="1" dirty="0" err="1" smtClean="0"/>
              <a:t>Symbicort</a:t>
            </a:r>
            <a:r>
              <a:rPr lang="fr-FR" sz="2800" b="1" dirty="0" smtClean="0"/>
              <a:t> </a:t>
            </a:r>
            <a:r>
              <a:rPr lang="ar-DZ" sz="2800" b="1" dirty="0" smtClean="0"/>
              <a:t>و</a:t>
            </a:r>
            <a:r>
              <a:rPr lang="fr-FR" sz="2800" b="1" dirty="0" smtClean="0"/>
              <a:t>  </a:t>
            </a:r>
            <a:r>
              <a:rPr lang="fr-FR" sz="2800" b="1" dirty="0" err="1" smtClean="0"/>
              <a:t>pulmicort</a:t>
            </a:r>
            <a:r>
              <a:rPr lang="ar-DZ" sz="2800" dirty="0" smtClean="0"/>
              <a:t>علاج الربو والامراض التنفسية المزمنة </a:t>
            </a:r>
            <a:endParaRPr lang="fr-FR" sz="2800" dirty="0" smtClean="0"/>
          </a:p>
          <a:p>
            <a:pPr marL="514350" indent="-514350" algn="r" rtl="1">
              <a:buFont typeface="+mj-lt"/>
              <a:buAutoNum type="arabicPeriod"/>
            </a:pPr>
            <a:r>
              <a:rPr lang="ar-DZ" sz="2800" u="sng" dirty="0" smtClean="0">
                <a:solidFill>
                  <a:schemeClr val="accent2"/>
                </a:solidFill>
              </a:rPr>
              <a:t>اللقاحات</a:t>
            </a:r>
            <a:endParaRPr lang="fr-FR" sz="2800" u="sng" dirty="0" smtClean="0">
              <a:solidFill>
                <a:schemeClr val="accent2"/>
              </a:solidFill>
            </a:endParaRPr>
          </a:p>
          <a:p>
            <a:pPr lvl="1" algn="r" rtl="1">
              <a:buChar char="•"/>
            </a:pPr>
            <a:r>
              <a:rPr lang="ar-DZ" sz="2800" dirty="0" smtClean="0"/>
              <a:t>لقاح </a:t>
            </a:r>
            <a:r>
              <a:rPr lang="fr-FR" sz="2800" dirty="0" err="1" smtClean="0"/>
              <a:t>covid</a:t>
            </a:r>
            <a:r>
              <a:rPr lang="fr-FR" sz="2800" dirty="0" smtClean="0"/>
              <a:t> 19 </a:t>
            </a:r>
            <a:r>
              <a:rPr lang="ar-DZ" sz="2800" dirty="0" smtClean="0"/>
              <a:t>تم تطويره بالتعاون مع جامعة اكسفورد لتوفير لقاح فعال </a:t>
            </a:r>
            <a:r>
              <a:rPr lang="ar-DZ" sz="2800" dirty="0" err="1" smtClean="0"/>
              <a:t>وباسعار</a:t>
            </a:r>
            <a:r>
              <a:rPr lang="ar-DZ" sz="2800" dirty="0" smtClean="0"/>
              <a:t> معقولة </a:t>
            </a:r>
            <a:endParaRPr lang="fr-FR" sz="2800" dirty="0"/>
          </a:p>
        </p:txBody>
      </p:sp>
    </p:spTree>
    <p:extLst>
      <p:ext uri="{BB962C8B-B14F-4D97-AF65-F5344CB8AC3E}">
        <p14:creationId xmlns:p14="http://schemas.microsoft.com/office/powerpoint/2010/main" val="498113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4022964728"/>
              </p:ext>
            </p:extLst>
          </p:nvPr>
        </p:nvGraphicFramePr>
        <p:xfrm>
          <a:off x="467544" y="1268760"/>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p:cNvSpPr>
            <a:spLocks noGrp="1"/>
          </p:cNvSpPr>
          <p:nvPr>
            <p:ph type="title"/>
          </p:nvPr>
        </p:nvSpPr>
        <p:spPr/>
        <p:txBody>
          <a:bodyPr/>
          <a:lstStyle/>
          <a:p>
            <a:pPr algn="ctr"/>
            <a:r>
              <a:rPr lang="ar-DZ" u="sng" dirty="0" smtClean="0"/>
              <a:t>4\ الابتكارات </a:t>
            </a:r>
            <a:r>
              <a:rPr lang="ar-DZ" u="sng" dirty="0" smtClean="0"/>
              <a:t>التكنولوجية في </a:t>
            </a:r>
            <a:r>
              <a:rPr lang="ar-DZ" u="sng" dirty="0" err="1" smtClean="0"/>
              <a:t>استرازينيكا</a:t>
            </a:r>
            <a:r>
              <a:rPr lang="ar-DZ" u="sng" dirty="0" smtClean="0"/>
              <a:t> </a:t>
            </a:r>
            <a:endParaRPr lang="fr-FR" u="sng" dirty="0"/>
          </a:p>
        </p:txBody>
      </p:sp>
    </p:spTree>
    <p:extLst>
      <p:ext uri="{BB962C8B-B14F-4D97-AF65-F5344CB8AC3E}">
        <p14:creationId xmlns:p14="http://schemas.microsoft.com/office/powerpoint/2010/main" val="3516287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11460" y="0"/>
            <a:ext cx="8229600" cy="1143000"/>
          </a:xfrm>
        </p:spPr>
        <p:txBody>
          <a:bodyPr/>
          <a:lstStyle/>
          <a:p>
            <a:pPr algn="ctr"/>
            <a:r>
              <a:rPr lang="ar-DZ" dirty="0" smtClean="0"/>
              <a:t>5\</a:t>
            </a:r>
            <a:r>
              <a:rPr lang="ar-DZ" u="sng" dirty="0" smtClean="0"/>
              <a:t> </a:t>
            </a:r>
            <a:r>
              <a:rPr lang="ar-DZ" u="sng" dirty="0" smtClean="0"/>
              <a:t>الانجازات والشراكات الاستراتيجية</a:t>
            </a:r>
            <a:endParaRPr lang="fr-FR"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61248"/>
            <a:ext cx="9252520" cy="121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4"/>
          <p:cNvSpPr>
            <a:spLocks noGrp="1"/>
          </p:cNvSpPr>
          <p:nvPr>
            <p:ph idx="1"/>
          </p:nvPr>
        </p:nvSpPr>
        <p:spPr>
          <a:xfrm>
            <a:off x="4860032" y="1412776"/>
            <a:ext cx="4178281" cy="4453955"/>
          </a:xfrm>
        </p:spPr>
        <p:txBody>
          <a:bodyPr>
            <a:normAutofit/>
          </a:bodyPr>
          <a:lstStyle/>
          <a:p>
            <a:pPr algn="r" rtl="1"/>
            <a:r>
              <a:rPr lang="ar-DZ" sz="3600" b="1" u="sng" dirty="0" smtClean="0">
                <a:effectLst>
                  <a:outerShdw blurRad="38100" dist="38100" dir="2700000" algn="tl">
                    <a:srgbClr val="000000">
                      <a:alpha val="43137"/>
                    </a:srgbClr>
                  </a:outerShdw>
                </a:effectLst>
              </a:rPr>
              <a:t>الانجازات الرئيسية </a:t>
            </a:r>
            <a:endParaRPr lang="fr-FR" sz="3600" b="1" u="sng" dirty="0">
              <a:effectLst>
                <a:outerShdw blurRad="38100" dist="38100" dir="2700000" algn="tl">
                  <a:srgbClr val="000000">
                    <a:alpha val="43137"/>
                  </a:srgbClr>
                </a:outerShdw>
              </a:effectLst>
            </a:endParaRPr>
          </a:p>
        </p:txBody>
      </p:sp>
      <p:sp>
        <p:nvSpPr>
          <p:cNvPr id="9" name="ZoneTexte 8"/>
          <p:cNvSpPr txBox="1"/>
          <p:nvPr/>
        </p:nvSpPr>
        <p:spPr>
          <a:xfrm>
            <a:off x="5453" y="1339027"/>
            <a:ext cx="4355976" cy="646331"/>
          </a:xfrm>
          <a:prstGeom prst="rect">
            <a:avLst/>
          </a:prstGeom>
          <a:noFill/>
        </p:spPr>
        <p:txBody>
          <a:bodyPr wrap="square" rtlCol="0">
            <a:spAutoFit/>
          </a:bodyPr>
          <a:lstStyle/>
          <a:p>
            <a:pPr algn="r"/>
            <a:r>
              <a:rPr lang="ar-DZ" sz="3600" b="1" u="sng" dirty="0" smtClean="0">
                <a:effectLst>
                  <a:outerShdw blurRad="38100" dist="38100" dir="2700000" algn="tl">
                    <a:srgbClr val="000000">
                      <a:alpha val="43137"/>
                    </a:srgbClr>
                  </a:outerShdw>
                </a:effectLst>
              </a:rPr>
              <a:t>الشركات  الاستراتيجية </a:t>
            </a:r>
            <a:endParaRPr lang="fr-FR" sz="3600" b="1" u="sng" dirty="0">
              <a:effectLst>
                <a:outerShdw blurRad="38100" dist="38100" dir="2700000" algn="tl">
                  <a:srgbClr val="000000">
                    <a:alpha val="43137"/>
                  </a:srgbClr>
                </a:outerShdw>
              </a:effectLst>
            </a:endParaRPr>
          </a:p>
        </p:txBody>
      </p:sp>
      <p:sp>
        <p:nvSpPr>
          <p:cNvPr id="10" name="ZoneTexte 9"/>
          <p:cNvSpPr txBox="1"/>
          <p:nvPr/>
        </p:nvSpPr>
        <p:spPr>
          <a:xfrm>
            <a:off x="4932040" y="3573016"/>
            <a:ext cx="4608512" cy="1384995"/>
          </a:xfrm>
          <a:prstGeom prst="rect">
            <a:avLst/>
          </a:prstGeom>
          <a:noFill/>
        </p:spPr>
        <p:txBody>
          <a:bodyPr wrap="square" rtlCol="0">
            <a:spAutoFit/>
          </a:bodyPr>
          <a:lstStyle/>
          <a:p>
            <a:pPr marL="914400" lvl="1" indent="-457200" algn="r" rtl="1">
              <a:buFont typeface="Arial" pitchFamily="34" charset="0"/>
              <a:buChar char="•"/>
            </a:pPr>
            <a:r>
              <a:rPr lang="ar-DZ" sz="2800" dirty="0" smtClean="0"/>
              <a:t>تصنيفها من بين اكثر الشركات ابتكار في العالم في مجال الادوية </a:t>
            </a:r>
            <a:endParaRPr lang="fr-FR" sz="2800" dirty="0"/>
          </a:p>
        </p:txBody>
      </p:sp>
      <p:sp>
        <p:nvSpPr>
          <p:cNvPr id="13" name="ZoneTexte 12"/>
          <p:cNvSpPr txBox="1"/>
          <p:nvPr/>
        </p:nvSpPr>
        <p:spPr>
          <a:xfrm>
            <a:off x="4626261" y="2170832"/>
            <a:ext cx="4266220" cy="954107"/>
          </a:xfrm>
          <a:prstGeom prst="rect">
            <a:avLst/>
          </a:prstGeom>
          <a:noFill/>
        </p:spPr>
        <p:txBody>
          <a:bodyPr wrap="square" rtlCol="0">
            <a:spAutoFit/>
          </a:bodyPr>
          <a:lstStyle/>
          <a:p>
            <a:pPr marL="457200" indent="-457200" algn="justLow" rtl="1">
              <a:buFont typeface="Arial" pitchFamily="34" charset="0"/>
              <a:buChar char="•"/>
            </a:pPr>
            <a:r>
              <a:rPr lang="ar-DZ" sz="2800" dirty="0" smtClean="0"/>
              <a:t>حصدت العديد من الجوائز الدولية تقديرا </a:t>
            </a:r>
            <a:r>
              <a:rPr lang="ar-DZ" sz="2800" dirty="0" err="1" smtClean="0"/>
              <a:t>لابحاثها</a:t>
            </a:r>
            <a:r>
              <a:rPr lang="ar-DZ" sz="2800" dirty="0" smtClean="0"/>
              <a:t>  المتقدمة</a:t>
            </a:r>
            <a:endParaRPr lang="fr-FR" sz="2800" dirty="0"/>
          </a:p>
        </p:txBody>
      </p:sp>
      <p:sp>
        <p:nvSpPr>
          <p:cNvPr id="14" name="ZoneTexte 13"/>
          <p:cNvSpPr txBox="1"/>
          <p:nvPr/>
        </p:nvSpPr>
        <p:spPr>
          <a:xfrm>
            <a:off x="5453" y="2170832"/>
            <a:ext cx="4932040" cy="3970318"/>
          </a:xfrm>
          <a:prstGeom prst="rect">
            <a:avLst/>
          </a:prstGeom>
          <a:noFill/>
        </p:spPr>
        <p:txBody>
          <a:bodyPr wrap="square" rtlCol="0">
            <a:spAutoFit/>
          </a:bodyPr>
          <a:lstStyle/>
          <a:p>
            <a:pPr marL="457200" indent="-457200" algn="r" rtl="1">
              <a:buFont typeface="Arial" pitchFamily="34" charset="0"/>
              <a:buChar char="•"/>
            </a:pPr>
            <a:r>
              <a:rPr lang="ar-DZ" sz="2800" dirty="0" err="1" smtClean="0"/>
              <a:t>ونتعاونت</a:t>
            </a:r>
            <a:r>
              <a:rPr lang="ar-DZ" sz="2800" dirty="0" smtClean="0"/>
              <a:t> مع جامعة اكسفورد الانتاج اللقاح </a:t>
            </a:r>
            <a:r>
              <a:rPr lang="ar-DZ" sz="2800" dirty="0" err="1" smtClean="0"/>
              <a:t>كوفيد</a:t>
            </a:r>
            <a:r>
              <a:rPr lang="ar-DZ" sz="2800" dirty="0" smtClean="0"/>
              <a:t> 19</a:t>
            </a:r>
            <a:endParaRPr lang="ar-DZ" sz="2800" dirty="0"/>
          </a:p>
          <a:p>
            <a:pPr marL="457200" indent="-457200" algn="r" rtl="1">
              <a:buFont typeface="Arial" pitchFamily="34" charset="0"/>
              <a:buChar char="•"/>
            </a:pPr>
            <a:r>
              <a:rPr lang="ar-DZ" sz="2800" dirty="0" smtClean="0"/>
              <a:t>عقدت شراكات مع شركات  تكنولوجيا حيوية مثل </a:t>
            </a:r>
            <a:r>
              <a:rPr lang="fr-FR" sz="2800" dirty="0" err="1" smtClean="0"/>
              <a:t>daiichisankyo</a:t>
            </a:r>
            <a:r>
              <a:rPr lang="ar-DZ" sz="2800" dirty="0" smtClean="0"/>
              <a:t>لتعزيز ابحاث السرطان </a:t>
            </a:r>
          </a:p>
          <a:p>
            <a:pPr marL="457200" indent="-457200" algn="r" rtl="1">
              <a:buFont typeface="Arial" pitchFamily="34" charset="0"/>
              <a:buChar char="•"/>
            </a:pPr>
            <a:r>
              <a:rPr lang="ar-DZ" sz="2800" dirty="0" smtClean="0"/>
              <a:t>برنامج بحث مشترك مع مراكز ابحاث عالمية وجامعات مرموقة</a:t>
            </a:r>
          </a:p>
          <a:p>
            <a:pPr marL="457200" indent="-457200" algn="r" rtl="1">
              <a:buFont typeface="Arial" pitchFamily="34" charset="0"/>
              <a:buChar char="•"/>
            </a:pPr>
            <a:endParaRPr lang="fr-FR" sz="2800" dirty="0"/>
          </a:p>
        </p:txBody>
      </p:sp>
    </p:spTree>
    <p:extLst>
      <p:ext uri="{BB962C8B-B14F-4D97-AF65-F5344CB8AC3E}">
        <p14:creationId xmlns:p14="http://schemas.microsoft.com/office/powerpoint/2010/main" val="1357495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596133213"/>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p:cNvSpPr>
            <a:spLocks noGrp="1"/>
          </p:cNvSpPr>
          <p:nvPr>
            <p:ph type="title"/>
          </p:nvPr>
        </p:nvSpPr>
        <p:spPr/>
        <p:txBody>
          <a:bodyPr/>
          <a:lstStyle/>
          <a:p>
            <a:pPr algn="ctr"/>
            <a:r>
              <a:rPr lang="ar-DZ" u="sng" dirty="0" smtClean="0"/>
              <a:t>6\ </a:t>
            </a:r>
            <a:r>
              <a:rPr lang="ar-DZ" u="sng" dirty="0" smtClean="0"/>
              <a:t>التحديات المستقبلية</a:t>
            </a:r>
            <a:endParaRPr lang="fr-FR" u="sng" dirty="0"/>
          </a:p>
        </p:txBody>
      </p:sp>
    </p:spTree>
    <p:extLst>
      <p:ext uri="{BB962C8B-B14F-4D97-AF65-F5344CB8AC3E}">
        <p14:creationId xmlns:p14="http://schemas.microsoft.com/office/powerpoint/2010/main" val="5576862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706</TotalTime>
  <Words>615</Words>
  <Application>Microsoft Office PowerPoint</Application>
  <PresentationFormat>Affichage à l'écran (4:3)</PresentationFormat>
  <Paragraphs>81</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Rotonde</vt:lpstr>
      <vt:lpstr>          </vt:lpstr>
      <vt:lpstr>Présentation PowerPoint</vt:lpstr>
      <vt:lpstr>1| السياق التاريخي لشركة استرازينيكا   </vt:lpstr>
      <vt:lpstr>2   2\ نشاة وتطور الشركة </vt:lpstr>
      <vt:lpstr>9\المسؤولية الاجتماعية في استرازينيكا</vt:lpstr>
      <vt:lpstr>3\ المنتجات الرئيسية لاسترازينيكا</vt:lpstr>
      <vt:lpstr>4\ الابتكارات التكنولوجية في استرازينيكا </vt:lpstr>
      <vt:lpstr>5\ الانجازات والشراكات الاستراتيجية</vt:lpstr>
      <vt:lpstr>6\ التحديات المستقبلية</vt:lpstr>
      <vt:lpstr>7 \ الحضور العالمي لشركة استرازينيكا</vt:lpstr>
      <vt:lpstr>8 \  دور أسترازينيكا في مكافحة الامراض  •في مكافحة السرطان ابتكرت الشركة أدوية تعتبر من أحدث ادوية في العالم لعلاج أنواع السرطان المختلفة.  .خلال جائحة COVID-19 لعبت أسترازينيكا دورا محوريا في إنتاج لقاح آمن وفعال بالتعاون مع جامعة أكسفورد.والتزمت بتوزيع اللقاح بتكلفة منخفضة لضمان وصوله إلى الدول الناميةو أمراض الجهاز التنفسي طورت أدوية مميزة لعلاج الربو ومرض الانسداد الرئوي المزمن</vt:lpstr>
      <vt:lpstr>الخاتمة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dc:creator>
  <cp:lastModifiedBy>h</cp:lastModifiedBy>
  <cp:revision>67</cp:revision>
  <dcterms:created xsi:type="dcterms:W3CDTF">2024-11-27T17:30:00Z</dcterms:created>
  <dcterms:modified xsi:type="dcterms:W3CDTF">2024-11-29T09:30:47Z</dcterms:modified>
</cp:coreProperties>
</file>