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18288000" cy="10287000"/>
  <p:embeddedFontLst>
    <p:embeddedFont>
      <p:font typeface="FLCKLQ+ArialMT"/>
      <p:regular r:id="rId30"/>
    </p:embeddedFont>
    <p:embeddedFont>
      <p:font typeface="WGGQAG+TeshrinAR-Regular"/>
      <p:regular r:id="rId31"/>
    </p:embeddedFont>
    <p:embeddedFont>
      <p:font typeface="SRRIJV+29LTMassiraLipstick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67238" y="5095104"/>
            <a:ext cx="5309293" cy="3832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1"/>
              </a:lnSpc>
              <a:spcBef>
                <a:spcPts val="0"/>
              </a:spcBef>
              <a:spcAft>
                <a:spcPts val="0"/>
              </a:spcAft>
            </a:pPr>
            <a:r>
              <a:rPr dirty="0" sz="7450">
                <a:solidFill>
                  <a:srgbClr val="3b302d"/>
                </a:solidFill>
                <a:latin typeface="FLCKLQ+ArialMT"/>
                <a:cs typeface="FLCKLQ+ArialMT"/>
              </a:rPr>
              <a:t>ﻝ</a:t>
            </a:r>
            <a:r>
              <a:rPr dirty="0" sz="745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745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7450" spc="-367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7450" spc="17">
                <a:solidFill>
                  <a:srgbClr val="3b302d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7450">
                <a:solidFill>
                  <a:srgbClr val="3b302d"/>
                </a:solidFill>
                <a:latin typeface="FLCKLQ+ArialMT"/>
                <a:cs typeface="FLCKLQ+ArialMT"/>
              </a:rPr>
              <a:t>ﺭﺃ</a:t>
            </a:r>
          </a:p>
          <a:p>
            <a:pPr marL="737288" marR="0">
              <a:lnSpc>
                <a:spcPts val="6719"/>
              </a:lnSpc>
              <a:spcBef>
                <a:spcPts val="0"/>
              </a:spcBef>
              <a:spcAft>
                <a:spcPts val="0"/>
              </a:spcAft>
            </a:pPr>
            <a:r>
              <a:rPr dirty="0" sz="7450">
                <a:solidFill>
                  <a:srgbClr val="3b302d"/>
                </a:solidFill>
                <a:latin typeface="FLCKLQ+ArialMT"/>
                <a:cs typeface="FLCKLQ+ArialMT"/>
              </a:rPr>
              <a:t>ﻱ</a:t>
            </a:r>
            <a:r>
              <a:rPr dirty="0" sz="7450">
                <a:solidFill>
                  <a:srgbClr val="3b302d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745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7703" y="5797300"/>
            <a:ext cx="2884196" cy="1886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ﻳﺴﺮﻯ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ﻏﺴﻤﻮﻥ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-</a:t>
            </a:r>
          </a:p>
          <a:p>
            <a:pPr marL="305520" marR="0">
              <a:lnSpc>
                <a:spcPts val="380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ﺃﻴﺔ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ﻣﻮﺳﻰ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6349" y="6764278"/>
            <a:ext cx="3066905" cy="2370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583" marR="0">
              <a:lnSpc>
                <a:spcPts val="5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ﻫﻴﺎﻡ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ﻣﻌﺎﻳﺶ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-</a:t>
            </a:r>
          </a:p>
          <a:p>
            <a:pPr marL="0" marR="0">
              <a:lnSpc>
                <a:spcPts val="3807"/>
              </a:lnSpc>
              <a:spcBef>
                <a:spcPts val="5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ﺃﺸﻮﺍﻕ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ﺑﻮﻋﺮﻭﺝ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-</a:t>
            </a:r>
          </a:p>
          <a:p>
            <a:pPr marL="426243" marR="0">
              <a:lnSpc>
                <a:spcPts val="38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ﻓﺎﻳﺰﺓ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ﺩﻳﺐ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910" y="9422633"/>
            <a:ext cx="4611052" cy="132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SRRIJV+29LTMassiraLipstick"/>
                <a:cs typeface="SRRIJV+29LTMassiraLipstick"/>
              </a:rPr>
              <a:t>2024-2025ꢀ:</a:t>
            </a:r>
            <a:r>
              <a:rPr dirty="0" sz="3200">
                <a:solidFill>
                  <a:srgbClr val="000000"/>
                </a:solidFill>
                <a:latin typeface="SRRIJV+29LTMassiraLipstick"/>
                <a:cs typeface="SRRIJV+29LTMassiraLipstick"/>
              </a:rPr>
              <a:t>ﺍﻟﺠﺎﻣﻌﻴﺔ</a:t>
            </a:r>
            <a:r>
              <a:rPr dirty="0" sz="3200">
                <a:solidFill>
                  <a:srgbClr val="000000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000000"/>
                </a:solidFill>
                <a:latin typeface="SRRIJV+29LTMassiraLipstick"/>
                <a:cs typeface="SRRIJV+29LTMassiraLipstick"/>
              </a:rPr>
              <a:t>ﺍﻟﺴﻨﺔ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7405" y="1904831"/>
            <a:ext cx="15324468" cy="1155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ﻟﻘﻴﺎﺱ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ﻧﻤﺎﺫﺝ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ﻇﻬﺮﺕ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ﻣﻬﻢ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ﺃﺼﻞ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ﺃﻨﻪ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ﺗﺪﺭﻙ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ﻭﺃﺼﺒﺤﺖ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ﺭﺳﻤﻲ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5571" y="2365931"/>
            <a:ext cx="15472243" cy="119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ﺍﻟﻌﻼﺋﻘﻲ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ﺍﻟﻬﻴﻜﻠﻲ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ﺍﻟﺒﺸﺮﻱ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ﻗﺴﻢ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ﺳﻜﻨﺪﻳﺎ</a:t>
            </a:r>
            <a:r>
              <a:rPr dirty="0" sz="280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ﻧﻤﻮﺫﺝ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8253" y="3895683"/>
            <a:ext cx="16104223" cy="2150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ﺭﺋﻴﺴﻴ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ﺟﺰﺀ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ﺃﺼﺒﺢ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ﺍﻟﺠﺪﻳﺪﺓ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ﺍﻷﻠﻔﻴﺔ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ﻟﺮﺃﺲ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ﺍﻟﻔﻌﺎﻟﺔ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ﺍﻹﺩﺍﺭﺓ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ꢀ.5</a:t>
            </a:r>
          </a:p>
          <a:p>
            <a:pPr marL="256607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ﺍﻟﺬﻛﺎﺀ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ﻭﺗﻘﻨﻴﺎﺕ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ﺍﻟﻤﻌﻠﻮﻣﺎﺕ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ﻭﻧﻈﻢ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ﻹﺩﺍﺭﺗﻪ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ﻭﺗﻘﻨﻴﺎﺕ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ﺃﺪﻭﺍﺕ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ﺗﻄﻮﺭ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</a:p>
          <a:p>
            <a:pPr marL="1348699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ﺍﻟﻤﺴﺘﺪﺍﻡ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ﺍﻻﺑﺘﻜﺎﺭ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ﻟﺘﺤﻘﻴﻖ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ﻟﺪﻳﻬﺎ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ﺗﻌﺰﻳﺰ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ﺗﻌﻤﻞ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ﺍﻵﻦ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ﺍﻻﺻﻄﻨﺎﻋﻲ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29055" y="6384248"/>
            <a:ext cx="15643368" cy="215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ﺍﻻﺻﻄﻨﺎﻋﻲ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ﺍﻟﺬﻛﺎﺀ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ﻭﺗﻄﺒﻴﻘﺎﺕ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ﺍﻟﺮﻗﻤﻲ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ﺍﻟﺘﺤﻮﻝ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ﻇﻬﻮﺭ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ﺍﻻﺻﻄﻨﺎﻋﻲ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ﻭﺍﻟﺬﻛﺎﺀ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ﺍﻟﺮﻗﻤﻲ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ﺍﻟﺤﺎﻟﻴﺔ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ꢀ.6</a:t>
            </a:r>
          </a:p>
          <a:p>
            <a:pPr marL="99297" marR="0">
              <a:lnSpc>
                <a:spcPts val="3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ﻭﺍﺳﺘﺨﺪﺍﻡ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ﺍﻟﺮﻗﻤﻴﺔ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ﺍﻟﺒﻴﺎﻧﺎﺕ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ﺗﺤﻠﻴﻞ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ﺑﺎﻟﺘﺮﻛﻴﺰ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ﺗﺘﻤﻴﺰ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ﺃﻬﻤﻴﺔ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ﺃﻜﺜﺮ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ﺃﺼﺒﺢ</a:t>
            </a:r>
          </a:p>
          <a:p>
            <a:pPr marL="4370317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ﺍﻻﺑﺘﻜﺎﺭ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ﻛﻔﺎﺀﺓ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ﻟﺘﺤﺴﻴﻦ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ﺍﻻﺻﻄﻨﺎﻋﻲ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ﺍﻟﺬﻛﺎﺀ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68833" y="2988022"/>
            <a:ext cx="9059748" cy="4751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15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ﻟﺘﻤﻴﻴﺰ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000" spc="-34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ﻟﺜﺎﻟﺚ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000" spc="-34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  <a:p>
            <a:pPr marL="130265" marR="0">
              <a:lnSpc>
                <a:spcPts val="7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000" spc="-34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000" spc="-34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7000" spc="-34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ﺑﻴﻦ</a:t>
            </a:r>
          </a:p>
          <a:p>
            <a:pPr marL="317590" marR="0">
              <a:lnSpc>
                <a:spcPts val="7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ﻟﺘﻘﻠﻴﺪ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000" spc="-34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000" spc="-34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7000">
                <a:solidFill>
                  <a:srgbClr val="b44928"/>
                </a:solidFill>
                <a:latin typeface="FLCKLQ+ArialMT"/>
                <a:cs typeface="FLCKLQ+ArialMT"/>
              </a:rPr>
              <a:t>ﻭﺭﺃ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25751" y="2731050"/>
            <a:ext cx="6472063" cy="6088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3627" marR="0">
              <a:lnSpc>
                <a:spcPts val="5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ﺑﻴﻦ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ﺍﻟﺘﻤﻴﻴﺰ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ﺍﻟﻀﺮﻭﺭﻱ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</a:p>
          <a:p>
            <a:pPr marL="156950" marR="0">
              <a:lnSpc>
                <a:spcPts val="5731"/>
              </a:lnSpc>
              <a:spcBef>
                <a:spcPts val="540"/>
              </a:spcBef>
              <a:spcAft>
                <a:spcPts val="0"/>
              </a:spcAft>
            </a:pP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ﻫﺬﺍ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ﻷﻦ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ﺍﻟﺘﻘﻠﻴﺪﻱ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ﻭﺭﺃﺲ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</a:p>
          <a:p>
            <a:pPr marL="288486" marR="0">
              <a:lnSpc>
                <a:spcPts val="5731"/>
              </a:lnSpc>
              <a:spcBef>
                <a:spcPts val="490"/>
              </a:spcBef>
              <a:spcAft>
                <a:spcPts val="0"/>
              </a:spcAft>
            </a:pP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ﺇﺩﺍﺭﺓ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ﺃﺴﺎﺳﻲ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ﻳﺴﺎﻋﺪ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ﺍﻟﺘﻤﻴﻴﺰ</a:t>
            </a:r>
          </a:p>
          <a:p>
            <a:pPr marL="47539" marR="0">
              <a:lnSpc>
                <a:spcPts val="5731"/>
              </a:lnSpc>
              <a:spcBef>
                <a:spcPts val="490"/>
              </a:spcBef>
              <a:spcAft>
                <a:spcPts val="0"/>
              </a:spcAft>
            </a:pP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ﺍﻟﻤﺆﺴﺴﺔ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ﺍﻷﻮﻝ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1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ﻭﺗﻘﻴﻴﻢ</a:t>
            </a:r>
          </a:p>
          <a:p>
            <a:pPr marL="106205" marR="0">
              <a:lnSpc>
                <a:spcPts val="5731"/>
              </a:lnSpc>
              <a:spcBef>
                <a:spcPts val="490"/>
              </a:spcBef>
              <a:spcAft>
                <a:spcPts val="0"/>
              </a:spcAft>
            </a:pP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ﺭﺋﻴﺴﻴﺔ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ﺃﺒﻌﺎﺩ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ﺍﻟﻤﻘﺎﺭﻧﺔ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ﻭﺗﺴﺘﻨﺪ</a:t>
            </a:r>
          </a:p>
          <a:p>
            <a:pPr marL="0" marR="0">
              <a:lnSpc>
                <a:spcPts val="5731"/>
              </a:lnSpc>
              <a:spcBef>
                <a:spcPts val="49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ﻫﻮ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ﻛﻤﺎ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ﺑﻴﻨﻬﻤﺎ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ﺍﻟﻔﺮﻭﻗﺎﺕ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ﻭﺗﺤﺪﻳﺪ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ﻟﻠﺘﻤﻴﻴﺰ</a:t>
            </a:r>
          </a:p>
          <a:p>
            <a:pPr marL="2049070" marR="0">
              <a:lnSpc>
                <a:spcPts val="5731"/>
              </a:lnSpc>
              <a:spcBef>
                <a:spcPts val="540"/>
              </a:spcBef>
              <a:spcAft>
                <a:spcPts val="0"/>
              </a:spcAft>
            </a:pP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ﺍﻟﺘﺎﻟﻲ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ﺍﻟﺠﺪﻭﻝ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 spc="1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ﻣﻮﺿﺢ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04669" y="4251209"/>
            <a:ext cx="9007046" cy="2621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6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ﺣﻮﻝ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ﺃﺴﺎﺳﻴﺎﺕ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ﺍﻟﺜﺎﻧﻲ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ﺍﻟﻤﺒﺤﺚ</a:t>
            </a:r>
          </a:p>
          <a:p>
            <a:pPr marL="3346193" marR="0">
              <a:lnSpc>
                <a:spcPts val="620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6876" y="672978"/>
            <a:ext cx="10555397" cy="2203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ﻭﻣﺘﻨﻮﻋﺔ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ﻋﺎﻟﻴﺔ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ﻭﺧﺒﺮﺍﺕ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ﻣﻬﺎﺭﺍﺕ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ﻳﻤﺜﻠﻮﻥ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ﺍﻟﺬﻳﻦ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ﺍﻷﻔﺮﺍﺩ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ﻳﻤﺘﻠﻚ</a:t>
            </a:r>
          </a:p>
          <a:p>
            <a:pPr marL="1190033" marR="0">
              <a:lnSpc>
                <a:spcPts val="4898"/>
              </a:lnSpc>
              <a:spcBef>
                <a:spcPts val="330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ﻣﺮﻧﺔ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ﺗﻨﻈﻴﻤﻴﺔ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ﻫﻴﺎﻛﻞ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ﺿﻤﻦ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ﺍﻟﻌﻤﻞ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ﻓﻀﻞ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4585" y="2778035"/>
            <a:ext cx="4880198" cy="1155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ﻭﺍﻟﻌﻤﻞ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ﺑﺎﻻﺳﺘﻘﻼﻟﻴﺔ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ﻳﺘﻤﻴﺰ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19551" y="3334703"/>
            <a:ext cx="7429732" cy="4530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513" marR="0">
              <a:lnSpc>
                <a:spcPts val="9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ﺕ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ﺳﻤﺎ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ﻭﻝ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ﻻ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  <a:p>
            <a:pPr marL="0" marR="0">
              <a:lnSpc>
                <a:spcPts val="8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6000" spc="-29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ﺧﺼﺎﺋﺺ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ﻭ</a:t>
            </a:r>
          </a:p>
          <a:p>
            <a:pPr marL="4344550" marR="0">
              <a:lnSpc>
                <a:spcPts val="8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4877" y="3835309"/>
            <a:ext cx="12722664" cy="432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8955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ﻛﺎﻣﻞ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ﺭﺳﻤﻲ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ﻣﻨﺎﺥ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ﻳﺴﻮﺩﻫﺎ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ﺍﻟﺘﻨﻈﻴﻤﺎﺕ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ﺩﺍﺧﻞ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ﺍﻟﻌﻤﻞ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ﻳﺮﻏﺐ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ﻻ</a:t>
            </a:r>
          </a:p>
          <a:p>
            <a:pPr marL="297537" marR="0">
              <a:lnSpc>
                <a:spcPts val="4898"/>
              </a:lnSpc>
              <a:spcBef>
                <a:spcPts val="3426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ﺃﺤﻴﺎﺍ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ﻣﺄﻠﻮﻓﺔ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ﺗﻜﻮﻥ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ﺍﻻﺑﺘﻜﺎﺭﻳﺔ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ﻭﺍﻟﻤﻘﺘﺮﺣﺎﺕ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ﺍﻷﻔﻜﺎﺭ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ﻭﺗﻘﺪﻳﻢ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ﺍﻟﻤﺒﺎﺩﺭﺓ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ﻳﻤﻴﻞ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</a:p>
          <a:p>
            <a:pPr marL="0" marR="0">
              <a:lnSpc>
                <a:spcPts val="4898"/>
              </a:lnSpc>
              <a:spcBef>
                <a:spcPts val="3426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ﻟﻠﻌﺎﻣﻠﻴﻦ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ﺍﻟﻤﻤﻴﺰﺓ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ﺍﻟﻘﺪﺭﺍﺕ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ﻹﺑﺮﺍﺯ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ﻓﺮﺻﺔ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ﺇﺫ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ﺍﻟﺘﺄﻜﺪ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ﺑﻌﺪﻡ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ﺗﺘﺴﻢ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ﺍﻟﻘﻀﺎﻳﺎ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ﺍﻟﺘﻌﺎﻣﻞ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ﻳﻔﻀﻞ</a:t>
            </a:r>
          </a:p>
          <a:p>
            <a:pPr marL="3093144" marR="0">
              <a:lnSpc>
                <a:spcPts val="4898"/>
              </a:lnSpc>
              <a:spcBef>
                <a:spcPts val="3476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ﺃﺮﺑﺎﺡ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ﺗﺤﻮﻳﻠﻬﺎ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ﻳﻤﺜﻞ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5394" y="8064410"/>
            <a:ext cx="10789606" cy="1155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ﺍﻵﺨﺮﻳﻦ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ﺗﺠﺎﺭﺏ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ﺍﻟﻤﺴﺘﻤﺮﺓ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ﺍﻻﺳﺘﻔﺎﺩﺓ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ﺧﻼﻝ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ﺍﻟﺨﺒﺮﺍﺕ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ﻟﻼﻧﻔﺘﺎﺡ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ﻳﺴﻌﻰ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64062" y="2942455"/>
            <a:ext cx="10542979" cy="5786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0103" marR="0">
              <a:lnSpc>
                <a:spcPts val="822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ﻝ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000" spc="-248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ﺭﺃ</a:t>
            </a:r>
            <a:r>
              <a:rPr dirty="0" sz="5000" spc="-241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ﺕ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ﻣﻜﻮﻧﺎ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ﻟﺜﺎﻧﻲ</a:t>
            </a: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000" spc="-248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</a:p>
          <a:p>
            <a:pPr marL="3832038" marR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ﻱ</a:t>
            </a:r>
            <a:r>
              <a:rPr dirty="0" sz="50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50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</a:p>
          <a:p>
            <a:pPr marL="54719" marR="0">
              <a:lnSpc>
                <a:spcPts val="5948"/>
              </a:lnSpc>
              <a:spcBef>
                <a:spcPts val="5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ﺍﻷﻤﻮﺭ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ﻭﻋﻨﺎﺻﺮ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ﻣﻜﻮﻧﺎﺕ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ﺗﺤﺪﻳﺪ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ﻋﻤﻠﻴﺔ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ﻋﺪ</a:t>
            </a:r>
          </a:p>
          <a:p>
            <a:pPr marL="36569" marR="0">
              <a:lnSpc>
                <a:spcPts val="3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ﺗﺤﺪﻳﺪ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ﺳﻬﻢ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ﻣﻤﺎ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ﻭﺗﻘﻴﻴﻤﻪ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ﻗﻴﺎﺳﻪ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ﺗﺴﺎﻋﺪ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ﺍﻷﺴﺎﺳﻴﺔ</a:t>
            </a:r>
          </a:p>
          <a:p>
            <a:pPr marL="0" marR="0">
              <a:lnSpc>
                <a:spcPts val="3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ﺍﻟﺘﻌﺮﻑ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ﺃﻦ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ﻛﻤﺎ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ﺍﻟﺤﺎﺿﺮ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ﺍﻟﻮﻗﺖ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ﻟﻠﻤﺆﺴﺴﺔ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ﺍﻟﻔﻌﻠﻴﺔ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ﺍﻟﻘﻴﻤﺔ</a:t>
            </a:r>
          </a:p>
          <a:p>
            <a:pPr marL="43509" marR="0">
              <a:lnSpc>
                <a:spcPts val="3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ﺍﻟﻀﺮﻭﺭﻳﺔ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ﺍﻟﺮﺋﻴﺴﻴﺔ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ﺍﻟﻌﻨﺎﺻﺮ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ﺃﺤﺪ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ﻋﺪ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ﻣﻜﻮﻧﺎﺕ</a:t>
            </a:r>
          </a:p>
          <a:p>
            <a:pPr marL="28554" marR="0">
              <a:lnSpc>
                <a:spcPts val="3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ﺃﻜﺜﺮ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ﺍﻟﻤﺆﺴﺴﺎﺕ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ﺩﺍﺧﻞ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ﺍﻟﻘﻴﻤﺔ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ﺧﻠﻖ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ﻭﺃﺴﺒﺎﺏ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ﻣﺼﺎﺩﺭ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ﻟﻔﻬﻢ</a:t>
            </a:r>
          </a:p>
          <a:p>
            <a:pPr marL="3617725" marR="0">
              <a:lnSpc>
                <a:spcPts val="38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ﻭﻭﺿﻮﺍ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ﺩﻗﺔ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7648" y="531553"/>
            <a:ext cx="10583176" cy="24515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450" spc="-35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450" spc="-35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450" spc="-36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450" spc="-355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ﻣﺠﻤﻮﻋﺔ</a:t>
            </a:r>
            <a:r>
              <a:rPr dirty="0" sz="3450" spc="-35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ﻳﻤﺜﻞ</a:t>
            </a:r>
            <a:r>
              <a:rPr dirty="0" sz="3450" spc="-35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450" spc="-371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50" spc="-36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ﺭﺃﺲ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ﺛﻼﺛﺔ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ﻋﺎﺩ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ﻭﻳﺘﻜﻮﻥ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ﻟﻠﻤﺆﺴﺴﺎﺕ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ﺍﻟﻘﻴﻤﺔ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ﺧﻠﻖ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ﺳﻬﻢ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17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ﺍﻟﺘﻲ</a:t>
            </a:r>
          </a:p>
          <a:p>
            <a:pPr marL="6822233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: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ﺭﺋﻴﺴﻴﺔ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ﻣﻜﻮﻧﺎﺕ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7648" y="2076889"/>
            <a:ext cx="10584600" cy="2966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ﺍﻟﺨﺒﺮﺍﺕ</a:t>
            </a:r>
            <a:r>
              <a:rPr dirty="0" sz="3450" spc="-10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ﺍﻟﻤﻬﺎﺭﺍﺕ</a:t>
            </a:r>
            <a:r>
              <a:rPr dirty="0" sz="3450" spc="-10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450" spc="-8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ﻳﺸﻤﻞ</a:t>
            </a:r>
            <a:r>
              <a:rPr dirty="0" sz="3450" spc="-10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FLCKLQ+ArialMT"/>
                <a:cs typeface="FLCKLQ+ArialMT"/>
              </a:rPr>
              <a:t>l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:ꢀ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ﺍﻟﺒﺸﺮﻱ</a:t>
            </a:r>
            <a:r>
              <a:rPr dirty="0" sz="3450" spc="-10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50" spc="-10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.ꢀꢀꢀ1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450" spc="-334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ﺍﻷﻬﻢ</a:t>
            </a:r>
            <a:r>
              <a:rPr dirty="0" sz="3450" spc="-32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ﺍﻟﻌﻨﺼﺮ</a:t>
            </a:r>
            <a:r>
              <a:rPr dirty="0" sz="3450" spc="-33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ﻭﻋﺘﺒﺮ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،</a:t>
            </a:r>
            <a:r>
              <a:rPr dirty="0" sz="3450" spc="-33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ﺍﻟﻤﻮﻇﻔﻮﻥ</a:t>
            </a:r>
            <a:r>
              <a:rPr dirty="0" sz="3450" spc="-36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ﻳﻤﺘﻠﻜﻬﺎ</a:t>
            </a:r>
            <a:r>
              <a:rPr dirty="0" sz="3450" spc="-33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450" spc="-33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ﻭﺍﻟﻜﻔﺎﺀﺍﺕ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ﺍﻻﺑﺘﻜﺎﺭﻳﺔ</a:t>
            </a:r>
            <a:r>
              <a:rPr dirty="0" sz="3450" spc="24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ﻭﺍﻟﻘﺪﺭﺍﺕ</a:t>
            </a:r>
            <a:r>
              <a:rPr dirty="0" sz="3450" spc="22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ﺍﻟﺨﺒﺮﺓ</a:t>
            </a:r>
            <a:r>
              <a:rPr dirty="0" sz="3450" spc="221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ﻳﻤﺜﻞ</a:t>
            </a:r>
            <a:r>
              <a:rPr dirty="0" sz="3450" spc="22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ﻷﻨﻪ</a:t>
            </a:r>
            <a:r>
              <a:rPr dirty="0" sz="3450" spc="22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450" spc="215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50" spc="219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ﺭﺃﺲ</a:t>
            </a:r>
          </a:p>
          <a:p>
            <a:pPr marL="8085712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ﻟﻸﻔﺮﺍﺩ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7648" y="4137337"/>
            <a:ext cx="10584047" cy="4511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16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ﻗﻮﺍﻋﺪ</a:t>
            </a:r>
            <a:r>
              <a:rPr dirty="0" sz="3450" spc="-723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ﺍﻹﺟﺮﺍﺀﺍﺕ</a:t>
            </a:r>
            <a:r>
              <a:rPr dirty="0" sz="3450" spc="-71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ﺍﻷﻨﻈﻤﺔ</a:t>
            </a:r>
            <a:r>
              <a:rPr dirty="0" sz="3450" spc="-705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ﻳﺘﻀﻤﻦ</a:t>
            </a:r>
            <a:r>
              <a:rPr dirty="0" sz="3450" spc="-70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-711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450" spc="-70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ﺍﻟﻬﻴﻜﻠﻲ</a:t>
            </a:r>
            <a:r>
              <a:rPr dirty="0" sz="3450" spc="-711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50" spc="-721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450" spc="-703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ꢀ.ꢀꢀꢀ2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ﺍﻟﺪﺍﻋﻢ</a:t>
            </a:r>
            <a:r>
              <a:rPr dirty="0" sz="3450" spc="-8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ﺍﻹﻃﺎﺭ</a:t>
            </a:r>
            <a:r>
              <a:rPr dirty="0" sz="3450" spc="-7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ﻭﻫﻮ</a:t>
            </a:r>
            <a:r>
              <a:rPr dirty="0" sz="3450" spc="-8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ﺍﻟﻤﺆﺴﺴﺔ</a:t>
            </a:r>
            <a:r>
              <a:rPr dirty="0" sz="3450" spc="-8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ﻭﺛﻘﺎﻓﺔ</a:t>
            </a:r>
            <a:r>
              <a:rPr dirty="0" sz="3450" spc="-79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ﺍﻟﺒﺮﻣﺠﻴﺎﺕ</a:t>
            </a:r>
            <a:r>
              <a:rPr dirty="0" sz="3450" spc="-73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ﺍﻟﺒﻴﺎﻧﺎﺕ</a:t>
            </a:r>
          </a:p>
          <a:p>
            <a:pPr marL="72213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ﻣﻀﺎﻓﺔ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ﻗﻴﻤﺔ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ﺑﺘﺤﻮﻳﻞ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ﻳﺴﻤﺢ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ﻭﺍﻟﺬﻱ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ﺍﻟﺒﺸﺮﻳﺔ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ﻟﻠﻤﻮﺍﺭﺩ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ﺍﻟﻌﻤﻼﺀ</a:t>
            </a:r>
            <a:r>
              <a:rPr dirty="0" sz="3450" spc="24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3450" spc="238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ﺍﻟﻌﻼﻗﺎﺕ</a:t>
            </a:r>
            <a:r>
              <a:rPr dirty="0" sz="3450" spc="23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ﻳﺸﻤﻞ</a:t>
            </a:r>
            <a:r>
              <a:rPr dirty="0" sz="3450" spc="240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 spc="23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450" spc="245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ﺍﻟﻌﻼﻗﺎﺗﻲ</a:t>
            </a:r>
            <a:r>
              <a:rPr dirty="0" sz="3450" spc="234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450" spc="23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450" spc="25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ꢀ.ꢀ3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ﻋﻦ</a:t>
            </a:r>
            <a:r>
              <a:rPr dirty="0" sz="3450" spc="84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ﻭﻋﺒﺮ</a:t>
            </a:r>
            <a:r>
              <a:rPr dirty="0" sz="3450" spc="8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ﺍﻵﺨﺮﻳﻦ</a:t>
            </a:r>
            <a:r>
              <a:rPr dirty="0" sz="3450" spc="84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ﺍﻟﻤﺼﻠﺤﺔ</a:t>
            </a:r>
            <a:r>
              <a:rPr dirty="0" sz="3450" spc="81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ﻭﺃﺼﺤﺎﺏ</a:t>
            </a:r>
            <a:r>
              <a:rPr dirty="0" sz="3450" spc="86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ﺍﻟﺸﺮﻛﺎﺀ</a:t>
            </a:r>
            <a:r>
              <a:rPr dirty="0" sz="3450" spc="7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ﺍﻟﻤﻮﺭﺩﻳﻦ</a:t>
            </a:r>
          </a:p>
          <a:p>
            <a:pPr marL="0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ﻣﻬﻢ</a:t>
            </a:r>
            <a:r>
              <a:rPr dirty="0" sz="3450" spc="259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ﻣﺼﺪﺭ</a:t>
            </a:r>
            <a:r>
              <a:rPr dirty="0" sz="3450" spc="25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ﻭﻫﻮ</a:t>
            </a:r>
            <a:r>
              <a:rPr dirty="0" sz="3450" spc="239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ﻟﻠﻤﺆﺴﺴﺔ</a:t>
            </a:r>
            <a:r>
              <a:rPr dirty="0" sz="3450" spc="247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ﺍﻟﺨﺎﺭﺟﻴﺔ</a:t>
            </a:r>
            <a:r>
              <a:rPr dirty="0" sz="3450" spc="242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ﻭﺍﻟﻌﻼﻗﺎﺕ</a:t>
            </a:r>
            <a:r>
              <a:rPr dirty="0" sz="3450" spc="235">
                <a:solidFill>
                  <a:srgbClr val="355068"/>
                </a:solidFill>
                <a:latin typeface="Times New Roman"/>
                <a:cs typeface="Times New Roman"/>
              </a:rPr>
              <a:t> 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ﺍﻟﺴﻤﻌﺔ</a:t>
            </a:r>
          </a:p>
          <a:p>
            <a:pPr marL="5790717" marR="0">
              <a:lnSpc>
                <a:spcPts val="4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..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ﺗﻨﺎﻓﺴﻴﺔ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ﻣﻴﺰﺓ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450">
                <a:solidFill>
                  <a:srgbClr val="355068"/>
                </a:solidFill>
                <a:latin typeface="SRRIJV+29LTMassiraLipstick"/>
                <a:cs typeface="SRRIJV+29LTMassiraLipstick"/>
              </a:rPr>
              <a:t>ﻟﺘﺤﻘﻴﻖ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3633" y="753332"/>
            <a:ext cx="12968055" cy="292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ﻓﻲ</a:t>
            </a:r>
            <a:r>
              <a:rPr dirty="0" sz="5300" spc="11">
                <a:solidFill>
                  <a:srgbClr val="3b302d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ﻱ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300" spc="-260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ﻝ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300" spc="-260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ﺭﺃ</a:t>
            </a:r>
            <a:r>
              <a:rPr dirty="0" sz="5300" spc="-262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ﻬﻤﻴﺔ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ﺃ</a:t>
            </a:r>
            <a:r>
              <a:rPr dirty="0" sz="5300" spc="-262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 spc="-18">
                <a:solidFill>
                  <a:srgbClr val="3b302d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5300" spc="-18">
                <a:solidFill>
                  <a:srgbClr val="3b302d"/>
                </a:solidFill>
                <a:latin typeface="WGGQAG+TeshrinAR-Regular"/>
                <a:cs typeface="WGGQAG+TeshrinAR-Regular"/>
              </a:rPr>
              <a:t>ﻟﺜﺎﻟﺚ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300" spc="-260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</a:p>
          <a:p>
            <a:pPr marL="2689676" marR="0">
              <a:lnSpc>
                <a:spcPts val="6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ﻟﺘﻨﺎﻓﺴﻴﺔ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300" spc="-260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ﺓ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ﻟﻤﻴﺰ</a:t>
            </a:r>
            <a:r>
              <a:rPr dirty="0" sz="53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  <a:r>
              <a:rPr dirty="0" sz="5300" spc="-260">
                <a:solidFill>
                  <a:srgbClr val="3b302d"/>
                </a:solidFill>
                <a:latin typeface="Times New Roman"/>
                <a:cs typeface="Times New Roman"/>
              </a:rPr>
              <a:t> </a:t>
            </a:r>
            <a:r>
              <a:rPr dirty="0" sz="5300">
                <a:solidFill>
                  <a:srgbClr val="3b302d"/>
                </a:solidFill>
                <a:latin typeface="WGGQAG+TeshrinAR-Regular"/>
                <a:cs typeface="WGGQAG+TeshrinAR-Regular"/>
              </a:rPr>
              <a:t>ﺗﺤﻘﻴﻖ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9081" y="2872238"/>
            <a:ext cx="13883861" cy="530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362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ﺗﻮﻟﻴﺪ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ﻗﺪﺭﺗﻪ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ﺧﻼﻝ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ﺍﻟﻤﻴﺰﺓ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ﺗﺤﻘﻴﻖ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ﺃﻬﻤﻴﺔ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ﺗﺘﺠﻠﻰ</a:t>
            </a:r>
          </a:p>
          <a:p>
            <a:pPr marL="296226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ﺍﻟﻨﻮﻉ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ﻫﺬﺍ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ﻳﺸﻜﻞ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ﺣﻴﺚ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ﺍﻟﻤﺆﺴﺴﺔ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ﺩﺍﺧﻞ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ﻭﺍﻻﺑﺘﻜﺎﺭ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ﺍﻟﻤﻌﺮﻓﺔ</a:t>
            </a:r>
          </a:p>
          <a:p>
            <a:pPr marL="151705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ﺍﻟﻌﺎﻣﻠﻮﻥ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ﻳﻤﺘﻠﻜﻬﺎ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ﻭﺍﻟﺨﺒﺮﺍﺕ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ﻓﺎﻟﻤﻬﺎﺭﺍﺕ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ﺍﻟﻤﻨﺎﻓﺴﻴﻦ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ﺗﻘﻠﻴﺪﻫﺎ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ﻳﺼﻌﺐ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ﻣﻴﺰﺓ</a:t>
            </a:r>
          </a:p>
          <a:p>
            <a:pPr marL="102473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ﻭﺧﺪﻣﺎﺕ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ﻣﻨﺘﺠﺎﺕ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ﻭﺗﻄﻮﻳﺮ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ﺍﻟﻌﻤﻠﻴﺎﺕ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ﺗﺤﺴﻴﻦ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ﺳﻬﻢ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ﻭﺍﻹﺩﺍﺭﻳﺔ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ﺍﻹﺑﺪﺍﻋﻴﺔ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ﺍﻟﻘﺪﺭﺍﺕ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ﺟﺎﻧﺐ</a:t>
            </a:r>
          </a:p>
          <a:p>
            <a:pPr marL="288342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ﻟﺮﺃﺲ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ﺫﻟﻚ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ﺑﺎﻹﺿﺎﻓﺔ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ﺗﻮﻗﻌﺎﺗﻬﻢ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ﻭﺗﻔﻮﻕ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ﺍﻟﻌﻤﻼﺀ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ﺍﺣﺘﻴﺎﺟﺎﺕ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ﺗﻠﺒﻲ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ﻓﺮﻳﺪﺓ</a:t>
            </a:r>
          </a:p>
          <a:p>
            <a:pPr marL="176178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ﺍﻻﺳﺘﺠﺎﺑﺔ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ﺍﻟﻤﺆﺴﺴﺔ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ﻳﺴﺎﻋﺪ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ﻣﻤﺎ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ﺍﻻﺳﺘﺮﺍﺗﻴﺠﻴﺔ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ﺍﻟﻘﺮﺍﺭﺍﺕ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ﺍﺗﺨﺎﺫ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ﻓﻌﺎﻟﻴﺔ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ﺗﻌﺰﻳﺰ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</a:p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ﺃﺴﺎﺳﺍ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ﻣﺼﺪﺍ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ﻳﺼﺒﺢ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ﺍﻟﺸﻜﻞ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ﺑﻬﺬﺍ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ﺍﻟﺴﻮﻕ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ﻟﻠﺘﻐﻴﺮﺍﺕ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ﻭﺳﺮﻋﺔ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ﺑﻤﺮﻭﻧﺔ</a:t>
            </a:r>
          </a:p>
          <a:p>
            <a:pPr marL="1012955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ﺍﻟﺴﻮﻕ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ﺍﻟﻤﺆﺴﺴﺔ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ﻣﻮﻗﻊ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ﻭﺗﻌﺰﺯ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ﺍﻟﻨﻤﻮ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ﺗﺪﻋﻢ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ﻣﺴﺘﺪﺍﻣﺔ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ﺗﻨﺎﻓﺴﻴﺔ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ﻣﻴﺰﺓ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ﻟﺒﻨﺎﺀ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05419" y="2685408"/>
            <a:ext cx="13274658" cy="410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5649" marR="0">
              <a:lnSpc>
                <a:spcPts val="13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ﺧﻞ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ﻟﻤﺪ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ﻬﻢ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ﺃ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ﻟﺜﺎﻟﺚ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ﻟﻤﺒﺤﺚ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8000" spc="-403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ﻟﺖ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ﻭ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ﺗﻨﺎ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ﻟﺘﻲ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45318" y="423617"/>
            <a:ext cx="13339147" cy="3310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ﻣﻦ</a:t>
            </a:r>
            <a:r>
              <a:rPr dirty="0" sz="6000" spc="1639">
                <a:solidFill>
                  <a:srgbClr val="fff6e5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ﻱ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ﺍ</a:t>
            </a:r>
            <a:r>
              <a:rPr dirty="0" sz="6000" spc="1330">
                <a:solidFill>
                  <a:srgbClr val="fff6e5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ﻝ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ﺍ</a:t>
            </a:r>
            <a:r>
              <a:rPr dirty="0" sz="6000" spc="1330">
                <a:solidFill>
                  <a:srgbClr val="fff6e5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ﺭﺃ</a:t>
            </a:r>
            <a:r>
              <a:rPr dirty="0" sz="6000" spc="1335">
                <a:solidFill>
                  <a:srgbClr val="fff6e5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ﻭﻝ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ﻻ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ﺍ</a:t>
            </a:r>
            <a:r>
              <a:rPr dirty="0" sz="6000" spc="1330">
                <a:solidFill>
                  <a:srgbClr val="fff6e5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ﺍ</a:t>
            </a:r>
          </a:p>
          <a:p>
            <a:pPr marL="7047416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ﺩﻱ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ﻗﺘﺼﺎ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fff6e5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6e5"/>
                </a:solidFill>
                <a:latin typeface="FLCKLQ+ArialMT"/>
                <a:cs typeface="FLCKLQ+ArialMT"/>
              </a:rPr>
              <a:t>ﺭ</a:t>
            </a:r>
            <a:r>
              <a:rPr dirty="0" sz="6000">
                <a:solidFill>
                  <a:srgbClr val="fff6e5"/>
                </a:solidFill>
                <a:latin typeface="WGGQAG+TeshrinAR-Regular"/>
                <a:cs typeface="WGGQAG+TeshrinAR-Regular"/>
              </a:rPr>
              <a:t>ﻣﻨﻈﻮ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0492" y="319720"/>
            <a:ext cx="10213218" cy="530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62663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ﺍﻟﻤﻘﺪﻣﺔ</a:t>
            </a:r>
          </a:p>
          <a:p>
            <a:pPr marL="2341779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ﺣﻮﻝ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ﻋﻤﻮﻣﻴﺎﺕ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ﺍﻻﻭﻝ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ﺍﻟﻤﺒﺤﺚ</a:t>
            </a:r>
          </a:p>
          <a:p>
            <a:pPr marL="533287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(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ﺍﻻﻫﻤﻴﺔ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ﺍﻟﺘﻌﺮﻳﻒ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ﺭﺍﺱ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ﻣﻔﻬﻮﻡ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ﺍﻷﻮﻝ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2100076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ﻟﺮﺃﺲ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ﺍﻟﺘﺎﺭﻳﺨﻲ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ﺍﻟﺘﻄﻮﺭ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ﺍﻟﺜﺎﻧﻲ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ﺍﻟﺘﻘﻠﻴﺪﻱ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ﺑﻴﻦ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ﺍﻟﺘﻤﻴﻴﺰ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ﺍﻟﺜﺎﻟﺚ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2300433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ﺣﻮﻝ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ﺃﺴﺎﺳﻴﺎﺕ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ﺍﻟﺜﺎﻧﻲ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ﺍﻟﻤﺒﺤﺚ</a:t>
            </a:r>
          </a:p>
          <a:p>
            <a:pPr marL="2171563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ﻭﺧﺼﺎﺋﺺ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ﺳﻤﺎﺕ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ﺍﻻﻭﻝ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3297115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ﻣﻜﻮﻧﺎﺕ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ﺍﻟﺜﺎﻧﻲ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78830" y="4101573"/>
            <a:ext cx="5812970" cy="2997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353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ﻟﺒﺤﺚ</a:t>
            </a:r>
            <a:r>
              <a:rPr dirty="0" sz="75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7500" spc="-378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7500">
                <a:solidFill>
                  <a:srgbClr val="b44928"/>
                </a:solidFill>
                <a:latin typeface="WGGQAG+TeshrinAR-Regular"/>
                <a:cs typeface="WGGQAG+TeshrinAR-Regular"/>
              </a:rPr>
              <a:t>ﺧﻄﺔ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630" y="4871400"/>
            <a:ext cx="10503823" cy="4734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ﺍﻟﻤﻴﺰﺓ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ﺗﺤﻘﻴﻖ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ﺃﻬﻤﻴﺔ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ﺍﻟﺜﺎﻟﺚ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114588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ﺗﻨﺎﻭﻟﺖ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ﺍﻟﻤﺪﺍﺧﻞ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ﺃﻬﻢ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ﺍﻟﺜﺎﻟﺚ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ﺍﻟﻤﺒﺤﺚ</a:t>
            </a:r>
          </a:p>
          <a:p>
            <a:pPr marL="1923758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ﺍﻗﺘﺼﺎﺩﻱ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ﻣﻨﻈﻮﺭ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ﺍﻻﻭﻝ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1676122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ﻣﻨﻈﻮﺭ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ﺍﻟﺜﺎﻧﻲ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1745934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ﺍﻟﻤﺤﺎﺳﺒﺔ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ﻣﻨﻈﻮﺭ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ﺍﻟﺜﺎﻟﺚ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2590484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ﻣﺎﻟﻲ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ﻣﻨﻈﻮﺭ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ﺍﻟﺮﺍﺑﻊ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ﺍﻟﻤﻄﻠﺐ</a:t>
            </a:r>
          </a:p>
          <a:p>
            <a:pPr marL="8159212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ﺍﻟﺨﺎﺗﻤﺔ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3068" y="8854119"/>
            <a:ext cx="2323109" cy="132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ﺍﻟﻤﺮﺍﺟﻊ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ﻗﺎﺋﻤﺔ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08437" y="431786"/>
            <a:ext cx="14902760" cy="23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ﻣﻨﻈﻮ</a:t>
            </a:r>
            <a:r>
              <a:rPr dirty="0" sz="6000" spc="1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ﻣﻦ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6000" spc="-29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ﻟﺜﺎﻧﻲ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45773" y="1117586"/>
            <a:ext cx="4164587" cy="239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ﺗﻴﺠﻲ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ﺳﺘﺮ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5364" y="3784979"/>
            <a:ext cx="12252982" cy="5866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5067" marR="0">
              <a:lnSpc>
                <a:spcPts val="5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ﺍﻟﻤﻨﻈﻤﺎﺕ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ﻧﻤﻮ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ﺗﺴﺎﻫﻢ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ﻣﻬﻤﺔ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ﺃﺪﺍﺓ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ﻳﻌﺘﺒﺮ</a:t>
            </a:r>
          </a:p>
          <a:p>
            <a:pPr marL="626910" marR="0">
              <a:lnSpc>
                <a:spcPts val="57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ﺍﻟﻤﻨﻈﻤﺔ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ﺃﻬﺪﺍﻑ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ﺗﺤﺪﻳﺪ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ﺗﻤﺜﻞ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ﺍﻻﺳﺘﺮﺍﺗﻴﺠﻴﺔ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ﺃﻦ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ﻳﺮﻯ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ﺍﺳﺘﺮﺍﺗﻴﺠﻴﺎﺗﻬﺎ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ﻭﺗﻄﻮﺭ</a:t>
            </a:r>
          </a:p>
          <a:p>
            <a:pPr marL="263429" marR="0">
              <a:lnSpc>
                <a:spcPts val="57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ﻭﺍﺿﺍ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ﺗﻄﻮﺍ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ﺍﺳﺘﺮﺍﺗﻴﺠﻴﺎﺕ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ﺷﻬﺪﺕ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ﻭﻗﺪ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ﺗﺤﻘﻴﻘﻬﺎ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ﻭﻭﺳﺎﺋﻞ</a:t>
            </a:r>
          </a:p>
          <a:p>
            <a:pPr marL="0" marR="0">
              <a:lnSpc>
                <a:spcPts val="57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ﺃﻜﺒﺮ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ﺗﻌﺘﻤﺪ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ﺍﻟﻤﻨﻈﻤﺎﺕ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ﺃﺼﺒﺤﺖ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ﺣﻴﺚ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ﺍﻷﺨﻴﺮﺓ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ﺍﻟﻌﻘﻮﺩ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ﺧﻼﻝ</a:t>
            </a:r>
          </a:p>
          <a:p>
            <a:pPr marL="1009543" marR="0">
              <a:lnSpc>
                <a:spcPts val="57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ﺍﻷﺪﺍﺀ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ﻓﺎﻋﻠﻴﺔ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ﻳﻌﺰﺯ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ﺗﺤﻠﻴﻞ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ﻭﺍﻷﺼﻮﻝ</a:t>
            </a:r>
          </a:p>
          <a:p>
            <a:pPr marL="303191" marR="0">
              <a:lnSpc>
                <a:spcPts val="57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ﻟﺘﺤﻠﻴﻞ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ﻛﺈﻃﺎﺭ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ﻭﻳﻌﻤﻞ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ﺍﻟﺨﺎﺭﺟﻴﺔ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ﺍﻟﺒﻴﺌﺔ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ﺍﻟﺘﻜﻑ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ﻭﻳﺴﺎﻋﺪ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ﺍﻻﺳﺘﺮﺍﺗﻴﺠﻲ</a:t>
            </a:r>
          </a:p>
          <a:p>
            <a:pPr marL="3368232" marR="0">
              <a:lnSpc>
                <a:spcPts val="5750"/>
              </a:lnSpc>
              <a:spcBef>
                <a:spcPts val="115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ﺍﻟﻤﻨﻈﻤﺔ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ﺩﺍﺧﻞ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ﻟﻸﺼﻮﻝ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ﺍﻟﻤﻀﺎﻓﺔ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ﺍﻟﻘﻴﻤﺔ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2085" y="514984"/>
            <a:ext cx="15121210" cy="308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ﻣﻨﻈﻮ</a:t>
            </a:r>
            <a:r>
              <a:rPr dirty="0" sz="6000" spc="1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ﻣﻦ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6000" spc="-29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 spc="-18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6000" spc="-18">
                <a:solidFill>
                  <a:srgbClr val="b44928"/>
                </a:solidFill>
                <a:latin typeface="WGGQAG+TeshrinAR-Regular"/>
                <a:cs typeface="WGGQAG+TeshrinAR-Regular"/>
              </a:rPr>
              <a:t>ﻟﺜﺎﻟﺚ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  <a:p>
            <a:pPr marL="10267158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ﻟﻤﺤﺎﺳﺒﺔ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2363" y="3785133"/>
            <a:ext cx="11462176" cy="13176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ﻳﻌﺘﻤﺪ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ﺍﻟﺼﻨﺎﻋﻲ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ﺍﻟﻌﺎﻟﻤﻲ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ﺍﻟﺘﺤﻮﻝ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ﻳﺸﻴﺮ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49662" y="4513605"/>
            <a:ext cx="12203476" cy="5688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ﺍﻟﻤﻔﺘﺎﺡ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ﻳﻌﺘﺒﺮ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ﺣﻴﺚ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ﺍﻟﻤﺎﺩﻳﺔ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ﺍﻟﻤﻮﺟﻮﺩﺍﺕ</a:t>
            </a:r>
          </a:p>
          <a:p>
            <a:pPr marL="939607" marR="0">
              <a:lnSpc>
                <a:spcPts val="5575"/>
              </a:lnSpc>
              <a:spcBef>
                <a:spcPts val="11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ﺍﻟﻘﻴﻤﺔ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ﻭﺇﺿﺎﻓﺔ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ﺍﻻﻗﺘﺼﺎﺩﻱ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ﻭﺍﻟﺘﻔﻮﻕ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ﺍﻟﻤﻴﺰﺓ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ﻟﺘﺤﻘﻴﻖ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ﺍﻷﺴﺎﺳﻲ</a:t>
            </a:r>
          </a:p>
          <a:p>
            <a:pPr marL="312498" marR="0">
              <a:lnSpc>
                <a:spcPts val="5575"/>
              </a:lnSpc>
              <a:spcBef>
                <a:spcPts val="11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ﺍﻟﻘﻴﻢ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ﻳﻄﻠﻖ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ﺍﻟﻤﺤﺎﺳﺒﺔ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ﺇﻃﺎﺭ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ﺍﻟﻤﺘﻘﺪﻣﺔ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ﺍﻻﻗﺘﺼﺎﺩﺍﺕ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ﻟﻠﻤﻨﻈﻤﺎﺕ</a:t>
            </a:r>
          </a:p>
          <a:p>
            <a:pPr marL="73340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200" spc="-1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ﻣﺼﻄﻠﺢ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ﻣﺴﺘﻘﺒﻠﻴﺔ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ﺃﺮﺑﺎﺡ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ﻟﺘﺤﻘﻴﻖ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ﺍﻟﻘﺎﺑﻠﺔ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ﻟﻠﻤﻮﺟﻮﺩﺍﺕ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ﺍﻟﻤﺎﺩﻳﺔ</a:t>
            </a:r>
          </a:p>
          <a:p>
            <a:pPr marL="437984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ﻋﻑ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ꢀ،38ꢀ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ﺭﻗﻢ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ﺍﻟﺪﻭﻟﻲ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ﺍﻟﻤﺤﺎﺳﺒﺔ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ﻟﻤﻌﻴﺎﺭ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ﻭﻓﺍ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 spc="-1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ﺍﻟﻤﻠﻤﻮﺳﺔ</a:t>
            </a:r>
          </a:p>
          <a:p>
            <a:pPr marL="280942" marR="0">
              <a:lnSpc>
                <a:spcPts val="5575"/>
              </a:lnSpc>
              <a:spcBef>
                <a:spcPts val="11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ﻭﺗﺸﻤﻞ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ﺍﻷﺨﺮﻯ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ﺍﻟﺪﻭﻟﻴﺔ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ﺍﻟﻤﺤﺎﺳﺒﺔ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ﻣﻌﺎﻳﻴﺮ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ﺗﺤﺪﻳﺪﻫﺎ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ﻳﺘﻢ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ﻻ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ﺗﻠﻚ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ﺑﺄﻨﻬﺎ</a:t>
            </a:r>
          </a:p>
          <a:p>
            <a:pPr marL="3111162" marR="0">
              <a:lnSpc>
                <a:spcPts val="5575"/>
              </a:lnSpc>
              <a:spcBef>
                <a:spcPts val="160"/>
              </a:spcBef>
              <a:spcAft>
                <a:spcPts val="0"/>
              </a:spcAft>
            </a:pP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ﻭﺍﻟﺘﻄﻮﻳﺮ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ﺍﻟﺒﺤﺚ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ﺍﻟﺘﺪﺭﻳﺐ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ﺍﻹﻋﻼﻥ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ﺃﻨﺸﻄﺔ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ﺍﻹﻧﻔﺎﻕ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7554" y="510243"/>
            <a:ext cx="12290513" cy="3310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ﻣﻦ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6000" spc="-299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ﺑﻊ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ﻟﺮ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000" spc="-305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ﻟﻤﻄﻠﺐ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  <a:p>
            <a:pPr marL="7220992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ﻣﺎﻟﻲ</a:t>
            </a:r>
            <a:r>
              <a:rPr dirty="0" sz="6000" spc="-198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6000">
                <a:solidFill>
                  <a:srgbClr val="b44928"/>
                </a:solidFill>
                <a:latin typeface="FLCKLQ+ArialMT"/>
                <a:cs typeface="FLCKLQ+ArialMT"/>
              </a:rPr>
              <a:t>ﺭ</a:t>
            </a:r>
            <a:r>
              <a:rPr dirty="0" sz="6000">
                <a:solidFill>
                  <a:srgbClr val="b44928"/>
                </a:solidFill>
                <a:latin typeface="WGGQAG+TeshrinAR-Regular"/>
                <a:cs typeface="WGGQAG+TeshrinAR-Regular"/>
              </a:rPr>
              <a:t>ﻣﻨﻈﻮ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8158" y="3417259"/>
            <a:ext cx="14481831" cy="2436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9945" marR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ﻋﺎﺩ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ﻳﻈﻬﺮ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ﻭﻻ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ﺍﻟﻤﺴﺘﻘﺒﻠﻴﺔ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ﻟﻺﻳﺮﺍﺩﺍﺕ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ﻣﻬﺍ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ﻣﺼﺪﺍ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ﻳﻌﺘﺒﺮ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ﺍﻟﻨﺎﺣﻴﺔ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</a:p>
          <a:p>
            <a:pPr marL="0" marR="0">
              <a:lnSpc>
                <a:spcPts val="490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ﻣﻠﻤﻮﺳﺔ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ﺍﻻﺻﻮﻝ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ﺿﻤﻦ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ﻳﺪﺭﺝ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ﻣﺒﺎﺷﺮ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ﺍﻟﻌﻤﻮﻣﻴﺔ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ﺍﻟﻤﻴﺰﺍﻧﻴﺔ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ﺍﻟﺘﻘﻠﻴﺪﻳﺔ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ﺍﻟﺒﻴﺎﻧﺎﺕ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</a:p>
          <a:p>
            <a:pPr marL="3932042" marR="0">
              <a:lnSpc>
                <a:spcPts val="49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ﺗﻘﻮﻳﻢ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ﻣﺆﺜﺍ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ﻋﺎﻣﺍ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ﻋﺘﺒﺮ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ﺫﻟﻚ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ﺑﺎﻹﺿﺎﻓﺔ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60842" y="5337881"/>
            <a:ext cx="14845753" cy="179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ꢀꢀꢀ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ﺍﻻﺳﺘﺜﻤﺎﺭﺍﺕ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ﻭﺟﺬﺏ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ﺍﻟﺴﻮﻗﻴﺔ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ﻗﻴﻤﺔ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ﺗﺤﺪﻳﺪ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ﻳﺆﺜﺮ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ﺣﻴﺚ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ﺍﻻﺳﺘﺜﻤﺎﺭﻳﺔ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ﻭﺍﺳﺘﺮﺍﺗﻴﺠﻴﺎﺗﻬﺎ</a:t>
            </a:r>
          </a:p>
          <a:p>
            <a:pPr marL="5816510" marR="0">
              <a:lnSpc>
                <a:spcPts val="490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ﻣﺎﻟﻴﺔ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ﻣﺆﺸﺮﺍﺕ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ﻋﺪﺓ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ﺧﻼﻝ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ﺭﺍﺱ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ﺗﻘﻴﻴﻢ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27088" y="6618294"/>
            <a:ext cx="14655808" cy="435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76721" marR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ﺍﺭﺑﺎﺡ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ﺍﻻﺑﺘﻜﺎﺭ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ﺗﺘﺮﺟﻢ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ﻛﻴﻒ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ﻗﻴﺎﺱ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ﺧﻼﻝ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ﺍﻻﺳﺘﺜﻤﺎﺭ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ﺍﻟﻌﺎﺋﺪ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ꢀ.ꢀ1</a:t>
            </a:r>
          </a:p>
          <a:p>
            <a:pPr marL="1211190" marR="0">
              <a:lnSpc>
                <a:spcPts val="490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ﺍﻻﺻﻮﻝ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ﻟﻼﺳﺘﺜﻤﺎﺭ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ﻧﺘﻴﺠﺔ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ﺳﺘﺤﻘﻖ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ﺑﺎﻻﺭﺑﺎﺡ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ﺍﻟﺘﻨﺒﺆ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ﺍﻟﻤﺴﺘﻘﺒﻠﺔ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ﺍﻟﻨﻘﺪﻳﺔ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ﺍﻟﺘﺪﻓﻘﺎﺕ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ꢀ.ꢀ2</a:t>
            </a:r>
          </a:p>
          <a:p>
            <a:pPr marL="355684" marR="0">
              <a:lnSpc>
                <a:spcPts val="49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ﺍﻻﺳﻮﺍﻕ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ﺗﻘﻴﻢ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ﺭﺍﺱ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ﺗﻤﺘﻠﻚ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ﻟﻠﺸﺮﻛﺔ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ﺍﻟﺴﻮﻗﻴﺔ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ﺍﻟﻘﻴﻤﺔ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ꢀ.3</a:t>
            </a:r>
          </a:p>
          <a:p>
            <a:pPr marL="455833" marR="0">
              <a:lnSpc>
                <a:spcPts val="4900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ﺍﻻﺳﺘﺪﺍﻣﺔ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ﻗﺪﺭﺓ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ﺗﻌﺰﺯ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ﻛﺄﺪﺍﺓ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ﺍﻟﻨﻈﺮ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ﺑﺎﻹﺟﻤﺎﻝ</a:t>
            </a:r>
          </a:p>
          <a:p>
            <a:pPr marL="0" marR="0">
              <a:lnSpc>
                <a:spcPts val="4900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ﺑﻴﺌﺔ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ﺍﻟﻨﻤﻮ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ﺍﻳﻀﺎ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ﺍﻟﺴﻮﻕ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ﻣﻜﺎﻧﺘﻬﺎ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ﻗﻴﻤﺘﻬﺎ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ﺍﻟﺤﻔﺎﻅ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ﺍﻟﻄﻮﻳﻞ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ﺍﻟﻤﺪﻯ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ﻣﺴﺘﺪﺍﻣﺔ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ﺍﺭﺑﺎﺡ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ﺗﺤﻘﻴﻖ</a:t>
            </a:r>
          </a:p>
          <a:p>
            <a:pPr marL="11605980" marR="0">
              <a:lnSpc>
                <a:spcPts val="4900"/>
              </a:lnSpc>
              <a:spcBef>
                <a:spcPts val="141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ﺗﻨﺎﻓﺴﻴﺔ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4573" y="-57277"/>
            <a:ext cx="4463320" cy="319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3b302d"/>
                </a:solidFill>
                <a:latin typeface="WGGQAG+TeshrinAR-Regular"/>
                <a:cs typeface="WGGQAG+TeshrinAR-Regular"/>
              </a:rPr>
              <a:t>ﻟﺨﺎﺗﻤﺔ</a:t>
            </a:r>
            <a:r>
              <a:rPr dirty="0" sz="80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60439" y="2038518"/>
            <a:ext cx="12237355" cy="5872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5453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ﺍﻟﻤﺆﺴﺴﺎﺕ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ﻗﻴﻤﺔ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ﺗﻌﺰﻳﺰ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ﺣﻴﻮﺍ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ﻋﻨﺼﺍ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ﺍﻟﺨﺘﺎﻡ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</a:p>
          <a:p>
            <a:pPr marL="297650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ﺍﻗﺘﺼﺎﺩ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ﻧﺤﻮ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ﺍﻟﺘﺤﻮﻝ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ﻓﻤﻊ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ﺍﻟﺤﺪﻳﺜﺔ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ﺍﻷﻌﻤﺎﻝ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ﺑﻴﺌﺔ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ﺍﻟﻤﻨﺎﻓﺴﺔ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ﻭﻗﺪﺭﺗﻬﺎ</a:t>
            </a:r>
          </a:p>
          <a:p>
            <a:pPr marL="0" marR="0">
              <a:lnSpc>
                <a:spcPts val="5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ﺍﻟﻤﺤﺮﻙ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ﻫﻲ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ﻟﻠﻌﺎﻣﻠﻴﻦ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ﺍﻻﺑﺘﻜﺎﺭﻳﺔ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ﻭﺍﻟﻘﺪﺭﺍﺕ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ﻭﺍﻟﺨﺒﺮﺍﺕ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ﺍﻟﻤﻬﺎﺭﺍﺕ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ﺃﺼﺒﺤﺖ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ﺍﻟﻤﻌﺮﻓﺔ</a:t>
            </a:r>
          </a:p>
          <a:p>
            <a:pPr marL="2425" marR="0">
              <a:lnSpc>
                <a:spcPts val="51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ﺗﻄﻮﻳﺮ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ﺧﻼﻝ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ﺍﻻﺳﺘﺜﻤﺎﺭ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ﺇﻥ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ﻭﺍﻹﺑﺪﺍﻉ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ﻟﻠﻨﻤﻮ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ﺍﻷﺴﺎﺳﻲ</a:t>
            </a:r>
          </a:p>
          <a:p>
            <a:pPr marL="33466" marR="0">
              <a:lnSpc>
                <a:spcPts val="5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ﺍﻟﻤﺴﺘﻤﺮ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ﻭﺍﻟﺘﻌﻠﻢ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ﺍﻻﺑﺘﻜﺎﺭ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ﺗﺪﻋﻢ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ﺍﻟﻌﻤﻞ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ﺑﻴﺌﺔ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ﻭﺗﻌﺰﻳﺰ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ﺍﻟﻤﻮﻇﻔﻴﻦ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ﻣﻬﺎﺭﺍﺕ</a:t>
            </a:r>
          </a:p>
          <a:p>
            <a:pPr marL="79758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ﻭﺯﻳﺎﺩﺓ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ﻟﻠﻤﺆﺴﺴﺎﺕ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ﺍﻻﺳﺘﺮﺍﺗﻴﺠﻴﺔ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ﺍﻷﻬﺪﺍﻑ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ﺗﺤﻘﻴﻖ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ﻛﺒﻴﺮ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ﻳﺴﻬﻢ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ﺃﻦ</a:t>
            </a:r>
          </a:p>
          <a:p>
            <a:pPr marL="221536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ﻳﻀﻤﻦ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ﻣﻤﺎ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ﺍﻟﺴﻮﻕ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ﺍﻟﺴﺮﻳﻌﺔ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ﻭﺍﻟﺘﻐﻴﺮﺍﺕ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ﺍﻟﺘﺤﺪﻳﺎﺕ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ﺍﻟﺘﻜﻴﻒ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ﻗﺪﺭﺗﻬﺎ</a:t>
            </a:r>
          </a:p>
          <a:p>
            <a:pPr marL="2222350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ﺍﻟﻄﻮﻳﻞ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ﺍﻟﻤﺪﻯ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ﻭﺍﻟﺘﻔﻮﻕ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ﺍﻟﻨﺠﺎﺡ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ﺍﺳﺘﺪﺍﻣﺔ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8678" y="190023"/>
            <a:ext cx="17821182" cy="864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53153" marR="0">
              <a:lnSpc>
                <a:spcPts val="13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ﺟﻊ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ﻗﺎﺋﻤﺔ</a:t>
            </a:r>
          </a:p>
          <a:p>
            <a:pPr marL="955568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2009.ꢀ،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ﺍﻻﺭﺩﻥ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-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ﻋﻤﺎﻥ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ﻭﺍﻟﺘﻮﺯﻳﻊ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ﻟﻠﻨﺸﺮ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ﺍﻟﻴﺎﺯﻭﺭﻱ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ﺩﺍﺭ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ﺍﻻﻋﻤﺎﻝ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ﻣﻨﻈﻤﺎﺕ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ﺭﺍﺱ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ﺻﺎﻟﺢ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ﺃﺤﻤﺪ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.1</a:t>
            </a:r>
          </a:p>
          <a:p>
            <a:pPr marL="243456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ﻭﺃﻮﺭﺍﺳﻜﻮﻡ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FLCKLQ+ArialMT"/>
                <a:cs typeface="FLCKLQ+ArialMT"/>
              </a:rPr>
              <a:t>AT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ﺍﻟﺠﺰﺍﺋﺮ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ﺍﺗﺼﺎﻻﺕ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ﻣﻘﺎﺭﻧﺔ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ﺩﺭﺍﺳﺔ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ﻟﻠﻤﺆﺴﺴﺔ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ﺍﻟﻤﻴﺰﺓ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ﺗﻌﺰﻳﺰ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ﺍﻟﺮﺃﺴﻤﺎﻝ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ﺩﻭﺭ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ﻣﺤﻤﺪ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ﺣﺒﺎﻳﻨﺔ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.2</a:t>
            </a:r>
          </a:p>
          <a:p>
            <a:pPr marL="78992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2007-ꢀ،3ꢀ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ﺍﻟﺠﺰﺍﺋﺮ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ﺟﺎﻣﻌﺔ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ﺍﻟﺘﺴﻴﻴﺮ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ﻭﻋﻠﻮﻡ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ﻭﺍﻟﺘﺠﺎﺭﻳﺔ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ﺍﻟﻌﻠﻮﻡ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ﻛﻠﻴﺔ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ﺃﻌﻤﺎﻝ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ﻣﺎﺟﻴﺴﺘﺮ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ﺭﺳﺎﻟﺔ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FLCKLQ+ArialMT"/>
                <a:cs typeface="FLCKLQ+ArialMT"/>
              </a:rPr>
              <a:t>OTA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ﺍﻟﺠﺰﺍﺋﺮ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ﺗﻠﻴﻜﻮﻡ</a:t>
            </a:r>
          </a:p>
          <a:p>
            <a:pPr marL="7325201" marR="0">
              <a:lnSpc>
                <a:spcPts val="4898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2008.</a:t>
            </a:r>
          </a:p>
          <a:p>
            <a:pPr marL="1317598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2005.ꢀ،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ﺍﻻﺳﻜﻨﺪﺭﻳﺔ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ﺍﻟﺠﺎﻣﻌﻴﺔ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ﺍﻟﺪﺍﺭ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ﺍﻟﺒﺸﺮﻳﺔ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ﺍﻟﻤﻮﺍﺭﺩ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ﻭﺗﻨﻤﻴﺔ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ﻟﺘﺨﻄﻴﻂ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ﻣﺪﺧﻞ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ﺣﺴﻦ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ﺭﻭﺍﻳﺔ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.3</a:t>
            </a:r>
          </a:p>
          <a:p>
            <a:pPr marL="15737" marR="0">
              <a:lnSpc>
                <a:spcPts val="4898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ﺍﻟﺴﺎﺩﺱ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ﺍﻟﻤﺠﻠﺪ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ﺍﻟﺒﺸﺎﺋﺮ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ﻣﺠﻠﺔ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ﺍﻟﻤﻘﺎﺭﺑﺎﺕ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ﻣﺘﻌﺪﺩﺓ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ﺭﺅﻴﺔ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ﺭﺍﺱ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ﻣﺤﻤﺪ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ﺑﻮﺯﻳﺎﻥ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ﺍﻟﺪﻳﻦ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ﻧﻮﺭ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ﺃﺤﻤﺪ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ﻃﺎﻟﺐ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.4</a:t>
            </a:r>
          </a:p>
          <a:p>
            <a:pPr marL="6351270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2020.ꢀ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ﺍﻓﺮﻳﻞ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ꢀ،01ꢀ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ﺍﻟﻌﺪﺩ</a:t>
            </a:r>
          </a:p>
          <a:p>
            <a:pPr marL="1229352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2001.ꢀ،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ﺍﻟﻘﺎﻫﺮﺓ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ﻟﻠﻄﺒﺎﻋﺔ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ﻏﺮﻳﺐ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ﺩﺍﺭ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ﺍﻟﺠﺪﻳﺪﺓ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ﻣﻜﺘﺒﺔ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ﺍﻟﻤﻌﺎﺻﺮﺓ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ﺧﻮﺍﻃﺮ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ﺍﻟﺴﻠﻤﻲ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.5</a:t>
            </a:r>
          </a:p>
          <a:p>
            <a:pPr marL="0" marR="0">
              <a:lnSpc>
                <a:spcPts val="4898"/>
              </a:lnSpc>
              <a:spcBef>
                <a:spcPts val="19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ﻭﺍﻟﺘﺮﺍﺙ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ﻟﻠﺜﻘﺎﻓﺔ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ﺃﺒﻮﻇﺒﻲ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ꢀ،1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ﻁ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ﺍﻻﻳﻮﺑﻲ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ﺳﻌﻴﺪ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ﻋﻤﺮ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ﻭﺍﻟﻤﻨﺎﻓﺴﻴﻦ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ﺍﻟﺼﻨﺎﻋﺎﺕ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ﺗﺤﻠﻴﻞ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ﺃﺴﺎﻟﻴﺐ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ﺍﻻﺳﺘﺮﺍﺗﻴﺠﻴﺔ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ﺑﻮﺭﺗﺮ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ﻣﺎﻳﻜﻞ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.6</a:t>
            </a:r>
          </a:p>
          <a:p>
            <a:pPr marL="7351395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2010.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488" y="8230435"/>
            <a:ext cx="17928226" cy="1795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2003.ꢀ،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ﺍﻻﺳﻜﻨﺪﺭﻳﺔ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ﻟﻠﻨﺸﺮ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ﺍﻟﺠﺪﻳﺪﺓ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ﺍﻟﺠﺎﻣﻌﺔ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ﻭﺗﻨﻔﻴﺬ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ﺗﻜﻮﻳﻦ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ﺍﻻﺳﺘﺮﺍﺗﻴﺠﻴﺔ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ﺍﻻﺩﺍﺭﺓ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ﺧﻠﻴﻞ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ﻣﺮﺳﻲ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ﻧﺒﻴﻞ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.7</a:t>
            </a:r>
          </a:p>
          <a:p>
            <a:pPr marL="441094" marR="0">
              <a:lnSpc>
                <a:spcPts val="4898"/>
              </a:lnSpc>
              <a:spcBef>
                <a:spcPts val="14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2008.ꢀ،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ﺍﻟﻘﺎﻫﺮﺓ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ﻭﺍﻟﺘﻮﺯﻳﻊ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ﻟﻠﻨﺸﺮ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ﺍﻟﺴﺤﺎﺏ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ﺩﺍﺭ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ꢀ،1ꢀ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ﻁ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ﻣﻌﺎﺻﺮﺓ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ﺍﺩﺍﺭﻳﺔ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ﺍﻧﻄﻼﻗﺔ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ﺭﺍﺱ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ﺍﻟﺴﻌﻴﺪ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ﻣﺤﻤﺪ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ﻫﺎﻧﻲ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.8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4334" y="-57277"/>
            <a:ext cx="4762023" cy="319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3b302d"/>
                </a:solidFill>
                <a:latin typeface="WGGQAG+TeshrinAR-Regular"/>
                <a:cs typeface="WGGQAG+TeshrinAR-Regular"/>
              </a:rPr>
              <a:t>ﻟﻤﻘﺪﻣﺔ</a:t>
            </a:r>
            <a:r>
              <a:rPr dirty="0" sz="8000">
                <a:solidFill>
                  <a:srgbClr val="3b302d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94020" y="2038518"/>
            <a:ext cx="12160704" cy="5872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651" marR="0">
              <a:lnSpc>
                <a:spcPts val="5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ﻭﺍﻻﺑﺘﻜﺎﺭ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ﺃﻬﻤﻴﺔ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ﺗﺒﺮﺯ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ﺍﻟﺤﺪﻳﺜﺔ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ﺍﻟﻤﻔﺎﻫﻴﻢ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ﻳﻌﺪ</a:t>
            </a:r>
          </a:p>
          <a:p>
            <a:pPr marL="295815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ﻳﺸﻬﺪﻫﺎ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ﺍﻟﺴﺮﻳﻌﺔ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ﺍﻟﺘﻐﻴﺮﺍﺕ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ﻇﻞ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ﺍﻟﻴﻮﻡ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ﺍﻷﻌﻤﺎﻝ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ﻋﺎﻟﻢ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</a:p>
          <a:p>
            <a:pPr marL="309392" marR="0">
              <a:lnSpc>
                <a:spcPts val="5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ﺃﺼﺒﺢ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ﻭﺍﻟﻤﺎﺩﻳﺔ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ﺍﻟﻤﺎﻟﻴﺔ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ﻓﻘﻂ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ﻳﻌﺘﻤﺪ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ﺍﻟﻨﺠﺎﺡ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ﻳﻌﺪ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ﺍﻟﻌﺎﻟﻤﻲ</a:t>
            </a:r>
          </a:p>
          <a:p>
            <a:pPr marL="298095" marR="0">
              <a:lnSpc>
                <a:spcPts val="51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ﺍﻷﻔﺮﺍﺩ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ﻳﻤﺘﻠﻜﻬﺎ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ﻭﺍﻻﺑﺘﻜﺎﺭﺍﺕ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ﺍﻟﻔﻜﺮﻳﺔ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ﻣﺘﺰﺍﻳﺪ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ﻳﻌﺘﻤﺪ</a:t>
            </a:r>
          </a:p>
          <a:p>
            <a:pPr marL="0" marR="0">
              <a:lnSpc>
                <a:spcPts val="51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ﻫﺬﺍ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ﻭﺇﺩﺍﺭﺓ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ﺗﻘﻴﻴﻢ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ﻛﺒﻴﺮﺓ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ﺗﺤﺪﻳﺎﺕ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ﺍﻟﻌﺪﻳﺪ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ﺗﻮﺍﺟﻪ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ﻭﺍﻟﻤﺆﺴﺴﺎﺕ</a:t>
            </a:r>
          </a:p>
          <a:p>
            <a:pPr marL="82344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ﺑﺎﻟﻤﻘﺎﻳﻴﺲ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ﻗﻴﺎﺳﻪ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ﺍﻟﻘﺪﺭﺓ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ﻭﻋﺪﻡ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ﻭﺿﻮﺣﻪ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ﻋﺪﻡ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ﺑﺴﺒﺐ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ﺍﻟﻨﻮﻉ</a:t>
            </a:r>
          </a:p>
          <a:p>
            <a:pPr marL="243734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ﻳﺆﺜﺮ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ﺭﺋﻴﺴﻲ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ﻛﻌﺎﻣﻞ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ﺑﺄﻬﻤﻴﺘﻪ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ﺍﻻﻋﺘﺮﺍﻑ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ﺗﻘﺘﻀﻲ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ﺍﻟﻀﺮﻭﺭﺓ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ﻟﻜﻦ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ﺍﻟﺘﻘﻠﻴﺪﻳﺔ</a:t>
            </a:r>
          </a:p>
          <a:p>
            <a:pPr marL="2919816" marR="0">
              <a:lnSpc>
                <a:spcPts val="5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ﻭﺍﻟﻘﺪﺭﺓ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ﺍﻟﺘﻨﻈﻴﻤﻲ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00">
                <a:solidFill>
                  <a:srgbClr val="b44928"/>
                </a:solidFill>
                <a:latin typeface="SRRIJV+29LTMassiraLipstick"/>
                <a:cs typeface="SRRIJV+29LTMassiraLipstick"/>
              </a:rPr>
              <a:t>ﺍﻷﺪﺍﺀ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6735" y="160929"/>
            <a:ext cx="13486778" cy="259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ﻟﻤﺘﺒﻊ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500" spc="-321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5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ﻟﻤﻨﻬﺞ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ﻭﺍ</a:t>
            </a:r>
            <a:r>
              <a:rPr dirty="0" sz="6500" spc="-317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500">
                <a:solidFill>
                  <a:srgbClr val="b44928"/>
                </a:solidFill>
                <a:latin typeface="WGGQAG+TeshrinAR-Regular"/>
                <a:cs typeface="WGGQAG+TeshrinAR-Regular"/>
              </a:rPr>
              <a:t>ﺳﺔ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ﺭﺍ</a:t>
            </a:r>
            <a:r>
              <a:rPr dirty="0" sz="65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ﻟﺪ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6500" spc="-321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ﺍﻑ</a:t>
            </a:r>
            <a:r>
              <a:rPr dirty="0" sz="6500">
                <a:solidFill>
                  <a:srgbClr val="b44928"/>
                </a:solidFill>
                <a:latin typeface="WGGQAG+TeshrinAR-Regular"/>
                <a:cs typeface="WGGQAG+TeshrinAR-Regular"/>
              </a:rPr>
              <a:t>ﻬﺪ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ﻭﺃ</a:t>
            </a:r>
            <a:r>
              <a:rPr dirty="0" sz="6500" spc="-317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6500">
                <a:solidFill>
                  <a:srgbClr val="b44928"/>
                </a:solidFill>
                <a:latin typeface="WGGQAG+TeshrinAR-Regular"/>
                <a:cs typeface="WGGQAG+TeshrinAR-Regular"/>
              </a:rPr>
              <a:t>ﻬﻤﻴﺔ</a:t>
            </a:r>
            <a:r>
              <a:rPr dirty="0" sz="6500">
                <a:solidFill>
                  <a:srgbClr val="b44928"/>
                </a:solidFill>
                <a:latin typeface="FLCKLQ+ArialMT"/>
                <a:cs typeface="FLCKLQ+ArialMT"/>
              </a:rPr>
              <a:t>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9363" y="1467340"/>
            <a:ext cx="13114503" cy="4295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411" marR="0">
              <a:lnSpc>
                <a:spcPts val="57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ﺗﻌﺰﻳﺰ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ﺗﺴﻬﻢ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ﺃﻬﻢ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ﺃﺼﺒﺢ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</a:p>
          <a:p>
            <a:pPr marL="250928" marR="0">
              <a:lnSpc>
                <a:spcPts val="4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ﺍﻟﺨﺒﺮﺍﺕ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ﺍﻟﻤﻬﺎﺭﺍﺕ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ﻳﺘﻤﺜﻞ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ﺇﺫ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ﺍﻟﺤﺪﻳﺜﺔ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ﻟﻠﻤﺆﺴﺴﺎﺕ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ﺍﻟﻘﺪﺭﺓ</a:t>
            </a:r>
          </a:p>
          <a:p>
            <a:pPr marL="0" marR="0">
              <a:lnSpc>
                <a:spcPts val="4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ﺃﻬﻤﻴﺔ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ﻭﺗﺘﻤﺜﻞ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ﻟﻠﻤﻨﻈﻤﺔ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ﻣﻀﺎﻓﺔ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ﻗﻴﻤﺔ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ﺑﻬﺎ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ﻭﻳﺸﻜﻠﻮﻥ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ﺍﻷﻔﺮﺍﺩ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ﻳﻤﺘﻠﻜﻬﺎ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ﻭﺍﻟﻌﻼﻗﺎﺕ</a:t>
            </a:r>
          </a:p>
          <a:p>
            <a:pPr marL="769070" marR="0">
              <a:lnSpc>
                <a:spcPts val="4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ﺍﻷﺪﺍﺀ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ﺗﺤﺴﻴﻦ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ﺗﻨﺎﻓﺴﻴﺔ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ﻣﻴﺰﺓ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ﺗﺤﻘﻴﻖ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ﻣﻮﺿﻮﻉ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ﺩﺭﺍﺳﺔ</a:t>
            </a:r>
          </a:p>
          <a:p>
            <a:pPr marL="54104" marR="0">
              <a:lnSpc>
                <a:spcPts val="46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ﺍﻟﺪﺍﺧﻠﻴﺔ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ﺍﻟﻌﻼﻗﺎﺕ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ﺗﻌﺰﻳﺰ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ﻭﺍﻹﺑﺪﺍﻉ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ﺍﻻﺑﺘﻜﺎﺭ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ﺩﻋﻢ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ﺍﻟﺴﻮﻗﻴﺔ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ﺍﻟﻘﻴﻤﺔ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ﺯﻳﺎﺩﺓ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ﺍﻟﻤﺆﺴﺴﻲ</a:t>
            </a:r>
          </a:p>
          <a:p>
            <a:pPr marL="9862769" marR="0">
              <a:lnSpc>
                <a:spcPts val="4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ﻭﺍﻟﺨﺎﺭﺟﻴﺔ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66675" y="5091748"/>
            <a:ext cx="12858826" cy="2770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953" marR="0">
              <a:lnSpc>
                <a:spcPts val="57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ﺑﻴﻦ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ﺍﻟﻌﻼﻗﺔ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ﺗﺤﺪﻳﺪ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ﺍﻟﻤﺆﺴﺴﻲ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ﺍﻷﺪﺍﺀ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ﺗﺄﺜﻴﺮ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ﺗﺤﻠﻴﻞ</a:t>
            </a:r>
          </a:p>
          <a:p>
            <a:pPr marL="37316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ﺍﻻﺑﺘﻜﺎﺭ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ﺗﺄﺜﻴﺮ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ﺗﻘﻴﻴﻢ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ﻭﺍﻟﻤﻴﺰﺓ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</a:p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ﺗﺄﺜﻴﺮ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ﻗﻴﺎﺱ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ﺇﺩﺍﺭﺓ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ﺍﺳﺘﺮﺍﺗﻴﺠﻴﺎﺕ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ﺗﺤﺪﻳﺪ</a:t>
            </a:r>
          </a:p>
          <a:p>
            <a:pPr marL="562821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ﺍﻟﺮﻗﻤﻲ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ﻭﺍﻟﺘﺤﻮﻝ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ﺑﻴﻦ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ﺍﻟﻌﻼﻗﺔ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ﺗﺤﻠﻴﻞ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ﺍﻟﺴﻮﻗﻴﺔ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ﺍﻟﻘﻴﻤﺔ</a:t>
            </a:r>
            <a:r>
              <a:rPr dirty="0" sz="33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2470" y="338299"/>
            <a:ext cx="16132482" cy="319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8000" spc="-403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ﺗﻌﺮﻳﻒ</a:t>
            </a:r>
            <a:r>
              <a:rPr dirty="0" sz="8000" spc="-16">
                <a:solidFill>
                  <a:srgbClr val="b44928"/>
                </a:solidFill>
                <a:latin typeface="WGGQAG+TeshrinAR-Regular"/>
                <a:cs typeface="WGGQAG+TeshrinAR-Regular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ﻷﻮ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ﻉ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1853" y="3510584"/>
            <a:ext cx="13605095" cy="7358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1562" marR="0">
              <a:lnSpc>
                <a:spcPts val="5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ﺍﻟﻘﺎﺋﻢ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ﺍﻟﺠﺪﻳﺪ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ﺑﺮﻭﺯ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ﻣﻔﻬﻮﻡ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ﻇﻬﺮ</a:t>
            </a:r>
          </a:p>
          <a:p>
            <a:pPr marL="181190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ﺍﻟﺤﺪﻳﺜﺔ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ﻟﻠﻤﺆﺴﺴﺎﺕ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ﺍﻟﺤﻘﻴﻘﻴﺔ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ﺍﻟﺜﺮﻭﺓ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ﻳﻤﺜﻞ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ﻭﺃﺼﺒﺢ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ﻟﻺﻧﺘﺎﺝ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ﻛﺄﺴﺎﺱ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ﻭﺍﻟﻤﻌﻠﻮﻣﺎﺕ</a:t>
            </a:r>
          </a:p>
          <a:p>
            <a:pPr marL="128478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ﺍﻟﺘﺴﻌﻴﻨﻴﺎﺕ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ﺑﻌﺪ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ﻭﻟﻜﻦ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ﻟﻠﻨﺠﺎﺡ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ﺍﻷﺴﺎﺳﻲ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ﺍﻟﻌﺎﻣﻞ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ﺍﻟﻄﺒﻴﻌﻴﺔ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ﺍﻟﺜﺮﻭﺍﺕ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ﻛﺎﻧﺖ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ﺍﻟﻤﺎﺿﻲ</a:t>
            </a:r>
          </a:p>
          <a:p>
            <a:pPr marL="71428" marR="0">
              <a:lnSpc>
                <a:spcPts val="571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ﻳﺘﻤﻴﺰ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ﺍﻟﺘﻨﺎﻓﺴﻴﺔ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ﻟﺘﺤﻘﻴﻖ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ﺍﻷﺴﺎﺳﻲ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ﺍﻟﻤﻌﻴﺎﺭ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ﺑﺎﻋﺘﺒﺎﺭﻩ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ﺍﻟﺘﺮﻛﻴﺰ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ﺗﺤﻝ</a:t>
            </a:r>
          </a:p>
          <a:p>
            <a:pPr marL="123624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ﻧﺠﺎﺡ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ﻳﺴﻬﻢ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ﺍﺳﺘﺮﺍﺗﻴﺠﺍ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ﺃﺼﺍ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ﻳﺠﻌﻠﻪ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ﻣﻤﺎ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ﻟﻠﺘﻘﻠﻴﺪ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ﻗﺎﺑﻞ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ﺑﻜﻮﻧﻪ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</a:p>
          <a:p>
            <a:pPr marL="10392733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ﺍﻟﻤﺆﺴﺴﺔ</a:t>
            </a:r>
          </a:p>
          <a:p>
            <a:pPr marL="0" marR="0">
              <a:lnSpc>
                <a:spcPts val="5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ﺗﻤﺘﻠﻜﻬﺎ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ﺍﻟﻤﻠﻤﻮﺳﺔ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ﻏﻴﺮ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ﻣﻦ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ﻣﺠﻤﻮﻋﺔ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ﺑﺄﻨﻪ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ﺗﻌﺮﻳﻒ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</a:p>
          <a:p>
            <a:pPr marL="550572" marR="0">
              <a:lnSpc>
                <a:spcPts val="5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ﻗﺪﻣﻪ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ﺃﻴﺍ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ﺗﻌﺮﻳﻔﺎﺗﻪ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ﺃﻬﻢ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ﻭﻣﻦ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ﻭﺍﻟﺨﺪﻣﺎﺕ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ﺍﻟﺴﻠﻊ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ﺇﻧﺘﺎﺝ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ﻭﺗﺴﺘﺨﺪﻣﻬﺎ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ﺍﻟﻤﻨﻈﻤﺔ</a:t>
            </a:r>
          </a:p>
          <a:p>
            <a:pPr marL="676332" marR="0">
              <a:lnSpc>
                <a:spcPts val="5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ﻟﻠﻤﺆﺴﺴﺔ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ﻣﻨﺎﻓﻊ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ﻟﺘﺤﻘﻴﻖ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ﺗﻮﻇﻴﻔﻬﺎ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ﺍﻋﺘﺒﺮﻩ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ﺍﻟﺬﻱ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ﺳﺘﻴﻮﺍﺭﺕ</a:t>
            </a:r>
            <a:r>
              <a:rPr dirty="0" sz="325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66513" y="338299"/>
            <a:ext cx="16323334" cy="319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ﻱ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ﻟﻔﻜﺮ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ﻝ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ﻟﻤﺎ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ﺲ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ﺭﺃ</a:t>
            </a:r>
            <a:r>
              <a:rPr dirty="0" sz="8000" spc="-403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ﻬﻤﻴﺔ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ﺃ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: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ﻟﺜﺎﻧﻲ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  <a:r>
              <a:rPr dirty="0" sz="8000" spc="-406">
                <a:solidFill>
                  <a:srgbClr val="b44928"/>
                </a:solidFill>
                <a:latin typeface="Times New Roman"/>
                <a:cs typeface="Times New Roman"/>
              </a:rPr>
              <a:t> 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ﻉ</a:t>
            </a:r>
            <a:r>
              <a:rPr dirty="0" sz="8000">
                <a:solidFill>
                  <a:srgbClr val="b44928"/>
                </a:solidFill>
                <a:latin typeface="WGGQAG+TeshrinAR-Regular"/>
                <a:cs typeface="WGGQAG+TeshrinAR-Regular"/>
              </a:rPr>
              <a:t>ﻟﻔﺮ</a:t>
            </a:r>
            <a:r>
              <a:rPr dirty="0" sz="8000">
                <a:solidFill>
                  <a:srgbClr val="b44928"/>
                </a:solidFill>
                <a:latin typeface="FLCKLQ+ArialMT"/>
                <a:cs typeface="FLCKLQ+ArialMT"/>
              </a:rPr>
              <a:t>ﺍ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0491" y="4310913"/>
            <a:ext cx="9747355" cy="4330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2024" marR="0">
              <a:lnSpc>
                <a:spcPts val="5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ﺗﺤﻘﻴﻖ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ﻛﺒﻴﺮ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ﺑﺸﻜﻞ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ﺗﺄﺜﻴﺮﺍﺕ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ﺗﺴﻬﻢ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ꢀ•</a:t>
            </a:r>
          </a:p>
          <a:p>
            <a:pPr marL="0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ﺍﻟﻤﺆﺴﺴﺔ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ﻧﺠﺎﺡ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ﺍﻟﺤﻴﻮﻱ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ﺩﻭﺭﻩ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ﻳﺒﺮﺯ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ﻣﻤﺎ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ﻭﺍﻷﻬﺪﺍﻑ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ﺍﻟﻨﺘﺎﺋﺞ</a:t>
            </a:r>
          </a:p>
          <a:p>
            <a:pPr marL="88748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ﺃﻨﺸﻄﺘﻬﺎ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ﻣﻤﺎﺭﺳﺔ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ﺍﻟﻤﺆﺴﺴﺎﺕ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ﻭﺍﺳﺘﻤﺮﺍﺭﻳﺔ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ﺑﻘﺎﺀ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ﻳﻌﺘﻤﺪ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ꢀ•</a:t>
            </a:r>
          </a:p>
          <a:p>
            <a:pPr marL="509382" marR="0">
              <a:lnSpc>
                <a:spcPts val="5713"/>
              </a:lnSpc>
              <a:spcBef>
                <a:spcPts val="11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ﺍﻟﻌﻨﺼﺮ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ﻳﺆﺪﻳﻬﺎ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ﺍﻟﻤﺨﺘﻠﻔﺔ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ﻭﺍﻷﺪﻭﺍﺭ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ﻭﺍﻟﻤﻬﺎﺭﺍﺕ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ﺍﻟﻘﺪﺭﺍﺕ</a:t>
            </a:r>
          </a:p>
          <a:p>
            <a:pPr marL="2043153" marR="0">
              <a:lnSpc>
                <a:spcPts val="5713"/>
              </a:lnSpc>
              <a:spcBef>
                <a:spcPts val="163"/>
              </a:spcBef>
              <a:spcAft>
                <a:spcPts val="0"/>
              </a:spcAft>
            </a:pP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ﺟﻮﻫﺮ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ﻳﻤﺜﻞ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ﻭﺍﻟﺬﻱ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325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ﺍﻟﺒﺸﺮﻱ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3066" y="973921"/>
            <a:ext cx="16095969" cy="1653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ﻳﻤﻜﻦ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ﺍﻟﻤﻨﻈﻤﺎﺕ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ﺩﺍﺧﻞ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ﻭﺇﺩﺍﺭﺗﻪ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ﺃﻬﻤﻴﺘﻪ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ﺍﻷﻔﻜﺎﺭ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ﺗﺘﺠﺴﺪ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ﺗﺎﺭﻳﺨﻴﺔ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ﻣﺮﺍﺣﻞ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ﺑﻌﺪﺓ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ﺗﻄﻮﺭ</a:t>
            </a:r>
          </a:p>
          <a:p>
            <a:pPr marL="5334562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: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ﻛﺎﻟﺘﺎﻟﻲ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ﺍﻟﻤﺮﺍﺣﻞ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ﺗﻘﺴﻴﻢ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4521" y="1969346"/>
            <a:ext cx="15243378" cy="1653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ﻛﺎﻥ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ﺣﻴﺚ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ﻣﻬﻤ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ﻣﻮﺿﻮﻋ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ﻳﻜﻦ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ﺍﻟﻌﺸﺮﻳﻦ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ﺍﻟﻘﺮﻥ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ﻗﺒﻞ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ﺍﻟﺘﻘﻠﻴﺪﻳﺔ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ꢀ.1</a:t>
            </a:r>
          </a:p>
          <a:p>
            <a:pPr marL="1994490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ﺍﻟﻤﺎﻟﻲ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ﻭﺍﻟﻤﻌﺪﺍﺕ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ﺍﻷﺮﺍﺿﻲ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ﻣﺜﻞ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ﻓﻘﻂ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ﺍﻟﻤﺎﺩﻳﺔ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ﺍﻷﺼﻮﻝ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ﺍﻟﺘﺮﻛﻴﺰ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33435" y="3462486"/>
            <a:ext cx="15267640" cy="2150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248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ﺍﻟﺒﺎﺣﺜﻮﻥ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ﺑﺪﺃ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ﺍﻟﺼﻨﺎﻋﻴﺔ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ﺍﻟﺜﻮﺭﺓ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ﺑﺪﺍﻳﺔ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ﺍﻟﻌﺸﺮﻳﻦ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ﺍﻟﻘﺮﻥ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ﺃﻮﺍﺋﻞ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ﻗﻴﻤﺔ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ﺍﻟﺘﻌﺮﻑ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ꢀ.2</a:t>
            </a:r>
          </a:p>
          <a:p>
            <a:pPr marL="0" marR="0">
              <a:lnSpc>
                <a:spcPts val="39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ﻭﻏﻴﺮ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ﻣﺤﺪﻭﺩ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ﺍﻟﺘﺮﻛﻴﺰ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ﻫﺬﺍ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ﻇﻞ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ﺫﻟﻚ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ﻭﻣﻊ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ﻭﺍﻟﻨﻤﻮ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ﺍﻹﻧﺘﺎﺟﻴﺔ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ﺗﺤﻘﻴﻖ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ﺍﻟﺒﺸﺮﻳﺔ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ﻭﺍﻟﻤﻬﺎﺭﺍﺕ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ﺃﻬﻤﻴﺔ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ﻳﺪﺭﻛﻮﻥ</a:t>
            </a:r>
          </a:p>
          <a:p>
            <a:pPr marL="4606573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ﺍﻟﺸﺮﻛﺎﺕ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ﺍﺳﺘﺮﺍﺗﻴﺠﻴﺎﺕ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ﻭﺍﺿﺢ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36494" y="5453337"/>
            <a:ext cx="15721795" cy="215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ﺃﻜﺪﺕ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ﻣﻔﺎﻫﻴﻢ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ﻇﻬﺮﺕ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ﻭﺍﻟﺜﻤﺎﻧﻴﻨﺎﺕ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ﺍﻟﺴﺒﻌﻴﻨﺎﺕ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ﺍﻟﺘﺤﻮﻝ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ꢀ.3</a:t>
            </a:r>
          </a:p>
          <a:p>
            <a:pPr marL="48248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ﻋﻠﻰ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ﻳﺘﺰﺍﻳﺪ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ﺍﻟﺘﺮﻛﻴﺰ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ﺑﺪﺃ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ꢀ،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ﺍﻟﻔﺘﺮﺓ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ﻓﻲ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ﺍﻻﻗﺘﺼﺎﺩﻱ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ﻟﻠﻨﻤﻮ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ﺍﻷﺴﺎﺳﻴﺎﻥ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ﺍﻟﻤﺤﺮﻛﺎﻥ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ﻫﻤﺎ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ﻭﺍﻻﺑﺘﻜﺎﺭ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ﺍﻟﻤﻌﺮﻓﺔ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ﺃﻦ</a:t>
            </a:r>
          </a:p>
          <a:p>
            <a:pPr marL="1516788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.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ﻭﺍﻟﻤﺎﺩﻱ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ﺍﻟﻤﺎﻟﻲ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ﺟﺎﻧﺐ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ﺇﻟﻰ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ﻫﺎﻡ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ﻛﺮﺃﺴﻤﺎﻝ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ﻭﻣﻌﺮﻓﺘﻬﻢ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ﺍﻟﻤﻮﻇﻔﻴﻦ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ﻣﻬﺎﺭﺍﺕ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ﺍﻟﺒﺸﺮﻱ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8688" y="7407576"/>
            <a:ext cx="15440318" cy="1689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ﺭﺃﺲ</a:t>
            </a:r>
            <a:r>
              <a:rPr dirty="0" sz="280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ﻣﺼﻄﻠﺢ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ﻇﻬﻮﺭ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ﺍﻟﻔﺘﺮﺓ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ﻫﺬﻩ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ﺷﻬﺪﺕ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ꢀ:(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ﺍﻟﺘﺴﻌﻴﻨﺎﺕ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)ꢀ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ﺍﺳﺘﺮﺍﺗﻴﺠﻲ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ﻛﺄﺼﻞ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ﺑﺮﺃﺲ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ﺍﻻﻫﺘﻤﺎﻡ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ﻣﺮﺣﻠﺔ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ꢀ.4</a:t>
            </a:r>
          </a:p>
          <a:p>
            <a:pPr marL="5956876" marR="0">
              <a:lnSpc>
                <a:spcPts val="3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3b302d"/>
                </a:solidFill>
                <a:latin typeface="WGGQAG+TeshrinAR-Regular"/>
                <a:cs typeface="WGGQAG+TeshrinAR-Regular"/>
              </a:rPr>
              <a:t>"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ﺍﻟﻔﻜﺮﻱ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ꢀ</a:t>
            </a:r>
            <a:r>
              <a:rPr dirty="0" sz="2800">
                <a:solidFill>
                  <a:srgbClr val="3b302d"/>
                </a:solidFill>
                <a:latin typeface="SRRIJV+29LTMassiraLipstick"/>
                <a:cs typeface="SRRIJV+29LTMassiraLipstick"/>
              </a:rPr>
              <a:t>ﺍﻟﻤﺎﻝ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2025-03-07T16:10:20-07:00</dcterms:modified>
</cp:coreProperties>
</file>