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83AE"/>
    <a:srgbClr val="6B96A6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A89B-B397-4919-BD3B-BC5970E233F8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826-681C-4F02-8149-FBA5A80F8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90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A89B-B397-4919-BD3B-BC5970E233F8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826-681C-4F02-8149-FBA5A80F8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95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A89B-B397-4919-BD3B-BC5970E233F8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826-681C-4F02-8149-FBA5A80F8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50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A89B-B397-4919-BD3B-BC5970E233F8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826-681C-4F02-8149-FBA5A80F8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A89B-B397-4919-BD3B-BC5970E233F8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826-681C-4F02-8149-FBA5A80F8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61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A89B-B397-4919-BD3B-BC5970E233F8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826-681C-4F02-8149-FBA5A80F8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46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A89B-B397-4919-BD3B-BC5970E233F8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826-681C-4F02-8149-FBA5A80F8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73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A89B-B397-4919-BD3B-BC5970E233F8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826-681C-4F02-8149-FBA5A80F8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39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A89B-B397-4919-BD3B-BC5970E233F8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826-681C-4F02-8149-FBA5A80F8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20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A89B-B397-4919-BD3B-BC5970E233F8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826-681C-4F02-8149-FBA5A80F8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36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A89B-B397-4919-BD3B-BC5970E233F8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826-681C-4F02-8149-FBA5A80F8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98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A89B-B397-4919-BD3B-BC5970E233F8}" type="datetimeFigureOut">
              <a:rPr lang="fr-FR" smtClean="0"/>
              <a:t>14/12/2024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5826-681C-4F02-8149-FBA5A80F8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96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8443" y="72509"/>
            <a:ext cx="4754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eko Light" panose="020B0604020202020204" charset="0"/>
                <a:cs typeface="Teko Light" panose="020B0604020202020204" charset="0"/>
              </a:rPr>
              <a:t>People's Democratic Republic of Algeria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326559" y="441841"/>
            <a:ext cx="6173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eko Light" panose="020B0604020202020204" charset="0"/>
                <a:cs typeface="Teko Light" panose="020B0604020202020204" charset="0"/>
              </a:rPr>
              <a:t>Ministry of Higher Education and Scientific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8443" y="811173"/>
            <a:ext cx="4245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eko Light" panose="020B0604020202020204"/>
                <a:cs typeface="Teko Light" panose="020B0604020202020204" charset="0"/>
              </a:rPr>
              <a:t>Institute of Science and Technology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1801" y="1180505"/>
            <a:ext cx="3733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latin typeface="Teko Light" panose="020B0604020202020204"/>
                <a:cs typeface="Teko Light" panose="020B0604020202020204" charset="0"/>
              </a:rPr>
              <a:t>Faculty</a:t>
            </a:r>
            <a:r>
              <a:rPr lang="fr-FR" sz="2000" b="1" dirty="0">
                <a:latin typeface="Teko Light" panose="020B0604020202020204"/>
                <a:cs typeface="Teko Light" panose="020B0604020202020204" charset="0"/>
              </a:rPr>
              <a:t> of </a:t>
            </a:r>
            <a:r>
              <a:rPr lang="fr-FR" sz="2000" b="1" dirty="0" err="1">
                <a:latin typeface="Teko Light" panose="020B0604020202020204"/>
                <a:cs typeface="Teko Light" panose="020B0604020202020204" charset="0"/>
              </a:rPr>
              <a:t>Process</a:t>
            </a:r>
            <a:r>
              <a:rPr lang="fr-FR" sz="2000" b="1" dirty="0">
                <a:latin typeface="Teko Light" panose="020B0604020202020204"/>
                <a:cs typeface="Teko Light" panose="020B0604020202020204" charset="0"/>
              </a:rPr>
              <a:t> Engineering</a:t>
            </a:r>
            <a:endParaRPr lang="ar-DZ" sz="2000" b="1" dirty="0">
              <a:latin typeface="Teko Light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7099" y="2295525"/>
            <a:ext cx="4895850" cy="857250"/>
          </a:xfrm>
          <a:prstGeom prst="rect">
            <a:avLst/>
          </a:prstGeom>
          <a:solidFill>
            <a:srgbClr val="AD83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Bristol Myers Squibb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7099" y="3634859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latin typeface="Teko Light" panose="020B0604020202020204" charset="0"/>
                <a:cs typeface="Teko Light" panose="020B0604020202020204" charset="0"/>
              </a:rPr>
              <a:t>Prepared</a:t>
            </a:r>
            <a:r>
              <a:rPr lang="fr-FR" sz="2000" b="1" dirty="0">
                <a:latin typeface="Teko Light" panose="020B0604020202020204" charset="0"/>
                <a:cs typeface="Teko Light" panose="020B0604020202020204" charset="0"/>
              </a:rPr>
              <a:t> by: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7099" y="4036962"/>
            <a:ext cx="220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Teko Light" panose="020B0604020202020204" charset="0"/>
                <a:cs typeface="Teko Light" panose="020B0604020202020204" charset="0"/>
              </a:rPr>
              <a:t> </a:t>
            </a:r>
            <a:r>
              <a:rPr lang="fr-FR" sz="2000" b="1" dirty="0" err="1">
                <a:latin typeface="Teko Light" panose="020B0604020202020204" charset="0"/>
                <a:cs typeface="Teko Light" panose="020B0604020202020204" charset="0"/>
              </a:rPr>
              <a:t>khallef</a:t>
            </a:r>
            <a:r>
              <a:rPr lang="fr-FR" sz="2000" b="1" dirty="0">
                <a:latin typeface="Teko Light" panose="020B0604020202020204" charset="0"/>
                <a:cs typeface="Teko Light" panose="020B0604020202020204" charset="0"/>
              </a:rPr>
              <a:t> </a:t>
            </a:r>
            <a:r>
              <a:rPr lang="fr-FR" sz="2000" b="1" dirty="0" err="1">
                <a:latin typeface="Teko Light" panose="020B0604020202020204" charset="0"/>
                <a:cs typeface="Teko Light" panose="020B0604020202020204" charset="0"/>
              </a:rPr>
              <a:t>Mouaadh</a:t>
            </a:r>
            <a:r>
              <a:rPr lang="fr-FR" sz="2000" b="1" dirty="0">
                <a:latin typeface="Teko Light" panose="020B0604020202020204" charset="0"/>
                <a:cs typeface="Teko Light" panose="020B0604020202020204" charset="0"/>
              </a:rPr>
              <a:t> </a:t>
            </a:r>
            <a:endParaRPr lang="fr-FR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467099" y="4437072"/>
            <a:ext cx="2084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Teko Light" panose="020B0604020202020204" charset="0"/>
                <a:cs typeface="Teko Light" panose="020B0604020202020204" charset="0"/>
              </a:rPr>
              <a:t> </a:t>
            </a:r>
            <a:r>
              <a:rPr lang="fr-FR" sz="2000" b="1" dirty="0" err="1">
                <a:latin typeface="Teko Light" panose="020B0604020202020204" charset="0"/>
                <a:cs typeface="Teko Light" panose="020B0604020202020204" charset="0"/>
              </a:rPr>
              <a:t>Beniaiche</a:t>
            </a:r>
            <a:r>
              <a:rPr lang="fr-FR" sz="2000" b="1" dirty="0">
                <a:latin typeface="Teko Light" panose="020B0604020202020204" charset="0"/>
                <a:cs typeface="Teko Light" panose="020B0604020202020204" charset="0"/>
              </a:rPr>
              <a:t> </a:t>
            </a:r>
            <a:r>
              <a:rPr lang="fr-FR" sz="2000" b="1" dirty="0" err="1">
                <a:latin typeface="Teko Light" panose="020B0604020202020204" charset="0"/>
                <a:cs typeface="Teko Light" panose="020B0604020202020204" charset="0"/>
              </a:rPr>
              <a:t>Sidali</a:t>
            </a:r>
            <a:endParaRPr lang="fr-F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418735" y="6349484"/>
            <a:ext cx="1454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Teko Light" panose="020B0604020202020204" charset="0"/>
                <a:cs typeface="Teko Light" panose="020B0604020202020204" charset="0"/>
              </a:rPr>
              <a:t>2024_2025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9813" y="3539609"/>
            <a:ext cx="2546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/>
              <a:t>Supervising</a:t>
            </a:r>
            <a:r>
              <a:rPr lang="fr-FR" sz="2000" b="1" dirty="0"/>
              <a:t> </a:t>
            </a:r>
            <a:r>
              <a:rPr lang="fr-FR" sz="2000" b="1" dirty="0" err="1" smtClean="0"/>
              <a:t>Professor</a:t>
            </a:r>
            <a:r>
              <a:rPr lang="fr-FR" sz="2000" b="1" dirty="0" smtClean="0"/>
              <a:t>:</a:t>
            </a:r>
            <a:endParaRPr lang="fr-FR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7249813" y="3926443"/>
            <a:ext cx="1737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mtClean="0"/>
              <a:t>Mayouf</a:t>
            </a:r>
            <a:r>
              <a:rPr lang="fr-FR" sz="2000" b="1" dirty="0" smtClean="0"/>
              <a:t> </a:t>
            </a:r>
            <a:r>
              <a:rPr lang="fr-FR" sz="2000" b="1" dirty="0" smtClean="0"/>
              <a:t>Imane</a:t>
            </a:r>
            <a:endParaRPr lang="fr-FR" sz="2000" b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38"/>
            <a:ext cx="1814746" cy="15716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44" y="0"/>
            <a:ext cx="1814746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0509" y="701159"/>
            <a:ext cx="2100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6-Conclusion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0224" y="1502539"/>
            <a:ext cx="8943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Bristol Myers Squibb</a:t>
            </a:r>
            <a:r>
              <a:rPr lang="en-US" sz="2400" dirty="0" smtClean="0"/>
              <a:t> is one of the world’s leading pharmaceutical companies, renowned for its </a:t>
            </a:r>
            <a:r>
              <a:rPr lang="en-US" sz="2400" b="1" dirty="0" smtClean="0"/>
              <a:t>innovative medicines</a:t>
            </a:r>
            <a:r>
              <a:rPr lang="en-US" sz="2400" dirty="0" smtClean="0"/>
              <a:t> in </a:t>
            </a:r>
            <a:r>
              <a:rPr lang="en-US" sz="2400" b="1" dirty="0" smtClean="0"/>
              <a:t>oncology</a:t>
            </a:r>
            <a:r>
              <a:rPr lang="en-US" sz="2400" dirty="0" smtClean="0"/>
              <a:t>, </a:t>
            </a:r>
            <a:r>
              <a:rPr lang="en-US" sz="2400" b="1" dirty="0" smtClean="0"/>
              <a:t>immunology</a:t>
            </a:r>
            <a:r>
              <a:rPr lang="en-US" sz="2400" dirty="0" smtClean="0"/>
              <a:t>, </a:t>
            </a:r>
            <a:r>
              <a:rPr lang="en-US" sz="2400" b="1" dirty="0" smtClean="0"/>
              <a:t>hematology</a:t>
            </a:r>
            <a:r>
              <a:rPr lang="en-US" sz="2400" dirty="0" smtClean="0"/>
              <a:t>, and </a:t>
            </a:r>
            <a:r>
              <a:rPr lang="en-US" sz="2400" b="1" dirty="0" smtClean="0"/>
              <a:t>cardiovascular</a:t>
            </a:r>
            <a:r>
              <a:rPr lang="en-US" sz="2400" dirty="0" smtClean="0"/>
              <a:t> treatments. Through continuous </a:t>
            </a:r>
            <a:r>
              <a:rPr lang="en-US" sz="2400" b="1" dirty="0" smtClean="0"/>
              <a:t>investment in research</a:t>
            </a:r>
            <a:r>
              <a:rPr lang="en-US" sz="2400" dirty="0" smtClean="0"/>
              <a:t>, </a:t>
            </a:r>
            <a:r>
              <a:rPr lang="en-US" sz="2400" b="1" dirty="0" smtClean="0"/>
              <a:t>strategic acquisitions</a:t>
            </a:r>
            <a:r>
              <a:rPr lang="en-US" sz="2400" dirty="0" smtClean="0"/>
              <a:t>, and </a:t>
            </a:r>
            <a:r>
              <a:rPr lang="en-US" sz="2400" b="1" dirty="0" smtClean="0"/>
              <a:t>partnerships</a:t>
            </a:r>
            <a:r>
              <a:rPr lang="en-US" sz="2400" dirty="0" smtClean="0"/>
              <a:t>, the company has positioned itself as a leader in delivering cutting-edge therapies to patients globally. As the company continues to grow, its focus on addressing </a:t>
            </a:r>
            <a:r>
              <a:rPr lang="en-US" sz="2400" b="1" dirty="0" smtClean="0"/>
              <a:t>unmet medical needs</a:t>
            </a:r>
            <a:r>
              <a:rPr lang="en-US" sz="2400" dirty="0" smtClean="0"/>
              <a:t> and advancing </a:t>
            </a:r>
            <a:r>
              <a:rPr lang="en-US" sz="2400" b="1" dirty="0" smtClean="0"/>
              <a:t>scientific research</a:t>
            </a:r>
            <a:r>
              <a:rPr lang="en-US" sz="2400" dirty="0" smtClean="0"/>
              <a:t> ensures its prominence in shaping the future of medicine.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162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2733;p53"/>
          <p:cNvSpPr/>
          <p:nvPr/>
        </p:nvSpPr>
        <p:spPr>
          <a:xfrm>
            <a:off x="2664856" y="577528"/>
            <a:ext cx="6895603" cy="3994471"/>
          </a:xfrm>
          <a:custGeom>
            <a:avLst/>
            <a:gdLst/>
            <a:ahLst/>
            <a:cxnLst/>
            <a:rect l="l" t="t" r="r" b="b"/>
            <a:pathLst>
              <a:path w="232665" h="165707" extrusionOk="0">
                <a:moveTo>
                  <a:pt x="1" y="1"/>
                </a:moveTo>
                <a:lnTo>
                  <a:pt x="1" y="24307"/>
                </a:lnTo>
                <a:lnTo>
                  <a:pt x="1" y="165707"/>
                </a:lnTo>
                <a:lnTo>
                  <a:pt x="232665" y="165707"/>
                </a:lnTo>
                <a:lnTo>
                  <a:pt x="232665" y="121532"/>
                </a:lnTo>
                <a:lnTo>
                  <a:pt x="232665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B96A6"/>
              </a:solidFill>
            </a:endParaRPr>
          </a:p>
        </p:txBody>
      </p:sp>
      <p:sp>
        <p:nvSpPr>
          <p:cNvPr id="312" name="Google Shape;2732;p53"/>
          <p:cNvSpPr/>
          <p:nvPr/>
        </p:nvSpPr>
        <p:spPr>
          <a:xfrm>
            <a:off x="2912257" y="895345"/>
            <a:ext cx="6400800" cy="3358836"/>
          </a:xfrm>
          <a:custGeom>
            <a:avLst/>
            <a:gdLst/>
            <a:ahLst/>
            <a:cxnLst/>
            <a:rect l="l" t="t" r="r" b="b"/>
            <a:pathLst>
              <a:path w="248162" h="181204" extrusionOk="0">
                <a:moveTo>
                  <a:pt x="4636" y="0"/>
                </a:moveTo>
                <a:cubicBezTo>
                  <a:pt x="2053" y="0"/>
                  <a:pt x="0" y="2053"/>
                  <a:pt x="0" y="4636"/>
                </a:cubicBezTo>
                <a:lnTo>
                  <a:pt x="0" y="176634"/>
                </a:lnTo>
                <a:cubicBezTo>
                  <a:pt x="0" y="179151"/>
                  <a:pt x="2053" y="181204"/>
                  <a:pt x="4636" y="181204"/>
                </a:cubicBezTo>
                <a:lnTo>
                  <a:pt x="243526" y="181204"/>
                </a:lnTo>
                <a:cubicBezTo>
                  <a:pt x="246109" y="181204"/>
                  <a:pt x="248162" y="179151"/>
                  <a:pt x="248162" y="176634"/>
                </a:cubicBezTo>
                <a:lnTo>
                  <a:pt x="248162" y="4636"/>
                </a:lnTo>
                <a:cubicBezTo>
                  <a:pt x="248162" y="2053"/>
                  <a:pt x="246109" y="0"/>
                  <a:pt x="2435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4400" dirty="0" smtClean="0"/>
              <a:t> </a:t>
            </a:r>
            <a:r>
              <a:rPr lang="fr-FR" sz="4400" dirty="0" err="1" smtClean="0"/>
              <a:t>thank</a:t>
            </a:r>
            <a:r>
              <a:rPr lang="fr-FR" sz="4400" dirty="0" smtClean="0"/>
              <a:t> </a:t>
            </a:r>
            <a:r>
              <a:rPr lang="fr-FR" sz="4400" dirty="0" err="1" smtClean="0"/>
              <a:t>you</a:t>
            </a:r>
            <a:r>
              <a:rPr lang="fr-FR" sz="4400" dirty="0" smtClean="0"/>
              <a:t> for </a:t>
            </a:r>
            <a:r>
              <a:rPr lang="fr-FR" sz="4400" dirty="0" err="1" smtClean="0"/>
              <a:t>listening</a:t>
            </a:r>
            <a:endParaRPr lang="fr-FR" sz="4400" dirty="0"/>
          </a:p>
        </p:txBody>
      </p:sp>
      <p:sp>
        <p:nvSpPr>
          <p:cNvPr id="313" name="Google Shape;2731;p53"/>
          <p:cNvSpPr/>
          <p:nvPr/>
        </p:nvSpPr>
        <p:spPr>
          <a:xfrm>
            <a:off x="4125481" y="4571998"/>
            <a:ext cx="3974352" cy="1503878"/>
          </a:xfrm>
          <a:custGeom>
            <a:avLst/>
            <a:gdLst/>
            <a:ahLst/>
            <a:cxnLst/>
            <a:rect l="l" t="t" r="r" b="b"/>
            <a:pathLst>
              <a:path w="66429" h="28348" extrusionOk="0">
                <a:moveTo>
                  <a:pt x="6889" y="1"/>
                </a:moveTo>
                <a:lnTo>
                  <a:pt x="1" y="28347"/>
                </a:lnTo>
                <a:lnTo>
                  <a:pt x="66429" y="28347"/>
                </a:lnTo>
                <a:lnTo>
                  <a:pt x="59475" y="1"/>
                </a:lnTo>
                <a:lnTo>
                  <a:pt x="33182" y="464"/>
                </a:lnTo>
                <a:lnTo>
                  <a:pt x="6889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14" y="2197854"/>
            <a:ext cx="1084943" cy="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6956" y="196603"/>
            <a:ext cx="17158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 smtClean="0">
                <a:solidFill>
                  <a:srgbClr val="7030A0"/>
                </a:solidFill>
              </a:rPr>
              <a:t>Index:</a:t>
            </a:r>
            <a:endParaRPr lang="fr-FR" sz="4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68" y="1451222"/>
            <a:ext cx="3540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01-A History of Innovation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52368" y="2359862"/>
            <a:ext cx="2243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03-Key </a:t>
            </a:r>
            <a:r>
              <a:rPr lang="fr-FR" sz="2400" b="1" dirty="0" err="1" smtClean="0"/>
              <a:t>Products</a:t>
            </a:r>
            <a:endParaRPr lang="fr-FR" sz="2400" b="1" dirty="0" smtClean="0"/>
          </a:p>
          <a:p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52368" y="1891425"/>
            <a:ext cx="5020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02-Driving </a:t>
            </a:r>
            <a:r>
              <a:rPr lang="fr-FR" sz="2400" b="1" dirty="0" err="1" smtClean="0"/>
              <a:t>Breakthroughs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Oncology</a:t>
            </a:r>
            <a:endParaRPr lang="fr-F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52368" y="2795540"/>
            <a:ext cx="460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04-Corporate Social </a:t>
            </a:r>
            <a:r>
              <a:rPr lang="fr-FR" sz="2400" b="1" dirty="0" err="1" smtClean="0"/>
              <a:t>Responsibility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52368" y="3231218"/>
            <a:ext cx="3920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05-Challenges and the Future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31176" y="3666896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06-Conclusion</a:t>
            </a:r>
            <a:endParaRPr lang="fr-FR" sz="24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88" y="5238"/>
            <a:ext cx="7056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69"/>
            <a:ext cx="12192000" cy="2345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89926" y="2315841"/>
            <a:ext cx="3923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1-A History of Innovation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125" y="286159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Bristol Myers Squibb</a:t>
            </a:r>
            <a:r>
              <a:rPr lang="en-US" sz="2400" dirty="0" smtClean="0"/>
              <a:t> is a global biopharmaceutical company that specializes in discovering, developing, and manufacturing medicines. Founded in </a:t>
            </a:r>
            <a:r>
              <a:rPr lang="en-US" sz="2400" b="1" dirty="0" smtClean="0"/>
              <a:t>1887</a:t>
            </a:r>
            <a:r>
              <a:rPr lang="en-US" sz="2400" dirty="0" smtClean="0"/>
              <a:t>, the company is headquartered in </a:t>
            </a:r>
            <a:r>
              <a:rPr lang="en-US" sz="2400" b="1" dirty="0" smtClean="0"/>
              <a:t>New York City</a:t>
            </a:r>
            <a:r>
              <a:rPr lang="en-US" sz="2400" dirty="0" smtClean="0"/>
              <a:t>, USA. It focuses on providing innovative treatments for a range of diseases, including </a:t>
            </a:r>
            <a:r>
              <a:rPr lang="en-US" sz="2400" b="1" dirty="0" smtClean="0"/>
              <a:t>cancer</a:t>
            </a:r>
            <a:r>
              <a:rPr lang="en-US" sz="2400" dirty="0" smtClean="0"/>
              <a:t>, </a:t>
            </a:r>
            <a:r>
              <a:rPr lang="en-US" sz="2400" b="1" dirty="0" smtClean="0"/>
              <a:t>cardiovascular diseases</a:t>
            </a:r>
            <a:r>
              <a:rPr lang="en-US" sz="2400" dirty="0" smtClean="0"/>
              <a:t>, </a:t>
            </a:r>
            <a:r>
              <a:rPr lang="en-US" sz="2400" b="1" dirty="0" smtClean="0"/>
              <a:t>immunological disorders</a:t>
            </a:r>
            <a:r>
              <a:rPr lang="en-US" sz="2400" dirty="0" smtClean="0"/>
              <a:t>, </a:t>
            </a:r>
            <a:r>
              <a:rPr lang="en-US" sz="2400" b="1" dirty="0" smtClean="0"/>
              <a:t>neurological conditions</a:t>
            </a:r>
            <a:r>
              <a:rPr lang="en-US" sz="2400" dirty="0" smtClean="0"/>
              <a:t>, and </a:t>
            </a:r>
            <a:r>
              <a:rPr lang="en-US" sz="2400" b="1" dirty="0" smtClean="0"/>
              <a:t>hematologic diseases</a:t>
            </a:r>
            <a:r>
              <a:rPr lang="en-US" sz="2400" dirty="0" smtClean="0"/>
              <a:t>.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5991225" y="290665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DZ" sz="2400" dirty="0" smtClean="0"/>
              <a:t>بريستول مايرز </a:t>
            </a:r>
            <a:r>
              <a:rPr lang="ar-DZ" sz="2400" dirty="0" err="1" smtClean="0"/>
              <a:t>سكويب</a:t>
            </a:r>
            <a:r>
              <a:rPr lang="ar-DZ" sz="2400" dirty="0" smtClean="0"/>
              <a:t> هي شركة عالمية للأدوية الحيوية متخصصة في اكتشاف وتطوير وتصنيع الأدوية. تأسست </a:t>
            </a:r>
            <a:r>
              <a:rPr lang="fr-FR" sz="2400" dirty="0" smtClean="0"/>
              <a:t>.</a:t>
            </a:r>
            <a:r>
              <a:rPr lang="ar-DZ" sz="2400" dirty="0" smtClean="0"/>
              <a:t>الشركة عام 1887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6781800" y="3943916"/>
            <a:ext cx="5305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dirty="0" err="1" smtClean="0"/>
              <a:t>ويقع</a:t>
            </a:r>
            <a:r>
              <a:rPr lang="fr-FR" sz="2400" dirty="0" smtClean="0"/>
              <a:t> </a:t>
            </a:r>
            <a:r>
              <a:rPr lang="fr-FR" sz="2400" dirty="0" err="1" smtClean="0"/>
              <a:t>مقرها</a:t>
            </a:r>
            <a:r>
              <a:rPr lang="fr-FR" sz="2400" dirty="0" smtClean="0"/>
              <a:t> </a:t>
            </a:r>
            <a:r>
              <a:rPr lang="fr-FR" sz="2400" dirty="0" err="1" smtClean="0"/>
              <a:t>الرئيسي</a:t>
            </a:r>
            <a:r>
              <a:rPr lang="fr-FR" sz="2400" dirty="0" smtClean="0"/>
              <a:t> </a:t>
            </a:r>
            <a:r>
              <a:rPr lang="fr-FR" sz="2400" dirty="0" err="1" smtClean="0"/>
              <a:t>في</a:t>
            </a:r>
            <a:r>
              <a:rPr lang="fr-FR" sz="2400" dirty="0" smtClean="0"/>
              <a:t> </a:t>
            </a:r>
            <a:r>
              <a:rPr lang="fr-FR" sz="2400" dirty="0" err="1" smtClean="0"/>
              <a:t>مدينة</a:t>
            </a:r>
            <a:r>
              <a:rPr lang="fr-FR" sz="2400" dirty="0" smtClean="0"/>
              <a:t> </a:t>
            </a:r>
            <a:r>
              <a:rPr lang="fr-FR" sz="2400" dirty="0" err="1" smtClean="0"/>
              <a:t>نيويورك</a:t>
            </a:r>
            <a:r>
              <a:rPr lang="fr-FR" sz="2400" dirty="0" smtClean="0"/>
              <a:t> </a:t>
            </a:r>
            <a:r>
              <a:rPr lang="fr-FR" sz="2400" dirty="0" err="1" smtClean="0"/>
              <a:t>بالولايات</a:t>
            </a:r>
            <a:r>
              <a:rPr lang="fr-FR" sz="2400" dirty="0" smtClean="0"/>
              <a:t> .</a:t>
            </a:r>
            <a:r>
              <a:rPr lang="fr-FR" sz="2400" dirty="0" err="1" smtClean="0"/>
              <a:t>المتحدة</a:t>
            </a:r>
            <a:r>
              <a:rPr lang="fr-FR" sz="2400" dirty="0" smtClean="0"/>
              <a:t> </a:t>
            </a:r>
            <a:r>
              <a:rPr lang="fr-FR" sz="2400" dirty="0" err="1" smtClean="0"/>
              <a:t>الأمريكية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5991225" y="467530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2400" dirty="0" err="1" smtClean="0"/>
              <a:t>تركز</a:t>
            </a:r>
            <a:r>
              <a:rPr lang="fr-FR" sz="2400" dirty="0" smtClean="0"/>
              <a:t> </a:t>
            </a:r>
            <a:r>
              <a:rPr lang="fr-FR" sz="2400" dirty="0" err="1" smtClean="0"/>
              <a:t>الشركة</a:t>
            </a:r>
            <a:r>
              <a:rPr lang="fr-FR" sz="2400" dirty="0" smtClean="0"/>
              <a:t> </a:t>
            </a:r>
            <a:r>
              <a:rPr lang="fr-FR" sz="2400" dirty="0" err="1" smtClean="0"/>
              <a:t>على</a:t>
            </a:r>
            <a:r>
              <a:rPr lang="fr-FR" sz="2400" dirty="0" smtClean="0"/>
              <a:t> </a:t>
            </a:r>
            <a:r>
              <a:rPr lang="fr-FR" sz="2400" dirty="0" err="1" smtClean="0"/>
              <a:t>توفير</a:t>
            </a:r>
            <a:r>
              <a:rPr lang="fr-FR" sz="2400" dirty="0" smtClean="0"/>
              <a:t> </a:t>
            </a:r>
            <a:r>
              <a:rPr lang="fr-FR" sz="2400" dirty="0" err="1" smtClean="0"/>
              <a:t>علاجات</a:t>
            </a:r>
            <a:r>
              <a:rPr lang="fr-FR" sz="2400" dirty="0" smtClean="0"/>
              <a:t> </a:t>
            </a:r>
            <a:r>
              <a:rPr lang="fr-FR" sz="2400" dirty="0" err="1" smtClean="0"/>
              <a:t>مبتكرة</a:t>
            </a:r>
            <a:r>
              <a:rPr lang="fr-FR" sz="2400" dirty="0" smtClean="0"/>
              <a:t> </a:t>
            </a:r>
            <a:r>
              <a:rPr lang="fr-FR" sz="2400" dirty="0" err="1" smtClean="0"/>
              <a:t>لمجموعة</a:t>
            </a:r>
            <a:r>
              <a:rPr lang="fr-FR" sz="2400" dirty="0" smtClean="0"/>
              <a:t> </a:t>
            </a:r>
            <a:r>
              <a:rPr lang="fr-FR" sz="2400" dirty="0" err="1" smtClean="0"/>
              <a:t>من</a:t>
            </a:r>
            <a:r>
              <a:rPr lang="fr-FR" sz="2400" dirty="0" smtClean="0"/>
              <a:t> </a:t>
            </a:r>
            <a:r>
              <a:rPr lang="fr-FR" sz="2400" dirty="0" err="1" smtClean="0"/>
              <a:t>الأمراض</a:t>
            </a:r>
            <a:r>
              <a:rPr lang="fr-FR" sz="2400" dirty="0" smtClean="0"/>
              <a:t>، </a:t>
            </a:r>
            <a:r>
              <a:rPr lang="fr-FR" sz="2400" dirty="0" err="1" smtClean="0"/>
              <a:t>بما</a:t>
            </a:r>
            <a:r>
              <a:rPr lang="fr-FR" sz="2400" dirty="0" smtClean="0"/>
              <a:t> </a:t>
            </a:r>
            <a:r>
              <a:rPr lang="fr-FR" sz="2400" dirty="0" err="1" smtClean="0"/>
              <a:t>في</a:t>
            </a:r>
            <a:r>
              <a:rPr lang="fr-FR" sz="2400" dirty="0" smtClean="0"/>
              <a:t> </a:t>
            </a:r>
            <a:r>
              <a:rPr lang="fr-FR" sz="2400" dirty="0" err="1" smtClean="0"/>
              <a:t>ذلك</a:t>
            </a:r>
            <a:r>
              <a:rPr lang="fr-FR" sz="2400" dirty="0" smtClean="0"/>
              <a:t> </a:t>
            </a:r>
            <a:r>
              <a:rPr lang="fr-FR" sz="2400" dirty="0" err="1" smtClean="0"/>
              <a:t>السرطان</a:t>
            </a:r>
            <a:r>
              <a:rPr lang="fr-FR" sz="2400" dirty="0" smtClean="0"/>
              <a:t> </a:t>
            </a:r>
            <a:r>
              <a:rPr lang="fr-FR" sz="2400" dirty="0" err="1" smtClean="0"/>
              <a:t>وأمراض</a:t>
            </a:r>
            <a:r>
              <a:rPr lang="fr-FR" sz="2400" dirty="0" smtClean="0"/>
              <a:t> </a:t>
            </a:r>
            <a:r>
              <a:rPr lang="fr-FR" sz="2400" dirty="0" err="1" smtClean="0"/>
              <a:t>القلب</a:t>
            </a:r>
            <a:r>
              <a:rPr lang="fr-FR" sz="2400" dirty="0" smtClean="0"/>
              <a:t> </a:t>
            </a:r>
            <a:r>
              <a:rPr lang="fr-FR" sz="2400" dirty="0" err="1" smtClean="0"/>
              <a:t>والأوعية</a:t>
            </a:r>
            <a:r>
              <a:rPr lang="fr-FR" sz="2400" dirty="0" smtClean="0"/>
              <a:t> </a:t>
            </a:r>
            <a:r>
              <a:rPr lang="fr-FR" sz="2400" dirty="0" err="1" smtClean="0"/>
              <a:t>الدموية</a:t>
            </a:r>
            <a:r>
              <a:rPr lang="fr-FR" sz="2400" dirty="0" smtClean="0"/>
              <a:t> </a:t>
            </a:r>
            <a:r>
              <a:rPr lang="fr-FR" sz="2400" dirty="0" err="1" smtClean="0"/>
              <a:t>والاضطرابات</a:t>
            </a:r>
            <a:r>
              <a:rPr lang="fr-FR" sz="2400" dirty="0" smtClean="0"/>
              <a:t> </a:t>
            </a:r>
            <a:r>
              <a:rPr lang="fr-FR" sz="2400" dirty="0" err="1" smtClean="0"/>
              <a:t>المناعية</a:t>
            </a:r>
            <a:r>
              <a:rPr lang="fr-FR" sz="2400" dirty="0" smtClean="0"/>
              <a:t> </a:t>
            </a:r>
            <a:r>
              <a:rPr lang="fr-FR" sz="2400" dirty="0" err="1" smtClean="0"/>
              <a:t>والحالات</a:t>
            </a:r>
            <a:r>
              <a:rPr lang="fr-FR" sz="2400" dirty="0" smtClean="0"/>
              <a:t> </a:t>
            </a:r>
            <a:r>
              <a:rPr lang="fr-FR" sz="2400" dirty="0" err="1" smtClean="0"/>
              <a:t>العصبية</a:t>
            </a:r>
            <a:r>
              <a:rPr lang="fr-FR" sz="2400" dirty="0" smtClean="0"/>
              <a:t> </a:t>
            </a:r>
            <a:r>
              <a:rPr lang="fr-FR" sz="2400" dirty="0" err="1" smtClean="0"/>
              <a:t>وأمراض</a:t>
            </a:r>
            <a:r>
              <a:rPr lang="fr-FR" sz="2400" dirty="0" smtClean="0"/>
              <a:t> .</a:t>
            </a:r>
            <a:r>
              <a:rPr lang="fr-FR" sz="2400" dirty="0" err="1" smtClean="0"/>
              <a:t>الدم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39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3801" y="0"/>
            <a:ext cx="5650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2-Driving </a:t>
            </a:r>
            <a:r>
              <a:rPr lang="fr-FR" sz="2800" b="1" dirty="0" err="1" smtClean="0">
                <a:solidFill>
                  <a:srgbClr val="7030A0"/>
                </a:solidFill>
              </a:rPr>
              <a:t>Breakthroughs</a:t>
            </a:r>
            <a:r>
              <a:rPr lang="fr-FR" sz="2800" b="1" dirty="0" smtClean="0">
                <a:solidFill>
                  <a:srgbClr val="7030A0"/>
                </a:solidFill>
              </a:rPr>
              <a:t> in </a:t>
            </a:r>
            <a:r>
              <a:rPr lang="fr-FR" sz="2800" b="1" dirty="0" err="1" smtClean="0">
                <a:solidFill>
                  <a:srgbClr val="7030A0"/>
                </a:solidFill>
              </a:rPr>
              <a:t>Oncology</a:t>
            </a:r>
            <a:endParaRPr lang="fr-FR" sz="2800" b="1" dirty="0">
              <a:solidFill>
                <a:srgbClr val="7030A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610"/>
            <a:ext cx="4981891" cy="622935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4968495" y="7700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DCE5"/>
          </a:solidFill>
          <a:ln w="762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fr-FR" sz="2400" dirty="0" smtClean="0"/>
              <a:t> 1</a:t>
            </a:r>
            <a:endParaRPr lang="fr-FR" sz="2400" dirty="0"/>
          </a:p>
        </p:txBody>
      </p:sp>
      <p:sp>
        <p:nvSpPr>
          <p:cNvPr id="8" name="Shape 3"/>
          <p:cNvSpPr/>
          <p:nvPr/>
        </p:nvSpPr>
        <p:spPr>
          <a:xfrm>
            <a:off x="4983734" y="276363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DCE5"/>
          </a:solidFill>
          <a:ln w="762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fr-FR" sz="2400" dirty="0" smtClean="0"/>
              <a:t> </a:t>
            </a:r>
            <a:r>
              <a:rPr lang="fr-FR" sz="2400" dirty="0"/>
              <a:t>2</a:t>
            </a:r>
          </a:p>
        </p:txBody>
      </p:sp>
      <p:sp>
        <p:nvSpPr>
          <p:cNvPr id="9" name="Shape 3"/>
          <p:cNvSpPr/>
          <p:nvPr/>
        </p:nvSpPr>
        <p:spPr>
          <a:xfrm>
            <a:off x="5000816" y="490592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DCE5"/>
          </a:solidFill>
          <a:ln w="7620">
            <a:solidFill>
              <a:srgbClr val="7030A0"/>
            </a:solidFill>
            <a:prstDash val="solid"/>
          </a:ln>
        </p:spPr>
        <p:txBody>
          <a:bodyPr/>
          <a:lstStyle/>
          <a:p>
            <a:r>
              <a:rPr lang="fr-FR" sz="2400" dirty="0" smtClean="0"/>
              <a:t> </a:t>
            </a:r>
            <a:r>
              <a:rPr lang="fr-FR" sz="2400" dirty="0"/>
              <a:t>3</a:t>
            </a:r>
          </a:p>
        </p:txBody>
      </p:sp>
      <p:sp>
        <p:nvSpPr>
          <p:cNvPr id="10" name="Shape 1"/>
          <p:cNvSpPr/>
          <p:nvPr/>
        </p:nvSpPr>
        <p:spPr>
          <a:xfrm>
            <a:off x="4953254" y="758659"/>
            <a:ext cx="59117" cy="5613566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2" name="Shape 2"/>
          <p:cNvSpPr/>
          <p:nvPr/>
        </p:nvSpPr>
        <p:spPr>
          <a:xfrm flipV="1">
            <a:off x="5494036" y="1025250"/>
            <a:ext cx="1071807" cy="45719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3" name="Shape 2"/>
          <p:cNvSpPr/>
          <p:nvPr/>
        </p:nvSpPr>
        <p:spPr>
          <a:xfrm>
            <a:off x="5511118" y="2995929"/>
            <a:ext cx="1071807" cy="45719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4" name="Shape 2"/>
          <p:cNvSpPr/>
          <p:nvPr/>
        </p:nvSpPr>
        <p:spPr>
          <a:xfrm>
            <a:off x="5503497" y="5100461"/>
            <a:ext cx="1087047" cy="45719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</p:sp>
      <p:sp>
        <p:nvSpPr>
          <p:cNvPr id="15" name="Rectangle 14"/>
          <p:cNvSpPr/>
          <p:nvPr/>
        </p:nvSpPr>
        <p:spPr>
          <a:xfrm>
            <a:off x="6581082" y="770099"/>
            <a:ext cx="260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Targeted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Therapies</a:t>
            </a:r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4983735" y="1235257"/>
            <a:ext cx="758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BMS has developed targeted therapies that specifically attack cancer cells, minimizing damage to healthy cells.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107902" y="1944578"/>
            <a:ext cx="689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dirty="0" err="1" smtClean="0"/>
              <a:t>لقد</a:t>
            </a:r>
            <a:r>
              <a:rPr lang="fr-FR" sz="2400" dirty="0" smtClean="0"/>
              <a:t> </a:t>
            </a:r>
            <a:r>
              <a:rPr lang="fr-FR" sz="2400" dirty="0" err="1" smtClean="0"/>
              <a:t>طورت</a:t>
            </a:r>
            <a:r>
              <a:rPr lang="fr-FR" sz="2400" dirty="0" smtClean="0"/>
              <a:t> </a:t>
            </a:r>
            <a:r>
              <a:rPr lang="ar-DZ" sz="2400" dirty="0" smtClean="0"/>
              <a:t>ال</a:t>
            </a:r>
            <a:r>
              <a:rPr lang="fr-FR" sz="2400" dirty="0" err="1" smtClean="0"/>
              <a:t>شركة</a:t>
            </a:r>
            <a:r>
              <a:rPr lang="fr-FR" sz="2400" dirty="0" smtClean="0"/>
              <a:t> </a:t>
            </a:r>
            <a:r>
              <a:rPr lang="fr-FR" sz="2400" dirty="0" err="1" smtClean="0"/>
              <a:t>علاجات</a:t>
            </a:r>
            <a:r>
              <a:rPr lang="fr-FR" sz="2400" dirty="0" smtClean="0"/>
              <a:t> </a:t>
            </a:r>
            <a:r>
              <a:rPr lang="fr-FR" sz="2400" dirty="0" err="1" smtClean="0"/>
              <a:t>مستهدفة</a:t>
            </a:r>
            <a:r>
              <a:rPr lang="fr-FR" sz="2400" dirty="0" smtClean="0"/>
              <a:t> </a:t>
            </a:r>
            <a:r>
              <a:rPr lang="fr-FR" sz="2400" dirty="0" err="1" smtClean="0"/>
              <a:t>تهاجم</a:t>
            </a:r>
            <a:r>
              <a:rPr lang="fr-FR" sz="2400" dirty="0" smtClean="0"/>
              <a:t> </a:t>
            </a:r>
            <a:r>
              <a:rPr lang="fr-FR" sz="2400" dirty="0" err="1" smtClean="0"/>
              <a:t>الخلايا</a:t>
            </a:r>
            <a:r>
              <a:rPr lang="fr-FR" sz="2400" dirty="0" smtClean="0"/>
              <a:t> </a:t>
            </a:r>
            <a:r>
              <a:rPr lang="fr-FR" sz="2400" dirty="0" err="1" smtClean="0"/>
              <a:t>السرطانية</a:t>
            </a:r>
            <a:r>
              <a:rPr lang="fr-FR" sz="2400" dirty="0" smtClean="0"/>
              <a:t> </a:t>
            </a:r>
            <a:r>
              <a:rPr lang="fr-FR" sz="2400" dirty="0" err="1" smtClean="0"/>
              <a:t>على</a:t>
            </a:r>
            <a:r>
              <a:rPr lang="fr-FR" sz="2400" dirty="0" smtClean="0"/>
              <a:t> </a:t>
            </a:r>
            <a:r>
              <a:rPr lang="fr-FR" sz="2400" dirty="0" err="1" smtClean="0"/>
              <a:t>وجه</a:t>
            </a:r>
            <a:r>
              <a:rPr lang="fr-FR" sz="2400" dirty="0" smtClean="0"/>
              <a:t> </a:t>
            </a:r>
            <a:r>
              <a:rPr lang="fr-FR" sz="2400" dirty="0" err="1" smtClean="0"/>
              <a:t>التحديد</a:t>
            </a:r>
            <a:r>
              <a:rPr lang="fr-FR" sz="2400" dirty="0" smtClean="0"/>
              <a:t>، </a:t>
            </a:r>
            <a:r>
              <a:rPr lang="fr-FR" sz="2400" dirty="0" err="1" smtClean="0"/>
              <a:t>مما</a:t>
            </a:r>
            <a:r>
              <a:rPr lang="fr-FR" sz="2400" dirty="0" smtClean="0"/>
              <a:t> </a:t>
            </a:r>
            <a:r>
              <a:rPr lang="fr-FR" sz="2400" dirty="0" err="1" smtClean="0"/>
              <a:t>يقلل</a:t>
            </a:r>
            <a:r>
              <a:rPr lang="fr-FR" sz="2400" dirty="0" smtClean="0"/>
              <a:t> </a:t>
            </a:r>
            <a:r>
              <a:rPr lang="fr-FR" sz="2400" dirty="0" err="1" smtClean="0"/>
              <a:t>من</a:t>
            </a:r>
            <a:r>
              <a:rPr lang="fr-FR" sz="2400" dirty="0" smtClean="0"/>
              <a:t> </a:t>
            </a:r>
            <a:r>
              <a:rPr lang="fr-FR" sz="2400" dirty="0" err="1" smtClean="0"/>
              <a:t>الضرر</a:t>
            </a:r>
            <a:r>
              <a:rPr lang="fr-FR" sz="2400" dirty="0" smtClean="0"/>
              <a:t> </a:t>
            </a:r>
            <a:r>
              <a:rPr lang="fr-FR" sz="2400" dirty="0" err="1" smtClean="0"/>
              <a:t>الذي</a:t>
            </a:r>
            <a:r>
              <a:rPr lang="fr-FR" sz="2400" dirty="0" smtClean="0"/>
              <a:t> </a:t>
            </a:r>
            <a:r>
              <a:rPr lang="fr-FR" sz="2400" dirty="0" err="1" smtClean="0"/>
              <a:t>يلحق</a:t>
            </a:r>
            <a:r>
              <a:rPr lang="fr-FR" sz="2400" dirty="0" smtClean="0"/>
              <a:t> </a:t>
            </a:r>
            <a:r>
              <a:rPr lang="fr-FR" sz="2400" dirty="0" err="1" smtClean="0"/>
              <a:t>بالخلايا</a:t>
            </a:r>
            <a:r>
              <a:rPr lang="fr-FR" sz="2400" dirty="0" smtClean="0"/>
              <a:t> </a:t>
            </a:r>
            <a:r>
              <a:rPr lang="fr-FR" sz="2400" dirty="0" err="1" smtClean="0"/>
              <a:t>السليمة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6600007" y="2746984"/>
            <a:ext cx="2554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Immuno-Oncology</a:t>
            </a:r>
            <a:endParaRPr lang="fr-FR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9262969" y="2744522"/>
            <a:ext cx="202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/>
              <a:t>علم</a:t>
            </a:r>
            <a:r>
              <a:rPr lang="fr-FR" sz="2400" dirty="0" smtClean="0"/>
              <a:t> </a:t>
            </a:r>
            <a:r>
              <a:rPr lang="fr-FR" sz="2400" dirty="0" err="1" smtClean="0"/>
              <a:t>المناعة</a:t>
            </a:r>
            <a:r>
              <a:rPr lang="fr-FR" sz="2400" dirty="0" smtClean="0"/>
              <a:t> </a:t>
            </a:r>
            <a:r>
              <a:rPr lang="fr-FR" sz="2400" dirty="0" err="1" smtClean="0"/>
              <a:t>للأورام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5908002" y="392889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2400" dirty="0" err="1" smtClean="0"/>
              <a:t>تعد</a:t>
            </a:r>
            <a:r>
              <a:rPr lang="fr-FR" sz="2400" dirty="0" smtClean="0"/>
              <a:t> </a:t>
            </a:r>
            <a:r>
              <a:rPr lang="ar-DZ" sz="2400" dirty="0" smtClean="0"/>
              <a:t>ال</a:t>
            </a:r>
            <a:r>
              <a:rPr lang="fr-FR" sz="2400" dirty="0" err="1" smtClean="0"/>
              <a:t>شركة</a:t>
            </a:r>
            <a:r>
              <a:rPr lang="fr-FR" sz="2400" dirty="0" smtClean="0"/>
              <a:t> </a:t>
            </a:r>
            <a:r>
              <a:rPr lang="fr-FR" sz="2400" dirty="0" err="1" smtClean="0"/>
              <a:t>رائدة</a:t>
            </a:r>
            <a:r>
              <a:rPr lang="fr-FR" sz="2400" dirty="0" smtClean="0"/>
              <a:t> </a:t>
            </a:r>
            <a:r>
              <a:rPr lang="fr-FR" sz="2400" dirty="0" err="1" smtClean="0"/>
              <a:t>في</a:t>
            </a:r>
            <a:r>
              <a:rPr lang="fr-FR" sz="2400" dirty="0" smtClean="0"/>
              <a:t> </a:t>
            </a:r>
            <a:r>
              <a:rPr lang="fr-FR" sz="2400" dirty="0" err="1" smtClean="0"/>
              <a:t>مجال</a:t>
            </a:r>
            <a:r>
              <a:rPr lang="fr-FR" sz="2400" dirty="0" smtClean="0"/>
              <a:t> </a:t>
            </a:r>
            <a:r>
              <a:rPr lang="fr-FR" sz="2400" dirty="0" err="1" smtClean="0"/>
              <a:t>علم</a:t>
            </a:r>
            <a:r>
              <a:rPr lang="fr-FR" sz="2400" dirty="0" smtClean="0"/>
              <a:t> </a:t>
            </a:r>
            <a:r>
              <a:rPr lang="fr-FR" sz="2400" dirty="0" err="1" smtClean="0"/>
              <a:t>الأورام</a:t>
            </a:r>
            <a:r>
              <a:rPr lang="fr-FR" sz="2400" dirty="0" smtClean="0"/>
              <a:t> </a:t>
            </a:r>
            <a:r>
              <a:rPr lang="fr-FR" sz="2400" dirty="0" err="1" smtClean="0"/>
              <a:t>المناعي</a:t>
            </a:r>
            <a:r>
              <a:rPr lang="fr-FR" sz="2400" dirty="0" smtClean="0"/>
              <a:t>، </a:t>
            </a:r>
            <a:r>
              <a:rPr lang="fr-FR" sz="2400" dirty="0" err="1" smtClean="0"/>
              <a:t>حيث</a:t>
            </a:r>
            <a:r>
              <a:rPr lang="fr-FR" sz="2400" dirty="0" smtClean="0"/>
              <a:t> </a:t>
            </a:r>
            <a:r>
              <a:rPr lang="fr-FR" sz="2400" dirty="0" err="1" smtClean="0"/>
              <a:t>تعمل</a:t>
            </a:r>
            <a:r>
              <a:rPr lang="fr-FR" sz="2400" dirty="0" smtClean="0"/>
              <a:t> </a:t>
            </a:r>
            <a:r>
              <a:rPr lang="fr-FR" sz="2400" dirty="0" err="1" smtClean="0"/>
              <a:t>على</a:t>
            </a:r>
            <a:r>
              <a:rPr lang="fr-FR" sz="2400" dirty="0" smtClean="0"/>
              <a:t> </a:t>
            </a:r>
            <a:r>
              <a:rPr lang="fr-FR" sz="2400" dirty="0" err="1" smtClean="0"/>
              <a:t>الاستفادة</a:t>
            </a:r>
            <a:r>
              <a:rPr lang="fr-FR" sz="2400" dirty="0" smtClean="0"/>
              <a:t> </a:t>
            </a:r>
            <a:r>
              <a:rPr lang="fr-FR" sz="2400" dirty="0" err="1" smtClean="0"/>
              <a:t>من</a:t>
            </a:r>
            <a:r>
              <a:rPr lang="fr-FR" sz="2400" dirty="0" smtClean="0"/>
              <a:t> </a:t>
            </a:r>
            <a:r>
              <a:rPr lang="fr-FR" sz="2400" dirty="0" err="1" smtClean="0"/>
              <a:t>جهاز</a:t>
            </a:r>
            <a:r>
              <a:rPr lang="fr-FR" sz="2400" dirty="0" smtClean="0"/>
              <a:t> </a:t>
            </a:r>
            <a:r>
              <a:rPr lang="fr-FR" sz="2400" dirty="0" err="1" smtClean="0"/>
              <a:t>المناعة</a:t>
            </a:r>
            <a:r>
              <a:rPr lang="fr-FR" sz="2400" dirty="0" smtClean="0"/>
              <a:t> </a:t>
            </a:r>
            <a:r>
              <a:rPr lang="fr-FR" sz="2400" dirty="0" err="1" smtClean="0"/>
              <a:t>في</a:t>
            </a:r>
            <a:r>
              <a:rPr lang="fr-FR" sz="2400" dirty="0" smtClean="0"/>
              <a:t> </a:t>
            </a:r>
            <a:r>
              <a:rPr lang="fr-FR" sz="2400" dirty="0" err="1" smtClean="0"/>
              <a:t>الجسم</a:t>
            </a:r>
            <a:r>
              <a:rPr lang="fr-FR" sz="2400" dirty="0" smtClean="0"/>
              <a:t> </a:t>
            </a:r>
            <a:r>
              <a:rPr lang="fr-FR" sz="2400" dirty="0" err="1" smtClean="0"/>
              <a:t>لمحاربة</a:t>
            </a:r>
            <a:r>
              <a:rPr lang="fr-FR" sz="2400" dirty="0" smtClean="0"/>
              <a:t> </a:t>
            </a:r>
            <a:r>
              <a:rPr lang="fr-FR" sz="2400" dirty="0" err="1" smtClean="0"/>
              <a:t>السرطان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5524516" y="3187692"/>
            <a:ext cx="6435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BMS </a:t>
            </a:r>
            <a:r>
              <a:rPr lang="fr-FR" sz="2400" dirty="0" err="1" smtClean="0"/>
              <a:t>is</a:t>
            </a:r>
            <a:r>
              <a:rPr lang="fr-FR" sz="2400" dirty="0" smtClean="0"/>
              <a:t> a </a:t>
            </a:r>
            <a:r>
              <a:rPr lang="fr-FR" sz="2400" dirty="0" err="1" smtClean="0"/>
              <a:t>pioneer</a:t>
            </a:r>
            <a:r>
              <a:rPr lang="fr-FR" sz="2400" dirty="0" smtClean="0"/>
              <a:t> in </a:t>
            </a:r>
            <a:r>
              <a:rPr lang="fr-FR" sz="2400" dirty="0" err="1" smtClean="0"/>
              <a:t>immuno-oncology</a:t>
            </a:r>
            <a:r>
              <a:rPr lang="fr-FR" sz="2400" dirty="0" smtClean="0"/>
              <a:t>, </a:t>
            </a:r>
            <a:r>
              <a:rPr lang="fr-FR" sz="2400" dirty="0" err="1" smtClean="0"/>
              <a:t>leveraging</a:t>
            </a:r>
            <a:r>
              <a:rPr lang="fr-FR" sz="2400" dirty="0" smtClean="0"/>
              <a:t> the </a:t>
            </a:r>
            <a:r>
              <a:rPr lang="fr-FR" sz="2400" dirty="0" err="1" smtClean="0"/>
              <a:t>body's</a:t>
            </a:r>
            <a:r>
              <a:rPr lang="fr-FR" sz="2400" dirty="0" smtClean="0"/>
              <a:t> immune system to </a:t>
            </a:r>
            <a:r>
              <a:rPr lang="fr-FR" sz="2400" dirty="0" err="1" smtClean="0"/>
              <a:t>fight</a:t>
            </a:r>
            <a:r>
              <a:rPr lang="fr-FR" sz="2400" dirty="0" smtClean="0"/>
              <a:t> cancer.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6590544" y="4835383"/>
            <a:ext cx="2600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Precision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Medicine</a:t>
            </a:r>
            <a:endParaRPr lang="fr-FR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9154040" y="481676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/>
              <a:t>الطب</a:t>
            </a:r>
            <a:r>
              <a:rPr lang="fr-FR" sz="2400" dirty="0" smtClean="0"/>
              <a:t> </a:t>
            </a:r>
            <a:r>
              <a:rPr lang="fr-FR" sz="2400" dirty="0" err="1" smtClean="0"/>
              <a:t>الدقيق</a:t>
            </a:r>
            <a:endParaRPr lang="fr-FR" sz="2400" dirty="0"/>
          </a:p>
        </p:txBody>
      </p:sp>
      <p:sp>
        <p:nvSpPr>
          <p:cNvPr id="24" name="Rectangle 23"/>
          <p:cNvSpPr/>
          <p:nvPr/>
        </p:nvSpPr>
        <p:spPr>
          <a:xfrm>
            <a:off x="5478797" y="5189271"/>
            <a:ext cx="7054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BMS is using precision medicine to personalize treatments based on a patient's unique genetic profile.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5383506" y="6005965"/>
            <a:ext cx="66678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dirty="0" err="1" smtClean="0"/>
              <a:t>تستخدم</a:t>
            </a:r>
            <a:r>
              <a:rPr lang="fr-FR" sz="2400" dirty="0" smtClean="0"/>
              <a:t> </a:t>
            </a:r>
            <a:r>
              <a:rPr lang="fr-FR" sz="2400" dirty="0" err="1" smtClean="0"/>
              <a:t>الطب</a:t>
            </a:r>
            <a:r>
              <a:rPr lang="fr-FR" sz="2400" dirty="0" smtClean="0"/>
              <a:t> </a:t>
            </a:r>
            <a:r>
              <a:rPr lang="fr-FR" sz="2400" dirty="0" err="1" smtClean="0"/>
              <a:t>الدقيق</a:t>
            </a:r>
            <a:r>
              <a:rPr lang="fr-FR" sz="2400" dirty="0" smtClean="0"/>
              <a:t> </a:t>
            </a:r>
            <a:r>
              <a:rPr lang="fr-FR" sz="2400" dirty="0" err="1" smtClean="0"/>
              <a:t>لتخصيص</a:t>
            </a:r>
            <a:r>
              <a:rPr lang="fr-FR" sz="2400" dirty="0" smtClean="0"/>
              <a:t> </a:t>
            </a:r>
            <a:r>
              <a:rPr lang="fr-FR" sz="2400" dirty="0" err="1" smtClean="0"/>
              <a:t>العلاجات</a:t>
            </a:r>
            <a:r>
              <a:rPr lang="fr-FR" sz="2400" dirty="0" smtClean="0"/>
              <a:t> </a:t>
            </a:r>
            <a:r>
              <a:rPr lang="fr-FR" sz="2400" dirty="0" err="1" smtClean="0"/>
              <a:t>بناءً</a:t>
            </a:r>
            <a:r>
              <a:rPr lang="fr-FR" sz="2400" dirty="0" smtClean="0"/>
              <a:t> </a:t>
            </a:r>
            <a:r>
              <a:rPr lang="fr-FR" sz="2400" dirty="0" err="1" smtClean="0"/>
              <a:t>على</a:t>
            </a:r>
            <a:r>
              <a:rPr lang="fr-FR" sz="2400" dirty="0" smtClean="0"/>
              <a:t> </a:t>
            </a:r>
            <a:r>
              <a:rPr lang="fr-FR" sz="2400" dirty="0" err="1" smtClean="0"/>
              <a:t>الملف</a:t>
            </a:r>
            <a:r>
              <a:rPr lang="fr-FR" sz="2400" dirty="0" smtClean="0"/>
              <a:t> </a:t>
            </a:r>
            <a:r>
              <a:rPr lang="fr-FR" sz="2400" dirty="0" err="1" smtClean="0"/>
              <a:t>الجيني</a:t>
            </a:r>
            <a:r>
              <a:rPr lang="fr-FR" sz="2400" dirty="0" smtClean="0"/>
              <a:t> </a:t>
            </a:r>
            <a:r>
              <a:rPr lang="fr-FR" sz="2400" dirty="0" err="1" smtClean="0"/>
              <a:t>الفريد</a:t>
            </a:r>
            <a:r>
              <a:rPr lang="fr-FR" sz="2400" dirty="0" smtClean="0"/>
              <a:t> </a:t>
            </a:r>
            <a:r>
              <a:rPr lang="fr-FR" sz="2400" dirty="0" err="1" smtClean="0"/>
              <a:t>للمريض</a:t>
            </a:r>
            <a:r>
              <a:rPr lang="ar-DZ" sz="2400" dirty="0" smtClean="0"/>
              <a:t>ل</a:t>
            </a:r>
            <a:endParaRPr lang="fr-FR" sz="2400" dirty="0"/>
          </a:p>
        </p:txBody>
      </p:sp>
      <p:sp>
        <p:nvSpPr>
          <p:cNvPr id="26" name="Rectangle 25"/>
          <p:cNvSpPr/>
          <p:nvPr/>
        </p:nvSpPr>
        <p:spPr>
          <a:xfrm>
            <a:off x="9154040" y="747815"/>
            <a:ext cx="205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/>
              <a:t>العلاجات</a:t>
            </a:r>
            <a:r>
              <a:rPr lang="fr-FR" sz="2400" dirty="0" smtClean="0"/>
              <a:t> </a:t>
            </a:r>
            <a:r>
              <a:rPr lang="fr-FR" sz="2400" dirty="0" err="1" smtClean="0"/>
              <a:t>المستهدفة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033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1721" y="0"/>
            <a:ext cx="25910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03-Key </a:t>
            </a:r>
            <a:r>
              <a:rPr lang="fr-FR" sz="2800" b="1" dirty="0" err="1" smtClean="0">
                <a:solidFill>
                  <a:srgbClr val="7030A0"/>
                </a:solidFill>
              </a:rPr>
              <a:t>Products</a:t>
            </a:r>
            <a:endParaRPr lang="fr-FR" sz="2800" b="1" dirty="0" smtClean="0">
              <a:solidFill>
                <a:srgbClr val="7030A0"/>
              </a:solidFill>
            </a:endParaRPr>
          </a:p>
          <a:p>
            <a:endParaRPr lang="fr-FR" sz="2800" b="1" dirty="0">
              <a:solidFill>
                <a:srgbClr val="7030A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1" y="0"/>
            <a:ext cx="542925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7651" y="581026"/>
            <a:ext cx="4829174" cy="6124574"/>
          </a:xfrm>
          <a:prstGeom prst="rect">
            <a:avLst/>
          </a:prstGeom>
          <a:solidFill>
            <a:srgbClr val="D6DCE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1-</a:t>
            </a:r>
            <a:r>
              <a:rPr lang="en-US" sz="2400" b="1" dirty="0" err="1" smtClean="0">
                <a:solidFill>
                  <a:schemeClr val="tx1"/>
                </a:solidFill>
              </a:rPr>
              <a:t>Opdivo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Opdivo</a:t>
            </a:r>
            <a:r>
              <a:rPr lang="en-US" sz="2400" dirty="0" smtClean="0">
                <a:solidFill>
                  <a:schemeClr val="tx1"/>
                </a:solidFill>
              </a:rPr>
              <a:t> is a </a:t>
            </a:r>
            <a:r>
              <a:rPr lang="en-US" sz="2400" b="1" dirty="0" smtClean="0">
                <a:solidFill>
                  <a:schemeClr val="tx1"/>
                </a:solidFill>
              </a:rPr>
              <a:t>PD-1 immune checkpoint inhibitor</a:t>
            </a:r>
            <a:r>
              <a:rPr lang="en-US" sz="2400" dirty="0" smtClean="0">
                <a:solidFill>
                  <a:schemeClr val="tx1"/>
                </a:solidFill>
              </a:rPr>
              <a:t> used in </a:t>
            </a:r>
            <a:r>
              <a:rPr lang="en-US" sz="2400" b="1" dirty="0" smtClean="0">
                <a:solidFill>
                  <a:schemeClr val="tx1"/>
                </a:solidFill>
              </a:rPr>
              <a:t>cancer immunotherapy</a:t>
            </a:r>
            <a:r>
              <a:rPr lang="en-US" sz="2400" dirty="0" smtClean="0">
                <a:solidFill>
                  <a:schemeClr val="tx1"/>
                </a:solidFill>
              </a:rPr>
              <a:t>. It works by helping the immune system recognize and fight cancer cells.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-It is used for various cancers, including </a:t>
            </a:r>
            <a:r>
              <a:rPr lang="en-US" sz="2400" b="1" dirty="0" smtClean="0">
                <a:solidFill>
                  <a:schemeClr val="tx1"/>
                </a:solidFill>
              </a:rPr>
              <a:t>non-small cell lung cancer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melanoma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b="1" dirty="0" smtClean="0">
                <a:solidFill>
                  <a:schemeClr val="tx1"/>
                </a:solidFill>
              </a:rPr>
              <a:t>renal cell carcinoma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pPr algn="r"/>
            <a:r>
              <a:rPr lang="ar-DZ" sz="2400" dirty="0" smtClean="0">
                <a:solidFill>
                  <a:schemeClr val="tx1"/>
                </a:solidFill>
              </a:rPr>
              <a:t>هو دواء يستخدم في </a:t>
            </a:r>
            <a:r>
              <a:rPr lang="ar-DZ" sz="2400" b="1" dirty="0" smtClean="0">
                <a:solidFill>
                  <a:schemeClr val="tx1"/>
                </a:solidFill>
              </a:rPr>
              <a:t>العلاج المناعي</a:t>
            </a:r>
            <a:r>
              <a:rPr lang="ar-DZ" sz="2400" dirty="0" smtClean="0">
                <a:solidFill>
                  <a:schemeClr val="tx1"/>
                </a:solidFill>
              </a:rPr>
              <a:t> لعلاج أنواع مختلفة من السرطان، مثل </a:t>
            </a:r>
            <a:r>
              <a:rPr lang="ar-DZ" sz="2400" b="1" dirty="0" smtClean="0">
                <a:solidFill>
                  <a:schemeClr val="tx1"/>
                </a:solidFill>
              </a:rPr>
              <a:t>سرطان الرئة</a:t>
            </a:r>
            <a:r>
              <a:rPr lang="ar-DZ" sz="2400" dirty="0" smtClean="0">
                <a:solidFill>
                  <a:schemeClr val="tx1"/>
                </a:solidFill>
              </a:rPr>
              <a:t> و</a:t>
            </a:r>
            <a:r>
              <a:rPr lang="ar-DZ" sz="2400" b="1" dirty="0" smtClean="0">
                <a:solidFill>
                  <a:schemeClr val="tx1"/>
                </a:solidFill>
              </a:rPr>
              <a:t>الجلد</a:t>
            </a:r>
            <a:r>
              <a:rPr lang="ar-DZ" sz="2400" dirty="0" smtClean="0">
                <a:solidFill>
                  <a:schemeClr val="tx1"/>
                </a:solidFill>
              </a:rPr>
              <a:t> و</a:t>
            </a:r>
            <a:r>
              <a:rPr lang="ar-DZ" sz="2400" b="1" dirty="0" smtClean="0">
                <a:solidFill>
                  <a:schemeClr val="tx1"/>
                </a:solidFill>
              </a:rPr>
              <a:t>الكلى</a:t>
            </a:r>
            <a:r>
              <a:rPr lang="ar-DZ" sz="2400" dirty="0" smtClean="0">
                <a:solidFill>
                  <a:schemeClr val="tx1"/>
                </a:solidFill>
              </a:rPr>
              <a:t>. يعمل على تعزيز قدرة جهاز المناعة لمكافحة الخلايا السرطانية.</a:t>
            </a:r>
            <a:endParaRPr lang="fr-FR" sz="2400" dirty="0" smtClean="0">
              <a:solidFill>
                <a:schemeClr val="tx1"/>
              </a:solidFill>
            </a:endParaRPr>
          </a:p>
          <a:p>
            <a:pPr algn="r"/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62800" y="714375"/>
            <a:ext cx="4676776" cy="5724525"/>
          </a:xfrm>
          <a:prstGeom prst="rect">
            <a:avLst/>
          </a:prstGeom>
          <a:solidFill>
            <a:srgbClr val="D6DCE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2-Eliquis:</a:t>
            </a:r>
          </a:p>
          <a:p>
            <a:endParaRPr lang="en-US" sz="2400" dirty="0" smtClean="0"/>
          </a:p>
          <a:p>
            <a:r>
              <a:rPr lang="en-US" sz="2400" dirty="0" err="1" smtClean="0">
                <a:solidFill>
                  <a:schemeClr val="tx1"/>
                </a:solidFill>
              </a:rPr>
              <a:t>Eliquis</a:t>
            </a:r>
            <a:r>
              <a:rPr lang="en-US" sz="2400" dirty="0" smtClean="0">
                <a:solidFill>
                  <a:schemeClr val="tx1"/>
                </a:solidFill>
              </a:rPr>
              <a:t> is an </a:t>
            </a:r>
            <a:r>
              <a:rPr lang="en-US" sz="2400" b="1" dirty="0" smtClean="0">
                <a:solidFill>
                  <a:schemeClr val="tx1"/>
                </a:solidFill>
              </a:rPr>
              <a:t>oral anticoagulant</a:t>
            </a:r>
            <a:r>
              <a:rPr lang="en-US" sz="2400" dirty="0" smtClean="0">
                <a:solidFill>
                  <a:schemeClr val="tx1"/>
                </a:solidFill>
              </a:rPr>
              <a:t> used to reduce the risk of stroke and blood clots in patients with </a:t>
            </a:r>
            <a:r>
              <a:rPr lang="en-US" sz="2400" b="1" dirty="0" smtClean="0">
                <a:solidFill>
                  <a:schemeClr val="tx1"/>
                </a:solidFill>
              </a:rPr>
              <a:t>atrial fibrillation</a:t>
            </a:r>
            <a:r>
              <a:rPr lang="en-US" sz="2400" dirty="0" smtClean="0">
                <a:solidFill>
                  <a:schemeClr val="tx1"/>
                </a:solidFill>
              </a:rPr>
              <a:t> and those with </a:t>
            </a:r>
            <a:r>
              <a:rPr lang="en-US" sz="2400" b="1" dirty="0" smtClean="0">
                <a:solidFill>
                  <a:schemeClr val="tx1"/>
                </a:solidFill>
              </a:rPr>
              <a:t>deep vein thrombosis</a:t>
            </a:r>
            <a:r>
              <a:rPr lang="en-US" sz="2400" dirty="0" smtClean="0">
                <a:solidFill>
                  <a:schemeClr val="tx1"/>
                </a:solidFill>
              </a:rPr>
              <a:t> or </a:t>
            </a:r>
            <a:r>
              <a:rPr lang="en-US" sz="2400" b="1" dirty="0" smtClean="0">
                <a:solidFill>
                  <a:schemeClr val="tx1"/>
                </a:solidFill>
              </a:rPr>
              <a:t>pulmonary embolism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algn="r"/>
            <a:r>
              <a:rPr lang="ar-DZ" sz="2400" dirty="0" smtClean="0">
                <a:solidFill>
                  <a:schemeClr val="tx1"/>
                </a:solidFill>
              </a:rPr>
              <a:t>دواء مضاد للتخثر يُستخدم في علاج </a:t>
            </a:r>
            <a:r>
              <a:rPr lang="ar-DZ" sz="2400" b="1" dirty="0" smtClean="0">
                <a:solidFill>
                  <a:schemeClr val="tx1"/>
                </a:solidFill>
              </a:rPr>
              <a:t>الجلطات الدموية</a:t>
            </a:r>
            <a:r>
              <a:rPr lang="ar-DZ" sz="2400" dirty="0" smtClean="0">
                <a:solidFill>
                  <a:schemeClr val="tx1"/>
                </a:solidFill>
              </a:rPr>
              <a:t> ومنع </a:t>
            </a:r>
            <a:r>
              <a:rPr lang="ar-DZ" sz="2400" b="1" dirty="0" smtClean="0">
                <a:solidFill>
                  <a:schemeClr val="tx1"/>
                </a:solidFill>
              </a:rPr>
              <a:t>السكتات الدماغية</a:t>
            </a:r>
            <a:r>
              <a:rPr lang="ar-DZ" sz="2400" dirty="0" smtClean="0">
                <a:solidFill>
                  <a:schemeClr val="tx1"/>
                </a:solidFill>
              </a:rPr>
              <a:t> لدى مرضى </a:t>
            </a:r>
            <a:r>
              <a:rPr lang="ar-DZ" sz="2400" b="1" dirty="0" smtClean="0">
                <a:solidFill>
                  <a:schemeClr val="tx1"/>
                </a:solidFill>
              </a:rPr>
              <a:t>التخثر الوريدي و </a:t>
            </a:r>
            <a:r>
              <a:rPr lang="ar-DZ" sz="2400" b="1" dirty="0" err="1" smtClean="0">
                <a:solidFill>
                  <a:schemeClr val="tx1"/>
                </a:solidFill>
              </a:rPr>
              <a:t>الانسداج</a:t>
            </a:r>
            <a:r>
              <a:rPr lang="ar-DZ" sz="2400" b="1" dirty="0" smtClean="0">
                <a:solidFill>
                  <a:schemeClr val="tx1"/>
                </a:solidFill>
              </a:rPr>
              <a:t> </a:t>
            </a:r>
            <a:r>
              <a:rPr lang="ar-DZ" sz="2400" b="1" dirty="0" err="1" smtClean="0">
                <a:solidFill>
                  <a:schemeClr val="tx1"/>
                </a:solidFill>
              </a:rPr>
              <a:t>الرؤوي</a:t>
            </a:r>
            <a:r>
              <a:rPr lang="ar-DZ" sz="2400" dirty="0" smtClean="0">
                <a:solidFill>
                  <a:schemeClr val="tx1"/>
                </a:solidFill>
              </a:rPr>
              <a:t>.</a:t>
            </a:r>
            <a:endParaRPr lang="fr-FR" sz="2400" dirty="0" smtClean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8" y="714375"/>
            <a:ext cx="6427664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57575"/>
            <a:ext cx="6257925" cy="3400426"/>
          </a:xfrm>
          <a:prstGeom prst="rect">
            <a:avLst/>
          </a:prstGeom>
          <a:solidFill>
            <a:srgbClr val="D6DCE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3-Yervoy</a:t>
            </a:r>
            <a:r>
              <a:rPr lang="fr-FR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Yervoy</a:t>
            </a:r>
            <a:r>
              <a:rPr lang="en-US" sz="2400" dirty="0" smtClean="0">
                <a:solidFill>
                  <a:schemeClr val="tx1"/>
                </a:solidFill>
              </a:rPr>
              <a:t> is another immune checkpoint inhibitor used to treat melanoma and other types of cancer, often in combination with </a:t>
            </a:r>
            <a:r>
              <a:rPr lang="en-US" sz="2400" dirty="0" err="1" smtClean="0">
                <a:solidFill>
                  <a:schemeClr val="tx1"/>
                </a:solidFill>
              </a:rPr>
              <a:t>Opdivo</a:t>
            </a:r>
            <a:r>
              <a:rPr lang="en-US" sz="2400" dirty="0" smtClean="0">
                <a:solidFill>
                  <a:schemeClr val="tx1"/>
                </a:solidFill>
              </a:rPr>
              <a:t> for enhanced results.</a:t>
            </a:r>
          </a:p>
          <a:p>
            <a:pPr algn="r"/>
            <a:r>
              <a:rPr lang="ar-DZ" sz="2400" dirty="0" smtClean="0">
                <a:solidFill>
                  <a:schemeClr val="tx1"/>
                </a:solidFill>
              </a:rPr>
              <a:t>هو دواء يستخدم أيضًا في </a:t>
            </a:r>
            <a:r>
              <a:rPr lang="ar-DZ" sz="2400" b="1" dirty="0" smtClean="0">
                <a:solidFill>
                  <a:schemeClr val="tx1"/>
                </a:solidFill>
              </a:rPr>
              <a:t>العلاج المناعي</a:t>
            </a:r>
            <a:r>
              <a:rPr lang="ar-DZ" sz="2400" dirty="0" smtClean="0">
                <a:solidFill>
                  <a:schemeClr val="tx1"/>
                </a:solidFill>
              </a:rPr>
              <a:t> لعلاج </a:t>
            </a:r>
            <a:r>
              <a:rPr lang="ar-DZ" sz="2400" b="1" dirty="0" err="1" smtClean="0">
                <a:solidFill>
                  <a:schemeClr val="tx1"/>
                </a:solidFill>
              </a:rPr>
              <a:t>الميلانوما</a:t>
            </a:r>
            <a:r>
              <a:rPr lang="ar-DZ" sz="2400" dirty="0" smtClean="0">
                <a:solidFill>
                  <a:schemeClr val="tx1"/>
                </a:solidFill>
              </a:rPr>
              <a:t> (سرطان الجلد) وأنواع أخرى من السرطان، وغالبًا ما يُستخدم </a:t>
            </a:r>
            <a:r>
              <a:rPr lang="fr-FR" sz="2400" dirty="0" err="1" smtClean="0">
                <a:solidFill>
                  <a:schemeClr val="tx1"/>
                </a:solidFill>
              </a:rPr>
              <a:t>Opdivo</a:t>
            </a:r>
            <a:r>
              <a:rPr lang="ar-DZ" sz="2400" dirty="0" smtClean="0">
                <a:solidFill>
                  <a:schemeClr val="tx1"/>
                </a:solidFill>
              </a:rPr>
              <a:t>بالاشتراك مع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7925" y="-28574"/>
            <a:ext cx="5934075" cy="3457573"/>
          </a:xfrm>
          <a:prstGeom prst="rect">
            <a:avLst/>
          </a:prstGeom>
          <a:solidFill>
            <a:srgbClr val="D6DCE5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4-Orencia</a:t>
            </a:r>
            <a:r>
              <a:rPr lang="fr-FR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Orencia</a:t>
            </a:r>
            <a:r>
              <a:rPr lang="en-US" sz="2400" dirty="0" smtClean="0">
                <a:solidFill>
                  <a:schemeClr val="tx1"/>
                </a:solidFill>
              </a:rPr>
              <a:t> is a </a:t>
            </a:r>
            <a:r>
              <a:rPr lang="en-US" sz="2400" b="1" dirty="0" smtClean="0">
                <a:solidFill>
                  <a:schemeClr val="tx1"/>
                </a:solidFill>
              </a:rPr>
              <a:t>biologic</a:t>
            </a:r>
            <a:r>
              <a:rPr lang="en-US" sz="2400" dirty="0" smtClean="0">
                <a:solidFill>
                  <a:schemeClr val="tx1"/>
                </a:solidFill>
              </a:rPr>
              <a:t> drug used to treat </a:t>
            </a:r>
            <a:r>
              <a:rPr lang="en-US" sz="2400" b="1" dirty="0" smtClean="0">
                <a:solidFill>
                  <a:schemeClr val="tx1"/>
                </a:solidFill>
              </a:rPr>
              <a:t>rheumatoid arthritis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juvenile idiopathic arthritis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b="1" dirty="0" smtClean="0">
                <a:solidFill>
                  <a:schemeClr val="tx1"/>
                </a:solidFill>
              </a:rPr>
              <a:t>psoriatic arthritis</a:t>
            </a:r>
            <a:r>
              <a:rPr lang="en-US" sz="2400" dirty="0" smtClean="0">
                <a:solidFill>
                  <a:schemeClr val="tx1"/>
                </a:solidFill>
              </a:rPr>
              <a:t> by modulating the immune system to reduce inflammation and joint damage.</a:t>
            </a:r>
          </a:p>
          <a:p>
            <a:pPr algn="r"/>
            <a:r>
              <a:rPr lang="ar-DZ" sz="2400" dirty="0" smtClean="0">
                <a:solidFill>
                  <a:schemeClr val="tx1"/>
                </a:solidFill>
              </a:rPr>
              <a:t>دواء يستخدم لعلاج </a:t>
            </a:r>
            <a:r>
              <a:rPr lang="ar-DZ" sz="2400" b="1" dirty="0" smtClean="0">
                <a:solidFill>
                  <a:schemeClr val="tx1"/>
                </a:solidFill>
              </a:rPr>
              <a:t>التهاب المفاصل </a:t>
            </a:r>
            <a:r>
              <a:rPr lang="ar-DZ" sz="2400" b="1" dirty="0" err="1" smtClean="0">
                <a:solidFill>
                  <a:schemeClr val="tx1"/>
                </a:solidFill>
              </a:rPr>
              <a:t>الروماتويدي</a:t>
            </a:r>
            <a:r>
              <a:rPr lang="ar-DZ" sz="2400" dirty="0" smtClean="0">
                <a:solidFill>
                  <a:schemeClr val="tx1"/>
                </a:solidFill>
              </a:rPr>
              <a:t> و</a:t>
            </a:r>
            <a:r>
              <a:rPr lang="ar-DZ" sz="2400" b="1" dirty="0" smtClean="0">
                <a:solidFill>
                  <a:schemeClr val="tx1"/>
                </a:solidFill>
              </a:rPr>
              <a:t>الذئبة</a:t>
            </a:r>
            <a:r>
              <a:rPr lang="ar-DZ" sz="2400" dirty="0" smtClean="0">
                <a:solidFill>
                  <a:schemeClr val="tx1"/>
                </a:solidFill>
              </a:rPr>
              <a:t> و</a:t>
            </a:r>
            <a:r>
              <a:rPr lang="ar-DZ" sz="2400" b="1" dirty="0" smtClean="0">
                <a:solidFill>
                  <a:schemeClr val="tx1"/>
                </a:solidFill>
              </a:rPr>
              <a:t>التهاب المفاصل الصدفي</a:t>
            </a:r>
            <a:r>
              <a:rPr lang="ar-DZ" sz="2400" dirty="0" smtClean="0">
                <a:solidFill>
                  <a:schemeClr val="tx1"/>
                </a:solidFill>
              </a:rPr>
              <a:t> من خلال تعديل استجابة جهاز المناعة.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3457574"/>
            <a:ext cx="4033838" cy="21431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1" y="5048250"/>
            <a:ext cx="4229100" cy="18097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209550"/>
            <a:ext cx="4862513" cy="298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6384" y="0"/>
            <a:ext cx="5163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4-Corporate Social </a:t>
            </a:r>
            <a:r>
              <a:rPr lang="fr-FR" sz="2800" b="1" dirty="0" err="1" smtClean="0">
                <a:solidFill>
                  <a:srgbClr val="7030A0"/>
                </a:solidFill>
              </a:rPr>
              <a:t>Responsibility</a:t>
            </a:r>
            <a:r>
              <a:rPr lang="fr-FR" sz="2800" b="1" dirty="0" smtClean="0">
                <a:solidFill>
                  <a:srgbClr val="7030A0"/>
                </a:solidFill>
              </a:rPr>
              <a:t> 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" y="523220"/>
            <a:ext cx="5572125" cy="61341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Bristol Myers Squibb is committed to </a:t>
            </a:r>
            <a:r>
              <a:rPr lang="en-US" sz="2400" b="1" dirty="0" smtClean="0">
                <a:solidFill>
                  <a:schemeClr val="tx1"/>
                </a:solidFill>
              </a:rPr>
              <a:t>corporate social responsibility (CSR)</a:t>
            </a:r>
            <a:r>
              <a:rPr lang="en-US" sz="2400" dirty="0" smtClean="0">
                <a:solidFill>
                  <a:schemeClr val="tx1"/>
                </a:solidFill>
              </a:rPr>
              <a:t> initiatives that focus on: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Access to medicines</a:t>
            </a:r>
            <a:r>
              <a:rPr lang="en-US" sz="2400" dirty="0" smtClean="0">
                <a:solidFill>
                  <a:schemeClr val="tx1"/>
                </a:solidFill>
              </a:rPr>
              <a:t>: Ensuring affordable and equitable access to essential medicines in low-income countries through </a:t>
            </a:r>
            <a:r>
              <a:rPr lang="en-US" sz="2400" b="1" dirty="0" smtClean="0">
                <a:solidFill>
                  <a:schemeClr val="tx1"/>
                </a:solidFill>
              </a:rPr>
              <a:t>patient assistance programs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Sustainability</a:t>
            </a:r>
            <a:r>
              <a:rPr lang="en-US" sz="2400" dirty="0" smtClean="0">
                <a:solidFill>
                  <a:schemeClr val="tx1"/>
                </a:solidFill>
              </a:rPr>
              <a:t>: The company is working toward </a:t>
            </a:r>
            <a:r>
              <a:rPr lang="en-US" sz="2400" b="1" dirty="0" smtClean="0">
                <a:solidFill>
                  <a:schemeClr val="tx1"/>
                </a:solidFill>
              </a:rPr>
              <a:t>reducing its carbon footprint</a:t>
            </a:r>
            <a:r>
              <a:rPr lang="en-US" sz="2400" dirty="0" smtClean="0">
                <a:solidFill>
                  <a:schemeClr val="tx1"/>
                </a:solidFill>
              </a:rPr>
              <a:t>, using </a:t>
            </a:r>
            <a:r>
              <a:rPr lang="en-US" sz="2400" b="1" dirty="0" smtClean="0">
                <a:solidFill>
                  <a:schemeClr val="tx1"/>
                </a:solidFill>
              </a:rPr>
              <a:t>renewable energy</a:t>
            </a:r>
            <a:r>
              <a:rPr lang="en-US" sz="2400" dirty="0" smtClean="0">
                <a:solidFill>
                  <a:schemeClr val="tx1"/>
                </a:solidFill>
              </a:rPr>
              <a:t>, and implementing environmentally sustainable practices across its operations.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Ethical business practices</a:t>
            </a:r>
            <a:r>
              <a:rPr lang="en-US" sz="2400" dirty="0" smtClean="0">
                <a:solidFill>
                  <a:schemeClr val="tx1"/>
                </a:solidFill>
              </a:rPr>
              <a:t>: BMS adheres to the highest ethical standards in clinical trials, marketing, and interactions with healthcare professionals and patients.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2446" y="523220"/>
            <a:ext cx="5572125" cy="613410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DZ" sz="2400" dirty="0" smtClean="0">
                <a:solidFill>
                  <a:schemeClr val="tx1"/>
                </a:solidFill>
              </a:rPr>
              <a:t>تسعى إلى الشركة إحداث تأثير إيجابي في المجتمع من خلال العديد من المبادرات الاجتماعية والبيئية:</a:t>
            </a:r>
          </a:p>
          <a:p>
            <a:pPr algn="r"/>
            <a:r>
              <a:rPr lang="ar-DZ" sz="2400" b="1" dirty="0" smtClean="0">
                <a:solidFill>
                  <a:schemeClr val="tx1"/>
                </a:solidFill>
              </a:rPr>
              <a:t>الوصول إلى الأدوية</a:t>
            </a:r>
            <a:r>
              <a:rPr lang="ar-DZ" sz="2400" dirty="0" smtClean="0">
                <a:solidFill>
                  <a:schemeClr val="tx1"/>
                </a:solidFill>
              </a:rPr>
              <a:t>: تقدم الشركة </a:t>
            </a:r>
            <a:r>
              <a:rPr lang="ar-DZ" sz="2400" b="1" dirty="0" smtClean="0">
                <a:solidFill>
                  <a:schemeClr val="tx1"/>
                </a:solidFill>
              </a:rPr>
              <a:t>برامج تسعير ميسرة</a:t>
            </a:r>
            <a:r>
              <a:rPr lang="ar-DZ" sz="2400" dirty="0" smtClean="0">
                <a:solidFill>
                  <a:schemeClr val="tx1"/>
                </a:solidFill>
              </a:rPr>
              <a:t> لضمان وصول أدويتها للمرضى في الدول النامية.</a:t>
            </a:r>
          </a:p>
          <a:p>
            <a:pPr algn="r"/>
            <a:r>
              <a:rPr lang="ar-DZ" sz="2400" b="1" dirty="0" smtClean="0">
                <a:solidFill>
                  <a:schemeClr val="tx1"/>
                </a:solidFill>
              </a:rPr>
              <a:t>الممارسات البيئية المستدامة</a:t>
            </a:r>
            <a:r>
              <a:rPr lang="ar-DZ" sz="2400" dirty="0" smtClean="0">
                <a:solidFill>
                  <a:schemeClr val="tx1"/>
                </a:solidFill>
              </a:rPr>
              <a:t>: تسعى الشركة إلى تقليل انبعاثاتها الكربونية واستخدام الطاقة المتجددة في عملياتها.</a:t>
            </a:r>
          </a:p>
          <a:p>
            <a:pPr algn="r"/>
            <a:r>
              <a:rPr lang="ar-DZ" sz="2400" b="1" dirty="0" smtClean="0">
                <a:solidFill>
                  <a:schemeClr val="tx1"/>
                </a:solidFill>
              </a:rPr>
              <a:t>الأخلاقيات في العمل</a:t>
            </a:r>
            <a:r>
              <a:rPr lang="ar-DZ" sz="2400" dirty="0" smtClean="0">
                <a:solidFill>
                  <a:schemeClr val="tx1"/>
                </a:solidFill>
              </a:rPr>
              <a:t>: تلتزم بأعلى معايير </a:t>
            </a:r>
            <a:r>
              <a:rPr lang="ar-DZ" sz="2400" b="1" dirty="0" smtClean="0">
                <a:solidFill>
                  <a:schemeClr val="tx1"/>
                </a:solidFill>
              </a:rPr>
              <a:t>الأخلاقيات</a:t>
            </a:r>
            <a:r>
              <a:rPr lang="ar-DZ" sz="2400" dirty="0" smtClean="0">
                <a:solidFill>
                  <a:schemeClr val="tx1"/>
                </a:solidFill>
              </a:rPr>
              <a:t> في جميع أنشطتها، بما في ذلك البحث العلمي والتسويق والعلاقات مع المرضى.</a:t>
            </a:r>
          </a:p>
          <a:p>
            <a:pPr algn="r"/>
            <a:endParaRPr lang="ar-DZ" dirty="0" smtClean="0"/>
          </a:p>
        </p:txBody>
      </p:sp>
    </p:spTree>
    <p:extLst>
      <p:ext uri="{BB962C8B-B14F-4D97-AF65-F5344CB8AC3E}">
        <p14:creationId xmlns:p14="http://schemas.microsoft.com/office/powerpoint/2010/main" val="31333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2403" y="91559"/>
            <a:ext cx="436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5-Challenges and the Future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4" y="614779"/>
            <a:ext cx="107537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Despite its success, </a:t>
            </a:r>
            <a:r>
              <a:rPr lang="en-US" sz="2400" b="1" dirty="0" smtClean="0"/>
              <a:t>Bristol Myers Squibb</a:t>
            </a:r>
            <a:r>
              <a:rPr lang="en-US" sz="2400" dirty="0" smtClean="0"/>
              <a:t> faces several challenges: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Patent expirations</a:t>
            </a:r>
            <a:r>
              <a:rPr lang="en-US" sz="2400" u="sng" dirty="0" smtClean="0"/>
              <a:t>: </a:t>
            </a:r>
            <a:r>
              <a:rPr lang="en-US" sz="2400" dirty="0" smtClean="0"/>
              <a:t>As some of its blockbuster drugs like </a:t>
            </a:r>
            <a:r>
              <a:rPr lang="en-US" sz="2400" b="1" dirty="0" err="1" smtClean="0"/>
              <a:t>Eliquis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Opdivo</a:t>
            </a:r>
            <a:r>
              <a:rPr lang="en-US" sz="2400" dirty="0" smtClean="0"/>
              <a:t> approach patent expiry, generic competition poses a threat to its revenue streams.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Regulatory hurdles</a:t>
            </a:r>
            <a:r>
              <a:rPr lang="en-US" sz="2400" u="sng" dirty="0" smtClean="0"/>
              <a:t>: </a:t>
            </a:r>
            <a:r>
              <a:rPr lang="en-US" sz="2400" dirty="0" smtClean="0"/>
              <a:t>Navigating the complex regulatory landscapes in different countries can delay product approvals and market access.</a:t>
            </a:r>
          </a:p>
          <a:p>
            <a:r>
              <a:rPr lang="en-US" sz="2400" dirty="0" smtClean="0"/>
              <a:t>However, BMS remains focused on </a:t>
            </a:r>
            <a:r>
              <a:rPr lang="en-US" sz="2400" b="1" dirty="0" smtClean="0"/>
              <a:t>advancing its R&amp;D pipeline</a:t>
            </a:r>
            <a:r>
              <a:rPr lang="en-US" sz="2400" dirty="0" smtClean="0"/>
              <a:t> and </a:t>
            </a:r>
            <a:r>
              <a:rPr lang="en-US" sz="2400" b="1" dirty="0" smtClean="0"/>
              <a:t>innovating in areas like </a:t>
            </a:r>
            <a:r>
              <a:rPr lang="en-US" sz="2400" b="1" dirty="0" err="1" smtClean="0"/>
              <a:t>immuno</a:t>
            </a:r>
            <a:r>
              <a:rPr lang="en-US" sz="2400" b="1" dirty="0" smtClean="0"/>
              <a:t>-oncology, gene therapy, and cell-based therapies</a:t>
            </a:r>
            <a:r>
              <a:rPr lang="en-US" sz="2400" dirty="0" smtClean="0"/>
              <a:t>, positioning itself for continued leadership in the biopharmaceutical industry.</a:t>
            </a:r>
            <a:endParaRPr lang="en-US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3661767"/>
            <a:ext cx="97155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884</Words>
  <Application>Microsoft Office PowerPoint</Application>
  <PresentationFormat>Grand écran</PresentationFormat>
  <Paragraphs>74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Teko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carinfo</dc:creator>
  <cp:lastModifiedBy>carinfo</cp:lastModifiedBy>
  <cp:revision>18</cp:revision>
  <dcterms:created xsi:type="dcterms:W3CDTF">2024-12-12T21:15:57Z</dcterms:created>
  <dcterms:modified xsi:type="dcterms:W3CDTF">2024-12-14T16:51:20Z</dcterms:modified>
</cp:coreProperties>
</file>