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2" r:id="rId6"/>
    <p:sldId id="266" r:id="rId7"/>
    <p:sldId id="268" r:id="rId8"/>
    <p:sldId id="270" r:id="rId9"/>
    <p:sldId id="269" r:id="rId10"/>
    <p:sldId id="271" r:id="rId11"/>
    <p:sldId id="279" r:id="rId12"/>
    <p:sldId id="278" r:id="rId13"/>
    <p:sldId id="272"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D9AF6-5636-44B8-877B-EACC561556D8}" type="datetimeFigureOut">
              <a:rPr lang="fr-FR" smtClean="0"/>
              <a:pPr/>
              <a:t>03/12/2023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E2147-685E-479E-B143-7F94FEC1135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744792-E7F8-4F1A-B217-3EABB94F809C}"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1391F24-72D9-4E7B-A302-ED5AFC625325}" type="datetimeFigureOut">
              <a:rPr lang="fr-FR" smtClean="0"/>
              <a:pPr/>
              <a:t>03/12/2023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7E84EC-A61F-4B20-87C5-32428C62FCE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91F24-72D9-4E7B-A302-ED5AFC625325}" type="datetimeFigureOut">
              <a:rPr lang="fr-FR" smtClean="0"/>
              <a:pPr/>
              <a:t>03/12/2023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E84EC-A61F-4B20-87C5-32428C62FCE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14422"/>
            <a:ext cx="9144000" cy="1477328"/>
          </a:xfrm>
          <a:prstGeom prst="rect">
            <a:avLst/>
          </a:prstGeom>
        </p:spPr>
        <p:txBody>
          <a:bodyPr wrap="square">
            <a:spAutoFit/>
          </a:bodyPr>
          <a:lstStyle/>
          <a:p>
            <a:pPr algn="just">
              <a:lnSpc>
                <a:spcPct val="150000"/>
              </a:lnSpc>
            </a:pPr>
            <a:r>
              <a:rPr lang="fr-FR" sz="2400" b="1" i="1" dirty="0">
                <a:solidFill>
                  <a:schemeClr val="accent6">
                    <a:lumMod val="50000"/>
                  </a:schemeClr>
                </a:solidFill>
              </a:rPr>
              <a:t>Les phages, </a:t>
            </a:r>
            <a:endParaRPr lang="fr-FR" sz="2400" b="1" i="1" dirty="0" smtClean="0">
              <a:solidFill>
                <a:schemeClr val="accent6">
                  <a:lumMod val="50000"/>
                </a:schemeClr>
              </a:solidFill>
            </a:endParaRPr>
          </a:p>
          <a:p>
            <a:pPr algn="just">
              <a:lnSpc>
                <a:spcPct val="150000"/>
              </a:lnSpc>
            </a:pPr>
            <a:r>
              <a:rPr lang="fr-FR" dirty="0" smtClean="0"/>
              <a:t>également </a:t>
            </a:r>
            <a:r>
              <a:rPr lang="fr-FR" dirty="0"/>
              <a:t>appelés bactériophages, sont des virus qui infectent et se reproduisent dans les bactéries. Le terme "phage" provient du grec "</a:t>
            </a:r>
            <a:r>
              <a:rPr lang="fr-FR" dirty="0" err="1"/>
              <a:t>phagein</a:t>
            </a:r>
            <a:r>
              <a:rPr lang="fr-FR" dirty="0"/>
              <a:t>", signifiant "manger". </a:t>
            </a:r>
            <a:endParaRPr lang="fr-FR" sz="1600" dirty="0" smtClean="0">
              <a:cs typeface="Times New Roman" pitchFamily="18" charset="0"/>
            </a:endParaRPr>
          </a:p>
        </p:txBody>
      </p:sp>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Bactériophages</a:t>
            </a:r>
            <a:endParaRPr lang="fr-FR" sz="4000" b="1" dirty="0">
              <a:latin typeface="Bahnschrift Condensed" pitchFamily="34" charset="0"/>
            </a:endParaRPr>
          </a:p>
        </p:txBody>
      </p:sp>
      <p:pic>
        <p:nvPicPr>
          <p:cNvPr id="43010" name="Picture 2"/>
          <p:cNvPicPr>
            <a:picLocks noChangeAspect="1" noChangeArrowheads="1"/>
          </p:cNvPicPr>
          <p:nvPr/>
        </p:nvPicPr>
        <p:blipFill>
          <a:blip r:embed="rId3" cstate="print"/>
          <a:srcRect/>
          <a:stretch>
            <a:fillRect/>
          </a:stretch>
        </p:blipFill>
        <p:spPr bwMode="auto">
          <a:xfrm>
            <a:off x="1928794" y="2724029"/>
            <a:ext cx="5286412" cy="4133972"/>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43248"/>
            <a:ext cx="8786842" cy="1477328"/>
          </a:xfrm>
          <a:prstGeom prst="rect">
            <a:avLst/>
          </a:prstGeom>
        </p:spPr>
        <p:txBody>
          <a:bodyPr wrap="square">
            <a:spAutoFit/>
          </a:bodyPr>
          <a:lstStyle/>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La </a:t>
            </a:r>
            <a:r>
              <a:rPr lang="fr-FR" sz="2000" dirty="0">
                <a:latin typeface="Tahoma" pitchFamily="34" charset="0"/>
                <a:ea typeface="Tahoma" pitchFamily="34" charset="0"/>
                <a:cs typeface="Tahoma" pitchFamily="34" charset="0"/>
              </a:rPr>
              <a:t>polymérase ARN d'E. coli </a:t>
            </a:r>
            <a:r>
              <a:rPr lang="fr-FR" sz="2000" dirty="0" smtClean="0">
                <a:latin typeface="Tahoma" pitchFamily="34" charset="0"/>
                <a:ea typeface="Tahoma" pitchFamily="34" charset="0"/>
                <a:cs typeface="Tahoma" pitchFamily="34" charset="0"/>
              </a:rPr>
              <a:t>intervient</a:t>
            </a:r>
          </a:p>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arrêt de l'expression génique de l'hôte </a:t>
            </a:r>
          </a:p>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synthèse de l'ADN viral</a:t>
            </a:r>
            <a:endParaRPr lang="fr-FR" sz="2000" dirty="0">
              <a:latin typeface="Tahoma" pitchFamily="34" charset="0"/>
              <a:ea typeface="Tahoma" pitchFamily="34" charset="0"/>
              <a:cs typeface="Tahoma" pitchFamily="34" charset="0"/>
            </a:endParaRPr>
          </a:p>
        </p:txBody>
      </p:sp>
      <p:sp>
        <p:nvSpPr>
          <p:cNvPr id="5" name="Rectangle 4"/>
          <p:cNvSpPr/>
          <p:nvPr/>
        </p:nvSpPr>
        <p:spPr>
          <a:xfrm>
            <a:off x="0" y="0"/>
            <a:ext cx="9144000"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kumimoji="0" lang="fr-F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a:t>
            </a:r>
            <a:r>
              <a:rPr kumimoji="0" lang="fr-FR" sz="2400" b="1" i="0" u="none" strike="noStrike" cap="none" normalizeH="0" dirty="0" smtClean="0">
                <a:ln>
                  <a:noFill/>
                </a:ln>
                <a:solidFill>
                  <a:schemeClr val="tx1"/>
                </a:solidFill>
                <a:effectLst/>
                <a:ea typeface="Calibri" pitchFamily="34" charset="0"/>
                <a:cs typeface="Times New Roman" pitchFamily="18" charset="0"/>
              </a:rPr>
              <a:t> </a:t>
            </a:r>
            <a:r>
              <a:rPr lang="fr-FR" sz="2400" b="1" dirty="0" smtClean="0"/>
              <a:t>Introduction</a:t>
            </a:r>
            <a:endParaRPr lang="fr-FR" sz="2800" b="1" dirty="0" smtClean="0"/>
          </a:p>
        </p:txBody>
      </p:sp>
      <p:pic>
        <p:nvPicPr>
          <p:cNvPr id="8" name="Picture 2"/>
          <p:cNvPicPr>
            <a:picLocks noChangeAspect="1" noChangeArrowheads="1"/>
          </p:cNvPicPr>
          <p:nvPr/>
        </p:nvPicPr>
        <p:blipFill>
          <a:blip r:embed="rId3">
            <a:lum bright="70000" contrast="-70000"/>
          </a:blip>
          <a:srcRect t="7272" b="16364"/>
          <a:stretch>
            <a:fillRect/>
          </a:stretch>
        </p:blipFill>
        <p:spPr bwMode="auto">
          <a:xfrm>
            <a:off x="0" y="-28602"/>
            <a:ext cx="9144000" cy="6886602"/>
          </a:xfrm>
          <a:prstGeom prst="rect">
            <a:avLst/>
          </a:prstGeom>
          <a:noFill/>
          <a:ln w="9525">
            <a:noFill/>
            <a:miter lim="800000"/>
            <a:headEnd/>
            <a:tailEnd/>
          </a:ln>
          <a:effectLst/>
        </p:spPr>
      </p:pic>
      <p:sp>
        <p:nvSpPr>
          <p:cNvPr id="9" name="Rectangle 8"/>
          <p:cNvSpPr/>
          <p:nvPr/>
        </p:nvSpPr>
        <p:spPr>
          <a:xfrm>
            <a:off x="0" y="0"/>
            <a:ext cx="9144000" cy="1071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4000" b="1" dirty="0" smtClean="0">
                <a:latin typeface="Bahnschrift Condensed" pitchFamily="34" charset="0"/>
              </a:rPr>
              <a:t>II. Structure</a:t>
            </a:r>
            <a:endParaRPr lang="fr-FR" b="1" dirty="0">
              <a:latin typeface="Bahnschrift Condensed" pitchFamily="34" charset="0"/>
            </a:endParaRPr>
          </a:p>
        </p:txBody>
      </p:sp>
      <p:sp>
        <p:nvSpPr>
          <p:cNvPr id="10" name="ZoneTexte 9"/>
          <p:cNvSpPr txBox="1"/>
          <p:nvPr/>
        </p:nvSpPr>
        <p:spPr>
          <a:xfrm>
            <a:off x="0" y="1500174"/>
            <a:ext cx="5786446" cy="3970318"/>
          </a:xfrm>
          <a:prstGeom prst="rect">
            <a:avLst/>
          </a:prstGeom>
          <a:noFill/>
        </p:spPr>
        <p:txBody>
          <a:bodyPr wrap="square" rtlCol="0">
            <a:spAutoFit/>
          </a:bodyPr>
          <a:lstStyle/>
          <a:p>
            <a:pPr algn="just"/>
            <a:r>
              <a:rPr lang="fr-FR" b="1" dirty="0" smtClean="0">
                <a:latin typeface="Bahnschrift" pitchFamily="34" charset="0"/>
              </a:rPr>
              <a:t>Capside :</a:t>
            </a:r>
            <a:endParaRPr lang="fr-FR" dirty="0" smtClean="0">
              <a:latin typeface="Bahnschrift" pitchFamily="34" charset="0"/>
            </a:endParaRPr>
          </a:p>
          <a:p>
            <a:pPr lvl="1" algn="just"/>
            <a:r>
              <a:rPr lang="fr-FR" dirty="0" smtClean="0">
                <a:latin typeface="Bahnschrift" pitchFamily="34" charset="0"/>
              </a:rPr>
              <a:t>La partie extérieure du phage lambda est la capside protéique qui enveloppe l'ADN viral.</a:t>
            </a:r>
          </a:p>
          <a:p>
            <a:pPr lvl="1" algn="just"/>
            <a:r>
              <a:rPr lang="fr-FR" dirty="0" smtClean="0">
                <a:latin typeface="Bahnschrift" pitchFamily="34" charset="0"/>
              </a:rPr>
              <a:t>Elle a une forme hexagonale avec une queue à une extrémité.</a:t>
            </a:r>
          </a:p>
          <a:p>
            <a:pPr algn="just"/>
            <a:r>
              <a:rPr lang="fr-FR" b="1" dirty="0" smtClean="0">
                <a:latin typeface="Bahnschrift" pitchFamily="34" charset="0"/>
              </a:rPr>
              <a:t>Queue :</a:t>
            </a:r>
            <a:endParaRPr lang="fr-FR" dirty="0" smtClean="0">
              <a:latin typeface="Bahnschrift" pitchFamily="34" charset="0"/>
            </a:endParaRPr>
          </a:p>
          <a:p>
            <a:pPr lvl="1" algn="just"/>
            <a:r>
              <a:rPr lang="fr-FR" dirty="0" smtClean="0">
                <a:latin typeface="Bahnschrift" pitchFamily="34" charset="0"/>
              </a:rPr>
              <a:t>La queue du phage lambda est attachée à la capside et joue un rôle dans l'injection de l'ADN viral dans la bactérie hôte lors de l'infection.</a:t>
            </a:r>
          </a:p>
          <a:p>
            <a:pPr algn="just"/>
            <a:r>
              <a:rPr lang="fr-FR" b="1" dirty="0" smtClean="0">
                <a:latin typeface="Bahnschrift" pitchFamily="34" charset="0"/>
              </a:rPr>
              <a:t>Plaque de base (</a:t>
            </a:r>
            <a:r>
              <a:rPr lang="fr-FR" b="1" dirty="0" err="1" smtClean="0">
                <a:latin typeface="Bahnschrift" pitchFamily="34" charset="0"/>
              </a:rPr>
              <a:t>Baseplate</a:t>
            </a:r>
            <a:r>
              <a:rPr lang="fr-FR" b="1" dirty="0" smtClean="0">
                <a:latin typeface="Bahnschrift" pitchFamily="34" charset="0"/>
              </a:rPr>
              <a:t>) :</a:t>
            </a:r>
            <a:endParaRPr lang="fr-FR" dirty="0" smtClean="0">
              <a:latin typeface="Bahnschrift" pitchFamily="34" charset="0"/>
            </a:endParaRPr>
          </a:p>
          <a:p>
            <a:pPr lvl="1" algn="just"/>
            <a:r>
              <a:rPr lang="fr-FR" dirty="0" smtClean="0">
                <a:latin typeface="Bahnschrift" pitchFamily="34" charset="0"/>
              </a:rPr>
              <a:t>À l'extrémité de la queue, il y a une plaque de base avec des fibres ou des structures similaires qui aident à la fixation du phage à la surface de la bactérie.</a:t>
            </a:r>
          </a:p>
        </p:txBody>
      </p:sp>
      <p:pic>
        <p:nvPicPr>
          <p:cNvPr id="17410" name="Picture 2" descr="undefined"/>
          <p:cNvPicPr>
            <a:picLocks noChangeAspect="1" noChangeArrowheads="1"/>
          </p:cNvPicPr>
          <p:nvPr/>
        </p:nvPicPr>
        <p:blipFill>
          <a:blip r:embed="rId4"/>
          <a:srcRect/>
          <a:stretch>
            <a:fillRect/>
          </a:stretch>
        </p:blipFill>
        <p:spPr bwMode="auto">
          <a:xfrm>
            <a:off x="5748055" y="1571612"/>
            <a:ext cx="3395945" cy="455292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43248"/>
            <a:ext cx="8786842" cy="1477328"/>
          </a:xfrm>
          <a:prstGeom prst="rect">
            <a:avLst/>
          </a:prstGeom>
        </p:spPr>
        <p:txBody>
          <a:bodyPr wrap="square">
            <a:spAutoFit/>
          </a:bodyPr>
          <a:lstStyle/>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La </a:t>
            </a:r>
            <a:r>
              <a:rPr lang="fr-FR" sz="2000" dirty="0">
                <a:latin typeface="Tahoma" pitchFamily="34" charset="0"/>
                <a:ea typeface="Tahoma" pitchFamily="34" charset="0"/>
                <a:cs typeface="Tahoma" pitchFamily="34" charset="0"/>
              </a:rPr>
              <a:t>polymérase ARN d'E. coli </a:t>
            </a:r>
            <a:r>
              <a:rPr lang="fr-FR" sz="2000" dirty="0" smtClean="0">
                <a:latin typeface="Tahoma" pitchFamily="34" charset="0"/>
                <a:ea typeface="Tahoma" pitchFamily="34" charset="0"/>
                <a:cs typeface="Tahoma" pitchFamily="34" charset="0"/>
              </a:rPr>
              <a:t>intervient</a:t>
            </a:r>
          </a:p>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arrêt de l'expression génique de l'hôte </a:t>
            </a:r>
          </a:p>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synthèse de l'ADN viral</a:t>
            </a:r>
            <a:endParaRPr lang="fr-FR" sz="2000" dirty="0">
              <a:latin typeface="Tahoma" pitchFamily="34" charset="0"/>
              <a:ea typeface="Tahoma" pitchFamily="34" charset="0"/>
              <a:cs typeface="Tahoma" pitchFamily="34" charset="0"/>
            </a:endParaRPr>
          </a:p>
        </p:txBody>
      </p:sp>
      <p:sp>
        <p:nvSpPr>
          <p:cNvPr id="5" name="Rectangle 4"/>
          <p:cNvSpPr/>
          <p:nvPr/>
        </p:nvSpPr>
        <p:spPr>
          <a:xfrm>
            <a:off x="0" y="0"/>
            <a:ext cx="9144000"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kumimoji="0" lang="fr-F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a:t>
            </a:r>
            <a:r>
              <a:rPr kumimoji="0" lang="fr-FR" sz="2400" b="1" i="0" u="none" strike="noStrike" cap="none" normalizeH="0" dirty="0" smtClean="0">
                <a:ln>
                  <a:noFill/>
                </a:ln>
                <a:solidFill>
                  <a:schemeClr val="tx1"/>
                </a:solidFill>
                <a:effectLst/>
                <a:ea typeface="Calibri" pitchFamily="34" charset="0"/>
                <a:cs typeface="Times New Roman" pitchFamily="18" charset="0"/>
              </a:rPr>
              <a:t> </a:t>
            </a:r>
            <a:r>
              <a:rPr lang="fr-FR" sz="2400" b="1" dirty="0" smtClean="0"/>
              <a:t>Introduction</a:t>
            </a:r>
            <a:endParaRPr lang="fr-FR" sz="2800" b="1" dirty="0" smtClean="0"/>
          </a:p>
        </p:txBody>
      </p:sp>
      <p:pic>
        <p:nvPicPr>
          <p:cNvPr id="8" name="Picture 2"/>
          <p:cNvPicPr>
            <a:picLocks noChangeAspect="1" noChangeArrowheads="1"/>
          </p:cNvPicPr>
          <p:nvPr/>
        </p:nvPicPr>
        <p:blipFill>
          <a:blip r:embed="rId3">
            <a:lum bright="70000" contrast="-70000"/>
          </a:blip>
          <a:srcRect t="7272" b="16364"/>
          <a:stretch>
            <a:fillRect/>
          </a:stretch>
        </p:blipFill>
        <p:spPr bwMode="auto">
          <a:xfrm>
            <a:off x="0" y="-28602"/>
            <a:ext cx="9144000" cy="6886602"/>
          </a:xfrm>
          <a:prstGeom prst="rect">
            <a:avLst/>
          </a:prstGeom>
          <a:noFill/>
          <a:ln w="9525">
            <a:noFill/>
            <a:miter lim="800000"/>
            <a:headEnd/>
            <a:tailEnd/>
          </a:ln>
          <a:effectLst/>
        </p:spPr>
      </p:pic>
      <p:sp>
        <p:nvSpPr>
          <p:cNvPr id="9" name="Rectangle 8"/>
          <p:cNvSpPr/>
          <p:nvPr/>
        </p:nvSpPr>
        <p:spPr>
          <a:xfrm>
            <a:off x="0" y="0"/>
            <a:ext cx="9144000" cy="1071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4000" b="1" dirty="0" smtClean="0">
                <a:latin typeface="Bahnschrift Condensed" pitchFamily="34" charset="0"/>
              </a:rPr>
              <a:t>II. Structure </a:t>
            </a:r>
            <a:endParaRPr lang="fr-FR" b="1" dirty="0">
              <a:latin typeface="Bahnschrift Condensed" pitchFamily="34" charset="0"/>
            </a:endParaRPr>
          </a:p>
        </p:txBody>
      </p:sp>
      <p:sp>
        <p:nvSpPr>
          <p:cNvPr id="10" name="ZoneTexte 9"/>
          <p:cNvSpPr txBox="1"/>
          <p:nvPr/>
        </p:nvSpPr>
        <p:spPr>
          <a:xfrm>
            <a:off x="0" y="1571612"/>
            <a:ext cx="4286248" cy="4385816"/>
          </a:xfrm>
          <a:prstGeom prst="rect">
            <a:avLst/>
          </a:prstGeom>
          <a:noFill/>
        </p:spPr>
        <p:txBody>
          <a:bodyPr wrap="square" rtlCol="0">
            <a:spAutoFit/>
          </a:bodyPr>
          <a:lstStyle/>
          <a:p>
            <a:pPr algn="just"/>
            <a:r>
              <a:rPr lang="fr-FR" b="1" dirty="0" smtClean="0">
                <a:latin typeface="Bahnschrift" pitchFamily="34" charset="0"/>
              </a:rPr>
              <a:t>ADN viral :</a:t>
            </a:r>
          </a:p>
          <a:p>
            <a:pPr algn="just"/>
            <a:endParaRPr lang="fr-FR" dirty="0" smtClean="0">
              <a:latin typeface="Bahnschrift" pitchFamily="34" charset="0"/>
            </a:endParaRPr>
          </a:p>
          <a:p>
            <a:pPr lvl="1" algn="just">
              <a:lnSpc>
                <a:spcPct val="150000"/>
              </a:lnSpc>
              <a:buFont typeface="Arial" pitchFamily="34" charset="0"/>
              <a:buChar char="•"/>
            </a:pPr>
            <a:r>
              <a:rPr lang="fr-FR" dirty="0" smtClean="0">
                <a:latin typeface="Bahnschrift" pitchFamily="34" charset="0"/>
              </a:rPr>
              <a:t>Le matériel génétique est de l'ADN linéaire double brin aux extrémités cohésives (22 </a:t>
            </a:r>
            <a:r>
              <a:rPr lang="fr-FR" dirty="0" err="1" smtClean="0">
                <a:latin typeface="Bahnschrift" pitchFamily="34" charset="0"/>
              </a:rPr>
              <a:t>pb</a:t>
            </a:r>
            <a:r>
              <a:rPr lang="fr-FR" dirty="0" smtClean="0">
                <a:latin typeface="Bahnschrift" pitchFamily="34" charset="0"/>
              </a:rPr>
              <a:t>). </a:t>
            </a:r>
          </a:p>
          <a:p>
            <a:pPr lvl="1" algn="just">
              <a:lnSpc>
                <a:spcPct val="150000"/>
              </a:lnSpc>
              <a:buFont typeface="Arial" pitchFamily="34" charset="0"/>
              <a:buChar char="•"/>
            </a:pPr>
            <a:r>
              <a:rPr lang="fr-FR" dirty="0" smtClean="0">
                <a:latin typeface="Bahnschrift" pitchFamily="34" charset="0"/>
              </a:rPr>
              <a:t>La taille du génome est de 485000 </a:t>
            </a:r>
            <a:r>
              <a:rPr lang="fr-FR" dirty="0" err="1" smtClean="0">
                <a:latin typeface="Bahnschrift" pitchFamily="34" charset="0"/>
              </a:rPr>
              <a:t>pb</a:t>
            </a:r>
            <a:endParaRPr lang="fr-FR" dirty="0" smtClean="0">
              <a:latin typeface="Bahnschrift" pitchFamily="34" charset="0"/>
            </a:endParaRPr>
          </a:p>
          <a:p>
            <a:pPr lvl="1" algn="just">
              <a:lnSpc>
                <a:spcPct val="150000"/>
              </a:lnSpc>
              <a:buFont typeface="Arial" pitchFamily="34" charset="0"/>
              <a:buChar char="•"/>
            </a:pPr>
            <a:r>
              <a:rPr lang="fr-FR" dirty="0" smtClean="0">
                <a:latin typeface="Bahnschrift" pitchFamily="34" charset="0"/>
              </a:rPr>
              <a:t>Les extrémités cohésives, après entrée dans la bactérie s’unissent et l’ADN prend alors une forme circulaire</a:t>
            </a:r>
            <a:endParaRPr lang="fr-FR" dirty="0">
              <a:latin typeface="Bahnschrift" pitchFamily="34" charset="0"/>
            </a:endParaRPr>
          </a:p>
        </p:txBody>
      </p:sp>
      <p:pic>
        <p:nvPicPr>
          <p:cNvPr id="11" name="Picture 2"/>
          <p:cNvPicPr>
            <a:picLocks noChangeAspect="1" noChangeArrowheads="1"/>
          </p:cNvPicPr>
          <p:nvPr/>
        </p:nvPicPr>
        <p:blipFill>
          <a:blip r:embed="rId4"/>
          <a:srcRect/>
          <a:stretch>
            <a:fillRect/>
          </a:stretch>
        </p:blipFill>
        <p:spPr bwMode="auto">
          <a:xfrm>
            <a:off x="4357686" y="1643050"/>
            <a:ext cx="4717648" cy="435771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85720" y="1071546"/>
            <a:ext cx="8429684" cy="923330"/>
          </a:xfrm>
          <a:prstGeom prst="rect">
            <a:avLst/>
          </a:prstGeom>
          <a:noFill/>
        </p:spPr>
        <p:txBody>
          <a:bodyPr wrap="square" rtlCol="0">
            <a:spAutoFit/>
          </a:bodyPr>
          <a:lstStyle/>
          <a:p>
            <a:pPr algn="just">
              <a:lnSpc>
                <a:spcPct val="150000"/>
              </a:lnSpc>
            </a:pPr>
            <a:r>
              <a:rPr lang="fr-FR" dirty="0" smtClean="0">
                <a:latin typeface="Bahnschrift" pitchFamily="34" charset="0"/>
              </a:rPr>
              <a:t>Le phage lambda possède un cycle de vie complexe avec deux phases principales : la phase lytique et la phase lysogène. </a:t>
            </a:r>
            <a:endParaRPr lang="fr-FR" dirty="0">
              <a:latin typeface="Bahnschrift" pitchFamily="34" charset="0"/>
            </a:endParaRPr>
          </a:p>
        </p:txBody>
      </p:sp>
      <p:pic>
        <p:nvPicPr>
          <p:cNvPr id="9217" name="Picture 1"/>
          <p:cNvPicPr>
            <a:picLocks noChangeAspect="1" noChangeArrowheads="1"/>
          </p:cNvPicPr>
          <p:nvPr/>
        </p:nvPicPr>
        <p:blipFill>
          <a:blip r:embed="rId3"/>
          <a:srcRect/>
          <a:stretch>
            <a:fillRect/>
          </a:stretch>
        </p:blipFill>
        <p:spPr bwMode="auto">
          <a:xfrm>
            <a:off x="1000100" y="2000240"/>
            <a:ext cx="6602282" cy="4732609"/>
          </a:xfrm>
          <a:prstGeom prst="rect">
            <a:avLst/>
          </a:prstGeom>
          <a:noFill/>
          <a:ln w="9525">
            <a:noFill/>
            <a:miter lim="800000"/>
            <a:headEnd/>
            <a:tailEnd/>
          </a:ln>
          <a:effectLst/>
        </p:spPr>
      </p:pic>
      <p:sp>
        <p:nvSpPr>
          <p:cNvPr id="11" name="Rectangle 10"/>
          <p:cNvSpPr/>
          <p:nvPr/>
        </p:nvSpPr>
        <p:spPr>
          <a:xfrm>
            <a:off x="0" y="-71462"/>
            <a:ext cx="9144000" cy="7857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4000" b="1" dirty="0" smtClean="0">
                <a:latin typeface="Bahnschrift Condensed" pitchFamily="34" charset="0"/>
              </a:rPr>
              <a:t>III. Cycles lytiques et lysogénique</a:t>
            </a:r>
          </a:p>
          <a:p>
            <a:pPr algn="ctr"/>
            <a:endParaRPr lang="fr-FR" b="1" dirty="0">
              <a:latin typeface="Bahnschrift Condensed"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43248"/>
            <a:ext cx="8786842" cy="1477328"/>
          </a:xfrm>
          <a:prstGeom prst="rect">
            <a:avLst/>
          </a:prstGeom>
        </p:spPr>
        <p:txBody>
          <a:bodyPr wrap="square">
            <a:spAutoFit/>
          </a:bodyPr>
          <a:lstStyle/>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La </a:t>
            </a:r>
            <a:r>
              <a:rPr lang="fr-FR" sz="2000" dirty="0">
                <a:latin typeface="Tahoma" pitchFamily="34" charset="0"/>
                <a:ea typeface="Tahoma" pitchFamily="34" charset="0"/>
                <a:cs typeface="Tahoma" pitchFamily="34" charset="0"/>
              </a:rPr>
              <a:t>polymérase ARN d'E. coli </a:t>
            </a:r>
            <a:r>
              <a:rPr lang="fr-FR" sz="2000" dirty="0" smtClean="0">
                <a:latin typeface="Tahoma" pitchFamily="34" charset="0"/>
                <a:ea typeface="Tahoma" pitchFamily="34" charset="0"/>
                <a:cs typeface="Tahoma" pitchFamily="34" charset="0"/>
              </a:rPr>
              <a:t>intervient</a:t>
            </a:r>
          </a:p>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arrêt de l'expression génique de l'hôte </a:t>
            </a:r>
          </a:p>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synthèse de l'ADN viral</a:t>
            </a:r>
            <a:endParaRPr lang="fr-FR" sz="2000" dirty="0">
              <a:latin typeface="Tahoma" pitchFamily="34" charset="0"/>
              <a:ea typeface="Tahoma" pitchFamily="34" charset="0"/>
              <a:cs typeface="Tahoma" pitchFamily="34" charset="0"/>
            </a:endParaRPr>
          </a:p>
        </p:txBody>
      </p:sp>
      <p:sp>
        <p:nvSpPr>
          <p:cNvPr id="5" name="Rectangle 4"/>
          <p:cNvSpPr/>
          <p:nvPr/>
        </p:nvSpPr>
        <p:spPr>
          <a:xfrm>
            <a:off x="0" y="0"/>
            <a:ext cx="9144000"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kumimoji="0" lang="fr-F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a:t>
            </a:r>
            <a:r>
              <a:rPr kumimoji="0" lang="fr-FR" sz="2400" b="1" i="0" u="none" strike="noStrike" cap="none" normalizeH="0" dirty="0" smtClean="0">
                <a:ln>
                  <a:noFill/>
                </a:ln>
                <a:solidFill>
                  <a:schemeClr val="tx1"/>
                </a:solidFill>
                <a:effectLst/>
                <a:ea typeface="Calibri" pitchFamily="34" charset="0"/>
                <a:cs typeface="Times New Roman" pitchFamily="18" charset="0"/>
              </a:rPr>
              <a:t> </a:t>
            </a:r>
            <a:r>
              <a:rPr lang="fr-FR" sz="2400" b="1" dirty="0" smtClean="0"/>
              <a:t>Introduction</a:t>
            </a:r>
            <a:endParaRPr lang="fr-FR" sz="2800" b="1" dirty="0" smtClean="0"/>
          </a:p>
        </p:txBody>
      </p:sp>
      <p:pic>
        <p:nvPicPr>
          <p:cNvPr id="8" name="Picture 2"/>
          <p:cNvPicPr>
            <a:picLocks noChangeAspect="1" noChangeArrowheads="1"/>
          </p:cNvPicPr>
          <p:nvPr/>
        </p:nvPicPr>
        <p:blipFill>
          <a:blip r:embed="rId3">
            <a:lum bright="70000" contrast="-70000"/>
          </a:blip>
          <a:srcRect t="7272" b="16364"/>
          <a:stretch>
            <a:fillRect/>
          </a:stretch>
        </p:blipFill>
        <p:spPr bwMode="auto">
          <a:xfrm>
            <a:off x="0" y="-28602"/>
            <a:ext cx="9144000" cy="6886602"/>
          </a:xfrm>
          <a:prstGeom prst="rect">
            <a:avLst/>
          </a:prstGeom>
          <a:noFill/>
          <a:ln w="9525">
            <a:noFill/>
            <a:miter lim="800000"/>
            <a:headEnd/>
            <a:tailEnd/>
          </a:ln>
          <a:effectLst/>
        </p:spPr>
      </p:pic>
      <p:sp>
        <p:nvSpPr>
          <p:cNvPr id="9" name="Rectangle 8"/>
          <p:cNvSpPr/>
          <p:nvPr/>
        </p:nvSpPr>
        <p:spPr>
          <a:xfrm>
            <a:off x="0" y="-71462"/>
            <a:ext cx="9144000" cy="7857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4000" b="1" dirty="0" smtClean="0">
                <a:latin typeface="Bahnschrift Condensed" pitchFamily="34" charset="0"/>
              </a:rPr>
              <a:t>III. Cycles lytiques et lysogénique</a:t>
            </a:r>
          </a:p>
          <a:p>
            <a:pPr algn="ctr"/>
            <a:endParaRPr lang="fr-FR" b="1" dirty="0">
              <a:latin typeface="Bahnschrift Condensed" pitchFamily="34" charset="0"/>
            </a:endParaRPr>
          </a:p>
        </p:txBody>
      </p:sp>
      <p:pic>
        <p:nvPicPr>
          <p:cNvPr id="2050" name="Picture 2"/>
          <p:cNvPicPr>
            <a:picLocks noChangeAspect="1" noChangeArrowheads="1"/>
          </p:cNvPicPr>
          <p:nvPr/>
        </p:nvPicPr>
        <p:blipFill>
          <a:blip r:embed="rId4"/>
          <a:srcRect l="13580" r="3704"/>
          <a:stretch>
            <a:fillRect/>
          </a:stretch>
        </p:blipFill>
        <p:spPr bwMode="auto">
          <a:xfrm>
            <a:off x="4357686" y="785794"/>
            <a:ext cx="4786346" cy="6072206"/>
          </a:xfrm>
          <a:prstGeom prst="rect">
            <a:avLst/>
          </a:prstGeom>
          <a:noFill/>
          <a:ln w="9525">
            <a:noFill/>
            <a:miter lim="800000"/>
            <a:headEnd/>
            <a:tailEnd/>
          </a:ln>
          <a:effectLst/>
        </p:spPr>
      </p:pic>
      <p:sp>
        <p:nvSpPr>
          <p:cNvPr id="11" name="ZoneTexte 10"/>
          <p:cNvSpPr txBox="1"/>
          <p:nvPr/>
        </p:nvSpPr>
        <p:spPr>
          <a:xfrm>
            <a:off x="71406" y="1480829"/>
            <a:ext cx="4286280" cy="4662815"/>
          </a:xfrm>
          <a:prstGeom prst="rect">
            <a:avLst/>
          </a:prstGeom>
          <a:noFill/>
        </p:spPr>
        <p:txBody>
          <a:bodyPr wrap="square" rtlCol="0">
            <a:spAutoFit/>
          </a:bodyPr>
          <a:lstStyle/>
          <a:p>
            <a:pPr algn="just">
              <a:lnSpc>
                <a:spcPct val="150000"/>
              </a:lnSpc>
              <a:buFont typeface="Arial" pitchFamily="34" charset="0"/>
              <a:buChar char="•"/>
            </a:pPr>
            <a:r>
              <a:rPr lang="fr-FR" dirty="0" smtClean="0">
                <a:latin typeface="Bahnschrift" pitchFamily="34" charset="0"/>
              </a:rPr>
              <a:t>Dans </a:t>
            </a:r>
            <a:r>
              <a:rPr lang="fr-FR" dirty="0" smtClean="0">
                <a:solidFill>
                  <a:srgbClr val="FF0000"/>
                </a:solidFill>
                <a:latin typeface="Bahnschrift" pitchFamily="34" charset="0"/>
              </a:rPr>
              <a:t>le cycle de vie lytique</a:t>
            </a:r>
            <a:r>
              <a:rPr lang="fr-FR" dirty="0" smtClean="0">
                <a:latin typeface="Bahnschrift" pitchFamily="34" charset="0"/>
              </a:rPr>
              <a:t>, l'infection conduit rapidement à la lyse et à la libération de particules virales libres.</a:t>
            </a:r>
          </a:p>
          <a:p>
            <a:pPr algn="just">
              <a:lnSpc>
                <a:spcPct val="150000"/>
              </a:lnSpc>
              <a:buFont typeface="Arial" pitchFamily="34" charset="0"/>
              <a:buChar char="•"/>
            </a:pPr>
            <a:r>
              <a:rPr lang="fr-FR" dirty="0" smtClean="0">
                <a:latin typeface="Bahnschrift" pitchFamily="34" charset="0"/>
              </a:rPr>
              <a:t> Pour </a:t>
            </a:r>
            <a:r>
              <a:rPr lang="fr-FR" dirty="0" smtClean="0">
                <a:solidFill>
                  <a:srgbClr val="FF0000"/>
                </a:solidFill>
                <a:latin typeface="Bahnschrift" pitchFamily="34" charset="0"/>
              </a:rPr>
              <a:t>le cycle de vie lysogène</a:t>
            </a:r>
            <a:r>
              <a:rPr lang="fr-FR" dirty="0" smtClean="0">
                <a:latin typeface="Bahnschrift" pitchFamily="34" charset="0"/>
              </a:rPr>
              <a:t>, l'infection peut soit aboutir à l'intégration du </a:t>
            </a:r>
            <a:r>
              <a:rPr lang="fr-FR" b="1" dirty="0" err="1" smtClean="0">
                <a:latin typeface="Bahnschrift" pitchFamily="34" charset="0"/>
              </a:rPr>
              <a:t>prophage</a:t>
            </a:r>
            <a:r>
              <a:rPr lang="fr-FR" dirty="0" smtClean="0">
                <a:latin typeface="Bahnschrift" pitchFamily="34" charset="0"/>
              </a:rPr>
              <a:t> dans le génome bactérien, soit à la lyse.</a:t>
            </a:r>
          </a:p>
          <a:p>
            <a:pPr algn="just">
              <a:lnSpc>
                <a:spcPct val="150000"/>
              </a:lnSpc>
              <a:buFont typeface="Arial" pitchFamily="34" charset="0"/>
              <a:buChar char="•"/>
            </a:pPr>
            <a:r>
              <a:rPr lang="fr-FR" dirty="0" smtClean="0">
                <a:latin typeface="Bahnschrift" pitchFamily="34" charset="0"/>
              </a:rPr>
              <a:t> Le </a:t>
            </a:r>
            <a:r>
              <a:rPr lang="fr-FR" dirty="0" err="1" smtClean="0">
                <a:latin typeface="Bahnschrift" pitchFamily="34" charset="0"/>
              </a:rPr>
              <a:t>prophage</a:t>
            </a:r>
            <a:r>
              <a:rPr lang="fr-FR" dirty="0" smtClean="0">
                <a:latin typeface="Bahnschrift" pitchFamily="34" charset="0"/>
              </a:rPr>
              <a:t> peut être transmis verticalement lors de la réplication des bactéries lysogènes ou réactiver la lyse et libérer des particules virales libres.</a:t>
            </a:r>
            <a:endParaRPr lang="fr-FR" dirty="0">
              <a:latin typeface="Bahnschrift"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Bactériophages</a:t>
            </a:r>
            <a:endParaRPr lang="fr-FR" sz="4000" b="1" dirty="0">
              <a:latin typeface="Bahnschrift Condensed" pitchFamily="34" charset="0"/>
            </a:endParaRPr>
          </a:p>
        </p:txBody>
      </p:sp>
      <p:pic>
        <p:nvPicPr>
          <p:cNvPr id="45058" name="Picture 2" descr="undefine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37589" y="1178168"/>
            <a:ext cx="7120625" cy="5322666"/>
          </a:xfrm>
          <a:prstGeom prst="rect">
            <a:avLst/>
          </a:prstGeom>
          <a:noFill/>
        </p:spPr>
      </p:pic>
      <p:sp>
        <p:nvSpPr>
          <p:cNvPr id="6" name="Rectangle 5"/>
          <p:cNvSpPr/>
          <p:nvPr/>
        </p:nvSpPr>
        <p:spPr>
          <a:xfrm>
            <a:off x="0" y="6488692"/>
            <a:ext cx="9144000" cy="369332"/>
          </a:xfrm>
          <a:prstGeom prst="rect">
            <a:avLst/>
          </a:prstGeom>
        </p:spPr>
        <p:txBody>
          <a:bodyPr wrap="square">
            <a:spAutoFit/>
          </a:bodyPr>
          <a:lstStyle/>
          <a:p>
            <a:pPr algn="ctr"/>
            <a:r>
              <a:rPr lang="fr-FR" b="1" dirty="0"/>
              <a:t>Principales familles et genres de </a:t>
            </a:r>
            <a:r>
              <a:rPr lang="fr-FR" b="1" dirty="0" smtClean="0"/>
              <a:t>bactériophages</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Bactériophages</a:t>
            </a:r>
            <a:endParaRPr lang="fr-FR" sz="4000" b="1" dirty="0">
              <a:latin typeface="Bahnschrift Condensed" pitchFamily="34" charset="0"/>
            </a:endParaRPr>
          </a:p>
        </p:txBody>
      </p:sp>
      <p:sp>
        <p:nvSpPr>
          <p:cNvPr id="6" name="Rectangle 5"/>
          <p:cNvSpPr/>
          <p:nvPr/>
        </p:nvSpPr>
        <p:spPr>
          <a:xfrm>
            <a:off x="0" y="6143644"/>
            <a:ext cx="9144000" cy="369332"/>
          </a:xfrm>
          <a:prstGeom prst="rect">
            <a:avLst/>
          </a:prstGeom>
        </p:spPr>
        <p:txBody>
          <a:bodyPr wrap="square">
            <a:spAutoFit/>
          </a:bodyPr>
          <a:lstStyle/>
          <a:p>
            <a:pPr algn="ctr"/>
            <a:r>
              <a:rPr lang="fr-FR" b="1" dirty="0"/>
              <a:t>Le bactériophage </a:t>
            </a:r>
            <a:r>
              <a:rPr lang="fr-FR" b="1" dirty="0" smtClean="0"/>
              <a:t>T4</a:t>
            </a:r>
            <a:endParaRPr lang="fr-FR" b="1" dirty="0"/>
          </a:p>
        </p:txBody>
      </p:sp>
      <p:pic>
        <p:nvPicPr>
          <p:cNvPr id="58370" name="Picture 2"/>
          <p:cNvPicPr>
            <a:picLocks noChangeAspect="1" noChangeArrowheads="1"/>
          </p:cNvPicPr>
          <p:nvPr/>
        </p:nvPicPr>
        <p:blipFill>
          <a:blip r:embed="rId3"/>
          <a:srcRect/>
          <a:stretch>
            <a:fillRect/>
          </a:stretch>
        </p:blipFill>
        <p:spPr bwMode="auto">
          <a:xfrm>
            <a:off x="642910" y="1500174"/>
            <a:ext cx="7807794" cy="457203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Bactériophages:  cycle</a:t>
            </a:r>
            <a:endParaRPr lang="fr-FR" sz="4000" b="1" dirty="0">
              <a:latin typeface="Bahnschrift Condensed" pitchFamily="34" charset="0"/>
            </a:endParaRPr>
          </a:p>
        </p:txBody>
      </p:sp>
      <p:sp>
        <p:nvSpPr>
          <p:cNvPr id="6" name="Rectangle 5"/>
          <p:cNvSpPr/>
          <p:nvPr/>
        </p:nvSpPr>
        <p:spPr>
          <a:xfrm>
            <a:off x="0" y="1071546"/>
            <a:ext cx="9144000" cy="1154162"/>
          </a:xfrm>
          <a:prstGeom prst="rect">
            <a:avLst/>
          </a:prstGeom>
        </p:spPr>
        <p:txBody>
          <a:bodyPr wrap="square">
            <a:spAutoFit/>
          </a:bodyPr>
          <a:lstStyle/>
          <a:p>
            <a:pPr algn="just">
              <a:lnSpc>
                <a:spcPct val="150000"/>
              </a:lnSpc>
            </a:pPr>
            <a:r>
              <a:rPr lang="fr-FR" sz="2800" b="1" dirty="0" smtClean="0"/>
              <a:t>Adsorption :</a:t>
            </a:r>
            <a:endParaRPr lang="fr-FR" dirty="0" smtClean="0"/>
          </a:p>
          <a:p>
            <a:pPr algn="just">
              <a:lnSpc>
                <a:spcPct val="150000"/>
              </a:lnSpc>
            </a:pPr>
            <a:r>
              <a:rPr lang="fr-FR" dirty="0" smtClean="0"/>
              <a:t>le phage </a:t>
            </a:r>
            <a:r>
              <a:rPr lang="fr-FR" i="1" dirty="0" smtClean="0"/>
              <a:t>d'E</a:t>
            </a:r>
            <a:r>
              <a:rPr lang="fr-FR" i="1" dirty="0"/>
              <a:t>. coli </a:t>
            </a:r>
            <a:r>
              <a:rPr lang="fr-FR" dirty="0"/>
              <a:t>se </a:t>
            </a:r>
            <a:r>
              <a:rPr lang="fr-FR" dirty="0" smtClean="0"/>
              <a:t>fixe </a:t>
            </a:r>
            <a:r>
              <a:rPr lang="fr-FR" dirty="0"/>
              <a:t>aux </a:t>
            </a:r>
            <a:r>
              <a:rPr lang="fr-FR" b="1" dirty="0" err="1">
                <a:solidFill>
                  <a:srgbClr val="FF0000"/>
                </a:solidFill>
              </a:rPr>
              <a:t>lipopolysaccharides</a:t>
            </a:r>
            <a:r>
              <a:rPr lang="fr-FR" dirty="0"/>
              <a:t> ou aux protéines de la paroi cellulaire. </a:t>
            </a:r>
            <a:endParaRPr lang="fr-FR" dirty="0" smtClean="0"/>
          </a:p>
        </p:txBody>
      </p:sp>
      <p:pic>
        <p:nvPicPr>
          <p:cNvPr id="5"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57224" y="2500306"/>
            <a:ext cx="7200900" cy="1238250"/>
          </a:xfrm>
          <a:prstGeom prst="rect">
            <a:avLst/>
          </a:prstGeom>
          <a:noFill/>
          <a:ln w="9525">
            <a:noFill/>
            <a:miter lim="800000"/>
            <a:headEnd/>
            <a:tailEnd/>
          </a:ln>
          <a:effectLst/>
        </p:spPr>
      </p:pic>
      <p:sp>
        <p:nvSpPr>
          <p:cNvPr id="7" name="Rectangle 6"/>
          <p:cNvSpPr/>
          <p:nvPr/>
        </p:nvSpPr>
        <p:spPr>
          <a:xfrm>
            <a:off x="0" y="1071546"/>
            <a:ext cx="9144000"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kumimoji="0" lang="fr-F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ea typeface="Calibri" pitchFamily="34" charset="0"/>
                <a:cs typeface="Times New Roman" pitchFamily="18" charset="0"/>
              </a:rPr>
              <a:t>I.</a:t>
            </a:r>
            <a:r>
              <a:rPr kumimoji="0" lang="fr-FR" sz="2800" b="1" i="0" u="none" strike="noStrike" cap="none" normalizeH="0" dirty="0" smtClean="0">
                <a:ln>
                  <a:noFill/>
                </a:ln>
                <a:solidFill>
                  <a:schemeClr val="tx1"/>
                </a:solidFill>
                <a:effectLst/>
                <a:ea typeface="Calibri" pitchFamily="34" charset="0"/>
                <a:cs typeface="Times New Roman" pitchFamily="18" charset="0"/>
              </a:rPr>
              <a:t> Fixation</a:t>
            </a:r>
            <a:endParaRPr lang="fr-FR" sz="2800" b="1" dirty="0" smtClean="0">
              <a:cs typeface="Times New Roman" pitchFamily="18" charset="0"/>
            </a:endParaRPr>
          </a:p>
        </p:txBody>
      </p:sp>
      <p:pic>
        <p:nvPicPr>
          <p:cNvPr id="8" name="Picture 2"/>
          <p:cNvPicPr>
            <a:picLocks noChangeAspect="1" noChangeArrowheads="1"/>
          </p:cNvPicPr>
          <p:nvPr/>
        </p:nvPicPr>
        <p:blipFill>
          <a:blip r:embed="rId4"/>
          <a:srcRect/>
          <a:stretch>
            <a:fillRect/>
          </a:stretch>
        </p:blipFill>
        <p:spPr bwMode="auto">
          <a:xfrm>
            <a:off x="5357818" y="4500570"/>
            <a:ext cx="2463169" cy="2179709"/>
          </a:xfrm>
          <a:prstGeom prst="rect">
            <a:avLst/>
          </a:prstGeom>
          <a:noFill/>
          <a:ln w="9525">
            <a:noFill/>
            <a:miter lim="800000"/>
            <a:headEnd/>
            <a:tailEnd/>
          </a:ln>
          <a:effectLst/>
        </p:spPr>
      </p:pic>
      <p:sp>
        <p:nvSpPr>
          <p:cNvPr id="9" name="Rectangle 8"/>
          <p:cNvSpPr/>
          <p:nvPr/>
        </p:nvSpPr>
        <p:spPr>
          <a:xfrm>
            <a:off x="0" y="3786190"/>
            <a:ext cx="9144000"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kumimoji="0" lang="fr-F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ea typeface="Calibri" pitchFamily="34" charset="0"/>
                <a:cs typeface="Times New Roman" pitchFamily="18" charset="0"/>
              </a:rPr>
              <a:t>II.</a:t>
            </a:r>
            <a:r>
              <a:rPr kumimoji="0" lang="fr-FR" sz="2800" b="1" i="0" u="none" strike="noStrike" cap="none" normalizeH="0" dirty="0" smtClean="0">
                <a:ln>
                  <a:noFill/>
                </a:ln>
                <a:solidFill>
                  <a:schemeClr val="tx1"/>
                </a:solidFill>
                <a:effectLst/>
                <a:ea typeface="Calibri" pitchFamily="34" charset="0"/>
                <a:cs typeface="Times New Roman" pitchFamily="18" charset="0"/>
              </a:rPr>
              <a:t> Pénétration</a:t>
            </a:r>
            <a:endParaRPr lang="fr-FR" sz="2800" b="1" dirty="0" smtClean="0">
              <a:cs typeface="Times New Roman" pitchFamily="18" charset="0"/>
            </a:endParaRPr>
          </a:p>
        </p:txBody>
      </p:sp>
      <p:sp>
        <p:nvSpPr>
          <p:cNvPr id="10" name="Rectangle 9"/>
          <p:cNvSpPr/>
          <p:nvPr/>
        </p:nvSpPr>
        <p:spPr>
          <a:xfrm>
            <a:off x="142876" y="4857760"/>
            <a:ext cx="5072066" cy="1477328"/>
          </a:xfrm>
          <a:prstGeom prst="rect">
            <a:avLst/>
          </a:prstGeom>
        </p:spPr>
        <p:txBody>
          <a:bodyPr wrap="square">
            <a:spAutoFit/>
          </a:bodyPr>
          <a:lstStyle/>
          <a:p>
            <a:pPr algn="just">
              <a:lnSpc>
                <a:spcPct val="150000"/>
              </a:lnSpc>
            </a:pPr>
            <a:r>
              <a:rPr lang="fr-FR" sz="2000" dirty="0" smtClean="0"/>
              <a:t>des </a:t>
            </a:r>
            <a:r>
              <a:rPr lang="fr-FR" sz="2000" dirty="0"/>
              <a:t>changements conformationnels se produisent dans la plaque de base et la </a:t>
            </a:r>
            <a:r>
              <a:rPr lang="fr-FR" sz="2000" dirty="0" smtClean="0"/>
              <a:t>gaine</a:t>
            </a:r>
          </a:p>
          <a:p>
            <a:pPr algn="just">
              <a:lnSpc>
                <a:spcPct val="150000"/>
              </a:lnSpc>
            </a:pPr>
            <a:r>
              <a:rPr lang="fr-FR" sz="2000" dirty="0" smtClean="0"/>
              <a:t> </a:t>
            </a:r>
            <a:r>
              <a:rPr lang="fr-FR" sz="2000" dirty="0"/>
              <a:t>L'ADN est ensuite extrudé de la </a:t>
            </a:r>
            <a:r>
              <a:rPr lang="fr-FR" sz="2000" dirty="0" smtClean="0"/>
              <a:t>tête</a:t>
            </a:r>
            <a:endParaRPr lang="fr-FR" sz="1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144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60363"/>
            <a:r>
              <a:rPr lang="fr-FR" sz="4000" b="1" dirty="0" smtClean="0">
                <a:latin typeface="Bahnschrift Condensed" pitchFamily="34" charset="0"/>
              </a:rPr>
              <a:t>Bactériophages:  cycle</a:t>
            </a:r>
            <a:endParaRPr lang="fr-FR" sz="4000" b="1" dirty="0">
              <a:latin typeface="Bahnschrift Condensed" pitchFamily="34" charset="0"/>
            </a:endParaRPr>
          </a:p>
        </p:txBody>
      </p:sp>
      <p:sp>
        <p:nvSpPr>
          <p:cNvPr id="6" name="Rectangle 5"/>
          <p:cNvSpPr/>
          <p:nvPr/>
        </p:nvSpPr>
        <p:spPr>
          <a:xfrm>
            <a:off x="0" y="3143248"/>
            <a:ext cx="3571868" cy="2400657"/>
          </a:xfrm>
          <a:prstGeom prst="rect">
            <a:avLst/>
          </a:prstGeom>
        </p:spPr>
        <p:txBody>
          <a:bodyPr wrap="square">
            <a:spAutoFit/>
          </a:bodyPr>
          <a:lstStyle/>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La </a:t>
            </a:r>
            <a:r>
              <a:rPr lang="fr-FR" sz="2000" dirty="0">
                <a:latin typeface="Tahoma" pitchFamily="34" charset="0"/>
                <a:ea typeface="Tahoma" pitchFamily="34" charset="0"/>
                <a:cs typeface="Tahoma" pitchFamily="34" charset="0"/>
              </a:rPr>
              <a:t>polymérase ARN d'E. coli </a:t>
            </a:r>
            <a:r>
              <a:rPr lang="fr-FR" sz="2000" dirty="0" smtClean="0">
                <a:latin typeface="Tahoma" pitchFamily="34" charset="0"/>
                <a:ea typeface="Tahoma" pitchFamily="34" charset="0"/>
                <a:cs typeface="Tahoma" pitchFamily="34" charset="0"/>
              </a:rPr>
              <a:t>intervient</a:t>
            </a:r>
          </a:p>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arrêt de l'expression génique de l'hôte </a:t>
            </a:r>
          </a:p>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synthèse de l'ADN viral</a:t>
            </a:r>
            <a:endParaRPr lang="fr-FR" sz="2000" dirty="0">
              <a:latin typeface="Tahoma" pitchFamily="34" charset="0"/>
              <a:ea typeface="Tahoma" pitchFamily="34" charset="0"/>
              <a:cs typeface="Tahoma" pitchFamily="34" charset="0"/>
            </a:endParaRPr>
          </a:p>
        </p:txBody>
      </p:sp>
      <p:sp>
        <p:nvSpPr>
          <p:cNvPr id="5" name="Rectangle 4"/>
          <p:cNvSpPr/>
          <p:nvPr/>
        </p:nvSpPr>
        <p:spPr>
          <a:xfrm>
            <a:off x="0" y="1142984"/>
            <a:ext cx="9144000"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kumimoji="0" lang="fr-F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III.</a:t>
            </a:r>
            <a:r>
              <a:rPr kumimoji="0" lang="fr-FR" sz="2400" b="1" i="0" u="none" strike="noStrike" cap="none" normalizeH="0" dirty="0" smtClean="0">
                <a:ln>
                  <a:noFill/>
                </a:ln>
                <a:solidFill>
                  <a:schemeClr val="tx1"/>
                </a:solidFill>
                <a:effectLst/>
                <a:ea typeface="Calibri" pitchFamily="34" charset="0"/>
                <a:cs typeface="Times New Roman" pitchFamily="18" charset="0"/>
              </a:rPr>
              <a:t> </a:t>
            </a:r>
            <a:r>
              <a:rPr lang="fr-FR" sz="2400" b="1" dirty="0" smtClean="0"/>
              <a:t>Synthèse des acides nucléiques et des protéines du phage</a:t>
            </a:r>
            <a:endParaRPr lang="fr-FR" sz="2800" b="1" dirty="0" smtClean="0"/>
          </a:p>
        </p:txBody>
      </p:sp>
      <p:pic>
        <p:nvPicPr>
          <p:cNvPr id="7" name="Picture 2"/>
          <p:cNvPicPr>
            <a:picLocks noChangeAspect="1" noChangeArrowheads="1"/>
          </p:cNvPicPr>
          <p:nvPr/>
        </p:nvPicPr>
        <p:blipFill>
          <a:blip r:embed="rId3"/>
          <a:srcRect/>
          <a:stretch>
            <a:fillRect/>
          </a:stretch>
        </p:blipFill>
        <p:spPr bwMode="auto">
          <a:xfrm>
            <a:off x="3456677" y="1857363"/>
            <a:ext cx="5329477" cy="500063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596" y="2928934"/>
            <a:ext cx="3714744" cy="461665"/>
          </a:xfrm>
          <a:prstGeom prst="rect">
            <a:avLst/>
          </a:prstGeom>
        </p:spPr>
        <p:txBody>
          <a:bodyPr wrap="square">
            <a:spAutoFit/>
          </a:bodyPr>
          <a:lstStyle/>
          <a:p>
            <a:r>
              <a:rPr lang="fr-FR" sz="2400" b="1" dirty="0"/>
              <a:t>L'assemblage du phage T4 </a:t>
            </a:r>
            <a:endParaRPr lang="fr-FR" sz="2400" b="1" dirty="0" smtClean="0"/>
          </a:p>
        </p:txBody>
      </p:sp>
      <p:pic>
        <p:nvPicPr>
          <p:cNvPr id="59394" name="Picture 2"/>
          <p:cNvPicPr>
            <a:picLocks noChangeAspect="1" noChangeArrowheads="1"/>
          </p:cNvPicPr>
          <p:nvPr/>
        </p:nvPicPr>
        <p:blipFill>
          <a:blip r:embed="rId3"/>
          <a:srcRect/>
          <a:stretch>
            <a:fillRect/>
          </a:stretch>
        </p:blipFill>
        <p:spPr bwMode="auto">
          <a:xfrm>
            <a:off x="3929058" y="32683"/>
            <a:ext cx="5214942" cy="6825317"/>
          </a:xfrm>
          <a:prstGeom prst="rect">
            <a:avLst/>
          </a:prstGeom>
          <a:noFill/>
          <a:ln w="9525">
            <a:noFill/>
            <a:miter lim="800000"/>
            <a:headEnd/>
            <a:tailEnd/>
          </a:ln>
          <a:effectLst/>
        </p:spPr>
      </p:pic>
      <p:sp>
        <p:nvSpPr>
          <p:cNvPr id="4" name="Rectangle 3"/>
          <p:cNvSpPr/>
          <p:nvPr/>
        </p:nvSpPr>
        <p:spPr>
          <a:xfrm>
            <a:off x="0" y="0"/>
            <a:ext cx="3714744"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kumimoji="0" lang="fr-F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IV.</a:t>
            </a:r>
            <a:r>
              <a:rPr kumimoji="0" lang="fr-FR" sz="2400" b="1" i="0" u="none" strike="noStrike" cap="none" normalizeH="0" dirty="0" smtClean="0">
                <a:ln>
                  <a:noFill/>
                </a:ln>
                <a:solidFill>
                  <a:schemeClr val="tx1"/>
                </a:solidFill>
                <a:effectLst/>
                <a:ea typeface="Calibri" pitchFamily="34" charset="0"/>
                <a:cs typeface="Times New Roman" pitchFamily="18" charset="0"/>
              </a:rPr>
              <a:t> </a:t>
            </a:r>
            <a:r>
              <a:rPr lang="fr-FR" sz="2400" b="1" dirty="0" smtClean="0"/>
              <a:t>Assemblage</a:t>
            </a:r>
            <a:endParaRPr lang="fr-FR" sz="28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7488" y="6396335"/>
            <a:ext cx="3357554" cy="461665"/>
          </a:xfrm>
          <a:prstGeom prst="rect">
            <a:avLst/>
          </a:prstGeom>
        </p:spPr>
        <p:txBody>
          <a:bodyPr wrap="square">
            <a:spAutoFit/>
          </a:bodyPr>
          <a:lstStyle/>
          <a:p>
            <a:r>
              <a:rPr lang="fr-FR" sz="2400" b="1" dirty="0" smtClean="0"/>
              <a:t>Cycle de vie du </a:t>
            </a:r>
            <a:r>
              <a:rPr lang="fr-FR" sz="2400" b="1" dirty="0"/>
              <a:t>phage T4 </a:t>
            </a:r>
            <a:endParaRPr lang="fr-FR" sz="2400" b="1" dirty="0" smtClean="0"/>
          </a:p>
        </p:txBody>
      </p:sp>
      <p:pic>
        <p:nvPicPr>
          <p:cNvPr id="61442" name="Picture 2"/>
          <p:cNvPicPr>
            <a:picLocks noChangeAspect="1" noChangeArrowheads="1"/>
          </p:cNvPicPr>
          <p:nvPr/>
        </p:nvPicPr>
        <p:blipFill>
          <a:blip r:embed="rId3"/>
          <a:srcRect/>
          <a:stretch>
            <a:fillRect/>
          </a:stretch>
        </p:blipFill>
        <p:spPr bwMode="auto">
          <a:xfrm>
            <a:off x="1071538" y="-24"/>
            <a:ext cx="7000924" cy="6392148"/>
          </a:xfrm>
          <a:prstGeom prst="rect">
            <a:avLst/>
          </a:prstGeom>
          <a:noFill/>
          <a:ln w="9525">
            <a:noFill/>
            <a:miter lim="800000"/>
            <a:headEnd/>
            <a:tailEnd/>
          </a:ln>
          <a:effectLst/>
        </p:spPr>
      </p:pic>
      <p:sp>
        <p:nvSpPr>
          <p:cNvPr id="4" name="Rectangle 3"/>
          <p:cNvSpPr/>
          <p:nvPr/>
        </p:nvSpPr>
        <p:spPr>
          <a:xfrm>
            <a:off x="0" y="0"/>
            <a:ext cx="3500430"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0" lang="fr-FR" sz="2400" b="1" i="0" u="none" strike="noStrike" cap="none" normalizeH="0" baseline="0" dirty="0" smtClean="0">
                <a:ln>
                  <a:noFill/>
                </a:ln>
                <a:solidFill>
                  <a:schemeClr val="tx1"/>
                </a:solidFill>
                <a:effectLst/>
                <a:ea typeface="Calibri" pitchFamily="34" charset="0"/>
                <a:cs typeface="Times New Roman" pitchFamily="18" charset="0"/>
              </a:rPr>
              <a:t>V.</a:t>
            </a:r>
            <a:r>
              <a:rPr kumimoji="0" lang="fr-FR" sz="2400" b="1" i="0" u="none" strike="noStrike" cap="none" normalizeH="0" dirty="0" smtClean="0">
                <a:ln>
                  <a:noFill/>
                </a:ln>
                <a:solidFill>
                  <a:schemeClr val="tx1"/>
                </a:solidFill>
                <a:effectLst/>
                <a:ea typeface="Calibri" pitchFamily="34" charset="0"/>
                <a:cs typeface="Times New Roman" pitchFamily="18" charset="0"/>
              </a:rPr>
              <a:t> </a:t>
            </a:r>
            <a:r>
              <a:rPr lang="fr-FR" sz="2400" b="1" dirty="0" smtClean="0"/>
              <a:t>Libération des phages</a:t>
            </a:r>
            <a:endParaRPr lang="fr-FR" sz="28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7272" b="16364"/>
          <a:stretch>
            <a:fillRect/>
          </a:stretch>
        </p:blipFill>
        <p:spPr bwMode="auto">
          <a:xfrm>
            <a:off x="0" y="-28602"/>
            <a:ext cx="9144000" cy="6886602"/>
          </a:xfrm>
          <a:prstGeom prst="rect">
            <a:avLst/>
          </a:prstGeom>
          <a:noFill/>
          <a:ln w="9525">
            <a:noFill/>
            <a:miter lim="800000"/>
            <a:headEnd/>
            <a:tailEnd/>
          </a:ln>
          <a:effectLst/>
        </p:spPr>
      </p:pic>
      <p:sp>
        <p:nvSpPr>
          <p:cNvPr id="2" name="Titre 1"/>
          <p:cNvSpPr>
            <a:spLocks noGrp="1"/>
          </p:cNvSpPr>
          <p:nvPr>
            <p:ph type="title"/>
          </p:nvPr>
        </p:nvSpPr>
        <p:spPr>
          <a:xfrm>
            <a:off x="500034" y="3000372"/>
            <a:ext cx="8229600" cy="1143000"/>
          </a:xfrm>
        </p:spPr>
        <p:txBody>
          <a:bodyPr>
            <a:noAutofit/>
          </a:bodyPr>
          <a:lstStyle/>
          <a:p>
            <a:r>
              <a:rPr lang="fr-FR" sz="5400" b="1" dirty="0" smtClean="0">
                <a:solidFill>
                  <a:schemeClr val="bg1"/>
                </a:solidFill>
                <a:latin typeface="Bahnschrift Condensed" pitchFamily="34" charset="0"/>
              </a:rPr>
              <a:t>Contrôle de l'expression des gènes chez les procaryotes</a:t>
            </a:r>
            <a:br>
              <a:rPr lang="fr-FR" sz="5400" b="1" dirty="0" smtClean="0">
                <a:solidFill>
                  <a:schemeClr val="bg1"/>
                </a:solidFill>
                <a:latin typeface="Bahnschrift Condensed" pitchFamily="34" charset="0"/>
              </a:rPr>
            </a:br>
            <a:r>
              <a:rPr lang="fr-FR" sz="5400" b="1" dirty="0" smtClean="0">
                <a:solidFill>
                  <a:schemeClr val="bg1"/>
                </a:solidFill>
                <a:latin typeface="Bahnschrift Condensed" pitchFamily="34" charset="0"/>
              </a:rPr>
              <a:t>(bactériophage lambda)</a:t>
            </a:r>
            <a:endParaRPr lang="fr-FR" sz="5400" b="1" dirty="0">
              <a:solidFill>
                <a:schemeClr val="bg1"/>
              </a:solidFill>
              <a:latin typeface="Bahnschrift Condensed" pitchFamily="34" charset="0"/>
            </a:endParaRPr>
          </a:p>
        </p:txBody>
      </p:sp>
      <p:sp>
        <p:nvSpPr>
          <p:cNvPr id="5" name="ZoneTexte 4"/>
          <p:cNvSpPr txBox="1"/>
          <p:nvPr/>
        </p:nvSpPr>
        <p:spPr>
          <a:xfrm>
            <a:off x="142876" y="119698"/>
            <a:ext cx="2643174" cy="523220"/>
          </a:xfrm>
          <a:prstGeom prst="rect">
            <a:avLst/>
          </a:prstGeom>
          <a:noFill/>
        </p:spPr>
        <p:txBody>
          <a:bodyPr wrap="square" rtlCol="0">
            <a:spAutoFit/>
          </a:bodyPr>
          <a:lstStyle/>
          <a:p>
            <a:r>
              <a:rPr lang="fr-FR" sz="2800" b="1" dirty="0" smtClean="0">
                <a:solidFill>
                  <a:schemeClr val="bg1"/>
                </a:solidFill>
                <a:latin typeface="Arial Rounded MT Bold" pitchFamily="34" charset="0"/>
                <a:cs typeface="Arabic Typesetting" pitchFamily="66" charset="-78"/>
              </a:rPr>
              <a:t>Chapitre III</a:t>
            </a:r>
            <a:endParaRPr lang="fr-FR" sz="2800" b="1" dirty="0">
              <a:solidFill>
                <a:schemeClr val="bg1"/>
              </a:solidFill>
              <a:latin typeface="Arial Rounded MT Bold" pitchFamily="34" charset="0"/>
              <a:cs typeface="Arabic Typesetting" pitchFamily="66"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43248"/>
            <a:ext cx="8786842" cy="1477328"/>
          </a:xfrm>
          <a:prstGeom prst="rect">
            <a:avLst/>
          </a:prstGeom>
        </p:spPr>
        <p:txBody>
          <a:bodyPr wrap="square">
            <a:spAutoFit/>
          </a:bodyPr>
          <a:lstStyle/>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La </a:t>
            </a:r>
            <a:r>
              <a:rPr lang="fr-FR" sz="2000" dirty="0">
                <a:latin typeface="Tahoma" pitchFamily="34" charset="0"/>
                <a:ea typeface="Tahoma" pitchFamily="34" charset="0"/>
                <a:cs typeface="Tahoma" pitchFamily="34" charset="0"/>
              </a:rPr>
              <a:t>polymérase ARN d'E. coli </a:t>
            </a:r>
            <a:r>
              <a:rPr lang="fr-FR" sz="2000" dirty="0" smtClean="0">
                <a:latin typeface="Tahoma" pitchFamily="34" charset="0"/>
                <a:ea typeface="Tahoma" pitchFamily="34" charset="0"/>
                <a:cs typeface="Tahoma" pitchFamily="34" charset="0"/>
              </a:rPr>
              <a:t>intervient</a:t>
            </a:r>
          </a:p>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arrêt de l'expression génique de l'hôte </a:t>
            </a:r>
          </a:p>
          <a:p>
            <a:pPr algn="just">
              <a:lnSpc>
                <a:spcPct val="150000"/>
              </a:lnSpc>
              <a:buFont typeface="Arial" pitchFamily="34" charset="0"/>
              <a:buChar char="•"/>
            </a:pPr>
            <a:r>
              <a:rPr lang="fr-FR" sz="2000" dirty="0" smtClean="0">
                <a:latin typeface="Tahoma" pitchFamily="34" charset="0"/>
                <a:ea typeface="Tahoma" pitchFamily="34" charset="0"/>
                <a:cs typeface="Tahoma" pitchFamily="34" charset="0"/>
              </a:rPr>
              <a:t>synthèse de l'ADN viral</a:t>
            </a:r>
            <a:endParaRPr lang="fr-FR" sz="2000" dirty="0">
              <a:latin typeface="Tahoma" pitchFamily="34" charset="0"/>
              <a:ea typeface="Tahoma" pitchFamily="34" charset="0"/>
              <a:cs typeface="Tahoma" pitchFamily="34" charset="0"/>
            </a:endParaRPr>
          </a:p>
        </p:txBody>
      </p:sp>
      <p:sp>
        <p:nvSpPr>
          <p:cNvPr id="5" name="Rectangle 4"/>
          <p:cNvSpPr/>
          <p:nvPr/>
        </p:nvSpPr>
        <p:spPr>
          <a:xfrm>
            <a:off x="0" y="0"/>
            <a:ext cx="9144000"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kumimoji="0" lang="fr-F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ea typeface="Calibri" pitchFamily="34" charset="0"/>
                <a:cs typeface="Times New Roman" pitchFamily="18" charset="0"/>
              </a:rPr>
              <a:t>I.</a:t>
            </a:r>
            <a:r>
              <a:rPr kumimoji="0" lang="fr-FR" sz="2400" b="1" i="0" u="none" strike="noStrike" cap="none" normalizeH="0" dirty="0" smtClean="0">
                <a:ln>
                  <a:noFill/>
                </a:ln>
                <a:solidFill>
                  <a:schemeClr val="tx1"/>
                </a:solidFill>
                <a:effectLst/>
                <a:ea typeface="Calibri" pitchFamily="34" charset="0"/>
                <a:cs typeface="Times New Roman" pitchFamily="18" charset="0"/>
              </a:rPr>
              <a:t> </a:t>
            </a:r>
            <a:r>
              <a:rPr lang="fr-FR" sz="2400" b="1" dirty="0" smtClean="0"/>
              <a:t>Introduction</a:t>
            </a:r>
            <a:endParaRPr lang="fr-FR" sz="2800" b="1" dirty="0" smtClean="0"/>
          </a:p>
        </p:txBody>
      </p:sp>
      <p:pic>
        <p:nvPicPr>
          <p:cNvPr id="8" name="Picture 2"/>
          <p:cNvPicPr>
            <a:picLocks noChangeAspect="1" noChangeArrowheads="1"/>
          </p:cNvPicPr>
          <p:nvPr/>
        </p:nvPicPr>
        <p:blipFill>
          <a:blip r:embed="rId3">
            <a:lum bright="70000" contrast="-70000"/>
          </a:blip>
          <a:srcRect t="7272" b="16364"/>
          <a:stretch>
            <a:fillRect/>
          </a:stretch>
        </p:blipFill>
        <p:spPr bwMode="auto">
          <a:xfrm>
            <a:off x="0" y="-28602"/>
            <a:ext cx="9144000" cy="6886602"/>
          </a:xfrm>
          <a:prstGeom prst="rect">
            <a:avLst/>
          </a:prstGeom>
          <a:noFill/>
          <a:ln w="9525">
            <a:noFill/>
            <a:miter lim="800000"/>
            <a:headEnd/>
            <a:tailEnd/>
          </a:ln>
          <a:effectLst/>
        </p:spPr>
      </p:pic>
      <p:sp>
        <p:nvSpPr>
          <p:cNvPr id="9" name="Rectangle 8"/>
          <p:cNvSpPr/>
          <p:nvPr/>
        </p:nvSpPr>
        <p:spPr>
          <a:xfrm>
            <a:off x="0" y="0"/>
            <a:ext cx="9144000" cy="1071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4000" b="1" dirty="0" smtClean="0">
                <a:latin typeface="Bahnschrift Condensed" pitchFamily="34" charset="0"/>
              </a:rPr>
              <a:t>I. INTRODUCTION</a:t>
            </a:r>
            <a:endParaRPr lang="fr-FR" b="1" dirty="0">
              <a:latin typeface="Bahnschrift Condensed" pitchFamily="34" charset="0"/>
            </a:endParaRPr>
          </a:p>
        </p:txBody>
      </p:sp>
      <p:sp>
        <p:nvSpPr>
          <p:cNvPr id="10" name="ZoneTexte 9"/>
          <p:cNvSpPr txBox="1"/>
          <p:nvPr/>
        </p:nvSpPr>
        <p:spPr>
          <a:xfrm>
            <a:off x="285720" y="1357298"/>
            <a:ext cx="8429684" cy="5022016"/>
          </a:xfrm>
          <a:prstGeom prst="rect">
            <a:avLst/>
          </a:prstGeom>
          <a:noFill/>
        </p:spPr>
        <p:txBody>
          <a:bodyPr wrap="square" rtlCol="0">
            <a:spAutoFit/>
          </a:bodyPr>
          <a:lstStyle/>
          <a:p>
            <a:pPr algn="just">
              <a:lnSpc>
                <a:spcPct val="150000"/>
              </a:lnSpc>
            </a:pPr>
            <a:r>
              <a:rPr lang="fr-FR" dirty="0" smtClean="0">
                <a:latin typeface="Bahnschrift" pitchFamily="34" charset="0"/>
              </a:rPr>
              <a:t>	Le bactériophage lambda (λ) est un virus bactérien qui infecte spécifiquement les l’Escherichia coli. Découvert en 1950, il a rapidement suscité l'intérêt des chercheurs en raison de ses caractéristiques uniques et de son utilité comme outil en génétique moléculaire. Son mode de vie dual lui confère une grande flexibilité et en fait un sujet d'étude privilégié pour comprendre les mécanismes de régulation génique et la génétique des bactéries. Il est également largement utilisé en laboratoire comme vecteur dans la construction de bibliothèques génomiques, permettant ainsi de cloner, d'étudier et de manipuler des gènes spécifiques. </a:t>
            </a:r>
          </a:p>
          <a:p>
            <a:pPr algn="just">
              <a:lnSpc>
                <a:spcPct val="150000"/>
              </a:lnSpc>
            </a:pPr>
            <a:r>
              <a:rPr lang="fr-FR" dirty="0" smtClean="0">
                <a:latin typeface="Bahnschrift" pitchFamily="34" charset="0"/>
              </a:rPr>
              <a:t>Le rôle du phage lambda en tant que modèle dans la recherche scientifique a permis de faire avancer notre compréhension des mécanismes fondamentaux de la génétique et de la biologie moléculaire.</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473</Words>
  <Application>Microsoft Office PowerPoint</Application>
  <PresentationFormat>Affichage à l'écran (4:3)</PresentationFormat>
  <Paragraphs>76</Paragraphs>
  <Slides>13</Slides>
  <Notes>12</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Diapositive 1</vt:lpstr>
      <vt:lpstr>Diapositive 2</vt:lpstr>
      <vt:lpstr>Diapositive 3</vt:lpstr>
      <vt:lpstr>Diapositive 4</vt:lpstr>
      <vt:lpstr>Diapositive 5</vt:lpstr>
      <vt:lpstr>Diapositive 6</vt:lpstr>
      <vt:lpstr>Diapositive 7</vt:lpstr>
      <vt:lpstr>Contrôle de l'expression des gènes chez les procaryotes (bactériophage lambda)</vt:lpstr>
      <vt:lpstr>Diapositive 9</vt:lpstr>
      <vt:lpstr>Diapositive 10</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PMS</dc:creator>
  <cp:lastModifiedBy>PMS</cp:lastModifiedBy>
  <cp:revision>15</cp:revision>
  <dcterms:created xsi:type="dcterms:W3CDTF">2023-11-24T05:31:34Z</dcterms:created>
  <dcterms:modified xsi:type="dcterms:W3CDTF">2023-12-03T09:44:22Z</dcterms:modified>
</cp:coreProperties>
</file>