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0" r:id="rId3"/>
    <p:sldId id="282" r:id="rId4"/>
    <p:sldId id="283" r:id="rId5"/>
    <p:sldId id="284" r:id="rId6"/>
    <p:sldId id="285" r:id="rId7"/>
    <p:sldId id="286" r:id="rId8"/>
    <p:sldId id="287" r:id="rId9"/>
    <p:sldId id="288" r:id="rId10"/>
    <p:sldId id="289"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044" autoAdjust="0"/>
    <p:restoredTop sz="94660"/>
  </p:normalViewPr>
  <p:slideViewPr>
    <p:cSldViewPr>
      <p:cViewPr>
        <p:scale>
          <a:sx n="66" d="100"/>
          <a:sy n="66" d="100"/>
        </p:scale>
        <p:origin x="-156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2AF89F4-0FC0-4A8A-935D-C9B482205B6C}"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9E625C6-D308-4E05-98BC-80C6FB2DA1E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F89F4-0FC0-4A8A-935D-C9B482205B6C}" type="datetimeFigureOut">
              <a:rPr lang="fr-FR" smtClean="0"/>
              <a:pPr/>
              <a:t>10/11/2021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625C6-D308-4E05-98BC-80C6FB2DA1E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txBox="1">
            <a:spLocks noGrp="1"/>
          </p:cNvSpPr>
          <p:nvPr>
            <p:ph idx="1"/>
          </p:nvPr>
        </p:nvSpPr>
        <p:spPr>
          <a:xfrm>
            <a:off x="428596" y="785794"/>
            <a:ext cx="8229600" cy="6580263"/>
          </a:xfrm>
          <a:prstGeom prst="rect">
            <a:avLst/>
          </a:prstGeom>
          <a:noFill/>
        </p:spPr>
        <p:txBody>
          <a:bodyPr wrap="square" rtlCol="0">
            <a:spAutoFit/>
          </a:bodyPr>
          <a:lstStyle/>
          <a:p>
            <a:pPr lvl="0" algn="just" eaLnBrk="0" fontAlgn="base" hangingPunct="0">
              <a:spcBef>
                <a:spcPct val="0"/>
              </a:spcBef>
              <a:spcAft>
                <a:spcPct val="0"/>
              </a:spcAft>
              <a:buNone/>
            </a:pPr>
            <a:r>
              <a:rPr kumimoji="0" lang="fr-FR" sz="2800" b="0" i="0" u="none" strike="noStrike" cap="none" normalizeH="0" baseline="0" dirty="0" smtClean="0">
                <a:ln>
                  <a:noFill/>
                </a:ln>
                <a:effectLst/>
                <a:latin typeface="Times New Roman" pitchFamily="18" charset="0"/>
                <a:ea typeface="Times New Roman" pitchFamily="18" charset="0"/>
                <a:cs typeface="Times New Roman" pitchFamily="18" charset="0"/>
              </a:rPr>
              <a:t>A l'issue de la présente unité d’apprentissage, l'apprenant sera capable de :</a:t>
            </a:r>
            <a:endParaRPr kumimoji="0" lang="fr-FR" sz="28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buFontTx/>
              <a:buChar char="•"/>
            </a:pPr>
            <a:r>
              <a:rPr kumimoji="0" lang="fr-FR" sz="2800" b="1" i="1" u="none" strike="noStrike" cap="none" normalizeH="0" baseline="0" dirty="0" smtClean="0">
                <a:ln>
                  <a:noFill/>
                </a:ln>
                <a:effectLst/>
                <a:latin typeface="Times New Roman" pitchFamily="18" charset="0"/>
                <a:ea typeface="Times New Roman" pitchFamily="18" charset="0"/>
                <a:cs typeface="Times New Roman" pitchFamily="18" charset="0"/>
              </a:rPr>
              <a:t>Comprendre</a:t>
            </a:r>
            <a:r>
              <a:rPr kumimoji="0" lang="fr-FR" sz="2800" b="0" i="0" u="none" strike="noStrike" cap="none" normalizeH="0" baseline="0" dirty="0" smtClean="0">
                <a:ln>
                  <a:noFill/>
                </a:ln>
                <a:effectLst/>
                <a:latin typeface="Times New Roman" pitchFamily="18" charset="0"/>
                <a:ea typeface="Times New Roman" pitchFamily="18" charset="0"/>
                <a:cs typeface="Times New Roman" pitchFamily="18" charset="0"/>
              </a:rPr>
              <a:t> la structure textuelle d'un discours scientifique.</a:t>
            </a:r>
          </a:p>
          <a:p>
            <a:pPr lvl="0" algn="just" eaLnBrk="0" fontAlgn="base" hangingPunct="0">
              <a:spcBef>
                <a:spcPct val="0"/>
              </a:spcBef>
              <a:spcAft>
                <a:spcPct val="0"/>
              </a:spcAft>
              <a:buFontTx/>
              <a:buChar char="•"/>
            </a:pPr>
            <a:endParaRPr kumimoji="0" lang="fr-FR" sz="2800" b="0" i="0" u="none" strike="noStrike" cap="none" normalizeH="0" baseline="0" dirty="0" smtClean="0">
              <a:ln>
                <a:noFill/>
              </a:ln>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FontTx/>
              <a:buChar char="•"/>
            </a:pPr>
            <a:r>
              <a:rPr kumimoji="0" lang="fr-FR" sz="2800" b="1" i="1" u="none" strike="noStrike" cap="none" normalizeH="0" baseline="0" dirty="0" smtClean="0">
                <a:ln>
                  <a:noFill/>
                </a:ln>
                <a:effectLst/>
                <a:latin typeface="Times New Roman" pitchFamily="18" charset="0"/>
                <a:ea typeface="Times New Roman" pitchFamily="18" charset="0"/>
                <a:cs typeface="Times New Roman" pitchFamily="18" charset="0"/>
              </a:rPr>
              <a:t>Distinguer</a:t>
            </a:r>
            <a:r>
              <a:rPr kumimoji="0" lang="fr-FR" sz="2800" b="0" i="0" u="none" strike="noStrike" cap="none" normalizeH="0" baseline="0" dirty="0" smtClean="0">
                <a:ln>
                  <a:noFill/>
                </a:ln>
                <a:effectLst/>
                <a:latin typeface="Times New Roman" pitchFamily="18" charset="0"/>
                <a:ea typeface="Times New Roman" pitchFamily="18" charset="0"/>
                <a:cs typeface="Times New Roman" pitchFamily="18" charset="0"/>
              </a:rPr>
              <a:t> le principe de « cohésion » et de                            « cohérence »</a:t>
            </a:r>
          </a:p>
          <a:p>
            <a:pPr lvl="0" algn="just" eaLnBrk="0" fontAlgn="base" hangingPunct="0">
              <a:spcBef>
                <a:spcPct val="0"/>
              </a:spcBef>
              <a:spcAft>
                <a:spcPct val="0"/>
              </a:spcAft>
              <a:buNone/>
            </a:pPr>
            <a:endParaRPr kumimoji="0" lang="fr-FR" sz="2800" b="0" i="0" u="none" strike="noStrike" cap="none" normalizeH="0" baseline="0" dirty="0" smtClean="0">
              <a:ln>
                <a:noFill/>
              </a:ln>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FontTx/>
              <a:buChar char="•"/>
            </a:pPr>
            <a:r>
              <a:rPr kumimoji="0" lang="fr-FR" sz="2800" b="1" i="1" u="none" strike="noStrike" cap="none" normalizeH="0" baseline="0" dirty="0" smtClean="0">
                <a:ln>
                  <a:noFill/>
                </a:ln>
                <a:effectLst/>
                <a:latin typeface="Times New Roman" pitchFamily="18" charset="0"/>
                <a:ea typeface="Times New Roman" pitchFamily="18" charset="0"/>
                <a:cs typeface="Times New Roman" pitchFamily="18" charset="0"/>
              </a:rPr>
              <a:t>Produire</a:t>
            </a:r>
            <a:r>
              <a:rPr kumimoji="0" lang="fr-FR" sz="2800" b="0" i="0" u="none" strike="noStrike" cap="none" normalizeH="0" baseline="0" dirty="0" smtClean="0">
                <a:ln>
                  <a:noFill/>
                </a:ln>
                <a:effectLst/>
                <a:latin typeface="Times New Roman" pitchFamily="18" charset="0"/>
                <a:ea typeface="Times New Roman" pitchFamily="18" charset="0"/>
                <a:cs typeface="Times New Roman" pitchFamily="18" charset="0"/>
              </a:rPr>
              <a:t> un texte cohérent au cours des différentes situations de rédaction.</a:t>
            </a:r>
          </a:p>
          <a:p>
            <a:pPr lvl="0" algn="just" eaLnBrk="0" fontAlgn="base" hangingPunct="0">
              <a:spcBef>
                <a:spcPct val="0"/>
              </a:spcBef>
              <a:spcAft>
                <a:spcPct val="0"/>
              </a:spcAft>
              <a:buFontTx/>
              <a:buChar char="•"/>
            </a:pPr>
            <a:endParaRPr kumimoji="0" lang="fr-FR" sz="2800" b="0" i="0" u="none" strike="noStrike" cap="none" normalizeH="0" baseline="0" dirty="0" smtClean="0">
              <a:ln>
                <a:noFill/>
              </a:ln>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FontTx/>
              <a:buChar char="•"/>
            </a:pPr>
            <a:r>
              <a:rPr kumimoji="0" lang="fr-FR" sz="2800" b="1" i="1" u="none" strike="noStrike" cap="none" normalizeH="0" baseline="0" dirty="0" smtClean="0">
                <a:ln>
                  <a:noFill/>
                </a:ln>
                <a:effectLst/>
                <a:latin typeface="Times New Roman" pitchFamily="18" charset="0"/>
                <a:ea typeface="Times New Roman" pitchFamily="18" charset="0"/>
                <a:cs typeface="Times New Roman" pitchFamily="18" charset="0"/>
              </a:rPr>
              <a:t>Assurer</a:t>
            </a:r>
            <a:r>
              <a:rPr kumimoji="0" lang="fr-FR" sz="2800" b="0" i="0" u="none" strike="noStrike" cap="none" normalizeH="0" baseline="0" dirty="0" smtClean="0">
                <a:ln>
                  <a:noFill/>
                </a:ln>
                <a:effectLst/>
                <a:latin typeface="Times New Roman" pitchFamily="18" charset="0"/>
                <a:ea typeface="Times New Roman" pitchFamily="18" charset="0"/>
                <a:cs typeface="Times New Roman" pitchFamily="18" charset="0"/>
              </a:rPr>
              <a:t>, en phase de</a:t>
            </a:r>
            <a:r>
              <a:rPr kumimoji="0" lang="fr-FR" sz="2800" b="0" i="0" u="none" strike="noStrike" cap="none" normalizeH="0" dirty="0" smtClean="0">
                <a:ln>
                  <a:noFill/>
                </a:ln>
                <a:effectLst/>
                <a:latin typeface="Times New Roman" pitchFamily="18" charset="0"/>
                <a:ea typeface="Times New Roman" pitchFamily="18" charset="0"/>
                <a:cs typeface="Times New Roman" pitchFamily="18" charset="0"/>
              </a:rPr>
              <a:t> </a:t>
            </a:r>
            <a:r>
              <a:rPr kumimoji="0" lang="fr-FR" sz="2800" b="0" i="0" u="none" strike="noStrike" cap="none" normalizeH="0" baseline="0" dirty="0" smtClean="0">
                <a:ln>
                  <a:noFill/>
                </a:ln>
                <a:effectLst/>
                <a:latin typeface="Times New Roman" pitchFamily="18" charset="0"/>
                <a:ea typeface="Times New Roman" pitchFamily="18" charset="0"/>
                <a:cs typeface="Times New Roman" pitchFamily="18" charset="0"/>
              </a:rPr>
              <a:t>rédaction, la cohésion en utilisant</a:t>
            </a:r>
            <a:r>
              <a:rPr kumimoji="0" lang="fr-FR" sz="2800" b="0" i="0" u="none" strike="noStrike" cap="none" normalizeH="0" dirty="0" smtClean="0">
                <a:ln>
                  <a:noFill/>
                </a:ln>
                <a:effectLst/>
                <a:latin typeface="Times New Roman" pitchFamily="18" charset="0"/>
                <a:ea typeface="Times New Roman" pitchFamily="18" charset="0"/>
                <a:cs typeface="Times New Roman" pitchFamily="18" charset="0"/>
              </a:rPr>
              <a:t> les marqueurs de relation </a:t>
            </a:r>
            <a:r>
              <a:rPr kumimoji="0" lang="fr-FR" sz="2800" b="0" i="0" u="none" strike="noStrike" cap="none" normalizeH="0" baseline="0" dirty="0" smtClean="0">
                <a:ln>
                  <a:noFill/>
                </a:ln>
                <a:effectLst/>
                <a:latin typeface="Times New Roman" pitchFamily="18" charset="0"/>
                <a:ea typeface="Times New Roman" pitchFamily="18" charset="0"/>
                <a:cs typeface="Times New Roman" pitchFamily="18" charset="0"/>
              </a:rPr>
              <a:t>et les anaphores.</a:t>
            </a:r>
            <a:endParaRPr kumimoji="0" lang="fr-FR" sz="2800" b="0" i="0" u="none" strike="noStrike" cap="none" normalizeH="0" baseline="0" dirty="0" smtClean="0">
              <a:ln>
                <a:noFill/>
              </a:ln>
              <a:effectLst/>
              <a:latin typeface="Times New Roman" pitchFamily="18" charset="0"/>
              <a:cs typeface="Times New Roman" pitchFamily="18" charset="0"/>
            </a:endParaRPr>
          </a:p>
          <a:p>
            <a:pPr algn="just"/>
            <a:endParaRPr lang="fr-FR" sz="4800" dirty="0"/>
          </a:p>
        </p:txBody>
      </p:sp>
      <p:sp>
        <p:nvSpPr>
          <p:cNvPr id="5" name="Titre 4"/>
          <p:cNvSpPr>
            <a:spLocks noGrp="1"/>
          </p:cNvSpPr>
          <p:nvPr>
            <p:ph type="title"/>
          </p:nvPr>
        </p:nvSpPr>
        <p:spPr>
          <a:xfrm>
            <a:off x="357158" y="571480"/>
            <a:ext cx="8229600" cy="500042"/>
          </a:xfrm>
        </p:spPr>
        <p:txBody>
          <a:bodyPr>
            <a:normAutofit fontScale="90000"/>
          </a:bodyPr>
          <a:lstStyle/>
          <a:p>
            <a:r>
              <a:rPr lang="fr-FR" b="1" dirty="0" smtClean="0">
                <a:latin typeface="Times New Roman" pitchFamily="18" charset="0"/>
                <a:cs typeface="Times New Roman" pitchFamily="18" charset="0"/>
              </a:rPr>
              <a:t>Unité d'apprentissage N°02</a:t>
            </a:r>
            <a:br>
              <a:rPr lang="fr-FR" b="1"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d. Le champ lexical </a:t>
            </a:r>
            <a:r>
              <a:rPr lang="fr-FR" b="1" i="1"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142984"/>
            <a:ext cx="8229600" cy="4983179"/>
          </a:xfrm>
        </p:spPr>
        <p:txBody>
          <a:bodyPr/>
          <a:lstStyle/>
          <a:p>
            <a:pPr algn="just"/>
            <a:r>
              <a:rPr lang="fr-FR" dirty="0" smtClean="0">
                <a:latin typeface="Times New Roman" pitchFamily="18" charset="0"/>
                <a:cs typeface="Times New Roman" pitchFamily="18" charset="0"/>
              </a:rPr>
              <a:t>C’est le réseau du vocabulaire qui tisse le texte, Ce vocabulaire doit correspondre au type d’écrit et au sujet traité. Dans le texte scientifique il convient d’avoir recours à des mots scientifiques spécialisés, …etc.</a:t>
            </a:r>
          </a:p>
          <a:p>
            <a:pPr algn="just">
              <a:buNone/>
            </a:pP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L’utilisation impropre du vocabulaire peut nuire à la cohérence du texte et par conséquent à sa compréhension</a:t>
            </a:r>
          </a:p>
          <a:p>
            <a:pPr>
              <a:buNone/>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85720" y="1428736"/>
            <a:ext cx="8572560" cy="4401205"/>
          </a:xfrm>
          <a:prstGeom prst="rect">
            <a:avLst/>
          </a:prstGeom>
        </p:spPr>
        <p:txBody>
          <a:bodyPr wrap="square">
            <a:spAutoFit/>
          </a:bodyPr>
          <a:lstStyle/>
          <a:p>
            <a:pPr algn="just"/>
            <a:r>
              <a:rPr lang="fr-FR" sz="2800" dirty="0" smtClean="0">
                <a:latin typeface="Times New Roman" pitchFamily="18" charset="0"/>
                <a:ea typeface="Calibri" pitchFamily="34" charset="0"/>
                <a:cs typeface="Times New Roman" pitchFamily="18" charset="0"/>
              </a:rPr>
              <a:t>Le second chapitre est réservé exclusivement aux caractéristiques textuelles des écrits scientifiques. Nous commencerons, tout d’abord, par présenter la structure du document scientifique. Ensuite, nous aborderons les différentes techniques mises en œuvre pour assurer le principe de « </a:t>
            </a:r>
            <a:r>
              <a:rPr lang="fr-FR" sz="2800" b="1" dirty="0" smtClean="0">
                <a:latin typeface="Times New Roman" pitchFamily="18" charset="0"/>
                <a:ea typeface="Calibri" pitchFamily="34" charset="0"/>
                <a:cs typeface="Times New Roman" pitchFamily="18" charset="0"/>
              </a:rPr>
              <a:t>cohérence</a:t>
            </a:r>
            <a:r>
              <a:rPr lang="fr-FR" sz="2800" dirty="0" smtClean="0">
                <a:latin typeface="Times New Roman" pitchFamily="18" charset="0"/>
                <a:ea typeface="Calibri" pitchFamily="34" charset="0"/>
                <a:cs typeface="Times New Roman" pitchFamily="18" charset="0"/>
              </a:rPr>
              <a:t> ». Enfin, nous terminerons par dresser les moyens linguistiques qui tendent à consolider « </a:t>
            </a:r>
            <a:r>
              <a:rPr lang="fr-FR" sz="2800" b="1" dirty="0" smtClean="0">
                <a:latin typeface="Times New Roman" pitchFamily="18" charset="0"/>
                <a:ea typeface="Calibri" pitchFamily="34" charset="0"/>
                <a:cs typeface="Times New Roman" pitchFamily="18" charset="0"/>
              </a:rPr>
              <a:t>la cohésion</a:t>
            </a:r>
            <a:r>
              <a:rPr lang="fr-FR" sz="2800" dirty="0" smtClean="0">
                <a:latin typeface="Times New Roman" pitchFamily="18" charset="0"/>
                <a:ea typeface="Calibri" pitchFamily="34" charset="0"/>
                <a:cs typeface="Times New Roman" pitchFamily="18" charset="0"/>
              </a:rPr>
              <a:t> » textuelle dans les écrits scientifiques, notamment les </a:t>
            </a:r>
            <a:r>
              <a:rPr lang="fr-FR" sz="2800" b="1" dirty="0" smtClean="0">
                <a:latin typeface="Times New Roman" pitchFamily="18" charset="0"/>
                <a:ea typeface="Calibri" pitchFamily="34" charset="0"/>
                <a:cs typeface="Times New Roman" pitchFamily="18" charset="0"/>
              </a:rPr>
              <a:t>marqueurs de relation </a:t>
            </a:r>
            <a:r>
              <a:rPr lang="fr-FR" sz="2800" dirty="0" smtClean="0">
                <a:latin typeface="Times New Roman" pitchFamily="18" charset="0"/>
                <a:ea typeface="Calibri" pitchFamily="34" charset="0"/>
                <a:cs typeface="Times New Roman" pitchFamily="18" charset="0"/>
              </a:rPr>
              <a:t>dans leurs différents rapports logiques ainsi que les </a:t>
            </a:r>
            <a:r>
              <a:rPr lang="fr-FR" sz="2800" b="1" dirty="0" smtClean="0">
                <a:latin typeface="Times New Roman" pitchFamily="18" charset="0"/>
                <a:ea typeface="Calibri" pitchFamily="34" charset="0"/>
                <a:cs typeface="Times New Roman" pitchFamily="18" charset="0"/>
              </a:rPr>
              <a:t>anaphores</a:t>
            </a:r>
            <a:r>
              <a:rPr lang="fr-FR" sz="2800" dirty="0" smtClean="0">
                <a:latin typeface="Times New Roman" pitchFamily="18" charset="0"/>
                <a:ea typeface="Calibri" pitchFamily="34" charset="0"/>
                <a:cs typeface="Times New Roman" pitchFamily="18" charset="0"/>
              </a:rPr>
              <a:t>.</a:t>
            </a:r>
            <a:endParaRPr lang="fr-FR" sz="2800" dirty="0"/>
          </a:p>
        </p:txBody>
      </p:sp>
      <p:sp>
        <p:nvSpPr>
          <p:cNvPr id="8" name="Titre 1"/>
          <p:cNvSpPr>
            <a:spLocks noGrp="1"/>
          </p:cNvSpPr>
          <p:nvPr>
            <p:ph type="title"/>
          </p:nvPr>
        </p:nvSpPr>
        <p:spPr>
          <a:xfrm>
            <a:off x="457200" y="274638"/>
            <a:ext cx="8229600" cy="1143000"/>
          </a:xfrm>
        </p:spPr>
        <p:txBody>
          <a:bodyPr/>
          <a:lstStyle/>
          <a:p>
            <a:r>
              <a:rPr lang="fr-FR" b="1" dirty="0" smtClean="0">
                <a:effectLst>
                  <a:outerShdw blurRad="38100" dist="38100" dir="2700000" algn="tl">
                    <a:srgbClr val="000000">
                      <a:alpha val="43137"/>
                    </a:srgbClr>
                  </a:outerShdw>
                </a:effectLst>
                <a:latin typeface="Times New Roman" pitchFamily="18" charset="0"/>
                <a:cs typeface="Times New Roman" pitchFamily="18" charset="0"/>
              </a:rPr>
              <a:t>Partie N°02 du cours </a:t>
            </a:r>
            <a:endParaRPr lang="fr-FR"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
            <a:ext cx="8229600" cy="1143000"/>
          </a:xfrm>
        </p:spPr>
        <p:txBody>
          <a:bodyPr>
            <a:normAutofit fontScale="90000"/>
          </a:bodyPr>
          <a:lstStyle/>
          <a:p>
            <a:pPr lvl="0"/>
            <a:r>
              <a:rPr lang="fr-FR" b="1" dirty="0" smtClean="0">
                <a:latin typeface="Times New Roman" pitchFamily="18" charset="0"/>
                <a:cs typeface="Times New Roman" pitchFamily="18" charset="0"/>
              </a:rPr>
              <a:t>III. Caractéristiques Textuelles</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14356"/>
            <a:ext cx="8929718" cy="2643206"/>
          </a:xfrm>
        </p:spPr>
        <p:txBody>
          <a:bodyPr>
            <a:normAutofit fontScale="47500" lnSpcReduction="20000"/>
          </a:bodyPr>
          <a:lstStyle/>
          <a:p>
            <a:pPr lvl="0">
              <a:buNone/>
            </a:pPr>
            <a:r>
              <a:rPr lang="fr-FR" sz="5100" b="1" dirty="0" smtClean="0">
                <a:latin typeface="Times New Roman" pitchFamily="18" charset="0"/>
                <a:cs typeface="Times New Roman" pitchFamily="18" charset="0"/>
              </a:rPr>
              <a:t>1. La structure du document scientifique</a:t>
            </a:r>
            <a:endParaRPr lang="fr-FR" sz="5100" dirty="0" smtClean="0">
              <a:latin typeface="Times New Roman" pitchFamily="18" charset="0"/>
              <a:cs typeface="Times New Roman" pitchFamily="18" charset="0"/>
            </a:endParaRPr>
          </a:p>
          <a:p>
            <a:pPr algn="just">
              <a:lnSpc>
                <a:spcPct val="120000"/>
              </a:lnSpc>
            </a:pPr>
            <a:r>
              <a:rPr lang="fr-FR" sz="4500" dirty="0" smtClean="0">
                <a:latin typeface="Times New Roman" pitchFamily="18" charset="0"/>
                <a:cs typeface="Times New Roman" pitchFamily="18" charset="0"/>
              </a:rPr>
              <a:t>La structure joue un rôle important dans la rédaction et la compréhension d’un texte scientifique. Une bonne structure facilite </a:t>
            </a:r>
            <a:r>
              <a:rPr lang="fr-FR" sz="4500" b="1" dirty="0" smtClean="0">
                <a:latin typeface="Times New Roman" pitchFamily="18" charset="0"/>
                <a:cs typeface="Times New Roman" pitchFamily="18" charset="0"/>
              </a:rPr>
              <a:t>l’enchaînement des idées </a:t>
            </a:r>
            <a:r>
              <a:rPr lang="fr-FR" sz="4500" dirty="0" smtClean="0">
                <a:latin typeface="Times New Roman" pitchFamily="18" charset="0"/>
                <a:cs typeface="Times New Roman" pitchFamily="18" charset="0"/>
              </a:rPr>
              <a:t>et permet une plus grande </a:t>
            </a:r>
            <a:r>
              <a:rPr lang="fr-FR" sz="4500" b="1" dirty="0" smtClean="0">
                <a:latin typeface="Times New Roman" pitchFamily="18" charset="0"/>
                <a:cs typeface="Times New Roman" pitchFamily="18" charset="0"/>
              </a:rPr>
              <a:t>compréhension</a:t>
            </a:r>
            <a:r>
              <a:rPr lang="fr-FR" sz="4500" dirty="0" smtClean="0">
                <a:latin typeface="Times New Roman" pitchFamily="18" charset="0"/>
                <a:cs typeface="Times New Roman" pitchFamily="18" charset="0"/>
              </a:rPr>
              <a:t> de l’ensemble du message. Les normes, la structure, la longueur peuvent varier selon la discipline et la nature du document. </a:t>
            </a:r>
          </a:p>
          <a:p>
            <a:endParaRPr lang="fr-FR" dirty="0">
              <a:latin typeface="Times New Roman" pitchFamily="18" charset="0"/>
              <a:cs typeface="Times New Roman" pitchFamily="18" charset="0"/>
            </a:endParaRPr>
          </a:p>
        </p:txBody>
      </p:sp>
      <p:sp>
        <p:nvSpPr>
          <p:cNvPr id="4" name="Rectangle 3"/>
          <p:cNvSpPr/>
          <p:nvPr/>
        </p:nvSpPr>
        <p:spPr>
          <a:xfrm>
            <a:off x="142844" y="2786058"/>
            <a:ext cx="8858312" cy="1200329"/>
          </a:xfrm>
          <a:prstGeom prst="rect">
            <a:avLst/>
          </a:prstGeom>
        </p:spPr>
        <p:txBody>
          <a:bodyPr wrap="square">
            <a:spAutoFit/>
          </a:bodyPr>
          <a:lstStyle/>
          <a:p>
            <a:pPr algn="just">
              <a:buFont typeface="Arial" pitchFamily="34" charset="0"/>
              <a:buChar char="•"/>
            </a:pPr>
            <a:r>
              <a:rPr lang="fr-FR" sz="2400" dirty="0" smtClean="0">
                <a:latin typeface="Times New Roman" pitchFamily="18" charset="0"/>
                <a:cs typeface="Times New Roman" pitchFamily="18" charset="0"/>
              </a:rPr>
              <a:t> Selon Aristote, toute structure comporte deux parties : la première consiste à définir le problème, la seconde vise à le résoudre. Un plan universel pourrait être schématisé de la manière suivante :</a:t>
            </a:r>
            <a:endParaRPr lang="fr-FR" sz="2400" dirty="0">
              <a:latin typeface="Times New Roman" pitchFamily="18" charset="0"/>
              <a:cs typeface="Times New Roman" pitchFamily="18" charset="0"/>
            </a:endParaRPr>
          </a:p>
        </p:txBody>
      </p:sp>
      <p:sp>
        <p:nvSpPr>
          <p:cNvPr id="38913" name="Rectangle 1"/>
          <p:cNvSpPr>
            <a:spLocks noChangeArrowheads="1"/>
          </p:cNvSpPr>
          <p:nvPr/>
        </p:nvSpPr>
        <p:spPr bwMode="auto">
          <a:xfrm>
            <a:off x="0" y="4046529"/>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Définir</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le problème à partir de la diversité des travaux antérieurs (synthèse d’approches)</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4929198"/>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Résoudre</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le problème en l’analysant dans plusieurs parties (analyse)</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5" name="Rectangle 3"/>
          <p:cNvSpPr>
            <a:spLocks noChangeArrowheads="1"/>
          </p:cNvSpPr>
          <p:nvPr/>
        </p:nvSpPr>
        <p:spPr bwMode="auto">
          <a:xfrm>
            <a:off x="71438" y="5884151"/>
            <a:ext cx="885828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Conclusion</a:t>
            </a:r>
            <a:r>
              <a:rPr kumimoji="0" lang="fr-FR"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à partir des analyses, on essaye de trouver une solution finale (synthèse finale).</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8915"/>
                                        </p:tgtEl>
                                        <p:attrNameLst>
                                          <p:attrName>style.visibility</p:attrName>
                                        </p:attrNameLst>
                                      </p:cBhvr>
                                      <p:to>
                                        <p:strVal val="visible"/>
                                      </p:to>
                                    </p:set>
                                    <p:anim calcmode="lin" valueType="num">
                                      <p:cBhvr additive="base">
                                        <p:cTn id="12" dur="500" fill="hold"/>
                                        <p:tgtEl>
                                          <p:spTgt spid="38915"/>
                                        </p:tgtEl>
                                        <p:attrNameLst>
                                          <p:attrName>ppt_x</p:attrName>
                                        </p:attrNameLst>
                                      </p:cBhvr>
                                      <p:tavLst>
                                        <p:tav tm="0">
                                          <p:val>
                                            <p:strVal val="#ppt_x"/>
                                          </p:val>
                                        </p:tav>
                                        <p:tav tm="100000">
                                          <p:val>
                                            <p:strVal val="#ppt_x"/>
                                          </p:val>
                                        </p:tav>
                                      </p:tavLst>
                                    </p:anim>
                                    <p:anim calcmode="lin" valueType="num">
                                      <p:cBhvr additive="base">
                                        <p:cTn id="13" dur="500" fill="hold"/>
                                        <p:tgtEl>
                                          <p:spTgt spid="389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8914"/>
                                        </p:tgtEl>
                                        <p:attrNameLst>
                                          <p:attrName>style.visibility</p:attrName>
                                        </p:attrNameLst>
                                      </p:cBhvr>
                                      <p:to>
                                        <p:strVal val="visible"/>
                                      </p:to>
                                    </p:set>
                                    <p:anim calcmode="lin" valueType="num">
                                      <p:cBhvr additive="base">
                                        <p:cTn id="16" dur="500" fill="hold"/>
                                        <p:tgtEl>
                                          <p:spTgt spid="38914"/>
                                        </p:tgtEl>
                                        <p:attrNameLst>
                                          <p:attrName>ppt_x</p:attrName>
                                        </p:attrNameLst>
                                      </p:cBhvr>
                                      <p:tavLst>
                                        <p:tav tm="0">
                                          <p:val>
                                            <p:strVal val="#ppt_x"/>
                                          </p:val>
                                        </p:tav>
                                        <p:tav tm="100000">
                                          <p:val>
                                            <p:strVal val="#ppt_x"/>
                                          </p:val>
                                        </p:tav>
                                      </p:tavLst>
                                    </p:anim>
                                    <p:anim calcmode="lin" valueType="num">
                                      <p:cBhvr additive="base">
                                        <p:cTn id="17" dur="500" fill="hold"/>
                                        <p:tgtEl>
                                          <p:spTgt spid="38914"/>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8913"/>
                                        </p:tgtEl>
                                        <p:attrNameLst>
                                          <p:attrName>style.visibility</p:attrName>
                                        </p:attrNameLst>
                                      </p:cBhvr>
                                      <p:to>
                                        <p:strVal val="visible"/>
                                      </p:to>
                                    </p:set>
                                    <p:anim calcmode="lin" valueType="num">
                                      <p:cBhvr additive="base">
                                        <p:cTn id="20" dur="500" fill="hold"/>
                                        <p:tgtEl>
                                          <p:spTgt spid="38913"/>
                                        </p:tgtEl>
                                        <p:attrNameLst>
                                          <p:attrName>ppt_x</p:attrName>
                                        </p:attrNameLst>
                                      </p:cBhvr>
                                      <p:tavLst>
                                        <p:tav tm="0">
                                          <p:val>
                                            <p:strVal val="#ppt_x"/>
                                          </p:val>
                                        </p:tav>
                                        <p:tav tm="100000">
                                          <p:val>
                                            <p:strVal val="#ppt_x"/>
                                          </p:val>
                                        </p:tav>
                                      </p:tavLst>
                                    </p:anim>
                                    <p:anim calcmode="lin" valueType="num">
                                      <p:cBhvr additive="base">
                                        <p:cTn id="21" dur="500" fill="hold"/>
                                        <p:tgtEl>
                                          <p:spTgt spid="389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8913" grpId="0"/>
      <p:bldP spid="38914" grpId="0"/>
      <p:bldP spid="389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4366" y="642918"/>
            <a:ext cx="8229600" cy="5715040"/>
          </a:xfrm>
        </p:spPr>
        <p:txBody>
          <a:bodyPr>
            <a:normAutofit/>
          </a:bodyPr>
          <a:lstStyle/>
          <a:p>
            <a:pPr algn="just"/>
            <a:r>
              <a:rPr lang="fr-FR" dirty="0" smtClean="0">
                <a:latin typeface="Times New Roman" pitchFamily="18" charset="0"/>
                <a:cs typeface="Times New Roman" pitchFamily="18" charset="0"/>
              </a:rPr>
              <a:t>Chaque document scientifique dispose d’un plan de rédaction bien précis. Les articles scientifiques par exemple, obéissent le plus souvent à la structure </a:t>
            </a:r>
            <a:r>
              <a:rPr lang="fr-FR" b="1" u="sng" dirty="0" smtClean="0">
                <a:latin typeface="Times New Roman" pitchFamily="18" charset="0"/>
                <a:cs typeface="Times New Roman" pitchFamily="18" charset="0"/>
              </a:rPr>
              <a:t>IMRED</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I</a:t>
            </a:r>
            <a:r>
              <a:rPr lang="fr-FR" dirty="0" smtClean="0">
                <a:latin typeface="Times New Roman" pitchFamily="18" charset="0"/>
                <a:cs typeface="Times New Roman" pitchFamily="18" charset="0"/>
              </a:rPr>
              <a:t>ntroduction, </a:t>
            </a:r>
            <a:r>
              <a:rPr lang="fr-FR" b="1" dirty="0" smtClean="0">
                <a:latin typeface="Times New Roman" pitchFamily="18" charset="0"/>
                <a:cs typeface="Times New Roman" pitchFamily="18" charset="0"/>
              </a:rPr>
              <a:t>M</a:t>
            </a:r>
            <a:r>
              <a:rPr lang="fr-FR" dirty="0" smtClean="0">
                <a:latin typeface="Times New Roman" pitchFamily="18" charset="0"/>
                <a:cs typeface="Times New Roman" pitchFamily="18" charset="0"/>
              </a:rPr>
              <a:t>atériel et méthodes, </a:t>
            </a:r>
            <a:r>
              <a:rPr lang="fr-FR" b="1" dirty="0" smtClean="0">
                <a:latin typeface="Times New Roman" pitchFamily="18" charset="0"/>
                <a:cs typeface="Times New Roman" pitchFamily="18" charset="0"/>
              </a:rPr>
              <a:t>R</a:t>
            </a:r>
            <a:r>
              <a:rPr lang="fr-FR" dirty="0" smtClean="0">
                <a:latin typeface="Times New Roman" pitchFamily="18" charset="0"/>
                <a:cs typeface="Times New Roman" pitchFamily="18" charset="0"/>
              </a:rPr>
              <a:t>ésultats, </a:t>
            </a:r>
            <a:r>
              <a:rPr lang="fr-FR" b="1" dirty="0" smtClean="0">
                <a:latin typeface="Times New Roman" pitchFamily="18" charset="0"/>
                <a:cs typeface="Times New Roman" pitchFamily="18" charset="0"/>
              </a:rPr>
              <a:t>D</a:t>
            </a:r>
            <a:r>
              <a:rPr lang="fr-FR" dirty="0" smtClean="0">
                <a:latin typeface="Times New Roman" pitchFamily="18" charset="0"/>
                <a:cs typeface="Times New Roman" pitchFamily="18" charset="0"/>
              </a:rPr>
              <a:t>iscussion). Alors que le mémoire et la thèse exigent une structure plus ou moins détaillée (page de couverture, Remerciements et dédicace, résumé, table des matières, introduction générale, partie théorique, partie pratique, conclusion générale, bibliographie, annexes)  </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725470"/>
          </a:xfrm>
        </p:spPr>
        <p:txBody>
          <a:bodyPr>
            <a:normAutofit fontScale="90000"/>
          </a:bodyPr>
          <a:lstStyle/>
          <a:p>
            <a:pPr lvl="0"/>
            <a:r>
              <a:rPr lang="fr-FR" b="1" dirty="0" smtClean="0">
                <a:latin typeface="Times New Roman" pitchFamily="18" charset="0"/>
                <a:cs typeface="Times New Roman" pitchFamily="18" charset="0"/>
              </a:rPr>
              <a:t>2.La cohérence </a:t>
            </a:r>
            <a:r>
              <a:rPr lang="fr-FR" b="1" dirty="0" smtClean="0">
                <a:latin typeface="Times New Roman" pitchFamily="18" charset="0"/>
                <a:cs typeface="Times New Roman" pitchFamily="18" charset="0"/>
              </a:rPr>
              <a:t>textuelle</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14282" y="642919"/>
            <a:ext cx="8472518" cy="3857652"/>
          </a:xfrm>
        </p:spPr>
        <p:txBody>
          <a:bodyPr/>
          <a:lstStyle/>
          <a:p>
            <a:pPr algn="just"/>
            <a:r>
              <a:rPr lang="fr-FR" i="1" dirty="0" smtClean="0">
                <a:latin typeface="Times New Roman" pitchFamily="18" charset="0"/>
                <a:cs typeface="Times New Roman" pitchFamily="18" charset="0"/>
              </a:rPr>
              <a:t>Le Petit Robert </a:t>
            </a:r>
            <a:r>
              <a:rPr lang="fr-FR" dirty="0" smtClean="0">
                <a:latin typeface="Times New Roman" pitchFamily="18" charset="0"/>
                <a:cs typeface="Times New Roman" pitchFamily="18" charset="0"/>
              </a:rPr>
              <a:t>définit la </a:t>
            </a:r>
            <a:r>
              <a:rPr lang="fr-FR" i="1" dirty="0" smtClean="0">
                <a:latin typeface="Times New Roman" pitchFamily="18" charset="0"/>
                <a:cs typeface="Times New Roman" pitchFamily="18" charset="0"/>
              </a:rPr>
              <a:t>cohérenc</a:t>
            </a:r>
            <a:r>
              <a:rPr lang="fr-FR" dirty="0" smtClean="0">
                <a:latin typeface="Times New Roman" pitchFamily="18" charset="0"/>
                <a:cs typeface="Times New Roman" pitchFamily="18" charset="0"/>
              </a:rPr>
              <a:t>e comme étant d'abord l</a:t>
            </a:r>
            <a:r>
              <a:rPr lang="fr-FR" b="1" dirty="0" smtClean="0">
                <a:latin typeface="Times New Roman" pitchFamily="18" charset="0"/>
                <a:cs typeface="Times New Roman" pitchFamily="18" charset="0"/>
              </a:rPr>
              <a:t>'« </a:t>
            </a:r>
            <a:r>
              <a:rPr lang="fr-FR" b="1" i="1" dirty="0" smtClean="0">
                <a:latin typeface="Times New Roman" pitchFamily="18" charset="0"/>
                <a:cs typeface="Times New Roman" pitchFamily="18" charset="0"/>
              </a:rPr>
              <a:t>union étroite des</a:t>
            </a:r>
            <a:r>
              <a:rPr lang="fr-FR" b="1" dirty="0" smtClean="0">
                <a:latin typeface="Times New Roman" pitchFamily="18" charset="0"/>
                <a:cs typeface="Times New Roman" pitchFamily="18" charset="0"/>
              </a:rPr>
              <a:t> </a:t>
            </a:r>
            <a:r>
              <a:rPr lang="fr-FR" b="1" i="1" dirty="0" smtClean="0">
                <a:latin typeface="Times New Roman" pitchFamily="18" charset="0"/>
                <a:cs typeface="Times New Roman" pitchFamily="18" charset="0"/>
              </a:rPr>
              <a:t>divers éléments</a:t>
            </a:r>
            <a:r>
              <a:rPr lang="fr-FR" b="1"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ou encore </a:t>
            </a:r>
            <a:r>
              <a:rPr lang="fr-FR" b="1" dirty="0" smtClean="0">
                <a:latin typeface="Times New Roman" pitchFamily="18" charset="0"/>
                <a:cs typeface="Times New Roman" pitchFamily="18" charset="0"/>
              </a:rPr>
              <a:t>« </a:t>
            </a:r>
            <a:r>
              <a:rPr lang="fr-FR" b="1" i="1" dirty="0" smtClean="0">
                <a:latin typeface="Times New Roman" pitchFamily="18" charset="0"/>
                <a:cs typeface="Times New Roman" pitchFamily="18" charset="0"/>
              </a:rPr>
              <a:t>liaison, rapport étroit d'idées qui s'accordent entre elles,</a:t>
            </a:r>
            <a:r>
              <a:rPr lang="fr-FR" b="1" dirty="0" smtClean="0">
                <a:latin typeface="Times New Roman" pitchFamily="18" charset="0"/>
                <a:cs typeface="Times New Roman" pitchFamily="18" charset="0"/>
              </a:rPr>
              <a:t> </a:t>
            </a:r>
            <a:r>
              <a:rPr lang="fr-FR" b="1" i="1" dirty="0" smtClean="0">
                <a:latin typeface="Times New Roman" pitchFamily="18" charset="0"/>
                <a:cs typeface="Times New Roman" pitchFamily="18" charset="0"/>
              </a:rPr>
              <a:t>absence de contradiction</a:t>
            </a:r>
            <a:r>
              <a:rPr lang="fr-FR" b="1"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C'est donc un rapport d'harmonie entre les éléments qui constituent le texte.</a:t>
            </a:r>
          </a:p>
          <a:p>
            <a:endParaRPr lang="fr-FR" dirty="0"/>
          </a:p>
        </p:txBody>
      </p:sp>
      <p:sp>
        <p:nvSpPr>
          <p:cNvPr id="40961" name="Rectangle 1"/>
          <p:cNvSpPr>
            <a:spLocks noChangeArrowheads="1"/>
          </p:cNvSpPr>
          <p:nvPr/>
        </p:nvSpPr>
        <p:spPr bwMode="auto">
          <a:xfrm>
            <a:off x="0" y="4000504"/>
            <a:ext cx="91440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fr-FR" sz="4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Un texte n’est pas qu’une suite de phrases grammaticales bien formée. La cohérence se manifeste au niveau </a:t>
            </a:r>
            <a:r>
              <a:rPr kumimoji="0" lang="fr-FR" sz="32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global</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du texte,  c’est-à-dire entre les différentes parties</a:t>
            </a:r>
            <a:r>
              <a:rPr kumimoji="0" lang="fr-FR" sz="3200" b="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(textes et paragraphes)</a:t>
            </a:r>
            <a:r>
              <a:rPr kumimoji="0" lang="fr-FR" sz="32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Elle concerne </a:t>
            </a:r>
            <a:r>
              <a:rPr kumimoji="0" lang="fr-FR" sz="32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la signification générale </a:t>
            </a:r>
            <a:r>
              <a:rPr kumimoji="0" lang="fr-FR"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de ce texte.</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effectLst>
                  <a:outerShdw blurRad="38100" dist="38100" dir="2700000" algn="tl">
                    <a:srgbClr val="000000">
                      <a:alpha val="43137"/>
                    </a:srgbClr>
                  </a:outerShdw>
                </a:effectLst>
                <a:latin typeface="Times New Roman" pitchFamily="18" charset="0"/>
                <a:cs typeface="Times New Roman" pitchFamily="18" charset="0"/>
              </a:rPr>
              <a:t>Les règles de cohérence textuelle </a:t>
            </a:r>
            <a:endParaRPr lang="fr-FR"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pPr algn="just">
              <a:lnSpc>
                <a:spcPct val="150000"/>
              </a:lnSpc>
            </a:pPr>
            <a:r>
              <a:rPr lang="fr-FR" dirty="0" smtClean="0"/>
              <a:t>Pour qu’un texte remplisse les conditions de la cohérence textuelle, il faut qu’il obéisse à quatre règles : </a:t>
            </a:r>
            <a:r>
              <a:rPr lang="fr-FR" b="1" i="1" dirty="0" smtClean="0"/>
              <a:t>une progression de l’information</a:t>
            </a:r>
            <a:r>
              <a:rPr lang="fr-FR" dirty="0" smtClean="0"/>
              <a:t>, </a:t>
            </a:r>
            <a:r>
              <a:rPr lang="fr-FR" b="1" i="1" dirty="0" smtClean="0"/>
              <a:t>une relation étroite entre les passages et les idées</a:t>
            </a:r>
            <a:r>
              <a:rPr lang="fr-FR" dirty="0" smtClean="0"/>
              <a:t>, </a:t>
            </a:r>
            <a:r>
              <a:rPr lang="fr-FR" b="1" i="1" dirty="0" smtClean="0"/>
              <a:t>la non-contradiction </a:t>
            </a:r>
            <a:r>
              <a:rPr lang="fr-FR" dirty="0" smtClean="0"/>
              <a:t>et </a:t>
            </a:r>
            <a:r>
              <a:rPr lang="fr-FR" b="1" i="1" dirty="0" smtClean="0"/>
              <a:t>le champ lexical</a:t>
            </a:r>
            <a:r>
              <a:rPr lang="fr-FR" dirty="0" smtClean="0"/>
              <a:t>.</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a. La progression de l’information</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20" y="1000108"/>
            <a:ext cx="8401080" cy="3643338"/>
          </a:xfrm>
        </p:spPr>
        <p:txBody>
          <a:bodyPr>
            <a:normAutofit/>
          </a:bodyPr>
          <a:lstStyle/>
          <a:p>
            <a:pPr algn="just"/>
            <a:r>
              <a:rPr lang="fr-FR" dirty="0" smtClean="0">
                <a:latin typeface="Times New Roman" pitchFamily="18" charset="0"/>
                <a:cs typeface="Times New Roman" pitchFamily="18" charset="0"/>
              </a:rPr>
              <a:t>Tout texte doit suivre le principe qui correspond à la règle de progression de l'information. Il est important qu’un texte présente des informations nouvelles pour avoir un intérêt communicatif. Chaque nouvelle phrase apporte une information nouvelle par rapport à la logique et l'information précédente. </a:t>
            </a:r>
          </a:p>
          <a:p>
            <a:endParaRPr lang="fr-FR" dirty="0">
              <a:latin typeface="Times New Roman" pitchFamily="18" charset="0"/>
              <a:cs typeface="Times New Roman" pitchFamily="18" charset="0"/>
            </a:endParaRPr>
          </a:p>
        </p:txBody>
      </p:sp>
      <p:sp>
        <p:nvSpPr>
          <p:cNvPr id="4" name="Rectangle 3"/>
          <p:cNvSpPr/>
          <p:nvPr/>
        </p:nvSpPr>
        <p:spPr>
          <a:xfrm>
            <a:off x="357158" y="4786322"/>
            <a:ext cx="8215370" cy="1384995"/>
          </a:xfrm>
          <a:prstGeom prst="rect">
            <a:avLst/>
          </a:prstGeom>
        </p:spPr>
        <p:txBody>
          <a:bodyPr wrap="square">
            <a:spAutoFit/>
          </a:bodyPr>
          <a:lstStyle/>
          <a:p>
            <a:pPr algn="just">
              <a:buNone/>
            </a:pPr>
            <a:r>
              <a:rPr lang="fr-FR" sz="2800" b="1" i="1" dirty="0" smtClean="0">
                <a:latin typeface="Times New Roman" pitchFamily="18" charset="0"/>
                <a:cs typeface="Times New Roman" pitchFamily="18" charset="0"/>
              </a:rPr>
              <a:t>Exemple</a:t>
            </a:r>
            <a:r>
              <a:rPr lang="fr-FR" sz="2800" i="1" dirty="0" smtClean="0">
                <a:latin typeface="Times New Roman" pitchFamily="18" charset="0"/>
                <a:cs typeface="Times New Roman" pitchFamily="18" charset="0"/>
              </a:rPr>
              <a:t> : La manière la plus tranquille d’étudier c’est d’aller à la bibliothèque. La bibliothèque est l’endroit idéal pour travailler tranquillement</a:t>
            </a:r>
            <a:endParaRPr lang="fr-FR" sz="2800" dirty="0" smtClean="0">
              <a:latin typeface="Times New Roman" pitchFamily="18" charset="0"/>
              <a:cs typeface="Times New Roman" pitchFamily="18" charset="0"/>
            </a:endParaRPr>
          </a:p>
        </p:txBody>
      </p:sp>
      <p:cxnSp>
        <p:nvCxnSpPr>
          <p:cNvPr id="6" name="Connecteur droit 5"/>
          <p:cNvCxnSpPr/>
          <p:nvPr/>
        </p:nvCxnSpPr>
        <p:spPr>
          <a:xfrm flipV="1">
            <a:off x="285720" y="4786322"/>
            <a:ext cx="8572560" cy="1500198"/>
          </a:xfrm>
          <a:prstGeom prst="line">
            <a:avLst/>
          </a:prstGeom>
          <a:ln>
            <a:solidFill>
              <a:srgbClr val="FF0000"/>
            </a:solidFill>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b. La relation entre les passages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28596" y="1285861"/>
            <a:ext cx="8258204" cy="4643470"/>
          </a:xfrm>
        </p:spPr>
        <p:txBody>
          <a:bodyPr>
            <a:normAutofit fontScale="85000" lnSpcReduction="10000"/>
          </a:bodyPr>
          <a:lstStyle/>
          <a:p>
            <a:pPr algn="just">
              <a:lnSpc>
                <a:spcPct val="150000"/>
              </a:lnSpc>
            </a:pPr>
            <a:r>
              <a:rPr lang="fr-FR" dirty="0" smtClean="0">
                <a:latin typeface="Times New Roman" pitchFamily="18" charset="0"/>
                <a:cs typeface="Times New Roman" pitchFamily="18" charset="0"/>
              </a:rPr>
              <a:t>Dans un texte bien </a:t>
            </a:r>
            <a:r>
              <a:rPr lang="fr-FR" b="1" dirty="0" smtClean="0">
                <a:latin typeface="Times New Roman" pitchFamily="18" charset="0"/>
                <a:cs typeface="Times New Roman" pitchFamily="18" charset="0"/>
              </a:rPr>
              <a:t>cohérent</a:t>
            </a:r>
            <a:r>
              <a:rPr lang="fr-FR" dirty="0" smtClean="0">
                <a:latin typeface="Times New Roman" pitchFamily="18" charset="0"/>
                <a:cs typeface="Times New Roman" pitchFamily="18" charset="0"/>
              </a:rPr>
              <a:t>, il faut que le passage d’une idée à l’autre soit clair. Ce passage logique est important pour que le lecteur suive la transition des thèmes et le cheminement des idées de l’auteur. En général, ce passage se fait entre les paragraphes. On peut trouver à la fin des paragraphes une ouverture ou un début du paragraphe suivant.</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c. La non-contradiction</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pPr algn="just"/>
            <a:r>
              <a:rPr lang="fr-FR" dirty="0" smtClean="0">
                <a:latin typeface="Times New Roman" pitchFamily="18" charset="0"/>
                <a:cs typeface="Times New Roman" pitchFamily="18" charset="0"/>
              </a:rPr>
              <a:t>Il est important qu’il n’y ait pas de contradiction entre les phrases et les paragraphes.</a:t>
            </a:r>
          </a:p>
          <a:p>
            <a:pPr algn="just">
              <a:buNone/>
            </a:pP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La non-contradiction assure la </a:t>
            </a:r>
            <a:r>
              <a:rPr lang="fr-FR" b="1" dirty="0" smtClean="0">
                <a:solidFill>
                  <a:srgbClr val="FF0000"/>
                </a:solidFill>
                <a:latin typeface="Times New Roman" pitchFamily="18" charset="0"/>
                <a:cs typeface="Times New Roman" pitchFamily="18" charset="0"/>
              </a:rPr>
              <a:t>crédibilité</a:t>
            </a:r>
            <a:r>
              <a:rPr lang="fr-FR" dirty="0" smtClean="0">
                <a:latin typeface="Times New Roman" pitchFamily="18" charset="0"/>
                <a:cs typeface="Times New Roman" pitchFamily="18" charset="0"/>
              </a:rPr>
              <a:t> du texte, en évitant d’affirmer et de nier au même temps la même information.</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1478</TotalTime>
  <Words>671</Words>
  <Application>Microsoft Office PowerPoint</Application>
  <PresentationFormat>Affichage à l'écran (4:3)</PresentationFormat>
  <Paragraphs>37</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Unité d'apprentissage N°02  </vt:lpstr>
      <vt:lpstr>Partie N°02 du cours </vt:lpstr>
      <vt:lpstr>III. Caractéristiques Textuelles </vt:lpstr>
      <vt:lpstr>Diapositive 4</vt:lpstr>
      <vt:lpstr>2.La cohérence textuelle </vt:lpstr>
      <vt:lpstr>Les règles de cohérence textuelle </vt:lpstr>
      <vt:lpstr>a. La progression de l’information </vt:lpstr>
      <vt:lpstr>b. La relation entre les passages  </vt:lpstr>
      <vt:lpstr>c. La non-contradiction </vt:lpstr>
      <vt:lpstr>d. Le champ lexical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Fiche-contact</dc:title>
  <dc:creator>Djelloul</dc:creator>
  <cp:lastModifiedBy>mr</cp:lastModifiedBy>
  <cp:revision>56</cp:revision>
  <dcterms:created xsi:type="dcterms:W3CDTF">2020-12-25T11:27:26Z</dcterms:created>
  <dcterms:modified xsi:type="dcterms:W3CDTF">2021-11-10T09:46:26Z</dcterms:modified>
</cp:coreProperties>
</file>