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77" r:id="rId5"/>
    <p:sldId id="278" r:id="rId6"/>
    <p:sldId id="279" r:id="rId7"/>
    <p:sldId id="280" r:id="rId8"/>
    <p:sldId id="281" r:id="rId9"/>
    <p:sldId id="284" r:id="rId10"/>
    <p:sldId id="285" r:id="rId11"/>
    <p:sldId id="286" r:id="rId12"/>
    <p:sldId id="287" r:id="rId13"/>
    <p:sldId id="288" r:id="rId14"/>
    <p:sldId id="289" r:id="rId15"/>
    <p:sldId id="290" r:id="rId16"/>
    <p:sldId id="291" r:id="rId17"/>
    <p:sldId id="292" r:id="rId18"/>
    <p:sldId id="293" r:id="rId19"/>
    <p:sldId id="282" r:id="rId20"/>
    <p:sldId id="283" r:id="rId21"/>
    <p:sldId id="276"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74" autoAdjust="0"/>
  </p:normalViewPr>
  <p:slideViewPr>
    <p:cSldViewPr snapToGrid="0">
      <p:cViewPr varScale="1">
        <p:scale>
          <a:sx n="55" d="100"/>
          <a:sy n="55" d="100"/>
        </p:scale>
        <p:origin x="728" y="48"/>
      </p:cViewPr>
      <p:guideLst/>
    </p:cSldViewPr>
  </p:slideViewPr>
  <p:notesTextViewPr>
    <p:cViewPr>
      <p:scale>
        <a:sx n="1" d="1"/>
        <a:sy n="1" d="1"/>
      </p:scale>
      <p:origin x="0" y="0"/>
    </p:cViewPr>
  </p:notesTextViewPr>
  <p:sorterViewPr>
    <p:cViewPr>
      <p:scale>
        <a:sx n="100" d="100"/>
        <a:sy n="100" d="100"/>
      </p:scale>
      <p:origin x="0" y="-153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3"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4"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5"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46"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47"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48"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3" name="Image"/>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3"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1" name="Image"/>
          <p:cNvSpPr>
            <a:spLocks noGrp="1"/>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2" name="Image"/>
          <p:cNvSpPr>
            <a:spLocks noGrp="1"/>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3" name="Image"/>
          <p:cNvSpPr>
            <a:spLocks noGrp="1"/>
          </p:cNvSpPr>
          <p:nvPr>
            <p:ph type="pic" sz="half" idx="23"/>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Johnny Appleseed"/>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2"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acher Ghichi Abdellali"/>
          <p:cNvSpPr>
            <a:spLocks noGrp="1"/>
          </p:cNvSpPr>
          <p:nvPr>
            <p:ph type="ctrTitle" idx="4294967295"/>
          </p:nvPr>
        </p:nvSpPr>
        <p:spPr>
          <a:xfrm>
            <a:off x="3550348" y="1077194"/>
            <a:ext cx="5904104" cy="954127"/>
          </a:xfrm>
          <a:prstGeom prst="rect">
            <a:avLst/>
          </a:prstGeom>
          <a:solidFill>
            <a:schemeClr val="accent1"/>
          </a:solidFill>
        </p:spPr>
        <p:txBody>
          <a:bodyPr lIns="0" tIns="0" rIns="0" bIns="0"/>
          <a:lstStyle>
            <a:lvl1pPr>
              <a:lnSpc>
                <a:spcPct val="100000"/>
              </a:lnSpc>
              <a:spcBef>
                <a:spcPts val="0"/>
              </a:spcBef>
              <a:defRPr sz="3600" b="1">
                <a:solidFill>
                  <a:srgbClr val="FFFFFF"/>
                </a:solidFill>
                <a:effectLst>
                  <a:outerShdw blurRad="25400" dist="33948" dir="2700000" rotWithShape="0">
                    <a:srgbClr val="3B3936"/>
                  </a:outerShdw>
                </a:effectLst>
                <a:latin typeface="Palatino"/>
                <a:ea typeface="Palatino"/>
                <a:cs typeface="Palatino"/>
                <a:sym typeface="Palatino"/>
              </a:defRPr>
            </a:lvl1pPr>
          </a:lstStyle>
          <a:p>
            <a:r>
              <a:t>Teacher Ghichi Abdellali</a:t>
            </a:r>
          </a:p>
        </p:txBody>
      </p:sp>
      <p:sp>
        <p:nvSpPr>
          <p:cNvPr id="128" name="Mila University Center 2019-2020"/>
          <p:cNvSpPr>
            <a:spLocks noGrp="1"/>
          </p:cNvSpPr>
          <p:nvPr>
            <p:ph type="subTitle" sz="quarter" idx="4294967295"/>
          </p:nvPr>
        </p:nvSpPr>
        <p:spPr>
          <a:xfrm>
            <a:off x="3156688" y="7701902"/>
            <a:ext cx="6400801" cy="457201"/>
          </a:xfrm>
          <a:prstGeom prst="rect">
            <a:avLst/>
          </a:prstGeom>
          <a:blipFill>
            <a:blip r:embed="rId2"/>
          </a:blipFill>
        </p:spPr>
        <p:txBody>
          <a:bodyPr lIns="45719" tIns="45719" rIns="45719" bIns="45719" anchor="t"/>
          <a:lstStyle>
            <a:lvl1pPr marL="0" indent="0" algn="ctr" defTabSz="408940">
              <a:spcBef>
                <a:spcPts val="0"/>
              </a:spcBef>
              <a:buClrTx/>
              <a:buSzTx/>
              <a:buFontTx/>
              <a:buNone/>
              <a:defRPr sz="2240">
                <a:solidFill>
                  <a:srgbClr val="FFFFFF"/>
                </a:solidFill>
                <a:effectLst>
                  <a:outerShdw blurRad="17780" dist="23763" dir="2700000" rotWithShape="0">
                    <a:srgbClr val="3B3936"/>
                  </a:outerShdw>
                </a:effectLst>
              </a:defRPr>
            </a:lvl1pPr>
          </a:lstStyle>
          <a:p>
            <a:r>
              <a:rPr dirty="0"/>
              <a:t>Mila </a:t>
            </a:r>
            <a:r>
              <a:t>University Center</a:t>
            </a:r>
            <a:endParaRPr dirty="0"/>
          </a:p>
        </p:txBody>
      </p:sp>
      <p:sp>
        <p:nvSpPr>
          <p:cNvPr id="129" name="Marketing Research"/>
          <p:cNvSpPr/>
          <p:nvPr/>
        </p:nvSpPr>
        <p:spPr>
          <a:xfrm>
            <a:off x="2242288" y="3080488"/>
            <a:ext cx="8229601" cy="3048001"/>
          </a:xfrm>
          <a:prstGeom prst="rect">
            <a:avLst/>
          </a:prstGeom>
          <a:blipFill>
            <a:blip r:embed="rId3"/>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defRPr sz="9100" b="1">
                <a:solidFill>
                  <a:srgbClr val="FFFFFF"/>
                </a:solidFill>
                <a:effectLst>
                  <a:outerShdw blurRad="25400" dist="33948" dir="2700000" rotWithShape="0">
                    <a:srgbClr val="3B3936"/>
                  </a:outerShdw>
                </a:effectLst>
              </a:defRPr>
            </a:lvl1pPr>
          </a:lstStyle>
          <a:p>
            <a:r>
              <a:t>Marketing Research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1E6D2AC-7F74-9A32-86FB-007904F1D86C}"/>
              </a:ext>
            </a:extLst>
          </p:cNvPr>
          <p:cNvSpPr txBox="1"/>
          <p:nvPr/>
        </p:nvSpPr>
        <p:spPr>
          <a:xfrm>
            <a:off x="413657" y="521456"/>
            <a:ext cx="12177485"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EG" sz="3200" b="1" dirty="0">
                <a:solidFill>
                  <a:srgbClr val="002060"/>
                </a:solidFill>
              </a:rPr>
              <a:t>ويمكن تصنيف استمارات الاستقصاء أيضا على أساس الغرض منها:</a:t>
            </a:r>
          </a:p>
          <a:p>
            <a:pPr algn="just" rtl="1"/>
            <a:endParaRPr lang="ar-EG" sz="3200" b="1" dirty="0">
              <a:solidFill>
                <a:srgbClr val="002060"/>
              </a:solidFill>
            </a:endParaRPr>
          </a:p>
          <a:p>
            <a:pPr algn="just" rtl="1"/>
            <a:r>
              <a:rPr lang="ar-EG" sz="3200" b="1" dirty="0">
                <a:solidFill>
                  <a:srgbClr val="0070C0"/>
                </a:solidFill>
              </a:rPr>
              <a:t> فالأسئلة تتم صياغتها لجمع ثلاث أنواع من المعلومات: معلومات عن السلوك، معلومات عن الاتجاهات ومعلومات يمكن استخدامها لغرض التصنيف.</a:t>
            </a:r>
          </a:p>
        </p:txBody>
      </p:sp>
      <p:sp>
        <p:nvSpPr>
          <p:cNvPr id="7" name="ZoneTexte 6">
            <a:extLst>
              <a:ext uri="{FF2B5EF4-FFF2-40B4-BE49-F238E27FC236}">
                <a16:creationId xmlns:a16="http://schemas.microsoft.com/office/drawing/2014/main" id="{5B128995-D2CC-C7CC-34E9-D1BC31116855}"/>
              </a:ext>
            </a:extLst>
          </p:cNvPr>
          <p:cNvSpPr txBox="1"/>
          <p:nvPr/>
        </p:nvSpPr>
        <p:spPr>
          <a:xfrm>
            <a:off x="7431314" y="2846197"/>
            <a:ext cx="515982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EG" sz="3200" b="1" dirty="0">
                <a:solidFill>
                  <a:srgbClr val="002060"/>
                </a:solidFill>
              </a:rPr>
              <a:t>جدول: الأنواع الثلاثة المختلفة للأسئلة </a:t>
            </a:r>
            <a:endParaRPr lang="fr-FR" sz="3200" dirty="0"/>
          </a:p>
        </p:txBody>
      </p:sp>
      <p:graphicFrame>
        <p:nvGraphicFramePr>
          <p:cNvPr id="8" name="Tableau 8">
            <a:extLst>
              <a:ext uri="{FF2B5EF4-FFF2-40B4-BE49-F238E27FC236}">
                <a16:creationId xmlns:a16="http://schemas.microsoft.com/office/drawing/2014/main" id="{4C5AF627-E913-2BB0-7B1C-B3576B236D78}"/>
              </a:ext>
            </a:extLst>
          </p:cNvPr>
          <p:cNvGraphicFramePr>
            <a:graphicFrameLocks noGrp="1"/>
          </p:cNvGraphicFramePr>
          <p:nvPr>
            <p:extLst>
              <p:ext uri="{D42A27DB-BD31-4B8C-83A1-F6EECF244321}">
                <p14:modId xmlns:p14="http://schemas.microsoft.com/office/powerpoint/2010/main" val="2852986309"/>
              </p:ext>
            </p:extLst>
          </p:nvPr>
        </p:nvGraphicFramePr>
        <p:xfrm>
          <a:off x="470503" y="3693610"/>
          <a:ext cx="12063791" cy="5289168"/>
        </p:xfrm>
        <a:graphic>
          <a:graphicData uri="http://schemas.openxmlformats.org/drawingml/2006/table">
            <a:tbl>
              <a:tblPr firstRow="1" bandRow="1">
                <a:tableStyleId>{5940675A-B579-460E-94D1-54222C63F5DA}</a:tableStyleId>
              </a:tblPr>
              <a:tblGrid>
                <a:gridCol w="4347029">
                  <a:extLst>
                    <a:ext uri="{9D8B030D-6E8A-4147-A177-3AD203B41FA5}">
                      <a16:colId xmlns:a16="http://schemas.microsoft.com/office/drawing/2014/main" val="2366905000"/>
                    </a:ext>
                  </a:extLst>
                </a:gridCol>
                <a:gridCol w="5657214">
                  <a:extLst>
                    <a:ext uri="{9D8B030D-6E8A-4147-A177-3AD203B41FA5}">
                      <a16:colId xmlns:a16="http://schemas.microsoft.com/office/drawing/2014/main" val="2761010078"/>
                    </a:ext>
                  </a:extLst>
                </a:gridCol>
                <a:gridCol w="2059548">
                  <a:extLst>
                    <a:ext uri="{9D8B030D-6E8A-4147-A177-3AD203B41FA5}">
                      <a16:colId xmlns:a16="http://schemas.microsoft.com/office/drawing/2014/main" val="3567064856"/>
                    </a:ext>
                  </a:extLst>
                </a:gridCol>
              </a:tblGrid>
              <a:tr h="625728">
                <a:tc>
                  <a:txBody>
                    <a:bodyPr/>
                    <a:lstStyle/>
                    <a:p>
                      <a:r>
                        <a:rPr lang="ar-EG" sz="2400" b="1" dirty="0">
                          <a:solidFill>
                            <a:srgbClr val="002060"/>
                          </a:solidFill>
                        </a:rPr>
                        <a:t>أنواع الدراسات الإرشادية</a:t>
                      </a:r>
                      <a:endParaRPr lang="fr-FR" sz="2400" b="1" dirty="0">
                        <a:solidFill>
                          <a:srgbClr val="002060"/>
                        </a:solidFill>
                      </a:endParaRPr>
                    </a:p>
                  </a:txBody>
                  <a:tcPr/>
                </a:tc>
                <a:tc>
                  <a:txBody>
                    <a:bodyPr/>
                    <a:lstStyle/>
                    <a:p>
                      <a:r>
                        <a:rPr lang="ar-EG" sz="2400" b="1" dirty="0">
                          <a:solidFill>
                            <a:srgbClr val="002060"/>
                          </a:solidFill>
                        </a:rPr>
                        <a:t>المعلومات التي يبحث عنها</a:t>
                      </a:r>
                      <a:endParaRPr lang="fr-FR" sz="2400" b="1" dirty="0">
                        <a:solidFill>
                          <a:srgbClr val="002060"/>
                        </a:solidFill>
                      </a:endParaRPr>
                    </a:p>
                  </a:txBody>
                  <a:tcPr/>
                </a:tc>
                <a:tc>
                  <a:txBody>
                    <a:bodyPr/>
                    <a:lstStyle/>
                    <a:p>
                      <a:pPr algn="ctr" rtl="1"/>
                      <a:r>
                        <a:rPr lang="ar-EG" sz="2400" b="1" dirty="0">
                          <a:solidFill>
                            <a:srgbClr val="002060"/>
                          </a:solidFill>
                        </a:rPr>
                        <a:t>إطار السؤال</a:t>
                      </a:r>
                      <a:endParaRPr lang="fr-FR" sz="2400" b="1" dirty="0">
                        <a:solidFill>
                          <a:srgbClr val="002060"/>
                        </a:solidFill>
                      </a:endParaRPr>
                    </a:p>
                  </a:txBody>
                  <a:tcPr/>
                </a:tc>
                <a:extLst>
                  <a:ext uri="{0D108BD9-81ED-4DB2-BD59-A6C34878D82A}">
                    <a16:rowId xmlns:a16="http://schemas.microsoft.com/office/drawing/2014/main" val="360935399"/>
                  </a:ext>
                </a:extLst>
              </a:tr>
              <a:tr h="370840">
                <a:tc>
                  <a:txBody>
                    <a:bodyPr/>
                    <a:lstStyle/>
                    <a:p>
                      <a:pPr algn="r"/>
                      <a:r>
                        <a:rPr lang="ar-EG" sz="2400" b="1" dirty="0">
                          <a:solidFill>
                            <a:srgbClr val="0070C0"/>
                          </a:solidFill>
                        </a:rPr>
                        <a:t>دراسات إرشادية لمعرفة حجم السوق، وأسهمه، ومدى الإدراك، ومعدل الاستخدام.</a:t>
                      </a:r>
                      <a:endParaRPr lang="fr-FR" sz="2400" dirty="0"/>
                    </a:p>
                  </a:txBody>
                  <a:tcPr/>
                </a:tc>
                <a:tc>
                  <a:txBody>
                    <a:bodyPr/>
                    <a:lstStyle/>
                    <a:p>
                      <a:pPr algn="r" rtl="1"/>
                      <a:r>
                        <a:rPr lang="ar-EG" sz="2400" b="1" dirty="0">
                          <a:solidFill>
                            <a:srgbClr val="0070C0"/>
                          </a:solidFill>
                        </a:rPr>
                        <a:t>معلومات واقعية عن ماهية أفراد العينة، وأعمالهم، وممتلكاتهم، وكذلك مدى تكرار بعض تصرفاتهم، وأماكن إقامتهم وما إلى ذلك.</a:t>
                      </a:r>
                      <a:endParaRPr lang="fr-FR" sz="2400" b="1" dirty="0">
                        <a:solidFill>
                          <a:srgbClr val="0070C0"/>
                        </a:solidFill>
                      </a:endParaRPr>
                    </a:p>
                  </a:txBody>
                  <a:tcPr/>
                </a:tc>
                <a:tc>
                  <a:txBody>
                    <a:bodyPr/>
                    <a:lstStyle/>
                    <a:p>
                      <a:r>
                        <a:rPr lang="ar-EG" sz="2400" b="1" dirty="0">
                          <a:solidFill>
                            <a:srgbClr val="002060"/>
                          </a:solidFill>
                        </a:rPr>
                        <a:t>السلوك</a:t>
                      </a:r>
                      <a:endParaRPr lang="fr-FR" sz="2400" b="1" dirty="0">
                        <a:solidFill>
                          <a:srgbClr val="002060"/>
                        </a:solidFill>
                      </a:endParaRPr>
                    </a:p>
                  </a:txBody>
                  <a:tcPr/>
                </a:tc>
                <a:extLst>
                  <a:ext uri="{0D108BD9-81ED-4DB2-BD59-A6C34878D82A}">
                    <a16:rowId xmlns:a16="http://schemas.microsoft.com/office/drawing/2014/main" val="335160636"/>
                  </a:ext>
                </a:extLst>
              </a:tr>
              <a:tr h="370840">
                <a:tc>
                  <a:txBody>
                    <a:bodyPr/>
                    <a:lstStyle/>
                    <a:p>
                      <a:pPr algn="r"/>
                      <a:r>
                        <a:rPr lang="ar-EG" sz="2400" b="1" dirty="0">
                          <a:solidFill>
                            <a:srgbClr val="0070C0"/>
                          </a:solidFill>
                        </a:rPr>
                        <a:t>دراسات إرشادية لمعرفة تصورات الأفراد واتجاهاتهم، بالإضافة إلى الدراسات المتعلقة بالعلامة التجارية، وأخيرا دراسات معرفة مدى رضا الموظفين وأو المستهلكين .</a:t>
                      </a:r>
                      <a:endParaRPr lang="fr-FR" sz="2400" dirty="0"/>
                    </a:p>
                  </a:txBody>
                  <a:tcPr/>
                </a:tc>
                <a:tc>
                  <a:txBody>
                    <a:bodyPr/>
                    <a:lstStyle/>
                    <a:p>
                      <a:pPr algn="r" rtl="1"/>
                      <a:r>
                        <a:rPr lang="ar-EG" sz="2400" b="1" dirty="0">
                          <a:solidFill>
                            <a:srgbClr val="0070C0"/>
                          </a:solidFill>
                        </a:rPr>
                        <a:t>نظرة الناس إلى شيء ما، وتصوراتهم، ومدى إقبالهم على القيام بأفعال معينة وسبب قيامهم بها.</a:t>
                      </a:r>
                      <a:endParaRPr lang="fr-FR" sz="2400" dirty="0"/>
                    </a:p>
                  </a:txBody>
                  <a:tcPr/>
                </a:tc>
                <a:tc>
                  <a:txBody>
                    <a:bodyPr/>
                    <a:lstStyle/>
                    <a:p>
                      <a:r>
                        <a:rPr lang="ar-EG" sz="2400" b="1" dirty="0">
                          <a:solidFill>
                            <a:srgbClr val="002060"/>
                          </a:solidFill>
                        </a:rPr>
                        <a:t>الاتجاه</a:t>
                      </a:r>
                      <a:endParaRPr lang="fr-FR" sz="2400" b="1" dirty="0">
                        <a:solidFill>
                          <a:srgbClr val="002060"/>
                        </a:solidFill>
                      </a:endParaRPr>
                    </a:p>
                  </a:txBody>
                  <a:tcPr/>
                </a:tc>
                <a:extLst>
                  <a:ext uri="{0D108BD9-81ED-4DB2-BD59-A6C34878D82A}">
                    <a16:rowId xmlns:a16="http://schemas.microsoft.com/office/drawing/2014/main" val="3298430777"/>
                  </a:ext>
                </a:extLst>
              </a:tr>
              <a:tr h="370840">
                <a:tc>
                  <a:txBody>
                    <a:bodyPr/>
                    <a:lstStyle/>
                    <a:p>
                      <a:pPr algn="r"/>
                      <a:r>
                        <a:rPr lang="ar-EG" sz="2400" b="1" dirty="0">
                          <a:solidFill>
                            <a:srgbClr val="0070C0"/>
                          </a:solidFill>
                        </a:rPr>
                        <a:t>جميع أنواع الدراسات الإرشادية.</a:t>
                      </a:r>
                      <a:endParaRPr lang="fr-FR" sz="2400" dirty="0"/>
                    </a:p>
                  </a:txBody>
                  <a:tcPr/>
                </a:tc>
                <a:tc>
                  <a:txBody>
                    <a:bodyPr/>
                    <a:lstStyle/>
                    <a:p>
                      <a:pPr algn="r"/>
                      <a:r>
                        <a:rPr lang="ar-EG" sz="2400" b="1" dirty="0">
                          <a:solidFill>
                            <a:srgbClr val="0070C0"/>
                          </a:solidFill>
                        </a:rPr>
                        <a:t>المعلومات المستخدمة لتصنيف أفراد العينة لتمييزهم عن الأخرين، مثل أعمارهم، وأجناسهم، وطبقاتهم الاجتماعية، وأماكن إقامتهم، وحالة مساكنهم، وعدد أفراد عائلاتهم..</a:t>
                      </a:r>
                      <a:endParaRPr lang="fr-FR" sz="2400" dirty="0"/>
                    </a:p>
                  </a:txBody>
                  <a:tcPr/>
                </a:tc>
                <a:tc>
                  <a:txBody>
                    <a:bodyPr/>
                    <a:lstStyle/>
                    <a:p>
                      <a:r>
                        <a:rPr lang="ar-EG" sz="2400" b="1" dirty="0">
                          <a:solidFill>
                            <a:srgbClr val="002060"/>
                          </a:solidFill>
                        </a:rPr>
                        <a:t>التصنيف</a:t>
                      </a:r>
                      <a:endParaRPr lang="fr-FR" sz="2400" b="1" dirty="0">
                        <a:solidFill>
                          <a:srgbClr val="002060"/>
                        </a:solidFill>
                      </a:endParaRPr>
                    </a:p>
                  </a:txBody>
                  <a:tcPr/>
                </a:tc>
                <a:extLst>
                  <a:ext uri="{0D108BD9-81ED-4DB2-BD59-A6C34878D82A}">
                    <a16:rowId xmlns:a16="http://schemas.microsoft.com/office/drawing/2014/main" val="3888851682"/>
                  </a:ext>
                </a:extLst>
              </a:tr>
            </a:tbl>
          </a:graphicData>
        </a:graphic>
      </p:graphicFrame>
    </p:spTree>
    <p:extLst>
      <p:ext uri="{BB962C8B-B14F-4D97-AF65-F5344CB8AC3E}">
        <p14:creationId xmlns:p14="http://schemas.microsoft.com/office/powerpoint/2010/main" val="4325749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770CAD9-90FA-2B01-90DC-1F55DA5FB9BB}"/>
              </a:ext>
            </a:extLst>
          </p:cNvPr>
          <p:cNvSpPr txBox="1"/>
          <p:nvPr/>
        </p:nvSpPr>
        <p:spPr>
          <a:xfrm>
            <a:off x="159657" y="4735815"/>
            <a:ext cx="12221028"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defRPr sz="2200" b="1">
                <a:solidFill>
                  <a:srgbClr val="FFFFFF"/>
                </a:solidFill>
                <a:latin typeface="Simplified Arabic"/>
                <a:ea typeface="Simplified Arabic"/>
                <a:cs typeface="Simplified Arabic"/>
                <a:sym typeface="Simplified Arabic"/>
              </a:defRPr>
            </a:pPr>
            <a:r>
              <a:rPr lang="ar-EG" sz="3200" dirty="0">
                <a:solidFill>
                  <a:srgbClr val="002060"/>
                </a:solidFill>
              </a:rPr>
              <a:t>من أمثلتها:</a:t>
            </a:r>
          </a:p>
          <a:p>
            <a:pPr algn="r" rtl="1">
              <a:defRPr sz="2200" b="1">
                <a:solidFill>
                  <a:srgbClr val="FFFFFF"/>
                </a:solidFill>
                <a:latin typeface="Simplified Arabic"/>
                <a:ea typeface="Simplified Arabic"/>
                <a:cs typeface="Simplified Arabic"/>
                <a:sym typeface="Simplified Arabic"/>
              </a:defRPr>
            </a:pPr>
            <a:endParaRPr lang="ar-EG" sz="3200" dirty="0">
              <a:solidFill>
                <a:srgbClr val="0070C0"/>
              </a:solidFill>
              <a:latin typeface="Arial"/>
              <a:ea typeface="Arial"/>
              <a:cs typeface="Arial"/>
              <a:sym typeface="Arial"/>
            </a:endParaRPr>
          </a:p>
          <a:p>
            <a:pPr algn="r"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هل قمت يوما بـ ...؟                    ما الذي تقوم به كثيرا ...؟</a:t>
            </a:r>
            <a:endParaRPr lang="ar-EG" sz="3200" dirty="0">
              <a:solidFill>
                <a:srgbClr val="0070C0"/>
              </a:solidFill>
              <a:latin typeface="Arial"/>
              <a:ea typeface="Arial"/>
              <a:cs typeface="Arial"/>
              <a:sym typeface="Arial"/>
            </a:endParaRPr>
          </a:p>
          <a:p>
            <a:pPr algn="r"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هل فعلت يوما ...؟                     من يقوم بـ ...؟</a:t>
            </a:r>
            <a:endParaRPr lang="ar-EG" sz="3200" dirty="0">
              <a:solidFill>
                <a:srgbClr val="0070C0"/>
              </a:solidFill>
              <a:latin typeface="Arial"/>
              <a:ea typeface="Arial"/>
              <a:cs typeface="Arial"/>
              <a:sym typeface="Arial"/>
            </a:endParaRPr>
          </a:p>
          <a:p>
            <a:pPr algn="r"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من تعرف أنه ...؟                      كم عدد ...؟</a:t>
            </a:r>
            <a:endParaRPr lang="ar-EG" sz="3200" dirty="0">
              <a:solidFill>
                <a:srgbClr val="0070C0"/>
              </a:solidFill>
              <a:latin typeface="Arial"/>
              <a:ea typeface="Arial"/>
              <a:cs typeface="Arial"/>
              <a:sym typeface="Arial"/>
            </a:endParaRPr>
          </a:p>
          <a:p>
            <a:pPr algn="r"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متى آخر مرة قمت فيها بـ ...؟         هل لديك ...؟</a:t>
            </a:r>
            <a:endParaRPr lang="ar-EG" sz="3200" dirty="0">
              <a:solidFill>
                <a:srgbClr val="0070C0"/>
              </a:solidFill>
              <a:latin typeface="Arial"/>
              <a:ea typeface="Arial"/>
              <a:cs typeface="Arial"/>
              <a:sym typeface="Arial"/>
            </a:endParaRPr>
          </a:p>
          <a:p>
            <a:pPr algn="r"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بأي شكل تقوم بـ ...؟                  في المستقبل هل ستقوم بـ ...؟</a:t>
            </a:r>
          </a:p>
        </p:txBody>
      </p:sp>
      <p:sp>
        <p:nvSpPr>
          <p:cNvPr id="5" name="ZoneTexte 4">
            <a:extLst>
              <a:ext uri="{FF2B5EF4-FFF2-40B4-BE49-F238E27FC236}">
                <a16:creationId xmlns:a16="http://schemas.microsoft.com/office/drawing/2014/main" id="{C6121A9D-D830-10DF-207C-496AD6AFF9F2}"/>
              </a:ext>
            </a:extLst>
          </p:cNvPr>
          <p:cNvSpPr txBox="1"/>
          <p:nvPr/>
        </p:nvSpPr>
        <p:spPr>
          <a:xfrm>
            <a:off x="9013370" y="539300"/>
            <a:ext cx="3367315"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buSzPct val="100000"/>
              <a:defRPr sz="2200" b="1">
                <a:solidFill>
                  <a:srgbClr val="FFFB00"/>
                </a:solidFill>
                <a:latin typeface="Simplified Arabic"/>
                <a:ea typeface="Simplified Arabic"/>
                <a:cs typeface="Simplified Arabic"/>
                <a:sym typeface="Simplified Arabic"/>
              </a:defRPr>
            </a:pPr>
            <a:r>
              <a:rPr lang="ar-EG" sz="3200" dirty="0">
                <a:solidFill>
                  <a:srgbClr val="002060"/>
                </a:solidFill>
              </a:rPr>
              <a:t>أسئلة استقصاء السلوك:</a:t>
            </a:r>
          </a:p>
        </p:txBody>
      </p:sp>
      <p:sp>
        <p:nvSpPr>
          <p:cNvPr id="7" name="ZoneTexte 6">
            <a:extLst>
              <a:ext uri="{FF2B5EF4-FFF2-40B4-BE49-F238E27FC236}">
                <a16:creationId xmlns:a16="http://schemas.microsoft.com/office/drawing/2014/main" id="{DD582971-D332-55AE-BD39-865533320D7B}"/>
              </a:ext>
            </a:extLst>
          </p:cNvPr>
          <p:cNvSpPr txBox="1"/>
          <p:nvPr/>
        </p:nvSpPr>
        <p:spPr>
          <a:xfrm>
            <a:off x="551543" y="1275155"/>
            <a:ext cx="11901714"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يتم تصميمها لمعرفة ما تقوم به مفردات العينة من أفراد أو شركات، على سبيل المثال: هل يذهب الأفراد إلى السنيما، كم عدد مرات ذهابهم إليها؟ ما نوع الأفلام التي يشاهدونها؟ مع من يذهبون؟ وكل هذه الأسئلة توضح تصرفات الأفراد على ضوء ما يأكلونه، يشربونه، وما يشترونه ويستخدمونه، يشاهدونه، ويقرؤونه، ويسمعونه.</a:t>
            </a:r>
          </a:p>
          <a:p>
            <a:pPr algn="just" rtl="1">
              <a:defRPr sz="2200" b="1">
                <a:solidFill>
                  <a:srgbClr val="FFFFFF"/>
                </a:solidFill>
                <a:latin typeface="Simplified Arabic"/>
                <a:ea typeface="Simplified Arabic"/>
                <a:cs typeface="Simplified Arabic"/>
                <a:sym typeface="Simplified Arabic"/>
              </a:defRPr>
            </a:pPr>
            <a:endParaRPr lang="ar-EG" sz="3200" dirty="0">
              <a:solidFill>
                <a:srgbClr val="0070C0"/>
              </a:solidFill>
            </a:endParaRPr>
          </a:p>
          <a:p>
            <a:pPr algn="just"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 وأسئلة استقصاء السلوك لا تقوم إلا بتسجيل الحقائق بعيدا عن الآراء والأهواء الشخصية.</a:t>
            </a:r>
          </a:p>
        </p:txBody>
      </p:sp>
    </p:spTree>
    <p:extLst>
      <p:ext uri="{BB962C8B-B14F-4D97-AF65-F5344CB8AC3E}">
        <p14:creationId xmlns:p14="http://schemas.microsoft.com/office/powerpoint/2010/main" val="25016360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25">
            <a:extLst>
              <a:ext uri="{FF2B5EF4-FFF2-40B4-BE49-F238E27FC236}">
                <a16:creationId xmlns:a16="http://schemas.microsoft.com/office/drawing/2014/main" id="{C5F34C3D-AE1B-378C-827A-74B64EC5AE9D}"/>
              </a:ext>
            </a:extLst>
          </p:cNvPr>
          <p:cNvSpPr/>
          <p:nvPr/>
        </p:nvSpPr>
        <p:spPr>
          <a:xfrm>
            <a:off x="297647" y="5675745"/>
            <a:ext cx="12358808" cy="35394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p>
            <a:pPr algn="just">
              <a:defRPr sz="2200" b="1">
                <a:solidFill>
                  <a:srgbClr val="FFFFFF"/>
                </a:solidFill>
                <a:latin typeface="Arial"/>
                <a:ea typeface="Arial"/>
                <a:cs typeface="Arial"/>
                <a:sym typeface="Arial"/>
              </a:defRPr>
            </a:pPr>
            <a:endParaRPr sz="3200" dirty="0">
              <a:solidFill>
                <a:srgbClr val="0070C0"/>
              </a:solidFill>
            </a:endParaRPr>
          </a:p>
          <a:p>
            <a:pPr algn="just" rtl="1">
              <a:defRPr sz="2200" b="1">
                <a:solidFill>
                  <a:srgbClr val="FFFFFF"/>
                </a:solidFill>
                <a:latin typeface="Simplified Arabic"/>
                <a:ea typeface="Simplified Arabic"/>
                <a:cs typeface="Simplified Arabic"/>
                <a:sym typeface="Simplified Arabic"/>
              </a:defRPr>
            </a:pPr>
            <a:r>
              <a:rPr sz="3200" dirty="0">
                <a:solidFill>
                  <a:srgbClr val="0070C0"/>
                </a:solidFill>
              </a:rPr>
              <a:t>- </a:t>
            </a:r>
            <a:r>
              <a:rPr sz="3200" dirty="0" err="1">
                <a:solidFill>
                  <a:srgbClr val="0070C0"/>
                </a:solidFill>
              </a:rPr>
              <a:t>لماذا</a:t>
            </a:r>
            <a:r>
              <a:rPr sz="3200" dirty="0">
                <a:solidFill>
                  <a:srgbClr val="0070C0"/>
                </a:solidFill>
              </a:rPr>
              <a:t> </a:t>
            </a:r>
            <a:r>
              <a:rPr sz="3200" dirty="0" err="1">
                <a:solidFill>
                  <a:srgbClr val="0070C0"/>
                </a:solidFill>
              </a:rPr>
              <a:t>تقوم</a:t>
            </a:r>
            <a:r>
              <a:rPr sz="3200" dirty="0">
                <a:solidFill>
                  <a:srgbClr val="0070C0"/>
                </a:solidFill>
              </a:rPr>
              <a:t> بـ ...؟           </a:t>
            </a:r>
            <a:r>
              <a:rPr lang="ar-EG" sz="3200" dirty="0">
                <a:solidFill>
                  <a:srgbClr val="0070C0"/>
                </a:solidFill>
              </a:rPr>
              <a:t>                             </a:t>
            </a:r>
            <a:r>
              <a:rPr sz="3200" dirty="0">
                <a:solidFill>
                  <a:srgbClr val="0070C0"/>
                </a:solidFill>
              </a:rPr>
              <a:t> - </a:t>
            </a:r>
            <a:r>
              <a:rPr sz="3200" dirty="0" err="1">
                <a:solidFill>
                  <a:srgbClr val="0070C0"/>
                </a:solidFill>
              </a:rPr>
              <a:t>ما</a:t>
            </a:r>
            <a:r>
              <a:rPr sz="3200" dirty="0">
                <a:solidFill>
                  <a:srgbClr val="0070C0"/>
                </a:solidFill>
              </a:rPr>
              <a:t> </a:t>
            </a:r>
            <a:r>
              <a:rPr sz="3200" dirty="0" err="1">
                <a:solidFill>
                  <a:srgbClr val="0070C0"/>
                </a:solidFill>
              </a:rPr>
              <a:t>رأيك</a:t>
            </a:r>
            <a:r>
              <a:rPr sz="3200" dirty="0">
                <a:solidFill>
                  <a:srgbClr val="0070C0"/>
                </a:solidFill>
              </a:rPr>
              <a:t> </a:t>
            </a:r>
            <a:r>
              <a:rPr sz="3200" dirty="0" err="1">
                <a:solidFill>
                  <a:srgbClr val="0070C0"/>
                </a:solidFill>
              </a:rPr>
              <a:t>في</a:t>
            </a:r>
            <a:r>
              <a:rPr sz="3200" dirty="0">
                <a:solidFill>
                  <a:srgbClr val="0070C0"/>
                </a:solidFill>
              </a:rPr>
              <a:t> ...؟</a:t>
            </a:r>
            <a:endParaRPr sz="3200" dirty="0">
              <a:solidFill>
                <a:srgbClr val="0070C0"/>
              </a:solidFill>
              <a:latin typeface="Arial"/>
              <a:ea typeface="Arial"/>
              <a:cs typeface="Arial"/>
              <a:sym typeface="Arial"/>
            </a:endParaRPr>
          </a:p>
          <a:p>
            <a:pPr algn="just" rtl="1">
              <a:defRPr sz="2200" b="1">
                <a:solidFill>
                  <a:srgbClr val="FFFFFF"/>
                </a:solidFill>
                <a:latin typeface="Simplified Arabic"/>
                <a:ea typeface="Simplified Arabic"/>
                <a:cs typeface="Simplified Arabic"/>
                <a:sym typeface="Simplified Arabic"/>
              </a:defRPr>
            </a:pPr>
            <a:r>
              <a:rPr sz="3200" dirty="0">
                <a:solidFill>
                  <a:srgbClr val="0070C0"/>
                </a:solidFill>
              </a:rPr>
              <a:t>- </a:t>
            </a:r>
            <a:r>
              <a:rPr sz="3200" dirty="0" err="1">
                <a:solidFill>
                  <a:srgbClr val="0070C0"/>
                </a:solidFill>
              </a:rPr>
              <a:t>هل</a:t>
            </a:r>
            <a:r>
              <a:rPr sz="3200" dirty="0">
                <a:solidFill>
                  <a:srgbClr val="0070C0"/>
                </a:solidFill>
              </a:rPr>
              <a:t> </a:t>
            </a:r>
            <a:r>
              <a:rPr sz="3200" dirty="0" err="1">
                <a:solidFill>
                  <a:srgbClr val="0070C0"/>
                </a:solidFill>
              </a:rPr>
              <a:t>توافق</a:t>
            </a:r>
            <a:r>
              <a:rPr sz="3200" dirty="0">
                <a:solidFill>
                  <a:srgbClr val="0070C0"/>
                </a:solidFill>
              </a:rPr>
              <a:t> </a:t>
            </a:r>
            <a:r>
              <a:rPr sz="3200" dirty="0" err="1">
                <a:solidFill>
                  <a:srgbClr val="0070C0"/>
                </a:solidFill>
              </a:rPr>
              <a:t>أم</a:t>
            </a:r>
            <a:r>
              <a:rPr sz="3200" dirty="0">
                <a:solidFill>
                  <a:srgbClr val="0070C0"/>
                </a:solidFill>
              </a:rPr>
              <a:t> </a:t>
            </a:r>
            <a:r>
              <a:rPr sz="3200" dirty="0" err="1">
                <a:solidFill>
                  <a:srgbClr val="0070C0"/>
                </a:solidFill>
              </a:rPr>
              <a:t>تعارض</a:t>
            </a:r>
            <a:r>
              <a:rPr sz="3200" dirty="0">
                <a:solidFill>
                  <a:srgbClr val="0070C0"/>
                </a:solidFill>
              </a:rPr>
              <a:t> ...؟   </a:t>
            </a:r>
            <a:r>
              <a:rPr lang="ar-EG" sz="3200" dirty="0">
                <a:solidFill>
                  <a:srgbClr val="0070C0"/>
                </a:solidFill>
              </a:rPr>
              <a:t>                             </a:t>
            </a:r>
            <a:r>
              <a:rPr sz="3200" dirty="0">
                <a:solidFill>
                  <a:srgbClr val="0070C0"/>
                </a:solidFill>
              </a:rPr>
              <a:t>- </a:t>
            </a:r>
            <a:r>
              <a:rPr sz="3200" dirty="0" err="1">
                <a:solidFill>
                  <a:srgbClr val="0070C0"/>
                </a:solidFill>
              </a:rPr>
              <a:t>كيف</a:t>
            </a:r>
            <a:r>
              <a:rPr sz="3200" dirty="0">
                <a:solidFill>
                  <a:srgbClr val="0070C0"/>
                </a:solidFill>
              </a:rPr>
              <a:t> </a:t>
            </a:r>
            <a:r>
              <a:rPr sz="3200" dirty="0" err="1">
                <a:solidFill>
                  <a:srgbClr val="0070C0"/>
                </a:solidFill>
              </a:rPr>
              <a:t>تقدر</a:t>
            </a:r>
            <a:r>
              <a:rPr sz="3200" dirty="0">
                <a:solidFill>
                  <a:srgbClr val="0070C0"/>
                </a:solidFill>
              </a:rPr>
              <a:t> ...؟</a:t>
            </a:r>
            <a:endParaRPr sz="3200" dirty="0">
              <a:solidFill>
                <a:srgbClr val="0070C0"/>
              </a:solidFill>
              <a:latin typeface="Arial"/>
              <a:ea typeface="Arial"/>
              <a:cs typeface="Arial"/>
              <a:sym typeface="Arial"/>
            </a:endParaRPr>
          </a:p>
          <a:p>
            <a:pPr algn="just" rtl="1">
              <a:defRPr sz="2200" b="1">
                <a:solidFill>
                  <a:srgbClr val="FFFFFF"/>
                </a:solidFill>
                <a:latin typeface="Simplified Arabic"/>
                <a:ea typeface="Simplified Arabic"/>
                <a:cs typeface="Simplified Arabic"/>
                <a:sym typeface="Simplified Arabic"/>
              </a:defRPr>
            </a:pPr>
            <a:r>
              <a:rPr sz="3200" dirty="0">
                <a:solidFill>
                  <a:srgbClr val="0070C0"/>
                </a:solidFill>
              </a:rPr>
              <a:t>- </a:t>
            </a:r>
            <a:r>
              <a:rPr sz="3200" dirty="0" err="1">
                <a:solidFill>
                  <a:srgbClr val="0070C0"/>
                </a:solidFill>
              </a:rPr>
              <a:t>ما</a:t>
            </a:r>
            <a:r>
              <a:rPr sz="3200" dirty="0">
                <a:solidFill>
                  <a:srgbClr val="0070C0"/>
                </a:solidFill>
              </a:rPr>
              <a:t> </a:t>
            </a:r>
            <a:r>
              <a:rPr sz="3200" dirty="0" err="1">
                <a:solidFill>
                  <a:srgbClr val="0070C0"/>
                </a:solidFill>
              </a:rPr>
              <a:t>الأفضل</a:t>
            </a:r>
            <a:r>
              <a:rPr sz="3200" dirty="0">
                <a:solidFill>
                  <a:srgbClr val="0070C0"/>
                </a:solidFill>
              </a:rPr>
              <a:t> </a:t>
            </a:r>
            <a:r>
              <a:rPr lang="ar-EG" sz="3200" dirty="0">
                <a:solidFill>
                  <a:srgbClr val="0070C0"/>
                </a:solidFill>
              </a:rPr>
              <a:t>(</a:t>
            </a:r>
            <a:r>
              <a:rPr sz="3200" dirty="0">
                <a:solidFill>
                  <a:srgbClr val="0070C0"/>
                </a:solidFill>
              </a:rPr>
              <a:t> </a:t>
            </a:r>
            <a:r>
              <a:rPr sz="3200" dirty="0" err="1">
                <a:solidFill>
                  <a:srgbClr val="0070C0"/>
                </a:solidFill>
              </a:rPr>
              <a:t>الأسوأ</a:t>
            </a:r>
            <a:r>
              <a:rPr lang="ar-EG" sz="3200" dirty="0">
                <a:solidFill>
                  <a:srgbClr val="0070C0"/>
                </a:solidFill>
              </a:rPr>
              <a:t>)</a:t>
            </a:r>
            <a:r>
              <a:rPr sz="3200" dirty="0">
                <a:solidFill>
                  <a:srgbClr val="0070C0"/>
                </a:solidFill>
              </a:rPr>
              <a:t> </a:t>
            </a:r>
            <a:r>
              <a:rPr sz="3200" dirty="0" err="1">
                <a:solidFill>
                  <a:srgbClr val="0070C0"/>
                </a:solidFill>
              </a:rPr>
              <a:t>بالنسبة</a:t>
            </a:r>
            <a:r>
              <a:rPr sz="3200" dirty="0">
                <a:solidFill>
                  <a:srgbClr val="0070C0"/>
                </a:solidFill>
              </a:rPr>
              <a:t> </a:t>
            </a:r>
            <a:r>
              <a:rPr sz="3200" dirty="0" err="1">
                <a:solidFill>
                  <a:srgbClr val="0070C0"/>
                </a:solidFill>
              </a:rPr>
              <a:t>إلى</a:t>
            </a:r>
            <a:r>
              <a:rPr sz="3200" dirty="0">
                <a:solidFill>
                  <a:srgbClr val="0070C0"/>
                </a:solidFill>
              </a:rPr>
              <a:t> ...؟</a:t>
            </a:r>
            <a:endParaRPr sz="3200" dirty="0">
              <a:solidFill>
                <a:srgbClr val="0070C0"/>
              </a:solidFill>
              <a:latin typeface="Arial"/>
              <a:ea typeface="Arial"/>
              <a:cs typeface="Arial"/>
              <a:sym typeface="Arial"/>
            </a:endParaRPr>
          </a:p>
          <a:p>
            <a:pPr algn="just" rtl="1">
              <a:defRPr sz="2200" b="1">
                <a:solidFill>
                  <a:srgbClr val="73FA79"/>
                </a:solidFill>
                <a:latin typeface="Simplified Arabic"/>
                <a:ea typeface="Simplified Arabic"/>
                <a:cs typeface="Simplified Arabic"/>
                <a:sym typeface="Simplified Arabic"/>
              </a:defRPr>
            </a:pPr>
            <a:endParaRPr lang="ar-EG" sz="3200" dirty="0">
              <a:solidFill>
                <a:srgbClr val="0070C0"/>
              </a:solidFill>
            </a:endParaRPr>
          </a:p>
          <a:p>
            <a:pPr algn="just" rtl="1">
              <a:defRPr sz="2200" b="1">
                <a:solidFill>
                  <a:srgbClr val="73FA79"/>
                </a:solidFill>
                <a:latin typeface="Simplified Arabic"/>
                <a:ea typeface="Simplified Arabic"/>
                <a:cs typeface="Simplified Arabic"/>
                <a:sym typeface="Simplified Arabic"/>
              </a:defRPr>
            </a:pPr>
            <a:endParaRPr lang="ar-EG" sz="3200" dirty="0">
              <a:solidFill>
                <a:srgbClr val="0070C0"/>
              </a:solidFill>
            </a:endParaRPr>
          </a:p>
          <a:p>
            <a:pPr algn="just" rtl="1">
              <a:defRPr sz="2200" b="1">
                <a:solidFill>
                  <a:srgbClr val="73FA79"/>
                </a:solidFill>
                <a:latin typeface="Simplified Arabic"/>
                <a:ea typeface="Simplified Arabic"/>
                <a:cs typeface="Simplified Arabic"/>
                <a:sym typeface="Simplified Arabic"/>
              </a:defRPr>
            </a:pPr>
            <a:r>
              <a:rPr sz="3200" dirty="0" err="1">
                <a:solidFill>
                  <a:srgbClr val="0070C0"/>
                </a:solidFill>
              </a:rPr>
              <a:t>عادة</a:t>
            </a:r>
            <a:r>
              <a:rPr sz="3200" dirty="0">
                <a:solidFill>
                  <a:srgbClr val="0070C0"/>
                </a:solidFill>
              </a:rPr>
              <a:t> </a:t>
            </a:r>
            <a:r>
              <a:rPr sz="3200" dirty="0" err="1">
                <a:solidFill>
                  <a:srgbClr val="0070C0"/>
                </a:solidFill>
              </a:rPr>
              <a:t>يتم</a:t>
            </a:r>
            <a:r>
              <a:rPr sz="3200" dirty="0">
                <a:solidFill>
                  <a:srgbClr val="0070C0"/>
                </a:solidFill>
              </a:rPr>
              <a:t> </a:t>
            </a:r>
            <a:r>
              <a:rPr sz="3200" dirty="0" err="1">
                <a:solidFill>
                  <a:srgbClr val="0070C0"/>
                </a:solidFill>
              </a:rPr>
              <a:t>استخدام</a:t>
            </a:r>
            <a:r>
              <a:rPr sz="3200" dirty="0">
                <a:solidFill>
                  <a:srgbClr val="0070C0"/>
                </a:solidFill>
              </a:rPr>
              <a:t> </a:t>
            </a:r>
            <a:r>
              <a:rPr sz="3200" dirty="0" err="1">
                <a:solidFill>
                  <a:srgbClr val="0070C0"/>
                </a:solidFill>
              </a:rPr>
              <a:t>مقياس</a:t>
            </a:r>
            <a:r>
              <a:rPr sz="3200" dirty="0">
                <a:solidFill>
                  <a:srgbClr val="0070C0"/>
                </a:solidFill>
              </a:rPr>
              <a:t> </a:t>
            </a:r>
            <a:r>
              <a:rPr sz="3200" dirty="0" err="1">
                <a:solidFill>
                  <a:srgbClr val="0070C0"/>
                </a:solidFill>
              </a:rPr>
              <a:t>متدرج</a:t>
            </a:r>
            <a:r>
              <a:rPr sz="3200" dirty="0">
                <a:solidFill>
                  <a:srgbClr val="0070C0"/>
                </a:solidFill>
              </a:rPr>
              <a:t> </a:t>
            </a:r>
            <a:r>
              <a:rPr sz="3200" dirty="0" err="1">
                <a:solidFill>
                  <a:srgbClr val="0070C0"/>
                </a:solidFill>
              </a:rPr>
              <a:t>لقياس</a:t>
            </a:r>
            <a:r>
              <a:rPr sz="3200" dirty="0">
                <a:solidFill>
                  <a:srgbClr val="0070C0"/>
                </a:solidFill>
              </a:rPr>
              <a:t> </a:t>
            </a:r>
            <a:r>
              <a:rPr sz="3200" dirty="0" err="1">
                <a:solidFill>
                  <a:srgbClr val="0070C0"/>
                </a:solidFill>
              </a:rPr>
              <a:t>اتجاه</a:t>
            </a:r>
            <a:r>
              <a:rPr sz="3200" dirty="0">
                <a:solidFill>
                  <a:srgbClr val="0070C0"/>
                </a:solidFill>
              </a:rPr>
              <a:t> </a:t>
            </a:r>
            <a:r>
              <a:rPr sz="3200" dirty="0" err="1">
                <a:solidFill>
                  <a:srgbClr val="0070C0"/>
                </a:solidFill>
              </a:rPr>
              <a:t>أفراد</a:t>
            </a:r>
            <a:r>
              <a:rPr sz="3200" dirty="0">
                <a:solidFill>
                  <a:srgbClr val="0070C0"/>
                </a:solidFill>
              </a:rPr>
              <a:t> </a:t>
            </a:r>
            <a:r>
              <a:rPr sz="3200" dirty="0" err="1">
                <a:solidFill>
                  <a:srgbClr val="0070C0"/>
                </a:solidFill>
              </a:rPr>
              <a:t>العينة</a:t>
            </a:r>
            <a:r>
              <a:rPr lang="en-US" sz="3200" dirty="0">
                <a:solidFill>
                  <a:srgbClr val="0070C0"/>
                </a:solidFill>
              </a:rPr>
              <a:t>.</a:t>
            </a:r>
            <a:endParaRPr sz="3200" dirty="0">
              <a:solidFill>
                <a:srgbClr val="0070C0"/>
              </a:solidFill>
            </a:endParaRPr>
          </a:p>
        </p:txBody>
      </p:sp>
      <p:sp>
        <p:nvSpPr>
          <p:cNvPr id="5" name="ZoneTexte 4">
            <a:extLst>
              <a:ext uri="{FF2B5EF4-FFF2-40B4-BE49-F238E27FC236}">
                <a16:creationId xmlns:a16="http://schemas.microsoft.com/office/drawing/2014/main" id="{AA45735B-FF50-92E8-5E87-60B069E9C4BE}"/>
              </a:ext>
            </a:extLst>
          </p:cNvPr>
          <p:cNvSpPr txBox="1"/>
          <p:nvPr/>
        </p:nvSpPr>
        <p:spPr>
          <a:xfrm>
            <a:off x="9318170" y="538425"/>
            <a:ext cx="3338285"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buSzPct val="100000"/>
              <a:defRPr sz="2200" b="1">
                <a:solidFill>
                  <a:srgbClr val="FFFB00"/>
                </a:solidFill>
                <a:latin typeface="Simplified Arabic"/>
                <a:ea typeface="Simplified Arabic"/>
                <a:cs typeface="Simplified Arabic"/>
                <a:sym typeface="Simplified Arabic"/>
              </a:defRPr>
            </a:pPr>
            <a:r>
              <a:rPr lang="ar-EG" sz="3200" dirty="0">
                <a:solidFill>
                  <a:srgbClr val="002060"/>
                </a:solidFill>
              </a:rPr>
              <a:t>أسئلة استقصاء الاتجاه:</a:t>
            </a:r>
          </a:p>
        </p:txBody>
      </p:sp>
      <p:sp>
        <p:nvSpPr>
          <p:cNvPr id="7" name="ZoneTexte 6">
            <a:extLst>
              <a:ext uri="{FF2B5EF4-FFF2-40B4-BE49-F238E27FC236}">
                <a16:creationId xmlns:a16="http://schemas.microsoft.com/office/drawing/2014/main" id="{EFC51EA6-7035-6FC5-8018-A109388914FD}"/>
              </a:ext>
            </a:extLst>
          </p:cNvPr>
          <p:cNvSpPr txBox="1"/>
          <p:nvPr/>
        </p:nvSpPr>
        <p:spPr>
          <a:xfrm>
            <a:off x="159657" y="1345651"/>
            <a:ext cx="12496798"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يعتنق الناس آراء ومعتقدات عن كل شيء تقريبا، بداية من السياسة والمفاهيم الاجتماعية وحتى المنتوجات التي يشترونها والشركات المنتجة أو الموردة لها، وليس بالضرورة أن تكون هذه الاتجاهات صحيحة، ولكن هذا لا يهم، فالمهم هنا هو الآراء في حد ذاتها، فاتجاهات الناس هي التي تقود تصرفاتهم.</a:t>
            </a:r>
            <a:endParaRPr lang="ar-EG" sz="3200" dirty="0">
              <a:solidFill>
                <a:srgbClr val="0070C0"/>
              </a:solidFill>
              <a:latin typeface="Arial"/>
              <a:ea typeface="Arial"/>
              <a:cs typeface="Arial"/>
              <a:sym typeface="Arial"/>
            </a:endParaRPr>
          </a:p>
        </p:txBody>
      </p:sp>
      <p:sp>
        <p:nvSpPr>
          <p:cNvPr id="9" name="ZoneTexte 8">
            <a:extLst>
              <a:ext uri="{FF2B5EF4-FFF2-40B4-BE49-F238E27FC236}">
                <a16:creationId xmlns:a16="http://schemas.microsoft.com/office/drawing/2014/main" id="{7806E794-3A7E-3B4E-CDC4-B949905D36D2}"/>
              </a:ext>
            </a:extLst>
          </p:cNvPr>
          <p:cNvSpPr txBox="1"/>
          <p:nvPr/>
        </p:nvSpPr>
        <p:spPr>
          <a:xfrm>
            <a:off x="159657" y="3888770"/>
            <a:ext cx="12427802"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defRPr sz="2200" b="1">
                <a:solidFill>
                  <a:srgbClr val="FFFFFF"/>
                </a:solidFill>
                <a:latin typeface="Simplified Arabic"/>
                <a:ea typeface="Simplified Arabic"/>
                <a:cs typeface="Simplified Arabic"/>
                <a:sym typeface="Simplified Arabic"/>
              </a:defRPr>
            </a:pPr>
            <a:r>
              <a:rPr lang="ar-EG" sz="3200" dirty="0">
                <a:solidFill>
                  <a:srgbClr val="0070C0"/>
                </a:solidFill>
              </a:rPr>
              <a:t>يكتشف الباحثون هنا الاتجاهات باستخدام الأسئلة التي تبدأ بكلمات الاستفهام " من؟"، و "ما؟"، و"لماذا؟"، و"أين؟"، و"متى؟"، وكيف؟"، بالإضافة إلى عبارات الاستفسار مثل " هل تشرح لي ...؟" وأسئلة استقصاء الاتجاه تأتي كما يلي:</a:t>
            </a:r>
            <a:endParaRPr lang="ar-EG" sz="3200"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17946836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14F1F5-5053-4A66-6745-76C7E81C8257}"/>
              </a:ext>
            </a:extLst>
          </p:cNvPr>
          <p:cNvSpPr txBox="1"/>
          <p:nvPr/>
        </p:nvSpPr>
        <p:spPr>
          <a:xfrm>
            <a:off x="377371" y="1272348"/>
            <a:ext cx="12380685"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defRPr sz="2300" b="1">
                <a:solidFill>
                  <a:srgbClr val="FFFFFF"/>
                </a:solidFill>
                <a:latin typeface="Simplified Arabic"/>
                <a:ea typeface="Simplified Arabic"/>
                <a:cs typeface="Simplified Arabic"/>
                <a:sym typeface="Simplified Arabic"/>
              </a:defRPr>
            </a:pPr>
            <a:r>
              <a:rPr lang="ar-EG" sz="3200" dirty="0">
                <a:solidFill>
                  <a:srgbClr val="0070C0"/>
                </a:solidFill>
              </a:rPr>
              <a:t>أحيانا يطلق عليها لدينا بالأسئلة الشخصية، يتم استخدامها لتصنيف المعلومات بمجرد تجميعها، كما يمكن استخدامها لبناء قاعدة معطيات صغيرة عن العينة المدروسة. وذلك بناء على العمر الجنس، الطبقة، وهي توضع لطرح السؤال عن الحقائق وأو السلوكيات ومن أهم هذه الأسئلة نقدم الأمثلة التالية:</a:t>
            </a:r>
          </a:p>
        </p:txBody>
      </p:sp>
      <p:sp>
        <p:nvSpPr>
          <p:cNvPr id="5" name="ZoneTexte 4">
            <a:extLst>
              <a:ext uri="{FF2B5EF4-FFF2-40B4-BE49-F238E27FC236}">
                <a16:creationId xmlns:a16="http://schemas.microsoft.com/office/drawing/2014/main" id="{AFCBAAB4-69F1-6620-143B-03555C7B5491}"/>
              </a:ext>
            </a:extLst>
          </p:cNvPr>
          <p:cNvSpPr txBox="1"/>
          <p:nvPr/>
        </p:nvSpPr>
        <p:spPr>
          <a:xfrm>
            <a:off x="10348685" y="531605"/>
            <a:ext cx="2409371"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buSzPct val="100000"/>
              <a:defRPr sz="2300" b="1">
                <a:solidFill>
                  <a:srgbClr val="FFFB00"/>
                </a:solidFill>
                <a:latin typeface="Simplified Arabic"/>
                <a:ea typeface="Simplified Arabic"/>
                <a:cs typeface="Simplified Arabic"/>
                <a:sym typeface="Simplified Arabic"/>
              </a:defRPr>
            </a:pPr>
            <a:r>
              <a:rPr lang="ar-EG" sz="3200" dirty="0">
                <a:solidFill>
                  <a:srgbClr val="002060"/>
                </a:solidFill>
              </a:rPr>
              <a:t>أسئلة التصنيف: </a:t>
            </a:r>
          </a:p>
        </p:txBody>
      </p:sp>
      <p:sp>
        <p:nvSpPr>
          <p:cNvPr id="7" name="ZoneTexte 6">
            <a:extLst>
              <a:ext uri="{FF2B5EF4-FFF2-40B4-BE49-F238E27FC236}">
                <a16:creationId xmlns:a16="http://schemas.microsoft.com/office/drawing/2014/main" id="{DBED7448-F708-3B6F-9453-6176D38625F6}"/>
              </a:ext>
            </a:extLst>
          </p:cNvPr>
          <p:cNvSpPr txBox="1"/>
          <p:nvPr/>
        </p:nvSpPr>
        <p:spPr>
          <a:xfrm>
            <a:off x="304798" y="3372162"/>
            <a:ext cx="12104915"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defRPr sz="2300" b="1">
                <a:solidFill>
                  <a:srgbClr val="FFC000"/>
                </a:solidFill>
                <a:latin typeface="Simplified Arabic"/>
                <a:ea typeface="Simplified Arabic"/>
                <a:cs typeface="Simplified Arabic"/>
                <a:sym typeface="Simplified Arabic"/>
              </a:defRPr>
            </a:pPr>
            <a:r>
              <a:rPr lang="ar-EG" sz="3200" dirty="0">
                <a:solidFill>
                  <a:srgbClr val="002060"/>
                </a:solidFill>
              </a:rPr>
              <a:t>الجنس: </a:t>
            </a:r>
            <a:r>
              <a:rPr lang="ar-EG" sz="3200" dirty="0">
                <a:solidFill>
                  <a:srgbClr val="0070C0"/>
                </a:solidFill>
              </a:rPr>
              <a:t>ذكر، أنثى</a:t>
            </a:r>
          </a:p>
          <a:p>
            <a:pPr algn="r" rtl="1">
              <a:defRPr sz="2300" b="1">
                <a:solidFill>
                  <a:srgbClr val="FFC000"/>
                </a:solidFill>
                <a:latin typeface="Simplified Arabic"/>
                <a:ea typeface="Simplified Arabic"/>
                <a:cs typeface="Simplified Arabic"/>
                <a:sym typeface="Simplified Arabic"/>
              </a:defRPr>
            </a:pPr>
            <a:endParaRPr lang="ar-EG" sz="3200" dirty="0">
              <a:solidFill>
                <a:srgbClr val="0070C0"/>
              </a:solidFill>
              <a:latin typeface="Arial"/>
              <a:ea typeface="Arial"/>
              <a:cs typeface="Arial"/>
              <a:sym typeface="Arial"/>
            </a:endParaRPr>
          </a:p>
          <a:p>
            <a:pPr algn="r" rtl="1">
              <a:defRPr sz="2300" b="1">
                <a:solidFill>
                  <a:srgbClr val="FFC000"/>
                </a:solidFill>
                <a:latin typeface="Simplified Arabic"/>
                <a:ea typeface="Simplified Arabic"/>
                <a:cs typeface="Simplified Arabic"/>
                <a:sym typeface="Simplified Arabic"/>
              </a:defRPr>
            </a:pPr>
            <a:r>
              <a:rPr lang="ar-EG" sz="3200" dirty="0">
                <a:solidFill>
                  <a:srgbClr val="002060"/>
                </a:solidFill>
              </a:rPr>
              <a:t>الحالة الاجتماعية: </a:t>
            </a:r>
            <a:r>
              <a:rPr lang="ar-EG" sz="3200" dirty="0">
                <a:solidFill>
                  <a:srgbClr val="0070C0"/>
                </a:solidFill>
              </a:rPr>
              <a:t>أعزب، </a:t>
            </a:r>
            <a:r>
              <a:rPr lang="ar-EG" sz="3200" dirty="0" err="1">
                <a:solidFill>
                  <a:srgbClr val="0070C0"/>
                </a:solidFill>
              </a:rPr>
              <a:t>متزوجن</a:t>
            </a:r>
            <a:r>
              <a:rPr lang="ar-EG" sz="3200" dirty="0">
                <a:solidFill>
                  <a:srgbClr val="0070C0"/>
                </a:solidFill>
              </a:rPr>
              <a:t> ارمل ، مطلق، منفصل.</a:t>
            </a:r>
          </a:p>
          <a:p>
            <a:pPr algn="r" rtl="1">
              <a:defRPr sz="2300" b="1">
                <a:solidFill>
                  <a:srgbClr val="FFC000"/>
                </a:solidFill>
                <a:latin typeface="Simplified Arabic"/>
                <a:ea typeface="Simplified Arabic"/>
                <a:cs typeface="Simplified Arabic"/>
                <a:sym typeface="Simplified Arabic"/>
              </a:defRPr>
            </a:pPr>
            <a:endParaRPr lang="ar-EG" sz="3200" dirty="0">
              <a:solidFill>
                <a:srgbClr val="0070C0"/>
              </a:solidFill>
              <a:latin typeface="Arial"/>
              <a:ea typeface="Arial"/>
              <a:cs typeface="Arial"/>
              <a:sym typeface="Arial"/>
            </a:endParaRPr>
          </a:p>
          <a:p>
            <a:pPr algn="r" rtl="1">
              <a:defRPr sz="2300" b="1">
                <a:solidFill>
                  <a:srgbClr val="FFC000"/>
                </a:solidFill>
                <a:latin typeface="Simplified Arabic"/>
                <a:ea typeface="Simplified Arabic"/>
                <a:cs typeface="Simplified Arabic"/>
                <a:sym typeface="Simplified Arabic"/>
              </a:defRPr>
            </a:pPr>
            <a:r>
              <a:rPr lang="ar-EG" sz="3200" dirty="0">
                <a:solidFill>
                  <a:srgbClr val="002060"/>
                </a:solidFill>
              </a:rPr>
              <a:t>الطبقة </a:t>
            </a:r>
            <a:r>
              <a:rPr lang="ar-EG" sz="3200" dirty="0" err="1">
                <a:solidFill>
                  <a:srgbClr val="002060"/>
                </a:solidFill>
              </a:rPr>
              <a:t>الإجتماعية</a:t>
            </a:r>
            <a:r>
              <a:rPr lang="ar-EG" sz="3200" dirty="0">
                <a:solidFill>
                  <a:srgbClr val="002060"/>
                </a:solidFill>
              </a:rPr>
              <a:t>: </a:t>
            </a:r>
            <a:r>
              <a:rPr lang="ar-EG" sz="3200" dirty="0">
                <a:solidFill>
                  <a:srgbClr val="0070C0"/>
                </a:solidFill>
              </a:rPr>
              <a:t>يمكن أن تحدد بكمية الدخل للعائلة بكاملها او من خلال الفئة الوظيفية التي ينتمي إليها.</a:t>
            </a:r>
          </a:p>
        </p:txBody>
      </p:sp>
      <p:sp>
        <p:nvSpPr>
          <p:cNvPr id="11" name="ZoneTexte 10">
            <a:extLst>
              <a:ext uri="{FF2B5EF4-FFF2-40B4-BE49-F238E27FC236}">
                <a16:creationId xmlns:a16="http://schemas.microsoft.com/office/drawing/2014/main" id="{959A9C26-B67D-6E75-E0B0-F6F3BDCFC4D8}"/>
              </a:ext>
            </a:extLst>
          </p:cNvPr>
          <p:cNvSpPr txBox="1"/>
          <p:nvPr/>
        </p:nvSpPr>
        <p:spPr>
          <a:xfrm>
            <a:off x="2735941" y="6188710"/>
            <a:ext cx="6502400"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defRPr sz="2300" b="1">
                <a:solidFill>
                  <a:srgbClr val="FFFFFF"/>
                </a:solidFill>
                <a:latin typeface="Simplified Arabic"/>
                <a:ea typeface="Simplified Arabic"/>
                <a:cs typeface="Simplified Arabic"/>
                <a:sym typeface="Simplified Arabic"/>
              </a:defRPr>
            </a:pPr>
            <a:r>
              <a:rPr lang="ar-EG" sz="3200" dirty="0">
                <a:solidFill>
                  <a:srgbClr val="0070C0"/>
                </a:solidFill>
              </a:rPr>
              <a:t>- إداري تخصص عالي.</a:t>
            </a:r>
            <a:endParaRPr lang="ar-EG" sz="3200" dirty="0">
              <a:solidFill>
                <a:srgbClr val="0070C0"/>
              </a:solidFill>
              <a:latin typeface="Arial"/>
              <a:ea typeface="Arial"/>
              <a:cs typeface="Arial"/>
              <a:sym typeface="Arial"/>
            </a:endParaRPr>
          </a:p>
          <a:p>
            <a:pPr algn="r" rtl="1">
              <a:defRPr sz="2300" b="1">
                <a:solidFill>
                  <a:srgbClr val="FFFFFF"/>
                </a:solidFill>
                <a:latin typeface="Simplified Arabic"/>
                <a:ea typeface="Simplified Arabic"/>
                <a:cs typeface="Simplified Arabic"/>
                <a:sym typeface="Simplified Arabic"/>
              </a:defRPr>
            </a:pPr>
            <a:r>
              <a:rPr lang="ar-EG" sz="3200" dirty="0">
                <a:solidFill>
                  <a:srgbClr val="0070C0"/>
                </a:solidFill>
              </a:rPr>
              <a:t>- إداري تخصص فرعي.</a:t>
            </a:r>
            <a:endParaRPr lang="ar-EG" sz="3200" dirty="0">
              <a:solidFill>
                <a:srgbClr val="0070C0"/>
              </a:solidFill>
              <a:latin typeface="Arial"/>
              <a:ea typeface="Arial"/>
              <a:cs typeface="Arial"/>
              <a:sym typeface="Arial"/>
            </a:endParaRPr>
          </a:p>
          <a:p>
            <a:pPr marL="457200" indent="-457200" algn="r" rtl="1">
              <a:buFontTx/>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مشرف</a:t>
            </a:r>
          </a:p>
          <a:p>
            <a:pPr marL="457200" indent="-457200" algn="r" rtl="1">
              <a:buFontTx/>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عامل مهني</a:t>
            </a:r>
            <a:endParaRPr lang="fr-FR" sz="3200" dirty="0">
              <a:solidFill>
                <a:srgbClr val="0070C0"/>
              </a:solidFill>
            </a:endParaRPr>
          </a:p>
        </p:txBody>
      </p:sp>
      <p:sp>
        <p:nvSpPr>
          <p:cNvPr id="13" name="ZoneTexte 12">
            <a:extLst>
              <a:ext uri="{FF2B5EF4-FFF2-40B4-BE49-F238E27FC236}">
                <a16:creationId xmlns:a16="http://schemas.microsoft.com/office/drawing/2014/main" id="{A83D125C-FDA3-9D91-29DC-89BB7CEC0C12}"/>
              </a:ext>
            </a:extLst>
          </p:cNvPr>
          <p:cNvSpPr txBox="1"/>
          <p:nvPr/>
        </p:nvSpPr>
        <p:spPr>
          <a:xfrm>
            <a:off x="304798" y="8481252"/>
            <a:ext cx="12104914"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defRPr sz="2300" b="1">
                <a:solidFill>
                  <a:srgbClr val="FFC000"/>
                </a:solidFill>
                <a:latin typeface="Simplified Arabic"/>
                <a:ea typeface="Simplified Arabic"/>
                <a:cs typeface="Simplified Arabic"/>
                <a:sym typeface="Simplified Arabic"/>
              </a:defRPr>
            </a:pPr>
            <a:r>
              <a:rPr lang="ar-EG" sz="3200" dirty="0">
                <a:solidFill>
                  <a:srgbClr val="002060"/>
                </a:solidFill>
              </a:rPr>
              <a:t>وهناك التصنيف التجاري: </a:t>
            </a:r>
            <a:r>
              <a:rPr lang="ar-EG" sz="3200" dirty="0">
                <a:solidFill>
                  <a:srgbClr val="0070C0"/>
                </a:solidFill>
              </a:rPr>
              <a:t>والذي يعمل على وضع قائمة بالمهن التي يمكن أن تشتغل بها الشركة مثل الفنون والترفيه، البناء، التأمين، تجارة التجزئة ...الخ</a:t>
            </a:r>
          </a:p>
        </p:txBody>
      </p:sp>
    </p:spTree>
    <p:extLst>
      <p:ext uri="{BB962C8B-B14F-4D97-AF65-F5344CB8AC3E}">
        <p14:creationId xmlns:p14="http://schemas.microsoft.com/office/powerpoint/2010/main" val="9555282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1621A53-8C0B-3DEE-C0DD-A528AAAD0C5F}"/>
              </a:ext>
            </a:extLst>
          </p:cNvPr>
          <p:cNvSpPr txBox="1"/>
          <p:nvPr/>
        </p:nvSpPr>
        <p:spPr>
          <a:xfrm>
            <a:off x="174171" y="1844004"/>
            <a:ext cx="12264571"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1">
              <a:defRPr sz="2300" b="1">
                <a:solidFill>
                  <a:srgbClr val="FFC000"/>
                </a:solidFill>
                <a:latin typeface="Simplified Arabic"/>
                <a:ea typeface="Simplified Arabic"/>
                <a:cs typeface="Simplified Arabic"/>
                <a:sym typeface="Simplified Arabic"/>
              </a:defRPr>
            </a:pPr>
            <a:r>
              <a:rPr lang="ar-EG" sz="5400" dirty="0">
                <a:solidFill>
                  <a:srgbClr val="00B050"/>
                </a:solidFill>
              </a:rPr>
              <a:t>تقوم أية استمارة استقصاء ناجحة على ثلاث خطوات تتلخص فيما يلي: </a:t>
            </a:r>
            <a:r>
              <a:rPr lang="ar-EG" sz="5400" dirty="0">
                <a:solidFill>
                  <a:srgbClr val="0070C0"/>
                </a:solidFill>
              </a:rPr>
              <a:t>صياغة الأسئلة، تنسيق استمارة الاستقصاء، تجربتها قبل استخدامها فعليا مع أفراد العينة</a:t>
            </a:r>
            <a:r>
              <a:rPr lang="ar-EG" sz="5400" dirty="0">
                <a:solidFill>
                  <a:srgbClr val="00B050"/>
                </a:solidFill>
              </a:rPr>
              <a:t> أي (اختبار استمارة الاستقصاء).</a:t>
            </a:r>
          </a:p>
        </p:txBody>
      </p:sp>
      <p:sp>
        <p:nvSpPr>
          <p:cNvPr id="5" name="ZoneTexte 4">
            <a:extLst>
              <a:ext uri="{FF2B5EF4-FFF2-40B4-BE49-F238E27FC236}">
                <a16:creationId xmlns:a16="http://schemas.microsoft.com/office/drawing/2014/main" id="{52853DE3-F10F-84DB-23F0-AE6692421E4C}"/>
              </a:ext>
            </a:extLst>
          </p:cNvPr>
          <p:cNvSpPr txBox="1"/>
          <p:nvPr/>
        </p:nvSpPr>
        <p:spPr>
          <a:xfrm>
            <a:off x="3055257" y="567454"/>
            <a:ext cx="650240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EG" sz="6600" b="1" dirty="0">
                <a:solidFill>
                  <a:srgbClr val="002060"/>
                </a:solidFill>
              </a:rPr>
              <a:t>ملاحظة هامة</a:t>
            </a:r>
            <a:r>
              <a:rPr lang="ar-EG" sz="6600" dirty="0">
                <a:solidFill>
                  <a:srgbClr val="002060"/>
                </a:solidFill>
              </a:rPr>
              <a:t> </a:t>
            </a:r>
            <a:endParaRPr lang="fr-FR" sz="6600" dirty="0"/>
          </a:p>
        </p:txBody>
      </p:sp>
      <p:sp>
        <p:nvSpPr>
          <p:cNvPr id="7" name="ZoneTexte 6">
            <a:extLst>
              <a:ext uri="{FF2B5EF4-FFF2-40B4-BE49-F238E27FC236}">
                <a16:creationId xmlns:a16="http://schemas.microsoft.com/office/drawing/2014/main" id="{92D5AAF3-1062-8192-17B2-357AE17AA6AE}"/>
              </a:ext>
            </a:extLst>
          </p:cNvPr>
          <p:cNvSpPr txBox="1"/>
          <p:nvPr/>
        </p:nvSpPr>
        <p:spPr>
          <a:xfrm>
            <a:off x="660400" y="6716937"/>
            <a:ext cx="11684000"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EG" sz="5400" b="1" dirty="0">
                <a:solidFill>
                  <a:srgbClr val="002060"/>
                </a:solidFill>
              </a:rPr>
              <a:t>تتألف الاستمارة النمطية لجمع البيانات من الخطاب التقديمي، جوهر أسئلة نموذج الدراسة والأسئلة الشخصية</a:t>
            </a:r>
            <a:endParaRPr lang="fr-FR" sz="3200" b="1" dirty="0">
              <a:solidFill>
                <a:srgbClr val="002060"/>
              </a:solidFill>
            </a:endParaRPr>
          </a:p>
        </p:txBody>
      </p:sp>
    </p:spTree>
    <p:extLst>
      <p:ext uri="{BB962C8B-B14F-4D97-AF65-F5344CB8AC3E}">
        <p14:creationId xmlns:p14="http://schemas.microsoft.com/office/powerpoint/2010/main" val="2352461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56">
            <a:extLst>
              <a:ext uri="{FF2B5EF4-FFF2-40B4-BE49-F238E27FC236}">
                <a16:creationId xmlns:a16="http://schemas.microsoft.com/office/drawing/2014/main" id="{76D385B1-4594-CFC1-EF95-FD5E897FC5D1}"/>
              </a:ext>
            </a:extLst>
          </p:cNvPr>
          <p:cNvSpPr/>
          <p:nvPr/>
        </p:nvSpPr>
        <p:spPr>
          <a:xfrm>
            <a:off x="9373738" y="141441"/>
            <a:ext cx="3198951" cy="5232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rtl="1">
              <a:defRPr sz="2400" b="1">
                <a:solidFill>
                  <a:srgbClr val="FFFF00"/>
                </a:solidFill>
              </a:defRPr>
            </a:pPr>
            <a:r>
              <a:rPr sz="2800" dirty="0" err="1">
                <a:solidFill>
                  <a:srgbClr val="002060"/>
                </a:solidFill>
                <a:latin typeface="+mj-lt"/>
                <a:ea typeface="+mj-ea"/>
                <a:cs typeface="+mj-cs"/>
                <a:sym typeface="Helvetica"/>
              </a:rPr>
              <a:t>أهمية</a:t>
            </a:r>
            <a:r>
              <a:rPr sz="2800" dirty="0">
                <a:solidFill>
                  <a:srgbClr val="002060"/>
                </a:solidFill>
                <a:latin typeface="+mj-lt"/>
                <a:ea typeface="+mj-ea"/>
                <a:cs typeface="+mj-cs"/>
                <a:sym typeface="Helvetica"/>
              </a:rPr>
              <a:t> </a:t>
            </a:r>
            <a:r>
              <a:rPr sz="2800" dirty="0" err="1">
                <a:solidFill>
                  <a:srgbClr val="002060"/>
                </a:solidFill>
                <a:latin typeface="+mj-lt"/>
                <a:ea typeface="+mj-ea"/>
                <a:cs typeface="+mj-cs"/>
                <a:sym typeface="Helvetica"/>
              </a:rPr>
              <a:t>الخطاب</a:t>
            </a:r>
            <a:r>
              <a:rPr sz="2800" dirty="0">
                <a:solidFill>
                  <a:srgbClr val="002060"/>
                </a:solidFill>
                <a:latin typeface="+mj-lt"/>
                <a:ea typeface="+mj-ea"/>
                <a:cs typeface="+mj-cs"/>
                <a:sym typeface="Helvetica"/>
              </a:rPr>
              <a:t> </a:t>
            </a:r>
            <a:r>
              <a:rPr sz="2800" dirty="0" err="1">
                <a:solidFill>
                  <a:srgbClr val="002060"/>
                </a:solidFill>
                <a:latin typeface="+mj-lt"/>
                <a:ea typeface="+mj-ea"/>
                <a:cs typeface="+mj-cs"/>
                <a:sym typeface="Helvetica"/>
              </a:rPr>
              <a:t>التقديمي</a:t>
            </a:r>
            <a:r>
              <a:rPr sz="2800" dirty="0">
                <a:solidFill>
                  <a:srgbClr val="002060"/>
                </a:solidFill>
              </a:rPr>
              <a:t>: </a:t>
            </a:r>
          </a:p>
        </p:txBody>
      </p:sp>
      <p:sp>
        <p:nvSpPr>
          <p:cNvPr id="5" name="ZoneTexte 4">
            <a:extLst>
              <a:ext uri="{FF2B5EF4-FFF2-40B4-BE49-F238E27FC236}">
                <a16:creationId xmlns:a16="http://schemas.microsoft.com/office/drawing/2014/main" id="{BDB81E96-7EE6-1240-B05B-3A920EC2B2AB}"/>
              </a:ext>
            </a:extLst>
          </p:cNvPr>
          <p:cNvSpPr txBox="1"/>
          <p:nvPr/>
        </p:nvSpPr>
        <p:spPr>
          <a:xfrm>
            <a:off x="432111" y="780077"/>
            <a:ext cx="12267888"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EG" sz="2800" b="1" dirty="0">
                <a:solidFill>
                  <a:srgbClr val="0070C0"/>
                </a:solidFill>
              </a:rPr>
              <a:t>هو لا يقل أهمية عن الاستبانة في حد ذاتها، فهو يحدد سبب إجراء الدراسة، ويسمح بإثارة اهتمام المجيب، فله دور ترويجي للبحث، هدفه إقناع المجيب باتخاذ خطوة ايجابية، ولكن يجب أن يكون ذلك سريعا للانتقال إلى الجزء المهم وهو جمع المعلومات وذلك في أقصر وقت ممكن.</a:t>
            </a:r>
          </a:p>
        </p:txBody>
      </p:sp>
      <p:sp>
        <p:nvSpPr>
          <p:cNvPr id="7" name="Shape 959">
            <a:extLst>
              <a:ext uri="{FF2B5EF4-FFF2-40B4-BE49-F238E27FC236}">
                <a16:creationId xmlns:a16="http://schemas.microsoft.com/office/drawing/2014/main" id="{126F5C47-1F80-466D-FC6B-04B8A2D00D44}"/>
              </a:ext>
            </a:extLst>
          </p:cNvPr>
          <p:cNvSpPr/>
          <p:nvPr/>
        </p:nvSpPr>
        <p:spPr>
          <a:xfrm>
            <a:off x="7687990" y="2280488"/>
            <a:ext cx="4986299"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rtl="1">
              <a:defRPr sz="2300" b="1">
                <a:solidFill>
                  <a:srgbClr val="FFFF00"/>
                </a:solidFill>
                <a:latin typeface="Simplified Arabic"/>
                <a:ea typeface="Simplified Arabic"/>
                <a:cs typeface="Simplified Arabic"/>
                <a:sym typeface="Simplified Arabic"/>
              </a:defRPr>
            </a:pPr>
            <a:r>
              <a:rPr sz="3200" dirty="0" err="1">
                <a:solidFill>
                  <a:srgbClr val="002060"/>
                </a:solidFill>
              </a:rPr>
              <a:t>القواعد</a:t>
            </a:r>
            <a:r>
              <a:rPr sz="3200" dirty="0">
                <a:solidFill>
                  <a:srgbClr val="002060"/>
                </a:solidFill>
              </a:rPr>
              <a:t> </a:t>
            </a:r>
            <a:r>
              <a:rPr sz="3200" dirty="0" err="1">
                <a:solidFill>
                  <a:srgbClr val="002060"/>
                </a:solidFill>
              </a:rPr>
              <a:t>الذهبية</a:t>
            </a:r>
            <a:r>
              <a:rPr sz="3200" dirty="0">
                <a:solidFill>
                  <a:srgbClr val="002060"/>
                </a:solidFill>
              </a:rPr>
              <a:t> </a:t>
            </a:r>
            <a:r>
              <a:rPr sz="3200" dirty="0" err="1">
                <a:solidFill>
                  <a:srgbClr val="002060"/>
                </a:solidFill>
              </a:rPr>
              <a:t>لكتابة</a:t>
            </a:r>
            <a:r>
              <a:rPr sz="3200" dirty="0">
                <a:solidFill>
                  <a:srgbClr val="002060"/>
                </a:solidFill>
              </a:rPr>
              <a:t> </a:t>
            </a:r>
            <a:r>
              <a:rPr sz="3200" dirty="0" err="1">
                <a:solidFill>
                  <a:srgbClr val="002060"/>
                </a:solidFill>
              </a:rPr>
              <a:t>خطاب</a:t>
            </a:r>
            <a:r>
              <a:rPr sz="3200" dirty="0">
                <a:solidFill>
                  <a:srgbClr val="002060"/>
                </a:solidFill>
              </a:rPr>
              <a:t> </a:t>
            </a:r>
            <a:r>
              <a:rPr sz="3200" dirty="0" err="1">
                <a:solidFill>
                  <a:srgbClr val="002060"/>
                </a:solidFill>
              </a:rPr>
              <a:t>تقديمي</a:t>
            </a:r>
            <a:r>
              <a:rPr sz="3200" dirty="0">
                <a:solidFill>
                  <a:srgbClr val="002060"/>
                </a:solidFill>
              </a:rPr>
              <a:t>:</a:t>
            </a:r>
          </a:p>
        </p:txBody>
      </p:sp>
      <p:sp>
        <p:nvSpPr>
          <p:cNvPr id="9" name="ZoneTexte 8">
            <a:extLst>
              <a:ext uri="{FF2B5EF4-FFF2-40B4-BE49-F238E27FC236}">
                <a16:creationId xmlns:a16="http://schemas.microsoft.com/office/drawing/2014/main" id="{BDBD4B33-E50B-C5EA-B12A-7A139C764CD6}"/>
              </a:ext>
            </a:extLst>
          </p:cNvPr>
          <p:cNvSpPr txBox="1"/>
          <p:nvPr/>
        </p:nvSpPr>
        <p:spPr>
          <a:xfrm>
            <a:off x="159657" y="3090241"/>
            <a:ext cx="12413032" cy="6555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أكتب بأسلوب شيق، حاول أن يبدأ الخطاب شخصيا بقدر الإمكان، كن واضحا ولا تسهب في الحديث كثيرا.</a:t>
            </a:r>
            <a:endParaRPr lang="ar-EG" sz="2800" dirty="0">
              <a:solidFill>
                <a:srgbClr val="0070C0"/>
              </a:solidFill>
              <a:latin typeface="Arial"/>
              <a:ea typeface="Arial"/>
              <a:cs typeface="Arial"/>
              <a:sym typeface="Arial"/>
            </a:endParaRP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اشرح الهدف من إجراء الدراسة والسبب وراء اختيار فرد العينة دون غيره، وسارع بإثارة الاهتمام حتى عبر الحوافز المالية.</a:t>
            </a:r>
            <a:endParaRPr lang="ar-EG" sz="2800" dirty="0">
              <a:solidFill>
                <a:srgbClr val="0070C0"/>
              </a:solidFill>
              <a:latin typeface="Arial"/>
              <a:ea typeface="Arial"/>
              <a:cs typeface="Arial"/>
              <a:sym typeface="Arial"/>
            </a:endParaRP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اكد أن أعمال بيانات الاستمارة غاية في الأهمية.</a:t>
            </a:r>
            <a:endParaRPr lang="ar-EG" sz="2800" dirty="0">
              <a:solidFill>
                <a:srgbClr val="0070C0"/>
              </a:solidFill>
              <a:latin typeface="Arial"/>
              <a:ea typeface="Arial"/>
              <a:cs typeface="Arial"/>
              <a:sym typeface="Arial"/>
            </a:endParaRP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أكد أن إجابات الاستمارة سيتم التعامل معها بسرية تامة.</a:t>
            </a:r>
            <a:endParaRPr lang="ar-EG" sz="2800" dirty="0">
              <a:solidFill>
                <a:srgbClr val="0070C0"/>
              </a:solidFill>
              <a:latin typeface="Arial"/>
              <a:ea typeface="Arial"/>
              <a:cs typeface="Arial"/>
              <a:sym typeface="Arial"/>
            </a:endParaRP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قم بإعطاء التعليمات حول ما يجب القيام به من ملء البيانات و كيفية إرسال الاستمارة مرة أخرى إليك.</a:t>
            </a:r>
            <a:endParaRPr lang="ar-EG" sz="2800" dirty="0">
              <a:solidFill>
                <a:srgbClr val="0070C0"/>
              </a:solidFill>
              <a:latin typeface="Arial"/>
              <a:ea typeface="Arial"/>
              <a:cs typeface="Arial"/>
              <a:sym typeface="Arial"/>
            </a:endParaRP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وجه الشكر إلى أفراد العينة. </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استعن بأسئلة قصيرة و بسيطة ، بلغة أفراد العينة.</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صمم أسئلة واضحة و غير غامضة.</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ضع إجابات كافية للأسئلة.</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تأكد أن مربعات الإجابات على نفس مستوى الإجابات</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اترك مساحات بيضاء كافية لراحة عين أفراد العينة.</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رتب الأسئلة ترتيبا منطقيا.</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ضع تعليمات بسيطة و واضحة للتوعية. </a:t>
            </a:r>
          </a:p>
          <a:p>
            <a:pPr marL="230605" indent="-230605" algn="r" rtl="1">
              <a:buSzPct val="100000"/>
              <a:buChar char="•"/>
              <a:defRPr sz="2300" b="1">
                <a:solidFill>
                  <a:srgbClr val="FFFFFF"/>
                </a:solidFill>
                <a:latin typeface="Simplified Arabic"/>
                <a:ea typeface="Simplified Arabic"/>
                <a:cs typeface="Simplified Arabic"/>
                <a:sym typeface="Simplified Arabic"/>
              </a:defRPr>
            </a:pPr>
            <a:r>
              <a:rPr lang="ar-EG" sz="2800" dirty="0">
                <a:solidFill>
                  <a:srgbClr val="0070C0"/>
                </a:solidFill>
              </a:rPr>
              <a:t>إذا استحق طلب معلومات من مثل الاسم و العنوان فتأكد من تخصيص مكان مناسب لها في الاستبيان.</a:t>
            </a:r>
          </a:p>
        </p:txBody>
      </p:sp>
    </p:spTree>
    <p:extLst>
      <p:ext uri="{BB962C8B-B14F-4D97-AF65-F5344CB8AC3E}">
        <p14:creationId xmlns:p14="http://schemas.microsoft.com/office/powerpoint/2010/main" val="31877854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79114AE-C4CF-6085-EA00-E19D7B612805}"/>
              </a:ext>
            </a:extLst>
          </p:cNvPr>
          <p:cNvSpPr txBox="1"/>
          <p:nvPr/>
        </p:nvSpPr>
        <p:spPr>
          <a:xfrm>
            <a:off x="10000344" y="270349"/>
            <a:ext cx="2859314"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1">
              <a:defRPr sz="2300" b="1">
                <a:solidFill>
                  <a:srgbClr val="FFFF00"/>
                </a:solidFill>
              </a:defRPr>
            </a:pPr>
            <a:r>
              <a:rPr lang="ar-EG" sz="3200" dirty="0">
                <a:solidFill>
                  <a:srgbClr val="002060"/>
                </a:solidFill>
                <a:latin typeface="+mj-lt"/>
                <a:ea typeface="+mj-ea"/>
                <a:cs typeface="+mj-cs"/>
                <a:sym typeface="Helvetica"/>
              </a:rPr>
              <a:t>شكل الاستمارة</a:t>
            </a:r>
            <a:r>
              <a:rPr lang="ar-EG" sz="3200" dirty="0">
                <a:solidFill>
                  <a:srgbClr val="002060"/>
                </a:solidFill>
              </a:rPr>
              <a:t>: </a:t>
            </a:r>
          </a:p>
        </p:txBody>
      </p:sp>
      <p:sp>
        <p:nvSpPr>
          <p:cNvPr id="5" name="ZoneTexte 4">
            <a:extLst>
              <a:ext uri="{FF2B5EF4-FFF2-40B4-BE49-F238E27FC236}">
                <a16:creationId xmlns:a16="http://schemas.microsoft.com/office/drawing/2014/main" id="{1602E6AE-2073-34DD-B464-D1CBC96D5908}"/>
              </a:ext>
            </a:extLst>
          </p:cNvPr>
          <p:cNvSpPr txBox="1"/>
          <p:nvPr/>
        </p:nvSpPr>
        <p:spPr>
          <a:xfrm>
            <a:off x="130629" y="855124"/>
            <a:ext cx="12467772"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defRPr sz="2300" b="1">
                <a:solidFill>
                  <a:srgbClr val="FFFFFF"/>
                </a:solidFill>
                <a:latin typeface="Simplified Arabic"/>
                <a:ea typeface="Simplified Arabic"/>
                <a:cs typeface="Simplified Arabic"/>
                <a:sym typeface="Simplified Arabic"/>
              </a:defRPr>
            </a:pPr>
            <a:r>
              <a:rPr lang="ar-EG" sz="3200" dirty="0">
                <a:solidFill>
                  <a:srgbClr val="0070C0"/>
                </a:solidFill>
              </a:rPr>
              <a:t>هناك استمارات يتم ملؤها من طرفنا كباحثين وهناك من يتم إرسالها إلى المجيبين أي العملاء وغيرهم، ويرى المتخصصون أن التصميم الواضح و الجذاب لاستمارة الاستبيان أكثر أهمية مما هو الحال مع استمارات الاستقصاء، فالتنسيق حتما يؤدي الى تشجيع الأفراد على الإجابة.</a:t>
            </a:r>
          </a:p>
          <a:p>
            <a:pPr algn="just" rtl="1">
              <a:defRPr sz="2300" b="1">
                <a:solidFill>
                  <a:srgbClr val="FFFFFF"/>
                </a:solidFill>
                <a:latin typeface="Simplified Arabic"/>
                <a:ea typeface="Simplified Arabic"/>
                <a:cs typeface="Simplified Arabic"/>
                <a:sym typeface="Simplified Arabic"/>
              </a:defRPr>
            </a:pPr>
            <a:r>
              <a:rPr lang="ar-EG" sz="3200" dirty="0">
                <a:solidFill>
                  <a:srgbClr val="0070C0"/>
                </a:solidFill>
              </a:rPr>
              <a:t>والألوان أيضا ستساعد الاستمارة على الظهور وسط أكوام الورق المتكدسة على مكاتب أفراد العينة. وبشكل عام لابد أن يكون هناك تناسق بين أجزاء الاستمارة لترتيب المعلومات. </a:t>
            </a:r>
          </a:p>
        </p:txBody>
      </p:sp>
      <p:sp>
        <p:nvSpPr>
          <p:cNvPr id="7" name="ZoneTexte 6">
            <a:extLst>
              <a:ext uri="{FF2B5EF4-FFF2-40B4-BE49-F238E27FC236}">
                <a16:creationId xmlns:a16="http://schemas.microsoft.com/office/drawing/2014/main" id="{2BFFB205-B0B0-9028-2250-5475C69D0E90}"/>
              </a:ext>
            </a:extLst>
          </p:cNvPr>
          <p:cNvSpPr txBox="1"/>
          <p:nvPr/>
        </p:nvSpPr>
        <p:spPr>
          <a:xfrm>
            <a:off x="8577942" y="3567795"/>
            <a:ext cx="4020459"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EG" sz="3200" b="1" dirty="0">
                <a:solidFill>
                  <a:srgbClr val="002060"/>
                </a:solidFill>
              </a:rPr>
              <a:t>نصائح قيمة للتطبيق العملي</a:t>
            </a:r>
            <a:endParaRPr lang="fr-FR" sz="3200" b="1" dirty="0">
              <a:solidFill>
                <a:srgbClr val="002060"/>
              </a:solidFill>
            </a:endParaRPr>
          </a:p>
        </p:txBody>
      </p:sp>
      <p:sp>
        <p:nvSpPr>
          <p:cNvPr id="9" name="ZoneTexte 8">
            <a:extLst>
              <a:ext uri="{FF2B5EF4-FFF2-40B4-BE49-F238E27FC236}">
                <a16:creationId xmlns:a16="http://schemas.microsoft.com/office/drawing/2014/main" id="{E4E1C822-69B0-E193-C342-85256A303610}"/>
              </a:ext>
            </a:extLst>
          </p:cNvPr>
          <p:cNvSpPr txBox="1"/>
          <p:nvPr/>
        </p:nvSpPr>
        <p:spPr>
          <a:xfrm>
            <a:off x="268514" y="4274133"/>
            <a:ext cx="12467771" cy="4826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b="1" dirty="0">
                <a:solidFill>
                  <a:srgbClr val="002060"/>
                </a:solidFill>
                <a:latin typeface="Simplified Arabic"/>
                <a:cs typeface="Simplified Arabic"/>
                <a:sym typeface="Helvetica"/>
              </a:rPr>
              <a:t>تجربة استمارة الاستبيان قبل استخدامها فعليا</a:t>
            </a: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dirty="0">
                <a:solidFill>
                  <a:srgbClr val="002060"/>
                </a:solidFill>
              </a:rPr>
              <a:t>التخطيط والتكلفة والجدول الزمني</a:t>
            </a: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b="1" dirty="0">
                <a:solidFill>
                  <a:srgbClr val="002060"/>
                </a:solidFill>
                <a:latin typeface="Simplified Arabic"/>
                <a:cs typeface="Simplified Arabic"/>
              </a:rPr>
              <a:t>الرفع من معدلات الاستجابة:</a:t>
            </a:r>
            <a:r>
              <a:rPr lang="ar-EG" b="1" dirty="0">
                <a:solidFill>
                  <a:srgbClr val="002060"/>
                </a:solidFill>
                <a:latin typeface="Simplified Arabic"/>
                <a:cs typeface="Simplified Arabic"/>
                <a:sym typeface="Helvetica"/>
              </a:rPr>
              <a:t> </a:t>
            </a:r>
            <a:r>
              <a:rPr lang="ar-EG" b="1" dirty="0">
                <a:solidFill>
                  <a:srgbClr val="0070C0"/>
                </a:solidFill>
                <a:latin typeface="Simplified Arabic"/>
                <a:cs typeface="Simplified Arabic"/>
                <a:sym typeface="Helvetica"/>
              </a:rPr>
              <a:t>(إرفاق ظرف مجاني)</a:t>
            </a: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b="1" dirty="0">
                <a:solidFill>
                  <a:srgbClr val="002060"/>
                </a:solidFill>
                <a:latin typeface="Simplified Arabic"/>
                <a:cs typeface="Simplified Arabic"/>
              </a:rPr>
              <a:t>إثارة الاهتمام:</a:t>
            </a:r>
            <a:r>
              <a:rPr lang="ar-EG" b="1" dirty="0">
                <a:solidFill>
                  <a:srgbClr val="002060"/>
                </a:solidFill>
                <a:latin typeface="Simplified Arabic"/>
                <a:cs typeface="Simplified Arabic"/>
                <a:sym typeface="Helvetica"/>
              </a:rPr>
              <a:t> </a:t>
            </a:r>
            <a:r>
              <a:rPr lang="ar-EG" b="1" dirty="0">
                <a:solidFill>
                  <a:srgbClr val="0070C0"/>
                </a:solidFill>
                <a:latin typeface="Simplified Arabic"/>
                <a:cs typeface="Simplified Arabic"/>
                <a:sym typeface="Helvetica"/>
              </a:rPr>
              <a:t>(موضوع البحث يؤثر على نسبة الاستجابة مثلا: سيارات، مواد تجميل، مواد استهلاك عامة)</a:t>
            </a: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dirty="0">
                <a:solidFill>
                  <a:srgbClr val="002060"/>
                </a:solidFill>
              </a:rPr>
              <a:t>الاختصار:  </a:t>
            </a:r>
            <a:r>
              <a:rPr lang="ar-EG" dirty="0">
                <a:solidFill>
                  <a:srgbClr val="0070C0"/>
                </a:solidFill>
              </a:rPr>
              <a:t>كلما قصرت الاستبانة كلما كانت هناك فرصة الإجابة عنها أضمن</a:t>
            </a: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b="1" dirty="0">
                <a:solidFill>
                  <a:srgbClr val="002060"/>
                </a:solidFill>
                <a:latin typeface="Simplified Arabic"/>
                <a:cs typeface="Simplified Arabic"/>
              </a:rPr>
              <a:t>السرية: </a:t>
            </a:r>
            <a:r>
              <a:rPr lang="ar-EG" b="1" dirty="0">
                <a:solidFill>
                  <a:srgbClr val="0070C0"/>
                </a:solidFill>
                <a:latin typeface="Simplified Arabic"/>
                <a:cs typeface="Simplified Arabic"/>
              </a:rPr>
              <a:t>عادة ما ترتفع معدلات الإجابة عندما لا يطلب من المستجوبين التعريف بأنفسهم.</a:t>
            </a: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dirty="0">
                <a:solidFill>
                  <a:srgbClr val="002060"/>
                </a:solidFill>
              </a:rPr>
              <a:t>الإعلام المسبق: </a:t>
            </a:r>
            <a:r>
              <a:rPr lang="ar-EG" b="1" dirty="0">
                <a:solidFill>
                  <a:srgbClr val="0070C0"/>
                </a:solidFill>
                <a:latin typeface="Simplified Arabic"/>
                <a:cs typeface="Simplified Arabic"/>
              </a:rPr>
              <a:t>إذا تم إعلام أفراد العينة مسبقا أن العملية على وشك الانطلاق يمكن رفع الاستجابة.</a:t>
            </a: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sz="2300" b="1" dirty="0">
                <a:solidFill>
                  <a:srgbClr val="002060"/>
                </a:solidFill>
                <a:latin typeface="Simplified Arabic"/>
                <a:cs typeface="Simplified Arabic"/>
                <a:sym typeface="Helvetica"/>
              </a:rPr>
              <a:t>إعادة ارسال الاستمارة</a:t>
            </a:r>
            <a:endParaRPr lang="ar-EG" sz="2300" b="1" dirty="0">
              <a:solidFill>
                <a:srgbClr val="002060"/>
              </a:solidFill>
              <a:latin typeface="Simplified Arabic"/>
              <a:cs typeface="Simplified Arabic"/>
            </a:endParaRPr>
          </a:p>
          <a:p>
            <a:pPr marL="457200" indent="-457200" algn="r" rtl="1">
              <a:lnSpc>
                <a:spcPct val="150000"/>
              </a:lnSpc>
              <a:buFont typeface="+mj-lt"/>
              <a:buAutoNum type="arabicPeriod"/>
              <a:defRPr sz="2300" b="1">
                <a:solidFill>
                  <a:srgbClr val="FFFB00"/>
                </a:solidFill>
                <a:latin typeface="Simplified Arabic"/>
                <a:ea typeface="Simplified Arabic"/>
                <a:cs typeface="Simplified Arabic"/>
                <a:sym typeface="Simplified Arabic"/>
              </a:defRPr>
            </a:pPr>
            <a:r>
              <a:rPr lang="ar-EG" sz="2300" b="1" dirty="0">
                <a:solidFill>
                  <a:srgbClr val="002060"/>
                </a:solidFill>
                <a:latin typeface="Simplified Arabic"/>
                <a:cs typeface="Simplified Arabic"/>
              </a:rPr>
              <a:t>الحوافز</a:t>
            </a:r>
          </a:p>
        </p:txBody>
      </p:sp>
    </p:spTree>
    <p:extLst>
      <p:ext uri="{BB962C8B-B14F-4D97-AF65-F5344CB8AC3E}">
        <p14:creationId xmlns:p14="http://schemas.microsoft.com/office/powerpoint/2010/main" val="30402537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53">
            <a:extLst>
              <a:ext uri="{FF2B5EF4-FFF2-40B4-BE49-F238E27FC236}">
                <a16:creationId xmlns:a16="http://schemas.microsoft.com/office/drawing/2014/main" id="{6F78E450-DBC4-C42B-2103-6563F9D65A78}"/>
              </a:ext>
            </a:extLst>
          </p:cNvPr>
          <p:cNvSpPr/>
          <p:nvPr/>
        </p:nvSpPr>
        <p:spPr>
          <a:xfrm>
            <a:off x="9537474" y="215338"/>
            <a:ext cx="3025826"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rtl="1">
              <a:defRPr sz="2300" b="1">
                <a:solidFill>
                  <a:srgbClr val="FFFF00"/>
                </a:solidFill>
                <a:latin typeface="Simplified Arabic"/>
                <a:ea typeface="Simplified Arabic"/>
                <a:cs typeface="Simplified Arabic"/>
                <a:sym typeface="Simplified Arabic"/>
              </a:defRPr>
            </a:pPr>
            <a:r>
              <a:rPr lang="ar-EG" sz="3200" dirty="0">
                <a:solidFill>
                  <a:srgbClr val="002060"/>
                </a:solidFill>
              </a:rPr>
              <a:t>مثال عن استمارة بحث</a:t>
            </a:r>
            <a:endParaRPr sz="3200" b="0" dirty="0">
              <a:solidFill>
                <a:srgbClr val="002060"/>
              </a:solidFill>
            </a:endParaRPr>
          </a:p>
        </p:txBody>
      </p:sp>
      <p:pic>
        <p:nvPicPr>
          <p:cNvPr id="5" name="Screen Shot 1439-03-09 at 6.38.26 AM.png">
            <a:extLst>
              <a:ext uri="{FF2B5EF4-FFF2-40B4-BE49-F238E27FC236}">
                <a16:creationId xmlns:a16="http://schemas.microsoft.com/office/drawing/2014/main" id="{F5A44EA5-4B2C-8611-DA1D-2509B3CAE48A}"/>
              </a:ext>
            </a:extLst>
          </p:cNvPr>
          <p:cNvPicPr>
            <a:picLocks noChangeAspect="1"/>
          </p:cNvPicPr>
          <p:nvPr/>
        </p:nvPicPr>
        <p:blipFill>
          <a:blip r:embed="rId2"/>
          <a:stretch>
            <a:fillRect/>
          </a:stretch>
        </p:blipFill>
        <p:spPr>
          <a:xfrm>
            <a:off x="1122477" y="924679"/>
            <a:ext cx="10759845" cy="8321195"/>
          </a:xfrm>
          <a:prstGeom prst="rect">
            <a:avLst/>
          </a:prstGeom>
          <a:ln w="12700">
            <a:miter lim="400000"/>
          </a:ln>
        </p:spPr>
      </p:pic>
    </p:spTree>
    <p:extLst>
      <p:ext uri="{BB962C8B-B14F-4D97-AF65-F5344CB8AC3E}">
        <p14:creationId xmlns:p14="http://schemas.microsoft.com/office/powerpoint/2010/main" val="25313501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53">
            <a:extLst>
              <a:ext uri="{FF2B5EF4-FFF2-40B4-BE49-F238E27FC236}">
                <a16:creationId xmlns:a16="http://schemas.microsoft.com/office/drawing/2014/main" id="{8F7203F0-9A3D-51C0-1166-5F3997109F87}"/>
              </a:ext>
            </a:extLst>
          </p:cNvPr>
          <p:cNvSpPr/>
          <p:nvPr/>
        </p:nvSpPr>
        <p:spPr>
          <a:xfrm>
            <a:off x="8835244" y="334091"/>
            <a:ext cx="3931523"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rtl="1">
              <a:defRPr sz="2300" b="1">
                <a:solidFill>
                  <a:srgbClr val="FFFF00"/>
                </a:solidFill>
                <a:latin typeface="Simplified Arabic"/>
                <a:ea typeface="Simplified Arabic"/>
                <a:cs typeface="Simplified Arabic"/>
                <a:sym typeface="Simplified Arabic"/>
              </a:defRPr>
            </a:pPr>
            <a:r>
              <a:rPr lang="ar-EG" sz="3200" dirty="0">
                <a:solidFill>
                  <a:srgbClr val="002060"/>
                </a:solidFill>
              </a:rPr>
              <a:t>مثال عن استمارة بحث (تابع)</a:t>
            </a:r>
            <a:endParaRPr sz="3200" b="0" dirty="0">
              <a:solidFill>
                <a:srgbClr val="002060"/>
              </a:solidFill>
            </a:endParaRPr>
          </a:p>
        </p:txBody>
      </p:sp>
      <p:pic>
        <p:nvPicPr>
          <p:cNvPr id="6" name="Image 5">
            <a:extLst>
              <a:ext uri="{FF2B5EF4-FFF2-40B4-BE49-F238E27FC236}">
                <a16:creationId xmlns:a16="http://schemas.microsoft.com/office/drawing/2014/main" id="{7DCCA5E2-49E0-FCE6-0693-F73D82311C2A}"/>
              </a:ext>
            </a:extLst>
          </p:cNvPr>
          <p:cNvPicPr>
            <a:picLocks noChangeAspect="1"/>
          </p:cNvPicPr>
          <p:nvPr/>
        </p:nvPicPr>
        <p:blipFill>
          <a:blip r:embed="rId2"/>
          <a:stretch>
            <a:fillRect/>
          </a:stretch>
        </p:blipFill>
        <p:spPr>
          <a:xfrm>
            <a:off x="1498511" y="1106728"/>
            <a:ext cx="9755495" cy="8312781"/>
          </a:xfrm>
          <a:prstGeom prst="rect">
            <a:avLst/>
          </a:prstGeom>
        </p:spPr>
      </p:pic>
    </p:spTree>
    <p:extLst>
      <p:ext uri="{BB962C8B-B14F-4D97-AF65-F5344CB8AC3E}">
        <p14:creationId xmlns:p14="http://schemas.microsoft.com/office/powerpoint/2010/main" val="41451018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53">
            <a:extLst>
              <a:ext uri="{FF2B5EF4-FFF2-40B4-BE49-F238E27FC236}">
                <a16:creationId xmlns:a16="http://schemas.microsoft.com/office/drawing/2014/main" id="{A20DB48A-8641-C778-66FC-9ED344AFCD69}"/>
              </a:ext>
            </a:extLst>
          </p:cNvPr>
          <p:cNvSpPr/>
          <p:nvPr/>
        </p:nvSpPr>
        <p:spPr>
          <a:xfrm>
            <a:off x="7727564" y="351779"/>
            <a:ext cx="4983093"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rtl="1">
              <a:defRPr sz="2300" b="1">
                <a:solidFill>
                  <a:srgbClr val="FFFF00"/>
                </a:solidFill>
                <a:latin typeface="Simplified Arabic"/>
                <a:ea typeface="Simplified Arabic"/>
                <a:cs typeface="Simplified Arabic"/>
                <a:sym typeface="Simplified Arabic"/>
              </a:defRPr>
            </a:pPr>
            <a:r>
              <a:rPr sz="3200" dirty="0" err="1">
                <a:solidFill>
                  <a:srgbClr val="002060"/>
                </a:solidFill>
              </a:rPr>
              <a:t>الوقت</a:t>
            </a:r>
            <a:r>
              <a:rPr sz="3200" dirty="0">
                <a:solidFill>
                  <a:srgbClr val="002060"/>
                </a:solidFill>
              </a:rPr>
              <a:t> </a:t>
            </a:r>
            <a:r>
              <a:rPr sz="3200" dirty="0" err="1">
                <a:solidFill>
                  <a:srgbClr val="002060"/>
                </a:solidFill>
              </a:rPr>
              <a:t>المناسب</a:t>
            </a:r>
            <a:r>
              <a:rPr sz="3200" dirty="0">
                <a:solidFill>
                  <a:srgbClr val="002060"/>
                </a:solidFill>
              </a:rPr>
              <a:t> </a:t>
            </a:r>
            <a:r>
              <a:rPr sz="3200" dirty="0" err="1">
                <a:solidFill>
                  <a:srgbClr val="002060"/>
                </a:solidFill>
              </a:rPr>
              <a:t>لاستخدام</a:t>
            </a:r>
            <a:r>
              <a:rPr sz="3200" dirty="0">
                <a:solidFill>
                  <a:srgbClr val="002060"/>
                </a:solidFill>
              </a:rPr>
              <a:t> </a:t>
            </a:r>
            <a:r>
              <a:rPr lang="ar-EG" sz="3200" dirty="0">
                <a:solidFill>
                  <a:srgbClr val="002060"/>
                </a:solidFill>
              </a:rPr>
              <a:t>ال</a:t>
            </a:r>
            <a:r>
              <a:rPr sz="3200" dirty="0" err="1">
                <a:solidFill>
                  <a:srgbClr val="002060"/>
                </a:solidFill>
              </a:rPr>
              <a:t>استمارة</a:t>
            </a:r>
            <a:r>
              <a:rPr sz="3200" dirty="0">
                <a:solidFill>
                  <a:srgbClr val="002060"/>
                </a:solidFill>
              </a:rPr>
              <a:t> </a:t>
            </a:r>
            <a:r>
              <a:rPr sz="3200" b="0" dirty="0">
                <a:solidFill>
                  <a:srgbClr val="002060"/>
                </a:solidFill>
              </a:rPr>
              <a:t>: </a:t>
            </a:r>
          </a:p>
        </p:txBody>
      </p:sp>
      <p:sp>
        <p:nvSpPr>
          <p:cNvPr id="5" name="Shape 954">
            <a:extLst>
              <a:ext uri="{FF2B5EF4-FFF2-40B4-BE49-F238E27FC236}">
                <a16:creationId xmlns:a16="http://schemas.microsoft.com/office/drawing/2014/main" id="{C20DCB1F-A967-B4E7-D907-09FF349B161D}"/>
              </a:ext>
            </a:extLst>
          </p:cNvPr>
          <p:cNvSpPr/>
          <p:nvPr/>
        </p:nvSpPr>
        <p:spPr>
          <a:xfrm>
            <a:off x="294142" y="1080836"/>
            <a:ext cx="12416515" cy="304698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rtl="1">
              <a:defRPr sz="2300" b="1">
                <a:solidFill>
                  <a:srgbClr val="FFFFFF"/>
                </a:solidFill>
                <a:latin typeface="Simplified Arabic"/>
                <a:ea typeface="Simplified Arabic"/>
                <a:cs typeface="Simplified Arabic"/>
                <a:sym typeface="Simplified Arabic"/>
              </a:defRPr>
            </a:pPr>
            <a:r>
              <a:rPr lang="ar-EG" sz="3200" dirty="0">
                <a:solidFill>
                  <a:srgbClr val="0070C0"/>
                </a:solidFill>
              </a:rPr>
              <a:t>تسهل الاستمارة – استبيان تام الصنع للملء الذاتي -  عمل الباحث والمستجوب خاصة إذا كان الباحث يعمل بمفرده، ولكن غالبا ما تواجه الاستمارات إحجاما من طرف المجيبين مما يجعل نسبة الاستجابة ضعيفة، وفي هذه الحالة يفضل لأن يتجه الباحث فورا لإجراء دراسته عن طريق استخدام المقابلات المنظمة خصوصا عند نسبة استجابة تقدر بـ 10 بالمئة، لأنها ستكون بالطبع غير ممثلة لا للعينة ولا للمجتمع المدروس، حيث أن 90 بالمئة من المجتمع المدروس غير مغطى، مما يولد نسب عالية للانحياز في النتائج.</a:t>
            </a:r>
          </a:p>
        </p:txBody>
      </p:sp>
    </p:spTree>
    <p:extLst>
      <p:ext uri="{BB962C8B-B14F-4D97-AF65-F5344CB8AC3E}">
        <p14:creationId xmlns:p14="http://schemas.microsoft.com/office/powerpoint/2010/main" val="3279942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p:cNvGrpSpPr/>
          <p:nvPr/>
        </p:nvGrpSpPr>
        <p:grpSpPr>
          <a:xfrm>
            <a:off x="286871" y="492413"/>
            <a:ext cx="12431058" cy="7154588"/>
            <a:chOff x="0" y="0"/>
            <a:chExt cx="12431056" cy="7154586"/>
          </a:xfrm>
        </p:grpSpPr>
        <p:grpSp>
          <p:nvGrpSpPr>
            <p:cNvPr id="133" name="Group"/>
            <p:cNvGrpSpPr/>
            <p:nvPr/>
          </p:nvGrpSpPr>
          <p:grpSpPr>
            <a:xfrm>
              <a:off x="0" y="1699963"/>
              <a:ext cx="12431057" cy="5454624"/>
              <a:chOff x="0" y="0"/>
              <a:chExt cx="12431056" cy="5454623"/>
            </a:xfrm>
          </p:grpSpPr>
          <p:sp>
            <p:nvSpPr>
              <p:cNvPr id="131" name="Rounded Rectangle"/>
              <p:cNvSpPr/>
              <p:nvPr/>
            </p:nvSpPr>
            <p:spPr>
              <a:xfrm>
                <a:off x="59466" y="0"/>
                <a:ext cx="12312125" cy="5454624"/>
              </a:xfrm>
              <a:prstGeom prst="roundRect">
                <a:avLst>
                  <a:gd name="adj" fmla="val 15000"/>
                </a:avLst>
              </a:prstGeom>
              <a:solidFill>
                <a:srgbClr val="8EFA00"/>
              </a:solidFill>
              <a:ln w="25400" cap="flat">
                <a:solidFill>
                  <a:srgbClr val="66635F"/>
                </a:solidFill>
                <a:prstDash val="solid"/>
                <a:miter lim="400000"/>
              </a:ln>
              <a:effectLst/>
            </p:spPr>
            <p:txBody>
              <a:bodyPr wrap="square" lIns="50800" tIns="50800" rIns="50800" bIns="50800" numCol="1" anchor="ctr">
                <a:noAutofit/>
              </a:bodyPr>
              <a:lstStyle/>
              <a:p>
                <a:pPr>
                  <a:defRPr sz="3200"/>
                </a:pPr>
                <a:endParaRPr/>
              </a:p>
            </p:txBody>
          </p:sp>
          <p:sp>
            <p:nvSpPr>
              <p:cNvPr id="132" name="روى أصحاب السنن حديث صحيح عن النبى صلى الله عليه وسلم قال فيه:…"/>
              <p:cNvSpPr txBox="1"/>
              <p:nvPr/>
            </p:nvSpPr>
            <p:spPr>
              <a:xfrm>
                <a:off x="0" y="99973"/>
                <a:ext cx="12431057" cy="5168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914400" rtl="1">
                  <a:spcBef>
                    <a:spcPts val="1800"/>
                  </a:spcBef>
                  <a:defRPr sz="4500" b="1">
                    <a:solidFill>
                      <a:srgbClr val="94175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روى أصحاب السنن حديث صحيح عن النبى صلى الله عليه وسلم قال فيه:</a:t>
                </a:r>
              </a:p>
              <a:p>
                <a:pPr defTabSz="914400" rtl="1">
                  <a:spcBef>
                    <a:spcPts val="1800"/>
                  </a:spcBef>
                  <a:defRPr sz="45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 «سيأتي على الناس سنوات خداعات يصدق فيها الكاذب، ويكذب فيهاالصادق، ويخون فيها الأمين، ويؤتمن فيها الخائن، وينطق فيها الرويبضة» </a:t>
                </a:r>
              </a:p>
              <a:p>
                <a:pPr defTabSz="914400" rtl="1">
                  <a:spcBef>
                    <a:spcPts val="1800"/>
                  </a:spcBef>
                  <a:defRPr sz="4500" b="1">
                    <a:solidFill>
                      <a:srgbClr val="94175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قالوا: "من الرويبضة يارسول الله؟" </a:t>
                </a:r>
              </a:p>
              <a:p>
                <a:pPr defTabSz="914400" rtl="1">
                  <a:spcBef>
                    <a:spcPts val="1800"/>
                  </a:spcBef>
                  <a:defRPr sz="45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قال: "التافه يتكلم في أمر العامة"</a:t>
                </a:r>
              </a:p>
            </p:txBody>
          </p:sp>
        </p:grpSp>
        <p:sp>
          <p:nvSpPr>
            <p:cNvPr id="134" name="حكمة"/>
            <p:cNvSpPr txBox="1"/>
            <p:nvPr/>
          </p:nvSpPr>
          <p:spPr>
            <a:xfrm>
              <a:off x="5416941" y="-1"/>
              <a:ext cx="1597175" cy="148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914400" rtl="1">
                <a:spcBef>
                  <a:spcPts val="1800"/>
                </a:spcBef>
                <a:defRPr sz="71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حكمة</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55AF273-BF35-330B-6E9D-BE2DF8568D4C}"/>
              </a:ext>
            </a:extLst>
          </p:cNvPr>
          <p:cNvSpPr txBox="1"/>
          <p:nvPr/>
        </p:nvSpPr>
        <p:spPr>
          <a:xfrm>
            <a:off x="3357748" y="3230826"/>
            <a:ext cx="6501740"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EG" sz="7200" b="1" dirty="0">
                <a:solidFill>
                  <a:srgbClr val="002060"/>
                </a:solidFill>
              </a:rPr>
              <a:t>نهاية المحاضرة السابعة</a:t>
            </a:r>
            <a:endParaRPr lang="fr-FR" sz="7200" b="1" dirty="0">
              <a:solidFill>
                <a:srgbClr val="002060"/>
              </a:solidFill>
            </a:endParaRPr>
          </a:p>
        </p:txBody>
      </p:sp>
    </p:spTree>
    <p:extLst>
      <p:ext uri="{BB962C8B-B14F-4D97-AF65-F5344CB8AC3E}">
        <p14:creationId xmlns:p14="http://schemas.microsoft.com/office/powerpoint/2010/main" val="42169349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شكرا على حسن الاستماع"/>
          <p:cNvSpPr txBox="1"/>
          <p:nvPr/>
        </p:nvSpPr>
        <p:spPr>
          <a:xfrm>
            <a:off x="3685069" y="4171949"/>
            <a:ext cx="6130015" cy="140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6700" b="1">
                <a:solidFill>
                  <a:srgbClr val="C7227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شكرا على حسن الاستماع</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المحاضرة الأولى"/>
          <p:cNvSpPr txBox="1">
            <a:spLocks noGrp="1"/>
          </p:cNvSpPr>
          <p:nvPr>
            <p:ph type="title"/>
          </p:nvPr>
        </p:nvSpPr>
        <p:spPr>
          <a:xfrm>
            <a:off x="2688876" y="5403795"/>
            <a:ext cx="8229601" cy="1143001"/>
          </a:xfrm>
          <a:prstGeom prst="rect">
            <a:avLst/>
          </a:prstGeom>
        </p:spPr>
        <p:txBody>
          <a:bodyPr lIns="45719" tIns="45719" rIns="45719" bIns="45719"/>
          <a:lstStyle/>
          <a:p>
            <a:pPr defTabSz="914400">
              <a:lnSpc>
                <a:spcPct val="100000"/>
              </a:lnSpc>
              <a:spcBef>
                <a:spcPts val="0"/>
              </a:spcBef>
              <a:defRPr sz="4100" b="1">
                <a:solidFill>
                  <a:srgbClr val="011993"/>
                </a:solidFill>
                <a:effectLst>
                  <a:outerShdw blurRad="114300" dist="101600" dir="2700000" rotWithShape="0">
                    <a:srgbClr val="000000">
                      <a:alpha val="40000"/>
                    </a:srgbClr>
                  </a:outerShdw>
                </a:effectLst>
                <a:latin typeface="Lucida Sans"/>
                <a:ea typeface="Lucida Sans"/>
                <a:cs typeface="Lucida Sans"/>
                <a:sym typeface="Lucida Sans"/>
              </a:defRPr>
            </a:pPr>
            <a:r>
              <a:rPr dirty="0"/>
              <a:t>   </a:t>
            </a:r>
            <a:r>
              <a:rPr dirty="0" err="1"/>
              <a:t>المحاضرة</a:t>
            </a:r>
            <a:r>
              <a:rPr dirty="0"/>
              <a:t> </a:t>
            </a:r>
            <a:r>
              <a:rPr lang="ar-DZ" dirty="0"/>
              <a:t>السابعة</a:t>
            </a:r>
            <a:r>
              <a:rPr dirty="0"/>
              <a:t> </a:t>
            </a:r>
          </a:p>
        </p:txBody>
      </p:sp>
      <p:sp>
        <p:nvSpPr>
          <p:cNvPr id="138" name="مقدمه في بحوث التسويق"/>
          <p:cNvSpPr txBox="1"/>
          <p:nvPr/>
        </p:nvSpPr>
        <p:spPr>
          <a:xfrm>
            <a:off x="1126613" y="6839884"/>
            <a:ext cx="10751574" cy="169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a:defRPr sz="82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lang="ar-EG" sz="6000" dirty="0"/>
              <a:t>استمارة جمع البيانات –  </a:t>
            </a:r>
            <a:r>
              <a:rPr lang="ar-DZ" sz="6000" dirty="0"/>
              <a:t>الاستبيان</a:t>
            </a:r>
            <a:r>
              <a:rPr lang="ar-EG" sz="6000" dirty="0"/>
              <a:t> -</a:t>
            </a:r>
            <a:endParaRPr sz="6000" dirty="0"/>
          </a:p>
        </p:txBody>
      </p:sp>
      <p:pic>
        <p:nvPicPr>
          <p:cNvPr id="139" name="Image" descr="Image"/>
          <p:cNvPicPr>
            <a:picLocks noChangeAspect="1"/>
          </p:cNvPicPr>
          <p:nvPr/>
        </p:nvPicPr>
        <p:blipFill>
          <a:blip r:embed="rId2"/>
          <a:stretch>
            <a:fillRect/>
          </a:stretch>
        </p:blipFill>
        <p:spPr>
          <a:xfrm>
            <a:off x="4025900" y="1537245"/>
            <a:ext cx="4953000" cy="30607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مسح والملاحظة،التجريب، القياس والسلم،…">
            <a:extLst>
              <a:ext uri="{FF2B5EF4-FFF2-40B4-BE49-F238E27FC236}">
                <a16:creationId xmlns:a16="http://schemas.microsoft.com/office/drawing/2014/main" id="{986E6F55-153A-B869-2B4E-D3C02B66B3C1}"/>
              </a:ext>
            </a:extLst>
          </p:cNvPr>
          <p:cNvSpPr txBox="1"/>
          <p:nvPr/>
        </p:nvSpPr>
        <p:spPr>
          <a:xfrm>
            <a:off x="2759051" y="2624562"/>
            <a:ext cx="7486698" cy="374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p>
            <a: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تصميم</a:t>
            </a:r>
            <a:r>
              <a:rPr dirty="0"/>
              <a:t> </a:t>
            </a:r>
            <a:r>
              <a:rPr dirty="0" err="1"/>
              <a:t>الاستبيان</a:t>
            </a:r>
            <a:r>
              <a:rPr dirty="0"/>
              <a:t>، </a:t>
            </a:r>
            <a:r>
              <a:rPr dirty="0" err="1"/>
              <a:t>سحب</a:t>
            </a:r>
            <a:r>
              <a:rPr dirty="0"/>
              <a:t> </a:t>
            </a:r>
            <a:r>
              <a:rPr dirty="0" err="1"/>
              <a:t>العينات</a:t>
            </a:r>
            <a:r>
              <a:rPr dirty="0"/>
              <a:t>، </a:t>
            </a:r>
          </a:p>
          <a:p>
            <a: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تحضير</a:t>
            </a:r>
            <a:r>
              <a:rPr dirty="0"/>
              <a:t> </a:t>
            </a:r>
            <a:r>
              <a:rPr dirty="0" err="1"/>
              <a:t>البيانات</a:t>
            </a:r>
            <a:r>
              <a:rPr dirty="0"/>
              <a:t> </a:t>
            </a:r>
            <a:r>
              <a:rPr dirty="0" err="1"/>
              <a:t>ومعالجتها</a:t>
            </a:r>
            <a:r>
              <a:rPr dirty="0"/>
              <a:t>،</a:t>
            </a:r>
          </a:p>
          <a:p>
            <a: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التقرير</a:t>
            </a:r>
            <a:r>
              <a:rPr dirty="0"/>
              <a:t> </a:t>
            </a:r>
            <a:r>
              <a:rPr dirty="0" err="1"/>
              <a:t>النهائي</a:t>
            </a:r>
            <a:r>
              <a:rPr dirty="0"/>
              <a:t> </a:t>
            </a:r>
          </a:p>
        </p:txBody>
      </p:sp>
    </p:spTree>
    <p:extLst>
      <p:ext uri="{BB962C8B-B14F-4D97-AF65-F5344CB8AC3E}">
        <p14:creationId xmlns:p14="http://schemas.microsoft.com/office/powerpoint/2010/main" val="13786097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حاور المحاضرة:">
            <a:extLst>
              <a:ext uri="{FF2B5EF4-FFF2-40B4-BE49-F238E27FC236}">
                <a16:creationId xmlns:a16="http://schemas.microsoft.com/office/drawing/2014/main" id="{7A0640D8-24C7-54C4-0DE5-2F47F07DDDC2}"/>
              </a:ext>
            </a:extLst>
          </p:cNvPr>
          <p:cNvSpPr txBox="1"/>
          <p:nvPr/>
        </p:nvSpPr>
        <p:spPr>
          <a:xfrm>
            <a:off x="9518803" y="571918"/>
            <a:ext cx="2768387"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914400" rtl="1">
              <a:defRPr sz="50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sz="5400" dirty="0" err="1"/>
              <a:t>محاور</a:t>
            </a:r>
            <a:r>
              <a:rPr sz="5400" dirty="0"/>
              <a:t> </a:t>
            </a:r>
            <a:r>
              <a:rPr sz="5400" dirty="0" err="1"/>
              <a:t>المحاضرة</a:t>
            </a:r>
            <a:r>
              <a:rPr sz="5400" dirty="0"/>
              <a:t>:</a:t>
            </a:r>
          </a:p>
        </p:txBody>
      </p:sp>
      <p:sp>
        <p:nvSpPr>
          <p:cNvPr id="7" name="ZoneTexte 6">
            <a:extLst>
              <a:ext uri="{FF2B5EF4-FFF2-40B4-BE49-F238E27FC236}">
                <a16:creationId xmlns:a16="http://schemas.microsoft.com/office/drawing/2014/main" id="{357649B6-73F7-40C1-777B-78A627B77AA6}"/>
              </a:ext>
            </a:extLst>
          </p:cNvPr>
          <p:cNvSpPr txBox="1"/>
          <p:nvPr/>
        </p:nvSpPr>
        <p:spPr>
          <a:xfrm>
            <a:off x="4296229" y="1768633"/>
            <a:ext cx="7953828" cy="4795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أهمية الاستمارة.</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الأنواع المختلفة للاستمارات.</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الأنواع المختلفة للأسئلة.</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الوقت المناسب لاستخدام استمارات الاستبيان.</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أهمية الخطاب التقديمي.</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القواعد الذهبية لكتبة خطاب تقديمي.</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شكل الاستمارة.</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نصائح قيمة للتطبيق العملي.</a:t>
            </a:r>
          </a:p>
        </p:txBody>
      </p:sp>
    </p:spTree>
    <p:extLst>
      <p:ext uri="{BB962C8B-B14F-4D97-AF65-F5344CB8AC3E}">
        <p14:creationId xmlns:p14="http://schemas.microsoft.com/office/powerpoint/2010/main" val="39983915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a:extLst>
              <a:ext uri="{FF2B5EF4-FFF2-40B4-BE49-F238E27FC236}">
                <a16:creationId xmlns:a16="http://schemas.microsoft.com/office/drawing/2014/main" id="{1DC7A87D-AE33-1D40-9D10-3455A90BD640}"/>
              </a:ext>
            </a:extLst>
          </p:cNvPr>
          <p:cNvSpPr/>
          <p:nvPr/>
        </p:nvSpPr>
        <p:spPr>
          <a:xfrm>
            <a:off x="1719" y="4915463"/>
            <a:ext cx="12968366" cy="4792205"/>
          </a:xfrm>
          <a:prstGeom prst="roundRect">
            <a:avLst>
              <a:gd name="adj" fmla="val 8345"/>
            </a:avLst>
          </a:prstGeom>
          <a:solidFill>
            <a:srgbClr val="FF2600">
              <a:alpha val="56619"/>
            </a:srgbClr>
          </a:solidFill>
          <a:ln w="25400">
            <a:solidFill>
              <a:srgbClr val="FF2600"/>
            </a:solidFill>
            <a:miter lim="400000"/>
          </a:ln>
        </p:spPr>
        <p:txBody>
          <a:bodyPr lIns="50800" tIns="50800" rIns="50800" bIns="50800" anchor="ctr"/>
          <a:lstStyle/>
          <a:p>
            <a:pPr>
              <a:defRPr sz="3200"/>
            </a:pPr>
            <a:endParaRPr/>
          </a:p>
        </p:txBody>
      </p:sp>
      <p:grpSp>
        <p:nvGrpSpPr>
          <p:cNvPr id="3" name="Group">
            <a:extLst>
              <a:ext uri="{FF2B5EF4-FFF2-40B4-BE49-F238E27FC236}">
                <a16:creationId xmlns:a16="http://schemas.microsoft.com/office/drawing/2014/main" id="{EB764FFD-29CF-E293-4C10-861D83CEBA52}"/>
              </a:ext>
            </a:extLst>
          </p:cNvPr>
          <p:cNvGrpSpPr/>
          <p:nvPr/>
        </p:nvGrpSpPr>
        <p:grpSpPr>
          <a:xfrm>
            <a:off x="61551" y="57065"/>
            <a:ext cx="12772502" cy="9572848"/>
            <a:chOff x="0" y="0"/>
            <a:chExt cx="12772501" cy="9572846"/>
          </a:xfrm>
        </p:grpSpPr>
        <p:sp>
          <p:nvSpPr>
            <p:cNvPr id="4" name="Line">
              <a:extLst>
                <a:ext uri="{FF2B5EF4-FFF2-40B4-BE49-F238E27FC236}">
                  <a16:creationId xmlns:a16="http://schemas.microsoft.com/office/drawing/2014/main" id="{CD2D1F34-2DBA-9617-4B37-208B8AE815CD}"/>
                </a:ext>
              </a:extLst>
            </p:cNvPr>
            <p:cNvSpPr/>
            <p:nvPr/>
          </p:nvSpPr>
          <p:spPr>
            <a:xfrm flipV="1">
              <a:off x="10149140" y="2734488"/>
              <a:ext cx="1309363" cy="737013"/>
            </a:xfrm>
            <a:prstGeom prst="line">
              <a:avLst/>
            </a:prstGeom>
            <a:noFill/>
            <a:ln w="254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5" name="(تذكير) خريطة مفاهيمية لسلسلة عمليات البحوث التسويقية">
              <a:extLst>
                <a:ext uri="{FF2B5EF4-FFF2-40B4-BE49-F238E27FC236}">
                  <a16:creationId xmlns:a16="http://schemas.microsoft.com/office/drawing/2014/main" id="{B2F25C9E-249C-3F86-67D6-570F892C9D6D}"/>
                </a:ext>
              </a:extLst>
            </p:cNvPr>
            <p:cNvSpPr txBox="1"/>
            <p:nvPr/>
          </p:nvSpPr>
          <p:spPr>
            <a:xfrm>
              <a:off x="2468345" y="-1"/>
              <a:ext cx="8110443"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normAutofit/>
            </a:bodyPr>
            <a:lstStyle/>
            <a:p>
              <a:pPr defTabSz="914400">
                <a:defRPr sz="39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a:solidFill>
                    <a:srgbClr val="FF2600"/>
                  </a:solidFill>
                </a:rPr>
                <a:t>(</a:t>
              </a:r>
              <a:r>
                <a:rPr dirty="0" err="1">
                  <a:solidFill>
                    <a:srgbClr val="FF2600"/>
                  </a:solidFill>
                </a:rPr>
                <a:t>تذكير</a:t>
              </a:r>
              <a:r>
                <a:rPr dirty="0">
                  <a:solidFill>
                    <a:srgbClr val="FF2600"/>
                  </a:solidFill>
                </a:rPr>
                <a:t>)</a:t>
              </a:r>
              <a:r>
                <a:rPr dirty="0"/>
                <a:t> </a:t>
              </a:r>
              <a:r>
                <a:rPr dirty="0" err="1"/>
                <a:t>خريطة</a:t>
              </a:r>
              <a:r>
                <a:rPr dirty="0"/>
                <a:t> </a:t>
              </a:r>
              <a:r>
                <a:rPr dirty="0" err="1"/>
                <a:t>مفاهيمية</a:t>
              </a:r>
              <a:r>
                <a:rPr dirty="0"/>
                <a:t> </a:t>
              </a:r>
              <a:r>
                <a:rPr dirty="0" err="1"/>
                <a:t>لسلسلة</a:t>
              </a:r>
              <a:r>
                <a:rPr dirty="0"/>
                <a:t> </a:t>
              </a:r>
              <a:r>
                <a:rPr dirty="0" err="1"/>
                <a:t>عمليات</a:t>
              </a:r>
              <a:r>
                <a:rPr dirty="0"/>
                <a:t> </a:t>
              </a:r>
              <a:r>
                <a:rPr dirty="0" err="1"/>
                <a:t>البحوث</a:t>
              </a:r>
              <a:r>
                <a:rPr dirty="0"/>
                <a:t> </a:t>
              </a:r>
              <a:r>
                <a:rPr dirty="0" err="1"/>
                <a:t>التسويقية</a:t>
              </a:r>
              <a:endParaRPr dirty="0"/>
            </a:p>
          </p:txBody>
        </p:sp>
        <p:sp>
          <p:nvSpPr>
            <p:cNvPr id="6" name="الخطوة 1: تعريف المشكلة">
              <a:extLst>
                <a:ext uri="{FF2B5EF4-FFF2-40B4-BE49-F238E27FC236}">
                  <a16:creationId xmlns:a16="http://schemas.microsoft.com/office/drawing/2014/main" id="{64229BBD-0B24-8089-BDFB-10E658F9FD71}"/>
                </a:ext>
              </a:extLst>
            </p:cNvPr>
            <p:cNvSpPr txBox="1"/>
            <p:nvPr/>
          </p:nvSpPr>
          <p:spPr>
            <a:xfrm>
              <a:off x="9757895" y="1073838"/>
              <a:ext cx="2605265"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rPr dirty="0" err="1"/>
                <a:t>الخطوة</a:t>
              </a:r>
              <a:r>
                <a:rPr dirty="0"/>
                <a:t> 1: </a:t>
              </a:r>
              <a:r>
                <a:rPr dirty="0" err="1"/>
                <a:t>تعريف</a:t>
              </a:r>
              <a:r>
                <a:rPr dirty="0"/>
                <a:t> </a:t>
              </a:r>
              <a:r>
                <a:rPr dirty="0" err="1"/>
                <a:t>المشكلة</a:t>
              </a:r>
              <a:endParaRPr dirty="0"/>
            </a:p>
          </p:txBody>
        </p:sp>
        <p:sp>
          <p:nvSpPr>
            <p:cNvPr id="7" name="مشكلة القرار الادارية">
              <a:extLst>
                <a:ext uri="{FF2B5EF4-FFF2-40B4-BE49-F238E27FC236}">
                  <a16:creationId xmlns:a16="http://schemas.microsoft.com/office/drawing/2014/main" id="{F879EB09-4AAA-63F2-1A52-B005992C0E95}"/>
                </a:ext>
              </a:extLst>
            </p:cNvPr>
            <p:cNvSpPr txBox="1"/>
            <p:nvPr/>
          </p:nvSpPr>
          <p:spPr>
            <a:xfrm>
              <a:off x="11457910" y="2286900"/>
              <a:ext cx="1306879" cy="736148"/>
            </a:xfrm>
            <a:prstGeom prst="rect">
              <a:avLst/>
            </a:prstGeom>
            <a:solidFill>
              <a:srgbClr val="E7D9A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مشكلة القرار الادارية</a:t>
              </a:r>
            </a:p>
          </p:txBody>
        </p:sp>
        <p:sp>
          <p:nvSpPr>
            <p:cNvPr id="8" name="مشكلة البحوث التسويقية">
              <a:extLst>
                <a:ext uri="{FF2B5EF4-FFF2-40B4-BE49-F238E27FC236}">
                  <a16:creationId xmlns:a16="http://schemas.microsoft.com/office/drawing/2014/main" id="{85FB08FA-6AC0-DFD8-1E61-4A243C404DFA}"/>
                </a:ext>
              </a:extLst>
            </p:cNvPr>
            <p:cNvSpPr txBox="1"/>
            <p:nvPr/>
          </p:nvSpPr>
          <p:spPr>
            <a:xfrm>
              <a:off x="8906529" y="3486461"/>
              <a:ext cx="2605266" cy="431347"/>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مشكلة البحوث التسويقية</a:t>
              </a:r>
            </a:p>
          </p:txBody>
        </p:sp>
        <p:sp>
          <p:nvSpPr>
            <p:cNvPr id="9" name="Line">
              <a:extLst>
                <a:ext uri="{FF2B5EF4-FFF2-40B4-BE49-F238E27FC236}">
                  <a16:creationId xmlns:a16="http://schemas.microsoft.com/office/drawing/2014/main" id="{7EC1C3BA-0444-63E2-6AC8-6C458277AD09}"/>
                </a:ext>
              </a:extLst>
            </p:cNvPr>
            <p:cNvSpPr/>
            <p:nvPr/>
          </p:nvSpPr>
          <p:spPr>
            <a:xfrm flipH="1" flipV="1">
              <a:off x="11590064" y="1512619"/>
              <a:ext cx="323068" cy="737013"/>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0" name="تقود">
              <a:extLst>
                <a:ext uri="{FF2B5EF4-FFF2-40B4-BE49-F238E27FC236}">
                  <a16:creationId xmlns:a16="http://schemas.microsoft.com/office/drawing/2014/main" id="{9A48D6EE-B2C3-9C15-6CA7-876F92262155}"/>
                </a:ext>
              </a:extLst>
            </p:cNvPr>
            <p:cNvSpPr txBox="1"/>
            <p:nvPr/>
          </p:nvSpPr>
          <p:spPr>
            <a:xfrm>
              <a:off x="10637794" y="2906144"/>
              <a:ext cx="332056"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تقود</a:t>
              </a:r>
            </a:p>
          </p:txBody>
        </p:sp>
        <p:sp>
          <p:nvSpPr>
            <p:cNvPr id="11" name="تتألف من">
              <a:extLst>
                <a:ext uri="{FF2B5EF4-FFF2-40B4-BE49-F238E27FC236}">
                  <a16:creationId xmlns:a16="http://schemas.microsoft.com/office/drawing/2014/main" id="{2A1BF773-1D34-D516-A10B-3EB0493319FE}"/>
                </a:ext>
              </a:extLst>
            </p:cNvPr>
            <p:cNvSpPr txBox="1"/>
            <p:nvPr/>
          </p:nvSpPr>
          <p:spPr>
            <a:xfrm>
              <a:off x="11453996" y="1702368"/>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2" name="Line">
              <a:extLst>
                <a:ext uri="{FF2B5EF4-FFF2-40B4-BE49-F238E27FC236}">
                  <a16:creationId xmlns:a16="http://schemas.microsoft.com/office/drawing/2014/main" id="{BF6BA0DE-29A4-627D-4134-1B315A07A285}"/>
                </a:ext>
              </a:extLst>
            </p:cNvPr>
            <p:cNvSpPr/>
            <p:nvPr/>
          </p:nvSpPr>
          <p:spPr>
            <a:xfrm flipV="1">
              <a:off x="9772920" y="1512620"/>
              <a:ext cx="872483" cy="737012"/>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3" name="Line">
              <a:extLst>
                <a:ext uri="{FF2B5EF4-FFF2-40B4-BE49-F238E27FC236}">
                  <a16:creationId xmlns:a16="http://schemas.microsoft.com/office/drawing/2014/main" id="{594778DF-7C20-F3BC-7D9B-93EAF692FE56}"/>
                </a:ext>
              </a:extLst>
            </p:cNvPr>
            <p:cNvSpPr/>
            <p:nvPr/>
          </p:nvSpPr>
          <p:spPr>
            <a:xfrm flipH="1" flipV="1">
              <a:off x="9761093" y="2286468"/>
              <a:ext cx="280985" cy="1165787"/>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4" name="تتألف من">
              <a:extLst>
                <a:ext uri="{FF2B5EF4-FFF2-40B4-BE49-F238E27FC236}">
                  <a16:creationId xmlns:a16="http://schemas.microsoft.com/office/drawing/2014/main" id="{BE6F0605-8FB2-9F9A-C09E-3302E561CF1E}"/>
                </a:ext>
              </a:extLst>
            </p:cNvPr>
            <p:cNvSpPr txBox="1"/>
            <p:nvPr/>
          </p:nvSpPr>
          <p:spPr>
            <a:xfrm>
              <a:off x="9540485" y="2001011"/>
              <a:ext cx="59520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5" name="Line">
              <a:extLst>
                <a:ext uri="{FF2B5EF4-FFF2-40B4-BE49-F238E27FC236}">
                  <a16:creationId xmlns:a16="http://schemas.microsoft.com/office/drawing/2014/main" id="{7026EF6C-0A09-D59B-45B9-408FAA1BB460}"/>
                </a:ext>
              </a:extLst>
            </p:cNvPr>
            <p:cNvSpPr/>
            <p:nvPr/>
          </p:nvSpPr>
          <p:spPr>
            <a:xfrm flipV="1">
              <a:off x="4717987" y="1354841"/>
              <a:ext cx="5048099" cy="859560"/>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16" name="الخطوة 2: تطوير مقاربة (منهج)  للمشكلة">
              <a:extLst>
                <a:ext uri="{FF2B5EF4-FFF2-40B4-BE49-F238E27FC236}">
                  <a16:creationId xmlns:a16="http://schemas.microsoft.com/office/drawing/2014/main" id="{757A56D5-FD28-DC77-122F-F7A9111EC6E5}"/>
                </a:ext>
              </a:extLst>
            </p:cNvPr>
            <p:cNvSpPr txBox="1"/>
            <p:nvPr/>
          </p:nvSpPr>
          <p:spPr>
            <a:xfrm>
              <a:off x="1299787" y="2247862"/>
              <a:ext cx="5639461"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2: تطوير مقاربة (منهج)  للمشكلة</a:t>
              </a:r>
            </a:p>
          </p:txBody>
        </p:sp>
        <p:sp>
          <p:nvSpPr>
            <p:cNvPr id="17" name="مواصفات المعلومات المطلوبة">
              <a:extLst>
                <a:ext uri="{FF2B5EF4-FFF2-40B4-BE49-F238E27FC236}">
                  <a16:creationId xmlns:a16="http://schemas.microsoft.com/office/drawing/2014/main" id="{017A19E1-4949-1BF0-2AE9-3C1DD7485589}"/>
                </a:ext>
              </a:extLst>
            </p:cNvPr>
            <p:cNvSpPr txBox="1"/>
            <p:nvPr/>
          </p:nvSpPr>
          <p:spPr>
            <a:xfrm>
              <a:off x="685570" y="3516191"/>
              <a:ext cx="1306879" cy="1084198"/>
            </a:xfrm>
            <a:prstGeom prst="rect">
              <a:avLst/>
            </a:prstGeom>
            <a:solidFill>
              <a:srgbClr val="E7D9A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مواصفات المعلومات المطلوبة</a:t>
              </a:r>
            </a:p>
          </p:txBody>
        </p:sp>
        <p:sp>
          <p:nvSpPr>
            <p:cNvPr id="18" name="الفرضيات">
              <a:extLst>
                <a:ext uri="{FF2B5EF4-FFF2-40B4-BE49-F238E27FC236}">
                  <a16:creationId xmlns:a16="http://schemas.microsoft.com/office/drawing/2014/main" id="{0C80D1EC-D504-C7A6-BE32-100D735A3D78}"/>
                </a:ext>
              </a:extLst>
            </p:cNvPr>
            <p:cNvSpPr txBox="1"/>
            <p:nvPr/>
          </p:nvSpPr>
          <p:spPr>
            <a:xfrm>
              <a:off x="2184967"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الفرضيات</a:t>
              </a:r>
            </a:p>
          </p:txBody>
        </p:sp>
        <p:sp>
          <p:nvSpPr>
            <p:cNvPr id="19" name="مشروع آخر">
              <a:extLst>
                <a:ext uri="{FF2B5EF4-FFF2-40B4-BE49-F238E27FC236}">
                  <a16:creationId xmlns:a16="http://schemas.microsoft.com/office/drawing/2014/main" id="{60F9773A-CB81-044F-474B-2CADC8738C98}"/>
                </a:ext>
              </a:extLst>
            </p:cNvPr>
            <p:cNvSpPr txBox="1"/>
            <p:nvPr/>
          </p:nvSpPr>
          <p:spPr>
            <a:xfrm>
              <a:off x="53095" y="925016"/>
              <a:ext cx="1755114" cy="431348"/>
            </a:xfrm>
            <a:prstGeom prst="rect">
              <a:avLst/>
            </a:prstGeom>
            <a:solidFill>
              <a:srgbClr val="E6DC48"/>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مشروع آخر</a:t>
              </a:r>
            </a:p>
          </p:txBody>
        </p:sp>
        <p:sp>
          <p:nvSpPr>
            <p:cNvPr id="20" name="أسئلة…">
              <a:extLst>
                <a:ext uri="{FF2B5EF4-FFF2-40B4-BE49-F238E27FC236}">
                  <a16:creationId xmlns:a16="http://schemas.microsoft.com/office/drawing/2014/main" id="{3E77401C-26B1-3FCB-B7E1-BC6E41FF7D0A}"/>
                </a:ext>
              </a:extLst>
            </p:cNvPr>
            <p:cNvSpPr txBox="1"/>
            <p:nvPr/>
          </p:nvSpPr>
          <p:spPr>
            <a:xfrm>
              <a:off x="3575545" y="3499161"/>
              <a:ext cx="1198060" cy="736147"/>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rtl="1">
                <a:defRPr sz="1800" b="1">
                  <a:solidFill>
                    <a:srgbClr val="000000"/>
                  </a:solidFill>
                </a:defRPr>
              </a:pPr>
              <a:r>
                <a:t>أسئلة </a:t>
              </a:r>
            </a:p>
            <a:p>
              <a:pPr rtl="1">
                <a:defRPr sz="1800" b="1">
                  <a:solidFill>
                    <a:srgbClr val="000000"/>
                  </a:solidFill>
                </a:defRPr>
              </a:pPr>
              <a:r>
                <a:t>البحث</a:t>
              </a:r>
            </a:p>
          </p:txBody>
        </p:sp>
        <p:sp>
          <p:nvSpPr>
            <p:cNvPr id="21" name="نموذج">
              <a:extLst>
                <a:ext uri="{FF2B5EF4-FFF2-40B4-BE49-F238E27FC236}">
                  <a16:creationId xmlns:a16="http://schemas.microsoft.com/office/drawing/2014/main" id="{77EF4993-9F8C-A756-E86C-D78DFBCC84D0}"/>
                </a:ext>
              </a:extLst>
            </p:cNvPr>
            <p:cNvSpPr txBox="1"/>
            <p:nvPr/>
          </p:nvSpPr>
          <p:spPr>
            <a:xfrm>
              <a:off x="4966123"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نموذج</a:t>
              </a:r>
            </a:p>
          </p:txBody>
        </p:sp>
        <p:sp>
          <p:nvSpPr>
            <p:cNvPr id="22" name="النظرية">
              <a:extLst>
                <a:ext uri="{FF2B5EF4-FFF2-40B4-BE49-F238E27FC236}">
                  <a16:creationId xmlns:a16="http://schemas.microsoft.com/office/drawing/2014/main" id="{CB62E42D-6FDB-AEB9-DA28-0BD4D7D53D6E}"/>
                </a:ext>
              </a:extLst>
            </p:cNvPr>
            <p:cNvSpPr txBox="1"/>
            <p:nvPr/>
          </p:nvSpPr>
          <p:spPr>
            <a:xfrm>
              <a:off x="6356701"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النظرية</a:t>
              </a:r>
            </a:p>
          </p:txBody>
        </p:sp>
        <p:sp>
          <p:nvSpPr>
            <p:cNvPr id="23" name="Line">
              <a:extLst>
                <a:ext uri="{FF2B5EF4-FFF2-40B4-BE49-F238E27FC236}">
                  <a16:creationId xmlns:a16="http://schemas.microsoft.com/office/drawing/2014/main" id="{EB157E26-C99E-526B-C0C6-526662388DA0}"/>
                </a:ext>
              </a:extLst>
            </p:cNvPr>
            <p:cNvSpPr/>
            <p:nvPr/>
          </p:nvSpPr>
          <p:spPr>
            <a:xfrm flipH="1" flipV="1">
              <a:off x="6540658" y="2670933"/>
              <a:ext cx="321620"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4" name="Line">
              <a:extLst>
                <a:ext uri="{FF2B5EF4-FFF2-40B4-BE49-F238E27FC236}">
                  <a16:creationId xmlns:a16="http://schemas.microsoft.com/office/drawing/2014/main" id="{F8B37008-FC34-9B2C-C6FC-90475448A7CE}"/>
                </a:ext>
              </a:extLst>
            </p:cNvPr>
            <p:cNvSpPr/>
            <p:nvPr/>
          </p:nvSpPr>
          <p:spPr>
            <a:xfrm flipH="1" flipV="1">
              <a:off x="5493554" y="2676466"/>
              <a:ext cx="321621"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5" name="Line">
              <a:extLst>
                <a:ext uri="{FF2B5EF4-FFF2-40B4-BE49-F238E27FC236}">
                  <a16:creationId xmlns:a16="http://schemas.microsoft.com/office/drawing/2014/main" id="{EF21F956-9876-D566-377B-369FAFECF751}"/>
                </a:ext>
              </a:extLst>
            </p:cNvPr>
            <p:cNvSpPr/>
            <p:nvPr/>
          </p:nvSpPr>
          <p:spPr>
            <a:xfrm flipV="1">
              <a:off x="4013765" y="2676466"/>
              <a:ext cx="1" cy="84198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6" name="Line">
              <a:extLst>
                <a:ext uri="{FF2B5EF4-FFF2-40B4-BE49-F238E27FC236}">
                  <a16:creationId xmlns:a16="http://schemas.microsoft.com/office/drawing/2014/main" id="{E822BC40-B04A-F803-E9DA-62DE4A260B4D}"/>
                </a:ext>
              </a:extLst>
            </p:cNvPr>
            <p:cNvSpPr/>
            <p:nvPr/>
          </p:nvSpPr>
          <p:spPr>
            <a:xfrm flipV="1">
              <a:off x="2623187" y="2676466"/>
              <a:ext cx="1"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7" name="Line">
              <a:extLst>
                <a:ext uri="{FF2B5EF4-FFF2-40B4-BE49-F238E27FC236}">
                  <a16:creationId xmlns:a16="http://schemas.microsoft.com/office/drawing/2014/main" id="{1FCC5771-E22C-84C6-EA04-E85E9A1575E4}"/>
                </a:ext>
              </a:extLst>
            </p:cNvPr>
            <p:cNvSpPr/>
            <p:nvPr/>
          </p:nvSpPr>
          <p:spPr>
            <a:xfrm flipV="1">
              <a:off x="1343071" y="2670933"/>
              <a:ext cx="322225"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8" name="تتألف من">
              <a:extLst>
                <a:ext uri="{FF2B5EF4-FFF2-40B4-BE49-F238E27FC236}">
                  <a16:creationId xmlns:a16="http://schemas.microsoft.com/office/drawing/2014/main" id="{36407EFE-7027-3604-5F07-1E34CD557C71}"/>
                </a:ext>
              </a:extLst>
            </p:cNvPr>
            <p:cNvSpPr txBox="1"/>
            <p:nvPr/>
          </p:nvSpPr>
          <p:spPr>
            <a:xfrm>
              <a:off x="6403866"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29" name="تتألف من">
              <a:extLst>
                <a:ext uri="{FF2B5EF4-FFF2-40B4-BE49-F238E27FC236}">
                  <a16:creationId xmlns:a16="http://schemas.microsoft.com/office/drawing/2014/main" id="{B0EC7D44-8465-4963-738C-BDF1B15F5D09}"/>
                </a:ext>
              </a:extLst>
            </p:cNvPr>
            <p:cNvSpPr txBox="1"/>
            <p:nvPr/>
          </p:nvSpPr>
          <p:spPr>
            <a:xfrm>
              <a:off x="5391643"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0" name="تتألف من">
              <a:extLst>
                <a:ext uri="{FF2B5EF4-FFF2-40B4-BE49-F238E27FC236}">
                  <a16:creationId xmlns:a16="http://schemas.microsoft.com/office/drawing/2014/main" id="{C8877A86-9209-2783-3B0C-88933CC05F88}"/>
                </a:ext>
              </a:extLst>
            </p:cNvPr>
            <p:cNvSpPr txBox="1"/>
            <p:nvPr/>
          </p:nvSpPr>
          <p:spPr>
            <a:xfrm>
              <a:off x="3742921"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1" name="تتألف من">
              <a:extLst>
                <a:ext uri="{FF2B5EF4-FFF2-40B4-BE49-F238E27FC236}">
                  <a16:creationId xmlns:a16="http://schemas.microsoft.com/office/drawing/2014/main" id="{D8DC7272-CB68-CD23-DC97-26E4F13EBCB5}"/>
                </a:ext>
              </a:extLst>
            </p:cNvPr>
            <p:cNvSpPr txBox="1"/>
            <p:nvPr/>
          </p:nvSpPr>
          <p:spPr>
            <a:xfrm>
              <a:off x="2325586"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2" name="تتألف من">
              <a:extLst>
                <a:ext uri="{FF2B5EF4-FFF2-40B4-BE49-F238E27FC236}">
                  <a16:creationId xmlns:a16="http://schemas.microsoft.com/office/drawing/2014/main" id="{C1038EBD-9079-B589-0821-E131428B8695}"/>
                </a:ext>
              </a:extLst>
            </p:cNvPr>
            <p:cNvSpPr txBox="1"/>
            <p:nvPr/>
          </p:nvSpPr>
          <p:spPr>
            <a:xfrm>
              <a:off x="1206583" y="2900610"/>
              <a:ext cx="59520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33" name="Line">
              <a:extLst>
                <a:ext uri="{FF2B5EF4-FFF2-40B4-BE49-F238E27FC236}">
                  <a16:creationId xmlns:a16="http://schemas.microsoft.com/office/drawing/2014/main" id="{E16571CB-875F-6862-8886-24EE6623EE1D}"/>
                </a:ext>
              </a:extLst>
            </p:cNvPr>
            <p:cNvSpPr/>
            <p:nvPr/>
          </p:nvSpPr>
          <p:spPr>
            <a:xfrm flipH="1" flipV="1">
              <a:off x="6940266" y="2457829"/>
              <a:ext cx="2271476" cy="1868214"/>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34" name="الخطوة 3: صياغة التصميم البحثي">
              <a:extLst>
                <a:ext uri="{FF2B5EF4-FFF2-40B4-BE49-F238E27FC236}">
                  <a16:creationId xmlns:a16="http://schemas.microsoft.com/office/drawing/2014/main" id="{633B88AD-EA56-0884-D441-B02D5AF67639}"/>
                </a:ext>
              </a:extLst>
            </p:cNvPr>
            <p:cNvSpPr txBox="1"/>
            <p:nvPr/>
          </p:nvSpPr>
          <p:spPr>
            <a:xfrm>
              <a:off x="8305778" y="4311371"/>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3: صياغة التصميم البحثي</a:t>
              </a:r>
            </a:p>
          </p:txBody>
        </p:sp>
        <p:sp>
          <p:nvSpPr>
            <p:cNvPr id="35" name="استكشافي">
              <a:extLst>
                <a:ext uri="{FF2B5EF4-FFF2-40B4-BE49-F238E27FC236}">
                  <a16:creationId xmlns:a16="http://schemas.microsoft.com/office/drawing/2014/main" id="{A1CCD1EE-4427-2FB6-1E67-33DD0D47A79A}"/>
                </a:ext>
              </a:extLst>
            </p:cNvPr>
            <p:cNvSpPr txBox="1"/>
            <p:nvPr/>
          </p:nvSpPr>
          <p:spPr>
            <a:xfrm>
              <a:off x="11512320"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استكشافي</a:t>
              </a:r>
            </a:p>
          </p:txBody>
        </p:sp>
        <p:sp>
          <p:nvSpPr>
            <p:cNvPr id="36" name="وصفي">
              <a:extLst>
                <a:ext uri="{FF2B5EF4-FFF2-40B4-BE49-F238E27FC236}">
                  <a16:creationId xmlns:a16="http://schemas.microsoft.com/office/drawing/2014/main" id="{44D7DA59-CBEB-3A61-31F5-82CF6A14AD77}"/>
                </a:ext>
              </a:extLst>
            </p:cNvPr>
            <p:cNvSpPr txBox="1"/>
            <p:nvPr/>
          </p:nvSpPr>
          <p:spPr>
            <a:xfrm>
              <a:off x="9740719"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وصفي</a:t>
              </a:r>
            </a:p>
          </p:txBody>
        </p:sp>
        <p:sp>
          <p:nvSpPr>
            <p:cNvPr id="37" name="سببي">
              <a:extLst>
                <a:ext uri="{FF2B5EF4-FFF2-40B4-BE49-F238E27FC236}">
                  <a16:creationId xmlns:a16="http://schemas.microsoft.com/office/drawing/2014/main" id="{5C4AD70F-71D3-F8EB-A9A6-801E86AB85A9}"/>
                </a:ext>
              </a:extLst>
            </p:cNvPr>
            <p:cNvSpPr txBox="1"/>
            <p:nvPr/>
          </p:nvSpPr>
          <p:spPr>
            <a:xfrm>
              <a:off x="7753218"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سببي</a:t>
              </a:r>
            </a:p>
          </p:txBody>
        </p:sp>
        <p:sp>
          <p:nvSpPr>
            <p:cNvPr id="38" name="Line">
              <a:extLst>
                <a:ext uri="{FF2B5EF4-FFF2-40B4-BE49-F238E27FC236}">
                  <a16:creationId xmlns:a16="http://schemas.microsoft.com/office/drawing/2014/main" id="{BD4B4758-CAA6-6FC7-541E-346D131F29F8}"/>
                </a:ext>
              </a:extLst>
            </p:cNvPr>
            <p:cNvSpPr/>
            <p:nvPr/>
          </p:nvSpPr>
          <p:spPr>
            <a:xfrm flipH="1" flipV="1">
              <a:off x="11806032" y="4744841"/>
              <a:ext cx="322430"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39" name="Line">
              <a:extLst>
                <a:ext uri="{FF2B5EF4-FFF2-40B4-BE49-F238E27FC236}">
                  <a16:creationId xmlns:a16="http://schemas.microsoft.com/office/drawing/2014/main" id="{75ADF930-9F20-AA88-3ABF-9F9AEE5AB08A}"/>
                </a:ext>
              </a:extLst>
            </p:cNvPr>
            <p:cNvSpPr/>
            <p:nvPr/>
          </p:nvSpPr>
          <p:spPr>
            <a:xfrm flipV="1">
              <a:off x="8310260" y="4744841"/>
              <a:ext cx="33950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40" name="Line">
              <a:extLst>
                <a:ext uri="{FF2B5EF4-FFF2-40B4-BE49-F238E27FC236}">
                  <a16:creationId xmlns:a16="http://schemas.microsoft.com/office/drawing/2014/main" id="{A03D549C-169F-BFD9-158C-CB1EC5CA8EDF}"/>
                </a:ext>
              </a:extLst>
            </p:cNvPr>
            <p:cNvSpPr/>
            <p:nvPr/>
          </p:nvSpPr>
          <p:spPr>
            <a:xfrm flipV="1">
              <a:off x="10378911" y="4744841"/>
              <a:ext cx="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41" name="يمكن أن يكون">
              <a:extLst>
                <a:ext uri="{FF2B5EF4-FFF2-40B4-BE49-F238E27FC236}">
                  <a16:creationId xmlns:a16="http://schemas.microsoft.com/office/drawing/2014/main" id="{BC2603F4-5520-7469-0FFB-53E10AA5C137}"/>
                </a:ext>
              </a:extLst>
            </p:cNvPr>
            <p:cNvSpPr txBox="1"/>
            <p:nvPr/>
          </p:nvSpPr>
          <p:spPr>
            <a:xfrm>
              <a:off x="9958760"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42" name="يمكن أن يكون">
              <a:extLst>
                <a:ext uri="{FF2B5EF4-FFF2-40B4-BE49-F238E27FC236}">
                  <a16:creationId xmlns:a16="http://schemas.microsoft.com/office/drawing/2014/main" id="{27D9650F-4C29-5687-26D9-F227C33C6384}"/>
                </a:ext>
              </a:extLst>
            </p:cNvPr>
            <p:cNvSpPr txBox="1"/>
            <p:nvPr/>
          </p:nvSpPr>
          <p:spPr>
            <a:xfrm>
              <a:off x="11547096"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43" name="يمكن أن يكون">
              <a:extLst>
                <a:ext uri="{FF2B5EF4-FFF2-40B4-BE49-F238E27FC236}">
                  <a16:creationId xmlns:a16="http://schemas.microsoft.com/office/drawing/2014/main" id="{59CBE711-E024-C510-66A1-D00CFF87AC2F}"/>
                </a:ext>
              </a:extLst>
            </p:cNvPr>
            <p:cNvSpPr txBox="1"/>
            <p:nvPr/>
          </p:nvSpPr>
          <p:spPr>
            <a:xfrm>
              <a:off x="8117279"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44" name="Line">
              <a:extLst>
                <a:ext uri="{FF2B5EF4-FFF2-40B4-BE49-F238E27FC236}">
                  <a16:creationId xmlns:a16="http://schemas.microsoft.com/office/drawing/2014/main" id="{FB309DAC-5E6F-6EB7-400E-D8187BA5E02F}"/>
                </a:ext>
              </a:extLst>
            </p:cNvPr>
            <p:cNvSpPr/>
            <p:nvPr/>
          </p:nvSpPr>
          <p:spPr>
            <a:xfrm flipV="1">
              <a:off x="5610460" y="4547445"/>
              <a:ext cx="2686477" cy="498502"/>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45" name="الخطوة 4: القيام بالعمل الميداني أو جمع البيانات">
              <a:extLst>
                <a:ext uri="{FF2B5EF4-FFF2-40B4-BE49-F238E27FC236}">
                  <a16:creationId xmlns:a16="http://schemas.microsoft.com/office/drawing/2014/main" id="{C808E531-FA92-0704-9C1C-8BAE6B029EC9}"/>
                </a:ext>
              </a:extLst>
            </p:cNvPr>
            <p:cNvSpPr txBox="1"/>
            <p:nvPr/>
          </p:nvSpPr>
          <p:spPr>
            <a:xfrm>
              <a:off x="2197036" y="5067611"/>
              <a:ext cx="4617782" cy="444047"/>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4: القيام بالعمل الميداني أو جمع البيانات</a:t>
              </a:r>
            </a:p>
          </p:txBody>
        </p:sp>
        <p:sp>
          <p:nvSpPr>
            <p:cNvPr id="46" name="التقييم">
              <a:extLst>
                <a:ext uri="{FF2B5EF4-FFF2-40B4-BE49-F238E27FC236}">
                  <a16:creationId xmlns:a16="http://schemas.microsoft.com/office/drawing/2014/main" id="{7340F508-D59D-0FE9-B2E9-617CF726D923}"/>
                </a:ext>
              </a:extLst>
            </p:cNvPr>
            <p:cNvSpPr txBox="1"/>
            <p:nvPr/>
          </p:nvSpPr>
          <p:spPr>
            <a:xfrm>
              <a:off x="905153" y="6255344"/>
              <a:ext cx="1198061"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التقييم</a:t>
              </a:r>
            </a:p>
          </p:txBody>
        </p:sp>
        <p:sp>
          <p:nvSpPr>
            <p:cNvPr id="47" name="الاشراف">
              <a:extLst>
                <a:ext uri="{FF2B5EF4-FFF2-40B4-BE49-F238E27FC236}">
                  <a16:creationId xmlns:a16="http://schemas.microsoft.com/office/drawing/2014/main" id="{44390904-645A-CA51-FF2F-EAD7002E6E48}"/>
                </a:ext>
              </a:extLst>
            </p:cNvPr>
            <p:cNvSpPr txBox="1"/>
            <p:nvPr/>
          </p:nvSpPr>
          <p:spPr>
            <a:xfrm>
              <a:off x="2601935" y="6255344"/>
              <a:ext cx="1198061"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الاشراف</a:t>
              </a:r>
            </a:p>
          </p:txBody>
        </p:sp>
        <p:sp>
          <p:nvSpPr>
            <p:cNvPr id="48" name="التدريب">
              <a:extLst>
                <a:ext uri="{FF2B5EF4-FFF2-40B4-BE49-F238E27FC236}">
                  <a16:creationId xmlns:a16="http://schemas.microsoft.com/office/drawing/2014/main" id="{5587C4EE-32A5-CA0F-E1F2-DEEC16FC63A2}"/>
                </a:ext>
              </a:extLst>
            </p:cNvPr>
            <p:cNvSpPr txBox="1"/>
            <p:nvPr/>
          </p:nvSpPr>
          <p:spPr>
            <a:xfrm>
              <a:off x="4298717" y="6255344"/>
              <a:ext cx="1198060"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التدريب</a:t>
              </a:r>
            </a:p>
          </p:txBody>
        </p:sp>
        <p:sp>
          <p:nvSpPr>
            <p:cNvPr id="49" name="الانتقاء">
              <a:extLst>
                <a:ext uri="{FF2B5EF4-FFF2-40B4-BE49-F238E27FC236}">
                  <a16:creationId xmlns:a16="http://schemas.microsoft.com/office/drawing/2014/main" id="{FF1766B7-F4A3-0826-80F8-F3FF9F0857AA}"/>
                </a:ext>
              </a:extLst>
            </p:cNvPr>
            <p:cNvSpPr txBox="1"/>
            <p:nvPr/>
          </p:nvSpPr>
          <p:spPr>
            <a:xfrm>
              <a:off x="6082119" y="6255344"/>
              <a:ext cx="1198060"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الانتقاء</a:t>
              </a:r>
            </a:p>
          </p:txBody>
        </p:sp>
        <p:sp>
          <p:nvSpPr>
            <p:cNvPr id="50" name="Line">
              <a:extLst>
                <a:ext uri="{FF2B5EF4-FFF2-40B4-BE49-F238E27FC236}">
                  <a16:creationId xmlns:a16="http://schemas.microsoft.com/office/drawing/2014/main" id="{E72B4D65-DB65-68A1-F939-D9F302C36FD4}"/>
                </a:ext>
              </a:extLst>
            </p:cNvPr>
            <p:cNvSpPr/>
            <p:nvPr/>
          </p:nvSpPr>
          <p:spPr>
            <a:xfrm flipV="1">
              <a:off x="1494330" y="5503149"/>
              <a:ext cx="1046859"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1" name="Line">
              <a:extLst>
                <a:ext uri="{FF2B5EF4-FFF2-40B4-BE49-F238E27FC236}">
                  <a16:creationId xmlns:a16="http://schemas.microsoft.com/office/drawing/2014/main" id="{F1DFC379-1201-E0CF-1D37-C8967433ACBF}"/>
                </a:ext>
              </a:extLst>
            </p:cNvPr>
            <p:cNvSpPr/>
            <p:nvPr/>
          </p:nvSpPr>
          <p:spPr>
            <a:xfrm flipV="1">
              <a:off x="3097462" y="5503149"/>
              <a:ext cx="1046859"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2" name="Line">
              <a:extLst>
                <a:ext uri="{FF2B5EF4-FFF2-40B4-BE49-F238E27FC236}">
                  <a16:creationId xmlns:a16="http://schemas.microsoft.com/office/drawing/2014/main" id="{1863A38B-D21D-B52F-EDCA-9AA1FD1BF2C9}"/>
                </a:ext>
              </a:extLst>
            </p:cNvPr>
            <p:cNvSpPr/>
            <p:nvPr/>
          </p:nvSpPr>
          <p:spPr>
            <a:xfrm flipH="1" flipV="1">
              <a:off x="4588516" y="5503149"/>
              <a:ext cx="618462"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3" name="Line">
              <a:extLst>
                <a:ext uri="{FF2B5EF4-FFF2-40B4-BE49-F238E27FC236}">
                  <a16:creationId xmlns:a16="http://schemas.microsoft.com/office/drawing/2014/main" id="{30913058-D29E-2C5B-B380-5F933752DA40}"/>
                </a:ext>
              </a:extLst>
            </p:cNvPr>
            <p:cNvSpPr/>
            <p:nvPr/>
          </p:nvSpPr>
          <p:spPr>
            <a:xfrm flipH="1" flipV="1">
              <a:off x="6131618" y="5503149"/>
              <a:ext cx="618462"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54" name="يتطلب">
              <a:extLst>
                <a:ext uri="{FF2B5EF4-FFF2-40B4-BE49-F238E27FC236}">
                  <a16:creationId xmlns:a16="http://schemas.microsoft.com/office/drawing/2014/main" id="{88DE49C2-51D4-4D0E-88F6-AF67DA62D062}"/>
                </a:ext>
              </a:extLst>
            </p:cNvPr>
            <p:cNvSpPr txBox="1"/>
            <p:nvPr/>
          </p:nvSpPr>
          <p:spPr>
            <a:xfrm>
              <a:off x="6295124"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5" name="يتطلب">
              <a:extLst>
                <a:ext uri="{FF2B5EF4-FFF2-40B4-BE49-F238E27FC236}">
                  <a16:creationId xmlns:a16="http://schemas.microsoft.com/office/drawing/2014/main" id="{FCFC9F86-6862-0116-7E81-17022334AD6C}"/>
                </a:ext>
              </a:extLst>
            </p:cNvPr>
            <p:cNvSpPr txBox="1"/>
            <p:nvPr/>
          </p:nvSpPr>
          <p:spPr>
            <a:xfrm>
              <a:off x="4758282"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6" name="يتطلب">
              <a:extLst>
                <a:ext uri="{FF2B5EF4-FFF2-40B4-BE49-F238E27FC236}">
                  <a16:creationId xmlns:a16="http://schemas.microsoft.com/office/drawing/2014/main" id="{F9071EE2-1426-A535-8B62-2ECC8D477BF5}"/>
                </a:ext>
              </a:extLst>
            </p:cNvPr>
            <p:cNvSpPr txBox="1"/>
            <p:nvPr/>
          </p:nvSpPr>
          <p:spPr>
            <a:xfrm>
              <a:off x="3335196"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7" name="يتطلب">
              <a:extLst>
                <a:ext uri="{FF2B5EF4-FFF2-40B4-BE49-F238E27FC236}">
                  <a16:creationId xmlns:a16="http://schemas.microsoft.com/office/drawing/2014/main" id="{0AA790DB-9E06-9FE3-F8FD-C03BC08A52CA}"/>
                </a:ext>
              </a:extLst>
            </p:cNvPr>
            <p:cNvSpPr txBox="1"/>
            <p:nvPr/>
          </p:nvSpPr>
          <p:spPr>
            <a:xfrm>
              <a:off x="1688857" y="567015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58" name="Line">
              <a:extLst>
                <a:ext uri="{FF2B5EF4-FFF2-40B4-BE49-F238E27FC236}">
                  <a16:creationId xmlns:a16="http://schemas.microsoft.com/office/drawing/2014/main" id="{D28E8010-2201-0730-3DBB-1A7D5AD12F62}"/>
                </a:ext>
              </a:extLst>
            </p:cNvPr>
            <p:cNvSpPr/>
            <p:nvPr/>
          </p:nvSpPr>
          <p:spPr>
            <a:xfrm flipH="1" flipV="1">
              <a:off x="6817976" y="5365514"/>
              <a:ext cx="2358129" cy="1144817"/>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59" name="الخطوة 5: إعداد وتحليل البيانات">
              <a:extLst>
                <a:ext uri="{FF2B5EF4-FFF2-40B4-BE49-F238E27FC236}">
                  <a16:creationId xmlns:a16="http://schemas.microsoft.com/office/drawing/2014/main" id="{7DBB5DAC-EC57-051F-FD7E-42392806C393}"/>
                </a:ext>
              </a:extLst>
            </p:cNvPr>
            <p:cNvSpPr txBox="1"/>
            <p:nvPr/>
          </p:nvSpPr>
          <p:spPr>
            <a:xfrm>
              <a:off x="7921711" y="6480924"/>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5: إعداد وتحليل البيانات</a:t>
              </a:r>
            </a:p>
          </p:txBody>
        </p:sp>
        <p:sp>
          <p:nvSpPr>
            <p:cNvPr id="60" name="تقنيات التحليل أحادي المتغير">
              <a:extLst>
                <a:ext uri="{FF2B5EF4-FFF2-40B4-BE49-F238E27FC236}">
                  <a16:creationId xmlns:a16="http://schemas.microsoft.com/office/drawing/2014/main" id="{77159411-1788-32F5-89DA-EDB63F7A811D}"/>
                </a:ext>
              </a:extLst>
            </p:cNvPr>
            <p:cNvSpPr txBox="1"/>
            <p:nvPr/>
          </p:nvSpPr>
          <p:spPr>
            <a:xfrm>
              <a:off x="9967943" y="8558059"/>
              <a:ext cx="2804559"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تقنيات التحليل أحادي المتغير</a:t>
              </a:r>
            </a:p>
          </p:txBody>
        </p:sp>
        <p:sp>
          <p:nvSpPr>
            <p:cNvPr id="61" name="تقنيات التحليل متعدد المتغيرات">
              <a:extLst>
                <a:ext uri="{FF2B5EF4-FFF2-40B4-BE49-F238E27FC236}">
                  <a16:creationId xmlns:a16="http://schemas.microsoft.com/office/drawing/2014/main" id="{BEFB6AE1-9B58-713B-3CD6-EA7A28E35901}"/>
                </a:ext>
              </a:extLst>
            </p:cNvPr>
            <p:cNvSpPr txBox="1"/>
            <p:nvPr/>
          </p:nvSpPr>
          <p:spPr>
            <a:xfrm>
              <a:off x="6768523" y="8596159"/>
              <a:ext cx="3058072"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تقنيات التحليل متعدد المتغيرات</a:t>
              </a:r>
            </a:p>
          </p:txBody>
        </p:sp>
        <p:sp>
          <p:nvSpPr>
            <p:cNvPr id="62" name="Line">
              <a:extLst>
                <a:ext uri="{FF2B5EF4-FFF2-40B4-BE49-F238E27FC236}">
                  <a16:creationId xmlns:a16="http://schemas.microsoft.com/office/drawing/2014/main" id="{459342E2-9978-09DD-ADB9-11F191DDAA3C}"/>
                </a:ext>
              </a:extLst>
            </p:cNvPr>
            <p:cNvSpPr/>
            <p:nvPr/>
          </p:nvSpPr>
          <p:spPr>
            <a:xfrm flipV="1">
              <a:off x="10077730" y="6919290"/>
              <a:ext cx="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63" name="Line">
              <a:extLst>
                <a:ext uri="{FF2B5EF4-FFF2-40B4-BE49-F238E27FC236}">
                  <a16:creationId xmlns:a16="http://schemas.microsoft.com/office/drawing/2014/main" id="{96BF73A5-CC31-C48D-1ACB-E90EF1A20BBB}"/>
                </a:ext>
              </a:extLst>
            </p:cNvPr>
            <p:cNvSpPr/>
            <p:nvPr/>
          </p:nvSpPr>
          <p:spPr>
            <a:xfrm flipH="1" flipV="1">
              <a:off x="10341408" y="7974394"/>
              <a:ext cx="577242" cy="577241"/>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64" name="Line">
              <a:extLst>
                <a:ext uri="{FF2B5EF4-FFF2-40B4-BE49-F238E27FC236}">
                  <a16:creationId xmlns:a16="http://schemas.microsoft.com/office/drawing/2014/main" id="{136F3BAF-A95E-0EF6-20FC-2B1DBA036AC8}"/>
                </a:ext>
              </a:extLst>
            </p:cNvPr>
            <p:cNvSpPr/>
            <p:nvPr/>
          </p:nvSpPr>
          <p:spPr>
            <a:xfrm flipV="1">
              <a:off x="8477830" y="7966547"/>
              <a:ext cx="1442028" cy="620445"/>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65" name="إعداد البيانات">
              <a:extLst>
                <a:ext uri="{FF2B5EF4-FFF2-40B4-BE49-F238E27FC236}">
                  <a16:creationId xmlns:a16="http://schemas.microsoft.com/office/drawing/2014/main" id="{2185236D-9BE0-6DEF-983D-312F75C535BC}"/>
                </a:ext>
              </a:extLst>
            </p:cNvPr>
            <p:cNvSpPr txBox="1"/>
            <p:nvPr/>
          </p:nvSpPr>
          <p:spPr>
            <a:xfrm>
              <a:off x="9182792" y="7535327"/>
              <a:ext cx="1755114"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إعداد البيانات</a:t>
              </a:r>
            </a:p>
          </p:txBody>
        </p:sp>
        <p:sp>
          <p:nvSpPr>
            <p:cNvPr id="66" name="يبدأ بـ">
              <a:extLst>
                <a:ext uri="{FF2B5EF4-FFF2-40B4-BE49-F238E27FC236}">
                  <a16:creationId xmlns:a16="http://schemas.microsoft.com/office/drawing/2014/main" id="{6B31D47D-71A6-EE12-009A-21AA27DBB4C4}"/>
                </a:ext>
              </a:extLst>
            </p:cNvPr>
            <p:cNvSpPr txBox="1"/>
            <p:nvPr/>
          </p:nvSpPr>
          <p:spPr>
            <a:xfrm>
              <a:off x="9861951" y="7037149"/>
              <a:ext cx="39679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يبدأ بـ</a:t>
              </a:r>
            </a:p>
          </p:txBody>
        </p:sp>
        <p:sp>
          <p:nvSpPr>
            <p:cNvPr id="67" name="استخدام">
              <a:extLst>
                <a:ext uri="{FF2B5EF4-FFF2-40B4-BE49-F238E27FC236}">
                  <a16:creationId xmlns:a16="http://schemas.microsoft.com/office/drawing/2014/main" id="{93EA6ED2-A564-D258-F763-2029BB293569}"/>
                </a:ext>
              </a:extLst>
            </p:cNvPr>
            <p:cNvSpPr txBox="1"/>
            <p:nvPr/>
          </p:nvSpPr>
          <p:spPr>
            <a:xfrm>
              <a:off x="10352474" y="8100083"/>
              <a:ext cx="55511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استخدام</a:t>
              </a:r>
            </a:p>
          </p:txBody>
        </p:sp>
        <p:sp>
          <p:nvSpPr>
            <p:cNvPr id="68" name="استخدام">
              <a:extLst>
                <a:ext uri="{FF2B5EF4-FFF2-40B4-BE49-F238E27FC236}">
                  <a16:creationId xmlns:a16="http://schemas.microsoft.com/office/drawing/2014/main" id="{F5E3A14D-AC77-2AB5-3100-7ADC4B2D061A}"/>
                </a:ext>
              </a:extLst>
            </p:cNvPr>
            <p:cNvSpPr txBox="1"/>
            <p:nvPr/>
          </p:nvSpPr>
          <p:spPr>
            <a:xfrm>
              <a:off x="8780206" y="8065875"/>
              <a:ext cx="55511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استخدام</a:t>
              </a:r>
            </a:p>
          </p:txBody>
        </p:sp>
        <p:sp>
          <p:nvSpPr>
            <p:cNvPr id="69" name="Line">
              <a:extLst>
                <a:ext uri="{FF2B5EF4-FFF2-40B4-BE49-F238E27FC236}">
                  <a16:creationId xmlns:a16="http://schemas.microsoft.com/office/drawing/2014/main" id="{FB3D1643-3D16-1AD4-CF17-73F6F51F0801}"/>
                </a:ext>
              </a:extLst>
            </p:cNvPr>
            <p:cNvSpPr/>
            <p:nvPr/>
          </p:nvSpPr>
          <p:spPr>
            <a:xfrm flipV="1">
              <a:off x="5906290" y="6751011"/>
              <a:ext cx="2018041" cy="378583"/>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70" name="الخطوة 6: إعداد وتقديم التقرير">
              <a:extLst>
                <a:ext uri="{FF2B5EF4-FFF2-40B4-BE49-F238E27FC236}">
                  <a16:creationId xmlns:a16="http://schemas.microsoft.com/office/drawing/2014/main" id="{9C238B99-7291-9244-0690-3D17A376E63F}"/>
                </a:ext>
              </a:extLst>
            </p:cNvPr>
            <p:cNvSpPr txBox="1"/>
            <p:nvPr/>
          </p:nvSpPr>
          <p:spPr>
            <a:xfrm>
              <a:off x="1991360" y="6955826"/>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6: إعداد وتقديم التقرير</a:t>
              </a:r>
            </a:p>
          </p:txBody>
        </p:sp>
        <p:sp>
          <p:nvSpPr>
            <p:cNvPr id="71" name="تقرير">
              <a:extLst>
                <a:ext uri="{FF2B5EF4-FFF2-40B4-BE49-F238E27FC236}">
                  <a16:creationId xmlns:a16="http://schemas.microsoft.com/office/drawing/2014/main" id="{AF2F1FE4-CC29-7859-5A72-CC2B1904FE67}"/>
                </a:ext>
              </a:extLst>
            </p:cNvPr>
            <p:cNvSpPr txBox="1"/>
            <p:nvPr/>
          </p:nvSpPr>
          <p:spPr>
            <a:xfrm>
              <a:off x="5348249" y="8023156"/>
              <a:ext cx="1198061"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تقرير</a:t>
              </a:r>
            </a:p>
          </p:txBody>
        </p:sp>
        <p:sp>
          <p:nvSpPr>
            <p:cNvPr id="72" name="عرض">
              <a:extLst>
                <a:ext uri="{FF2B5EF4-FFF2-40B4-BE49-F238E27FC236}">
                  <a16:creationId xmlns:a16="http://schemas.microsoft.com/office/drawing/2014/main" id="{1640C068-79CF-BEE5-39E9-A290D0DAA8CE}"/>
                </a:ext>
              </a:extLst>
            </p:cNvPr>
            <p:cNvSpPr txBox="1"/>
            <p:nvPr/>
          </p:nvSpPr>
          <p:spPr>
            <a:xfrm>
              <a:off x="3829682" y="8023156"/>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عرض</a:t>
              </a:r>
            </a:p>
          </p:txBody>
        </p:sp>
        <p:sp>
          <p:nvSpPr>
            <p:cNvPr id="73" name="متابعة البحوث">
              <a:extLst>
                <a:ext uri="{FF2B5EF4-FFF2-40B4-BE49-F238E27FC236}">
                  <a16:creationId xmlns:a16="http://schemas.microsoft.com/office/drawing/2014/main" id="{4CA45843-F7A7-2B63-5972-11FBC54844A1}"/>
                </a:ext>
              </a:extLst>
            </p:cNvPr>
            <p:cNvSpPr txBox="1"/>
            <p:nvPr/>
          </p:nvSpPr>
          <p:spPr>
            <a:xfrm>
              <a:off x="1345359" y="7993013"/>
              <a:ext cx="2026171"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متابعة البحوث</a:t>
              </a:r>
            </a:p>
          </p:txBody>
        </p:sp>
        <p:sp>
          <p:nvSpPr>
            <p:cNvPr id="74" name="مساعدة العميل">
              <a:extLst>
                <a:ext uri="{FF2B5EF4-FFF2-40B4-BE49-F238E27FC236}">
                  <a16:creationId xmlns:a16="http://schemas.microsoft.com/office/drawing/2014/main" id="{8AB14D15-3E47-DF0B-EE22-56C0EAC4E8D6}"/>
                </a:ext>
              </a:extLst>
            </p:cNvPr>
            <p:cNvSpPr txBox="1"/>
            <p:nvPr/>
          </p:nvSpPr>
          <p:spPr>
            <a:xfrm>
              <a:off x="3000680" y="9128799"/>
              <a:ext cx="2026171"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مساعدة العميل</a:t>
              </a:r>
            </a:p>
          </p:txBody>
        </p:sp>
        <p:sp>
          <p:nvSpPr>
            <p:cNvPr id="75" name="Line">
              <a:extLst>
                <a:ext uri="{FF2B5EF4-FFF2-40B4-BE49-F238E27FC236}">
                  <a16:creationId xmlns:a16="http://schemas.microsoft.com/office/drawing/2014/main" id="{3D9DF0E9-89C6-DF02-EBFB-CD54470D4F90}"/>
                </a:ext>
              </a:extLst>
            </p:cNvPr>
            <p:cNvSpPr/>
            <p:nvPr/>
          </p:nvSpPr>
          <p:spPr>
            <a:xfrm flipH="1" flipV="1">
              <a:off x="1820073" y="1091519"/>
              <a:ext cx="7919969" cy="130008"/>
            </a:xfrm>
            <a:prstGeom prst="line">
              <a:avLst/>
            </a:prstGeom>
            <a:noFill/>
            <a:ln w="50800" cap="flat">
              <a:solidFill>
                <a:srgbClr val="414141"/>
              </a:solidFill>
              <a:prstDash val="sysDot"/>
              <a:miter lim="400000"/>
              <a:headEnd type="stealth" w="med" len="med"/>
            </a:ln>
            <a:effectLst/>
          </p:spPr>
          <p:txBody>
            <a:bodyPr wrap="square" lIns="50800" tIns="50800" rIns="50800" bIns="50800" numCol="1" anchor="ctr">
              <a:noAutofit/>
            </a:bodyPr>
            <a:lstStyle/>
            <a:p>
              <a:pPr>
                <a:defRPr sz="3200"/>
              </a:pPr>
              <a:endParaRPr/>
            </a:p>
          </p:txBody>
        </p:sp>
        <p:sp>
          <p:nvSpPr>
            <p:cNvPr id="76" name="Line">
              <a:extLst>
                <a:ext uri="{FF2B5EF4-FFF2-40B4-BE49-F238E27FC236}">
                  <a16:creationId xmlns:a16="http://schemas.microsoft.com/office/drawing/2014/main" id="{9FD6A327-D28B-D520-E4ED-5780CAD917BC}"/>
                </a:ext>
              </a:extLst>
            </p:cNvPr>
            <p:cNvSpPr/>
            <p:nvPr/>
          </p:nvSpPr>
          <p:spPr>
            <a:xfrm flipV="1">
              <a:off x="2385506" y="7407733"/>
              <a:ext cx="339501" cy="588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77" name="Line">
              <a:extLst>
                <a:ext uri="{FF2B5EF4-FFF2-40B4-BE49-F238E27FC236}">
                  <a16:creationId xmlns:a16="http://schemas.microsoft.com/office/drawing/2014/main" id="{6B4D6F7B-4812-F585-28D9-5B28F4743100}"/>
                </a:ext>
              </a:extLst>
            </p:cNvPr>
            <p:cNvSpPr/>
            <p:nvPr/>
          </p:nvSpPr>
          <p:spPr>
            <a:xfrm flipV="1">
              <a:off x="4197842" y="7420433"/>
              <a:ext cx="339502" cy="588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78" name="Line">
              <a:extLst>
                <a:ext uri="{FF2B5EF4-FFF2-40B4-BE49-F238E27FC236}">
                  <a16:creationId xmlns:a16="http://schemas.microsoft.com/office/drawing/2014/main" id="{F3A68875-B60B-E4FA-F5BC-9DD123EADDED}"/>
                </a:ext>
              </a:extLst>
            </p:cNvPr>
            <p:cNvSpPr/>
            <p:nvPr/>
          </p:nvSpPr>
          <p:spPr>
            <a:xfrm flipH="1" flipV="1">
              <a:off x="5666972" y="7407733"/>
              <a:ext cx="323156" cy="576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79" name="Line">
              <a:extLst>
                <a:ext uri="{FF2B5EF4-FFF2-40B4-BE49-F238E27FC236}">
                  <a16:creationId xmlns:a16="http://schemas.microsoft.com/office/drawing/2014/main" id="{93D22F6F-F587-A04F-4650-DF27754B960D}"/>
                </a:ext>
              </a:extLst>
            </p:cNvPr>
            <p:cNvSpPr/>
            <p:nvPr/>
          </p:nvSpPr>
          <p:spPr>
            <a:xfrm flipV="1">
              <a:off x="1434409" y="8436136"/>
              <a:ext cx="965781" cy="6917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80" name="تقييم مشروع البحث">
              <a:extLst>
                <a:ext uri="{FF2B5EF4-FFF2-40B4-BE49-F238E27FC236}">
                  <a16:creationId xmlns:a16="http://schemas.microsoft.com/office/drawing/2014/main" id="{8D9B8A2F-8B02-3930-E9CD-DBC99B7FD352}"/>
                </a:ext>
              </a:extLst>
            </p:cNvPr>
            <p:cNvSpPr txBox="1"/>
            <p:nvPr/>
          </p:nvSpPr>
          <p:spPr>
            <a:xfrm>
              <a:off x="137" y="9141499"/>
              <a:ext cx="2677745" cy="431348"/>
            </a:xfrm>
            <a:prstGeom prst="rect">
              <a:avLst/>
            </a:prstGeom>
            <a:solidFill>
              <a:srgbClr val="E6E04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تقييم مشروع البحث</a:t>
              </a:r>
            </a:p>
          </p:txBody>
        </p:sp>
        <p:sp>
          <p:nvSpPr>
            <p:cNvPr id="81" name="Line">
              <a:extLst>
                <a:ext uri="{FF2B5EF4-FFF2-40B4-BE49-F238E27FC236}">
                  <a16:creationId xmlns:a16="http://schemas.microsoft.com/office/drawing/2014/main" id="{934BBF46-F2C4-982D-806C-94950B8C6606}"/>
                </a:ext>
              </a:extLst>
            </p:cNvPr>
            <p:cNvSpPr/>
            <p:nvPr/>
          </p:nvSpPr>
          <p:spPr>
            <a:xfrm flipH="1" flipV="1">
              <a:off x="2917072" y="8444664"/>
              <a:ext cx="968676" cy="683537"/>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82" name="يتضمن">
              <a:extLst>
                <a:ext uri="{FF2B5EF4-FFF2-40B4-BE49-F238E27FC236}">
                  <a16:creationId xmlns:a16="http://schemas.microsoft.com/office/drawing/2014/main" id="{1BEB1EEC-B1CA-DEF8-F77A-3D55F8386DD5}"/>
                </a:ext>
              </a:extLst>
            </p:cNvPr>
            <p:cNvSpPr txBox="1"/>
            <p:nvPr/>
          </p:nvSpPr>
          <p:spPr>
            <a:xfrm>
              <a:off x="5687260" y="7535159"/>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3" name="يتضمن">
              <a:extLst>
                <a:ext uri="{FF2B5EF4-FFF2-40B4-BE49-F238E27FC236}">
                  <a16:creationId xmlns:a16="http://schemas.microsoft.com/office/drawing/2014/main" id="{C3A98C55-8B0D-CD23-263C-E109576CAA41}"/>
                </a:ext>
              </a:extLst>
            </p:cNvPr>
            <p:cNvSpPr txBox="1"/>
            <p:nvPr/>
          </p:nvSpPr>
          <p:spPr>
            <a:xfrm>
              <a:off x="4132593" y="7499302"/>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4" name="يتضمن">
              <a:extLst>
                <a:ext uri="{FF2B5EF4-FFF2-40B4-BE49-F238E27FC236}">
                  <a16:creationId xmlns:a16="http://schemas.microsoft.com/office/drawing/2014/main" id="{8FCD3402-85DA-4FA9-8CAE-6E709F8669A1}"/>
                </a:ext>
              </a:extLst>
            </p:cNvPr>
            <p:cNvSpPr txBox="1"/>
            <p:nvPr/>
          </p:nvSpPr>
          <p:spPr>
            <a:xfrm>
              <a:off x="2320256" y="7499302"/>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5" name="يتضمن">
              <a:extLst>
                <a:ext uri="{FF2B5EF4-FFF2-40B4-BE49-F238E27FC236}">
                  <a16:creationId xmlns:a16="http://schemas.microsoft.com/office/drawing/2014/main" id="{DD7183F3-2F3F-3101-5CD9-C334BD0BF64D}"/>
                </a:ext>
              </a:extLst>
            </p:cNvPr>
            <p:cNvSpPr txBox="1"/>
            <p:nvPr/>
          </p:nvSpPr>
          <p:spPr>
            <a:xfrm>
              <a:off x="3166410" y="8572743"/>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6" name="يتضمن">
              <a:extLst>
                <a:ext uri="{FF2B5EF4-FFF2-40B4-BE49-F238E27FC236}">
                  <a16:creationId xmlns:a16="http://schemas.microsoft.com/office/drawing/2014/main" id="{572291C1-B159-37CB-7487-DAA8A3AAA7A2}"/>
                </a:ext>
              </a:extLst>
            </p:cNvPr>
            <p:cNvSpPr txBox="1"/>
            <p:nvPr/>
          </p:nvSpPr>
          <p:spPr>
            <a:xfrm>
              <a:off x="1677176" y="8585155"/>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87" name="تبدأ دورة جديدة">
              <a:extLst>
                <a:ext uri="{FF2B5EF4-FFF2-40B4-BE49-F238E27FC236}">
                  <a16:creationId xmlns:a16="http://schemas.microsoft.com/office/drawing/2014/main" id="{4612AF41-A212-ADDC-F813-C0C1E96A71AE}"/>
                </a:ext>
              </a:extLst>
            </p:cNvPr>
            <p:cNvSpPr txBox="1"/>
            <p:nvPr/>
          </p:nvSpPr>
          <p:spPr>
            <a:xfrm>
              <a:off x="4604409" y="907470"/>
              <a:ext cx="1319579"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تبدأ دورة جديدة</a:t>
              </a:r>
            </a:p>
          </p:txBody>
        </p:sp>
        <p:grpSp>
          <p:nvGrpSpPr>
            <p:cNvPr id="88" name="Group">
              <a:extLst>
                <a:ext uri="{FF2B5EF4-FFF2-40B4-BE49-F238E27FC236}">
                  <a16:creationId xmlns:a16="http://schemas.microsoft.com/office/drawing/2014/main" id="{BE9D0586-4896-CC96-6F75-B6A9925326CF}"/>
                </a:ext>
              </a:extLst>
            </p:cNvPr>
            <p:cNvGrpSpPr/>
            <p:nvPr/>
          </p:nvGrpSpPr>
          <p:grpSpPr>
            <a:xfrm>
              <a:off x="0" y="1367745"/>
              <a:ext cx="741053" cy="7843780"/>
              <a:chOff x="0" y="0"/>
              <a:chExt cx="741052" cy="7843778"/>
            </a:xfrm>
          </p:grpSpPr>
          <p:sp>
            <p:nvSpPr>
              <p:cNvPr id="89" name="Line">
                <a:extLst>
                  <a:ext uri="{FF2B5EF4-FFF2-40B4-BE49-F238E27FC236}">
                    <a16:creationId xmlns:a16="http://schemas.microsoft.com/office/drawing/2014/main" id="{6B5F4739-3CEC-6ACA-68E9-3E7E475CDDAA}"/>
                  </a:ext>
                </a:extLst>
              </p:cNvPr>
              <p:cNvSpPr/>
              <p:nvPr/>
            </p:nvSpPr>
            <p:spPr>
              <a:xfrm flipH="1">
                <a:off x="280480" y="0"/>
                <a:ext cx="1" cy="7843779"/>
              </a:xfrm>
              <a:prstGeom prst="line">
                <a:avLst/>
              </a:prstGeom>
              <a:noFill/>
              <a:ln w="50800" cap="flat">
                <a:solidFill>
                  <a:srgbClr val="414141"/>
                </a:solidFill>
                <a:prstDash val="sysDot"/>
                <a:miter lim="400000"/>
                <a:headEnd type="stealth" w="med" len="med"/>
              </a:ln>
              <a:effectLst/>
            </p:spPr>
            <p:txBody>
              <a:bodyPr wrap="square" lIns="50800" tIns="50800" rIns="50800" bIns="50800" numCol="1" anchor="ctr">
                <a:noAutofit/>
              </a:bodyPr>
              <a:lstStyle/>
              <a:p>
                <a:pPr>
                  <a:defRPr sz="3200"/>
                </a:pPr>
                <a:endParaRPr/>
              </a:p>
            </p:txBody>
          </p:sp>
          <p:sp>
            <p:nvSpPr>
              <p:cNvPr id="90" name="قد يؤدي إلى">
                <a:extLst>
                  <a:ext uri="{FF2B5EF4-FFF2-40B4-BE49-F238E27FC236}">
                    <a16:creationId xmlns:a16="http://schemas.microsoft.com/office/drawing/2014/main" id="{D85CC629-C24F-8D4E-ADB8-7CD42DABF82A}"/>
                  </a:ext>
                </a:extLst>
              </p:cNvPr>
              <p:cNvSpPr txBox="1"/>
              <p:nvPr/>
            </p:nvSpPr>
            <p:spPr>
              <a:xfrm>
                <a:off x="-1" y="4053978"/>
                <a:ext cx="741054"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قد يؤدي إلى</a:t>
                </a:r>
              </a:p>
            </p:txBody>
          </p:sp>
        </p:grpSp>
      </p:grpSp>
    </p:spTree>
    <p:extLst>
      <p:ext uri="{BB962C8B-B14F-4D97-AF65-F5344CB8AC3E}">
        <p14:creationId xmlns:p14="http://schemas.microsoft.com/office/powerpoint/2010/main" val="21053216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07">
            <a:extLst>
              <a:ext uri="{FF2B5EF4-FFF2-40B4-BE49-F238E27FC236}">
                <a16:creationId xmlns:a16="http://schemas.microsoft.com/office/drawing/2014/main" id="{1245FA9A-A9C8-1346-3F24-1C0A1FAB0A73}"/>
              </a:ext>
            </a:extLst>
          </p:cNvPr>
          <p:cNvSpPr/>
          <p:nvPr/>
        </p:nvSpPr>
        <p:spPr>
          <a:xfrm>
            <a:off x="6502400" y="676106"/>
            <a:ext cx="6139543"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rtl="1">
              <a:defRPr sz="3500" b="1">
                <a:solidFill>
                  <a:srgbClr val="FFFB00"/>
                </a:solidFill>
                <a:latin typeface="+mj-lt"/>
                <a:ea typeface="+mj-ea"/>
                <a:cs typeface="+mj-cs"/>
                <a:sym typeface="Helvetica"/>
              </a:defRPr>
            </a:lvl1pPr>
          </a:lstStyle>
          <a:p>
            <a:pPr>
              <a:defRPr>
                <a:latin typeface="+mn-lt"/>
                <a:ea typeface="+mn-ea"/>
                <a:cs typeface="+mn-cs"/>
                <a:sym typeface="Book Antiqua"/>
              </a:defRPr>
            </a:pPr>
            <a:r>
              <a:rPr dirty="0" err="1">
                <a:solidFill>
                  <a:srgbClr val="002060"/>
                </a:solidFill>
                <a:latin typeface="+mj-lt"/>
                <a:ea typeface="+mj-ea"/>
                <a:cs typeface="+mj-cs"/>
                <a:sym typeface="Helvetica"/>
              </a:rPr>
              <a:t>تصميم</a:t>
            </a:r>
            <a:r>
              <a:rPr dirty="0">
                <a:solidFill>
                  <a:srgbClr val="002060"/>
                </a:solidFill>
                <a:latin typeface="+mj-lt"/>
                <a:ea typeface="+mj-ea"/>
                <a:cs typeface="+mj-cs"/>
                <a:sym typeface="Helvetica"/>
              </a:rPr>
              <a:t> </a:t>
            </a:r>
            <a:r>
              <a:rPr dirty="0" err="1">
                <a:solidFill>
                  <a:srgbClr val="002060"/>
                </a:solidFill>
                <a:latin typeface="+mj-lt"/>
                <a:ea typeface="+mj-ea"/>
                <a:cs typeface="+mj-cs"/>
                <a:sym typeface="Helvetica"/>
              </a:rPr>
              <a:t>وبناء</a:t>
            </a:r>
            <a:r>
              <a:rPr dirty="0">
                <a:solidFill>
                  <a:srgbClr val="002060"/>
                </a:solidFill>
                <a:latin typeface="+mj-lt"/>
                <a:ea typeface="+mj-ea"/>
                <a:cs typeface="+mj-cs"/>
                <a:sym typeface="Helvetica"/>
              </a:rPr>
              <a:t> </a:t>
            </a:r>
            <a:r>
              <a:rPr dirty="0" err="1">
                <a:solidFill>
                  <a:srgbClr val="002060"/>
                </a:solidFill>
                <a:latin typeface="+mj-lt"/>
                <a:ea typeface="+mj-ea"/>
                <a:cs typeface="+mj-cs"/>
                <a:sym typeface="Helvetica"/>
              </a:rPr>
              <a:t>الاستمارة</a:t>
            </a:r>
            <a:endParaRPr dirty="0">
              <a:solidFill>
                <a:srgbClr val="002060"/>
              </a:solidFill>
              <a:latin typeface="+mj-lt"/>
              <a:ea typeface="+mj-ea"/>
              <a:cs typeface="+mj-cs"/>
              <a:sym typeface="Helvetica"/>
            </a:endParaRPr>
          </a:p>
        </p:txBody>
      </p:sp>
      <p:sp>
        <p:nvSpPr>
          <p:cNvPr id="5" name="ZoneTexte 4">
            <a:extLst>
              <a:ext uri="{FF2B5EF4-FFF2-40B4-BE49-F238E27FC236}">
                <a16:creationId xmlns:a16="http://schemas.microsoft.com/office/drawing/2014/main" id="{E9ECF075-1268-E475-370E-2CFB8A448AE4}"/>
              </a:ext>
            </a:extLst>
          </p:cNvPr>
          <p:cNvSpPr txBox="1"/>
          <p:nvPr/>
        </p:nvSpPr>
        <p:spPr>
          <a:xfrm>
            <a:off x="4891315" y="1592876"/>
            <a:ext cx="6502400" cy="4795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أهمية الاستمارة.</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الأنواع المختلفة للاستمارات.</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الأنواع المختلفة للأسئلة.</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الوقت المناسب لاستخدام استمارات الاستبيان.</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أهمية الخطاب التقديمي.</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القواعد الذهبية لكتبة خطاب تقديمي.</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شكل الاستمارة.</a:t>
            </a:r>
          </a:p>
          <a:p>
            <a:pPr marL="230605" indent="-230605" algn="r" rtl="1">
              <a:lnSpc>
                <a:spcPct val="120000"/>
              </a:lnSpc>
              <a:buSzPct val="100000"/>
              <a:buChar char="•"/>
              <a:defRPr sz="2300" b="1">
                <a:solidFill>
                  <a:srgbClr val="FFFFFF"/>
                </a:solidFill>
                <a:latin typeface="Simplified Arabic"/>
                <a:ea typeface="Simplified Arabic"/>
                <a:cs typeface="Simplified Arabic"/>
                <a:sym typeface="Simplified Arabic"/>
              </a:defRPr>
            </a:pPr>
            <a:r>
              <a:rPr lang="ar-EG" sz="3200" dirty="0">
                <a:solidFill>
                  <a:srgbClr val="0070C0"/>
                </a:solidFill>
              </a:rPr>
              <a:t>نصائح قيمة للتطبيق العملي.</a:t>
            </a:r>
          </a:p>
        </p:txBody>
      </p:sp>
    </p:spTree>
    <p:extLst>
      <p:ext uri="{BB962C8B-B14F-4D97-AF65-F5344CB8AC3E}">
        <p14:creationId xmlns:p14="http://schemas.microsoft.com/office/powerpoint/2010/main" val="24333084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1">
            <a:extLst>
              <a:ext uri="{FF2B5EF4-FFF2-40B4-BE49-F238E27FC236}">
                <a16:creationId xmlns:a16="http://schemas.microsoft.com/office/drawing/2014/main" id="{2025CD64-D77A-5FFB-D1D8-C1951024B87B}"/>
              </a:ext>
            </a:extLst>
          </p:cNvPr>
          <p:cNvSpPr/>
          <p:nvPr/>
        </p:nvSpPr>
        <p:spPr>
          <a:xfrm>
            <a:off x="408023" y="341952"/>
            <a:ext cx="12188754" cy="304698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p>
            <a:pPr algn="just" rtl="1">
              <a:defRPr sz="2300" b="1">
                <a:solidFill>
                  <a:srgbClr val="FFFB00"/>
                </a:solidFill>
                <a:latin typeface="Simplified Arabic"/>
                <a:ea typeface="Simplified Arabic"/>
                <a:cs typeface="Simplified Arabic"/>
                <a:sym typeface="Simplified Arabic"/>
              </a:defRPr>
            </a:pPr>
            <a:r>
              <a:rPr sz="3200" dirty="0" err="1">
                <a:solidFill>
                  <a:srgbClr val="002060"/>
                </a:solidFill>
              </a:rPr>
              <a:t>أهمية</a:t>
            </a:r>
            <a:r>
              <a:rPr sz="3200" dirty="0">
                <a:solidFill>
                  <a:srgbClr val="002060"/>
                </a:solidFill>
              </a:rPr>
              <a:t> </a:t>
            </a:r>
            <a:r>
              <a:rPr sz="3200" dirty="0" err="1">
                <a:solidFill>
                  <a:srgbClr val="002060"/>
                </a:solidFill>
              </a:rPr>
              <a:t>الاستمارة</a:t>
            </a:r>
            <a:r>
              <a:rPr sz="3200" dirty="0">
                <a:solidFill>
                  <a:srgbClr val="002060"/>
                </a:solidFill>
              </a:rPr>
              <a:t>:</a:t>
            </a:r>
          </a:p>
          <a:p>
            <a:pPr algn="just" rtl="1">
              <a:defRPr sz="2300" b="1">
                <a:solidFill>
                  <a:srgbClr val="FFFFFF"/>
                </a:solidFill>
                <a:latin typeface="Simplified Arabic"/>
                <a:ea typeface="Simplified Arabic"/>
                <a:cs typeface="Simplified Arabic"/>
                <a:sym typeface="Simplified Arabic"/>
              </a:defRPr>
            </a:pPr>
            <a:endParaRPr sz="3200" dirty="0">
              <a:solidFill>
                <a:srgbClr val="0070C0"/>
              </a:solidFill>
            </a:endParaRPr>
          </a:p>
          <a:p>
            <a:pPr algn="just" rtl="1">
              <a:defRPr sz="2300" b="1">
                <a:solidFill>
                  <a:srgbClr val="FFFFFF"/>
                </a:solidFill>
                <a:latin typeface="Simplified Arabic"/>
                <a:ea typeface="Simplified Arabic"/>
                <a:cs typeface="Simplified Arabic"/>
                <a:sym typeface="Simplified Arabic"/>
              </a:defRPr>
            </a:pPr>
            <a:r>
              <a:rPr sz="3200" dirty="0">
                <a:solidFill>
                  <a:srgbClr val="0070C0"/>
                </a:solidFill>
              </a:rPr>
              <a:t> </a:t>
            </a:r>
            <a:r>
              <a:rPr sz="3200" dirty="0" err="1">
                <a:solidFill>
                  <a:srgbClr val="0070C0"/>
                </a:solidFill>
              </a:rPr>
              <a:t>تؤكد</a:t>
            </a:r>
            <a:r>
              <a:rPr sz="3200" dirty="0">
                <a:solidFill>
                  <a:srgbClr val="0070C0"/>
                </a:solidFill>
              </a:rPr>
              <a:t> </a:t>
            </a:r>
            <a:r>
              <a:rPr sz="3200" dirty="0" err="1">
                <a:solidFill>
                  <a:srgbClr val="0070C0"/>
                </a:solidFill>
              </a:rPr>
              <a:t>المواقف</a:t>
            </a:r>
            <a:r>
              <a:rPr sz="3200" dirty="0">
                <a:solidFill>
                  <a:srgbClr val="0070C0"/>
                </a:solidFill>
              </a:rPr>
              <a:t> </a:t>
            </a:r>
            <a:r>
              <a:rPr sz="3200" dirty="0" err="1">
                <a:solidFill>
                  <a:srgbClr val="0070C0"/>
                </a:solidFill>
              </a:rPr>
              <a:t>الفعلية</a:t>
            </a:r>
            <a:r>
              <a:rPr sz="3200" dirty="0">
                <a:solidFill>
                  <a:srgbClr val="0070C0"/>
                </a:solidFill>
              </a:rPr>
              <a:t> </a:t>
            </a:r>
            <a:r>
              <a:rPr sz="3200" dirty="0" err="1">
                <a:solidFill>
                  <a:srgbClr val="0070C0"/>
                </a:solidFill>
              </a:rPr>
              <a:t>على</a:t>
            </a:r>
            <a:r>
              <a:rPr sz="3200" dirty="0">
                <a:solidFill>
                  <a:srgbClr val="0070C0"/>
                </a:solidFill>
              </a:rPr>
              <a:t> </a:t>
            </a:r>
            <a:r>
              <a:rPr lang="ar-EG" sz="3200" dirty="0">
                <a:solidFill>
                  <a:srgbClr val="0070C0"/>
                </a:solidFill>
              </a:rPr>
              <a:t>أ</a:t>
            </a:r>
            <a:r>
              <a:rPr sz="3200" dirty="0">
                <a:solidFill>
                  <a:srgbClr val="0070C0"/>
                </a:solidFill>
              </a:rPr>
              <a:t>ن </a:t>
            </a:r>
            <a:r>
              <a:rPr sz="3200" dirty="0" err="1">
                <a:solidFill>
                  <a:srgbClr val="0070C0"/>
                </a:solidFill>
              </a:rPr>
              <a:t>تصميم</a:t>
            </a:r>
            <a:r>
              <a:rPr sz="3200" dirty="0">
                <a:solidFill>
                  <a:srgbClr val="0070C0"/>
                </a:solidFill>
              </a:rPr>
              <a:t> </a:t>
            </a:r>
            <a:r>
              <a:rPr sz="3200" dirty="0" err="1">
                <a:solidFill>
                  <a:srgbClr val="0070C0"/>
                </a:solidFill>
              </a:rPr>
              <a:t>استمارة</a:t>
            </a:r>
            <a:r>
              <a:rPr sz="3200" dirty="0">
                <a:solidFill>
                  <a:srgbClr val="0070C0"/>
                </a:solidFill>
              </a:rPr>
              <a:t> </a:t>
            </a:r>
            <a:r>
              <a:rPr sz="3200" dirty="0" err="1">
                <a:solidFill>
                  <a:srgbClr val="0070C0"/>
                </a:solidFill>
              </a:rPr>
              <a:t>الاستقصاء</a:t>
            </a:r>
            <a:r>
              <a:rPr sz="3200" dirty="0">
                <a:solidFill>
                  <a:srgbClr val="0070C0"/>
                </a:solidFill>
              </a:rPr>
              <a:t> </a:t>
            </a:r>
            <a:r>
              <a:rPr sz="3200" dirty="0" err="1">
                <a:solidFill>
                  <a:srgbClr val="0070C0"/>
                </a:solidFill>
              </a:rPr>
              <a:t>يعد</a:t>
            </a:r>
            <a:r>
              <a:rPr sz="3200" dirty="0">
                <a:solidFill>
                  <a:srgbClr val="0070C0"/>
                </a:solidFill>
              </a:rPr>
              <a:t> </a:t>
            </a:r>
            <a:r>
              <a:rPr sz="3200" dirty="0" err="1">
                <a:solidFill>
                  <a:srgbClr val="0070C0"/>
                </a:solidFill>
              </a:rPr>
              <a:t>من</a:t>
            </a:r>
            <a:r>
              <a:rPr sz="3200" dirty="0">
                <a:solidFill>
                  <a:srgbClr val="0070C0"/>
                </a:solidFill>
              </a:rPr>
              <a:t> </a:t>
            </a:r>
            <a:r>
              <a:rPr sz="3200" dirty="0" err="1">
                <a:solidFill>
                  <a:srgbClr val="0070C0"/>
                </a:solidFill>
              </a:rPr>
              <a:t>أصعب</a:t>
            </a:r>
            <a:r>
              <a:rPr sz="3200" dirty="0">
                <a:solidFill>
                  <a:srgbClr val="0070C0"/>
                </a:solidFill>
              </a:rPr>
              <a:t> </a:t>
            </a:r>
            <a:r>
              <a:rPr sz="3200" dirty="0" err="1">
                <a:solidFill>
                  <a:srgbClr val="0070C0"/>
                </a:solidFill>
              </a:rPr>
              <a:t>أجزاء</a:t>
            </a:r>
            <a:r>
              <a:rPr sz="3200" dirty="0">
                <a:solidFill>
                  <a:srgbClr val="0070C0"/>
                </a:solidFill>
              </a:rPr>
              <a:t> </a:t>
            </a:r>
            <a:r>
              <a:rPr sz="3200" dirty="0" err="1">
                <a:solidFill>
                  <a:srgbClr val="0070C0"/>
                </a:solidFill>
              </a:rPr>
              <a:t>البحث</a:t>
            </a:r>
            <a:r>
              <a:rPr sz="3200" dirty="0">
                <a:solidFill>
                  <a:srgbClr val="0070C0"/>
                </a:solidFill>
              </a:rPr>
              <a:t> </a:t>
            </a:r>
            <a:r>
              <a:rPr sz="3200" dirty="0" err="1">
                <a:solidFill>
                  <a:srgbClr val="0070C0"/>
                </a:solidFill>
              </a:rPr>
              <a:t>التسويقي</a:t>
            </a:r>
            <a:r>
              <a:rPr sz="3200" dirty="0">
                <a:solidFill>
                  <a:srgbClr val="0070C0"/>
                </a:solidFill>
              </a:rPr>
              <a:t> </a:t>
            </a:r>
            <a:r>
              <a:rPr sz="3200" dirty="0" err="1">
                <a:solidFill>
                  <a:srgbClr val="0070C0"/>
                </a:solidFill>
              </a:rPr>
              <a:t>وأكثرها</a:t>
            </a:r>
            <a:r>
              <a:rPr sz="3200" dirty="0">
                <a:solidFill>
                  <a:srgbClr val="0070C0"/>
                </a:solidFill>
              </a:rPr>
              <a:t> </a:t>
            </a:r>
            <a:r>
              <a:rPr sz="3200" dirty="0" err="1">
                <a:solidFill>
                  <a:srgbClr val="0070C0"/>
                </a:solidFill>
              </a:rPr>
              <a:t>أهمية</a:t>
            </a:r>
            <a:r>
              <a:rPr sz="3200" dirty="0">
                <a:solidFill>
                  <a:srgbClr val="0070C0"/>
                </a:solidFill>
              </a:rPr>
              <a:t>، </a:t>
            </a:r>
            <a:r>
              <a:rPr sz="3200" dirty="0" err="1">
                <a:solidFill>
                  <a:srgbClr val="0070C0"/>
                </a:solidFill>
              </a:rPr>
              <a:t>والغرض</a:t>
            </a:r>
            <a:r>
              <a:rPr sz="3200" dirty="0">
                <a:solidFill>
                  <a:srgbClr val="0070C0"/>
                </a:solidFill>
              </a:rPr>
              <a:t> </a:t>
            </a:r>
            <a:r>
              <a:rPr sz="3200" dirty="0" err="1">
                <a:solidFill>
                  <a:srgbClr val="0070C0"/>
                </a:solidFill>
              </a:rPr>
              <a:t>الأساسي</a:t>
            </a:r>
            <a:r>
              <a:rPr sz="3200" dirty="0">
                <a:solidFill>
                  <a:srgbClr val="0070C0"/>
                </a:solidFill>
              </a:rPr>
              <a:t> </a:t>
            </a:r>
            <a:r>
              <a:rPr sz="3200" dirty="0" err="1">
                <a:solidFill>
                  <a:srgbClr val="0070C0"/>
                </a:solidFill>
              </a:rPr>
              <a:t>منها</a:t>
            </a:r>
            <a:r>
              <a:rPr sz="3200" dirty="0">
                <a:solidFill>
                  <a:srgbClr val="0070C0"/>
                </a:solidFill>
              </a:rPr>
              <a:t> </a:t>
            </a:r>
            <a:r>
              <a:rPr sz="3200" dirty="0" err="1">
                <a:solidFill>
                  <a:srgbClr val="0070C0"/>
                </a:solidFill>
              </a:rPr>
              <a:t>يتمثل</a:t>
            </a:r>
            <a:r>
              <a:rPr sz="3200" dirty="0">
                <a:solidFill>
                  <a:srgbClr val="0070C0"/>
                </a:solidFill>
              </a:rPr>
              <a:t> </a:t>
            </a:r>
            <a:r>
              <a:rPr sz="3200" dirty="0" err="1">
                <a:solidFill>
                  <a:srgbClr val="0070C0"/>
                </a:solidFill>
              </a:rPr>
              <a:t>في</a:t>
            </a:r>
            <a:r>
              <a:rPr sz="3200" dirty="0">
                <a:solidFill>
                  <a:srgbClr val="0070C0"/>
                </a:solidFill>
              </a:rPr>
              <a:t> </a:t>
            </a:r>
            <a:r>
              <a:rPr sz="3200" dirty="0" err="1">
                <a:solidFill>
                  <a:srgbClr val="0070C0"/>
                </a:solidFill>
              </a:rPr>
              <a:t>تسهيل</a:t>
            </a:r>
            <a:r>
              <a:rPr sz="3200" dirty="0">
                <a:solidFill>
                  <a:srgbClr val="0070C0"/>
                </a:solidFill>
              </a:rPr>
              <a:t> </a:t>
            </a:r>
            <a:r>
              <a:rPr sz="3200" dirty="0" err="1">
                <a:solidFill>
                  <a:srgbClr val="0070C0"/>
                </a:solidFill>
              </a:rPr>
              <a:t>عملية</a:t>
            </a:r>
            <a:r>
              <a:rPr sz="3200" dirty="0">
                <a:solidFill>
                  <a:srgbClr val="0070C0"/>
                </a:solidFill>
              </a:rPr>
              <a:t> </a:t>
            </a:r>
            <a:r>
              <a:rPr sz="3200" dirty="0" err="1">
                <a:solidFill>
                  <a:srgbClr val="0070C0"/>
                </a:solidFill>
              </a:rPr>
              <a:t>استخلاص</a:t>
            </a:r>
            <a:r>
              <a:rPr sz="3200" dirty="0">
                <a:solidFill>
                  <a:srgbClr val="0070C0"/>
                </a:solidFill>
              </a:rPr>
              <a:t> </a:t>
            </a:r>
            <a:r>
              <a:rPr sz="3200" dirty="0" err="1">
                <a:solidFill>
                  <a:srgbClr val="0070C0"/>
                </a:solidFill>
              </a:rPr>
              <a:t>البيانات</a:t>
            </a:r>
            <a:r>
              <a:rPr sz="3200" dirty="0">
                <a:solidFill>
                  <a:srgbClr val="0070C0"/>
                </a:solidFill>
              </a:rPr>
              <a:t> </a:t>
            </a:r>
            <a:r>
              <a:rPr sz="3200" dirty="0" err="1">
                <a:solidFill>
                  <a:srgbClr val="0070C0"/>
                </a:solidFill>
              </a:rPr>
              <a:t>من</a:t>
            </a:r>
            <a:r>
              <a:rPr sz="3200" dirty="0">
                <a:solidFill>
                  <a:srgbClr val="0070C0"/>
                </a:solidFill>
              </a:rPr>
              <a:t> </a:t>
            </a:r>
            <a:r>
              <a:rPr sz="3200" dirty="0" err="1">
                <a:solidFill>
                  <a:srgbClr val="0070C0"/>
                </a:solidFill>
              </a:rPr>
              <a:t>أفراد</a:t>
            </a:r>
            <a:r>
              <a:rPr sz="3200" dirty="0">
                <a:solidFill>
                  <a:srgbClr val="0070C0"/>
                </a:solidFill>
              </a:rPr>
              <a:t> </a:t>
            </a:r>
            <a:r>
              <a:rPr sz="3200" dirty="0" err="1">
                <a:solidFill>
                  <a:srgbClr val="0070C0"/>
                </a:solidFill>
              </a:rPr>
              <a:t>العينة</a:t>
            </a:r>
            <a:r>
              <a:rPr sz="3200" dirty="0">
                <a:solidFill>
                  <a:srgbClr val="0070C0"/>
                </a:solidFill>
              </a:rPr>
              <a:t>، </a:t>
            </a:r>
            <a:r>
              <a:rPr sz="3200" dirty="0" err="1">
                <a:solidFill>
                  <a:srgbClr val="0070C0"/>
                </a:solidFill>
              </a:rPr>
              <a:t>وهي</a:t>
            </a:r>
            <a:r>
              <a:rPr sz="3200" dirty="0">
                <a:solidFill>
                  <a:srgbClr val="0070C0"/>
                </a:solidFill>
              </a:rPr>
              <a:t> </a:t>
            </a:r>
            <a:r>
              <a:rPr sz="3200" dirty="0" err="1">
                <a:solidFill>
                  <a:srgbClr val="0070C0"/>
                </a:solidFill>
              </a:rPr>
              <a:t>جزء</a:t>
            </a:r>
            <a:r>
              <a:rPr sz="3200" dirty="0">
                <a:solidFill>
                  <a:srgbClr val="0070C0"/>
                </a:solidFill>
              </a:rPr>
              <a:t> </a:t>
            </a:r>
            <a:r>
              <a:rPr sz="3200" dirty="0" err="1">
                <a:solidFill>
                  <a:srgbClr val="0070C0"/>
                </a:solidFill>
              </a:rPr>
              <a:t>لا</a:t>
            </a:r>
            <a:r>
              <a:rPr sz="3200" dirty="0">
                <a:solidFill>
                  <a:srgbClr val="0070C0"/>
                </a:solidFill>
              </a:rPr>
              <a:t> </a:t>
            </a:r>
            <a:r>
              <a:rPr sz="3200" dirty="0" err="1">
                <a:solidFill>
                  <a:srgbClr val="0070C0"/>
                </a:solidFill>
              </a:rPr>
              <a:t>يتجزأ</a:t>
            </a:r>
            <a:r>
              <a:rPr sz="3200" dirty="0">
                <a:solidFill>
                  <a:srgbClr val="0070C0"/>
                </a:solidFill>
              </a:rPr>
              <a:t> </a:t>
            </a:r>
            <a:r>
              <a:rPr sz="3200" dirty="0" err="1">
                <a:solidFill>
                  <a:srgbClr val="0070C0"/>
                </a:solidFill>
              </a:rPr>
              <a:t>من</a:t>
            </a:r>
            <a:r>
              <a:rPr sz="3200" dirty="0">
                <a:solidFill>
                  <a:srgbClr val="0070C0"/>
                </a:solidFill>
              </a:rPr>
              <a:t> </a:t>
            </a:r>
            <a:r>
              <a:rPr sz="3200" dirty="0" err="1">
                <a:solidFill>
                  <a:srgbClr val="0070C0"/>
                </a:solidFill>
              </a:rPr>
              <a:t>منهجية</a:t>
            </a:r>
            <a:r>
              <a:rPr sz="3200" dirty="0">
                <a:solidFill>
                  <a:srgbClr val="0070C0"/>
                </a:solidFill>
              </a:rPr>
              <a:t> </a:t>
            </a:r>
            <a:r>
              <a:rPr sz="3200" dirty="0" err="1">
                <a:solidFill>
                  <a:srgbClr val="0070C0"/>
                </a:solidFill>
              </a:rPr>
              <a:t>جمع</a:t>
            </a:r>
            <a:r>
              <a:rPr sz="3200" dirty="0">
                <a:solidFill>
                  <a:srgbClr val="0070C0"/>
                </a:solidFill>
              </a:rPr>
              <a:t> </a:t>
            </a:r>
            <a:r>
              <a:rPr sz="3200" dirty="0" err="1">
                <a:solidFill>
                  <a:srgbClr val="0070C0"/>
                </a:solidFill>
              </a:rPr>
              <a:t>البيانات</a:t>
            </a:r>
            <a:r>
              <a:rPr sz="3200" dirty="0">
                <a:solidFill>
                  <a:srgbClr val="0070C0"/>
                </a:solidFill>
              </a:rPr>
              <a:t>، </a:t>
            </a:r>
            <a:r>
              <a:rPr sz="3200" dirty="0" err="1">
                <a:solidFill>
                  <a:srgbClr val="0070C0"/>
                </a:solidFill>
              </a:rPr>
              <a:t>حيث</a:t>
            </a:r>
            <a:r>
              <a:rPr sz="3200" dirty="0">
                <a:solidFill>
                  <a:srgbClr val="0070C0"/>
                </a:solidFill>
              </a:rPr>
              <a:t> </a:t>
            </a:r>
            <a:r>
              <a:rPr sz="3200" dirty="0" err="1">
                <a:solidFill>
                  <a:srgbClr val="0070C0"/>
                </a:solidFill>
              </a:rPr>
              <a:t>أنها</a:t>
            </a:r>
            <a:r>
              <a:rPr sz="3200" dirty="0">
                <a:solidFill>
                  <a:srgbClr val="0070C0"/>
                </a:solidFill>
              </a:rPr>
              <a:t> </a:t>
            </a:r>
            <a:r>
              <a:rPr sz="3200" dirty="0" err="1">
                <a:solidFill>
                  <a:srgbClr val="0070C0"/>
                </a:solidFill>
              </a:rPr>
              <a:t>تسمح</a:t>
            </a:r>
            <a:r>
              <a:rPr sz="3200" dirty="0">
                <a:solidFill>
                  <a:srgbClr val="0070C0"/>
                </a:solidFill>
              </a:rPr>
              <a:t> </a:t>
            </a:r>
            <a:r>
              <a:rPr sz="3200" dirty="0" err="1">
                <a:solidFill>
                  <a:srgbClr val="0070C0"/>
                </a:solidFill>
              </a:rPr>
              <a:t>بتسجيل</a:t>
            </a:r>
            <a:r>
              <a:rPr sz="3200" dirty="0">
                <a:solidFill>
                  <a:srgbClr val="0070C0"/>
                </a:solidFill>
              </a:rPr>
              <a:t> </a:t>
            </a:r>
            <a:r>
              <a:rPr sz="3200" dirty="0" err="1">
                <a:solidFill>
                  <a:srgbClr val="0070C0"/>
                </a:solidFill>
              </a:rPr>
              <a:t>ردود</a:t>
            </a:r>
            <a:r>
              <a:rPr sz="3200" dirty="0">
                <a:solidFill>
                  <a:srgbClr val="0070C0"/>
                </a:solidFill>
              </a:rPr>
              <a:t> </a:t>
            </a:r>
            <a:r>
              <a:rPr sz="3200" dirty="0" err="1">
                <a:solidFill>
                  <a:srgbClr val="0070C0"/>
                </a:solidFill>
              </a:rPr>
              <a:t>الأفعال</a:t>
            </a:r>
            <a:r>
              <a:rPr sz="3200" dirty="0">
                <a:solidFill>
                  <a:srgbClr val="0070C0"/>
                </a:solidFill>
              </a:rPr>
              <a:t> </a:t>
            </a:r>
            <a:r>
              <a:rPr sz="3200" dirty="0" err="1">
                <a:solidFill>
                  <a:srgbClr val="0070C0"/>
                </a:solidFill>
              </a:rPr>
              <a:t>بشكل</a:t>
            </a:r>
            <a:r>
              <a:rPr sz="3200" dirty="0">
                <a:solidFill>
                  <a:srgbClr val="0070C0"/>
                </a:solidFill>
              </a:rPr>
              <a:t> </a:t>
            </a:r>
            <a:r>
              <a:rPr sz="3200" dirty="0" err="1">
                <a:solidFill>
                  <a:srgbClr val="0070C0"/>
                </a:solidFill>
              </a:rPr>
              <a:t>منسق</a:t>
            </a:r>
            <a:r>
              <a:rPr sz="3200" dirty="0">
                <a:solidFill>
                  <a:srgbClr val="0070C0"/>
                </a:solidFill>
              </a:rPr>
              <a:t> </a:t>
            </a:r>
            <a:r>
              <a:rPr sz="3200" dirty="0" err="1">
                <a:solidFill>
                  <a:srgbClr val="0070C0"/>
                </a:solidFill>
              </a:rPr>
              <a:t>مما</a:t>
            </a:r>
            <a:r>
              <a:rPr sz="3200" dirty="0">
                <a:solidFill>
                  <a:srgbClr val="0070C0"/>
                </a:solidFill>
              </a:rPr>
              <a:t> </a:t>
            </a:r>
            <a:r>
              <a:rPr sz="3200" dirty="0" err="1">
                <a:solidFill>
                  <a:srgbClr val="0070C0"/>
                </a:solidFill>
              </a:rPr>
              <a:t>يسمح</a:t>
            </a:r>
            <a:r>
              <a:rPr sz="3200" dirty="0">
                <a:solidFill>
                  <a:srgbClr val="0070C0"/>
                </a:solidFill>
              </a:rPr>
              <a:t> </a:t>
            </a:r>
            <a:r>
              <a:rPr sz="3200" dirty="0" err="1">
                <a:solidFill>
                  <a:srgbClr val="0070C0"/>
                </a:solidFill>
              </a:rPr>
              <a:t>بعد</a:t>
            </a:r>
            <a:r>
              <a:rPr sz="3200" dirty="0">
                <a:solidFill>
                  <a:srgbClr val="0070C0"/>
                </a:solidFill>
              </a:rPr>
              <a:t> </a:t>
            </a:r>
            <a:r>
              <a:rPr sz="3200" dirty="0" err="1">
                <a:solidFill>
                  <a:srgbClr val="0070C0"/>
                </a:solidFill>
              </a:rPr>
              <a:t>ذلك</a:t>
            </a:r>
            <a:r>
              <a:rPr sz="3200" dirty="0">
                <a:solidFill>
                  <a:srgbClr val="0070C0"/>
                </a:solidFill>
              </a:rPr>
              <a:t> </a:t>
            </a:r>
            <a:r>
              <a:rPr sz="3200" dirty="0" err="1">
                <a:solidFill>
                  <a:srgbClr val="0070C0"/>
                </a:solidFill>
              </a:rPr>
              <a:t>بتحليل</a:t>
            </a:r>
            <a:r>
              <a:rPr sz="3200" dirty="0">
                <a:solidFill>
                  <a:srgbClr val="0070C0"/>
                </a:solidFill>
              </a:rPr>
              <a:t> </a:t>
            </a:r>
            <a:r>
              <a:rPr sz="3200" dirty="0" err="1">
                <a:solidFill>
                  <a:srgbClr val="0070C0"/>
                </a:solidFill>
              </a:rPr>
              <a:t>البيانات</a:t>
            </a:r>
            <a:r>
              <a:rPr sz="3200" dirty="0">
                <a:solidFill>
                  <a:srgbClr val="0070C0"/>
                </a:solidFill>
              </a:rPr>
              <a:t>.</a:t>
            </a:r>
          </a:p>
        </p:txBody>
      </p:sp>
      <p:sp>
        <p:nvSpPr>
          <p:cNvPr id="5" name="Shape 913">
            <a:extLst>
              <a:ext uri="{FF2B5EF4-FFF2-40B4-BE49-F238E27FC236}">
                <a16:creationId xmlns:a16="http://schemas.microsoft.com/office/drawing/2014/main" id="{46B76CC2-4F6D-58A6-B141-EA8F2F63C3B2}"/>
              </a:ext>
            </a:extLst>
          </p:cNvPr>
          <p:cNvSpPr/>
          <p:nvPr/>
        </p:nvSpPr>
        <p:spPr>
          <a:xfrm>
            <a:off x="470503" y="3799582"/>
            <a:ext cx="12188753"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p>
            <a:pPr algn="r" rtl="1"/>
            <a:r>
              <a:rPr sz="3200" b="1" dirty="0" err="1">
                <a:solidFill>
                  <a:srgbClr val="002060"/>
                </a:solidFill>
                <a:latin typeface="Simplified Arabic"/>
                <a:cs typeface="Simplified Arabic"/>
              </a:rPr>
              <a:t>الأنواع</a:t>
            </a:r>
            <a:r>
              <a:rPr sz="3200" b="1" dirty="0">
                <a:solidFill>
                  <a:srgbClr val="002060"/>
                </a:solidFill>
                <a:latin typeface="Simplified Arabic"/>
                <a:cs typeface="Simplified Arabic"/>
              </a:rPr>
              <a:t> </a:t>
            </a:r>
            <a:r>
              <a:rPr sz="3200" b="1" dirty="0" err="1">
                <a:solidFill>
                  <a:srgbClr val="002060"/>
                </a:solidFill>
                <a:latin typeface="Simplified Arabic"/>
                <a:cs typeface="Simplified Arabic"/>
              </a:rPr>
              <a:t>المختلفة</a:t>
            </a:r>
            <a:r>
              <a:rPr sz="3200" b="1" dirty="0">
                <a:solidFill>
                  <a:srgbClr val="002060"/>
                </a:solidFill>
                <a:latin typeface="Simplified Arabic"/>
                <a:cs typeface="Simplified Arabic"/>
              </a:rPr>
              <a:t> </a:t>
            </a:r>
            <a:r>
              <a:rPr sz="3200" b="1" dirty="0" err="1">
                <a:solidFill>
                  <a:srgbClr val="002060"/>
                </a:solidFill>
                <a:latin typeface="Simplified Arabic"/>
                <a:cs typeface="Simplified Arabic"/>
              </a:rPr>
              <a:t>للاستمارات</a:t>
            </a:r>
            <a:r>
              <a:rPr lang="ar-EG" sz="3200" b="1" dirty="0">
                <a:solidFill>
                  <a:srgbClr val="0070C0"/>
                </a:solidFill>
                <a:latin typeface="Simplified Arabic"/>
                <a:cs typeface="Simplified Arabic"/>
              </a:rPr>
              <a:t>:  </a:t>
            </a:r>
            <a:r>
              <a:rPr sz="3200" b="1" dirty="0" err="1">
                <a:solidFill>
                  <a:srgbClr val="0070C0"/>
                </a:solidFill>
                <a:latin typeface="Simplified Arabic"/>
                <a:cs typeface="Simplified Arabic"/>
              </a:rPr>
              <a:t>يمكن</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ملئ</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استمارات</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الاستقصاء</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بثلاث</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طرق</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مختلفة</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عبر</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الهاتف</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أو</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عبر</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المقابلات</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الشخصية</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أو</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المراسلة</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عن</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طريق</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البريد</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أو</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شبكة</a:t>
            </a:r>
            <a:r>
              <a:rPr sz="3200" b="1" dirty="0">
                <a:solidFill>
                  <a:srgbClr val="0070C0"/>
                </a:solidFill>
                <a:latin typeface="Simplified Arabic"/>
                <a:cs typeface="Simplified Arabic"/>
              </a:rPr>
              <a:t> </a:t>
            </a:r>
            <a:r>
              <a:rPr sz="3200" b="1" dirty="0" err="1">
                <a:solidFill>
                  <a:srgbClr val="0070C0"/>
                </a:solidFill>
                <a:latin typeface="Simplified Arabic"/>
                <a:cs typeface="Simplified Arabic"/>
              </a:rPr>
              <a:t>الانترنت</a:t>
            </a:r>
            <a:r>
              <a:rPr lang="ar-EG" sz="3200" b="1" dirty="0">
                <a:solidFill>
                  <a:srgbClr val="0070C0"/>
                </a:solidFill>
                <a:latin typeface="Simplified Arabic"/>
                <a:cs typeface="Simplified Arabic"/>
              </a:rPr>
              <a:t>.</a:t>
            </a:r>
            <a:endParaRPr sz="3200" b="1" dirty="0">
              <a:solidFill>
                <a:srgbClr val="0070C0"/>
              </a:solidFill>
              <a:latin typeface="Simplified Arabic"/>
              <a:cs typeface="Simplified Arabic"/>
            </a:endParaRPr>
          </a:p>
        </p:txBody>
      </p:sp>
      <p:sp>
        <p:nvSpPr>
          <p:cNvPr id="9" name="ZoneTexte 8">
            <a:extLst>
              <a:ext uri="{FF2B5EF4-FFF2-40B4-BE49-F238E27FC236}">
                <a16:creationId xmlns:a16="http://schemas.microsoft.com/office/drawing/2014/main" id="{EDF27F72-F970-342C-E787-BD9CE8AE36ED}"/>
              </a:ext>
            </a:extLst>
          </p:cNvPr>
          <p:cNvSpPr txBox="1"/>
          <p:nvPr/>
        </p:nvSpPr>
        <p:spPr>
          <a:xfrm>
            <a:off x="6094377" y="5111384"/>
            <a:ext cx="65024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EG" sz="3200" b="1" dirty="0">
                <a:solidFill>
                  <a:srgbClr val="002060"/>
                </a:solidFill>
              </a:rPr>
              <a:t>جدول: الأنواع الثلاثة المختلفة للأسئلة </a:t>
            </a:r>
            <a:endParaRPr lang="fr-FR" sz="3200" dirty="0"/>
          </a:p>
        </p:txBody>
      </p:sp>
      <p:graphicFrame>
        <p:nvGraphicFramePr>
          <p:cNvPr id="11" name="Tableau 8">
            <a:extLst>
              <a:ext uri="{FF2B5EF4-FFF2-40B4-BE49-F238E27FC236}">
                <a16:creationId xmlns:a16="http://schemas.microsoft.com/office/drawing/2014/main" id="{9FD38300-599F-9EA2-3CFC-F5EE55389560}"/>
              </a:ext>
            </a:extLst>
          </p:cNvPr>
          <p:cNvGraphicFramePr>
            <a:graphicFrameLocks noGrp="1"/>
          </p:cNvGraphicFramePr>
          <p:nvPr>
            <p:extLst>
              <p:ext uri="{D42A27DB-BD31-4B8C-83A1-F6EECF244321}">
                <p14:modId xmlns:p14="http://schemas.microsoft.com/office/powerpoint/2010/main" val="2673413636"/>
              </p:ext>
            </p:extLst>
          </p:nvPr>
        </p:nvGraphicFramePr>
        <p:xfrm>
          <a:off x="470504" y="6051062"/>
          <a:ext cx="12063791" cy="3094608"/>
        </p:xfrm>
        <a:graphic>
          <a:graphicData uri="http://schemas.openxmlformats.org/drawingml/2006/table">
            <a:tbl>
              <a:tblPr firstRow="1" bandRow="1">
                <a:tableStyleId>{5940675A-B579-460E-94D1-54222C63F5DA}</a:tableStyleId>
              </a:tblPr>
              <a:tblGrid>
                <a:gridCol w="4347029">
                  <a:extLst>
                    <a:ext uri="{9D8B030D-6E8A-4147-A177-3AD203B41FA5}">
                      <a16:colId xmlns:a16="http://schemas.microsoft.com/office/drawing/2014/main" val="2366905000"/>
                    </a:ext>
                  </a:extLst>
                </a:gridCol>
                <a:gridCol w="5657214">
                  <a:extLst>
                    <a:ext uri="{9D8B030D-6E8A-4147-A177-3AD203B41FA5}">
                      <a16:colId xmlns:a16="http://schemas.microsoft.com/office/drawing/2014/main" val="2761010078"/>
                    </a:ext>
                  </a:extLst>
                </a:gridCol>
                <a:gridCol w="2059548">
                  <a:extLst>
                    <a:ext uri="{9D8B030D-6E8A-4147-A177-3AD203B41FA5}">
                      <a16:colId xmlns:a16="http://schemas.microsoft.com/office/drawing/2014/main" val="3567064856"/>
                    </a:ext>
                  </a:extLst>
                </a:gridCol>
              </a:tblGrid>
              <a:tr h="625728">
                <a:tc>
                  <a:txBody>
                    <a:bodyPr/>
                    <a:lstStyle/>
                    <a:p>
                      <a:r>
                        <a:rPr lang="ar-EG" sz="2400" b="1" dirty="0">
                          <a:solidFill>
                            <a:srgbClr val="002060"/>
                          </a:solidFill>
                        </a:rPr>
                        <a:t>الوسيلة</a:t>
                      </a:r>
                      <a:endParaRPr lang="fr-FR" sz="2400" b="1" dirty="0">
                        <a:solidFill>
                          <a:srgbClr val="002060"/>
                        </a:solidFill>
                      </a:endParaRPr>
                    </a:p>
                  </a:txBody>
                  <a:tcPr/>
                </a:tc>
                <a:tc>
                  <a:txBody>
                    <a:bodyPr/>
                    <a:lstStyle/>
                    <a:p>
                      <a:r>
                        <a:rPr lang="ar-EG" sz="2400" b="1" dirty="0">
                          <a:solidFill>
                            <a:srgbClr val="002060"/>
                          </a:solidFill>
                        </a:rPr>
                        <a:t>نطاق الاستخدام</a:t>
                      </a:r>
                      <a:endParaRPr lang="fr-FR" sz="2400" b="1" dirty="0">
                        <a:solidFill>
                          <a:srgbClr val="002060"/>
                        </a:solidFill>
                      </a:endParaRPr>
                    </a:p>
                  </a:txBody>
                  <a:tcPr/>
                </a:tc>
                <a:tc>
                  <a:txBody>
                    <a:bodyPr/>
                    <a:lstStyle/>
                    <a:p>
                      <a:pPr algn="ctr" rtl="1"/>
                      <a:r>
                        <a:rPr lang="ar-EG" sz="2400" b="1" dirty="0">
                          <a:solidFill>
                            <a:srgbClr val="002060"/>
                          </a:solidFill>
                        </a:rPr>
                        <a:t>نوع </a:t>
                      </a:r>
                      <a:r>
                        <a:rPr lang="ar-EG" sz="2400" b="1" dirty="0" err="1">
                          <a:solidFill>
                            <a:srgbClr val="002060"/>
                          </a:solidFill>
                        </a:rPr>
                        <a:t>الإستمارة</a:t>
                      </a:r>
                      <a:endParaRPr lang="fr-FR" sz="2400" b="1" dirty="0">
                        <a:solidFill>
                          <a:srgbClr val="002060"/>
                        </a:solidFill>
                      </a:endParaRPr>
                    </a:p>
                  </a:txBody>
                  <a:tcPr/>
                </a:tc>
                <a:extLst>
                  <a:ext uri="{0D108BD9-81ED-4DB2-BD59-A6C34878D82A}">
                    <a16:rowId xmlns:a16="http://schemas.microsoft.com/office/drawing/2014/main" val="360935399"/>
                  </a:ext>
                </a:extLst>
              </a:tr>
              <a:tr h="370840">
                <a:tc>
                  <a:txBody>
                    <a:bodyPr/>
                    <a:lstStyle/>
                    <a:p>
                      <a:pPr algn="r" rtl="1"/>
                      <a:r>
                        <a:rPr lang="ar-EG" sz="2400" b="1" dirty="0">
                          <a:solidFill>
                            <a:srgbClr val="0070C0"/>
                          </a:solidFill>
                        </a:rPr>
                        <a:t>الهاتف، المقابلة الشخصية، المراسلة</a:t>
                      </a:r>
                      <a:endParaRPr lang="fr-FR" sz="2400" dirty="0"/>
                    </a:p>
                  </a:txBody>
                  <a:tcPr/>
                </a:tc>
                <a:tc>
                  <a:txBody>
                    <a:bodyPr/>
                    <a:lstStyle/>
                    <a:p>
                      <a:pPr algn="r" rtl="1"/>
                      <a:r>
                        <a:rPr lang="ar-EG" sz="2400" b="1" dirty="0">
                          <a:solidFill>
                            <a:srgbClr val="0070C0"/>
                          </a:solidFill>
                        </a:rPr>
                        <a:t>تتألف من الأسئلة المغلقة (محددة الإجابة ) تستخدم بشكل واسع وتشمل جميع الدراسات الكمية</a:t>
                      </a:r>
                      <a:endParaRPr lang="fr-FR" sz="2400" b="1" dirty="0">
                        <a:solidFill>
                          <a:srgbClr val="0070C0"/>
                        </a:solidFill>
                      </a:endParaRPr>
                    </a:p>
                  </a:txBody>
                  <a:tcPr/>
                </a:tc>
                <a:tc>
                  <a:txBody>
                    <a:bodyPr/>
                    <a:lstStyle/>
                    <a:p>
                      <a:r>
                        <a:rPr lang="ar-EG" sz="2400" b="1" dirty="0">
                          <a:solidFill>
                            <a:srgbClr val="002060"/>
                          </a:solidFill>
                        </a:rPr>
                        <a:t>منظمة</a:t>
                      </a:r>
                      <a:endParaRPr lang="fr-FR" sz="2400" b="1" dirty="0">
                        <a:solidFill>
                          <a:srgbClr val="002060"/>
                        </a:solidFill>
                      </a:endParaRPr>
                    </a:p>
                  </a:txBody>
                  <a:tcPr/>
                </a:tc>
                <a:extLst>
                  <a:ext uri="{0D108BD9-81ED-4DB2-BD59-A6C34878D82A}">
                    <a16:rowId xmlns:a16="http://schemas.microsoft.com/office/drawing/2014/main" val="335160636"/>
                  </a:ext>
                </a:extLst>
              </a:tr>
              <a:tr h="370840">
                <a:tc>
                  <a:txBody>
                    <a:bodyPr/>
                    <a:lstStyle/>
                    <a:p>
                      <a:pPr algn="r" rtl="1"/>
                      <a:r>
                        <a:rPr lang="ar-EG" sz="2400" b="1" dirty="0">
                          <a:solidFill>
                            <a:srgbClr val="0070C0"/>
                          </a:solidFill>
                        </a:rPr>
                        <a:t>الهاتف، المقابلة الشخصية</a:t>
                      </a:r>
                      <a:endParaRPr lang="fr-FR" sz="2400" dirty="0"/>
                    </a:p>
                  </a:txBody>
                  <a:tcPr/>
                </a:tc>
                <a:tc>
                  <a:txBody>
                    <a:bodyPr/>
                    <a:lstStyle/>
                    <a:p>
                      <a:pPr algn="r" rtl="1"/>
                      <a:r>
                        <a:rPr lang="ar-EG" sz="2400" b="1" dirty="0">
                          <a:solidFill>
                            <a:srgbClr val="0070C0"/>
                          </a:solidFill>
                        </a:rPr>
                        <a:t>مزيج من الأسئلة المغلقة والمفتوحة تستخدم في  الدراسات الكيفية والدراسات التجارية البحتة.</a:t>
                      </a:r>
                      <a:endParaRPr lang="fr-FR" sz="2400" dirty="0"/>
                    </a:p>
                  </a:txBody>
                  <a:tcPr/>
                </a:tc>
                <a:tc>
                  <a:txBody>
                    <a:bodyPr/>
                    <a:lstStyle/>
                    <a:p>
                      <a:r>
                        <a:rPr lang="ar-EG" sz="2400" b="1" dirty="0">
                          <a:solidFill>
                            <a:srgbClr val="002060"/>
                          </a:solidFill>
                        </a:rPr>
                        <a:t>شبه منظمة</a:t>
                      </a:r>
                      <a:endParaRPr lang="fr-FR" sz="2400" b="1" dirty="0">
                        <a:solidFill>
                          <a:srgbClr val="002060"/>
                        </a:solidFill>
                      </a:endParaRPr>
                    </a:p>
                  </a:txBody>
                  <a:tcPr/>
                </a:tc>
                <a:extLst>
                  <a:ext uri="{0D108BD9-81ED-4DB2-BD59-A6C34878D82A}">
                    <a16:rowId xmlns:a16="http://schemas.microsoft.com/office/drawing/2014/main" val="3298430777"/>
                  </a:ext>
                </a:extLst>
              </a:tr>
              <a:tr h="370840">
                <a:tc>
                  <a:txBody>
                    <a:bodyPr/>
                    <a:lstStyle/>
                    <a:p>
                      <a:pPr algn="r" rtl="1"/>
                      <a:r>
                        <a:rPr lang="ar-EG" sz="2400" b="1" dirty="0">
                          <a:solidFill>
                            <a:srgbClr val="0070C0"/>
                          </a:solidFill>
                        </a:rPr>
                        <a:t>محادثات تفصيلية عبر الهاتف، المقابلة الشخصية، المناقشات الجماعية</a:t>
                      </a:r>
                      <a:endParaRPr lang="fr-FR" sz="2400" dirty="0"/>
                    </a:p>
                  </a:txBody>
                  <a:tcPr/>
                </a:tc>
                <a:tc>
                  <a:txBody>
                    <a:bodyPr/>
                    <a:lstStyle/>
                    <a:p>
                      <a:pPr algn="r" rtl="1"/>
                      <a:r>
                        <a:rPr lang="ar-EG" sz="2400" b="1" dirty="0">
                          <a:solidFill>
                            <a:srgbClr val="0070C0"/>
                          </a:solidFill>
                        </a:rPr>
                        <a:t>تعتمد على الأسئلة المفتوحة وتستخدم في  الدراسات الكيفية</a:t>
                      </a:r>
                      <a:endParaRPr lang="fr-FR" sz="2400" dirty="0"/>
                    </a:p>
                  </a:txBody>
                  <a:tcPr/>
                </a:tc>
                <a:tc>
                  <a:txBody>
                    <a:bodyPr/>
                    <a:lstStyle/>
                    <a:p>
                      <a:r>
                        <a:rPr lang="ar-EG" sz="2400" b="1" dirty="0">
                          <a:solidFill>
                            <a:srgbClr val="002060"/>
                          </a:solidFill>
                        </a:rPr>
                        <a:t>غير منظمة</a:t>
                      </a:r>
                      <a:endParaRPr lang="fr-FR" sz="2400" b="1" dirty="0">
                        <a:solidFill>
                          <a:srgbClr val="002060"/>
                        </a:solidFill>
                      </a:endParaRPr>
                    </a:p>
                  </a:txBody>
                  <a:tcPr/>
                </a:tc>
                <a:extLst>
                  <a:ext uri="{0D108BD9-81ED-4DB2-BD59-A6C34878D82A}">
                    <a16:rowId xmlns:a16="http://schemas.microsoft.com/office/drawing/2014/main" val="3888851682"/>
                  </a:ext>
                </a:extLst>
              </a:tr>
            </a:tbl>
          </a:graphicData>
        </a:graphic>
      </p:graphicFrame>
    </p:spTree>
    <p:extLst>
      <p:ext uri="{BB962C8B-B14F-4D97-AF65-F5344CB8AC3E}">
        <p14:creationId xmlns:p14="http://schemas.microsoft.com/office/powerpoint/2010/main" val="17802254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918">
            <a:extLst>
              <a:ext uri="{FF2B5EF4-FFF2-40B4-BE49-F238E27FC236}">
                <a16:creationId xmlns:a16="http://schemas.microsoft.com/office/drawing/2014/main" id="{81D3CCE2-033D-0A9B-68F6-8F57E7292F33}"/>
              </a:ext>
            </a:extLst>
          </p:cNvPr>
          <p:cNvSpPr/>
          <p:nvPr/>
        </p:nvSpPr>
        <p:spPr>
          <a:xfrm>
            <a:off x="275769" y="1851353"/>
            <a:ext cx="12337721" cy="549996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p>
            <a:pPr algn="just" rtl="1">
              <a:buSzPct val="100000"/>
              <a:defRPr sz="2300" b="1">
                <a:solidFill>
                  <a:srgbClr val="FFFB00"/>
                </a:solidFill>
                <a:latin typeface="Simplified Arabic"/>
                <a:ea typeface="Simplified Arabic"/>
                <a:cs typeface="Simplified Arabic"/>
                <a:sym typeface="Simplified Arabic"/>
              </a:defRPr>
            </a:pPr>
            <a:endParaRPr sz="3200" dirty="0">
              <a:solidFill>
                <a:srgbClr val="0070C0"/>
              </a:solidFill>
              <a:latin typeface="Arial"/>
              <a:ea typeface="Arial"/>
              <a:cs typeface="Arial"/>
              <a:sym typeface="Arial"/>
            </a:endParaRPr>
          </a:p>
          <a:p>
            <a:pPr marL="325472" marR="0" indent="-145472" algn="just" defTabSz="449580" rtl="1">
              <a:lnSpc>
                <a:spcPct val="115000"/>
              </a:lnSpc>
              <a:spcBef>
                <a:spcPts val="1000"/>
              </a:spcBef>
              <a:buSzPct val="100000"/>
              <a:buChar char="•"/>
              <a:defRPr sz="2300" b="1">
                <a:solidFill>
                  <a:srgbClr val="FFFFFF"/>
                </a:solidFill>
                <a:uFill>
                  <a:solidFill>
                    <a:srgbClr val="000000"/>
                  </a:solidFill>
                </a:uFill>
                <a:latin typeface="Simplified Arabic"/>
                <a:ea typeface="Simplified Arabic"/>
                <a:cs typeface="Simplified Arabic"/>
                <a:sym typeface="Simplified Arabic"/>
              </a:defRPr>
            </a:pPr>
            <a:r>
              <a:rPr sz="3200" dirty="0" err="1">
                <a:solidFill>
                  <a:srgbClr val="002060"/>
                </a:solidFill>
              </a:rPr>
              <a:t>الأسئلة</a:t>
            </a:r>
            <a:r>
              <a:rPr sz="3200" dirty="0">
                <a:solidFill>
                  <a:srgbClr val="002060"/>
                </a:solidFill>
              </a:rPr>
              <a:t> </a:t>
            </a:r>
            <a:r>
              <a:rPr sz="3200" dirty="0" err="1">
                <a:solidFill>
                  <a:srgbClr val="002060"/>
                </a:solidFill>
              </a:rPr>
              <a:t>المفتوحة</a:t>
            </a:r>
            <a:r>
              <a:rPr lang="ar-EG" sz="3200" dirty="0">
                <a:solidFill>
                  <a:srgbClr val="002060"/>
                </a:solidFill>
              </a:rPr>
              <a:t>:  </a:t>
            </a:r>
            <a:r>
              <a:rPr sz="3200" dirty="0" err="1">
                <a:solidFill>
                  <a:srgbClr val="0070C0"/>
                </a:solidFill>
              </a:rPr>
              <a:t>فيها</a:t>
            </a:r>
            <a:r>
              <a:rPr sz="3200" dirty="0">
                <a:solidFill>
                  <a:srgbClr val="0070C0"/>
                </a:solidFill>
              </a:rPr>
              <a:t> </a:t>
            </a:r>
            <a:r>
              <a:rPr sz="3200" dirty="0" err="1">
                <a:solidFill>
                  <a:srgbClr val="0070C0"/>
                </a:solidFill>
              </a:rPr>
              <a:t>نترك</a:t>
            </a:r>
            <a:r>
              <a:rPr sz="3200" dirty="0">
                <a:solidFill>
                  <a:srgbClr val="0070C0"/>
                </a:solidFill>
              </a:rPr>
              <a:t> </a:t>
            </a:r>
            <a:r>
              <a:rPr sz="3200" dirty="0" err="1">
                <a:solidFill>
                  <a:srgbClr val="0070C0"/>
                </a:solidFill>
              </a:rPr>
              <a:t>الحرية</a:t>
            </a:r>
            <a:r>
              <a:rPr sz="3200" dirty="0">
                <a:solidFill>
                  <a:srgbClr val="0070C0"/>
                </a:solidFill>
              </a:rPr>
              <a:t> </a:t>
            </a:r>
            <a:r>
              <a:rPr sz="3200" dirty="0" err="1">
                <a:solidFill>
                  <a:srgbClr val="0070C0"/>
                </a:solidFill>
              </a:rPr>
              <a:t>لأفراد</a:t>
            </a:r>
            <a:r>
              <a:rPr sz="3200" dirty="0">
                <a:solidFill>
                  <a:srgbClr val="0070C0"/>
                </a:solidFill>
              </a:rPr>
              <a:t> </a:t>
            </a:r>
            <a:r>
              <a:rPr sz="3200" dirty="0" err="1">
                <a:solidFill>
                  <a:srgbClr val="0070C0"/>
                </a:solidFill>
              </a:rPr>
              <a:t>العينة</a:t>
            </a:r>
            <a:r>
              <a:rPr sz="3200" dirty="0">
                <a:solidFill>
                  <a:srgbClr val="0070C0"/>
                </a:solidFill>
              </a:rPr>
              <a:t> </a:t>
            </a:r>
            <a:r>
              <a:rPr sz="3200" dirty="0" err="1">
                <a:solidFill>
                  <a:srgbClr val="0070C0"/>
                </a:solidFill>
              </a:rPr>
              <a:t>لكي</a:t>
            </a:r>
            <a:r>
              <a:rPr sz="3200" dirty="0">
                <a:solidFill>
                  <a:srgbClr val="0070C0"/>
                </a:solidFill>
              </a:rPr>
              <a:t> </a:t>
            </a:r>
            <a:r>
              <a:rPr sz="3200" dirty="0" err="1">
                <a:solidFill>
                  <a:srgbClr val="0070C0"/>
                </a:solidFill>
              </a:rPr>
              <a:t>يجيبوا</a:t>
            </a:r>
            <a:r>
              <a:rPr sz="3200" dirty="0">
                <a:solidFill>
                  <a:srgbClr val="0070C0"/>
                </a:solidFill>
              </a:rPr>
              <a:t> </a:t>
            </a:r>
            <a:r>
              <a:rPr sz="3200" dirty="0" err="1">
                <a:solidFill>
                  <a:srgbClr val="0070C0"/>
                </a:solidFill>
              </a:rPr>
              <a:t>عنها</a:t>
            </a:r>
            <a:r>
              <a:rPr sz="3200" dirty="0">
                <a:solidFill>
                  <a:srgbClr val="0070C0"/>
                </a:solidFill>
              </a:rPr>
              <a:t> </a:t>
            </a:r>
            <a:r>
              <a:rPr sz="3200" dirty="0" err="1">
                <a:solidFill>
                  <a:srgbClr val="0070C0"/>
                </a:solidFill>
              </a:rPr>
              <a:t>كيفما</a:t>
            </a:r>
            <a:r>
              <a:rPr sz="3200" dirty="0">
                <a:solidFill>
                  <a:srgbClr val="0070C0"/>
                </a:solidFill>
              </a:rPr>
              <a:t> </a:t>
            </a:r>
            <a:r>
              <a:rPr sz="3200" dirty="0" err="1">
                <a:solidFill>
                  <a:srgbClr val="0070C0"/>
                </a:solidFill>
              </a:rPr>
              <a:t>يشاؤون</a:t>
            </a:r>
            <a:r>
              <a:rPr sz="3200" dirty="0">
                <a:solidFill>
                  <a:srgbClr val="0070C0"/>
                </a:solidFill>
              </a:rPr>
              <a:t>، </a:t>
            </a:r>
            <a:r>
              <a:rPr sz="3200" dirty="0" err="1">
                <a:solidFill>
                  <a:srgbClr val="0070C0"/>
                </a:solidFill>
              </a:rPr>
              <a:t>وهذا</a:t>
            </a:r>
            <a:r>
              <a:rPr sz="3200" dirty="0">
                <a:solidFill>
                  <a:srgbClr val="0070C0"/>
                </a:solidFill>
              </a:rPr>
              <a:t> </a:t>
            </a:r>
            <a:r>
              <a:rPr sz="3200" dirty="0" err="1">
                <a:solidFill>
                  <a:srgbClr val="0070C0"/>
                </a:solidFill>
              </a:rPr>
              <a:t>النوع</a:t>
            </a:r>
            <a:r>
              <a:rPr sz="3200" dirty="0">
                <a:solidFill>
                  <a:srgbClr val="0070C0"/>
                </a:solidFill>
              </a:rPr>
              <a:t> </a:t>
            </a:r>
            <a:r>
              <a:rPr sz="3200" dirty="0" err="1">
                <a:solidFill>
                  <a:srgbClr val="0070C0"/>
                </a:solidFill>
              </a:rPr>
              <a:t>من</a:t>
            </a:r>
            <a:r>
              <a:rPr sz="3200" dirty="0">
                <a:solidFill>
                  <a:srgbClr val="0070C0"/>
                </a:solidFill>
              </a:rPr>
              <a:t> </a:t>
            </a:r>
            <a:r>
              <a:rPr sz="3200" dirty="0" err="1">
                <a:solidFill>
                  <a:srgbClr val="0070C0"/>
                </a:solidFill>
              </a:rPr>
              <a:t>الأسئلة</a:t>
            </a:r>
            <a:r>
              <a:rPr sz="3200" dirty="0">
                <a:solidFill>
                  <a:srgbClr val="0070C0"/>
                </a:solidFill>
              </a:rPr>
              <a:t> </a:t>
            </a:r>
            <a:r>
              <a:rPr sz="3200" dirty="0" err="1">
                <a:solidFill>
                  <a:srgbClr val="0070C0"/>
                </a:solidFill>
              </a:rPr>
              <a:t>من</a:t>
            </a:r>
            <a:r>
              <a:rPr sz="3200" dirty="0">
                <a:solidFill>
                  <a:srgbClr val="0070C0"/>
                </a:solidFill>
              </a:rPr>
              <a:t> </a:t>
            </a:r>
            <a:r>
              <a:rPr sz="3200" dirty="0" err="1">
                <a:solidFill>
                  <a:srgbClr val="0070C0"/>
                </a:solidFill>
              </a:rPr>
              <a:t>أنسب</a:t>
            </a:r>
            <a:r>
              <a:rPr sz="3200" dirty="0">
                <a:solidFill>
                  <a:srgbClr val="0070C0"/>
                </a:solidFill>
              </a:rPr>
              <a:t> </a:t>
            </a:r>
            <a:r>
              <a:rPr sz="3200" dirty="0" err="1">
                <a:solidFill>
                  <a:srgbClr val="0070C0"/>
                </a:solidFill>
              </a:rPr>
              <a:t>ما</a:t>
            </a:r>
            <a:r>
              <a:rPr sz="3200" dirty="0">
                <a:solidFill>
                  <a:srgbClr val="0070C0"/>
                </a:solidFill>
              </a:rPr>
              <a:t> </a:t>
            </a:r>
            <a:r>
              <a:rPr sz="3200" dirty="0" err="1">
                <a:solidFill>
                  <a:srgbClr val="0070C0"/>
                </a:solidFill>
              </a:rPr>
              <a:t>يكون</a:t>
            </a:r>
            <a:r>
              <a:rPr sz="3200" dirty="0">
                <a:solidFill>
                  <a:srgbClr val="0070C0"/>
                </a:solidFill>
              </a:rPr>
              <a:t> </a:t>
            </a:r>
            <a:r>
              <a:rPr sz="3200" dirty="0" err="1">
                <a:solidFill>
                  <a:srgbClr val="0070C0"/>
                </a:solidFill>
              </a:rPr>
              <a:t>في</a:t>
            </a:r>
            <a:r>
              <a:rPr sz="3200" dirty="0">
                <a:solidFill>
                  <a:srgbClr val="0070C0"/>
                </a:solidFill>
              </a:rPr>
              <a:t> </a:t>
            </a:r>
            <a:r>
              <a:rPr sz="3200" dirty="0" err="1">
                <a:solidFill>
                  <a:srgbClr val="0070C0"/>
                </a:solidFill>
              </a:rPr>
              <a:t>البحوث</a:t>
            </a:r>
            <a:r>
              <a:rPr sz="3200" dirty="0">
                <a:solidFill>
                  <a:srgbClr val="0070C0"/>
                </a:solidFill>
              </a:rPr>
              <a:t> </a:t>
            </a:r>
            <a:r>
              <a:rPr sz="3200" dirty="0" err="1">
                <a:solidFill>
                  <a:srgbClr val="0070C0"/>
                </a:solidFill>
              </a:rPr>
              <a:t>الاستكشافية</a:t>
            </a:r>
            <a:r>
              <a:rPr sz="3200" dirty="0">
                <a:solidFill>
                  <a:srgbClr val="0070C0"/>
                </a:solidFill>
              </a:rPr>
              <a:t>، </a:t>
            </a:r>
            <a:r>
              <a:rPr sz="3200" dirty="0" err="1">
                <a:solidFill>
                  <a:srgbClr val="0070C0"/>
                </a:solidFill>
              </a:rPr>
              <a:t>ويفضل</a:t>
            </a:r>
            <a:r>
              <a:rPr sz="3200" dirty="0">
                <a:solidFill>
                  <a:srgbClr val="0070C0"/>
                </a:solidFill>
              </a:rPr>
              <a:t> </a:t>
            </a:r>
            <a:r>
              <a:rPr sz="3200" dirty="0" err="1">
                <a:solidFill>
                  <a:srgbClr val="0070C0"/>
                </a:solidFill>
              </a:rPr>
              <a:t>استخدام</a:t>
            </a:r>
            <a:r>
              <a:rPr sz="3200" dirty="0">
                <a:solidFill>
                  <a:srgbClr val="0070C0"/>
                </a:solidFill>
              </a:rPr>
              <a:t> </a:t>
            </a:r>
            <a:r>
              <a:rPr sz="3200" dirty="0" err="1">
                <a:solidFill>
                  <a:srgbClr val="0070C0"/>
                </a:solidFill>
              </a:rPr>
              <a:t>هذه</a:t>
            </a:r>
            <a:r>
              <a:rPr sz="3200" dirty="0">
                <a:solidFill>
                  <a:srgbClr val="0070C0"/>
                </a:solidFill>
              </a:rPr>
              <a:t> </a:t>
            </a:r>
            <a:r>
              <a:rPr sz="3200" dirty="0" err="1">
                <a:solidFill>
                  <a:srgbClr val="0070C0"/>
                </a:solidFill>
              </a:rPr>
              <a:t>الطريقة</a:t>
            </a:r>
            <a:r>
              <a:rPr sz="3200" dirty="0">
                <a:solidFill>
                  <a:srgbClr val="0070C0"/>
                </a:solidFill>
              </a:rPr>
              <a:t> </a:t>
            </a:r>
            <a:r>
              <a:rPr sz="3200" dirty="0" err="1">
                <a:solidFill>
                  <a:srgbClr val="0070C0"/>
                </a:solidFill>
              </a:rPr>
              <a:t>حينما</a:t>
            </a:r>
            <a:r>
              <a:rPr sz="3200" dirty="0">
                <a:solidFill>
                  <a:srgbClr val="0070C0"/>
                </a:solidFill>
              </a:rPr>
              <a:t> </a:t>
            </a:r>
            <a:r>
              <a:rPr sz="3200" dirty="0" err="1">
                <a:solidFill>
                  <a:srgbClr val="0070C0"/>
                </a:solidFill>
              </a:rPr>
              <a:t>لا</a:t>
            </a:r>
            <a:r>
              <a:rPr sz="3200" dirty="0">
                <a:solidFill>
                  <a:srgbClr val="0070C0"/>
                </a:solidFill>
              </a:rPr>
              <a:t> </a:t>
            </a:r>
            <a:r>
              <a:rPr sz="3200" dirty="0" err="1">
                <a:solidFill>
                  <a:srgbClr val="0070C0"/>
                </a:solidFill>
              </a:rPr>
              <a:t>تكون</a:t>
            </a:r>
            <a:r>
              <a:rPr sz="3200" dirty="0">
                <a:solidFill>
                  <a:srgbClr val="0070C0"/>
                </a:solidFill>
              </a:rPr>
              <a:t> </a:t>
            </a:r>
            <a:r>
              <a:rPr sz="3200" dirty="0" err="1">
                <a:solidFill>
                  <a:srgbClr val="0070C0"/>
                </a:solidFill>
              </a:rPr>
              <a:t>هناك</a:t>
            </a:r>
            <a:r>
              <a:rPr sz="3200" dirty="0">
                <a:solidFill>
                  <a:srgbClr val="0070C0"/>
                </a:solidFill>
              </a:rPr>
              <a:t> </a:t>
            </a:r>
            <a:r>
              <a:rPr sz="3200" dirty="0" err="1">
                <a:solidFill>
                  <a:srgbClr val="0070C0"/>
                </a:solidFill>
              </a:rPr>
              <a:t>إمكانية</a:t>
            </a:r>
            <a:r>
              <a:rPr sz="3200" dirty="0">
                <a:solidFill>
                  <a:srgbClr val="0070C0"/>
                </a:solidFill>
              </a:rPr>
              <a:t> </a:t>
            </a:r>
            <a:r>
              <a:rPr sz="3200" dirty="0" err="1">
                <a:solidFill>
                  <a:srgbClr val="0070C0"/>
                </a:solidFill>
              </a:rPr>
              <a:t>لتحديد</a:t>
            </a:r>
            <a:r>
              <a:rPr sz="3200" dirty="0">
                <a:solidFill>
                  <a:srgbClr val="0070C0"/>
                </a:solidFill>
              </a:rPr>
              <a:t> </a:t>
            </a:r>
            <a:r>
              <a:rPr sz="3200" dirty="0" err="1">
                <a:solidFill>
                  <a:srgbClr val="0070C0"/>
                </a:solidFill>
              </a:rPr>
              <a:t>عدد</a:t>
            </a:r>
            <a:r>
              <a:rPr sz="3200" dirty="0">
                <a:solidFill>
                  <a:srgbClr val="0070C0"/>
                </a:solidFill>
              </a:rPr>
              <a:t> </a:t>
            </a:r>
            <a:r>
              <a:rPr sz="3200" dirty="0" err="1">
                <a:solidFill>
                  <a:srgbClr val="0070C0"/>
                </a:solidFill>
              </a:rPr>
              <a:t>الإجابات</a:t>
            </a:r>
            <a:r>
              <a:rPr sz="3200" dirty="0">
                <a:solidFill>
                  <a:srgbClr val="0070C0"/>
                </a:solidFill>
              </a:rPr>
              <a:t> </a:t>
            </a:r>
            <a:r>
              <a:rPr sz="3200" dirty="0" err="1">
                <a:solidFill>
                  <a:srgbClr val="0070C0"/>
                </a:solidFill>
              </a:rPr>
              <a:t>المحتملة</a:t>
            </a:r>
            <a:r>
              <a:rPr sz="3200" dirty="0">
                <a:solidFill>
                  <a:srgbClr val="0070C0"/>
                </a:solidFill>
              </a:rPr>
              <a:t> </a:t>
            </a:r>
            <a:r>
              <a:rPr sz="3200" dirty="0" err="1">
                <a:solidFill>
                  <a:srgbClr val="0070C0"/>
                </a:solidFill>
              </a:rPr>
              <a:t>بمنتهى</a:t>
            </a:r>
            <a:r>
              <a:rPr sz="3200" dirty="0">
                <a:solidFill>
                  <a:srgbClr val="0070C0"/>
                </a:solidFill>
              </a:rPr>
              <a:t> </a:t>
            </a:r>
            <a:r>
              <a:rPr sz="3200" dirty="0" err="1">
                <a:solidFill>
                  <a:srgbClr val="0070C0"/>
                </a:solidFill>
              </a:rPr>
              <a:t>الدقة</a:t>
            </a:r>
            <a:r>
              <a:rPr sz="3200" dirty="0">
                <a:solidFill>
                  <a:srgbClr val="0070C0"/>
                </a:solidFill>
              </a:rPr>
              <a:t>.</a:t>
            </a:r>
            <a:endParaRPr lang="ar-EG" sz="3200" dirty="0">
              <a:solidFill>
                <a:srgbClr val="0070C0"/>
              </a:solidFill>
            </a:endParaRPr>
          </a:p>
          <a:p>
            <a:pPr marL="325472" marR="0" indent="-145472" algn="just" defTabSz="449580" rtl="1">
              <a:lnSpc>
                <a:spcPct val="115000"/>
              </a:lnSpc>
              <a:spcBef>
                <a:spcPts val="1000"/>
              </a:spcBef>
              <a:buSzPct val="100000"/>
              <a:buChar char="•"/>
              <a:defRPr sz="2300" b="1">
                <a:solidFill>
                  <a:srgbClr val="FFFFFF"/>
                </a:solidFill>
                <a:uFill>
                  <a:solidFill>
                    <a:srgbClr val="000000"/>
                  </a:solidFill>
                </a:uFill>
                <a:latin typeface="Simplified Arabic"/>
                <a:ea typeface="Simplified Arabic"/>
                <a:cs typeface="Simplified Arabic"/>
                <a:sym typeface="Simplified Arabic"/>
              </a:defRPr>
            </a:pPr>
            <a:endParaRPr sz="3200" dirty="0">
              <a:solidFill>
                <a:srgbClr val="0070C0"/>
              </a:solidFill>
            </a:endParaRPr>
          </a:p>
          <a:p>
            <a:pPr marL="325472" marR="0" indent="-145472" algn="just" defTabSz="449580" rtl="1">
              <a:lnSpc>
                <a:spcPct val="115000"/>
              </a:lnSpc>
              <a:spcBef>
                <a:spcPts val="1000"/>
              </a:spcBef>
              <a:buSzPct val="100000"/>
              <a:buChar char="•"/>
              <a:defRPr sz="2300" b="1">
                <a:solidFill>
                  <a:srgbClr val="FFFFFF"/>
                </a:solidFill>
                <a:uFill>
                  <a:solidFill>
                    <a:srgbClr val="000000"/>
                  </a:solidFill>
                </a:uFill>
                <a:latin typeface="Simplified Arabic"/>
                <a:ea typeface="Simplified Arabic"/>
                <a:cs typeface="Simplified Arabic"/>
                <a:sym typeface="Simplified Arabic"/>
              </a:defRPr>
            </a:pPr>
            <a:r>
              <a:rPr sz="3200" dirty="0" err="1">
                <a:solidFill>
                  <a:srgbClr val="002060"/>
                </a:solidFill>
              </a:rPr>
              <a:t>الأسئلة</a:t>
            </a:r>
            <a:r>
              <a:rPr sz="3200" dirty="0">
                <a:solidFill>
                  <a:srgbClr val="002060"/>
                </a:solidFill>
              </a:rPr>
              <a:t> </a:t>
            </a:r>
            <a:r>
              <a:rPr sz="3200" dirty="0" err="1">
                <a:solidFill>
                  <a:srgbClr val="002060"/>
                </a:solidFill>
              </a:rPr>
              <a:t>المغلقة</a:t>
            </a:r>
            <a:r>
              <a:rPr lang="ar-EG" sz="3200" dirty="0">
                <a:solidFill>
                  <a:srgbClr val="002060"/>
                </a:solidFill>
              </a:rPr>
              <a:t>:  </a:t>
            </a:r>
            <a:r>
              <a:rPr sz="3200" dirty="0" err="1">
                <a:solidFill>
                  <a:srgbClr val="0070C0"/>
                </a:solidFill>
              </a:rPr>
              <a:t>هي</a:t>
            </a:r>
            <a:r>
              <a:rPr sz="3200" dirty="0">
                <a:solidFill>
                  <a:srgbClr val="0070C0"/>
                </a:solidFill>
              </a:rPr>
              <a:t> </a:t>
            </a:r>
            <a:r>
              <a:rPr lang="ar-EG" sz="3200" dirty="0">
                <a:solidFill>
                  <a:srgbClr val="0070C0"/>
                </a:solidFill>
              </a:rPr>
              <a:t>ال</a:t>
            </a:r>
            <a:r>
              <a:rPr sz="3200" dirty="0" err="1">
                <a:solidFill>
                  <a:srgbClr val="0070C0"/>
                </a:solidFill>
              </a:rPr>
              <a:t>أسئلة</a:t>
            </a:r>
            <a:r>
              <a:rPr sz="3200" dirty="0">
                <a:solidFill>
                  <a:srgbClr val="0070C0"/>
                </a:solidFill>
              </a:rPr>
              <a:t> </a:t>
            </a:r>
            <a:r>
              <a:rPr sz="3200" dirty="0" err="1">
                <a:solidFill>
                  <a:srgbClr val="0070C0"/>
                </a:solidFill>
              </a:rPr>
              <a:t>ذات</a:t>
            </a:r>
            <a:r>
              <a:rPr sz="3200" dirty="0">
                <a:solidFill>
                  <a:srgbClr val="0070C0"/>
                </a:solidFill>
              </a:rPr>
              <a:t> </a:t>
            </a:r>
            <a:r>
              <a:rPr sz="3200" dirty="0" err="1">
                <a:solidFill>
                  <a:srgbClr val="0070C0"/>
                </a:solidFill>
              </a:rPr>
              <a:t>الإجابة</a:t>
            </a:r>
            <a:r>
              <a:rPr sz="3200" dirty="0">
                <a:solidFill>
                  <a:srgbClr val="0070C0"/>
                </a:solidFill>
              </a:rPr>
              <a:t> </a:t>
            </a:r>
            <a:r>
              <a:rPr sz="3200" dirty="0" err="1">
                <a:solidFill>
                  <a:srgbClr val="0070C0"/>
                </a:solidFill>
              </a:rPr>
              <a:t>الواحدة</a:t>
            </a:r>
            <a:r>
              <a:rPr sz="3200" dirty="0">
                <a:solidFill>
                  <a:srgbClr val="0070C0"/>
                </a:solidFill>
              </a:rPr>
              <a:t>، </a:t>
            </a:r>
            <a:r>
              <a:rPr sz="3200" dirty="0" err="1">
                <a:solidFill>
                  <a:srgbClr val="0070C0"/>
                </a:solidFill>
              </a:rPr>
              <a:t>فليس</a:t>
            </a:r>
            <a:r>
              <a:rPr sz="3200" dirty="0">
                <a:solidFill>
                  <a:srgbClr val="0070C0"/>
                </a:solidFill>
              </a:rPr>
              <a:t> </a:t>
            </a:r>
            <a:r>
              <a:rPr sz="3200" dirty="0" err="1">
                <a:solidFill>
                  <a:srgbClr val="0070C0"/>
                </a:solidFill>
              </a:rPr>
              <a:t>لها</a:t>
            </a:r>
            <a:r>
              <a:rPr sz="3200" dirty="0">
                <a:solidFill>
                  <a:srgbClr val="0070C0"/>
                </a:solidFill>
              </a:rPr>
              <a:t> </a:t>
            </a:r>
            <a:r>
              <a:rPr sz="3200" dirty="0" err="1">
                <a:solidFill>
                  <a:srgbClr val="0070C0"/>
                </a:solidFill>
              </a:rPr>
              <a:t>إلا</a:t>
            </a:r>
            <a:r>
              <a:rPr sz="3200" dirty="0">
                <a:solidFill>
                  <a:srgbClr val="0070C0"/>
                </a:solidFill>
              </a:rPr>
              <a:t> </a:t>
            </a:r>
            <a:r>
              <a:rPr sz="3200" dirty="0" err="1">
                <a:solidFill>
                  <a:srgbClr val="0070C0"/>
                </a:solidFill>
              </a:rPr>
              <a:t>إجابة</a:t>
            </a:r>
            <a:r>
              <a:rPr sz="3200" dirty="0">
                <a:solidFill>
                  <a:srgbClr val="0070C0"/>
                </a:solidFill>
              </a:rPr>
              <a:t> </a:t>
            </a:r>
            <a:r>
              <a:rPr sz="3200" dirty="0" err="1">
                <a:solidFill>
                  <a:srgbClr val="0070C0"/>
                </a:solidFill>
              </a:rPr>
              <a:t>محتملة</a:t>
            </a:r>
            <a:r>
              <a:rPr sz="3200" dirty="0">
                <a:solidFill>
                  <a:srgbClr val="0070C0"/>
                </a:solidFill>
              </a:rPr>
              <a:t> </a:t>
            </a:r>
            <a:r>
              <a:rPr sz="3200" dirty="0" err="1">
                <a:solidFill>
                  <a:srgbClr val="0070C0"/>
                </a:solidFill>
              </a:rPr>
              <a:t>واحدة</a:t>
            </a:r>
            <a:r>
              <a:rPr sz="3200" dirty="0">
                <a:solidFill>
                  <a:srgbClr val="0070C0"/>
                </a:solidFill>
              </a:rPr>
              <a:t>، </a:t>
            </a:r>
            <a:r>
              <a:rPr sz="3200" dirty="0" err="1">
                <a:solidFill>
                  <a:srgbClr val="0070C0"/>
                </a:solidFill>
              </a:rPr>
              <a:t>والأكثر</a:t>
            </a:r>
            <a:r>
              <a:rPr sz="3200" dirty="0">
                <a:solidFill>
                  <a:srgbClr val="0070C0"/>
                </a:solidFill>
              </a:rPr>
              <a:t> </a:t>
            </a:r>
            <a:r>
              <a:rPr sz="3200" dirty="0" err="1">
                <a:solidFill>
                  <a:srgbClr val="0070C0"/>
                </a:solidFill>
              </a:rPr>
              <a:t>شهرة</a:t>
            </a:r>
            <a:r>
              <a:rPr sz="3200" dirty="0">
                <a:solidFill>
                  <a:srgbClr val="0070C0"/>
                </a:solidFill>
              </a:rPr>
              <a:t> </a:t>
            </a:r>
            <a:r>
              <a:rPr sz="3200" dirty="0" err="1">
                <a:solidFill>
                  <a:srgbClr val="0070C0"/>
                </a:solidFill>
              </a:rPr>
              <a:t>هي</a:t>
            </a:r>
            <a:r>
              <a:rPr sz="3200" dirty="0">
                <a:solidFill>
                  <a:srgbClr val="0070C0"/>
                </a:solidFill>
              </a:rPr>
              <a:t> </a:t>
            </a:r>
            <a:r>
              <a:rPr sz="3200" dirty="0" err="1">
                <a:solidFill>
                  <a:srgbClr val="0070C0"/>
                </a:solidFill>
              </a:rPr>
              <a:t>الأسئلة</a:t>
            </a:r>
            <a:r>
              <a:rPr sz="3200" dirty="0">
                <a:solidFill>
                  <a:srgbClr val="0070C0"/>
                </a:solidFill>
              </a:rPr>
              <a:t> </a:t>
            </a:r>
            <a:r>
              <a:rPr sz="3200" dirty="0" err="1">
                <a:solidFill>
                  <a:srgbClr val="0070C0"/>
                </a:solidFill>
              </a:rPr>
              <a:t>الثنائية</a:t>
            </a:r>
            <a:r>
              <a:rPr sz="3200" dirty="0">
                <a:solidFill>
                  <a:srgbClr val="0070C0"/>
                </a:solidFill>
              </a:rPr>
              <a:t> </a:t>
            </a:r>
            <a:r>
              <a:rPr lang="ar-EG" sz="3200" dirty="0">
                <a:solidFill>
                  <a:srgbClr val="0070C0"/>
                </a:solidFill>
              </a:rPr>
              <a:t>(</a:t>
            </a:r>
            <a:r>
              <a:rPr sz="3200" dirty="0" err="1">
                <a:solidFill>
                  <a:srgbClr val="0070C0"/>
                </a:solidFill>
              </a:rPr>
              <a:t>نعم</a:t>
            </a:r>
            <a:r>
              <a:rPr sz="3200" dirty="0">
                <a:solidFill>
                  <a:srgbClr val="0070C0"/>
                </a:solidFill>
              </a:rPr>
              <a:t> </a:t>
            </a:r>
            <a:r>
              <a:rPr sz="3200" dirty="0" err="1">
                <a:solidFill>
                  <a:srgbClr val="0070C0"/>
                </a:solidFill>
              </a:rPr>
              <a:t>أو</a:t>
            </a:r>
            <a:r>
              <a:rPr sz="3200" dirty="0">
                <a:solidFill>
                  <a:srgbClr val="0070C0"/>
                </a:solidFill>
              </a:rPr>
              <a:t> </a:t>
            </a:r>
            <a:r>
              <a:rPr sz="3200" dirty="0" err="1">
                <a:solidFill>
                  <a:srgbClr val="0070C0"/>
                </a:solidFill>
              </a:rPr>
              <a:t>لا</a:t>
            </a:r>
            <a:r>
              <a:rPr lang="ar-EG" sz="3200" dirty="0">
                <a:solidFill>
                  <a:srgbClr val="0070C0"/>
                </a:solidFill>
              </a:rPr>
              <a:t>)</a:t>
            </a:r>
            <a:r>
              <a:rPr sz="3200" dirty="0">
                <a:solidFill>
                  <a:srgbClr val="0070C0"/>
                </a:solidFill>
              </a:rPr>
              <a:t>، </a:t>
            </a:r>
            <a:r>
              <a:rPr sz="3200" dirty="0" err="1">
                <a:solidFill>
                  <a:srgbClr val="0070C0"/>
                </a:solidFill>
              </a:rPr>
              <a:t>وتجدر</a:t>
            </a:r>
            <a:r>
              <a:rPr sz="3200" dirty="0">
                <a:solidFill>
                  <a:srgbClr val="0070C0"/>
                </a:solidFill>
              </a:rPr>
              <a:t> </a:t>
            </a:r>
            <a:r>
              <a:rPr sz="3200" dirty="0" err="1">
                <a:solidFill>
                  <a:srgbClr val="0070C0"/>
                </a:solidFill>
              </a:rPr>
              <a:t>الإشارة</a:t>
            </a:r>
            <a:r>
              <a:rPr sz="3200" dirty="0">
                <a:solidFill>
                  <a:srgbClr val="0070C0"/>
                </a:solidFill>
              </a:rPr>
              <a:t> </a:t>
            </a:r>
            <a:r>
              <a:rPr sz="3200" dirty="0" err="1">
                <a:solidFill>
                  <a:srgbClr val="0070C0"/>
                </a:solidFill>
              </a:rPr>
              <a:t>إلى</a:t>
            </a:r>
            <a:r>
              <a:rPr sz="3200" dirty="0">
                <a:solidFill>
                  <a:srgbClr val="0070C0"/>
                </a:solidFill>
              </a:rPr>
              <a:t> </a:t>
            </a:r>
            <a:r>
              <a:rPr sz="3200" dirty="0" err="1">
                <a:solidFill>
                  <a:srgbClr val="0070C0"/>
                </a:solidFill>
              </a:rPr>
              <a:t>أن</a:t>
            </a:r>
            <a:r>
              <a:rPr sz="3200" dirty="0">
                <a:solidFill>
                  <a:srgbClr val="0070C0"/>
                </a:solidFill>
              </a:rPr>
              <a:t> </a:t>
            </a:r>
            <a:r>
              <a:rPr sz="3200" dirty="0" err="1">
                <a:solidFill>
                  <a:srgbClr val="0070C0"/>
                </a:solidFill>
              </a:rPr>
              <a:t>الباحث</a:t>
            </a:r>
            <a:r>
              <a:rPr sz="3200" dirty="0">
                <a:solidFill>
                  <a:srgbClr val="0070C0"/>
                </a:solidFill>
              </a:rPr>
              <a:t> </a:t>
            </a:r>
            <a:r>
              <a:rPr sz="3200" dirty="0" err="1">
                <a:solidFill>
                  <a:srgbClr val="0070C0"/>
                </a:solidFill>
              </a:rPr>
              <a:t>يقوم</a:t>
            </a:r>
            <a:r>
              <a:rPr sz="3200" dirty="0">
                <a:solidFill>
                  <a:srgbClr val="0070C0"/>
                </a:solidFill>
              </a:rPr>
              <a:t> </a:t>
            </a:r>
            <a:r>
              <a:rPr sz="3200" dirty="0" err="1">
                <a:solidFill>
                  <a:srgbClr val="0070C0"/>
                </a:solidFill>
              </a:rPr>
              <a:t>بتحديد</a:t>
            </a:r>
            <a:r>
              <a:rPr sz="3200" dirty="0">
                <a:solidFill>
                  <a:srgbClr val="0070C0"/>
                </a:solidFill>
              </a:rPr>
              <a:t> </a:t>
            </a:r>
            <a:r>
              <a:rPr sz="3200" dirty="0" err="1">
                <a:solidFill>
                  <a:srgbClr val="0070C0"/>
                </a:solidFill>
              </a:rPr>
              <a:t>هذه</a:t>
            </a:r>
            <a:r>
              <a:rPr sz="3200" dirty="0">
                <a:solidFill>
                  <a:srgbClr val="0070C0"/>
                </a:solidFill>
              </a:rPr>
              <a:t> </a:t>
            </a:r>
            <a:r>
              <a:rPr sz="3200" dirty="0" err="1">
                <a:solidFill>
                  <a:srgbClr val="0070C0"/>
                </a:solidFill>
              </a:rPr>
              <a:t>الإجابات</a:t>
            </a:r>
            <a:r>
              <a:rPr sz="3200" dirty="0">
                <a:solidFill>
                  <a:srgbClr val="0070C0"/>
                </a:solidFill>
              </a:rPr>
              <a:t> </a:t>
            </a:r>
            <a:r>
              <a:rPr sz="3200" dirty="0" err="1">
                <a:solidFill>
                  <a:srgbClr val="0070C0"/>
                </a:solidFill>
              </a:rPr>
              <a:t>على</a:t>
            </a:r>
            <a:r>
              <a:rPr sz="3200" dirty="0">
                <a:solidFill>
                  <a:srgbClr val="0070C0"/>
                </a:solidFill>
              </a:rPr>
              <a:t> </a:t>
            </a:r>
            <a:r>
              <a:rPr sz="3200" dirty="0" err="1">
                <a:solidFill>
                  <a:srgbClr val="0070C0"/>
                </a:solidFill>
              </a:rPr>
              <a:t>أساس</a:t>
            </a:r>
            <a:r>
              <a:rPr sz="3200" dirty="0">
                <a:solidFill>
                  <a:srgbClr val="0070C0"/>
                </a:solidFill>
              </a:rPr>
              <a:t> </a:t>
            </a:r>
            <a:r>
              <a:rPr sz="3200" dirty="0" err="1">
                <a:solidFill>
                  <a:srgbClr val="0070C0"/>
                </a:solidFill>
              </a:rPr>
              <a:t>حدسه</a:t>
            </a:r>
            <a:r>
              <a:rPr sz="3200" dirty="0">
                <a:solidFill>
                  <a:srgbClr val="0070C0"/>
                </a:solidFill>
              </a:rPr>
              <a:t>، </a:t>
            </a:r>
            <a:r>
              <a:rPr sz="3200" dirty="0" err="1">
                <a:solidFill>
                  <a:srgbClr val="0070C0"/>
                </a:solidFill>
              </a:rPr>
              <a:t>أو</a:t>
            </a:r>
            <a:r>
              <a:rPr sz="3200" dirty="0">
                <a:solidFill>
                  <a:srgbClr val="0070C0"/>
                </a:solidFill>
              </a:rPr>
              <a:t> </a:t>
            </a:r>
            <a:r>
              <a:rPr sz="3200" dirty="0" err="1">
                <a:solidFill>
                  <a:srgbClr val="0070C0"/>
                </a:solidFill>
              </a:rPr>
              <a:t>خبرته</a:t>
            </a:r>
            <a:r>
              <a:rPr sz="3200" dirty="0">
                <a:solidFill>
                  <a:srgbClr val="0070C0"/>
                </a:solidFill>
              </a:rPr>
              <a:t> </a:t>
            </a:r>
            <a:r>
              <a:rPr sz="3200" dirty="0" err="1">
                <a:solidFill>
                  <a:srgbClr val="0070C0"/>
                </a:solidFill>
              </a:rPr>
              <a:t>بالمجال</a:t>
            </a:r>
            <a:r>
              <a:rPr sz="3200" dirty="0">
                <a:solidFill>
                  <a:srgbClr val="0070C0"/>
                </a:solidFill>
              </a:rPr>
              <a:t>، </a:t>
            </a:r>
            <a:r>
              <a:rPr sz="3200" dirty="0" err="1">
                <a:solidFill>
                  <a:srgbClr val="0070C0"/>
                </a:solidFill>
              </a:rPr>
              <a:t>أو</a:t>
            </a:r>
            <a:r>
              <a:rPr sz="3200" dirty="0">
                <a:solidFill>
                  <a:srgbClr val="0070C0"/>
                </a:solidFill>
              </a:rPr>
              <a:t> </a:t>
            </a:r>
            <a:r>
              <a:rPr sz="3200" dirty="0" err="1">
                <a:solidFill>
                  <a:srgbClr val="0070C0"/>
                </a:solidFill>
              </a:rPr>
              <a:t>على</a:t>
            </a:r>
            <a:r>
              <a:rPr sz="3200" dirty="0">
                <a:solidFill>
                  <a:srgbClr val="0070C0"/>
                </a:solidFill>
              </a:rPr>
              <a:t> </a:t>
            </a:r>
            <a:r>
              <a:rPr sz="3200" dirty="0" err="1">
                <a:solidFill>
                  <a:srgbClr val="0070C0"/>
                </a:solidFill>
              </a:rPr>
              <a:t>أساس</a:t>
            </a:r>
            <a:r>
              <a:rPr sz="3200" dirty="0">
                <a:solidFill>
                  <a:srgbClr val="0070C0"/>
                </a:solidFill>
              </a:rPr>
              <a:t> </a:t>
            </a:r>
            <a:r>
              <a:rPr sz="3200" dirty="0" err="1">
                <a:solidFill>
                  <a:srgbClr val="0070C0"/>
                </a:solidFill>
              </a:rPr>
              <a:t>ما</a:t>
            </a:r>
            <a:r>
              <a:rPr sz="3200" dirty="0">
                <a:solidFill>
                  <a:srgbClr val="0070C0"/>
                </a:solidFill>
              </a:rPr>
              <a:t> </a:t>
            </a:r>
            <a:r>
              <a:rPr sz="3200" dirty="0" err="1">
                <a:solidFill>
                  <a:srgbClr val="0070C0"/>
                </a:solidFill>
              </a:rPr>
              <a:t>هو</a:t>
            </a:r>
            <a:r>
              <a:rPr sz="3200" dirty="0">
                <a:solidFill>
                  <a:srgbClr val="0070C0"/>
                </a:solidFill>
              </a:rPr>
              <a:t> </a:t>
            </a:r>
            <a:r>
              <a:rPr sz="3200" dirty="0" err="1">
                <a:solidFill>
                  <a:srgbClr val="0070C0"/>
                </a:solidFill>
              </a:rPr>
              <a:t>متبع</a:t>
            </a:r>
            <a:r>
              <a:rPr sz="3200" dirty="0">
                <a:solidFill>
                  <a:srgbClr val="0070C0"/>
                </a:solidFill>
              </a:rPr>
              <a:t> </a:t>
            </a:r>
            <a:r>
              <a:rPr sz="3200" dirty="0" err="1">
                <a:solidFill>
                  <a:srgbClr val="0070C0"/>
                </a:solidFill>
              </a:rPr>
              <a:t>في</a:t>
            </a:r>
            <a:r>
              <a:rPr sz="3200" dirty="0">
                <a:solidFill>
                  <a:srgbClr val="0070C0"/>
                </a:solidFill>
              </a:rPr>
              <a:t> </a:t>
            </a:r>
            <a:r>
              <a:rPr sz="3200" dirty="0" err="1">
                <a:solidFill>
                  <a:srgbClr val="0070C0"/>
                </a:solidFill>
              </a:rPr>
              <a:t>مجال</a:t>
            </a:r>
            <a:r>
              <a:rPr sz="3200" dirty="0">
                <a:solidFill>
                  <a:srgbClr val="0070C0"/>
                </a:solidFill>
              </a:rPr>
              <a:t> </a:t>
            </a:r>
            <a:r>
              <a:rPr sz="3200" dirty="0" err="1">
                <a:solidFill>
                  <a:srgbClr val="0070C0"/>
                </a:solidFill>
              </a:rPr>
              <a:t>البحوث</a:t>
            </a:r>
            <a:r>
              <a:rPr sz="3200" dirty="0">
                <a:solidFill>
                  <a:srgbClr val="0070C0"/>
                </a:solidFill>
              </a:rPr>
              <a:t> </a:t>
            </a:r>
            <a:r>
              <a:rPr sz="3200" dirty="0" err="1">
                <a:solidFill>
                  <a:srgbClr val="0070C0"/>
                </a:solidFill>
              </a:rPr>
              <a:t>الكمية</a:t>
            </a:r>
            <a:r>
              <a:rPr sz="3200" dirty="0">
                <a:solidFill>
                  <a:srgbClr val="0070C0"/>
                </a:solidFill>
              </a:rPr>
              <a:t> </a:t>
            </a:r>
            <a:r>
              <a:rPr sz="3200" dirty="0" err="1">
                <a:solidFill>
                  <a:srgbClr val="0070C0"/>
                </a:solidFill>
              </a:rPr>
              <a:t>أو</a:t>
            </a:r>
            <a:r>
              <a:rPr sz="3200" dirty="0">
                <a:solidFill>
                  <a:srgbClr val="0070C0"/>
                </a:solidFill>
              </a:rPr>
              <a:t> </a:t>
            </a:r>
            <a:r>
              <a:rPr sz="3200" dirty="0" err="1">
                <a:solidFill>
                  <a:srgbClr val="0070C0"/>
                </a:solidFill>
              </a:rPr>
              <a:t>الدراسات</a:t>
            </a:r>
            <a:r>
              <a:rPr sz="3200" dirty="0">
                <a:solidFill>
                  <a:srgbClr val="0070C0"/>
                </a:solidFill>
              </a:rPr>
              <a:t> </a:t>
            </a:r>
            <a:r>
              <a:rPr sz="3200" dirty="0" err="1">
                <a:solidFill>
                  <a:srgbClr val="0070C0"/>
                </a:solidFill>
              </a:rPr>
              <a:t>الارشادية</a:t>
            </a:r>
            <a:r>
              <a:rPr sz="3200" dirty="0">
                <a:solidFill>
                  <a:srgbClr val="0070C0"/>
                </a:solidFill>
              </a:rPr>
              <a:t>.</a:t>
            </a:r>
          </a:p>
        </p:txBody>
      </p:sp>
      <p:sp>
        <p:nvSpPr>
          <p:cNvPr id="8" name="ZoneTexte 7">
            <a:extLst>
              <a:ext uri="{FF2B5EF4-FFF2-40B4-BE49-F238E27FC236}">
                <a16:creationId xmlns:a16="http://schemas.microsoft.com/office/drawing/2014/main" id="{F9BFA293-AE33-9C9C-F4CE-D04EEAE916A2}"/>
              </a:ext>
            </a:extLst>
          </p:cNvPr>
          <p:cNvSpPr txBox="1"/>
          <p:nvPr/>
        </p:nvSpPr>
        <p:spPr>
          <a:xfrm>
            <a:off x="275770" y="720636"/>
            <a:ext cx="12337721"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buSzPct val="100000"/>
              <a:buChar char="•"/>
              <a:defRPr sz="2300" b="1">
                <a:solidFill>
                  <a:srgbClr val="FFFB00"/>
                </a:solidFill>
                <a:latin typeface="Simplified Arabic"/>
                <a:ea typeface="Simplified Arabic"/>
                <a:cs typeface="Simplified Arabic"/>
                <a:sym typeface="Simplified Arabic"/>
              </a:defRPr>
            </a:pPr>
            <a:r>
              <a:rPr lang="ar-EG" sz="3200" dirty="0">
                <a:solidFill>
                  <a:srgbClr val="002060"/>
                </a:solidFill>
              </a:rPr>
              <a:t>الأنواع المختلفة للأسئلة:  </a:t>
            </a:r>
            <a:r>
              <a:rPr lang="ar-EG" sz="3200" dirty="0">
                <a:solidFill>
                  <a:srgbClr val="0070C0"/>
                </a:solidFill>
              </a:rPr>
              <a:t>يمكن تصنيف الأسئلة بأكثر من طريقة، والباحثون يفضلون دوما التأكيد على الخط الفاصل بين الأسئلة المفتوحة والأسئلة المغلقة.</a:t>
            </a:r>
          </a:p>
        </p:txBody>
      </p:sp>
    </p:spTree>
    <p:extLst>
      <p:ext uri="{BB962C8B-B14F-4D97-AF65-F5344CB8AC3E}">
        <p14:creationId xmlns:p14="http://schemas.microsoft.com/office/powerpoint/2010/main" val="425150823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323</TotalTime>
  <Words>1689</Words>
  <Application>Microsoft Office PowerPoint</Application>
  <PresentationFormat>Custom</PresentationFormat>
  <Paragraphs>197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Bodoni SvtyTwo ITC TT-Book</vt:lpstr>
      <vt:lpstr>Helvetica</vt:lpstr>
      <vt:lpstr>Helvetica Neue</vt:lpstr>
      <vt:lpstr>Lucida Sans</vt:lpstr>
      <vt:lpstr>Palatino</vt:lpstr>
      <vt:lpstr>Simplified Arabic</vt:lpstr>
      <vt:lpstr>Traditional Arabic</vt:lpstr>
      <vt:lpstr>Zapf Dingbats</vt:lpstr>
      <vt:lpstr>New_Template4</vt:lpstr>
      <vt:lpstr>Teacher Ghichi Abdellali</vt:lpstr>
      <vt:lpstr>PowerPoint Presentation</vt:lpstr>
      <vt:lpstr>   المحاضرة السابعة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Ghichi Abdellali</dc:title>
  <cp:lastModifiedBy>AGHI</cp:lastModifiedBy>
  <cp:revision>28</cp:revision>
  <dcterms:modified xsi:type="dcterms:W3CDTF">2022-12-09T18:35:06Z</dcterms:modified>
</cp:coreProperties>
</file>