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30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00" r:id="rId29"/>
    <p:sldId id="293" r:id="rId30"/>
    <p:sldId id="294" r:id="rId31"/>
    <p:sldId id="295" r:id="rId32"/>
    <p:sldId id="303" r:id="rId33"/>
    <p:sldId id="304" r:id="rId34"/>
    <p:sldId id="305" r:id="rId35"/>
    <p:sldId id="299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EAB4C-159B-4585-8739-26414582248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3F60CE0-DD28-461C-881B-745C64B2B6C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accent1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rPr>
            <a:t>D: </a:t>
          </a:r>
          <a:r>
            <a:rPr lang="ar-DZ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الدكتورة</a:t>
          </a:r>
          <a:endParaRPr lang="fr-FR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90CA1249-EAC7-450A-BA53-06EE773941B0}" type="parTrans" cxnId="{16BACFCC-4951-4B4C-83FC-A240349C5A98}">
      <dgm:prSet/>
      <dgm:spPr/>
      <dgm:t>
        <a:bodyPr/>
        <a:lstStyle/>
        <a:p>
          <a:endParaRPr lang="fr-FR"/>
        </a:p>
      </dgm:t>
    </dgm:pt>
    <dgm:pt modelId="{C22DE2C3-8A85-4113-AE53-33C71E6F3CF6}" type="sibTrans" cxnId="{16BACFCC-4951-4B4C-83FC-A240349C5A98}">
      <dgm:prSet/>
      <dgm:spPr/>
      <dgm:t>
        <a:bodyPr/>
        <a:lstStyle/>
        <a:p>
          <a:endParaRPr lang="fr-FR"/>
        </a:p>
      </dgm:t>
    </dgm:pt>
    <dgm:pt modelId="{9579C6A6-7FC2-4E26-9C47-A49535AC044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accent1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rPr>
            <a:t>M</a:t>
          </a:r>
          <a:r>
            <a:rPr lang="fr-FR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: </a:t>
          </a:r>
          <a:r>
            <a:rPr lang="ar-DZ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الماستر</a:t>
          </a:r>
          <a:endParaRPr lang="fr-FR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BDA52C0C-D952-4A42-87B3-462D49F7D773}" type="parTrans" cxnId="{265918C1-47F0-4FB1-A8B9-6421FA5FA3CC}">
      <dgm:prSet/>
      <dgm:spPr/>
      <dgm:t>
        <a:bodyPr/>
        <a:lstStyle/>
        <a:p>
          <a:endParaRPr lang="fr-FR"/>
        </a:p>
      </dgm:t>
    </dgm:pt>
    <dgm:pt modelId="{6D3A16BE-F843-4E00-9644-9E0088EEEF89}" type="sibTrans" cxnId="{265918C1-47F0-4FB1-A8B9-6421FA5FA3CC}">
      <dgm:prSet/>
      <dgm:spPr/>
      <dgm:t>
        <a:bodyPr/>
        <a:lstStyle/>
        <a:p>
          <a:endParaRPr lang="fr-FR"/>
        </a:p>
      </dgm:t>
    </dgm:pt>
    <dgm:pt modelId="{5BF20A64-5639-4A86-9130-AC597DD61F70}">
      <dgm:prSet phldrT="[Text]"/>
      <dgm:spPr/>
      <dgm:t>
        <a:bodyPr/>
        <a:lstStyle/>
        <a:p>
          <a:r>
            <a:rPr lang="fr-FR" b="1" dirty="0" smtClean="0">
              <a:latin typeface="Traditional Arabic" pitchFamily="18" charset="-78"/>
              <a:cs typeface="Traditional Arabic" pitchFamily="18" charset="-78"/>
            </a:rPr>
            <a:t>M2</a:t>
          </a:r>
          <a:endParaRPr lang="fr-FR" b="1" dirty="0">
            <a:latin typeface="Traditional Arabic" pitchFamily="18" charset="-78"/>
            <a:cs typeface="Traditional Arabic" pitchFamily="18" charset="-78"/>
          </a:endParaRPr>
        </a:p>
      </dgm:t>
    </dgm:pt>
    <dgm:pt modelId="{5F838D6A-633D-4245-973F-2DDE2ECE8CBB}" type="parTrans" cxnId="{C3A7EE23-9A1A-4DD6-BD30-5B0A57933CA8}">
      <dgm:prSet/>
      <dgm:spPr/>
      <dgm:t>
        <a:bodyPr/>
        <a:lstStyle/>
        <a:p>
          <a:endParaRPr lang="fr-FR"/>
        </a:p>
      </dgm:t>
    </dgm:pt>
    <dgm:pt modelId="{37572624-E7E7-46AB-85EC-BF17A7E0B95F}" type="sibTrans" cxnId="{C3A7EE23-9A1A-4DD6-BD30-5B0A57933CA8}">
      <dgm:prSet/>
      <dgm:spPr/>
      <dgm:t>
        <a:bodyPr/>
        <a:lstStyle/>
        <a:p>
          <a:endParaRPr lang="fr-FR"/>
        </a:p>
      </dgm:t>
    </dgm:pt>
    <dgm:pt modelId="{355F73F6-C9C0-4528-BD5E-A552F62B8F95}">
      <dgm:prSet phldrT="[Text]"/>
      <dgm:spPr/>
      <dgm:t>
        <a:bodyPr/>
        <a:lstStyle/>
        <a:p>
          <a:r>
            <a:rPr lang="fr-FR" b="1" dirty="0" smtClean="0">
              <a:latin typeface="Traditional Arabic" pitchFamily="18" charset="-78"/>
              <a:cs typeface="Traditional Arabic" pitchFamily="18" charset="-78"/>
            </a:rPr>
            <a:t>M1</a:t>
          </a:r>
          <a:endParaRPr lang="fr-FR" b="1" dirty="0">
            <a:latin typeface="Traditional Arabic" pitchFamily="18" charset="-78"/>
            <a:cs typeface="Traditional Arabic" pitchFamily="18" charset="-78"/>
          </a:endParaRPr>
        </a:p>
      </dgm:t>
    </dgm:pt>
    <dgm:pt modelId="{2C7888B1-7D58-417D-83BA-7FD42A5F9038}" type="parTrans" cxnId="{30E44CEC-96A1-4AC6-A64E-98E57D0BB6CE}">
      <dgm:prSet/>
      <dgm:spPr/>
      <dgm:t>
        <a:bodyPr/>
        <a:lstStyle/>
        <a:p>
          <a:endParaRPr lang="fr-FR"/>
        </a:p>
      </dgm:t>
    </dgm:pt>
    <dgm:pt modelId="{7FE989FD-5142-4AE0-B470-3E448483AEF2}" type="sibTrans" cxnId="{30E44CEC-96A1-4AC6-A64E-98E57D0BB6CE}">
      <dgm:prSet/>
      <dgm:spPr/>
      <dgm:t>
        <a:bodyPr/>
        <a:lstStyle/>
        <a:p>
          <a:endParaRPr lang="fr-FR"/>
        </a:p>
      </dgm:t>
    </dgm:pt>
    <dgm:pt modelId="{C5304FD5-E138-4C5B-9262-095EC44E8E45}">
      <dgm:prSet phldrT="[Text]"/>
      <dgm:spPr/>
      <dgm:t>
        <a:bodyPr/>
        <a:lstStyle/>
        <a:p>
          <a:r>
            <a:rPr lang="fr-FR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Traditional Arabic" pitchFamily="18" charset="-78"/>
              <a:cs typeface="Traditional Arabic" pitchFamily="18" charset="-78"/>
            </a:rPr>
            <a:t>L</a:t>
          </a:r>
          <a:r>
            <a:rPr lang="fr-FR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: </a:t>
          </a:r>
          <a:r>
            <a:rPr lang="ar-DZ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الليسانس</a:t>
          </a:r>
          <a:endParaRPr lang="fr-FR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D950F564-2056-4421-B418-911983D25D88}" type="parTrans" cxnId="{7D5D985E-1FAF-4E22-9BE8-C055B729DBE1}">
      <dgm:prSet/>
      <dgm:spPr/>
      <dgm:t>
        <a:bodyPr/>
        <a:lstStyle/>
        <a:p>
          <a:endParaRPr lang="fr-FR"/>
        </a:p>
      </dgm:t>
    </dgm:pt>
    <dgm:pt modelId="{94FA3B75-AD46-4683-8D70-C140A2E34685}" type="sibTrans" cxnId="{7D5D985E-1FAF-4E22-9BE8-C055B729DBE1}">
      <dgm:prSet/>
      <dgm:spPr/>
      <dgm:t>
        <a:bodyPr/>
        <a:lstStyle/>
        <a:p>
          <a:endParaRPr lang="fr-FR"/>
        </a:p>
      </dgm:t>
    </dgm:pt>
    <dgm:pt modelId="{3FF59E3F-1C73-4733-98DF-90B8354F5CE9}">
      <dgm:prSet phldrT="[Text]" custT="1"/>
      <dgm:spPr/>
      <dgm:t>
        <a:bodyPr/>
        <a:lstStyle/>
        <a:p>
          <a:r>
            <a:rPr lang="fr-FR" sz="2000" b="1" dirty="0" smtClean="0">
              <a:latin typeface="Traditional Arabic" pitchFamily="18" charset="-78"/>
              <a:cs typeface="Traditional Arabic" pitchFamily="18" charset="-78"/>
            </a:rPr>
            <a:t>L3</a:t>
          </a:r>
          <a:endParaRPr lang="fr-FR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2EEB79B4-AC1E-44C9-8ABF-9BA1E630B999}" type="parTrans" cxnId="{003781F5-12E8-47E0-AF2A-B3970DBCE261}">
      <dgm:prSet/>
      <dgm:spPr/>
      <dgm:t>
        <a:bodyPr/>
        <a:lstStyle/>
        <a:p>
          <a:endParaRPr lang="fr-FR"/>
        </a:p>
      </dgm:t>
    </dgm:pt>
    <dgm:pt modelId="{6084023D-2C31-418C-8E14-D029A52ECE9F}" type="sibTrans" cxnId="{003781F5-12E8-47E0-AF2A-B3970DBCE261}">
      <dgm:prSet/>
      <dgm:spPr/>
      <dgm:t>
        <a:bodyPr/>
        <a:lstStyle/>
        <a:p>
          <a:endParaRPr lang="fr-FR"/>
        </a:p>
      </dgm:t>
    </dgm:pt>
    <dgm:pt modelId="{ADE8CFBF-1F57-462F-97F8-C745242AA853}">
      <dgm:prSet phldrT="[Text]" custT="1"/>
      <dgm:spPr/>
      <dgm:t>
        <a:bodyPr/>
        <a:lstStyle/>
        <a:p>
          <a:r>
            <a:rPr lang="fr-FR" sz="2000" b="1" dirty="0" smtClean="0">
              <a:latin typeface="Traditional Arabic" pitchFamily="18" charset="-78"/>
              <a:cs typeface="Traditional Arabic" pitchFamily="18" charset="-78"/>
            </a:rPr>
            <a:t>L2</a:t>
          </a:r>
          <a:endParaRPr lang="fr-FR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5E4A8FA7-C3C4-4234-A51C-D3EBB13F3D34}" type="parTrans" cxnId="{F6E6B801-EE82-41CB-A7C2-E59E2D2AE5AA}">
      <dgm:prSet/>
      <dgm:spPr/>
      <dgm:t>
        <a:bodyPr/>
        <a:lstStyle/>
        <a:p>
          <a:endParaRPr lang="fr-FR"/>
        </a:p>
      </dgm:t>
    </dgm:pt>
    <dgm:pt modelId="{3C7665DF-3C19-4746-9BC1-E90FA6A56A82}" type="sibTrans" cxnId="{F6E6B801-EE82-41CB-A7C2-E59E2D2AE5AA}">
      <dgm:prSet/>
      <dgm:spPr/>
      <dgm:t>
        <a:bodyPr/>
        <a:lstStyle/>
        <a:p>
          <a:endParaRPr lang="fr-FR"/>
        </a:p>
      </dgm:t>
    </dgm:pt>
    <dgm:pt modelId="{382A9B3F-BC9E-4B1C-8424-3647A99B73FF}">
      <dgm:prSet phldrT="[Text]" custT="1"/>
      <dgm:spPr/>
      <dgm:t>
        <a:bodyPr/>
        <a:lstStyle/>
        <a:p>
          <a:r>
            <a:rPr lang="fr-FR" sz="2000" b="1" dirty="0" smtClean="0">
              <a:latin typeface="Traditional Arabic" pitchFamily="18" charset="-78"/>
              <a:cs typeface="Traditional Arabic" pitchFamily="18" charset="-78"/>
            </a:rPr>
            <a:t>L1</a:t>
          </a:r>
          <a:endParaRPr lang="fr-FR" sz="2000" b="1" dirty="0">
            <a:latin typeface="Traditional Arabic" pitchFamily="18" charset="-78"/>
            <a:cs typeface="Traditional Arabic" pitchFamily="18" charset="-78"/>
          </a:endParaRPr>
        </a:p>
      </dgm:t>
    </dgm:pt>
    <dgm:pt modelId="{F59A90B2-4073-4D46-BE70-B564A5018876}" type="parTrans" cxnId="{44B08CB7-A12F-413B-B575-0649625DCB9E}">
      <dgm:prSet/>
      <dgm:spPr/>
      <dgm:t>
        <a:bodyPr/>
        <a:lstStyle/>
        <a:p>
          <a:endParaRPr lang="fr-FR"/>
        </a:p>
      </dgm:t>
    </dgm:pt>
    <dgm:pt modelId="{24555319-F473-4999-A45F-C4BBAFD0BB1A}" type="sibTrans" cxnId="{44B08CB7-A12F-413B-B575-0649625DCB9E}">
      <dgm:prSet/>
      <dgm:spPr/>
      <dgm:t>
        <a:bodyPr/>
        <a:lstStyle/>
        <a:p>
          <a:endParaRPr lang="fr-FR"/>
        </a:p>
      </dgm:t>
    </dgm:pt>
    <dgm:pt modelId="{19765D57-6CFE-4BC6-AB86-ECD36D1643F8}">
      <dgm:prSet phldrT="[Text]" custT="1"/>
      <dgm:spPr/>
      <dgm:t>
        <a:bodyPr/>
        <a:lstStyle/>
        <a:p>
          <a:r>
            <a:rPr lang="ar-DZ" sz="2400" b="1" dirty="0" smtClean="0">
              <a:latin typeface="Traditional Arabic" pitchFamily="18" charset="-78"/>
              <a:cs typeface="Traditional Arabic" pitchFamily="18" charset="-78"/>
            </a:rPr>
            <a:t>اطروحة تنظم في مخبر أو مركز بحث</a:t>
          </a:r>
          <a:endParaRPr lang="fr-FR" sz="2400" b="1" dirty="0">
            <a:latin typeface="Traditional Arabic" pitchFamily="18" charset="-78"/>
            <a:cs typeface="Traditional Arabic" pitchFamily="18" charset="-78"/>
          </a:endParaRPr>
        </a:p>
      </dgm:t>
    </dgm:pt>
    <dgm:pt modelId="{5BA5723C-5BDA-4FD7-A0C9-35456F8ABC05}" type="sibTrans" cxnId="{269261BD-344B-4761-9295-0237F4EB39EF}">
      <dgm:prSet/>
      <dgm:spPr/>
      <dgm:t>
        <a:bodyPr/>
        <a:lstStyle/>
        <a:p>
          <a:endParaRPr lang="fr-FR"/>
        </a:p>
      </dgm:t>
    </dgm:pt>
    <dgm:pt modelId="{2D3DD369-65B4-4BF1-A20D-AAD8DFEF9618}" type="parTrans" cxnId="{269261BD-344B-4761-9295-0237F4EB39EF}">
      <dgm:prSet/>
      <dgm:spPr/>
      <dgm:t>
        <a:bodyPr/>
        <a:lstStyle/>
        <a:p>
          <a:endParaRPr lang="fr-FR"/>
        </a:p>
      </dgm:t>
    </dgm:pt>
    <dgm:pt modelId="{0D4E8809-04FC-4213-9BA7-FE8BF7AF4D0C}" type="pres">
      <dgm:prSet presAssocID="{0E9EAB4C-159B-4585-8739-2641458224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D45859-2A5D-43A6-857C-012390773805}" type="pres">
      <dgm:prSet presAssocID="{E3F60CE0-DD28-461C-881B-745C64B2B6CD}" presName="linNode" presStyleCnt="0"/>
      <dgm:spPr/>
    </dgm:pt>
    <dgm:pt modelId="{CD5AE971-24FA-4DFC-903A-7C3EC78DC14F}" type="pres">
      <dgm:prSet presAssocID="{E3F60CE0-DD28-461C-881B-745C64B2B6C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A855C9-5E27-4C92-8821-5A7DE4401FD6}" type="pres">
      <dgm:prSet presAssocID="{E3F60CE0-DD28-461C-881B-745C64B2B6CD}" presName="descendantText" presStyleLbl="alignAccFollowNode1" presStyleIdx="0" presStyleCnt="3" custScaleX="1346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FDADF-2F7F-4754-A876-B5A211984837}" type="pres">
      <dgm:prSet presAssocID="{C22DE2C3-8A85-4113-AE53-33C71E6F3CF6}" presName="sp" presStyleCnt="0"/>
      <dgm:spPr/>
    </dgm:pt>
    <dgm:pt modelId="{8849FF2F-0206-4C51-99A4-E29034D983F6}" type="pres">
      <dgm:prSet presAssocID="{9579C6A6-7FC2-4E26-9C47-A49535AC0442}" presName="linNode" presStyleCnt="0"/>
      <dgm:spPr/>
    </dgm:pt>
    <dgm:pt modelId="{A5C9529C-41BE-4A78-AC8B-AAE4753085F2}" type="pres">
      <dgm:prSet presAssocID="{9579C6A6-7FC2-4E26-9C47-A49535AC044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512E6-3716-46B1-9CD0-61BE318D803D}" type="pres">
      <dgm:prSet presAssocID="{9579C6A6-7FC2-4E26-9C47-A49535AC044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EBE51A-C530-440A-9C70-D7084F381DFB}" type="pres">
      <dgm:prSet presAssocID="{6D3A16BE-F843-4E00-9644-9E0088EEEF89}" presName="sp" presStyleCnt="0"/>
      <dgm:spPr/>
    </dgm:pt>
    <dgm:pt modelId="{AA3AB861-A1C9-4AC3-B5AD-4D9470742F5A}" type="pres">
      <dgm:prSet presAssocID="{C5304FD5-E138-4C5B-9262-095EC44E8E45}" presName="linNode" presStyleCnt="0"/>
      <dgm:spPr/>
    </dgm:pt>
    <dgm:pt modelId="{515AA484-B4EE-48DE-A310-251759B8D8C3}" type="pres">
      <dgm:prSet presAssocID="{C5304FD5-E138-4C5B-9262-095EC44E8E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A793A6-6FC2-46A0-82D1-439CDA258424}" type="pres">
      <dgm:prSet presAssocID="{C5304FD5-E138-4C5B-9262-095EC44E8E45}" presName="descendantText" presStyleLbl="alignAccFollowNode1" presStyleIdx="2" presStyleCnt="3" custScaleY="1719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ACC536-0521-4678-9B28-1AFE34267A45}" type="presOf" srcId="{ADE8CFBF-1F57-462F-97F8-C745242AA853}" destId="{88A793A6-6FC2-46A0-82D1-439CDA258424}" srcOrd="0" destOrd="1" presId="urn:microsoft.com/office/officeart/2005/8/layout/vList5"/>
    <dgm:cxn modelId="{87D00FF2-555B-48BC-8A44-E4B19CE88D68}" type="presOf" srcId="{C5304FD5-E138-4C5B-9262-095EC44E8E45}" destId="{515AA484-B4EE-48DE-A310-251759B8D8C3}" srcOrd="0" destOrd="0" presId="urn:microsoft.com/office/officeart/2005/8/layout/vList5"/>
    <dgm:cxn modelId="{42FCF82B-383F-4D73-A3AE-126F7B094BF0}" type="presOf" srcId="{5BF20A64-5639-4A86-9130-AC597DD61F70}" destId="{063512E6-3716-46B1-9CD0-61BE318D803D}" srcOrd="0" destOrd="0" presId="urn:microsoft.com/office/officeart/2005/8/layout/vList5"/>
    <dgm:cxn modelId="{C925B77F-4F78-4B04-A2EA-C8B361867BA8}" type="presOf" srcId="{382A9B3F-BC9E-4B1C-8424-3647A99B73FF}" destId="{88A793A6-6FC2-46A0-82D1-439CDA258424}" srcOrd="0" destOrd="2" presId="urn:microsoft.com/office/officeart/2005/8/layout/vList5"/>
    <dgm:cxn modelId="{1FFAC7E9-DDD9-4137-A432-FE61421B4573}" type="presOf" srcId="{9579C6A6-7FC2-4E26-9C47-A49535AC0442}" destId="{A5C9529C-41BE-4A78-AC8B-AAE4753085F2}" srcOrd="0" destOrd="0" presId="urn:microsoft.com/office/officeart/2005/8/layout/vList5"/>
    <dgm:cxn modelId="{C3A7EE23-9A1A-4DD6-BD30-5B0A57933CA8}" srcId="{9579C6A6-7FC2-4E26-9C47-A49535AC0442}" destId="{5BF20A64-5639-4A86-9130-AC597DD61F70}" srcOrd="0" destOrd="0" parTransId="{5F838D6A-633D-4245-973F-2DDE2ECE8CBB}" sibTransId="{37572624-E7E7-46AB-85EC-BF17A7E0B95F}"/>
    <dgm:cxn modelId="{44B08CB7-A12F-413B-B575-0649625DCB9E}" srcId="{C5304FD5-E138-4C5B-9262-095EC44E8E45}" destId="{382A9B3F-BC9E-4B1C-8424-3647A99B73FF}" srcOrd="2" destOrd="0" parTransId="{F59A90B2-4073-4D46-BE70-B564A5018876}" sibTransId="{24555319-F473-4999-A45F-C4BBAFD0BB1A}"/>
    <dgm:cxn modelId="{16BACFCC-4951-4B4C-83FC-A240349C5A98}" srcId="{0E9EAB4C-159B-4585-8739-264145822484}" destId="{E3F60CE0-DD28-461C-881B-745C64B2B6CD}" srcOrd="0" destOrd="0" parTransId="{90CA1249-EAC7-450A-BA53-06EE773941B0}" sibTransId="{C22DE2C3-8A85-4113-AE53-33C71E6F3CF6}"/>
    <dgm:cxn modelId="{9EB0AD38-90C3-4D8A-B8F4-5BC7F36DF0FC}" type="presOf" srcId="{0E9EAB4C-159B-4585-8739-264145822484}" destId="{0D4E8809-04FC-4213-9BA7-FE8BF7AF4D0C}" srcOrd="0" destOrd="0" presId="urn:microsoft.com/office/officeart/2005/8/layout/vList5"/>
    <dgm:cxn modelId="{C4C42EC0-5598-4A58-B0C3-431ECFEAB9E4}" type="presOf" srcId="{3FF59E3F-1C73-4733-98DF-90B8354F5CE9}" destId="{88A793A6-6FC2-46A0-82D1-439CDA258424}" srcOrd="0" destOrd="0" presId="urn:microsoft.com/office/officeart/2005/8/layout/vList5"/>
    <dgm:cxn modelId="{269261BD-344B-4761-9295-0237F4EB39EF}" srcId="{E3F60CE0-DD28-461C-881B-745C64B2B6CD}" destId="{19765D57-6CFE-4BC6-AB86-ECD36D1643F8}" srcOrd="0" destOrd="0" parTransId="{2D3DD369-65B4-4BF1-A20D-AAD8DFEF9618}" sibTransId="{5BA5723C-5BDA-4FD7-A0C9-35456F8ABC05}"/>
    <dgm:cxn modelId="{F6E6B801-EE82-41CB-A7C2-E59E2D2AE5AA}" srcId="{C5304FD5-E138-4C5B-9262-095EC44E8E45}" destId="{ADE8CFBF-1F57-462F-97F8-C745242AA853}" srcOrd="1" destOrd="0" parTransId="{5E4A8FA7-C3C4-4234-A51C-D3EBB13F3D34}" sibTransId="{3C7665DF-3C19-4746-9BC1-E90FA6A56A82}"/>
    <dgm:cxn modelId="{2C6CB44C-7F94-404F-A7EF-1266C2C2F2AE}" type="presOf" srcId="{E3F60CE0-DD28-461C-881B-745C64B2B6CD}" destId="{CD5AE971-24FA-4DFC-903A-7C3EC78DC14F}" srcOrd="0" destOrd="0" presId="urn:microsoft.com/office/officeart/2005/8/layout/vList5"/>
    <dgm:cxn modelId="{66292F37-7177-4CD0-9D25-B5106EB1E39A}" type="presOf" srcId="{355F73F6-C9C0-4528-BD5E-A552F62B8F95}" destId="{063512E6-3716-46B1-9CD0-61BE318D803D}" srcOrd="0" destOrd="1" presId="urn:microsoft.com/office/officeart/2005/8/layout/vList5"/>
    <dgm:cxn modelId="{7D5D985E-1FAF-4E22-9BE8-C055B729DBE1}" srcId="{0E9EAB4C-159B-4585-8739-264145822484}" destId="{C5304FD5-E138-4C5B-9262-095EC44E8E45}" srcOrd="2" destOrd="0" parTransId="{D950F564-2056-4421-B418-911983D25D88}" sibTransId="{94FA3B75-AD46-4683-8D70-C140A2E34685}"/>
    <dgm:cxn modelId="{003781F5-12E8-47E0-AF2A-B3970DBCE261}" srcId="{C5304FD5-E138-4C5B-9262-095EC44E8E45}" destId="{3FF59E3F-1C73-4733-98DF-90B8354F5CE9}" srcOrd="0" destOrd="0" parTransId="{2EEB79B4-AC1E-44C9-8ABF-9BA1E630B999}" sibTransId="{6084023D-2C31-418C-8E14-D029A52ECE9F}"/>
    <dgm:cxn modelId="{4CE3B4C8-0DD6-480F-B5DB-FD489DC12F6A}" type="presOf" srcId="{19765D57-6CFE-4BC6-AB86-ECD36D1643F8}" destId="{72A855C9-5E27-4C92-8821-5A7DE4401FD6}" srcOrd="0" destOrd="0" presId="urn:microsoft.com/office/officeart/2005/8/layout/vList5"/>
    <dgm:cxn modelId="{30E44CEC-96A1-4AC6-A64E-98E57D0BB6CE}" srcId="{9579C6A6-7FC2-4E26-9C47-A49535AC0442}" destId="{355F73F6-C9C0-4528-BD5E-A552F62B8F95}" srcOrd="1" destOrd="0" parTransId="{2C7888B1-7D58-417D-83BA-7FD42A5F9038}" sibTransId="{7FE989FD-5142-4AE0-B470-3E448483AEF2}"/>
    <dgm:cxn modelId="{265918C1-47F0-4FB1-A8B9-6421FA5FA3CC}" srcId="{0E9EAB4C-159B-4585-8739-264145822484}" destId="{9579C6A6-7FC2-4E26-9C47-A49535AC0442}" srcOrd="1" destOrd="0" parTransId="{BDA52C0C-D952-4A42-87B3-462D49F7D773}" sibTransId="{6D3A16BE-F843-4E00-9644-9E0088EEEF89}"/>
    <dgm:cxn modelId="{08FE59CA-E1E1-4207-8338-A3E882FC4594}" type="presParOf" srcId="{0D4E8809-04FC-4213-9BA7-FE8BF7AF4D0C}" destId="{98D45859-2A5D-43A6-857C-012390773805}" srcOrd="0" destOrd="0" presId="urn:microsoft.com/office/officeart/2005/8/layout/vList5"/>
    <dgm:cxn modelId="{F953DA9B-0619-4A8B-A4DA-425AE105FB21}" type="presParOf" srcId="{98D45859-2A5D-43A6-857C-012390773805}" destId="{CD5AE971-24FA-4DFC-903A-7C3EC78DC14F}" srcOrd="0" destOrd="0" presId="urn:microsoft.com/office/officeart/2005/8/layout/vList5"/>
    <dgm:cxn modelId="{A96EA84C-7158-4C1B-8B3B-52331B789E5E}" type="presParOf" srcId="{98D45859-2A5D-43A6-857C-012390773805}" destId="{72A855C9-5E27-4C92-8821-5A7DE4401FD6}" srcOrd="1" destOrd="0" presId="urn:microsoft.com/office/officeart/2005/8/layout/vList5"/>
    <dgm:cxn modelId="{3350A9AE-1DD8-4835-AAE5-AF3CCFAC8845}" type="presParOf" srcId="{0D4E8809-04FC-4213-9BA7-FE8BF7AF4D0C}" destId="{B18FDADF-2F7F-4754-A876-B5A211984837}" srcOrd="1" destOrd="0" presId="urn:microsoft.com/office/officeart/2005/8/layout/vList5"/>
    <dgm:cxn modelId="{1CD0B3B9-A4FF-4BA8-8D08-7639F21BE42E}" type="presParOf" srcId="{0D4E8809-04FC-4213-9BA7-FE8BF7AF4D0C}" destId="{8849FF2F-0206-4C51-99A4-E29034D983F6}" srcOrd="2" destOrd="0" presId="urn:microsoft.com/office/officeart/2005/8/layout/vList5"/>
    <dgm:cxn modelId="{FB45A9FF-28D0-4989-A202-8DF2A4770FAF}" type="presParOf" srcId="{8849FF2F-0206-4C51-99A4-E29034D983F6}" destId="{A5C9529C-41BE-4A78-AC8B-AAE4753085F2}" srcOrd="0" destOrd="0" presId="urn:microsoft.com/office/officeart/2005/8/layout/vList5"/>
    <dgm:cxn modelId="{15BF5C67-BBE9-49E6-A1D8-A58BC20732E9}" type="presParOf" srcId="{8849FF2F-0206-4C51-99A4-E29034D983F6}" destId="{063512E6-3716-46B1-9CD0-61BE318D803D}" srcOrd="1" destOrd="0" presId="urn:microsoft.com/office/officeart/2005/8/layout/vList5"/>
    <dgm:cxn modelId="{B9E9152E-D46C-48D1-8086-0E2E6A937E0C}" type="presParOf" srcId="{0D4E8809-04FC-4213-9BA7-FE8BF7AF4D0C}" destId="{58EBE51A-C530-440A-9C70-D7084F381DFB}" srcOrd="3" destOrd="0" presId="urn:microsoft.com/office/officeart/2005/8/layout/vList5"/>
    <dgm:cxn modelId="{488A8AB5-0DCB-477D-8AF5-CE3514BBB416}" type="presParOf" srcId="{0D4E8809-04FC-4213-9BA7-FE8BF7AF4D0C}" destId="{AA3AB861-A1C9-4AC3-B5AD-4D9470742F5A}" srcOrd="4" destOrd="0" presId="urn:microsoft.com/office/officeart/2005/8/layout/vList5"/>
    <dgm:cxn modelId="{BA09901B-72A8-4807-98C2-8AB4C664440C}" type="presParOf" srcId="{AA3AB861-A1C9-4AC3-B5AD-4D9470742F5A}" destId="{515AA484-B4EE-48DE-A310-251759B8D8C3}" srcOrd="0" destOrd="0" presId="urn:microsoft.com/office/officeart/2005/8/layout/vList5"/>
    <dgm:cxn modelId="{03BF5936-94FC-4D6D-9641-AE107F6DA4A5}" type="presParOf" srcId="{AA3AB861-A1C9-4AC3-B5AD-4D9470742F5A}" destId="{88A793A6-6FC2-46A0-82D1-439CDA2584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96A9B-09F0-45E3-BC50-0CAF42E88B3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BEBAC1-6243-4417-92B3-7D5E18DC7FA7}">
      <dgm:prSet phldrT="[Text]" custT="1"/>
      <dgm:spPr>
        <a:solidFill>
          <a:schemeClr val="accent5">
            <a:lumMod val="60000"/>
            <a:lumOff val="40000"/>
            <a:alpha val="41000"/>
          </a:schemeClr>
        </a:solidFill>
      </dgm:spPr>
      <dgm:t>
        <a:bodyPr/>
        <a:lstStyle/>
        <a:p>
          <a:r>
            <a:rPr lang="ar-DZ" sz="40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الماستر</a:t>
          </a:r>
          <a:endParaRPr lang="fr-FR" sz="40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0C42F9E-505C-4AA6-8099-061B149A2728}" type="parTrans" cxnId="{FC7055B6-5C4C-4EB1-B46F-3C247684AC18}">
      <dgm:prSet/>
      <dgm:spPr/>
      <dgm:t>
        <a:bodyPr/>
        <a:lstStyle/>
        <a:p>
          <a:endParaRPr lang="fr-FR"/>
        </a:p>
      </dgm:t>
    </dgm:pt>
    <dgm:pt modelId="{A42D7FD6-BBEF-44DE-A016-D471BB91867C}" type="sibTrans" cxnId="{FC7055B6-5C4C-4EB1-B46F-3C247684AC18}">
      <dgm:prSet/>
      <dgm:spPr/>
      <dgm:t>
        <a:bodyPr/>
        <a:lstStyle/>
        <a:p>
          <a:endParaRPr lang="fr-FR"/>
        </a:p>
      </dgm:t>
    </dgm:pt>
    <dgm:pt modelId="{AC366CAF-5E51-4CCA-B240-C8DD90EA2B0B}">
      <dgm:prSet phldrT="[Text]"/>
      <dgm:spPr>
        <a:solidFill>
          <a:schemeClr val="accent5">
            <a:lumMod val="60000"/>
            <a:lumOff val="40000"/>
            <a:alpha val="41000"/>
          </a:schemeClr>
        </a:solidFill>
      </dgm:spPr>
      <dgm:t>
        <a:bodyPr/>
        <a:lstStyle/>
        <a:p>
          <a:r>
            <a:rPr lang="fr-FR" sz="27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M2: </a:t>
          </a:r>
          <a:r>
            <a:rPr lang="ar-DZ" sz="27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300 رصيد </a:t>
          </a:r>
          <a:endParaRPr lang="fr-FR" sz="27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B5DD32EA-62D7-402F-97B7-466B239B9B3D}" type="parTrans" cxnId="{B3D6E436-E120-4739-8E54-13EA2A9DC7C2}">
      <dgm:prSet/>
      <dgm:spPr/>
      <dgm:t>
        <a:bodyPr/>
        <a:lstStyle/>
        <a:p>
          <a:endParaRPr lang="fr-FR"/>
        </a:p>
      </dgm:t>
    </dgm:pt>
    <dgm:pt modelId="{B9876CBD-0B6F-4EFF-B36E-07851FF00458}" type="sibTrans" cxnId="{B3D6E436-E120-4739-8E54-13EA2A9DC7C2}">
      <dgm:prSet/>
      <dgm:spPr/>
      <dgm:t>
        <a:bodyPr/>
        <a:lstStyle/>
        <a:p>
          <a:endParaRPr lang="fr-FR"/>
        </a:p>
      </dgm:t>
    </dgm:pt>
    <dgm:pt modelId="{5896D4C9-8A00-488D-9C65-1DC37BBCA469}">
      <dgm:prSet phldrT="[Text]"/>
      <dgm:spPr>
        <a:solidFill>
          <a:schemeClr val="accent5">
            <a:lumMod val="60000"/>
            <a:lumOff val="40000"/>
            <a:alpha val="41000"/>
          </a:schemeClr>
        </a:solidFill>
      </dgm:spPr>
      <dgm:t>
        <a:bodyPr/>
        <a:lstStyle/>
        <a:p>
          <a:r>
            <a:rPr lang="fr-FR" sz="27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M1:</a:t>
          </a:r>
          <a:r>
            <a:rPr lang="ar-DZ" sz="27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240 رصيد </a:t>
          </a:r>
          <a:endParaRPr lang="fr-FR" sz="27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F5C44C8-B3E8-4EEF-8C7D-F77E95967DA9}" type="parTrans" cxnId="{41781FFD-EA1C-4A99-8FD2-0B3C4C7E2AF4}">
      <dgm:prSet/>
      <dgm:spPr/>
      <dgm:t>
        <a:bodyPr/>
        <a:lstStyle/>
        <a:p>
          <a:endParaRPr lang="fr-FR"/>
        </a:p>
      </dgm:t>
    </dgm:pt>
    <dgm:pt modelId="{8BE209A3-DFF4-428B-88BA-8D94BFDAB2FC}" type="sibTrans" cxnId="{41781FFD-EA1C-4A99-8FD2-0B3C4C7E2AF4}">
      <dgm:prSet/>
      <dgm:spPr/>
      <dgm:t>
        <a:bodyPr/>
        <a:lstStyle/>
        <a:p>
          <a:endParaRPr lang="fr-FR"/>
        </a:p>
      </dgm:t>
    </dgm:pt>
    <dgm:pt modelId="{7C9FCD68-029E-483C-95D0-D66588046747}">
      <dgm:prSet phldrT="[Text]"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الليسانس</a:t>
          </a:r>
          <a:endParaRPr lang="fr-FR" sz="36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3EBCD8BD-A4D2-42D2-95B2-D49F6B603DAB}" type="parTrans" cxnId="{DD2F8431-EE5C-46BF-803F-D0EC61D7604B}">
      <dgm:prSet/>
      <dgm:spPr/>
      <dgm:t>
        <a:bodyPr/>
        <a:lstStyle/>
        <a:p>
          <a:endParaRPr lang="fr-FR"/>
        </a:p>
      </dgm:t>
    </dgm:pt>
    <dgm:pt modelId="{425CBCB2-6EC4-401D-AF76-440451AE14E4}" type="sibTrans" cxnId="{DD2F8431-EE5C-46BF-803F-D0EC61D7604B}">
      <dgm:prSet/>
      <dgm:spPr/>
      <dgm:t>
        <a:bodyPr/>
        <a:lstStyle/>
        <a:p>
          <a:endParaRPr lang="fr-FR"/>
        </a:p>
      </dgm:t>
    </dgm:pt>
    <dgm:pt modelId="{0D5783B3-D1A1-422D-82DB-B83E7EE7003D}">
      <dgm:prSet phldrT="[Text]"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fr-FR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L3: </a:t>
          </a:r>
          <a:r>
            <a:rPr lang="ar-DZ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180 رصيد </a:t>
          </a:r>
          <a:endParaRPr lang="fr-FR" sz="28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2F274747-07C9-4017-8AAC-43AED3E1FE0E}" type="parTrans" cxnId="{7C96331E-DF5D-46A9-9952-52EC2884EA90}">
      <dgm:prSet/>
      <dgm:spPr/>
      <dgm:t>
        <a:bodyPr/>
        <a:lstStyle/>
        <a:p>
          <a:endParaRPr lang="fr-FR"/>
        </a:p>
      </dgm:t>
    </dgm:pt>
    <dgm:pt modelId="{2A359069-8762-48CC-88BE-EDDA0A499BDF}" type="sibTrans" cxnId="{7C96331E-DF5D-46A9-9952-52EC2884EA90}">
      <dgm:prSet/>
      <dgm:spPr/>
      <dgm:t>
        <a:bodyPr/>
        <a:lstStyle/>
        <a:p>
          <a:endParaRPr lang="fr-FR"/>
        </a:p>
      </dgm:t>
    </dgm:pt>
    <dgm:pt modelId="{37BD06C4-3818-45A8-9330-41B60AFF065A}">
      <dgm:prSet phldrT="[Text]"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fr-FR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L2: </a:t>
          </a:r>
          <a:r>
            <a:rPr lang="ar-DZ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120 رصيد </a:t>
          </a:r>
          <a:endParaRPr lang="fr-FR" sz="28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F09B14C2-443E-4057-A89D-6EB916DE129A}" type="parTrans" cxnId="{42A06AFD-2C4C-4B92-BFB8-DA29645CE635}">
      <dgm:prSet/>
      <dgm:spPr/>
      <dgm:t>
        <a:bodyPr/>
        <a:lstStyle/>
        <a:p>
          <a:endParaRPr lang="fr-FR"/>
        </a:p>
      </dgm:t>
    </dgm:pt>
    <dgm:pt modelId="{697FCA9F-B18E-413C-A811-507D8E93CD82}" type="sibTrans" cxnId="{42A06AFD-2C4C-4B92-BFB8-DA29645CE635}">
      <dgm:prSet/>
      <dgm:spPr/>
      <dgm:t>
        <a:bodyPr/>
        <a:lstStyle/>
        <a:p>
          <a:endParaRPr lang="fr-FR"/>
        </a:p>
      </dgm:t>
    </dgm:pt>
    <dgm:pt modelId="{F7DFF2AF-AB86-4DFE-8C2A-A8DEA53E8ABA}">
      <dgm:prSet phldrT="[Text]"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lang="fr-FR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L1:</a:t>
          </a:r>
          <a:r>
            <a:rPr lang="ar-DZ" sz="28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60 رصيد </a:t>
          </a:r>
          <a:endParaRPr lang="fr-FR" sz="2800" b="1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gm:t>
    </dgm:pt>
    <dgm:pt modelId="{DE2F45F8-6124-4040-8CFA-481F17572AC3}" type="parTrans" cxnId="{F488406B-1B23-451D-A407-ECBE75A89626}">
      <dgm:prSet/>
      <dgm:spPr/>
      <dgm:t>
        <a:bodyPr/>
        <a:lstStyle/>
        <a:p>
          <a:endParaRPr lang="fr-FR"/>
        </a:p>
      </dgm:t>
    </dgm:pt>
    <dgm:pt modelId="{97C27047-14B5-4A5E-B623-09163EE2D298}" type="sibTrans" cxnId="{F488406B-1B23-451D-A407-ECBE75A89626}">
      <dgm:prSet/>
      <dgm:spPr/>
      <dgm:t>
        <a:bodyPr/>
        <a:lstStyle/>
        <a:p>
          <a:endParaRPr lang="fr-FR"/>
        </a:p>
      </dgm:t>
    </dgm:pt>
    <dgm:pt modelId="{E4D6A214-736C-4EC1-817B-432441015AF5}" type="pres">
      <dgm:prSet presAssocID="{BA296A9B-09F0-45E3-BC50-0CAF42E88B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1E0DB6-6684-4851-BA06-DA9E6EA8AADE}" type="pres">
      <dgm:prSet presAssocID="{8ABEBAC1-6243-4417-92B3-7D5E18DC7FA7}" presName="comp" presStyleCnt="0"/>
      <dgm:spPr/>
    </dgm:pt>
    <dgm:pt modelId="{E29683B9-96C8-4E45-A0AC-5D1EDC90CFDA}" type="pres">
      <dgm:prSet presAssocID="{8ABEBAC1-6243-4417-92B3-7D5E18DC7FA7}" presName="box" presStyleLbl="node1" presStyleIdx="0" presStyleCnt="2" custLinFactNeighborX="-3544"/>
      <dgm:spPr/>
      <dgm:t>
        <a:bodyPr/>
        <a:lstStyle/>
        <a:p>
          <a:endParaRPr lang="fr-FR"/>
        </a:p>
      </dgm:t>
    </dgm:pt>
    <dgm:pt modelId="{D9401283-011B-4483-9C1F-57B12E0FDC80}" type="pres">
      <dgm:prSet presAssocID="{8ABEBAC1-6243-4417-92B3-7D5E18DC7FA7}" presName="img" presStyleLbl="fgImgPlace1" presStyleIdx="0" presStyleCnt="2" custFlipHor="1" custScaleX="23196" custScaleY="96993"/>
      <dgm:spPr>
        <a:solidFill>
          <a:schemeClr val="accent5">
            <a:lumMod val="60000"/>
            <a:lumOff val="40000"/>
            <a:alpha val="71000"/>
          </a:schemeClr>
        </a:solidFill>
      </dgm:spPr>
    </dgm:pt>
    <dgm:pt modelId="{8385CE9F-B370-42A7-90B1-8EBF3894BE59}" type="pres">
      <dgm:prSet presAssocID="{8ABEBAC1-6243-4417-92B3-7D5E18DC7FA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99B6F4-4A6D-425C-8554-11BB8AF5ABFE}" type="pres">
      <dgm:prSet presAssocID="{A42D7FD6-BBEF-44DE-A016-D471BB91867C}" presName="spacer" presStyleCnt="0"/>
      <dgm:spPr/>
    </dgm:pt>
    <dgm:pt modelId="{8068F9D4-092E-4A61-97EF-6E030A3E9B66}" type="pres">
      <dgm:prSet presAssocID="{7C9FCD68-029E-483C-95D0-D66588046747}" presName="comp" presStyleCnt="0"/>
      <dgm:spPr/>
    </dgm:pt>
    <dgm:pt modelId="{680E38E4-E88C-448B-B888-5C60CB1808CB}" type="pres">
      <dgm:prSet presAssocID="{7C9FCD68-029E-483C-95D0-D66588046747}" presName="box" presStyleLbl="node1" presStyleIdx="1" presStyleCnt="2" custLinFactNeighborX="-1181" custLinFactNeighborY="860"/>
      <dgm:spPr/>
      <dgm:t>
        <a:bodyPr/>
        <a:lstStyle/>
        <a:p>
          <a:endParaRPr lang="fr-FR"/>
        </a:p>
      </dgm:t>
    </dgm:pt>
    <dgm:pt modelId="{34B619C1-1CD9-4ABC-A4F3-6B579163C675}" type="pres">
      <dgm:prSet presAssocID="{7C9FCD68-029E-483C-95D0-D66588046747}" presName="img" presStyleLbl="fgImgPlace1" presStyleIdx="1" presStyleCnt="2" custScaleX="23196" custScaleY="105928"/>
      <dgm:spPr>
        <a:solidFill>
          <a:schemeClr val="accent4">
            <a:lumMod val="40000"/>
            <a:lumOff val="60000"/>
            <a:alpha val="43000"/>
          </a:schemeClr>
        </a:solidFill>
      </dgm:spPr>
    </dgm:pt>
    <dgm:pt modelId="{7ADDCE1D-BFA2-4B37-A5D9-F2D4F8D02F45}" type="pres">
      <dgm:prSet presAssocID="{7C9FCD68-029E-483C-95D0-D6658804674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FE01DC-3147-4E10-A833-248CF304DB01}" type="presOf" srcId="{7C9FCD68-029E-483C-95D0-D66588046747}" destId="{7ADDCE1D-BFA2-4B37-A5D9-F2D4F8D02F45}" srcOrd="1" destOrd="0" presId="urn:microsoft.com/office/officeart/2005/8/layout/vList4#1"/>
    <dgm:cxn modelId="{EC95C994-8C7A-46FA-93DA-79379AF8C728}" type="presOf" srcId="{5896D4C9-8A00-488D-9C65-1DC37BBCA469}" destId="{8385CE9F-B370-42A7-90B1-8EBF3894BE59}" srcOrd="1" destOrd="2" presId="urn:microsoft.com/office/officeart/2005/8/layout/vList4#1"/>
    <dgm:cxn modelId="{1733785F-0FF7-4BD3-8A44-CFDDC1170C5B}" type="presOf" srcId="{37BD06C4-3818-45A8-9330-41B60AFF065A}" destId="{7ADDCE1D-BFA2-4B37-A5D9-F2D4F8D02F45}" srcOrd="1" destOrd="2" presId="urn:microsoft.com/office/officeart/2005/8/layout/vList4#1"/>
    <dgm:cxn modelId="{4AC822D1-EDE5-4F14-A0E1-A52BA230A801}" type="presOf" srcId="{8ABEBAC1-6243-4417-92B3-7D5E18DC7FA7}" destId="{8385CE9F-B370-42A7-90B1-8EBF3894BE59}" srcOrd="1" destOrd="0" presId="urn:microsoft.com/office/officeart/2005/8/layout/vList4#1"/>
    <dgm:cxn modelId="{D0636131-FB95-4BD4-A229-30654DDE5F5E}" type="presOf" srcId="{0D5783B3-D1A1-422D-82DB-B83E7EE7003D}" destId="{680E38E4-E88C-448B-B888-5C60CB1808CB}" srcOrd="0" destOrd="1" presId="urn:microsoft.com/office/officeart/2005/8/layout/vList4#1"/>
    <dgm:cxn modelId="{04C51A4E-8D0E-41E0-99CD-55DDBC3CD4BC}" type="presOf" srcId="{F7DFF2AF-AB86-4DFE-8C2A-A8DEA53E8ABA}" destId="{7ADDCE1D-BFA2-4B37-A5D9-F2D4F8D02F45}" srcOrd="1" destOrd="3" presId="urn:microsoft.com/office/officeart/2005/8/layout/vList4#1"/>
    <dgm:cxn modelId="{7C96331E-DF5D-46A9-9952-52EC2884EA90}" srcId="{7C9FCD68-029E-483C-95D0-D66588046747}" destId="{0D5783B3-D1A1-422D-82DB-B83E7EE7003D}" srcOrd="0" destOrd="0" parTransId="{2F274747-07C9-4017-8AAC-43AED3E1FE0E}" sibTransId="{2A359069-8762-48CC-88BE-EDDA0A499BDF}"/>
    <dgm:cxn modelId="{B3D6E436-E120-4739-8E54-13EA2A9DC7C2}" srcId="{8ABEBAC1-6243-4417-92B3-7D5E18DC7FA7}" destId="{AC366CAF-5E51-4CCA-B240-C8DD90EA2B0B}" srcOrd="0" destOrd="0" parTransId="{B5DD32EA-62D7-402F-97B7-466B239B9B3D}" sibTransId="{B9876CBD-0B6F-4EFF-B36E-07851FF00458}"/>
    <dgm:cxn modelId="{DD2F8431-EE5C-46BF-803F-D0EC61D7604B}" srcId="{BA296A9B-09F0-45E3-BC50-0CAF42E88B32}" destId="{7C9FCD68-029E-483C-95D0-D66588046747}" srcOrd="1" destOrd="0" parTransId="{3EBCD8BD-A4D2-42D2-95B2-D49F6B603DAB}" sibTransId="{425CBCB2-6EC4-401D-AF76-440451AE14E4}"/>
    <dgm:cxn modelId="{14A64A5C-F2B6-4FAC-BAF1-2E392AE0A75D}" type="presOf" srcId="{8ABEBAC1-6243-4417-92B3-7D5E18DC7FA7}" destId="{E29683B9-96C8-4E45-A0AC-5D1EDC90CFDA}" srcOrd="0" destOrd="0" presId="urn:microsoft.com/office/officeart/2005/8/layout/vList4#1"/>
    <dgm:cxn modelId="{EF78B4DC-7C63-4C5A-8443-E9E1C34EFE1C}" type="presOf" srcId="{37BD06C4-3818-45A8-9330-41B60AFF065A}" destId="{680E38E4-E88C-448B-B888-5C60CB1808CB}" srcOrd="0" destOrd="2" presId="urn:microsoft.com/office/officeart/2005/8/layout/vList4#1"/>
    <dgm:cxn modelId="{B2331421-F84A-4F16-8284-714E22732C6D}" type="presOf" srcId="{7C9FCD68-029E-483C-95D0-D66588046747}" destId="{680E38E4-E88C-448B-B888-5C60CB1808CB}" srcOrd="0" destOrd="0" presId="urn:microsoft.com/office/officeart/2005/8/layout/vList4#1"/>
    <dgm:cxn modelId="{7FAB405E-1DDA-4127-A734-9FCA8F4055F2}" type="presOf" srcId="{BA296A9B-09F0-45E3-BC50-0CAF42E88B32}" destId="{E4D6A214-736C-4EC1-817B-432441015AF5}" srcOrd="0" destOrd="0" presId="urn:microsoft.com/office/officeart/2005/8/layout/vList4#1"/>
    <dgm:cxn modelId="{39A186E6-A64B-4FC1-A454-972ED46386CA}" type="presOf" srcId="{AC366CAF-5E51-4CCA-B240-C8DD90EA2B0B}" destId="{8385CE9F-B370-42A7-90B1-8EBF3894BE59}" srcOrd="1" destOrd="1" presId="urn:microsoft.com/office/officeart/2005/8/layout/vList4#1"/>
    <dgm:cxn modelId="{41781FFD-EA1C-4A99-8FD2-0B3C4C7E2AF4}" srcId="{8ABEBAC1-6243-4417-92B3-7D5E18DC7FA7}" destId="{5896D4C9-8A00-488D-9C65-1DC37BBCA469}" srcOrd="1" destOrd="0" parTransId="{FF5C44C8-B3E8-4EEF-8C7D-F77E95967DA9}" sibTransId="{8BE209A3-DFF4-428B-88BA-8D94BFDAB2FC}"/>
    <dgm:cxn modelId="{E6B05A88-1F9B-4A23-9ABC-F7F4899393E1}" type="presOf" srcId="{AC366CAF-5E51-4CCA-B240-C8DD90EA2B0B}" destId="{E29683B9-96C8-4E45-A0AC-5D1EDC90CFDA}" srcOrd="0" destOrd="1" presId="urn:microsoft.com/office/officeart/2005/8/layout/vList4#1"/>
    <dgm:cxn modelId="{42A06AFD-2C4C-4B92-BFB8-DA29645CE635}" srcId="{7C9FCD68-029E-483C-95D0-D66588046747}" destId="{37BD06C4-3818-45A8-9330-41B60AFF065A}" srcOrd="1" destOrd="0" parTransId="{F09B14C2-443E-4057-A89D-6EB916DE129A}" sibTransId="{697FCA9F-B18E-413C-A811-507D8E93CD82}"/>
    <dgm:cxn modelId="{B8BFE621-B5BD-4825-BD96-311FBD4CFA32}" type="presOf" srcId="{5896D4C9-8A00-488D-9C65-1DC37BBCA469}" destId="{E29683B9-96C8-4E45-A0AC-5D1EDC90CFDA}" srcOrd="0" destOrd="2" presId="urn:microsoft.com/office/officeart/2005/8/layout/vList4#1"/>
    <dgm:cxn modelId="{0A59168B-9884-4738-9473-661C74D08172}" type="presOf" srcId="{F7DFF2AF-AB86-4DFE-8C2A-A8DEA53E8ABA}" destId="{680E38E4-E88C-448B-B888-5C60CB1808CB}" srcOrd="0" destOrd="3" presId="urn:microsoft.com/office/officeart/2005/8/layout/vList4#1"/>
    <dgm:cxn modelId="{F488406B-1B23-451D-A407-ECBE75A89626}" srcId="{7C9FCD68-029E-483C-95D0-D66588046747}" destId="{F7DFF2AF-AB86-4DFE-8C2A-A8DEA53E8ABA}" srcOrd="2" destOrd="0" parTransId="{DE2F45F8-6124-4040-8CFA-481F17572AC3}" sibTransId="{97C27047-14B5-4A5E-B623-09163EE2D298}"/>
    <dgm:cxn modelId="{FC7055B6-5C4C-4EB1-B46F-3C247684AC18}" srcId="{BA296A9B-09F0-45E3-BC50-0CAF42E88B32}" destId="{8ABEBAC1-6243-4417-92B3-7D5E18DC7FA7}" srcOrd="0" destOrd="0" parTransId="{F0C42F9E-505C-4AA6-8099-061B149A2728}" sibTransId="{A42D7FD6-BBEF-44DE-A016-D471BB91867C}"/>
    <dgm:cxn modelId="{9A001D7F-AC57-4F34-A163-AD183BBAD03D}" type="presOf" srcId="{0D5783B3-D1A1-422D-82DB-B83E7EE7003D}" destId="{7ADDCE1D-BFA2-4B37-A5D9-F2D4F8D02F45}" srcOrd="1" destOrd="1" presId="urn:microsoft.com/office/officeart/2005/8/layout/vList4#1"/>
    <dgm:cxn modelId="{DC88B39C-64FF-4438-9F59-2580FE89173F}" type="presParOf" srcId="{E4D6A214-736C-4EC1-817B-432441015AF5}" destId="{591E0DB6-6684-4851-BA06-DA9E6EA8AADE}" srcOrd="0" destOrd="0" presId="urn:microsoft.com/office/officeart/2005/8/layout/vList4#1"/>
    <dgm:cxn modelId="{289C5C65-6DB3-4FEF-8E0C-61312FA06592}" type="presParOf" srcId="{591E0DB6-6684-4851-BA06-DA9E6EA8AADE}" destId="{E29683B9-96C8-4E45-A0AC-5D1EDC90CFDA}" srcOrd="0" destOrd="0" presId="urn:microsoft.com/office/officeart/2005/8/layout/vList4#1"/>
    <dgm:cxn modelId="{479F068B-E93E-4C67-93A1-EE9E014FEEC7}" type="presParOf" srcId="{591E0DB6-6684-4851-BA06-DA9E6EA8AADE}" destId="{D9401283-011B-4483-9C1F-57B12E0FDC80}" srcOrd="1" destOrd="0" presId="urn:microsoft.com/office/officeart/2005/8/layout/vList4#1"/>
    <dgm:cxn modelId="{79E79F25-4537-4836-96CF-83E00C1611A0}" type="presParOf" srcId="{591E0DB6-6684-4851-BA06-DA9E6EA8AADE}" destId="{8385CE9F-B370-42A7-90B1-8EBF3894BE59}" srcOrd="2" destOrd="0" presId="urn:microsoft.com/office/officeart/2005/8/layout/vList4#1"/>
    <dgm:cxn modelId="{F857FCBF-4EF3-467B-BB82-056449DFD9A3}" type="presParOf" srcId="{E4D6A214-736C-4EC1-817B-432441015AF5}" destId="{0699B6F4-4A6D-425C-8554-11BB8AF5ABFE}" srcOrd="1" destOrd="0" presId="urn:microsoft.com/office/officeart/2005/8/layout/vList4#1"/>
    <dgm:cxn modelId="{23DCED6E-E23B-49E6-889F-993061049156}" type="presParOf" srcId="{E4D6A214-736C-4EC1-817B-432441015AF5}" destId="{8068F9D4-092E-4A61-97EF-6E030A3E9B66}" srcOrd="2" destOrd="0" presId="urn:microsoft.com/office/officeart/2005/8/layout/vList4#1"/>
    <dgm:cxn modelId="{A0EC5402-BFB2-4E76-ABE8-833F448FF483}" type="presParOf" srcId="{8068F9D4-092E-4A61-97EF-6E030A3E9B66}" destId="{680E38E4-E88C-448B-B888-5C60CB1808CB}" srcOrd="0" destOrd="0" presId="urn:microsoft.com/office/officeart/2005/8/layout/vList4#1"/>
    <dgm:cxn modelId="{6422E1BB-CB7C-4F94-BD59-47E7A191B243}" type="presParOf" srcId="{8068F9D4-092E-4A61-97EF-6E030A3E9B66}" destId="{34B619C1-1CD9-4ABC-A4F3-6B579163C675}" srcOrd="1" destOrd="0" presId="urn:microsoft.com/office/officeart/2005/8/layout/vList4#1"/>
    <dgm:cxn modelId="{85CE5DE7-3210-4877-B157-D208262ABE88}" type="presParOf" srcId="{8068F9D4-092E-4A61-97EF-6E030A3E9B66}" destId="{7ADDCE1D-BFA2-4B37-A5D9-F2D4F8D02F4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55C9-5E27-4C92-8821-5A7DE4401FD6}">
      <dsp:nvSpPr>
        <dsp:cNvPr id="0" name=""/>
        <dsp:cNvSpPr/>
      </dsp:nvSpPr>
      <dsp:spPr>
        <a:xfrm rot="5400000">
          <a:off x="2926859" y="-1322794"/>
          <a:ext cx="768523" cy="360765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DZ" sz="2400" b="1" kern="1200" dirty="0" smtClean="0">
              <a:latin typeface="Traditional Arabic" pitchFamily="18" charset="-78"/>
              <a:cs typeface="Traditional Arabic" pitchFamily="18" charset="-78"/>
            </a:rPr>
            <a:t>اطروحة تنظم في مخبر أو مركز بحث</a:t>
          </a:r>
          <a:endParaRPr lang="fr-FR" sz="24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-5400000">
        <a:off x="1507296" y="134285"/>
        <a:ext cx="3570134" cy="693491"/>
      </dsp:txXfrm>
    </dsp:sp>
    <dsp:sp modelId="{CD5AE971-24FA-4DFC-903A-7C3EC78DC14F}">
      <dsp:nvSpPr>
        <dsp:cNvPr id="0" name=""/>
        <dsp:cNvSpPr/>
      </dsp:nvSpPr>
      <dsp:spPr>
        <a:xfrm>
          <a:off x="0" y="703"/>
          <a:ext cx="1507296" cy="9606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1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rPr>
            <a:t>D: </a:t>
          </a:r>
          <a:r>
            <a:rPr lang="ar-DZ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الدكتورة</a:t>
          </a:r>
          <a:endParaRPr lang="fr-FR" sz="32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46895" y="47598"/>
        <a:ext cx="1413506" cy="866864"/>
      </dsp:txXfrm>
    </dsp:sp>
    <dsp:sp modelId="{063512E6-3716-46B1-9CD0-61BE318D803D}">
      <dsp:nvSpPr>
        <dsp:cNvPr id="0" name=""/>
        <dsp:cNvSpPr/>
      </dsp:nvSpPr>
      <dsp:spPr>
        <a:xfrm rot="5400000">
          <a:off x="3094790" y="-147482"/>
          <a:ext cx="768523" cy="3274402"/>
        </a:xfrm>
        <a:prstGeom prst="round2SameRect">
          <a:avLst/>
        </a:prstGeom>
        <a:solidFill>
          <a:schemeClr val="accent4">
            <a:tint val="40000"/>
            <a:alpha val="90000"/>
            <a:hueOff val="-1505928"/>
            <a:satOff val="19181"/>
            <a:lumOff val="224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505928"/>
              <a:satOff val="19181"/>
              <a:lumOff val="2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latin typeface="Traditional Arabic" pitchFamily="18" charset="-78"/>
              <a:cs typeface="Traditional Arabic" pitchFamily="18" charset="-78"/>
            </a:rPr>
            <a:t>M2</a:t>
          </a:r>
          <a:endParaRPr lang="fr-FR" sz="22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>
              <a:latin typeface="Traditional Arabic" pitchFamily="18" charset="-78"/>
              <a:cs typeface="Traditional Arabic" pitchFamily="18" charset="-78"/>
            </a:rPr>
            <a:t>M1</a:t>
          </a:r>
          <a:endParaRPr lang="fr-FR" sz="22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-5400000">
        <a:off x="1841851" y="1142973"/>
        <a:ext cx="3236886" cy="693491"/>
      </dsp:txXfrm>
    </dsp:sp>
    <dsp:sp modelId="{A5C9529C-41BE-4A78-AC8B-AAE4753085F2}">
      <dsp:nvSpPr>
        <dsp:cNvPr id="0" name=""/>
        <dsp:cNvSpPr/>
      </dsp:nvSpPr>
      <dsp:spPr>
        <a:xfrm>
          <a:off x="0" y="1009390"/>
          <a:ext cx="1841851" cy="96065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1">
                  <a:lumMod val="75000"/>
                </a:schemeClr>
              </a:solidFill>
              <a:latin typeface="Traditional Arabic" pitchFamily="18" charset="-78"/>
              <a:cs typeface="Traditional Arabic" pitchFamily="18" charset="-78"/>
            </a:rPr>
            <a:t>M</a:t>
          </a:r>
          <a:r>
            <a:rPr lang="fr-FR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: </a:t>
          </a:r>
          <a:r>
            <a:rPr lang="ar-DZ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الماستر</a:t>
          </a:r>
          <a:endParaRPr lang="fr-FR" sz="32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46895" y="1056285"/>
        <a:ext cx="1748061" cy="866864"/>
      </dsp:txXfrm>
    </dsp:sp>
    <dsp:sp modelId="{88A793A6-6FC2-46A0-82D1-439CDA258424}">
      <dsp:nvSpPr>
        <dsp:cNvPr id="0" name=""/>
        <dsp:cNvSpPr/>
      </dsp:nvSpPr>
      <dsp:spPr>
        <a:xfrm rot="5400000">
          <a:off x="2814909" y="1043222"/>
          <a:ext cx="1321492" cy="3271204"/>
        </a:xfrm>
        <a:prstGeom prst="round2SameRect">
          <a:avLst/>
        </a:prstGeom>
        <a:solidFill>
          <a:schemeClr val="accent4">
            <a:tint val="40000"/>
            <a:alpha val="90000"/>
            <a:hueOff val="-3011856"/>
            <a:satOff val="38362"/>
            <a:lumOff val="449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011856"/>
              <a:satOff val="38362"/>
              <a:lumOff val="4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latin typeface="Traditional Arabic" pitchFamily="18" charset="-78"/>
              <a:cs typeface="Traditional Arabic" pitchFamily="18" charset="-78"/>
            </a:rPr>
            <a:t>L3</a:t>
          </a:r>
          <a:endParaRPr lang="fr-FR" sz="20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latin typeface="Traditional Arabic" pitchFamily="18" charset="-78"/>
              <a:cs typeface="Traditional Arabic" pitchFamily="18" charset="-78"/>
            </a:rPr>
            <a:t>L2</a:t>
          </a:r>
          <a:endParaRPr lang="fr-FR" sz="2000" b="1" kern="1200" dirty="0"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latin typeface="Traditional Arabic" pitchFamily="18" charset="-78"/>
              <a:cs typeface="Traditional Arabic" pitchFamily="18" charset="-78"/>
            </a:rPr>
            <a:t>L1</a:t>
          </a:r>
          <a:endParaRPr lang="fr-FR" sz="2000" b="1" kern="1200" dirty="0">
            <a:latin typeface="Traditional Arabic" pitchFamily="18" charset="-78"/>
            <a:cs typeface="Traditional Arabic" pitchFamily="18" charset="-78"/>
          </a:endParaRPr>
        </a:p>
      </dsp:txBody>
      <dsp:txXfrm rot="-5400000">
        <a:off x="1840053" y="2082588"/>
        <a:ext cx="3206694" cy="1192472"/>
      </dsp:txXfrm>
    </dsp:sp>
    <dsp:sp modelId="{515AA484-B4EE-48DE-A310-251759B8D8C3}">
      <dsp:nvSpPr>
        <dsp:cNvPr id="0" name=""/>
        <dsp:cNvSpPr/>
      </dsp:nvSpPr>
      <dsp:spPr>
        <a:xfrm>
          <a:off x="0" y="2198497"/>
          <a:ext cx="1840052" cy="960654"/>
        </a:xfrm>
        <a:prstGeom prst="round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Traditional Arabic" pitchFamily="18" charset="-78"/>
              <a:cs typeface="Traditional Arabic" pitchFamily="18" charset="-78"/>
            </a:rPr>
            <a:t>L</a:t>
          </a:r>
          <a:r>
            <a:rPr lang="fr-FR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: </a:t>
          </a:r>
          <a:r>
            <a:rPr lang="ar-DZ" sz="32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الليسانس</a:t>
          </a:r>
          <a:endParaRPr lang="fr-FR" sz="32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46895" y="2245392"/>
        <a:ext cx="1746262" cy="866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683B9-96C8-4E45-A0AC-5D1EDC90CFDA}">
      <dsp:nvSpPr>
        <dsp:cNvPr id="0" name=""/>
        <dsp:cNvSpPr/>
      </dsp:nvSpPr>
      <dsp:spPr>
        <a:xfrm>
          <a:off x="0" y="0"/>
          <a:ext cx="6096000" cy="257108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4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الماستر</a:t>
          </a:r>
          <a:endParaRPr lang="fr-FR" sz="40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M2: </a:t>
          </a:r>
          <a:r>
            <a:rPr lang="ar-DZ" sz="27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300 رصيد </a:t>
          </a:r>
          <a:endParaRPr lang="fr-FR" sz="27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M1:</a:t>
          </a:r>
          <a:r>
            <a:rPr lang="ar-DZ" sz="27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240 رصيد </a:t>
          </a:r>
          <a:endParaRPr lang="fr-FR" sz="27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1476308" y="0"/>
        <a:ext cx="4619691" cy="2571086"/>
      </dsp:txXfrm>
    </dsp:sp>
    <dsp:sp modelId="{D9401283-011B-4483-9C1F-57B12E0FDC80}">
      <dsp:nvSpPr>
        <dsp:cNvPr id="0" name=""/>
        <dsp:cNvSpPr/>
      </dsp:nvSpPr>
      <dsp:spPr>
        <a:xfrm flipH="1">
          <a:off x="725305" y="288033"/>
          <a:ext cx="282805" cy="199501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7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38E4-E88C-448B-B888-5C60CB1808CB}">
      <dsp:nvSpPr>
        <dsp:cNvPr id="0" name=""/>
        <dsp:cNvSpPr/>
      </dsp:nvSpPr>
      <dsp:spPr>
        <a:xfrm>
          <a:off x="0" y="2829513"/>
          <a:ext cx="6096000" cy="2571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6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الليسانس</a:t>
          </a:r>
          <a:endParaRPr lang="fr-FR" sz="36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L3: </a:t>
          </a:r>
          <a:r>
            <a:rPr lang="ar-DZ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180 رصيد </a:t>
          </a:r>
          <a:endParaRPr lang="fr-FR" sz="28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L2: </a:t>
          </a:r>
          <a:r>
            <a:rPr lang="ar-DZ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120 رصيد </a:t>
          </a:r>
          <a:endParaRPr lang="fr-FR" sz="28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L1:</a:t>
          </a:r>
          <a:r>
            <a:rPr lang="ar-DZ" sz="2800" b="1" kern="1200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rPr>
            <a:t> 60 رصيد </a:t>
          </a:r>
          <a:endParaRPr lang="fr-FR" sz="2800" b="1" kern="1200" dirty="0">
            <a:solidFill>
              <a:schemeClr val="bg1"/>
            </a:solidFill>
            <a:latin typeface="Traditional Arabic" pitchFamily="18" charset="-78"/>
            <a:cs typeface="Traditional Arabic" pitchFamily="18" charset="-78"/>
          </a:endParaRPr>
        </a:p>
      </dsp:txBody>
      <dsp:txXfrm>
        <a:off x="1476308" y="2829513"/>
        <a:ext cx="4619691" cy="2571086"/>
      </dsp:txXfrm>
    </dsp:sp>
    <dsp:sp modelId="{34B619C1-1CD9-4ABC-A4F3-6B579163C675}">
      <dsp:nvSpPr>
        <dsp:cNvPr id="0" name=""/>
        <dsp:cNvSpPr/>
      </dsp:nvSpPr>
      <dsp:spPr>
        <a:xfrm>
          <a:off x="725305" y="3024338"/>
          <a:ext cx="282805" cy="21788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4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C3B80-4B8B-428F-BABB-137176FCD001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5C3E-D9CD-4DE5-92BD-AE535AA6B6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9C0A05-5E17-4C1C-864C-D5FB1BFA9F31}" type="slidenum">
              <a:rPr lang="fr-BE" smtClean="0"/>
              <a:pPr/>
              <a:t>1</a:t>
            </a:fld>
            <a:endParaRPr lang="fr-BE" smtClean="0"/>
          </a:p>
        </p:txBody>
      </p:sp>
    </p:spTree>
    <p:extLst>
      <p:ext uri="{BB962C8B-B14F-4D97-AF65-F5344CB8AC3E}">
        <p14:creationId xmlns:p14="http://schemas.microsoft.com/office/powerpoint/2010/main" val="105605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B5C3E-D9CD-4DE5-92BD-AE535AA6B6E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AE6D-4BBC-47FD-853E-0F8C8EE8CE8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5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5AE6D-4BBC-47FD-853E-0F8C8EE8CE8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6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4966D57-DD4B-4983-9750-2B70D4FEC879}" type="datetimeFigureOut">
              <a:rPr lang="fr-FR" smtClean="0"/>
              <a:pPr/>
              <a:t>17/10/2023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6B8359-A5BE-4B92-A0C3-0CAE3D1860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LOIS_LMD/conseil_de_discipline_371_ar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56992"/>
            <a:ext cx="9144000" cy="792088"/>
          </a:xfrm>
          <a:solidFill>
            <a:schemeClr val="accent1"/>
          </a:solidFill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ar-DZ" sz="6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ar-DZ" sz="66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54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المركز الجامعي عبد الحفيظ بوالصوف ميلة.</a:t>
            </a:r>
            <a:endParaRPr lang="fr-FR" sz="5400" dirty="0" smtClean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2" name="Picture 4" descr="LOGO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96752"/>
            <a:ext cx="2016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221088"/>
            <a:ext cx="9144000" cy="1556792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rtl="1">
              <a:defRPr/>
            </a:pPr>
            <a:r>
              <a:rPr lang="ar-TN" sz="4800" b="1" i="1" dirty="0">
                <a:solidFill>
                  <a:srgbClr val="FF0000"/>
                </a:solidFill>
                <a:cs typeface="Traditional Arabic" pitchFamily="2" charset="-78"/>
              </a:rPr>
              <a:t>  </a:t>
            </a:r>
            <a:r>
              <a:rPr lang="ar-TN" sz="5400" b="1" dirty="0">
                <a:solidFill>
                  <a:srgbClr val="FFFF00"/>
                </a:solidFill>
                <a:cs typeface="Traditional Arabic" pitchFamily="2" charset="-78"/>
              </a:rPr>
              <a:t>ما يجب أن يعرفه الطالب عن </a:t>
            </a:r>
            <a:r>
              <a:rPr lang="ar-DZ" sz="5400" b="1" dirty="0" smtClean="0">
                <a:solidFill>
                  <a:srgbClr val="FFFF00"/>
                </a:solidFill>
                <a:cs typeface="Traditional Arabic" pitchFamily="2" charset="-78"/>
              </a:rPr>
              <a:t>نظام </a:t>
            </a:r>
            <a:r>
              <a:rPr lang="fr-FR" sz="5400" b="1" dirty="0" smtClean="0">
                <a:solidFill>
                  <a:srgbClr val="FFFF00"/>
                </a:solidFill>
                <a:cs typeface="Traditional Arabic" pitchFamily="2" charset="-78"/>
              </a:rPr>
              <a:t> LMD</a:t>
            </a:r>
            <a:r>
              <a:rPr lang="ar-TN" sz="5400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  <a:endParaRPr lang="fr-FR" sz="54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ctr" rtl="1">
              <a:defRPr/>
            </a:pPr>
            <a:r>
              <a:rPr lang="ar-DZ" sz="5400" b="1" dirty="0" smtClean="0">
                <a:solidFill>
                  <a:srgbClr val="FFFF00"/>
                </a:solidFill>
                <a:cs typeface="Traditional Arabic" pitchFamily="2" charset="-78"/>
              </a:rPr>
              <a:t>ليسانس – ماستر - دكتوراة</a:t>
            </a:r>
            <a:endParaRPr lang="ar-TN" sz="54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احترام كل التوجيهات المقدمة من طرف الاساتذة المكلفون بالحراسة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يمنع منعا باتا استعمال الهاتف النقال.</a:t>
            </a:r>
            <a:endParaRPr lang="fr-BE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تفادي الغش أو حتى محاولات الغش</a:t>
            </a:r>
            <a:endParaRPr lang="ar-DZ" dirty="0" smtClean="0"/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2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hlinkClick r:id="rId2" action="ppaction://hlinkfile"/>
              </a:rPr>
              <a:t> 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يؤدي عدم الانضباط و القيام بمخالفات داخل  الحرم الجامعي إلى فرض عقوبات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على المخالفين لهذه الاجراءات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sx="1000" sy="1000" algn="ctr" rotWithShape="0">
              <a:schemeClr val="tx1"/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ar-DZ" sz="4000" b="1" kern="0" dirty="0" smtClean="0">
                <a:solidFill>
                  <a:schemeClr val="bg1"/>
                </a:solidFill>
                <a:cs typeface="Traditional Arabic" pitchFamily="2" charset="-78"/>
              </a:rPr>
              <a:t>قواعد الإنضباط في فترة الامتحانات</a:t>
            </a:r>
            <a:endParaRPr lang="fr-FR" sz="4000" b="1" kern="0" dirty="0">
              <a:solidFill>
                <a:schemeClr val="bg1"/>
              </a:solidFill>
              <a:latin typeface="+mj-lt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الغيابات في الامتحانات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rtl="1"/>
            <a:endParaRPr lang="ar-DZ" dirty="0" smtClean="0"/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يعتبر الغياب مبرر فقط  في حالة تقديمه خلال ثلاثة أيام الموالية لتاريخ الغياب. في هذه الحالة للطالب الحق في امتحان تعويضي.</a:t>
            </a:r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الغيابات المبررة:</a:t>
            </a:r>
            <a:endParaRPr lang="fr-BE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2" algn="just" rtl="1">
              <a:buClr>
                <a:srgbClr val="FFFF00"/>
              </a:buClr>
              <a:buFont typeface="Wingdings" pitchFamily="2" charset="2"/>
              <a:buChar char="§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وفاة الأصول و الفروع  و الأقرباء</a:t>
            </a:r>
          </a:p>
          <a:p>
            <a:pPr lvl="2" algn="just" rtl="1">
              <a:buClr>
                <a:srgbClr val="FFFF00"/>
              </a:buClr>
              <a:buFont typeface="Wingdings" pitchFamily="2" charset="2"/>
              <a:buChar char="§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عطلة الأمومة</a:t>
            </a:r>
          </a:p>
          <a:p>
            <a:pPr lvl="2" algn="just" rtl="1">
              <a:buClr>
                <a:srgbClr val="FFFF00"/>
              </a:buClr>
              <a:buFont typeface="Wingdings" pitchFamily="2" charset="2"/>
              <a:buChar char="§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الإقامة بالمستشفى.....</a:t>
            </a:r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يؤدي الغياب غير المبرر إلى منح علامة 00/20 في ذلك الإمتحان. في هذه الحالة لا يستفيد الطالب من الامتحان التعويضي.</a:t>
            </a:r>
          </a:p>
          <a:p>
            <a:pPr lvl="2" algn="just" rtl="1">
              <a:buClr>
                <a:srgbClr val="FFFF00"/>
              </a:buClr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220486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4- الواحدات التعليمية:</a:t>
            </a:r>
            <a:r>
              <a:rPr lang="ar-SA" sz="3600" dirty="0" smtClean="0"/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تنظم الدراسة في نظام  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LMD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 على شكل وحدات تعليمية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(Unité d’Enseignement: UE)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سداسية وتتمثل هذه الوحدات في ما يلي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وحدة التعليم </a:t>
            </a:r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الأساسية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U.E.Fondamentale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): تحتوي على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مادة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أو عدة م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واد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أساسية بالنسبة لل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سداسي</a:t>
            </a:r>
            <a:r>
              <a:rPr lang="fr-FR" sz="3600" b="1" dirty="0" smtClean="0">
                <a:solidFill>
                  <a:schemeClr val="bg1"/>
                </a:solidFill>
              </a:rPr>
              <a:t>.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148478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وحدة التعليم </a:t>
            </a:r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منهجية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(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U.E.Méthodologie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):  تمكن الطالب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من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معرفة منهجية البحث و أليات البحث العلمي و تقنيات العمل الجماعي.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33569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وحدة التعليم </a:t>
            </a:r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إستكشافية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(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U.E.Découverte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):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تساعد الطالب في اكتشاف مواد تعليمية في تخصصات أخرى و توسيع ثقاقته الجامعية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5229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وحدة التعليم </a:t>
            </a:r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الأ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فقية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U.E.Transversale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):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تضم مواد اللغات الحية و الاعلام الألي و تكنولوجيا الاتصال.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68363"/>
            <a:ext cx="5832648" cy="558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11760" y="1988840"/>
            <a:ext cx="2232248" cy="108012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4008" y="1988840"/>
            <a:ext cx="3024336" cy="36004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44008" y="2348880"/>
            <a:ext cx="3024336" cy="36004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44008" y="2708920"/>
            <a:ext cx="3024336" cy="36004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339752" y="3140968"/>
            <a:ext cx="2304256" cy="1584176"/>
          </a:xfrm>
          <a:prstGeom prst="rect">
            <a:avLst/>
          </a:prstGeom>
          <a:solidFill>
            <a:schemeClr val="accent4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39752" y="4725144"/>
            <a:ext cx="2376264" cy="864096"/>
          </a:xfrm>
          <a:prstGeom prst="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339752" y="5589240"/>
            <a:ext cx="2304256" cy="864096"/>
          </a:xfrm>
          <a:prstGeom prst="rect">
            <a:avLst/>
          </a:prstGeom>
          <a:solidFill>
            <a:schemeClr val="accent6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44008" y="3140968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44008" y="3501008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44008" y="3861048"/>
            <a:ext cx="3024336" cy="360040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644008" y="4221088"/>
            <a:ext cx="3024336" cy="504056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16016" y="4725144"/>
            <a:ext cx="3024336" cy="864096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644008" y="5589240"/>
            <a:ext cx="3024336" cy="864096"/>
          </a:xfrm>
          <a:prstGeom prst="rect">
            <a:avLst/>
          </a:prstGeom>
          <a:solidFill>
            <a:schemeClr val="accent6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بطاقة السداسي الأول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671691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-الرصيد</a:t>
            </a:r>
            <a:r>
              <a:rPr lang="fr-BE" sz="3600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 (القرض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Crédit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):  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يحسب الرصيد انطلاقا من الحجم الساعي للمادة و أهميتها بالنسبة للتكوين وحدة أساسية أو منهجية أو غيرها:</a:t>
            </a: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	وحدة تعليمية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 أساسية 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أو وحدة تعليمية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منهجية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:</a:t>
            </a:r>
          </a:p>
          <a:p>
            <a:pPr algn="just" rtl="1"/>
            <a:r>
              <a:rPr lang="fr-FR" sz="3600" b="1" dirty="0" smtClean="0">
                <a:solidFill>
                  <a:schemeClr val="bg1"/>
                </a:solidFill>
                <a:cs typeface="Traditional Arabic" pitchFamily="2" charset="-78"/>
              </a:rPr>
              <a:t>     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02 رصيد</a:t>
            </a:r>
            <a:r>
              <a:rPr lang="fr-FR" sz="3600" b="1" dirty="0" smtClean="0">
                <a:solidFill>
                  <a:srgbClr val="FFFF00"/>
                </a:solidFill>
                <a:cs typeface="Traditional Arabic" pitchFamily="2" charset="-78"/>
              </a:rPr>
              <a:t>      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       01 حصة في الأسبوع</a:t>
            </a:r>
            <a:r>
              <a:rPr lang="fr-FR" sz="3600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(1h30) 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	</a:t>
            </a: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وحدة تعليمية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إستكشافية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 أو وحدة تعليمية 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أفقية:</a:t>
            </a:r>
            <a:endParaRPr lang="fr-FR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 	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01 رصيد              01 حصة في الأسبوع</a:t>
            </a:r>
            <a:r>
              <a:rPr lang="fr-FR" sz="3600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(1h30) </a:t>
            </a: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المعامل: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Coefficient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لكل الواحدات التعليمية :</a:t>
            </a: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	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معامل(01)            01 حصة في الأسبوع</a:t>
            </a:r>
            <a:r>
              <a:rPr lang="fr-FR" sz="3600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(1h30) </a:t>
            </a: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/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86380" y="3071810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ight Arrow 7"/>
          <p:cNvSpPr/>
          <p:nvPr/>
        </p:nvSpPr>
        <p:spPr>
          <a:xfrm>
            <a:off x="5214942" y="471488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ight Arrow 8"/>
          <p:cNvSpPr/>
          <p:nvPr/>
        </p:nvSpPr>
        <p:spPr>
          <a:xfrm>
            <a:off x="5143504" y="6357958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الرصيد</a:t>
            </a:r>
            <a:r>
              <a:rPr lang="fr-BE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و المعامل :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(Le crédit et coefficient)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16216" y="1556792"/>
            <a:ext cx="1440160" cy="1152128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148064" y="1556792"/>
            <a:ext cx="864096" cy="1152128"/>
          </a:xfrm>
          <a:prstGeom prst="rect">
            <a:avLst/>
          </a:prstGeom>
          <a:solidFill>
            <a:schemeClr val="accent4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12160" y="1556792"/>
            <a:ext cx="504056" cy="1152128"/>
          </a:xfrm>
          <a:prstGeom prst="rect">
            <a:avLst/>
          </a:prstGeom>
          <a:solidFill>
            <a:schemeClr val="accent5">
              <a:lumMod val="5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956376" y="2708920"/>
            <a:ext cx="648072" cy="792088"/>
          </a:xfrm>
          <a:prstGeom prst="rect">
            <a:avLst/>
          </a:prstGeom>
          <a:solidFill>
            <a:srgbClr val="022419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940152" y="2780928"/>
            <a:ext cx="576064" cy="792088"/>
          </a:xfrm>
          <a:prstGeom prst="rect">
            <a:avLst/>
          </a:prstGeom>
          <a:solidFill>
            <a:srgbClr val="0AA67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48064" y="2708920"/>
            <a:ext cx="792088" cy="792088"/>
          </a:xfrm>
          <a:prstGeom prst="rect">
            <a:avLst/>
          </a:prstGeom>
          <a:solidFill>
            <a:srgbClr val="02241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516216" y="3573016"/>
            <a:ext cx="2088232" cy="36004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148064" y="3501008"/>
            <a:ext cx="792088" cy="432048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012160" y="3573016"/>
            <a:ext cx="432048" cy="36004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516216" y="3933056"/>
            <a:ext cx="720080" cy="432048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12160" y="4005064"/>
            <a:ext cx="432048" cy="360040"/>
          </a:xfrm>
          <a:prstGeom prst="rect">
            <a:avLst/>
          </a:prstGeom>
          <a:solidFill>
            <a:srgbClr val="FFFF0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148064" y="3933056"/>
            <a:ext cx="792088" cy="432048"/>
          </a:xfrm>
          <a:prstGeom prst="rect">
            <a:avLst/>
          </a:prstGeom>
          <a:solidFill>
            <a:srgbClr val="B88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148064" y="4437112"/>
            <a:ext cx="2160240" cy="792088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148064" y="5301208"/>
            <a:ext cx="2088232" cy="792088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99</a:t>
            </a:r>
            <a:br>
              <a:rPr lang="ar-DZ" dirty="0" smtClean="0"/>
            </a:br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ar-DZ" dirty="0" smtClean="0"/>
          </a:p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148064" y="6021288"/>
            <a:ext cx="936104" cy="432048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00336" y="764704"/>
          <a:ext cx="6096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وزن وحدات التعليم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:  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هو نظام للتكوين العالي يرمي إلى بناء الدراسة على ثلاث رتب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3" descr="http://www.cu-tipaza.dz/20-10-2016/images/divers/uni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46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14313" y="214313"/>
            <a:ext cx="8715375" cy="6429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ar-TN" sz="4400" b="1" kern="0" dirty="0" smtClean="0">
                <a:solidFill>
                  <a:srgbClr val="FFFF00"/>
                </a:solidFill>
                <a:latin typeface="+mj-lt"/>
                <a:ea typeface="+mj-ea"/>
                <a:cs typeface="Traditional Arabic" pitchFamily="2" charset="-78"/>
              </a:rPr>
              <a:t>نظام </a:t>
            </a:r>
            <a:r>
              <a:rPr lang="ar-TN" sz="4400" b="1" kern="0" dirty="0">
                <a:solidFill>
                  <a:srgbClr val="FFFF00"/>
                </a:solidFill>
                <a:latin typeface="+mj-lt"/>
                <a:ea typeface="+mj-ea"/>
                <a:cs typeface="Traditional Arabic" pitchFamily="2" charset="-78"/>
              </a:rPr>
              <a:t>التقييم</a:t>
            </a:r>
            <a:endParaRPr lang="fr-FR" sz="4400" b="1" kern="0" dirty="0">
              <a:solidFill>
                <a:srgbClr val="FFFF00"/>
              </a:solidFill>
              <a:latin typeface="+mj-lt"/>
              <a:ea typeface="+mj-ea"/>
              <a:cs typeface="Traditional Arabic" pitchFamily="2" charset="-78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6715125" y="2000250"/>
            <a:ext cx="2143125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57188" indent="-357188" algn="ct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ar-TN" sz="3200" b="1" kern="0" dirty="0">
                <a:solidFill>
                  <a:schemeClr val="accent3">
                    <a:lumMod val="25000"/>
                  </a:schemeClr>
                </a:solidFill>
                <a:latin typeface="+mn-lt"/>
                <a:cs typeface="Traditional Arabic" pitchFamily="2" charset="-78"/>
              </a:rPr>
              <a:t>نظام مزدوج</a:t>
            </a:r>
            <a:endParaRPr lang="fr-FR" sz="3200" b="1" kern="0" dirty="0">
              <a:solidFill>
                <a:schemeClr val="accent3">
                  <a:lumMod val="25000"/>
                </a:schemeClr>
              </a:solidFill>
              <a:latin typeface="+mn-lt"/>
              <a:cs typeface="Traditional Arabic" pitchFamily="2" charset="-78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 bwMode="auto">
          <a:xfrm>
            <a:off x="6786578" y="5072074"/>
            <a:ext cx="2143125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57188" indent="-357188" algn="ct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ar-TN" sz="3200" b="1" kern="0" dirty="0">
                <a:solidFill>
                  <a:schemeClr val="accent3">
                    <a:lumMod val="25000"/>
                  </a:schemeClr>
                </a:solidFill>
                <a:latin typeface="+mn-lt"/>
                <a:cs typeface="Traditional Arabic" pitchFamily="2" charset="-78"/>
              </a:rPr>
              <a:t>نظام موحد</a:t>
            </a:r>
            <a:endParaRPr lang="fr-FR" sz="3200" b="1" kern="0" dirty="0">
              <a:solidFill>
                <a:schemeClr val="accent3">
                  <a:lumMod val="25000"/>
                </a:schemeClr>
              </a:solidFill>
              <a:latin typeface="+mn-lt"/>
              <a:cs typeface="Traditional Arabic" pitchFamily="2" charset="-78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 bwMode="auto">
          <a:xfrm>
            <a:off x="3929063" y="1285875"/>
            <a:ext cx="2143125" cy="857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marL="357188" indent="-357188" algn="ctr" rtl="1"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lang="ar-DZ" b="1" dirty="0" smtClean="0">
                <a:solidFill>
                  <a:srgbClr val="FF0000"/>
                </a:solidFill>
                <a:cs typeface="Traditional Arabic" pitchFamily="2" charset="-78"/>
              </a:rPr>
              <a:t>40</a:t>
            </a:r>
            <a:r>
              <a:rPr lang="fr-FR" b="1" dirty="0" smtClean="0">
                <a:solidFill>
                  <a:srgbClr val="FF0000"/>
                </a:solidFill>
                <a:cs typeface="Traditional Arabic" pitchFamily="2" charset="-78"/>
              </a:rPr>
              <a:t>%</a:t>
            </a:r>
            <a:r>
              <a:rPr lang="ar-TN" b="1" dirty="0" smtClean="0">
                <a:solidFill>
                  <a:srgbClr val="FF0000"/>
                </a:solidFill>
                <a:cs typeface="Traditional Arabic" pitchFamily="2" charset="-78"/>
              </a:rPr>
              <a:t> </a:t>
            </a:r>
            <a:endParaRPr lang="fr-FR" b="1" dirty="0">
              <a:solidFill>
                <a:srgbClr val="FF0000"/>
              </a:solidFill>
              <a:cs typeface="Traditional Arabic" pitchFamily="2" charset="-78"/>
            </a:endParaRPr>
          </a:p>
          <a:p>
            <a:pPr marL="357188" indent="-357188" algn="ctr" rtl="1">
              <a:spcBef>
                <a:spcPts val="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ar-TN" sz="2800" b="1" kern="0" dirty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مراقبة مستمرة</a:t>
            </a:r>
            <a:endParaRPr lang="fr-FR" sz="2800" b="1" kern="0" dirty="0">
              <a:solidFill>
                <a:schemeClr val="accent3">
                  <a:lumMod val="2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4" name="Sous-titre 2"/>
          <p:cNvSpPr txBox="1">
            <a:spLocks/>
          </p:cNvSpPr>
          <p:nvPr/>
        </p:nvSpPr>
        <p:spPr bwMode="auto">
          <a:xfrm>
            <a:off x="3929058" y="3071810"/>
            <a:ext cx="2143125" cy="857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 indent="-357188" algn="ctr" rtl="1">
              <a:spcBef>
                <a:spcPts val="0"/>
              </a:spcBef>
              <a:buClr>
                <a:schemeClr val="accent2"/>
              </a:buClr>
              <a:buSzPct val="80000"/>
              <a:defRPr/>
            </a:pPr>
            <a:r>
              <a:rPr lang="ar-DZ" b="1" dirty="0" smtClean="0">
                <a:solidFill>
                  <a:srgbClr val="FF0000"/>
                </a:solidFill>
                <a:cs typeface="Andalus" pitchFamily="2" charset="-78"/>
              </a:rPr>
              <a:t>6</a:t>
            </a:r>
            <a:r>
              <a:rPr lang="ar-TN" b="1" dirty="0" smtClean="0">
                <a:solidFill>
                  <a:srgbClr val="FF0000"/>
                </a:solidFill>
                <a:cs typeface="Andalus" pitchFamily="2" charset="-78"/>
              </a:rPr>
              <a:t>0</a:t>
            </a:r>
            <a:r>
              <a:rPr lang="fr-FR" b="1" dirty="0">
                <a:solidFill>
                  <a:srgbClr val="FF0000"/>
                </a:solidFill>
                <a:cs typeface="Andalus" pitchFamily="2" charset="-78"/>
              </a:rPr>
              <a:t>%</a:t>
            </a:r>
            <a:r>
              <a:rPr lang="ar-TN" b="1" dirty="0">
                <a:solidFill>
                  <a:srgbClr val="FF0000"/>
                </a:solidFill>
                <a:cs typeface="Andalus" pitchFamily="2" charset="-78"/>
              </a:rPr>
              <a:t> </a:t>
            </a:r>
            <a:endParaRPr lang="fr-FR" b="1" dirty="0">
              <a:solidFill>
                <a:srgbClr val="FF0000"/>
              </a:solidFill>
              <a:cs typeface="Andalus" pitchFamily="2" charset="-78"/>
            </a:endParaRPr>
          </a:p>
          <a:p>
            <a:pPr indent="-357188" algn="ctr" rtl="1">
              <a:spcBef>
                <a:spcPts val="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ar-TN" sz="2800" b="1" kern="0" dirty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امتحانات نهائية</a:t>
            </a:r>
            <a:endParaRPr lang="fr-FR" sz="2800" b="1" kern="0" dirty="0">
              <a:solidFill>
                <a:schemeClr val="accent3">
                  <a:lumMod val="2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214282" y="4429132"/>
            <a:ext cx="5786478" cy="214314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0" bIns="0"/>
          <a:lstStyle/>
          <a:p>
            <a:pPr algn="just" rtl="1">
              <a:buFont typeface="Wingdings" pitchFamily="2" charset="2"/>
              <a:buChar char="§"/>
              <a:defRPr/>
            </a:pPr>
            <a:r>
              <a:rPr lang="ar-DZ" sz="20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 </a:t>
            </a:r>
            <a:r>
              <a:rPr lang="ar-TN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وهو </a:t>
            </a:r>
            <a:r>
              <a:rPr lang="ar-TN" sz="2800" b="1" dirty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قائم على المراقبة المستمرة </a:t>
            </a:r>
            <a:r>
              <a:rPr lang="ar-TN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فقط</a:t>
            </a:r>
            <a:r>
              <a:rPr lang="ar-DZ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 </a:t>
            </a:r>
            <a:endParaRPr lang="fr-FR" sz="2800" b="1" dirty="0" smtClean="0">
              <a:solidFill>
                <a:schemeClr val="accent3">
                  <a:lumMod val="25000"/>
                </a:schemeClr>
              </a:solidFill>
              <a:cs typeface="Traditional Arabic" pitchFamily="2" charset="-78"/>
            </a:endParaRPr>
          </a:p>
          <a:p>
            <a:pPr algn="just" rtl="1">
              <a:defRPr/>
            </a:pPr>
            <a:r>
              <a:rPr lang="fr-FR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(rapports </a:t>
            </a:r>
            <a:r>
              <a:rPr lang="fr-FR" sz="2800" b="1" dirty="0" err="1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TPs</a:t>
            </a:r>
            <a:r>
              <a:rPr lang="fr-FR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, exposé..)</a:t>
            </a:r>
            <a:r>
              <a:rPr lang="ar-DZ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 </a:t>
            </a:r>
          </a:p>
          <a:p>
            <a:pPr algn="just" rtl="1">
              <a:defRPr/>
            </a:pPr>
            <a:r>
              <a:rPr lang="ar-DZ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  </a:t>
            </a:r>
            <a:r>
              <a:rPr lang="ar-TN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ويخص </a:t>
            </a:r>
            <a:r>
              <a:rPr lang="ar-TN" sz="2800" b="1" dirty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وحدتين أو </a:t>
            </a:r>
            <a:r>
              <a:rPr lang="ar-TN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ثلاث</a:t>
            </a:r>
            <a:endParaRPr lang="ar-TN" sz="2800" b="1" dirty="0">
              <a:solidFill>
                <a:schemeClr val="accent3">
                  <a:lumMod val="25000"/>
                </a:schemeClr>
              </a:solidFill>
              <a:cs typeface="Traditional Arabic" pitchFamily="2" charset="-78"/>
            </a:endParaRPr>
          </a:p>
          <a:p>
            <a:pPr algn="just" rtl="1">
              <a:buFont typeface="Wingdings" pitchFamily="2" charset="2"/>
              <a:buChar char="§"/>
              <a:defRPr/>
            </a:pPr>
            <a:r>
              <a:rPr lang="ar-DZ" sz="2800" b="1" dirty="0" smtClean="0">
                <a:solidFill>
                  <a:schemeClr val="accent3">
                    <a:lumMod val="25000"/>
                  </a:schemeClr>
                </a:solidFill>
                <a:cs typeface="Traditional Arabic" pitchFamily="2" charset="-78"/>
              </a:rPr>
              <a:t>امتحان نهائي يخص بعض الواحدات</a:t>
            </a:r>
            <a:endParaRPr lang="ar-TN" sz="2800" b="1" dirty="0">
              <a:solidFill>
                <a:schemeClr val="accent3">
                  <a:lumMod val="2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8" name="Flèche droite 17"/>
          <p:cNvSpPr>
            <a:spLocks noChangeArrowheads="1"/>
          </p:cNvSpPr>
          <p:nvPr/>
        </p:nvSpPr>
        <p:spPr bwMode="auto">
          <a:xfrm rot="10800000">
            <a:off x="6072198" y="5286388"/>
            <a:ext cx="571502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0" y="0"/>
            <a:ext cx="2714612" cy="192882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 prstMaterial="metal">
            <a:contourClr>
              <a:schemeClr val="bg1"/>
            </a:contourClr>
          </a:sp3d>
        </p:spPr>
        <p:txBody>
          <a:bodyPr/>
          <a:lstStyle/>
          <a:p>
            <a:pPr algn="ctr" rtl="1">
              <a:defRPr/>
            </a:pPr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30</a:t>
            </a:r>
            <a:r>
              <a:rPr lang="fr-FR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%</a:t>
            </a:r>
            <a:r>
              <a:rPr lang="ar-TN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 الحضور</a:t>
            </a:r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 و المواضبة، </a:t>
            </a:r>
            <a:r>
              <a:rPr lang="ar-TN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صيغ أخرى</a:t>
            </a:r>
            <a:endParaRPr lang="fr-BE" sz="2400" b="1" dirty="0" smtClean="0">
              <a:solidFill>
                <a:schemeClr val="accent3">
                  <a:lumMod val="10000"/>
                </a:schemeClr>
              </a:solidFill>
              <a:cs typeface="Traditional Arabic" pitchFamily="2" charset="-78"/>
            </a:endParaRPr>
          </a:p>
          <a:p>
            <a:pPr algn="ctr" rtl="1">
              <a:defRPr/>
            </a:pPr>
            <a:r>
              <a:rPr lang="ar-DZ" sz="2400" b="1" dirty="0" smtClean="0">
                <a:solidFill>
                  <a:srgbClr val="FF0000"/>
                </a:solidFill>
                <a:cs typeface="Traditional Arabic" pitchFamily="2" charset="-78"/>
              </a:rPr>
              <a:t>(6 نقاط)</a:t>
            </a:r>
            <a:endParaRPr lang="ar-TN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0" y="2071678"/>
            <a:ext cx="2843808" cy="178823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 prstMaterial="metal">
            <a:contourClr>
              <a:schemeClr val="bg1"/>
            </a:contourClr>
          </a:sp3d>
        </p:spPr>
        <p:txBody>
          <a:bodyPr wrap="none"/>
          <a:lstStyle/>
          <a:p>
            <a:pPr algn="ctr" rtl="1">
              <a:defRPr/>
            </a:pPr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7</a:t>
            </a:r>
            <a:r>
              <a:rPr lang="ar-TN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0</a:t>
            </a:r>
            <a:r>
              <a:rPr lang="fr-FR" sz="2400" b="1" dirty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%</a:t>
            </a:r>
            <a:r>
              <a:rPr lang="ar-TN" sz="2400" b="1" dirty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 </a:t>
            </a:r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فروض فجائية </a:t>
            </a:r>
          </a:p>
          <a:p>
            <a:pPr algn="ctr" rtl="1">
              <a:defRPr/>
            </a:pPr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cs typeface="Traditional Arabic" pitchFamily="2" charset="-78"/>
              </a:rPr>
              <a:t>( على الأقل 2 خلال السداسي</a:t>
            </a:r>
          </a:p>
          <a:p>
            <a:pPr algn="ctr" rtl="1">
              <a:defRPr/>
            </a:pPr>
            <a:r>
              <a:rPr lang="ar-DZ" sz="2400" b="1" dirty="0" smtClean="0">
                <a:solidFill>
                  <a:srgbClr val="FF0000"/>
                </a:solidFill>
                <a:cs typeface="Traditional Arabic" pitchFamily="2" charset="-78"/>
              </a:rPr>
              <a:t>(14 نقطة)</a:t>
            </a:r>
            <a:endParaRPr lang="fr-FR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grpSp>
        <p:nvGrpSpPr>
          <p:cNvPr id="2" name="Groupe 36"/>
          <p:cNvGrpSpPr>
            <a:grpSpLocks/>
          </p:cNvGrpSpPr>
          <p:nvPr/>
        </p:nvGrpSpPr>
        <p:grpSpPr bwMode="auto">
          <a:xfrm>
            <a:off x="6143625" y="1714500"/>
            <a:ext cx="358775" cy="1785938"/>
            <a:chOff x="6143636" y="1714489"/>
            <a:chExt cx="357984" cy="1429553"/>
          </a:xfrm>
        </p:grpSpPr>
        <p:cxnSp>
          <p:nvCxnSpPr>
            <p:cNvPr id="25" name="Connecteur droit 24"/>
            <p:cNvCxnSpPr/>
            <p:nvPr/>
          </p:nvCxnSpPr>
          <p:spPr bwMode="auto">
            <a:xfrm rot="5400000">
              <a:off x="5786052" y="2428473"/>
              <a:ext cx="1429553" cy="1584"/>
            </a:xfrm>
            <a:prstGeom prst="line">
              <a:avLst/>
            </a:prstGeom>
            <a:ln w="254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 bwMode="auto">
            <a:xfrm rot="10800000">
              <a:off x="6143636" y="3142454"/>
              <a:ext cx="356400" cy="1588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 bwMode="auto">
            <a:xfrm rot="10800000">
              <a:off x="6143636" y="1714489"/>
              <a:ext cx="356400" cy="1589"/>
            </a:xfrm>
            <a:prstGeom prst="straightConnector1">
              <a:avLst/>
            </a:prstGeom>
            <a:ln w="254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èche gauche 38"/>
          <p:cNvSpPr/>
          <p:nvPr/>
        </p:nvSpPr>
        <p:spPr bwMode="auto">
          <a:xfrm rot="1254053">
            <a:off x="2835250" y="875629"/>
            <a:ext cx="988624" cy="458168"/>
          </a:xfrm>
          <a:prstGeom prst="lef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40" name="Flèche gauche 39"/>
          <p:cNvSpPr/>
          <p:nvPr/>
        </p:nvSpPr>
        <p:spPr bwMode="auto">
          <a:xfrm rot="20266022">
            <a:off x="2903675" y="2297467"/>
            <a:ext cx="898525" cy="420688"/>
          </a:xfrm>
          <a:prstGeom prst="left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7" grpId="0" animBg="1"/>
      <p:bldP spid="1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899592" y="2132856"/>
            <a:ext cx="7038818" cy="4276092"/>
            <a:chOff x="611560" y="1196752"/>
            <a:chExt cx="8386728" cy="5202579"/>
          </a:xfrm>
        </p:grpSpPr>
        <p:graphicFrame>
          <p:nvGraphicFramePr>
            <p:cNvPr id="3" name="Diagram 2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611560" y="1196752"/>
              <a:ext cx="864096" cy="49685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Flowchart: Punched Tape 4"/>
            <p:cNvSpPr/>
            <p:nvPr/>
          </p:nvSpPr>
          <p:spPr>
            <a:xfrm>
              <a:off x="611560" y="4005064"/>
              <a:ext cx="914400" cy="804672"/>
            </a:xfrm>
            <a:prstGeom prst="flowChartPunchedTap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+ 3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Flowchart: Punched Tape 5"/>
            <p:cNvSpPr/>
            <p:nvPr/>
          </p:nvSpPr>
          <p:spPr>
            <a:xfrm>
              <a:off x="611560" y="5517232"/>
              <a:ext cx="914400" cy="804672"/>
            </a:xfrm>
            <a:prstGeom prst="flowChartPunchedTap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Bac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lowchart: Punched Tape 6"/>
            <p:cNvSpPr/>
            <p:nvPr/>
          </p:nvSpPr>
          <p:spPr>
            <a:xfrm>
              <a:off x="611560" y="2636912"/>
              <a:ext cx="914400" cy="804672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+ 5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lowchart: Punched Tape 7"/>
            <p:cNvSpPr/>
            <p:nvPr/>
          </p:nvSpPr>
          <p:spPr>
            <a:xfrm>
              <a:off x="611560" y="1196752"/>
              <a:ext cx="914400" cy="804672"/>
            </a:xfrm>
            <a:prstGeom prst="flowChartPunchedTap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+ 8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46937" y="2510898"/>
              <a:ext cx="1351351" cy="3888433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300</a:t>
              </a:r>
            </a:p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240</a:t>
              </a:r>
              <a:endParaRPr lang="ar-DZ" sz="2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endParaRPr>
            </a:p>
            <a:p>
              <a:pPr algn="ctr"/>
              <a:endParaRPr lang="fr-FR" sz="2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endParaRPr>
            </a:p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180</a:t>
              </a:r>
            </a:p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120</a:t>
              </a:r>
            </a:p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60</a:t>
              </a:r>
            </a:p>
            <a:p>
              <a:pPr algn="ctr"/>
              <a:endParaRPr lang="fr-FR" sz="20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endParaRPr>
            </a:p>
            <a:p>
              <a:pPr algn="ctr"/>
              <a:r>
                <a:rPr lang="ar-DZ" sz="2800" b="1" dirty="0" smtClean="0">
                  <a:solidFill>
                    <a:schemeClr val="bg1"/>
                  </a:solidFill>
                  <a:latin typeface="Traditional Arabic" pitchFamily="18" charset="-78"/>
                  <a:cs typeface="Traditional Arabic" pitchFamily="18" charset="-78"/>
                </a:rPr>
                <a:t>الأرصدة</a:t>
              </a:r>
              <a:endParaRPr lang="fr-FR" sz="2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0" y="0"/>
            <a:ext cx="9143999" cy="83671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DZ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تعريف نظـــــــام</a:t>
            </a:r>
            <a:r>
              <a:rPr lang="fr-FR" sz="54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                    </a:t>
            </a:r>
            <a:endParaRPr lang="fr-BE" sz="5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908721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000" b="1" dirty="0" smtClean="0">
                <a:cs typeface="Traditional Arabic" pitchFamily="2" charset="-78"/>
              </a:rPr>
              <a:t>هو نظام للتكوين العالي بدأ العمل به تدريجيا في بلدنا منذ سبتمبر 2004</a:t>
            </a:r>
          </a:p>
          <a:p>
            <a:pPr marL="0" lvl="1" algn="just" rtl="1"/>
            <a:r>
              <a:rPr lang="ar-SA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يعتمد على ثلاث مراحل تكوينية تتوج كل مرحلة منها بشهادة جامعية:</a:t>
            </a:r>
            <a:endParaRPr lang="fr-FR" sz="3000" b="1" dirty="0"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0"/>
            <a:ext cx="3888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LMD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404664"/>
            <a:ext cx="8978900" cy="61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95936" y="1556792"/>
            <a:ext cx="936104" cy="1152128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524328" y="1556792"/>
            <a:ext cx="1368152" cy="1152128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32040" y="2780928"/>
            <a:ext cx="504056" cy="720080"/>
          </a:xfrm>
          <a:prstGeom prst="rect">
            <a:avLst/>
          </a:prstGeom>
          <a:solidFill>
            <a:schemeClr val="accent3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96336" y="2780928"/>
            <a:ext cx="648072" cy="720080"/>
          </a:xfrm>
          <a:prstGeom prst="rect">
            <a:avLst/>
          </a:prstGeom>
          <a:solidFill>
            <a:schemeClr val="accent3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95936" y="3501008"/>
            <a:ext cx="1440160" cy="432048"/>
          </a:xfrm>
          <a:prstGeom prst="rect">
            <a:avLst/>
          </a:prstGeom>
          <a:solidFill>
            <a:schemeClr val="accent5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452320" y="3573016"/>
            <a:ext cx="1440160" cy="432048"/>
          </a:xfrm>
          <a:prstGeom prst="rect">
            <a:avLst/>
          </a:prstGeom>
          <a:solidFill>
            <a:schemeClr val="accent5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995936" y="3933056"/>
            <a:ext cx="504056" cy="432048"/>
          </a:xfrm>
          <a:prstGeom prst="rect">
            <a:avLst/>
          </a:prstGeom>
          <a:solidFill>
            <a:srgbClr val="B88C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44408" y="3933056"/>
            <a:ext cx="648072" cy="432048"/>
          </a:xfrm>
          <a:prstGeom prst="rect">
            <a:avLst/>
          </a:prstGeom>
          <a:solidFill>
            <a:srgbClr val="B88C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95936" y="4437112"/>
            <a:ext cx="504056" cy="864096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244408" y="4437112"/>
            <a:ext cx="720080" cy="864096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95936" y="5373216"/>
            <a:ext cx="504056" cy="720080"/>
          </a:xfrm>
          <a:prstGeom prst="rect">
            <a:avLst/>
          </a:prstGeom>
          <a:solidFill>
            <a:srgbClr val="00321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244408" y="5445224"/>
            <a:ext cx="720080" cy="720080"/>
          </a:xfrm>
          <a:prstGeom prst="rect">
            <a:avLst/>
          </a:prstGeom>
          <a:solidFill>
            <a:srgbClr val="00321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8-كيفيات الانتقال : حسب القرار الوزاري 712 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62068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endParaRPr lang="fr-FR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في المادة: </a:t>
            </a:r>
            <a:endParaRPr lang="fr-FR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يكتسب الطالب المادة بحصوله على علامة 10/20 فما فوق. ينجم عن اكتساب المادة اكتساب الأرصدة المسندة لها.</a:t>
            </a: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2"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	يحسب معدل المادة على الشكل التالي: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0" lvl="2" algn="just" rtl="1"/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298" y="4143380"/>
          <a:ext cx="45989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Équation" r:id="rId3" imgW="1803240" imgH="393480" progId="Equation.3">
                  <p:embed/>
                </p:oleObj>
              </mc:Choice>
              <mc:Fallback>
                <p:oleObj name="Équation" r:id="rId3" imgW="18032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143380"/>
                        <a:ext cx="4598987" cy="1000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157413" y="5853113"/>
          <a:ext cx="55705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Équation" r:id="rId5" imgW="2184120" imgH="228600" progId="Equation.3">
                  <p:embed/>
                </p:oleObj>
              </mc:Choice>
              <mc:Fallback>
                <p:oleObj name="Équation" r:id="rId5" imgW="21841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853113"/>
                        <a:ext cx="5570537" cy="581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 rtl="1"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في الوحدة التعليمية: 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1124744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يحسب المعدل العام للوحدة على أساس معدلات المواد المكونة للوحدة موزونة بمعاملاتها:</a:t>
            </a:r>
          </a:p>
          <a:p>
            <a:pPr algn="just" rtl="1"/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تكتسب الوحدة التعليمية ورصيدها (مجموع أرصدة موادها)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إذا أكتسبت جميع موادها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أو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إذا كان  معدلها 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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10</a:t>
            </a:r>
            <a:r>
              <a:rPr lang="fr-FR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/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20</a:t>
            </a:r>
            <a:endParaRPr lang="fr-FR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  <a:sym typeface="Symbol" pitchFamily="18" charset="2"/>
            </a:endParaRPr>
          </a:p>
          <a:p>
            <a:pPr algn="just" rtl="1">
              <a:buFont typeface="Arial" pitchFamily="34" charset="0"/>
              <a:buChar char="•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  <a:sym typeface="Symbol" pitchFamily="18" charset="2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ar-DZ" sz="3600" b="1" dirty="0" smtClean="0"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  </a:t>
            </a:r>
            <a:r>
              <a:rPr lang="ar-DZ" sz="4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وإلا</a:t>
            </a:r>
            <a:r>
              <a:rPr lang="ar-DZ" sz="44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تكتسب فقط أرصدة المواد المكتسبة</a:t>
            </a:r>
            <a:endParaRPr lang="fr-FR" sz="44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  <a:sym typeface="Symbol" pitchFamily="18" charset="2"/>
            </a:endParaRPr>
          </a:p>
          <a:p>
            <a:pPr algn="just" rtl="1"/>
            <a:endParaRPr lang="fr-FR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75656" y="2492896"/>
          <a:ext cx="5572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2184400" imgH="444500" progId="Equation.3">
                  <p:embed/>
                </p:oleObj>
              </mc:Choice>
              <mc:Fallback>
                <p:oleObj name="Equation" r:id="rId3" imgW="21844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92896"/>
                        <a:ext cx="5572125" cy="1133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152400" y="260648"/>
            <a:ext cx="89916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أمثلة عن النجاح في الوحدة التعليمية: </a:t>
            </a: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يكتسب الطالب الوحدة التعليمية بطريقتين :</a:t>
            </a: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إما بحصول  علامة 10/20 فما فوق في كل المواد المكونة للوحدة.</a:t>
            </a: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</a:pP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أو الحصول على معدل 10/20 فما فوق في الوحدة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عن طريق التعويض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بين المواد المشكلة للوحدة:</a:t>
            </a: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</a:pP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9768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15816" y="4797152"/>
            <a:ext cx="5040560" cy="72008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15816" y="6165304"/>
            <a:ext cx="5040560" cy="692696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15816" y="5517232"/>
            <a:ext cx="5040560" cy="648072"/>
          </a:xfrm>
          <a:prstGeom prst="rect">
            <a:avLst/>
          </a:prstGeom>
          <a:solidFill>
            <a:schemeClr val="accent5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956376" y="4841776"/>
            <a:ext cx="648072" cy="2016224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532440" y="4841776"/>
            <a:ext cx="611560" cy="2016224"/>
          </a:xfrm>
          <a:prstGeom prst="rect">
            <a:avLst/>
          </a:prstGeom>
          <a:solidFill>
            <a:schemeClr val="accent3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60232" y="1916832"/>
            <a:ext cx="504056" cy="144016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36296" y="1916832"/>
            <a:ext cx="648072" cy="1440160"/>
          </a:xfrm>
          <a:prstGeom prst="rect">
            <a:avLst/>
          </a:prstGeom>
          <a:solidFill>
            <a:schemeClr val="accent3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884368" y="1988840"/>
            <a:ext cx="504056" cy="1440160"/>
          </a:xfrm>
          <a:prstGeom prst="rect">
            <a:avLst/>
          </a:prstGeom>
          <a:solidFill>
            <a:srgbClr val="0AA672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460432" y="1916832"/>
            <a:ext cx="683568" cy="1440160"/>
          </a:xfrm>
          <a:prstGeom prst="rect">
            <a:avLst/>
          </a:prstGeom>
          <a:solidFill>
            <a:srgbClr val="FFFF09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ملاحظة: 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إذا لم يتحصل الطالب على معدل في مادة من وحدة تعلمية لا يحسب له رصيدالمادة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29198"/>
            <a:ext cx="9143999" cy="166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914400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9144000" cy="79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000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اذا لم يحصل على المعدل في الوحدة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تكتسب فقط أرصدة المواد المكتسبة 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: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1000109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يكتسب الطالب السداسي بطريقتين :</a:t>
            </a:r>
          </a:p>
          <a:p>
            <a:pPr algn="just" rtl="1"/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باكتساب كل الواحدات في السداسي كل  وحدة على حدى: بحصول على  علامة 10/20 فما فوق في كل وحدة.</a:t>
            </a: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أو بالحصول على معدل 10/20 فما فوق في السداسي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عن طريق التعويض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بين الواحدات المشكلة للسداسي. </a:t>
            </a: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ctr" rtl="1">
              <a:buClr>
                <a:srgbClr val="FFFF00"/>
              </a:buClr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وإلا تكتسب</a:t>
            </a:r>
            <a:r>
              <a:rPr lang="ar-SA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فقط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مجموع الأرصدة المكتسبة في الوحدات</a:t>
            </a:r>
            <a:endParaRPr lang="fr-FR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  <a:sym typeface="Symbol" pitchFamily="18" charset="2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>
              <a:buClr>
                <a:srgbClr val="FFFF00"/>
              </a:buClr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في السداسي:</a:t>
            </a:r>
            <a:r>
              <a:rPr lang="ar-DZ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يحسب المعدل العام للسداسي على أساس معدلات الواحدات موزونة بالمعاملات الخاصة بها. </a:t>
            </a: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accent4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ينجم عن اكتساب السداسي  اكتساب 30 رصيد.</a:t>
            </a:r>
            <a:endParaRPr lang="fr-FR" sz="3600" b="1" dirty="0" smtClean="0">
              <a:solidFill>
                <a:schemeClr val="accent4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يعتبر الانتقال من السداسي الأول إلى السداسي الثاني حقا لكل طالب مسجل بصفة منتظمة</a:t>
            </a: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2" charset="-7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14480" y="1643050"/>
          <a:ext cx="502126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1968480" imgH="444240" progId="Equation.3">
                  <p:embed/>
                </p:oleObj>
              </mc:Choice>
              <mc:Fallback>
                <p:oleObj name="Equation" r:id="rId3" imgW="19684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643050"/>
                        <a:ext cx="5021263" cy="1133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076450" y="3919538"/>
          <a:ext cx="48260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7" imgW="1892160" imgH="228600" progId="Equation.3">
                  <p:embed/>
                </p:oleObj>
              </mc:Choice>
              <mc:Fallback>
                <p:oleObj name="Equation" r:id="rId7" imgW="1892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3919538"/>
                        <a:ext cx="4826000" cy="582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في السنة الأولى: </a:t>
            </a: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يعتبر الانتقال من السنة الأولى إلى السنة الثانية حقا للطالب الذي تحصل على السداسين الأولين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(S1 , S2)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لمسار التكوين بطريقتين:</a:t>
            </a:r>
          </a:p>
          <a:p>
            <a:pPr algn="just" rtl="1"/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9"/>
              </a:buClr>
              <a:buFont typeface="Arial" pitchFamily="34" charset="0"/>
              <a:buChar char="•"/>
            </a:pP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النجاح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باكتساب السداسيين 1 و 2 :</a:t>
            </a:r>
          </a:p>
          <a:p>
            <a:pPr algn="ctr" rtl="1"/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 30 رصيد + 30 رصيد = 60 رصيد</a:t>
            </a:r>
          </a:p>
          <a:p>
            <a:pPr marL="742950" indent="-742950" algn="just" rtl="1">
              <a:buClr>
                <a:srgbClr val="FFFF09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النجاح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إذا كان:</a:t>
            </a:r>
          </a:p>
          <a:p>
            <a:pPr marL="742950" indent="-742950" algn="ctr" rtl="1">
              <a:buClr>
                <a:srgbClr val="FFFF09"/>
              </a:buClr>
            </a:pP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المعدل السنوي </a:t>
            </a:r>
            <a:r>
              <a:rPr lang="fr-FR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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10</a:t>
            </a:r>
            <a:r>
              <a:rPr lang="fr-FR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/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20</a:t>
            </a:r>
            <a:r>
              <a:rPr lang="fr-FR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  <a:sym typeface="Symbol" pitchFamily="18" charset="2"/>
              </a:rPr>
              <a:t>  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60 رصيد</a:t>
            </a:r>
          </a:p>
          <a:p>
            <a:pPr marL="742950" indent="-742950" algn="ctr" rtl="1">
              <a:buClr>
                <a:srgbClr val="FFFF09"/>
              </a:buClr>
            </a:pPr>
            <a:endParaRPr lang="ar-DZ" sz="3600" b="1" dirty="0" smtClean="0">
              <a:solidFill>
                <a:srgbClr val="FFFF09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9"/>
              </a:buClr>
              <a:buFont typeface="Arial" pitchFamily="34" charset="0"/>
              <a:buChar char="•"/>
            </a:pPr>
            <a:r>
              <a:rPr lang="ar-SA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السماح للطالب بالانتقال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باكتساب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30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 رصيد، </a:t>
            </a: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742950" indent="-742950" algn="just" rtl="1">
              <a:buClr>
                <a:srgbClr val="FFFF00"/>
              </a:buClr>
              <a:buFont typeface="+mj-lt"/>
              <a:buAutoNum type="arabicPeriod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 rtl="1"/>
            <a:r>
              <a:rPr lang="ar-DZ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يمكن للطالب ان ينتقل الى السنة الثانية بديون اذا تحصل على 30 رصيدا الاقل </a:t>
            </a:r>
            <a:r>
              <a:rPr lang="ar-DZ" sz="32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في السداسين.</a:t>
            </a:r>
            <a:endParaRPr lang="ar-DZ" sz="32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>
              <a:buClr>
                <a:srgbClr val="FFFF00"/>
              </a:buClr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بدين من السنة الأولى إلى السنة الثانية:</a:t>
            </a:r>
            <a:r>
              <a:rPr lang="ar-DZ" b="1" dirty="0" smtClean="0">
                <a:solidFill>
                  <a:srgbClr val="FFFF00"/>
                </a:solidFill>
                <a:cs typeface="Traditional Arabic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النجاح من السنة الثانية إلى السنة الثالثة :</a:t>
            </a: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يعتبر الانتقال من السنة الثانية إلى السنة الثالثة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حقا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للطالب الذي تحصل على السداسين الأربعة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(S1, S2, S3, S4)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لمسار التكوين :</a:t>
            </a: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الحصول على 120 رصيد: (30+30+30+30)</a:t>
            </a:r>
          </a:p>
          <a:p>
            <a:pPr algn="just" rtl="1"/>
            <a:endParaRPr lang="fr-FR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/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يمكن السماح للطالب بالانتقال من السنة الثانية إلى السنة الثالثة إذا تحصل على 90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رصيد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ar-DZ" sz="3600" b="1" dirty="0" smtClean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-108520" y="4869160"/>
            <a:ext cx="9144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r" rtl="1"/>
            <a:r>
              <a:rPr lang="ar-DZ" sz="3200" b="1" dirty="0" smtClean="0">
                <a:solidFill>
                  <a:srgbClr val="0066FF"/>
                </a:solidFill>
              </a:rPr>
              <a:t> </a:t>
            </a:r>
            <a:r>
              <a:rPr lang="ar-DZ" sz="3600" b="1" dirty="0" smtClean="0">
                <a:solidFill>
                  <a:schemeClr val="bg1"/>
                </a:solidFill>
                <a:cs typeface="Traditional Arabic" pitchFamily="2" charset="-78"/>
              </a:rPr>
              <a:t>النجاح في السنة الثالثة = </a:t>
            </a:r>
            <a:r>
              <a:rPr lang="ar-DZ" sz="3600" b="1" dirty="0" smtClean="0">
                <a:solidFill>
                  <a:schemeClr val="bg1"/>
                </a:solidFill>
              </a:rPr>
              <a:t>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شهادة الليسانس = 180 رصيد</a:t>
            </a:r>
            <a:endParaRPr lang="fr-FR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63688" y="0"/>
            <a:ext cx="5077197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sx="1000" sy="1000" algn="ctr" rotWithShape="0">
              <a:schemeClr val="tx1"/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ar-DZ" sz="4000" b="1" kern="0" dirty="0" smtClean="0">
                <a:solidFill>
                  <a:schemeClr val="bg1"/>
                </a:solidFill>
                <a:latin typeface="+mj-lt"/>
                <a:ea typeface="+mj-ea"/>
                <a:cs typeface="Traditional Arabic" pitchFamily="2" charset="-78"/>
              </a:rPr>
              <a:t>مبادئ</a:t>
            </a:r>
            <a:r>
              <a:rPr lang="ar-TN" sz="4000" b="1" kern="0" dirty="0" smtClean="0">
                <a:solidFill>
                  <a:schemeClr val="bg1"/>
                </a:solidFill>
                <a:latin typeface="+mj-lt"/>
                <a:ea typeface="+mj-ea"/>
                <a:cs typeface="Traditional Arabic" pitchFamily="2" charset="-78"/>
              </a:rPr>
              <a:t> نظام</a:t>
            </a:r>
            <a:r>
              <a:rPr lang="ar-DZ" sz="4000" b="1" kern="0" dirty="0" smtClean="0">
                <a:solidFill>
                  <a:schemeClr val="bg1"/>
                </a:solidFill>
                <a:latin typeface="+mj-lt"/>
                <a:ea typeface="+mj-ea"/>
                <a:cs typeface="Traditional Arabic" pitchFamily="2" charset="-78"/>
              </a:rPr>
              <a:t>: </a:t>
            </a:r>
            <a:r>
              <a:rPr lang="fr-FR" sz="4000" b="1" kern="0" dirty="0" smtClean="0">
                <a:solidFill>
                  <a:schemeClr val="bg1"/>
                </a:solidFill>
                <a:latin typeface="+mj-lt"/>
                <a:ea typeface="+mj-ea"/>
                <a:cs typeface="Traditional Arabic" pitchFamily="2" charset="-78"/>
              </a:rPr>
              <a:t>LMD</a:t>
            </a:r>
            <a:endParaRPr lang="fr-FR" sz="4000" b="1" kern="0" dirty="0">
              <a:solidFill>
                <a:schemeClr val="bg1"/>
              </a:solidFill>
              <a:latin typeface="+mj-lt"/>
              <a:ea typeface="+mj-ea"/>
              <a:cs typeface="Traditional Arabic" pitchFamily="2" charset="-78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90872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cs typeface="Traditional Arabic" pitchFamily="2" charset="-78"/>
              </a:rPr>
              <a:t>يقوم نظام </a:t>
            </a:r>
            <a:r>
              <a:rPr lang="fr-FR" sz="3600" b="1" dirty="0" smtClean="0">
                <a:cs typeface="Traditional Arabic" pitchFamily="2" charset="-78"/>
              </a:rPr>
              <a:t>LMD </a:t>
            </a:r>
            <a:r>
              <a:rPr lang="ar-DZ" sz="3600" b="1" dirty="0">
                <a:cs typeface="Traditional Arabic" pitchFamily="2" charset="-78"/>
              </a:rPr>
              <a:t> </a:t>
            </a:r>
            <a:r>
              <a:rPr lang="ar-DZ" sz="3600" b="1" dirty="0" smtClean="0">
                <a:cs typeface="Traditional Arabic" pitchFamily="2" charset="-78"/>
              </a:rPr>
              <a:t> على ثلات مبادئ :</a:t>
            </a:r>
            <a:endParaRPr lang="fr-FR" sz="3600" b="1" dirty="0">
              <a:cs typeface="Traditional Arabic" pitchFamily="2" charset="-78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170080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1- الرسملة: (الإحتفاظ): </a:t>
            </a:r>
            <a:r>
              <a:rPr lang="ar-DZ" sz="3600" b="1" dirty="0" smtClean="0">
                <a:cs typeface="Traditional Arabic" pitchFamily="2" charset="-78"/>
              </a:rPr>
              <a:t>يمكن للطالب الإحتفاظ بالمواد المتحصل عليها في الوحدات التعليمية في حالة تغير المسار التكويني و الجامعات :تحويل الرصيد ( </a:t>
            </a:r>
            <a:r>
              <a:rPr lang="ar-DZ" sz="3600" b="1" dirty="0" smtClean="0">
                <a:solidFill>
                  <a:srgbClr val="FFC000"/>
                </a:solidFill>
                <a:cs typeface="Traditional Arabic" pitchFamily="2" charset="-78"/>
              </a:rPr>
              <a:t>القرض : </a:t>
            </a:r>
            <a:r>
              <a:rPr lang="fr-FR" sz="3600" b="1" dirty="0" smtClean="0">
                <a:solidFill>
                  <a:srgbClr val="FFC000"/>
                </a:solidFill>
                <a:cs typeface="Traditional Arabic" pitchFamily="2" charset="-78"/>
              </a:rPr>
              <a:t>crédit</a:t>
            </a:r>
            <a:r>
              <a:rPr lang="ar-DZ" sz="3600" b="1" dirty="0" smtClean="0">
                <a:cs typeface="Traditional Arabic" pitchFamily="2" charset="-78"/>
              </a:rPr>
              <a:t>)عند مغادرة المؤسسة الأصلية</a:t>
            </a:r>
            <a:endParaRPr lang="fr-FR" sz="36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37890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2- الحركية: </a:t>
            </a:r>
            <a:r>
              <a:rPr lang="ar-DZ" sz="3600" b="1" dirty="0" smtClean="0">
                <a:cs typeface="Traditional Arabic" pitchFamily="2" charset="-78"/>
              </a:rPr>
              <a:t>تمكن الطالب من تحويل ملفه البيداغوجي وتسجيله في أي مؤسسة في الجزائر أو خارجها</a:t>
            </a:r>
            <a:endParaRPr lang="fr-FR" sz="36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515719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/>
            <a:r>
              <a:rPr lang="ar-DZ" sz="3600" b="1" dirty="0">
                <a:solidFill>
                  <a:srgbClr val="FFFF00"/>
                </a:solidFill>
                <a:cs typeface="Traditional Arabic" pitchFamily="2" charset="-78"/>
              </a:rPr>
              <a:t>3</a:t>
            </a: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- الوضوحية: </a:t>
            </a:r>
            <a:r>
              <a:rPr lang="ar-DZ" sz="3600" b="1" dirty="0" smtClean="0">
                <a:cs typeface="Traditional Arabic" pitchFamily="2" charset="-78"/>
              </a:rPr>
              <a:t>تمكين سوق العمل من مقارنة شهادات </a:t>
            </a:r>
            <a:r>
              <a:rPr lang="fr-FR" sz="3600" b="1" dirty="0" smtClean="0">
                <a:cs typeface="Traditional Arabic" pitchFamily="2" charset="-78"/>
              </a:rPr>
              <a:t>LMD</a:t>
            </a:r>
            <a:r>
              <a:rPr lang="ar-DZ" sz="3600" b="1" dirty="0">
                <a:cs typeface="Traditional Arabic" pitchFamily="2" charset="-78"/>
              </a:rPr>
              <a:t> </a:t>
            </a:r>
            <a:r>
              <a:rPr lang="ar-DZ" sz="3600" b="1" dirty="0" smtClean="0">
                <a:cs typeface="Traditional Arabic" pitchFamily="2" charset="-78"/>
              </a:rPr>
              <a:t>بسهولة في اطار التشغيل.</a:t>
            </a:r>
            <a:endParaRPr lang="fr-FR" sz="3600" b="1" dirty="0">
              <a:solidFill>
                <a:srgbClr val="FFFF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332656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الاختبارات</a:t>
            </a: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تنظم اختبارات كل سداسي في دورتين و تعتبر الدورة الثانية دورة استدراكية</a:t>
            </a:r>
            <a:endParaRPr lang="ar-DZ" sz="30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في حالة الاخفاق في الدورة العادية يشارك الطالب في الدورة </a:t>
            </a:r>
            <a:r>
              <a:rPr lang="ar-DZ" sz="3600" b="1" dirty="0" smtClean="0">
                <a:solidFill>
                  <a:srgbClr val="FFFF09"/>
                </a:solidFill>
                <a:latin typeface="Traditional Arabic" pitchFamily="18" charset="-78"/>
                <a:cs typeface="Traditional Arabic" pitchFamily="18" charset="-78"/>
              </a:rPr>
              <a:t>الاستدراكية في الاختبارات المتعلقة بالواحدات غير المكتسبة في المواد غير المكتسبة.</a:t>
            </a:r>
          </a:p>
          <a:p>
            <a:pPr algn="just" rtl="1"/>
            <a:endParaRPr lang="ar-DZ" sz="3600" b="1" dirty="0" smtClean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ملاحظات:</a:t>
            </a: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يعتبر الطالب مقصى من مادة إذا كان عدد غياباته في الأعمال الموجهة أو التطبيقية 03 غيابات بدون تبرير أو 05 غيابات فما فوق حتى و لو كانت مبررة أو غياب غير مبرر في امتحان.</a:t>
            </a: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الطالب المقصى من مادة                 علامة 00 (صفر)</a:t>
            </a:r>
          </a:p>
          <a:p>
            <a:pPr algn="just" rtl="1">
              <a:buClr>
                <a:srgbClr val="FFFF00"/>
              </a:buClr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 عليه :</a:t>
            </a:r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يقصى من الوحدة التعليمية</a:t>
            </a:r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لا يستفيد من التعويض</a:t>
            </a:r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يفقد حق التعويض داخل الوحدة و في السداسي و بين السداسين</a:t>
            </a:r>
          </a:p>
          <a:p>
            <a:pPr algn="just" rtl="1"/>
            <a:endParaRPr lang="ar-DZ" sz="3600" b="1" dirty="0" smtClean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788024" y="3573016"/>
            <a:ext cx="978408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1"/>
            <a:ext cx="9144000" cy="646331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الماستر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1052736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</a:pPr>
            <a:r>
              <a:rPr lang="ar-DZ" sz="3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الماستر ذو طابع وطني. مفتوح للحائزين على الليسانس أو شهادة معادلة لها. </a:t>
            </a:r>
          </a:p>
          <a:p>
            <a:pPr algn="just" rtl="1">
              <a:buClr>
                <a:srgbClr val="FFFF00"/>
              </a:buClr>
            </a:pPr>
            <a:r>
              <a:rPr lang="ar-DZ" sz="34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يخضع لقدرات الاستقبال و التأطير المتوفرة.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95" y="0"/>
            <a:ext cx="343210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781551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96448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00042"/>
            <a:ext cx="3816424" cy="76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18573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يتم ترتيب الفائزين في الماستر لتحديد قوائم الذين لهم الحق الدخول لمسابقة الدكتوراه.</a:t>
            </a:r>
            <a:endParaRPr lang="ar-DZ" sz="3600" b="1" dirty="0" smtClean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14752"/>
            <a:ext cx="6001773" cy="10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14563" y="2357438"/>
            <a:ext cx="47148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ar-TN" sz="9600" b="1" dirty="0">
                <a:solidFill>
                  <a:srgbClr val="FFFF00"/>
                </a:solidFill>
                <a:latin typeface="Arial" charset="0"/>
                <a:cs typeface="Andalus" pitchFamily="2" charset="-78"/>
              </a:rPr>
              <a:t>شكرا</a:t>
            </a:r>
            <a:r>
              <a:rPr kumimoji="1" lang="ar-TN" sz="9600" b="1" dirty="0">
                <a:solidFill>
                  <a:srgbClr val="F2130E"/>
                </a:solidFill>
                <a:latin typeface="Arial" charset="0"/>
                <a:cs typeface="Andalus" pitchFamily="2" charset="-78"/>
              </a:rPr>
              <a:t> </a:t>
            </a:r>
            <a:endParaRPr kumimoji="1" lang="fr-FR" sz="9600" b="1" dirty="0">
              <a:solidFill>
                <a:srgbClr val="F2130E"/>
              </a:solidFill>
              <a:latin typeface="Arial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sx="1000" sy="1000" algn="ctr" rotWithShape="0">
              <a:schemeClr val="tx1"/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ar-DZ" sz="4000" b="1" kern="0" dirty="0" smtClean="0">
                <a:solidFill>
                  <a:schemeClr val="bg1"/>
                </a:solidFill>
                <a:cs typeface="Traditional Arabic" pitchFamily="2" charset="-78"/>
              </a:rPr>
              <a:t>قواعد تسير و تنظيم الدراسة الجامعية</a:t>
            </a:r>
            <a:endParaRPr lang="fr-FR" sz="4000" b="1" kern="0" dirty="0">
              <a:solidFill>
                <a:schemeClr val="bg1"/>
              </a:solidFill>
              <a:latin typeface="+mj-lt"/>
              <a:ea typeface="+mj-ea"/>
              <a:cs typeface="Traditional Arabic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88840"/>
            <a:ext cx="9144000" cy="2736304"/>
          </a:xfrm>
          <a:prstGeom prst="rect">
            <a:avLst/>
          </a:prstGeom>
        </p:spPr>
        <p:txBody>
          <a:bodyPr/>
          <a:lstStyle/>
          <a:p>
            <a:pPr marL="448056" indent="-384048" algn="r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يمكن للطالب تعليق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تسجيله لأسباب استنائية (أمرض مزمنة، أمرض طويلة المدة، أمومة، التزمات عائلية...)</a:t>
            </a:r>
            <a:endParaRPr kumimoji="0" lang="ar-D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  <a:p>
            <a:pPr marL="448056" indent="-384048" algn="just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يودع الطالب المبرر للعطلة الأكاديمية لدى المصالح البيداغوجية قبل الامتحانات الأولى.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7784" y="1052736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ar-DZ" sz="36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العطلة الاكادمية: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085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rgbClr val="FF388C"/>
              </a:buClr>
              <a:buSzPct val="80000"/>
              <a:defRPr/>
            </a:pPr>
            <a:r>
              <a:rPr lang="ar-DZ" sz="36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للطالب الحق في عطلة أكاديمية واحدة خلال المسار</a:t>
            </a:r>
            <a:endParaRPr lang="ar-DZ" sz="3600" b="1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700808"/>
            <a:ext cx="9144000" cy="2736304"/>
          </a:xfrm>
          <a:prstGeom prst="rect">
            <a:avLst/>
          </a:prstGeom>
        </p:spPr>
        <p:txBody>
          <a:bodyPr/>
          <a:lstStyle/>
          <a:p>
            <a:pPr marL="448056" indent="-384048" algn="r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يعتبر الطالب المسجل بانتظام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منقطعا عن دراسته إذا لم يحضر لأي شكل من أشكال التعليم المنظمة (دروس،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أعمال موجهة...) خلال سداسي من السنة الجامعية. و يقصى من الدراسة بعنوان السنة الجامعية.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</a:t>
            </a:r>
            <a:endParaRPr kumimoji="0" lang="ar-D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6206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الانقطاع و اعادة الادماج من الانقطاع</a:t>
            </a:r>
            <a:r>
              <a:rPr lang="ar-DZ" sz="36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endParaRPr lang="fr-BE" sz="36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371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DZ" sz="36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لا يرخص للطالب باعادة الإدماج  إلا مرة واحدة خلال مساره الدراسي و ذلك بعد دراسة ملفه و حسب توفر الأماكن البيداغوجية.</a:t>
            </a:r>
            <a:endParaRPr lang="ar-DZ" sz="36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448056" marR="0" lvl="0" indent="-384048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مزاولة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الدراسة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: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تنظم الدراسة في حصص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على شكل:</a:t>
            </a:r>
          </a:p>
          <a:p>
            <a:pPr marL="448056" marR="0" lvl="0" indent="-384048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دروس</a:t>
            </a:r>
            <a:r>
              <a:rPr kumimoji="0" lang="fr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( Cours ) 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kumimoji="0" lang="ar-D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تهدف إلى تقديم الجانب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النظري للمادة.حضور الطالب للدرس ضروري.</a:t>
            </a:r>
          </a:p>
          <a:p>
            <a:pPr marL="448056" lvl="0" indent="-384048" algn="just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ar-DZ" sz="3600" b="1" noProof="0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أعمال موجهة</a:t>
            </a:r>
            <a:r>
              <a:rPr lang="fr-BE" sz="3600" b="1" noProof="0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(TD) </a:t>
            </a:r>
            <a:r>
              <a:rPr lang="ar-DZ" sz="3600" b="1" noProof="0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: استيعاب و تعميق المعارف المقدمة خلال الدروس بواسطة تمارين تطبيقية أو أي شكل أخر.</a:t>
            </a:r>
            <a:r>
              <a:rPr kumimoji="0" lang="ar-DZ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حضور الطالب اجباري.</a:t>
            </a:r>
          </a:p>
          <a:p>
            <a:pPr marL="448056" indent="-384048" algn="just" rtl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أعمال تطبيقية</a:t>
            </a:r>
            <a:r>
              <a:rPr lang="fr-BE" sz="3600" b="1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(TP) </a:t>
            </a:r>
            <a:r>
              <a:rPr lang="ar-DZ" sz="3600" b="1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تطبيق جزء أو كل المعارف المقدمة خلال الدروس .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حضور الطالب اجباري.</a:t>
            </a:r>
          </a:p>
          <a:p>
            <a:pPr marL="448056" lvl="0" indent="-384048" algn="just" rtl="1">
              <a:spcBef>
                <a:spcPct val="20000"/>
              </a:spcBef>
              <a:buClr>
                <a:schemeClr val="accent1"/>
              </a:buClr>
              <a:buSzPct val="80000"/>
            </a:pPr>
            <a:endParaRPr kumimoji="0" lang="ar-D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/>
          <a:lstStyle/>
          <a:p>
            <a:pPr marL="448056" lvl="0" indent="-384048" algn="r" rtl="1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ar-DZ" sz="3600" dirty="0" smtClean="0"/>
              <a:t>يعد </a:t>
            </a:r>
            <a:r>
              <a:rPr lang="ar-DZ" sz="3600" dirty="0"/>
              <a:t>حضور الطلبة للأعمال الموجهة وورشات الأعمال والأعمال التطبيقية إجباريا على مدار</a:t>
            </a:r>
            <a:br>
              <a:rPr lang="ar-DZ" sz="3600" dirty="0"/>
            </a:br>
            <a:r>
              <a:rPr lang="ar-DZ" sz="3600" dirty="0"/>
              <a:t>السداسي. </a:t>
            </a:r>
            <a:r>
              <a:rPr lang="ar-DZ" sz="3600" dirty="0" smtClean="0"/>
              <a:t>لان الأستاذ </a:t>
            </a:r>
            <a:r>
              <a:rPr lang="ar-DZ" sz="3600" dirty="0"/>
              <a:t>المكلف بالأعمال الموجهة و/أو الأعمال التطبيقية </a:t>
            </a:r>
            <a:r>
              <a:rPr lang="ar-DZ" sz="3600" dirty="0" smtClean="0"/>
              <a:t>يقوم بمراقبة الحضور</a:t>
            </a:r>
            <a:r>
              <a:rPr lang="fr-FR" sz="3600" dirty="0" smtClean="0"/>
              <a:t> </a:t>
            </a:r>
            <a:r>
              <a:rPr lang="ar-DZ" sz="3600" dirty="0" smtClean="0"/>
              <a:t>في </a:t>
            </a:r>
            <a:r>
              <a:rPr lang="ar-DZ" sz="3600" dirty="0"/>
              <a:t>كل حصة، قصد حساب الغيابات التي تؤخذ بعين الاعتبار أثناء عملية التقييم.</a:t>
            </a:r>
            <a:r>
              <a:rPr lang="ar-DZ" sz="3600" dirty="0"/>
              <a:t> </a:t>
            </a:r>
            <a:br>
              <a:rPr lang="ar-DZ" sz="3600" dirty="0"/>
            </a:br>
            <a:endParaRPr lang="fr-FR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يجب </a:t>
            </a:r>
            <a:r>
              <a:rPr lang="ar-DZ" sz="3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تبليغ مبرر الغياب خلال 03 أيام الموالية لغياب الحصة</a:t>
            </a: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. و إذا تعدى الأجل يعتبر غير مقبول.</a:t>
            </a: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448056" lvl="0" indent="-384048" algn="just" rtl="1">
              <a:spcBef>
                <a:spcPct val="20000"/>
              </a:spcBef>
              <a:buClr>
                <a:srgbClr val="FFFF00"/>
              </a:buClr>
              <a:buSzPct val="80000"/>
              <a:buFont typeface="Arial" pitchFamily="34" charset="0"/>
              <a:buChar char="•"/>
            </a:pPr>
            <a:endParaRPr kumimoji="0" lang="ar-DZ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المواضبة و الغيابات: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1196752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rgbClr val="FFFF00"/>
                </a:solidFill>
                <a:cs typeface="Traditional Arabic" pitchFamily="2" charset="-78"/>
              </a:rPr>
              <a:t>الاختبارات</a:t>
            </a:r>
          </a:p>
          <a:p>
            <a:pPr algn="just" rtl="1">
              <a:buClr>
                <a:srgbClr val="FFFF00"/>
              </a:buClr>
              <a:buFont typeface="Arial" pitchFamily="34" charset="0"/>
              <a:buChar char="•"/>
            </a:pPr>
            <a:endParaRPr lang="ar-DZ" sz="3600" b="1" dirty="0" smtClean="0">
              <a:solidFill>
                <a:srgbClr val="FFFF00"/>
              </a:solidFill>
              <a:cs typeface="Traditional Arabic" pitchFamily="2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تنظم اختبارات كل سداسي في دورتين و تعتبر الدورة الثانية دورة استدراكية</a:t>
            </a:r>
            <a:endParaRPr lang="ar-DZ" sz="3000" b="1" dirty="0" smtClean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endParaRPr lang="ar-DZ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 rtl="1">
              <a:buClr>
                <a:srgbClr val="FFFF00"/>
              </a:buClr>
              <a:buFont typeface="Wingdings" pitchFamily="2" charset="2"/>
              <a:buChar char="q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في حالة الاخفاق في الدورة العادية يشارك الطالب في الدورة الاستدراكية في الاختبارات المتعلقة بالواحدات غير المكتسبة في المواد غير المكتسبة.</a:t>
            </a:r>
          </a:p>
          <a:p>
            <a:pPr algn="just" rtl="1"/>
            <a:endParaRPr lang="ar-DZ" sz="3600" b="1" dirty="0" smtClean="0">
              <a:solidFill>
                <a:schemeClr val="accent2">
                  <a:lumMod val="5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48056" lvl="0" indent="-384048" algn="ctr" rtl="1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سير الامتحانات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rtl="1"/>
            <a:endParaRPr lang="ar-DZ" dirty="0" smtClean="0"/>
          </a:p>
          <a:p>
            <a:pPr lvl="1" algn="just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لا يسمح للطالب إجراء الامتحان إذا وصل قاعة الإمتحان نصف ساعة بعد توزيع مواضيع الامتحان.</a:t>
            </a:r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لا يسمح للطالب مغادرة قاعة الامتحان الا بعد مرور نصف ساعة من توزيع مواضيع الامتحان</a:t>
            </a:r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تجرى مراقبة صارمة لهوية الطلبة أثناء الامتحان :التأكد بواسطة بطاقة الطالب</a:t>
            </a:r>
            <a:endParaRPr lang="fr-BE" sz="3600" b="1" dirty="0" smtClean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1" algn="r" rtl="1">
              <a:buClr>
                <a:srgbClr val="FFFF00"/>
              </a:buClr>
              <a:buFont typeface="Arial" pitchFamily="34" charset="0"/>
              <a:buChar char="•"/>
            </a:pPr>
            <a:r>
              <a:rPr lang="ar-DZ" sz="3600" b="1" dirty="0" smtClean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إرجاع ورقة الامتحان حتى و لو كانت بيضاء.</a:t>
            </a:r>
            <a:endParaRPr lang="fr-FR" sz="36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sx="1000" sy="1000" algn="ctr" rotWithShape="0">
              <a:schemeClr val="tx1"/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ar-DZ" sz="4000" b="1" kern="0" dirty="0" smtClean="0">
                <a:solidFill>
                  <a:schemeClr val="bg1"/>
                </a:solidFill>
                <a:cs typeface="Traditional Arabic" pitchFamily="2" charset="-78"/>
              </a:rPr>
              <a:t>قواعد الإنضباط في فترة الامتحانات</a:t>
            </a:r>
            <a:endParaRPr lang="fr-FR" sz="4000" b="1" kern="0" dirty="0">
              <a:solidFill>
                <a:schemeClr val="bg1"/>
              </a:solidFill>
              <a:latin typeface="+mj-lt"/>
              <a:ea typeface="+mj-ea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1798</TotalTime>
  <Words>1314</Words>
  <Application>Microsoft Office PowerPoint</Application>
  <PresentationFormat>Affichage à l'écran (4:3)</PresentationFormat>
  <Paragraphs>415</Paragraphs>
  <Slides>35</Slides>
  <Notes>4</Notes>
  <HiddenSlides>1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9" baseType="lpstr">
      <vt:lpstr>Andalus</vt:lpstr>
      <vt:lpstr>Arabic Typesetting</vt:lpstr>
      <vt:lpstr>Arial</vt:lpstr>
      <vt:lpstr>Calibri</vt:lpstr>
      <vt:lpstr>Century Gothic</vt:lpstr>
      <vt:lpstr>Symbol</vt:lpstr>
      <vt:lpstr>Tahoma</vt:lpstr>
      <vt:lpstr>Traditional Arabic</vt:lpstr>
      <vt:lpstr>Verdana</vt:lpstr>
      <vt:lpstr>Wingdings</vt:lpstr>
      <vt:lpstr>Wingdings 2</vt:lpstr>
      <vt:lpstr>Verve</vt:lpstr>
      <vt:lpstr>Équation</vt:lpstr>
      <vt:lpstr>Equation</vt:lpstr>
      <vt:lpstr>  المركز الجامعي عبد الحفيظ بوالصوف ميلة.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المركز الجامعي عبد الحفيظ بوالصوف ميلة.</dc:title>
  <dc:creator>demo</dc:creator>
  <cp:lastModifiedBy>pc car</cp:lastModifiedBy>
  <cp:revision>63</cp:revision>
  <dcterms:created xsi:type="dcterms:W3CDTF">2016-11-05T20:24:55Z</dcterms:created>
  <dcterms:modified xsi:type="dcterms:W3CDTF">2023-10-17T12:00:49Z</dcterms:modified>
</cp:coreProperties>
</file>