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9"/>
  </p:notesMasterIdLst>
  <p:sldIdLst>
    <p:sldId id="256" r:id="rId2"/>
    <p:sldId id="298" r:id="rId3"/>
    <p:sldId id="259" r:id="rId4"/>
    <p:sldId id="279" r:id="rId5"/>
    <p:sldId id="307" r:id="rId6"/>
    <p:sldId id="308" r:id="rId7"/>
    <p:sldId id="309" r:id="rId8"/>
    <p:sldId id="317" r:id="rId9"/>
    <p:sldId id="310" r:id="rId10"/>
    <p:sldId id="312" r:id="rId11"/>
    <p:sldId id="316" r:id="rId12"/>
    <p:sldId id="318" r:id="rId13"/>
    <p:sldId id="314" r:id="rId14"/>
    <p:sldId id="313" r:id="rId15"/>
    <p:sldId id="320" r:id="rId16"/>
    <p:sldId id="322" r:id="rId17"/>
    <p:sldId id="324"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7" autoAdjust="0"/>
    <p:restoredTop sz="81620" autoAdjust="0"/>
  </p:normalViewPr>
  <p:slideViewPr>
    <p:cSldViewPr>
      <p:cViewPr>
        <p:scale>
          <a:sx n="62" d="100"/>
          <a:sy n="62" d="100"/>
        </p:scale>
        <p:origin x="-139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03260-8DBF-4B7E-B9FC-C10603634352}" type="datetimeFigureOut">
              <a:rPr lang="fr-FR" smtClean="0"/>
              <a:t>27/11/2024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BCFF1-967D-4294-8701-E57D02E32161}" type="slidenum">
              <a:rPr lang="fr-FR" smtClean="0"/>
              <a:t>‹N°›</a:t>
            </a:fld>
            <a:endParaRPr lang="fr-FR"/>
          </a:p>
        </p:txBody>
      </p:sp>
    </p:spTree>
    <p:extLst>
      <p:ext uri="{BB962C8B-B14F-4D97-AF65-F5344CB8AC3E}">
        <p14:creationId xmlns:p14="http://schemas.microsoft.com/office/powerpoint/2010/main" val="1326597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a:t>
            </a:fld>
            <a:endParaRPr lang="fr-FR"/>
          </a:p>
        </p:txBody>
      </p:sp>
    </p:spTree>
    <p:extLst>
      <p:ext uri="{BB962C8B-B14F-4D97-AF65-F5344CB8AC3E}">
        <p14:creationId xmlns:p14="http://schemas.microsoft.com/office/powerpoint/2010/main" val="2745893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8</a:t>
            </a:fld>
            <a:endParaRPr lang="fr-FR"/>
          </a:p>
        </p:txBody>
      </p:sp>
    </p:spTree>
    <p:extLst>
      <p:ext uri="{BB962C8B-B14F-4D97-AF65-F5344CB8AC3E}">
        <p14:creationId xmlns:p14="http://schemas.microsoft.com/office/powerpoint/2010/main" val="288864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10</a:t>
            </a:fld>
            <a:endParaRPr lang="fr-FR"/>
          </a:p>
        </p:txBody>
      </p:sp>
    </p:spTree>
    <p:extLst>
      <p:ext uri="{BB962C8B-B14F-4D97-AF65-F5344CB8AC3E}">
        <p14:creationId xmlns:p14="http://schemas.microsoft.com/office/powerpoint/2010/main" val="1826108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17</a:t>
            </a:fld>
            <a:endParaRPr lang="fr-FR"/>
          </a:p>
        </p:txBody>
      </p:sp>
    </p:spTree>
    <p:extLst>
      <p:ext uri="{BB962C8B-B14F-4D97-AF65-F5344CB8AC3E}">
        <p14:creationId xmlns:p14="http://schemas.microsoft.com/office/powerpoint/2010/main" val="32415630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FA0CEDB-3767-417B-89D0-3DA965F25FDD}" type="datetimeFigureOut">
              <a:rPr lang="fr-FR" smtClean="0"/>
              <a:t>27/11/2024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1B9F5B-565F-433D-A78A-C13A54CD44E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FA0CEDB-3767-417B-89D0-3DA965F25FDD}" type="datetimeFigureOut">
              <a:rPr lang="fr-FR" smtClean="0"/>
              <a:t>27/11/2024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FA0CEDB-3767-417B-89D0-3DA965F25FDD}" type="datetimeFigureOut">
              <a:rPr lang="fr-FR" smtClean="0"/>
              <a:t>27/11/2024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1B9F5B-565F-433D-A78A-C13A54CD44E7}"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A0CEDB-3767-417B-89D0-3DA965F25FDD}" type="datetimeFigureOut">
              <a:rPr lang="fr-FR" smtClean="0"/>
              <a:t>27/11/2024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1B9F5B-565F-433D-A78A-C13A54CD44E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420888"/>
            <a:ext cx="8164804"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Ethics</a:t>
            </a:r>
            <a:r>
              <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and </a:t>
            </a: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Deontology</a:t>
            </a:r>
            <a:endPar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endParaRPr>
          </a:p>
        </p:txBody>
      </p:sp>
      <p:sp>
        <p:nvSpPr>
          <p:cNvPr id="2" name="ZoneTexte 1"/>
          <p:cNvSpPr txBox="1"/>
          <p:nvPr/>
        </p:nvSpPr>
        <p:spPr>
          <a:xfrm>
            <a:off x="1907704" y="4325034"/>
            <a:ext cx="3672408" cy="400110"/>
          </a:xfrm>
          <a:prstGeom prst="rect">
            <a:avLst/>
          </a:prstGeom>
          <a:noFill/>
        </p:spPr>
        <p:txBody>
          <a:bodyPr wrap="square" rtlCol="0">
            <a:spAutoFit/>
          </a:bodyPr>
          <a:lstStyle/>
          <a:p>
            <a:r>
              <a:rPr lang="ar-DZ" sz="2000" dirty="0" smtClean="0"/>
              <a:t>الاخلاقيات و </a:t>
            </a:r>
            <a:r>
              <a:rPr lang="ar-DZ" sz="2000" dirty="0" err="1" smtClean="0"/>
              <a:t>الاداب</a:t>
            </a:r>
            <a:r>
              <a:rPr lang="ar-DZ" sz="2000" dirty="0" smtClean="0"/>
              <a:t> </a:t>
            </a:r>
            <a:r>
              <a:rPr lang="ar-DZ" sz="2000" dirty="0" err="1" smtClean="0"/>
              <a:t>الحامعية</a:t>
            </a:r>
            <a:r>
              <a:rPr lang="ar-DZ" sz="2000" dirty="0" smtClean="0"/>
              <a:t> </a:t>
            </a:r>
            <a:endParaRPr lang="fr-FR"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149080"/>
            <a:ext cx="338517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62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76672"/>
            <a:ext cx="7704856" cy="6555641"/>
          </a:xfrm>
          <a:prstGeom prst="rect">
            <a:avLst/>
          </a:prstGeom>
        </p:spPr>
        <p:txBody>
          <a:bodyPr wrap="square">
            <a:spAutoFit/>
          </a:bodyPr>
          <a:lstStyle/>
          <a:p>
            <a:pPr>
              <a:lnSpc>
                <a:spcPct val="150000"/>
              </a:lnSpc>
            </a:pP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student has the right of</a:t>
            </a: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p>
          <a:p>
            <a:pPr marL="342900" indent="-342900">
              <a:lnSpc>
                <a:spcPct val="150000"/>
              </a:lnSpc>
              <a:buFont typeface="Wingdings" pitchFamily="2" charset="2"/>
              <a:buChar char="v"/>
            </a:pPr>
            <a:r>
              <a:rPr lang="en-US" sz="2000" b="1" dirty="0" smtClean="0"/>
              <a:t>Information </a:t>
            </a:r>
            <a:r>
              <a:rPr lang="en-US" sz="2000" b="1" dirty="0"/>
              <a:t>about the higher education institution to which he/she belongs, including its internal regulations</a:t>
            </a:r>
            <a:r>
              <a:rPr lang="en-US" sz="2000" b="1" dirty="0" smtClean="0"/>
              <a:t>.</a:t>
            </a:r>
            <a:r>
              <a:rPr lang="ar-DZ" sz="2000" b="1" dirty="0"/>
              <a:t> </a:t>
            </a:r>
            <a:endParaRPr lang="en-US" sz="2000" b="1" dirty="0" smtClean="0"/>
          </a:p>
          <a:p>
            <a:pPr marL="342900" indent="-342900">
              <a:lnSpc>
                <a:spcPct val="150000"/>
              </a:lnSpc>
              <a:buFont typeface="Wingdings" pitchFamily="2" charset="2"/>
              <a:buChar char="v"/>
            </a:pPr>
            <a:r>
              <a:rPr lang="en-US" sz="2000" b="1" dirty="0" smtClean="0"/>
              <a:t>Freedom </a:t>
            </a:r>
            <a:r>
              <a:rPr lang="en-US" sz="2000" b="1" dirty="0"/>
              <a:t>of expression and opinion in accordance with the rules governing university </a:t>
            </a:r>
            <a:r>
              <a:rPr lang="en-US" sz="2000" b="1" dirty="0" smtClean="0"/>
              <a:t>institutions</a:t>
            </a:r>
          </a:p>
          <a:p>
            <a:pPr marL="342900" indent="-342900">
              <a:lnSpc>
                <a:spcPct val="150000"/>
              </a:lnSpc>
              <a:buFont typeface="Wingdings" pitchFamily="2" charset="2"/>
              <a:buChar char="v"/>
            </a:pPr>
            <a:r>
              <a:rPr lang="en-US" sz="2000" b="1" dirty="0" smtClean="0"/>
              <a:t>Respect </a:t>
            </a:r>
            <a:r>
              <a:rPr lang="en-US" sz="2000" b="1" dirty="0"/>
              <a:t>and dignity on the part of members of the university </a:t>
            </a:r>
            <a:r>
              <a:rPr lang="en-US" sz="2000" b="1" dirty="0" smtClean="0"/>
              <a:t>community</a:t>
            </a:r>
          </a:p>
          <a:p>
            <a:pPr marL="342900" indent="-342900">
              <a:lnSpc>
                <a:spcPct val="150000"/>
              </a:lnSpc>
              <a:buFont typeface="Wingdings" pitchFamily="2" charset="2"/>
              <a:buChar char="v"/>
            </a:pPr>
            <a:r>
              <a:rPr lang="en-US" sz="2000" b="1" dirty="0" smtClean="0"/>
              <a:t>The necessary- </a:t>
            </a:r>
            <a:r>
              <a:rPr lang="en-US" sz="2000" b="1" dirty="0"/>
              <a:t>security, hygiene, and health prevention both in universities and university campuses</a:t>
            </a:r>
          </a:p>
          <a:p>
            <a:pPr>
              <a:lnSpc>
                <a:spcPct val="150000"/>
              </a:lnSpc>
            </a:pPr>
            <a:endParaRPr lang="en-US" sz="2000" b="1" dirty="0"/>
          </a:p>
          <a:p>
            <a:pPr marL="342900" indent="-342900">
              <a:lnSpc>
                <a:spcPct val="150000"/>
              </a:lnSpc>
              <a:buFont typeface="Wingdings" pitchFamily="2" charset="2"/>
              <a:buChar char="v"/>
            </a:pPr>
            <a:r>
              <a:rPr lang="en-US" sz="2000" b="1" dirty="0" smtClean="0"/>
              <a:t>Quality teaching and supervision based on modern and adopted pedagogical methods</a:t>
            </a:r>
          </a:p>
          <a:p>
            <a:pPr>
              <a:lnSpc>
                <a:spcPct val="150000"/>
              </a:lnSpc>
            </a:pPr>
            <a:endParaRPr lang="en-US" sz="2000" b="1" dirty="0" smtClean="0"/>
          </a:p>
          <a:p>
            <a:pPr>
              <a:lnSpc>
                <a:spcPct val="150000"/>
              </a:lnSpc>
            </a:pPr>
            <a:endParaRPr lang="en-US" sz="2000" b="1" dirty="0"/>
          </a:p>
        </p:txBody>
      </p:sp>
    </p:spTree>
    <p:extLst>
      <p:ext uri="{BB962C8B-B14F-4D97-AF65-F5344CB8AC3E}">
        <p14:creationId xmlns:p14="http://schemas.microsoft.com/office/powerpoint/2010/main" val="2678745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039" y="188640"/>
            <a:ext cx="8568952" cy="5170646"/>
          </a:xfrm>
          <a:prstGeom prst="rect">
            <a:avLst/>
          </a:prstGeom>
        </p:spPr>
        <p:txBody>
          <a:bodyPr wrap="square">
            <a:spAutoFit/>
          </a:bodyPr>
          <a:lstStyle/>
          <a:p>
            <a:pPr marL="342900" indent="-342900">
              <a:lnSpc>
                <a:spcPct val="150000"/>
              </a:lnSpc>
              <a:buFont typeface="Wingdings" pitchFamily="2" charset="2"/>
              <a:buChar char="v"/>
            </a:pPr>
            <a:r>
              <a:rPr lang="en-US" sz="2000" b="1" dirty="0"/>
              <a:t>The student has the right to a fair, equitable and impartial evaluation.</a:t>
            </a:r>
          </a:p>
          <a:p>
            <a:pPr>
              <a:lnSpc>
                <a:spcPct val="150000"/>
              </a:lnSpc>
            </a:pPr>
            <a:endParaRPr lang="en-US" sz="2000" b="1" dirty="0" smtClean="0"/>
          </a:p>
          <a:p>
            <a:pPr marL="342900" indent="-342900">
              <a:lnSpc>
                <a:spcPct val="150000"/>
              </a:lnSpc>
              <a:buFont typeface="Wingdings" pitchFamily="2" charset="2"/>
              <a:buChar char="v"/>
            </a:pPr>
            <a:r>
              <a:rPr lang="en-US" sz="2000" b="1" dirty="0" smtClean="0"/>
              <a:t>He/she </a:t>
            </a:r>
            <a:r>
              <a:rPr lang="en-US" sz="2000" b="1" dirty="0"/>
              <a:t>has the right to appeal if he/she feels aggrieved in the correction of a test</a:t>
            </a:r>
            <a:r>
              <a:rPr lang="en-US" sz="2000" b="1" dirty="0" smtClean="0"/>
              <a:t>.</a:t>
            </a:r>
          </a:p>
          <a:p>
            <a:pPr>
              <a:lnSpc>
                <a:spcPct val="150000"/>
              </a:lnSpc>
            </a:pPr>
            <a:r>
              <a:rPr lang="en-US" sz="2000" b="1" dirty="0" smtClean="0"/>
              <a:t>The </a:t>
            </a:r>
            <a:r>
              <a:rPr lang="en-US" sz="2000" b="1" dirty="0"/>
              <a:t>syllabus of the course and the related modules must be communicated to the student at the beginning of the </a:t>
            </a:r>
            <a:r>
              <a:rPr lang="en-US" sz="2000" b="1" dirty="0" smtClean="0"/>
              <a:t>year</a:t>
            </a:r>
          </a:p>
          <a:p>
            <a:pPr>
              <a:lnSpc>
                <a:spcPct val="150000"/>
              </a:lnSpc>
            </a:pPr>
            <a:endParaRPr lang="en-US" sz="2000" b="1" dirty="0" smtClean="0"/>
          </a:p>
          <a:p>
            <a:pPr marL="342900" indent="-342900">
              <a:lnSpc>
                <a:spcPct val="150000"/>
              </a:lnSpc>
              <a:buFont typeface="Wingdings" pitchFamily="2" charset="2"/>
              <a:buChar char="v"/>
            </a:pPr>
            <a:r>
              <a:rPr lang="en-US" sz="2000" b="1" dirty="0" smtClean="0"/>
              <a:t>It </a:t>
            </a:r>
            <a:r>
              <a:rPr lang="en-US" sz="2000" b="1" dirty="0"/>
              <a:t>is imperative that the student receives the marks and bar of the test as well as the copy of the </a:t>
            </a:r>
            <a:r>
              <a:rPr lang="en-US" sz="2000" b="1" dirty="0" smtClean="0"/>
              <a:t>test</a:t>
            </a:r>
          </a:p>
          <a:p>
            <a:pPr>
              <a:lnSpc>
                <a:spcPct val="150000"/>
              </a:lnSpc>
            </a:pPr>
            <a:endParaRPr lang="en-US" sz="2000" b="1" dirty="0" smtClean="0"/>
          </a:p>
        </p:txBody>
      </p:sp>
    </p:spTree>
    <p:extLst>
      <p:ext uri="{BB962C8B-B14F-4D97-AF65-F5344CB8AC3E}">
        <p14:creationId xmlns:p14="http://schemas.microsoft.com/office/powerpoint/2010/main" val="707435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492896"/>
            <a:ext cx="8352928" cy="3170099"/>
          </a:xfrm>
          <a:prstGeom prst="rect">
            <a:avLst/>
          </a:prstGeom>
        </p:spPr>
        <p:txBody>
          <a:bodyPr wrap="square">
            <a:spAutoFit/>
          </a:bodyPr>
          <a:lstStyle/>
          <a:p>
            <a:pPr marL="342900" indent="-342900">
              <a:buFont typeface="Wingdings" pitchFamily="2" charset="2"/>
              <a:buChar char="v"/>
            </a:pPr>
            <a:r>
              <a:rPr lang="en-US" sz="2000" b="1" dirty="0"/>
              <a:t>The student must show good citizenship inside and outside the university premises</a:t>
            </a:r>
            <a:r>
              <a:rPr lang="en-US" sz="2000" b="1" dirty="0" smtClean="0"/>
              <a:t>.</a:t>
            </a:r>
          </a:p>
          <a:p>
            <a:endParaRPr lang="en-US" sz="2000" b="1" dirty="0" smtClean="0"/>
          </a:p>
          <a:p>
            <a:endParaRPr lang="en-US" sz="2000" b="1" dirty="0"/>
          </a:p>
          <a:p>
            <a:pPr marL="342900" indent="-342900">
              <a:buFont typeface="Wingdings" pitchFamily="2" charset="2"/>
              <a:buChar char="v"/>
            </a:pPr>
            <a:r>
              <a:rPr lang="en-US" sz="2000" b="1" dirty="0" smtClean="0"/>
              <a:t>The </a:t>
            </a:r>
            <a:r>
              <a:rPr lang="en-US" sz="2000" b="1" dirty="0"/>
              <a:t>student must respect results of the jury of </a:t>
            </a:r>
            <a:r>
              <a:rPr lang="en-US" sz="2000" b="1" dirty="0" smtClean="0"/>
              <a:t>deliberation</a:t>
            </a:r>
          </a:p>
          <a:p>
            <a:pPr marL="285750" indent="-285750">
              <a:buFontTx/>
              <a:buChar char="-"/>
            </a:pPr>
            <a:endParaRPr lang="en-US" sz="2000" b="1" dirty="0" smtClean="0"/>
          </a:p>
          <a:p>
            <a:pPr marL="342900" indent="-342900">
              <a:buFont typeface="Wingdings" pitchFamily="2" charset="2"/>
              <a:buChar char="v"/>
            </a:pPr>
            <a:r>
              <a:rPr lang="en-US" sz="2000" b="1" dirty="0" smtClean="0"/>
              <a:t> </a:t>
            </a:r>
            <a:r>
              <a:rPr lang="en-US" sz="2000" b="1" dirty="0"/>
              <a:t>The student must wear a dress worthy of his /her status as a student. </a:t>
            </a:r>
          </a:p>
          <a:p>
            <a:pPr marL="285750" indent="-285750">
              <a:buFontTx/>
              <a:buChar char="-"/>
            </a:pPr>
            <a:endParaRPr lang="en-US" sz="2000" b="1" dirty="0" smtClean="0"/>
          </a:p>
          <a:p>
            <a:pPr marL="285750" indent="-285750">
              <a:buFontTx/>
              <a:buChar char="-"/>
            </a:pPr>
            <a:endParaRPr lang="en-US" sz="2000" b="1" dirty="0"/>
          </a:p>
        </p:txBody>
      </p:sp>
      <p:sp>
        <p:nvSpPr>
          <p:cNvPr id="3" name="Rectangle 2"/>
          <p:cNvSpPr/>
          <p:nvPr/>
        </p:nvSpPr>
        <p:spPr>
          <a:xfrm>
            <a:off x="538306" y="890661"/>
            <a:ext cx="7994133" cy="1323439"/>
          </a:xfrm>
          <a:prstGeom prst="rect">
            <a:avLst/>
          </a:prstGeom>
        </p:spPr>
        <p:txBody>
          <a:bodyPr wrap="square">
            <a:spAutoFit/>
          </a:bodyPr>
          <a:lstStyle/>
          <a:p>
            <a:pPr marL="342900" indent="-342900">
              <a:buFont typeface="Wingdings" pitchFamily="2" charset="2"/>
              <a:buChar char="v"/>
            </a:pPr>
            <a:r>
              <a:rPr lang="en-US" sz="2000" b="1" dirty="0"/>
              <a:t>The student must, therefore, respect the right of all members of the university community to carry out their activities and functions.</a:t>
            </a:r>
          </a:p>
          <a:p>
            <a:endParaRPr lang="en-US" sz="2000" b="1" dirty="0"/>
          </a:p>
        </p:txBody>
      </p:sp>
    </p:spTree>
    <p:extLst>
      <p:ext uri="{BB962C8B-B14F-4D97-AF65-F5344CB8AC3E}">
        <p14:creationId xmlns:p14="http://schemas.microsoft.com/office/powerpoint/2010/main" val="423008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884" y="980728"/>
            <a:ext cx="8568952" cy="2862322"/>
          </a:xfrm>
          <a:prstGeom prst="rect">
            <a:avLst/>
          </a:prstGeom>
        </p:spPr>
        <p:txBody>
          <a:bodyPr wrap="square">
            <a:spAutoFit/>
          </a:bodyPr>
          <a:lstStyle/>
          <a:p>
            <a:pPr marL="342900" indent="-342900">
              <a:lnSpc>
                <a:spcPct val="150000"/>
              </a:lnSpc>
              <a:buFont typeface="Wingdings" pitchFamily="2" charset="2"/>
              <a:buChar char="v"/>
            </a:pPr>
            <a:r>
              <a:rPr lang="en-US" sz="2000" b="1" dirty="0" smtClean="0"/>
              <a:t>The </a:t>
            </a:r>
            <a:r>
              <a:rPr lang="en-US" sz="2000" b="1" dirty="0"/>
              <a:t>student is forbidden to resort to fraud and plagiarism. The sanctions he/she incurs, provided for by the regulations in force and the internal rules of the institution, are the responsibility of the disciplinary council and can go as far as definitive exclusion from the institution</a:t>
            </a:r>
            <a:r>
              <a:rPr lang="en-US" sz="2000" b="1" dirty="0" smtClean="0"/>
              <a:t>.</a:t>
            </a:r>
          </a:p>
          <a:p>
            <a:pPr marL="285750" indent="-285750">
              <a:lnSpc>
                <a:spcPct val="150000"/>
              </a:lnSpc>
              <a:buFontTx/>
              <a:buChar char="-"/>
            </a:pPr>
            <a:endParaRPr lang="ar-DZ" sz="2000" b="1" dirty="0" smtClean="0"/>
          </a:p>
        </p:txBody>
      </p:sp>
    </p:spTree>
    <p:extLst>
      <p:ext uri="{BB962C8B-B14F-4D97-AF65-F5344CB8AC3E}">
        <p14:creationId xmlns:p14="http://schemas.microsoft.com/office/powerpoint/2010/main" val="3893704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8208912" cy="8032968"/>
          </a:xfrm>
          <a:prstGeom prst="rect">
            <a:avLst/>
          </a:prstGeom>
        </p:spPr>
        <p:txBody>
          <a:bodyPr wrap="square">
            <a:spAutoFit/>
          </a:bodyPr>
          <a:lstStyle/>
          <a:p>
            <a:r>
              <a:rPr lang="en-US" dirty="0"/>
              <a:t>	</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Duties of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Students</a:t>
            </a:r>
          </a:p>
          <a:p>
            <a:endParaRPr lang="en-US" b="1" dirty="0"/>
          </a:p>
          <a:p>
            <a:pPr marL="342900" indent="-342900">
              <a:lnSpc>
                <a:spcPct val="150000"/>
              </a:lnSpc>
              <a:buFont typeface="Wingdings" pitchFamily="2" charset="2"/>
              <a:buChar char="v"/>
            </a:pPr>
            <a:r>
              <a:rPr lang="en-US" sz="2000" b="1" dirty="0" smtClean="0"/>
              <a:t>The </a:t>
            </a:r>
            <a:r>
              <a:rPr lang="en-US" sz="2000" b="1" dirty="0"/>
              <a:t>student is obliged to provide accurate and precise information at the time of registration and to </a:t>
            </a:r>
            <a:r>
              <a:rPr lang="en-US" sz="2000" b="1" dirty="0" err="1" smtClean="0"/>
              <a:t>fulfil</a:t>
            </a:r>
            <a:r>
              <a:rPr lang="en-US" sz="2000" b="1" dirty="0" smtClean="0"/>
              <a:t> </a:t>
            </a:r>
            <a:r>
              <a:rPr lang="en-US" sz="2000" b="1" dirty="0"/>
              <a:t>his/her administrative obligations towards the </a:t>
            </a:r>
            <a:r>
              <a:rPr lang="en-US" sz="2000" b="1" dirty="0" smtClean="0"/>
              <a:t>institution</a:t>
            </a:r>
          </a:p>
          <a:p>
            <a:pPr marL="342900" indent="-342900">
              <a:lnSpc>
                <a:spcPct val="150000"/>
              </a:lnSpc>
              <a:buFont typeface="Wingdings" pitchFamily="2" charset="2"/>
              <a:buChar char="v"/>
            </a:pPr>
            <a:r>
              <a:rPr lang="en-US" sz="2000" b="1" dirty="0" smtClean="0"/>
              <a:t>The </a:t>
            </a:r>
            <a:r>
              <a:rPr lang="en-US" sz="2000" b="1" dirty="0"/>
              <a:t>student must respect the school s internal regulations, the regulation in force and the code of conduct and </a:t>
            </a:r>
            <a:r>
              <a:rPr lang="en-US" sz="2000" b="1" dirty="0" smtClean="0"/>
              <a:t>ethics </a:t>
            </a:r>
          </a:p>
          <a:p>
            <a:pPr marL="342900" indent="-342900">
              <a:lnSpc>
                <a:spcPct val="150000"/>
              </a:lnSpc>
              <a:buFont typeface="Wingdings" pitchFamily="2" charset="2"/>
              <a:buChar char="v"/>
            </a:pPr>
            <a:r>
              <a:rPr lang="en-US" sz="2000" b="1" dirty="0"/>
              <a:t>The student can establish scientific, artistic, cultural and cultural sports associations in accordance with the legislations in </a:t>
            </a:r>
            <a:r>
              <a:rPr lang="en-US" sz="2000" b="1" dirty="0" smtClean="0"/>
              <a:t>force</a:t>
            </a:r>
          </a:p>
          <a:p>
            <a:pPr marL="342900" indent="-342900">
              <a:lnSpc>
                <a:spcPct val="150000"/>
              </a:lnSpc>
              <a:buFont typeface="Wingdings" pitchFamily="2" charset="2"/>
              <a:buChar char="v"/>
            </a:pPr>
            <a:r>
              <a:rPr lang="en-US" sz="2000" b="1" dirty="0" smtClean="0"/>
              <a:t>The </a:t>
            </a:r>
            <a:r>
              <a:rPr lang="en-US" sz="2000" b="1" dirty="0"/>
              <a:t>student shall respect the dignity of members of academic community and the rights of members of the academic </a:t>
            </a:r>
            <a:endParaRPr lang="en-US" sz="2000" b="1" dirty="0" smtClean="0"/>
          </a:p>
          <a:p>
            <a:pPr>
              <a:lnSpc>
                <a:spcPct val="150000"/>
              </a:lnSpc>
            </a:pPr>
            <a:r>
              <a:rPr lang="en-US" sz="2000" b="1" dirty="0" smtClean="0"/>
              <a:t>community </a:t>
            </a:r>
            <a:r>
              <a:rPr lang="en-US" sz="2000" b="1" dirty="0"/>
              <a:t>to freedom of expression and opinion</a:t>
            </a:r>
            <a:r>
              <a:rPr lang="en-US" sz="2000" b="1" dirty="0" smtClean="0"/>
              <a:t>.</a:t>
            </a:r>
            <a:r>
              <a:rPr lang="ar-DZ" sz="2000" b="1" dirty="0"/>
              <a:t> </a:t>
            </a:r>
            <a:r>
              <a:rPr lang="ar-DZ" sz="2000" b="1" dirty="0" smtClean="0"/>
              <a:t>-</a:t>
            </a:r>
            <a:endParaRPr lang="en-US" sz="2000" b="1" dirty="0" smtClean="0"/>
          </a:p>
          <a:p>
            <a:pPr marL="285750" indent="-285750">
              <a:lnSpc>
                <a:spcPct val="150000"/>
              </a:lnSpc>
              <a:buFontTx/>
              <a:buChar char="-"/>
            </a:pPr>
            <a:endParaRPr lang="en-US" sz="2000" b="1" dirty="0"/>
          </a:p>
          <a:p>
            <a:pPr marL="285750" indent="-285750">
              <a:lnSpc>
                <a:spcPct val="150000"/>
              </a:lnSpc>
              <a:buFontTx/>
              <a:buChar char="-"/>
            </a:pPr>
            <a:endParaRPr lang="en-US" sz="2000" b="1" dirty="0" smtClean="0"/>
          </a:p>
          <a:p>
            <a:pPr marL="285750" indent="-285750">
              <a:lnSpc>
                <a:spcPct val="150000"/>
              </a:lnSpc>
              <a:buFontTx/>
              <a:buChar char="-"/>
            </a:pPr>
            <a:endParaRPr lang="en-US" sz="2000" dirty="0"/>
          </a:p>
          <a:p>
            <a:pPr marL="285750" indent="-285750">
              <a:lnSpc>
                <a:spcPct val="150000"/>
              </a:lnSpc>
              <a:buFontTx/>
              <a:buChar char="-"/>
            </a:pPr>
            <a:endParaRPr lang="en-US" sz="2000" dirty="0" smtClean="0"/>
          </a:p>
          <a:p>
            <a:pPr marL="285750" indent="-285750">
              <a:lnSpc>
                <a:spcPct val="150000"/>
              </a:lnSpc>
              <a:buFontTx/>
              <a:buChar char="-"/>
            </a:pPr>
            <a:endParaRPr lang="en-US" sz="2000" dirty="0"/>
          </a:p>
        </p:txBody>
      </p:sp>
    </p:spTree>
    <p:extLst>
      <p:ext uri="{BB962C8B-B14F-4D97-AF65-F5344CB8AC3E}">
        <p14:creationId xmlns:p14="http://schemas.microsoft.com/office/powerpoint/2010/main" val="1825238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703" y="2977251"/>
            <a:ext cx="6076343" cy="830997"/>
          </a:xfrm>
          <a:prstGeom prst="rect">
            <a:avLst/>
          </a:prstGeom>
        </p:spPr>
        <p:txBody>
          <a:bodyPr wrap="none">
            <a:spAutoFit/>
          </a:bodyPr>
          <a:lstStyle/>
          <a:p>
            <a:pPr algn="ctr"/>
            <a:r>
              <a:rPr lang="fr-FR" sz="2400" b="1" dirty="0" err="1" smtClean="0">
                <a:ln w="10541" cmpd="sng">
                  <a:solidFill>
                    <a:schemeClr val="accent1">
                      <a:shade val="88000"/>
                      <a:satMod val="110000"/>
                    </a:schemeClr>
                  </a:solidFill>
                  <a:prstDash val="solid"/>
                </a:ln>
                <a:latin typeface="Times New Roman" pitchFamily="18" charset="0"/>
                <a:cs typeface="Times New Roman" pitchFamily="18" charset="0"/>
              </a:rPr>
              <a:t>Rights</a:t>
            </a:r>
            <a:r>
              <a:rPr lang="fr-FR" sz="2400" b="1" dirty="0" smtClean="0">
                <a:ln w="10541" cmpd="sng">
                  <a:solidFill>
                    <a:schemeClr val="accent1">
                      <a:shade val="88000"/>
                      <a:satMod val="110000"/>
                    </a:schemeClr>
                  </a:solidFill>
                  <a:prstDash val="solid"/>
                </a:ln>
                <a:latin typeface="Times New Roman" pitchFamily="18" charset="0"/>
                <a:cs typeface="Times New Roman" pitchFamily="18" charset="0"/>
              </a:rPr>
              <a:t> </a:t>
            </a:r>
            <a:r>
              <a:rPr lang="fr-FR" sz="2400" b="1" dirty="0">
                <a:ln w="10541" cmpd="sng">
                  <a:solidFill>
                    <a:schemeClr val="accent1">
                      <a:shade val="88000"/>
                      <a:satMod val="110000"/>
                    </a:schemeClr>
                  </a:solidFill>
                  <a:prstDash val="solid"/>
                </a:ln>
                <a:latin typeface="Times New Roman" pitchFamily="18" charset="0"/>
                <a:cs typeface="Times New Roman" pitchFamily="18" charset="0"/>
              </a:rPr>
              <a:t>and Obligations of the </a:t>
            </a:r>
            <a:r>
              <a:rPr lang="fr-FR" sz="2400" b="1" dirty="0" smtClean="0">
                <a:ln w="10541" cmpd="sng">
                  <a:solidFill>
                    <a:schemeClr val="accent1">
                      <a:shade val="88000"/>
                      <a:satMod val="110000"/>
                    </a:schemeClr>
                  </a:solidFill>
                  <a:prstDash val="solid"/>
                </a:ln>
                <a:latin typeface="Times New Roman" pitchFamily="18" charset="0"/>
                <a:cs typeface="Times New Roman" pitchFamily="18" charset="0"/>
              </a:rPr>
              <a:t>Administrative</a:t>
            </a:r>
            <a:endParaRPr lang="ar-DZ" sz="2400" b="1" dirty="0" smtClean="0">
              <a:ln w="10541" cmpd="sng">
                <a:solidFill>
                  <a:schemeClr val="accent1">
                    <a:shade val="88000"/>
                    <a:satMod val="110000"/>
                  </a:schemeClr>
                </a:solidFill>
                <a:prstDash val="solid"/>
              </a:ln>
              <a:latin typeface="Times New Roman" pitchFamily="18" charset="0"/>
              <a:cs typeface="Times New Roman" pitchFamily="18" charset="0"/>
            </a:endParaRPr>
          </a:p>
          <a:p>
            <a:pPr algn="ctr"/>
            <a:r>
              <a:rPr lang="ar-DZ" sz="2400" b="1" dirty="0" smtClean="0">
                <a:ln w="10541" cmpd="sng">
                  <a:solidFill>
                    <a:schemeClr val="accent1">
                      <a:shade val="88000"/>
                      <a:satMod val="110000"/>
                    </a:schemeClr>
                  </a:solidFill>
                  <a:prstDash val="solid"/>
                </a:ln>
                <a:latin typeface="Times New Roman" pitchFamily="18" charset="0"/>
                <a:cs typeface="Times New Roman" pitchFamily="18" charset="0"/>
              </a:rPr>
              <a:t>حقوق و واجبات الاداريين</a:t>
            </a:r>
            <a:endParaRPr lang="fr-FR" sz="2400" b="1" dirty="0">
              <a:ln w="10541" cmpd="sng">
                <a:solidFill>
                  <a:schemeClr val="accent1">
                    <a:shade val="88000"/>
                    <a:satMod val="110000"/>
                  </a:schemeClr>
                </a:solidFill>
                <a:prstDash val="solid"/>
              </a:ln>
              <a:latin typeface="Times New Roman" pitchFamily="18" charset="0"/>
              <a:cs typeface="Times New Roman" pitchFamily="18" charset="0"/>
            </a:endParaRPr>
          </a:p>
        </p:txBody>
      </p:sp>
    </p:spTree>
    <p:extLst>
      <p:ext uri="{BB962C8B-B14F-4D97-AF65-F5344CB8AC3E}">
        <p14:creationId xmlns:p14="http://schemas.microsoft.com/office/powerpoint/2010/main" val="2826314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484784"/>
            <a:ext cx="8136904" cy="4124206"/>
          </a:xfrm>
          <a:prstGeom prst="rect">
            <a:avLst/>
          </a:prstGeom>
        </p:spPr>
        <p:txBody>
          <a:bodyPr wrap="square">
            <a:spAutoFit/>
          </a:bodyPr>
          <a:lstStyle/>
          <a:p>
            <a:r>
              <a:rPr lang="en-US" dirty="0"/>
              <a:t>	</a:t>
            </a: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Rights</a:t>
            </a:r>
          </a:p>
          <a:p>
            <a:pPr marL="285750" indent="-285750">
              <a:buFont typeface="Wingdings" pitchFamily="2" charset="2"/>
              <a:buChar char="v"/>
            </a:pPr>
            <a:r>
              <a:rPr lang="en-US" b="1" dirty="0" smtClean="0"/>
              <a:t>They </a:t>
            </a:r>
            <a:r>
              <a:rPr lang="en-US" b="1" dirty="0"/>
              <a:t>have to be treated with respect, consideration, and hold the same title as </a:t>
            </a:r>
            <a:r>
              <a:rPr lang="en-US" b="1" dirty="0" smtClean="0"/>
              <a:t>entire</a:t>
            </a:r>
          </a:p>
          <a:p>
            <a:pPr marL="285750" indent="-285750">
              <a:buFont typeface="Wingdings" pitchFamily="2" charset="2"/>
              <a:buChar char="v"/>
            </a:pPr>
            <a:endParaRPr lang="en-US" b="1" dirty="0" smtClean="0"/>
          </a:p>
          <a:p>
            <a:pPr marL="285750" indent="-285750">
              <a:buFont typeface="Wingdings" pitchFamily="2" charset="2"/>
              <a:buChar char="v"/>
            </a:pPr>
            <a:r>
              <a:rPr lang="en-US" b="1" dirty="0" smtClean="0"/>
              <a:t>university community actors hey must not put under pressure, or discrimination while accomplishing their tasks.</a:t>
            </a:r>
          </a:p>
          <a:p>
            <a:pPr marL="285750" indent="-285750">
              <a:buFont typeface="Wingdings" pitchFamily="2" charset="2"/>
              <a:buChar char="v"/>
            </a:pPr>
            <a:endParaRPr lang="en-US" b="1" dirty="0" smtClean="0"/>
          </a:p>
          <a:p>
            <a:pPr marL="285750" indent="-285750">
              <a:buFont typeface="Wingdings" pitchFamily="2" charset="2"/>
              <a:buChar char="v"/>
            </a:pPr>
            <a:endParaRPr lang="en-US" b="1" dirty="0"/>
          </a:p>
          <a:p>
            <a:pPr marL="285750" indent="-285750">
              <a:buFont typeface="Wingdings" pitchFamily="2" charset="2"/>
              <a:buChar char="v"/>
            </a:pPr>
            <a:r>
              <a:rPr lang="en-US" b="1" dirty="0" smtClean="0"/>
              <a:t>-</a:t>
            </a:r>
            <a:r>
              <a:rPr lang="en-US" b="1" dirty="0"/>
              <a:t>They benefit from government protection while exercising their tasks.</a:t>
            </a:r>
          </a:p>
          <a:p>
            <a:endParaRPr lang="en-US" b="1" dirty="0"/>
          </a:p>
          <a:p>
            <a:endParaRPr lang="en-US" b="1" dirty="0" smtClean="0"/>
          </a:p>
          <a:p>
            <a:endParaRPr lang="en-US" b="1" dirty="0" smtClean="0"/>
          </a:p>
          <a:p>
            <a:endParaRPr lang="en-US" dirty="0"/>
          </a:p>
        </p:txBody>
      </p:sp>
    </p:spTree>
    <p:extLst>
      <p:ext uri="{BB962C8B-B14F-4D97-AF65-F5344CB8AC3E}">
        <p14:creationId xmlns:p14="http://schemas.microsoft.com/office/powerpoint/2010/main" val="11063493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96752"/>
            <a:ext cx="8424936" cy="3570208"/>
          </a:xfrm>
          <a:prstGeom prst="rect">
            <a:avLst/>
          </a:prstGeom>
        </p:spPr>
        <p:txBody>
          <a:bodyPr wrap="square">
            <a:spAutoFit/>
          </a:bodyPr>
          <a:lstStyle/>
          <a:p>
            <a:r>
              <a:rPr lang="en-US" dirty="0"/>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Obligations</a:t>
            </a:r>
          </a:p>
          <a:p>
            <a:pPr marL="285750" indent="-285750">
              <a:buFont typeface="Wingdings" pitchFamily="2" charset="2"/>
              <a:buChar char="v"/>
            </a:pPr>
            <a:r>
              <a:rPr lang="en-US" dirty="0" smtClean="0"/>
              <a:t>They are responsible for the continuous and regular functioning of structures and institutions of education and research.</a:t>
            </a:r>
            <a:r>
              <a:rPr lang="ar-DZ" dirty="0"/>
              <a:t> وهم مسؤولون </a:t>
            </a:r>
            <a:r>
              <a:rPr lang="ar-DZ" dirty="0" smtClean="0"/>
              <a:t>عن</a:t>
            </a:r>
            <a:endParaRPr lang="en-US" dirty="0" smtClean="0"/>
          </a:p>
          <a:p>
            <a:pPr marL="285750" indent="-285750">
              <a:buFont typeface="Wingdings" pitchFamily="2" charset="2"/>
              <a:buChar char="v"/>
            </a:pPr>
            <a:endParaRPr lang="en-US" dirty="0" smtClean="0"/>
          </a:p>
          <a:p>
            <a:pPr marL="285750" indent="-285750">
              <a:buFont typeface="Wingdings" pitchFamily="2" charset="2"/>
              <a:buChar char="v"/>
            </a:pPr>
            <a:r>
              <a:rPr lang="en-US" dirty="0" smtClean="0"/>
              <a:t>They should do their tasks with professionalism.</a:t>
            </a:r>
          </a:p>
          <a:p>
            <a:pPr marL="285750" indent="-285750">
              <a:buFont typeface="Wingdings" pitchFamily="2" charset="2"/>
              <a:buChar char="v"/>
            </a:pPr>
            <a:endParaRPr lang="en-US" dirty="0" smtClean="0"/>
          </a:p>
          <a:p>
            <a:pPr marL="285750" indent="-285750">
              <a:buFont typeface="Wingdings" pitchFamily="2" charset="2"/>
              <a:buChar char="v"/>
            </a:pPr>
            <a:r>
              <a:rPr lang="en-US" dirty="0" smtClean="0"/>
              <a:t>They should accomplish their tasks with loyalty and without partisan consideration</a:t>
            </a:r>
          </a:p>
          <a:p>
            <a:pPr marL="285750" indent="-285750">
              <a:buFont typeface="Wingdings" pitchFamily="2" charset="2"/>
              <a:buChar char="v"/>
            </a:pPr>
            <a:endParaRPr lang="en-US" dirty="0" smtClean="0"/>
          </a:p>
          <a:p>
            <a:pPr marL="285750" indent="-285750">
              <a:buFont typeface="Wingdings" pitchFamily="2" charset="2"/>
              <a:buChar char="v"/>
            </a:pPr>
            <a:r>
              <a:rPr lang="en-US" dirty="0" smtClean="0"/>
              <a:t>They should show courtesy, listening, discretion, confidentiality, diligence and reliability in the accomplishment of their profession.</a:t>
            </a:r>
          </a:p>
          <a:p>
            <a:r>
              <a:rPr lang="ar-DZ" dirty="0" smtClean="0"/>
              <a:t>.</a:t>
            </a:r>
            <a:endParaRPr lang="en-US" dirty="0"/>
          </a:p>
        </p:txBody>
      </p:sp>
      <p:sp>
        <p:nvSpPr>
          <p:cNvPr id="3" name="Rectangle 2"/>
          <p:cNvSpPr/>
          <p:nvPr/>
        </p:nvSpPr>
        <p:spPr>
          <a:xfrm>
            <a:off x="611560" y="4869160"/>
            <a:ext cx="6696744" cy="369332"/>
          </a:xfrm>
          <a:prstGeom prst="rect">
            <a:avLst/>
          </a:prstGeom>
        </p:spPr>
        <p:txBody>
          <a:bodyPr wrap="square">
            <a:spAutoFit/>
          </a:bodyPr>
          <a:lstStyle/>
          <a:p>
            <a:pPr marL="285750" indent="-285750">
              <a:buFont typeface="Wingdings" pitchFamily="2" charset="2"/>
              <a:buChar char="v"/>
            </a:pPr>
            <a:r>
              <a:rPr lang="en-US" dirty="0"/>
              <a:t>They must wear a dress worthy of their profession</a:t>
            </a:r>
            <a:endParaRPr lang="fr-FR" dirty="0"/>
          </a:p>
        </p:txBody>
      </p:sp>
    </p:spTree>
    <p:extLst>
      <p:ext uri="{BB962C8B-B14F-4D97-AF65-F5344CB8AC3E}">
        <p14:creationId xmlns:p14="http://schemas.microsoft.com/office/powerpoint/2010/main" val="299331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8064896" cy="4401205"/>
          </a:xfrm>
          <a:prstGeom prst="rect">
            <a:avLst/>
          </a:prstGeom>
        </p:spPr>
        <p:txBody>
          <a:bodyPr wrap="square">
            <a:spAutoFit/>
          </a:bodyPr>
          <a:lstStyle/>
          <a:p>
            <a:r>
              <a:rPr lang="en-US" sz="2800" dirty="0">
                <a:latin typeface="Times New Roman" pitchFamily="18" charset="0"/>
                <a:cs typeface="Times New Roman" pitchFamily="18" charset="0"/>
              </a:rPr>
              <a:t>COURSE DESCRIPTION</a:t>
            </a:r>
          </a:p>
          <a:p>
            <a:r>
              <a:rPr lang="en-US" sz="2800" dirty="0">
                <a:latin typeface="Times New Roman" pitchFamily="18" charset="0"/>
                <a:cs typeface="Times New Roman" pitchFamily="18" charset="0"/>
              </a:rPr>
              <a:t>University of </a:t>
            </a:r>
            <a:r>
              <a:rPr lang="en-US" sz="2800" dirty="0" err="1">
                <a:latin typeface="Times New Roman" pitchFamily="18" charset="0"/>
                <a:cs typeface="Times New Roman" pitchFamily="18" charset="0"/>
              </a:rPr>
              <a:t>Abdelhafid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Boussouf</a:t>
            </a:r>
            <a:r>
              <a:rPr lang="en-US" sz="2800" dirty="0">
                <a:latin typeface="Times New Roman" pitchFamily="18" charset="0"/>
                <a:cs typeface="Times New Roman" pitchFamily="18" charset="0"/>
              </a:rPr>
              <a:t> Mila</a:t>
            </a:r>
          </a:p>
          <a:p>
            <a:r>
              <a:rPr lang="en-US" sz="2800" dirty="0">
                <a:latin typeface="Times New Roman" pitchFamily="18" charset="0"/>
                <a:cs typeface="Times New Roman" pitchFamily="18" charset="0"/>
              </a:rPr>
              <a:t>Teacher: </a:t>
            </a:r>
            <a:r>
              <a:rPr lang="en-US" sz="2800" dirty="0" err="1">
                <a:latin typeface="Times New Roman" pitchFamily="18" charset="0"/>
                <a:cs typeface="Times New Roman" pitchFamily="18" charset="0"/>
              </a:rPr>
              <a:t>Mrs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samira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kennouche</a:t>
            </a:r>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Subject: Ethics and Deontology</a:t>
            </a:r>
          </a:p>
          <a:p>
            <a:r>
              <a:rPr lang="en-US" sz="2800" dirty="0">
                <a:latin typeface="Times New Roman" pitchFamily="18" charset="0"/>
                <a:cs typeface="Times New Roman" pitchFamily="18" charset="0"/>
              </a:rPr>
              <a:t>Grade: 1st year common core science and technology</a:t>
            </a:r>
          </a:p>
          <a:p>
            <a:r>
              <a:rPr lang="en-US" sz="2800" dirty="0">
                <a:latin typeface="Times New Roman" pitchFamily="18" charset="0"/>
                <a:cs typeface="Times New Roman" pitchFamily="18" charset="0"/>
              </a:rPr>
              <a:t>SEMESTER: 1st</a:t>
            </a:r>
          </a:p>
          <a:p>
            <a:r>
              <a:rPr lang="en-US" sz="2800" dirty="0">
                <a:latin typeface="Times New Roman" pitchFamily="18" charset="0"/>
                <a:cs typeface="Times New Roman" pitchFamily="18" charset="0"/>
              </a:rPr>
              <a:t>Description of the Content: Theoretical.</a:t>
            </a:r>
          </a:p>
          <a:p>
            <a:r>
              <a:rPr lang="en-US" sz="2800" dirty="0">
                <a:latin typeface="Times New Roman" pitchFamily="18" charset="0"/>
                <a:cs typeface="Times New Roman" pitchFamily="18" charset="0"/>
              </a:rPr>
              <a:t>Credits: 01   Coefficient: 01</a:t>
            </a:r>
          </a:p>
          <a:p>
            <a:r>
              <a:rPr lang="en-US" sz="2800" dirty="0" smtClean="0">
                <a:latin typeface="Times New Roman" pitchFamily="18" charset="0"/>
                <a:cs typeface="Times New Roman" pitchFamily="18" charset="0"/>
              </a:rPr>
              <a:t>ACADEMIC </a:t>
            </a:r>
            <a:r>
              <a:rPr lang="en-US" sz="2800" dirty="0">
                <a:latin typeface="Times New Roman" pitchFamily="18" charset="0"/>
                <a:cs typeface="Times New Roman" pitchFamily="18" charset="0"/>
              </a:rPr>
              <a:t>YEAR: 2023/2024</a:t>
            </a:r>
          </a:p>
          <a:p>
            <a:r>
              <a:rPr lang="en-US" sz="2800" dirty="0">
                <a:latin typeface="Times New Roman" pitchFamily="18" charset="0"/>
                <a:cs typeface="Times New Roman" pitchFamily="18" charset="0"/>
              </a:rPr>
              <a:t>Department of Science and Technology.</a:t>
            </a:r>
          </a:p>
        </p:txBody>
      </p:sp>
    </p:spTree>
    <p:extLst>
      <p:ext uri="{BB962C8B-B14F-4D97-AF65-F5344CB8AC3E}">
        <p14:creationId xmlns:p14="http://schemas.microsoft.com/office/powerpoint/2010/main" val="2893049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7871" y="836712"/>
            <a:ext cx="4020652" cy="707886"/>
          </a:xfrm>
          <a:prstGeom prst="rect">
            <a:avLst/>
          </a:prstGeom>
        </p:spPr>
        <p:txBody>
          <a:bodyPr wrap="none">
            <a:spAutoFit/>
          </a:bodyPr>
          <a:lstStyle/>
          <a:p>
            <a:r>
              <a:rPr lang="fr-FR" sz="4000" b="1" dirty="0">
                <a:latin typeface="Times New Roman" pitchFamily="18" charset="0"/>
                <a:cs typeface="Times New Roman" pitchFamily="18" charset="0"/>
              </a:rPr>
              <a:t>Course Contents:</a:t>
            </a:r>
          </a:p>
        </p:txBody>
      </p:sp>
      <p:sp>
        <p:nvSpPr>
          <p:cNvPr id="4" name="Rectangle 3"/>
          <p:cNvSpPr/>
          <p:nvPr/>
        </p:nvSpPr>
        <p:spPr>
          <a:xfrm>
            <a:off x="1115616" y="1628800"/>
            <a:ext cx="6984776" cy="4524315"/>
          </a:xfrm>
          <a:prstGeom prst="rect">
            <a:avLst/>
          </a:prstGeom>
        </p:spPr>
        <p:txBody>
          <a:bodyPr wrap="square">
            <a:spAutoFit/>
          </a:bodyPr>
          <a:lstStyle/>
          <a:p>
            <a:r>
              <a:rPr lang="en-US" b="1" dirty="0"/>
              <a:t>Chapter 01.Fundamental concept</a:t>
            </a:r>
          </a:p>
          <a:p>
            <a:r>
              <a:rPr lang="en-US" dirty="0"/>
              <a:t>Definition</a:t>
            </a:r>
          </a:p>
          <a:p>
            <a:r>
              <a:rPr lang="en-US" dirty="0"/>
              <a:t>Distinction between the different concepts</a:t>
            </a:r>
          </a:p>
          <a:p>
            <a:r>
              <a:rPr lang="en-US" b="1" dirty="0"/>
              <a:t>Chapter 02.University franchise</a:t>
            </a:r>
          </a:p>
          <a:p>
            <a:r>
              <a:rPr lang="en-US" dirty="0"/>
              <a:t>Concept of university franchises</a:t>
            </a:r>
          </a:p>
          <a:p>
            <a:r>
              <a:rPr lang="en-US" dirty="0"/>
              <a:t>Actors of Campus University</a:t>
            </a:r>
          </a:p>
          <a:p>
            <a:r>
              <a:rPr lang="en-US" b="1" dirty="0"/>
              <a:t>Chapter03 University Charter of Ethics and Deontology </a:t>
            </a:r>
          </a:p>
          <a:p>
            <a:r>
              <a:rPr lang="en-US" dirty="0"/>
              <a:t>Right of student</a:t>
            </a:r>
          </a:p>
          <a:p>
            <a:r>
              <a:rPr lang="en-US" dirty="0"/>
              <a:t>Duties of student</a:t>
            </a:r>
          </a:p>
          <a:p>
            <a:r>
              <a:rPr lang="en-US" dirty="0"/>
              <a:t>Teacher’s rights</a:t>
            </a:r>
          </a:p>
          <a:p>
            <a:r>
              <a:rPr lang="en-US" dirty="0"/>
              <a:t>Obligation of the research professor</a:t>
            </a:r>
          </a:p>
          <a:p>
            <a:r>
              <a:rPr lang="en-US" dirty="0"/>
              <a:t>Obligation of administrative and technical staff</a:t>
            </a:r>
          </a:p>
          <a:p>
            <a:r>
              <a:rPr lang="en-US" b="1" dirty="0" smtClean="0"/>
              <a:t>Chapter 04.University </a:t>
            </a:r>
            <a:r>
              <a:rPr lang="en-US" b="1" dirty="0"/>
              <a:t>values</a:t>
            </a:r>
          </a:p>
          <a:p>
            <a:r>
              <a:rPr lang="en-US" dirty="0"/>
              <a:t>Social values</a:t>
            </a:r>
          </a:p>
          <a:p>
            <a:r>
              <a:rPr lang="en-US" dirty="0"/>
              <a:t>Community values</a:t>
            </a:r>
          </a:p>
          <a:p>
            <a:r>
              <a:rPr lang="en-US" dirty="0"/>
              <a:t>Professional </a:t>
            </a:r>
            <a:r>
              <a:rPr lang="en-US" dirty="0" smtClean="0"/>
              <a:t>values</a:t>
            </a:r>
            <a:endParaRPr lang="en-US" dirty="0"/>
          </a:p>
        </p:txBody>
      </p:sp>
    </p:spTree>
    <p:extLst>
      <p:ext uri="{BB962C8B-B14F-4D97-AF65-F5344CB8AC3E}">
        <p14:creationId xmlns:p14="http://schemas.microsoft.com/office/powerpoint/2010/main" val="2384046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83568" y="2276872"/>
            <a:ext cx="8640960" cy="1446550"/>
          </a:xfrm>
          <a:prstGeom prst="rect">
            <a:avLst/>
          </a:prstGeom>
          <a:solidFill>
            <a:schemeClr val="bg1"/>
          </a:solidFill>
        </p:spPr>
        <p:txBody>
          <a:bodyPr wrap="square">
            <a:spAutoFit/>
          </a:bodyPr>
          <a:lstStyle/>
          <a:p>
            <a:r>
              <a:rPr lang="en-US" sz="4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itchFamily="18" charset="0"/>
                <a:cs typeface="Times New Roman" pitchFamily="18" charset="0"/>
              </a:rPr>
              <a:t>Rights and duties of the University </a:t>
            </a:r>
            <a:r>
              <a:rPr lang="en-US" sz="4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itchFamily="18" charset="0"/>
                <a:cs typeface="Times New Roman" pitchFamily="18" charset="0"/>
              </a:rPr>
              <a:t>              Community</a:t>
            </a:r>
            <a:endParaRPr lang="fr-FR" sz="4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itchFamily="18" charset="0"/>
              <a:cs typeface="Times New Roman" pitchFamily="18" charset="0"/>
            </a:endParaRPr>
          </a:p>
        </p:txBody>
      </p:sp>
      <p:sp>
        <p:nvSpPr>
          <p:cNvPr id="2" name="ZoneTexte 1"/>
          <p:cNvSpPr txBox="1"/>
          <p:nvPr/>
        </p:nvSpPr>
        <p:spPr>
          <a:xfrm>
            <a:off x="2483768" y="1499592"/>
            <a:ext cx="3024336" cy="646331"/>
          </a:xfrm>
          <a:prstGeom prst="rect">
            <a:avLst/>
          </a:prstGeom>
          <a:noFill/>
        </p:spPr>
        <p:txBody>
          <a:bodyPr wrap="square" rtlCol="0">
            <a:spAutoFit/>
          </a:bodyPr>
          <a:lstStyle/>
          <a:p>
            <a:r>
              <a:rPr lang="en-GB" sz="3600" b="1" dirty="0" smtClean="0">
                <a:latin typeface="Times New Roman" pitchFamily="18" charset="0"/>
                <a:cs typeface="Times New Roman" pitchFamily="18" charset="0"/>
              </a:rPr>
              <a:t>Chapter 3</a:t>
            </a:r>
            <a:endParaRPr lang="fr-FR"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898751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2564904"/>
            <a:ext cx="6480720" cy="1077218"/>
          </a:xfrm>
          <a:prstGeom prst="rect">
            <a:avLst/>
          </a:prstGeom>
        </p:spPr>
        <p:txBody>
          <a:bodyPr wrap="square">
            <a:spAutoFit/>
          </a:bodyPr>
          <a:lstStyle/>
          <a:p>
            <a:r>
              <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Rights and Duties of </a:t>
            </a: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Professor-Researcher</a:t>
            </a:r>
            <a:endParaRPr 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3756298"/>
            <a:ext cx="4415648" cy="2911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0254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51344"/>
            <a:ext cx="8136904" cy="4955203"/>
          </a:xfrm>
          <a:prstGeom prst="rect">
            <a:avLst/>
          </a:prstGeom>
        </p:spPr>
        <p:txBody>
          <a:bodyPr wrap="square">
            <a:spAutoFit/>
          </a:bodyPr>
          <a:lstStyle/>
          <a:p>
            <a:r>
              <a:rPr lang="en-US" dirty="0"/>
              <a:t>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Rights  </a:t>
            </a: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حقوق</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en-US" b="1" dirty="0"/>
          </a:p>
          <a:p>
            <a:pPr marL="342900" indent="-342900">
              <a:buFont typeface="Arial" pitchFamily="34" charset="0"/>
              <a:buChar char="•"/>
            </a:pPr>
            <a:r>
              <a:rPr lang="en-US" sz="2000" b="1" dirty="0" smtClean="0"/>
              <a:t>When </a:t>
            </a:r>
            <a:r>
              <a:rPr lang="en-US" sz="2000" b="1" dirty="0"/>
              <a:t>the researcher-professor is called upon for exercising administrative functions, he or she must meet the requirements of respect and </a:t>
            </a:r>
            <a:r>
              <a:rPr lang="en-US" sz="2000" b="1" dirty="0" smtClean="0"/>
              <a:t>efficiency</a:t>
            </a:r>
          </a:p>
          <a:p>
            <a:endParaRPr lang="en-US" sz="2000" b="1" dirty="0"/>
          </a:p>
          <a:p>
            <a:pPr marL="342900" indent="-342900">
              <a:buFont typeface="Arial" pitchFamily="34" charset="0"/>
              <a:buChar char="•"/>
            </a:pPr>
            <a:r>
              <a:rPr lang="en-US" sz="2000" b="1" dirty="0" smtClean="0"/>
              <a:t>The </a:t>
            </a:r>
            <a:r>
              <a:rPr lang="en-US" sz="2000" b="1" dirty="0"/>
              <a:t>evaluation should particularly be undertaken based on the academic assessment measures of appreciating research and teaching activities </a:t>
            </a:r>
            <a:endParaRPr lang="en-US" sz="2000" b="1" dirty="0" smtClean="0"/>
          </a:p>
          <a:p>
            <a:endParaRPr lang="en-US" sz="2000" b="1" dirty="0"/>
          </a:p>
          <a:p>
            <a:endParaRPr lang="en-US" sz="2000" b="1" dirty="0" smtClean="0"/>
          </a:p>
          <a:p>
            <a:pPr marL="342900" indent="-342900">
              <a:buFont typeface="Arial" pitchFamily="34" charset="0"/>
              <a:buChar char="•"/>
            </a:pPr>
            <a:r>
              <a:rPr lang="en-US" sz="2000" b="1" dirty="0"/>
              <a:t>The researcher-professor benefits from adequate work conditions as well as the necessary pedagogical and scientific means that will allow him/her to be fully focused on their tasks and to devote necessary time to benefit from permanent training. </a:t>
            </a:r>
          </a:p>
        </p:txBody>
      </p:sp>
    </p:spTree>
    <p:extLst>
      <p:ext uri="{BB962C8B-B14F-4D97-AF65-F5344CB8AC3E}">
        <p14:creationId xmlns:p14="http://schemas.microsoft.com/office/powerpoint/2010/main" val="331593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137" y="404664"/>
            <a:ext cx="8280920" cy="5447645"/>
          </a:xfrm>
          <a:prstGeom prst="rect">
            <a:avLst/>
          </a:prstGeom>
        </p:spPr>
        <p:txBody>
          <a:bodyPr wrap="square">
            <a:spAutoFit/>
          </a:bodyPr>
          <a:lstStyle/>
          <a:p>
            <a:r>
              <a:rPr lang="en-US" dirty="0"/>
              <a:t>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Duties /</a:t>
            </a: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Obligations</a:t>
            </a:r>
            <a:r>
              <a:rPr lang="ar-D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DZ"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واحبات</a:t>
            </a:r>
            <a:r>
              <a:rPr lang="ar-DZ"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342900" indent="-342900">
              <a:buFont typeface="Arial" pitchFamily="34" charset="0"/>
              <a:buChar char="•"/>
            </a:pPr>
            <a:r>
              <a:rPr lang="en-US" sz="2000" b="1" dirty="0" smtClean="0"/>
              <a:t>in </a:t>
            </a:r>
            <a:r>
              <a:rPr lang="en-US" sz="2000" b="1" dirty="0"/>
              <a:t>situations, where multiple occupations are permitted by terms of law, primacy should be given to the academic </a:t>
            </a:r>
            <a:r>
              <a:rPr lang="en-US" sz="2000" b="1" dirty="0" smtClean="0"/>
              <a:t>profession</a:t>
            </a:r>
          </a:p>
          <a:p>
            <a:endParaRPr lang="en-US" sz="2000" b="1" dirty="0"/>
          </a:p>
          <a:p>
            <a:endParaRPr lang="en-US" sz="2000" b="1" dirty="0"/>
          </a:p>
          <a:p>
            <a:pPr marL="342900" indent="-342900">
              <a:buFont typeface="Arial" pitchFamily="34" charset="0"/>
              <a:buChar char="•"/>
            </a:pPr>
            <a:r>
              <a:rPr lang="en-US" sz="2000" b="1" dirty="0" smtClean="0"/>
              <a:t>Respect </a:t>
            </a:r>
            <a:r>
              <a:rPr lang="en-US" sz="2000" b="1" dirty="0"/>
              <a:t>the work of peers and students, especially doctoral students, by citing sources and refraining from any form of </a:t>
            </a:r>
            <a:r>
              <a:rPr lang="en-US" sz="2000" b="1" dirty="0" smtClean="0"/>
              <a:t>plagiarism</a:t>
            </a:r>
          </a:p>
          <a:p>
            <a:endParaRPr lang="en-US" sz="2000" b="1" dirty="0"/>
          </a:p>
          <a:p>
            <a:pPr marL="342900" indent="-342900">
              <a:buFont typeface="Arial" pitchFamily="34" charset="0"/>
              <a:buChar char="•"/>
            </a:pPr>
            <a:r>
              <a:rPr lang="en-US" sz="2000" b="1" dirty="0" smtClean="0"/>
              <a:t>be </a:t>
            </a:r>
            <a:r>
              <a:rPr lang="en-US" sz="2000" b="1" dirty="0"/>
              <a:t>fair and impartial in the professional or academic evaluation of their </a:t>
            </a:r>
            <a:r>
              <a:rPr lang="en-US" sz="2000" b="1" dirty="0" smtClean="0"/>
              <a:t>colleagues</a:t>
            </a:r>
          </a:p>
          <a:p>
            <a:pPr marL="285750" indent="-285750">
              <a:buFontTx/>
              <a:buChar char="-"/>
            </a:pPr>
            <a:endParaRPr lang="en-US" sz="2000" b="1" dirty="0" smtClean="0"/>
          </a:p>
          <a:p>
            <a:pPr marL="342900" indent="-342900">
              <a:buFont typeface="Arial" pitchFamily="34" charset="0"/>
              <a:buChar char="•"/>
            </a:pPr>
            <a:r>
              <a:rPr lang="en-US" sz="2000" b="1" dirty="0" smtClean="0"/>
              <a:t>Evaluate </a:t>
            </a:r>
            <a:r>
              <a:rPr lang="en-US" sz="2000" b="1" dirty="0"/>
              <a:t>students' performance objectively and </a:t>
            </a:r>
            <a:r>
              <a:rPr lang="en-US" sz="2000" b="1" dirty="0" smtClean="0"/>
              <a:t>fairly</a:t>
            </a:r>
            <a:endParaRPr lang="en-US" sz="2000" b="1" dirty="0"/>
          </a:p>
          <a:p>
            <a:r>
              <a:rPr lang="en-US" sz="2000" b="1" dirty="0" smtClean="0"/>
              <a:t>Ensure </a:t>
            </a:r>
            <a:r>
              <a:rPr lang="en-US" sz="2000" b="1" dirty="0"/>
              <a:t>that the content of deliberations and debates in the various bodies on which they serve is kept </a:t>
            </a:r>
            <a:r>
              <a:rPr lang="en-US" sz="2000" b="1" dirty="0" smtClean="0"/>
              <a:t>confidential</a:t>
            </a:r>
            <a:endParaRPr lang="en-US" sz="2000" b="1" dirty="0"/>
          </a:p>
        </p:txBody>
      </p:sp>
    </p:spTree>
    <p:extLst>
      <p:ext uri="{BB962C8B-B14F-4D97-AF65-F5344CB8AC3E}">
        <p14:creationId xmlns:p14="http://schemas.microsoft.com/office/powerpoint/2010/main" val="1823073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935" y="2132856"/>
            <a:ext cx="8784976" cy="2246769"/>
          </a:xfrm>
          <a:prstGeom prst="rect">
            <a:avLst/>
          </a:prstGeom>
        </p:spPr>
        <p:txBody>
          <a:bodyPr wrap="square">
            <a:spAutoFit/>
          </a:bodyPr>
          <a:lstStyle/>
          <a:p>
            <a:endParaRPr lang="en-US" sz="2000" b="1" dirty="0"/>
          </a:p>
          <a:p>
            <a:pPr marL="342900" indent="-342900">
              <a:buFont typeface="Arial" pitchFamily="34" charset="0"/>
              <a:buChar char="•"/>
            </a:pPr>
            <a:r>
              <a:rPr lang="en-US" sz="2000" b="1" dirty="0" smtClean="0"/>
              <a:t>They </a:t>
            </a:r>
            <a:r>
              <a:rPr lang="en-US" sz="2000" b="1" dirty="0"/>
              <a:t>must therefore respect the right of all members of the university community to access the exercise of their activities and functions</a:t>
            </a:r>
            <a:r>
              <a:rPr lang="en-US" sz="2000" b="1" dirty="0" smtClean="0"/>
              <a:t>.</a:t>
            </a:r>
          </a:p>
          <a:p>
            <a:endParaRPr lang="en-US" sz="2000" b="1" dirty="0"/>
          </a:p>
          <a:p>
            <a:endParaRPr lang="en-US" sz="2000" b="1" dirty="0"/>
          </a:p>
          <a:p>
            <a:pPr marL="342900" indent="-342900">
              <a:buFont typeface="Arial" pitchFamily="34" charset="0"/>
              <a:buChar char="•"/>
            </a:pPr>
            <a:r>
              <a:rPr lang="en-US" sz="2000" b="1" dirty="0" smtClean="0"/>
              <a:t>Wear </a:t>
            </a:r>
            <a:r>
              <a:rPr lang="en-US" sz="2000" b="1" dirty="0"/>
              <a:t>professional uniform</a:t>
            </a:r>
          </a:p>
        </p:txBody>
      </p:sp>
      <p:sp>
        <p:nvSpPr>
          <p:cNvPr id="4" name="Rectangle 3"/>
          <p:cNvSpPr/>
          <p:nvPr/>
        </p:nvSpPr>
        <p:spPr>
          <a:xfrm>
            <a:off x="539108" y="1124744"/>
            <a:ext cx="7848872" cy="707886"/>
          </a:xfrm>
          <a:prstGeom prst="rect">
            <a:avLst/>
          </a:prstGeom>
        </p:spPr>
        <p:txBody>
          <a:bodyPr wrap="square">
            <a:spAutoFit/>
          </a:bodyPr>
          <a:lstStyle/>
          <a:p>
            <a:pPr marL="342900" indent="-342900">
              <a:buFont typeface="Arial" pitchFamily="34" charset="0"/>
              <a:buChar char="•"/>
            </a:pPr>
            <a:r>
              <a:rPr lang="fr-FR" sz="2000" b="1" dirty="0"/>
              <a:t>Refrain </a:t>
            </a:r>
            <a:r>
              <a:rPr lang="fr-FR" sz="2000" b="1" dirty="0" err="1"/>
              <a:t>from</a:t>
            </a:r>
            <a:r>
              <a:rPr lang="fr-FR" sz="2000" b="1" dirty="0"/>
              <a:t> </a:t>
            </a:r>
            <a:r>
              <a:rPr lang="fr-FR" sz="2000" b="1" dirty="0" err="1"/>
              <a:t>using</a:t>
            </a:r>
            <a:r>
              <a:rPr lang="fr-FR" sz="2000" b="1" dirty="0"/>
              <a:t> </a:t>
            </a:r>
            <a:r>
              <a:rPr lang="fr-FR" sz="2000" b="1" dirty="0" err="1"/>
              <a:t>their</a:t>
            </a:r>
            <a:r>
              <a:rPr lang="fr-FR" sz="2000" b="1" dirty="0"/>
              <a:t> </a:t>
            </a:r>
            <a:r>
              <a:rPr lang="fr-FR" sz="2000" b="1" dirty="0" err="1"/>
              <a:t>academic</a:t>
            </a:r>
            <a:r>
              <a:rPr lang="fr-FR" sz="2000" b="1" dirty="0"/>
              <a:t> </a:t>
            </a:r>
            <a:r>
              <a:rPr lang="fr-FR" sz="2000" b="1" dirty="0" err="1"/>
              <a:t>status</a:t>
            </a:r>
            <a:r>
              <a:rPr lang="fr-FR" sz="2000" b="1" dirty="0"/>
              <a:t> and </a:t>
            </a:r>
            <a:r>
              <a:rPr lang="fr-FR" sz="2000" b="1" dirty="0" err="1"/>
              <a:t>engaging</a:t>
            </a:r>
            <a:r>
              <a:rPr lang="fr-FR" sz="2000" b="1" dirty="0"/>
              <a:t> the </a:t>
            </a:r>
            <a:r>
              <a:rPr lang="fr-FR" sz="2000" b="1" dirty="0" err="1"/>
              <a:t>responsibility</a:t>
            </a:r>
            <a:r>
              <a:rPr lang="fr-FR" sz="2000" b="1" dirty="0"/>
              <a:t> of the </a:t>
            </a:r>
            <a:r>
              <a:rPr lang="fr-FR" sz="2000" b="1" dirty="0" err="1"/>
              <a:t>university</a:t>
            </a:r>
            <a:r>
              <a:rPr lang="fr-FR" sz="2000" b="1" dirty="0"/>
              <a:t> in </a:t>
            </a:r>
            <a:r>
              <a:rPr lang="fr-FR" sz="2000" b="1" dirty="0" err="1"/>
              <a:t>purely</a:t>
            </a:r>
            <a:r>
              <a:rPr lang="fr-FR" sz="2000" b="1" dirty="0"/>
              <a:t> </a:t>
            </a:r>
            <a:r>
              <a:rPr lang="fr-FR" sz="2000" b="1" dirty="0" err="1"/>
              <a:t>personal</a:t>
            </a:r>
            <a:r>
              <a:rPr lang="fr-FR" sz="2000" b="1" dirty="0"/>
              <a:t> </a:t>
            </a:r>
            <a:r>
              <a:rPr lang="fr-FR" sz="2000" b="1" dirty="0" err="1" smtClean="0"/>
              <a:t>purposes</a:t>
            </a:r>
            <a:endParaRPr lang="ar-DZ" sz="2000" b="1" dirty="0"/>
          </a:p>
        </p:txBody>
      </p:sp>
    </p:spTree>
    <p:extLst>
      <p:ext uri="{BB962C8B-B14F-4D97-AF65-F5344CB8AC3E}">
        <p14:creationId xmlns:p14="http://schemas.microsoft.com/office/powerpoint/2010/main" val="388292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2276872"/>
            <a:ext cx="5812047" cy="1077218"/>
          </a:xfrm>
          <a:prstGeom prst="rect">
            <a:avLst/>
          </a:prstGeom>
        </p:spPr>
        <p:txBody>
          <a:bodyPr wrap="square">
            <a:spAutoFit/>
          </a:bodyPr>
          <a:lstStyle/>
          <a:p>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Rights </a:t>
            </a: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and Duties of </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Students</a:t>
            </a:r>
            <a:endParaRPr lang="ar-D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r>
              <a:rPr lang="ar-D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حقوق و </a:t>
            </a:r>
            <a:r>
              <a:rPr lang="ar-DZ"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واحبات</a:t>
            </a:r>
            <a:r>
              <a:rPr lang="ar-D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الطلاب</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4482715"/>
            <a:ext cx="3501099" cy="196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92458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3860</TotalTime>
  <Words>469</Words>
  <Application>Microsoft Office PowerPoint</Application>
  <PresentationFormat>Affichage à l'écran (4:3)</PresentationFormat>
  <Paragraphs>115</Paragraphs>
  <Slides>17</Slides>
  <Notes>4</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pctronic</dc:creator>
  <cp:lastModifiedBy>pctronic</cp:lastModifiedBy>
  <cp:revision>191</cp:revision>
  <dcterms:created xsi:type="dcterms:W3CDTF">2022-12-15T11:19:27Z</dcterms:created>
  <dcterms:modified xsi:type="dcterms:W3CDTF">2024-11-27T13:50:02Z</dcterms:modified>
</cp:coreProperties>
</file>