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79" r:id="rId5"/>
    <p:sldId id="284" r:id="rId6"/>
    <p:sldId id="285" r:id="rId7"/>
    <p:sldId id="302" r:id="rId8"/>
    <p:sldId id="286" r:id="rId9"/>
    <p:sldId id="287" r:id="rId10"/>
    <p:sldId id="288" r:id="rId11"/>
    <p:sldId id="289" r:id="rId12"/>
    <p:sldId id="290" r:id="rId13"/>
    <p:sldId id="291" r:id="rId14"/>
    <p:sldId id="292" r:id="rId15"/>
    <p:sldId id="293" r:id="rId16"/>
    <p:sldId id="294" r:id="rId17"/>
    <p:sldId id="283" r:id="rId18"/>
    <p:sldId id="276"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snapToGrid="0">
      <p:cViewPr varScale="1">
        <p:scale>
          <a:sx n="52" d="100"/>
          <a:sy n="52" d="100"/>
        </p:scale>
        <p:origin x="872" y="48"/>
      </p:cViewPr>
      <p:guideLst/>
    </p:cSldViewPr>
  </p:slideViewPr>
  <p:notesTextViewPr>
    <p:cViewPr>
      <p:scale>
        <a:sx n="1" d="1"/>
        <a:sy n="1" d="1"/>
      </p:scale>
      <p:origin x="0" y="0"/>
    </p:cViewPr>
  </p:notesTextViewPr>
  <p:sorterViewPr>
    <p:cViewPr>
      <p:scale>
        <a:sx n="100" d="100"/>
        <a:sy n="100" d="100"/>
      </p:scale>
      <p:origin x="0" y="-1530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Image"/>
          <p:cNvSpPr>
            <a:spLocks noGrp="1"/>
          </p:cNvSpPr>
          <p:nvPr>
            <p:ph type="pic" idx="21"/>
          </p:nvPr>
        </p:nvSpPr>
        <p:spPr>
          <a:xfrm>
            <a:off x="-901700" y="-127000"/>
            <a:ext cx="14211300" cy="9997255"/>
          </a:xfrm>
          <a:prstGeom prst="rect">
            <a:avLst/>
          </a:prstGeom>
        </p:spPr>
        <p:txBody>
          <a:bodyPr lIns="91439" tIns="45719" rIns="91439" bIns="45719" anchor="t">
            <a:noAutofit/>
          </a:bodyPr>
          <a:lstStyle/>
          <a:p>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5" name="Title Text"/>
          <p:cNvSpPr txBox="1">
            <a:spLocks noGrp="1"/>
          </p:cNvSpPr>
          <p:nvPr>
            <p:ph type="title"/>
          </p:nvPr>
        </p:nvSpPr>
        <p:spPr>
          <a:xfrm>
            <a:off x="508000" y="3670300"/>
            <a:ext cx="11988800" cy="2413000"/>
          </a:xfrm>
          <a:prstGeom prst="rect">
            <a:avLst/>
          </a:prstGeom>
        </p:spPr>
        <p:txBody>
          <a:bodyPr/>
          <a:lstStyle/>
          <a:p>
            <a:r>
              <a:t>Title Text</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3"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4"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5" name="Lorem Ipsum Dolor"/>
          <p:cNvSpPr txBox="1">
            <a:spLocks noGrp="1"/>
          </p:cNvSpPr>
          <p:nvPr>
            <p:ph type="body" sz="quarter" idx="21"/>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46" name="Image"/>
          <p:cNvSpPr>
            <a:spLocks noGrp="1"/>
          </p:cNvSpPr>
          <p:nvPr>
            <p:ph type="pic" sz="half" idx="22"/>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47"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48"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4" name="Title Text"/>
          <p:cNvSpPr txBox="1">
            <a:spLocks noGrp="1"/>
          </p:cNvSpPr>
          <p:nvPr>
            <p:ph type="title"/>
          </p:nvPr>
        </p:nvSpPr>
        <p:spPr>
          <a:prstGeom prst="rect">
            <a:avLst/>
          </a:prstGeom>
        </p:spPr>
        <p:txBody>
          <a:bodyPr/>
          <a:lstStyle/>
          <a:p>
            <a:r>
              <a:t>Title Text</a:t>
            </a:r>
          </a:p>
        </p:txBody>
      </p:sp>
      <p:sp>
        <p:nvSpPr>
          <p:cNvPr id="6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3" name="Image"/>
          <p:cNvSpPr>
            <a:spLocks noGrp="1"/>
          </p:cNvSpPr>
          <p:nvPr>
            <p:ph type="pic" sz="half" idx="21"/>
          </p:nvPr>
        </p:nvSpPr>
        <p:spPr>
          <a:xfrm>
            <a:off x="6819900" y="1739900"/>
            <a:ext cx="5575300" cy="8169655"/>
          </a:xfrm>
          <a:prstGeom prst="rect">
            <a:avLst/>
          </a:prstGeom>
          <a:ln w="9525">
            <a:round/>
          </a:ln>
        </p:spPr>
        <p:txBody>
          <a:bodyPr lIns="91439" tIns="45719" rIns="91439" bIns="45719" anchor="t">
            <a:noAutofit/>
          </a:bodyPr>
          <a:lstStyle/>
          <a:p>
            <a:endParaRPr/>
          </a:p>
        </p:txBody>
      </p:sp>
      <p:sp>
        <p:nvSpPr>
          <p:cNvPr id="74" name="Title Text"/>
          <p:cNvSpPr txBox="1">
            <a:spLocks noGrp="1"/>
          </p:cNvSpPr>
          <p:nvPr>
            <p:ph type="title"/>
          </p:nvPr>
        </p:nvSpPr>
        <p:spPr>
          <a:prstGeom prst="rect">
            <a:avLst/>
          </a:prstGeom>
        </p:spPr>
        <p:txBody>
          <a:bodyPr/>
          <a:lstStyle/>
          <a:p>
            <a:r>
              <a:t>Title Text</a:t>
            </a:r>
          </a:p>
        </p:txBody>
      </p:sp>
      <p:sp>
        <p:nvSpPr>
          <p:cNvPr id="75" name="Body Level One…"/>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3"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1" name="Image"/>
          <p:cNvSpPr>
            <a:spLocks noGrp="1"/>
          </p:cNvSpPr>
          <p:nvPr>
            <p:ph type="pic" sz="half" idx="21"/>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2" name="Image"/>
          <p:cNvSpPr>
            <a:spLocks noGrp="1"/>
          </p:cNvSpPr>
          <p:nvPr>
            <p:ph type="pic" sz="quarter" idx="22"/>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3" name="Image"/>
          <p:cNvSpPr>
            <a:spLocks noGrp="1"/>
          </p:cNvSpPr>
          <p:nvPr>
            <p:ph type="pic" sz="half" idx="23"/>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1" name="–Johnny Appleseed"/>
          <p:cNvSpPr txBox="1">
            <a:spLocks noGrp="1"/>
          </p:cNvSpPr>
          <p:nvPr>
            <p:ph type="body" sz="quarter" idx="21"/>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2" name="“Type a quote here.”"/>
          <p:cNvSpPr txBox="1">
            <a:spLocks noGrp="1"/>
          </p:cNvSpPr>
          <p:nvPr>
            <p:ph type="body" sz="quarter" idx="22"/>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acher Ghichi Abdellali"/>
          <p:cNvSpPr>
            <a:spLocks noGrp="1"/>
          </p:cNvSpPr>
          <p:nvPr>
            <p:ph type="ctrTitle" idx="4294967295"/>
          </p:nvPr>
        </p:nvSpPr>
        <p:spPr>
          <a:xfrm>
            <a:off x="3550348" y="1077194"/>
            <a:ext cx="5904104" cy="954127"/>
          </a:xfrm>
          <a:prstGeom prst="rect">
            <a:avLst/>
          </a:prstGeom>
          <a:solidFill>
            <a:schemeClr val="accent1"/>
          </a:solidFill>
        </p:spPr>
        <p:txBody>
          <a:bodyPr lIns="0" tIns="0" rIns="0" bIns="0"/>
          <a:lstStyle>
            <a:lvl1pPr>
              <a:lnSpc>
                <a:spcPct val="100000"/>
              </a:lnSpc>
              <a:spcBef>
                <a:spcPts val="0"/>
              </a:spcBef>
              <a:defRPr sz="3600" b="1">
                <a:solidFill>
                  <a:srgbClr val="FFFFFF"/>
                </a:solidFill>
                <a:effectLst>
                  <a:outerShdw blurRad="25400" dist="33948" dir="2700000" rotWithShape="0">
                    <a:srgbClr val="3B3936"/>
                  </a:outerShdw>
                </a:effectLst>
                <a:latin typeface="Palatino"/>
                <a:ea typeface="Palatino"/>
                <a:cs typeface="Palatino"/>
                <a:sym typeface="Palatino"/>
              </a:defRPr>
            </a:lvl1pPr>
          </a:lstStyle>
          <a:p>
            <a:r>
              <a:t>Teacher Ghichi Abdellali</a:t>
            </a:r>
          </a:p>
        </p:txBody>
      </p:sp>
      <p:sp>
        <p:nvSpPr>
          <p:cNvPr id="128" name="Mila University Center 2019-2020"/>
          <p:cNvSpPr>
            <a:spLocks noGrp="1"/>
          </p:cNvSpPr>
          <p:nvPr>
            <p:ph type="subTitle" sz="quarter" idx="4294967295"/>
          </p:nvPr>
        </p:nvSpPr>
        <p:spPr>
          <a:xfrm>
            <a:off x="3156688" y="7701902"/>
            <a:ext cx="6400801" cy="457201"/>
          </a:xfrm>
          <a:prstGeom prst="rect">
            <a:avLst/>
          </a:prstGeom>
          <a:blipFill>
            <a:blip r:embed="rId2"/>
          </a:blipFill>
        </p:spPr>
        <p:txBody>
          <a:bodyPr lIns="45719" tIns="45719" rIns="45719" bIns="45719" anchor="t"/>
          <a:lstStyle>
            <a:lvl1pPr marL="0" indent="0" algn="ctr" defTabSz="408940">
              <a:spcBef>
                <a:spcPts val="0"/>
              </a:spcBef>
              <a:buClrTx/>
              <a:buSzTx/>
              <a:buFontTx/>
              <a:buNone/>
              <a:defRPr sz="2240">
                <a:solidFill>
                  <a:srgbClr val="FFFFFF"/>
                </a:solidFill>
                <a:effectLst>
                  <a:outerShdw blurRad="17780" dist="23763" dir="2700000" rotWithShape="0">
                    <a:srgbClr val="3B3936"/>
                  </a:outerShdw>
                </a:effectLst>
              </a:defRPr>
            </a:lvl1pPr>
          </a:lstStyle>
          <a:p>
            <a:r>
              <a:rPr dirty="0"/>
              <a:t>Mila </a:t>
            </a:r>
            <a:r>
              <a:t>University Center</a:t>
            </a:r>
            <a:endParaRPr dirty="0"/>
          </a:p>
        </p:txBody>
      </p:sp>
      <p:sp>
        <p:nvSpPr>
          <p:cNvPr id="129" name="Marketing Research"/>
          <p:cNvSpPr/>
          <p:nvPr/>
        </p:nvSpPr>
        <p:spPr>
          <a:xfrm>
            <a:off x="2242288" y="3080488"/>
            <a:ext cx="8229601" cy="3048001"/>
          </a:xfrm>
          <a:prstGeom prst="rect">
            <a:avLst/>
          </a:prstGeom>
          <a:blipFill>
            <a:blip r:embed="rId3"/>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defRPr sz="9100" b="1">
                <a:solidFill>
                  <a:srgbClr val="FFFFFF"/>
                </a:solidFill>
                <a:effectLst>
                  <a:outerShdw blurRad="25400" dist="33948" dir="2700000" rotWithShape="0">
                    <a:srgbClr val="3B3936"/>
                  </a:outerShdw>
                </a:effectLst>
              </a:defRPr>
            </a:lvl1pPr>
          </a:lstStyle>
          <a:p>
            <a:r>
              <a:t>Marketing Research</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005B560-09BB-B824-02B3-FAF496F53D2B}"/>
              </a:ext>
            </a:extLst>
          </p:cNvPr>
          <p:cNvSpPr txBox="1"/>
          <p:nvPr/>
        </p:nvSpPr>
        <p:spPr>
          <a:xfrm>
            <a:off x="7137071" y="297972"/>
            <a:ext cx="5584369"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r" rtl="1">
              <a:buFont typeface="+mj-lt"/>
              <a:buAutoNum type="arabicPeriod"/>
            </a:pPr>
            <a:r>
              <a:rPr lang="ar-EG" sz="3600" b="1" dirty="0">
                <a:solidFill>
                  <a:srgbClr val="002060"/>
                </a:solidFill>
              </a:rPr>
              <a:t>شرح الفرق بين المجتمع والعينة</a:t>
            </a:r>
            <a:endParaRPr lang="fr-FR" sz="3600" dirty="0">
              <a:solidFill>
                <a:srgbClr val="002060"/>
              </a:solidFill>
            </a:endParaRPr>
          </a:p>
        </p:txBody>
      </p:sp>
      <p:sp>
        <p:nvSpPr>
          <p:cNvPr id="5" name="ZoneTexte 4">
            <a:extLst>
              <a:ext uri="{FF2B5EF4-FFF2-40B4-BE49-F238E27FC236}">
                <a16:creationId xmlns:a16="http://schemas.microsoft.com/office/drawing/2014/main" id="{3F3BB801-B4B5-749A-4619-588F60022901}"/>
              </a:ext>
            </a:extLst>
          </p:cNvPr>
          <p:cNvSpPr txBox="1"/>
          <p:nvPr/>
        </p:nvSpPr>
        <p:spPr>
          <a:xfrm>
            <a:off x="5774151" y="1049245"/>
            <a:ext cx="650174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57200" indent="-457200" algn="r" rtl="1">
              <a:buFont typeface="+mj-lt"/>
              <a:buAutoNum type="arabicPeriod"/>
              <a:defRPr sz="3200" b="1">
                <a:solidFill>
                  <a:srgbClr val="002060"/>
                </a:solidFill>
              </a:defRPr>
            </a:lvl1pPr>
          </a:lstStyle>
          <a:p>
            <a:pPr>
              <a:buFont typeface="Arial" panose="020B0604020202020204" pitchFamily="34" charset="0"/>
              <a:buChar char="•"/>
            </a:pPr>
            <a:r>
              <a:rPr lang="fr-FR" dirty="0" err="1"/>
              <a:t>الأدوات</a:t>
            </a:r>
            <a:r>
              <a:rPr lang="fr-FR" dirty="0"/>
              <a:t> </a:t>
            </a:r>
            <a:r>
              <a:rPr lang="fr-FR" dirty="0" err="1"/>
              <a:t>المستخدمة</a:t>
            </a:r>
            <a:r>
              <a:rPr lang="fr-FR" dirty="0"/>
              <a:t> </a:t>
            </a:r>
            <a:r>
              <a:rPr lang="fr-FR" dirty="0" err="1"/>
              <a:t>لتقييم</a:t>
            </a:r>
            <a:r>
              <a:rPr lang="fr-FR" dirty="0"/>
              <a:t> </a:t>
            </a:r>
            <a:r>
              <a:rPr lang="fr-FR" dirty="0" err="1"/>
              <a:t>جودة</a:t>
            </a:r>
            <a:r>
              <a:rPr lang="fr-FR" dirty="0"/>
              <a:t> </a:t>
            </a:r>
            <a:r>
              <a:rPr lang="fr-FR" dirty="0" err="1"/>
              <a:t>العينات</a:t>
            </a:r>
            <a:r>
              <a:rPr lang="fr-FR" dirty="0"/>
              <a:t> </a:t>
            </a:r>
          </a:p>
        </p:txBody>
      </p:sp>
      <p:sp>
        <p:nvSpPr>
          <p:cNvPr id="7" name="ZoneTexte 6">
            <a:extLst>
              <a:ext uri="{FF2B5EF4-FFF2-40B4-BE49-F238E27FC236}">
                <a16:creationId xmlns:a16="http://schemas.microsoft.com/office/drawing/2014/main" id="{4E8DFF2D-D30A-57ED-F408-6C24B9EBFF74}"/>
              </a:ext>
            </a:extLst>
          </p:cNvPr>
          <p:cNvSpPr txBox="1"/>
          <p:nvPr/>
        </p:nvSpPr>
        <p:spPr>
          <a:xfrm>
            <a:off x="142505" y="1738962"/>
            <a:ext cx="12578936"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70C0"/>
                </a:solidFill>
              </a:defRPr>
            </a:lvl1pPr>
          </a:lstStyle>
          <a:p>
            <a:r>
              <a:rPr lang="fr-FR" dirty="0" err="1">
                <a:solidFill>
                  <a:srgbClr val="002060"/>
                </a:solidFill>
              </a:rPr>
              <a:t>خطأ</a:t>
            </a:r>
            <a:r>
              <a:rPr lang="fr-FR" dirty="0">
                <a:solidFill>
                  <a:srgbClr val="002060"/>
                </a:solidFill>
              </a:rPr>
              <a:t> </a:t>
            </a:r>
            <a:r>
              <a:rPr lang="ar-EG" dirty="0">
                <a:solidFill>
                  <a:srgbClr val="002060"/>
                </a:solidFill>
              </a:rPr>
              <a:t>المعاينة (</a:t>
            </a:r>
            <a:r>
              <a:rPr lang="fr-FR" dirty="0">
                <a:solidFill>
                  <a:srgbClr val="002060"/>
                </a:solidFill>
              </a:rPr>
              <a:t>Sampling </a:t>
            </a:r>
            <a:r>
              <a:rPr lang="fr-FR" dirty="0" err="1">
                <a:solidFill>
                  <a:srgbClr val="002060"/>
                </a:solidFill>
              </a:rPr>
              <a:t>error</a:t>
            </a:r>
            <a:r>
              <a:rPr lang="ar-EG" dirty="0">
                <a:solidFill>
                  <a:srgbClr val="002060"/>
                </a:solidFill>
              </a:rPr>
              <a:t>): </a:t>
            </a:r>
            <a:r>
              <a:rPr lang="fr-FR" dirty="0" err="1"/>
              <a:t>أي</a:t>
            </a:r>
            <a:r>
              <a:rPr lang="fr-FR" dirty="0"/>
              <a:t> </a:t>
            </a:r>
            <a:r>
              <a:rPr lang="fr-FR" dirty="0" err="1"/>
              <a:t>نوع</a:t>
            </a:r>
            <a:r>
              <a:rPr lang="fr-FR" dirty="0"/>
              <a:t> </a:t>
            </a:r>
            <a:r>
              <a:rPr lang="fr-FR" dirty="0" err="1"/>
              <a:t>من</a:t>
            </a:r>
            <a:r>
              <a:rPr lang="fr-FR" dirty="0"/>
              <a:t> </a:t>
            </a:r>
            <a:r>
              <a:rPr lang="fr-FR" dirty="0" err="1"/>
              <a:t>التحيز</a:t>
            </a:r>
            <a:r>
              <a:rPr lang="fr-FR" dirty="0"/>
              <a:t> </a:t>
            </a:r>
            <a:r>
              <a:rPr lang="fr-FR" dirty="0" err="1"/>
              <a:t>يعزى</a:t>
            </a:r>
            <a:r>
              <a:rPr lang="fr-FR" dirty="0"/>
              <a:t> </a:t>
            </a:r>
            <a:r>
              <a:rPr lang="fr-FR" dirty="0" err="1"/>
              <a:t>إلى</a:t>
            </a:r>
            <a:r>
              <a:rPr lang="fr-FR" dirty="0"/>
              <a:t> </a:t>
            </a:r>
            <a:r>
              <a:rPr lang="fr-FR" dirty="0" err="1"/>
              <a:t>أخطاء</a:t>
            </a:r>
            <a:r>
              <a:rPr lang="fr-FR" dirty="0"/>
              <a:t> </a:t>
            </a:r>
            <a:r>
              <a:rPr lang="fr-FR" dirty="0" err="1"/>
              <a:t>إما</a:t>
            </a:r>
            <a:r>
              <a:rPr lang="fr-FR" dirty="0"/>
              <a:t> </a:t>
            </a:r>
            <a:r>
              <a:rPr lang="fr-FR" dirty="0" err="1"/>
              <a:t>في</a:t>
            </a:r>
            <a:r>
              <a:rPr lang="fr-FR" dirty="0"/>
              <a:t> </a:t>
            </a:r>
            <a:r>
              <a:rPr lang="ar-EG" dirty="0"/>
              <a:t>تصميم</a:t>
            </a:r>
            <a:r>
              <a:rPr lang="fr-FR" dirty="0"/>
              <a:t> </a:t>
            </a:r>
            <a:r>
              <a:rPr lang="ar-EG" dirty="0"/>
              <a:t>ال</a:t>
            </a:r>
            <a:r>
              <a:rPr lang="fr-FR" dirty="0" err="1"/>
              <a:t>عينة</a:t>
            </a:r>
            <a:r>
              <a:rPr lang="fr-FR" dirty="0"/>
              <a:t> </a:t>
            </a:r>
            <a:r>
              <a:rPr lang="fr-FR" dirty="0" err="1"/>
              <a:t>أو</a:t>
            </a:r>
            <a:r>
              <a:rPr lang="fr-FR" dirty="0"/>
              <a:t> </a:t>
            </a:r>
            <a:r>
              <a:rPr lang="fr-FR" dirty="0" err="1"/>
              <a:t>تحديد</a:t>
            </a:r>
            <a:r>
              <a:rPr lang="fr-FR" dirty="0"/>
              <a:t> </a:t>
            </a:r>
            <a:r>
              <a:rPr lang="fr-FR" dirty="0" err="1"/>
              <a:t>حجم</a:t>
            </a:r>
            <a:r>
              <a:rPr lang="fr-FR" dirty="0"/>
              <a:t> </a:t>
            </a:r>
            <a:r>
              <a:rPr lang="fr-FR" dirty="0" err="1"/>
              <a:t>العينة</a:t>
            </a:r>
            <a:r>
              <a:rPr lang="fr-FR" dirty="0"/>
              <a:t>.</a:t>
            </a:r>
          </a:p>
        </p:txBody>
      </p:sp>
      <p:sp>
        <p:nvSpPr>
          <p:cNvPr id="9" name="ZoneTexte 8">
            <a:extLst>
              <a:ext uri="{FF2B5EF4-FFF2-40B4-BE49-F238E27FC236}">
                <a16:creationId xmlns:a16="http://schemas.microsoft.com/office/drawing/2014/main" id="{738FAD70-0726-1E9E-8A4C-4AF124DFF3AA}"/>
              </a:ext>
            </a:extLst>
          </p:cNvPr>
          <p:cNvSpPr txBox="1"/>
          <p:nvPr/>
        </p:nvSpPr>
        <p:spPr>
          <a:xfrm>
            <a:off x="142504" y="2841659"/>
            <a:ext cx="12578936"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r>
              <a:rPr lang="ar-EG" dirty="0">
                <a:solidFill>
                  <a:srgbClr val="0070C0"/>
                </a:solidFill>
              </a:rPr>
              <a:t>علاوة على ذلك ، يميل الخطأ العشوائي في سحب العينات إلى الحدوث بسبب اختلافات المصادفة في اختيار </a:t>
            </a:r>
            <a:r>
              <a:rPr lang="ar-EG" dirty="0">
                <a:solidFill>
                  <a:srgbClr val="00B050"/>
                </a:solidFill>
              </a:rPr>
              <a:t>وحدات المعاينة</a:t>
            </a:r>
            <a:r>
              <a:rPr lang="ar-EG" dirty="0">
                <a:solidFill>
                  <a:srgbClr val="0070C0"/>
                </a:solidFill>
              </a:rPr>
              <a:t>.</a:t>
            </a:r>
            <a:endParaRPr lang="fr-FR" dirty="0">
              <a:solidFill>
                <a:srgbClr val="0070C0"/>
              </a:solidFill>
            </a:endParaRPr>
          </a:p>
        </p:txBody>
      </p:sp>
      <p:sp>
        <p:nvSpPr>
          <p:cNvPr id="11" name="ZoneTexte 10">
            <a:extLst>
              <a:ext uri="{FF2B5EF4-FFF2-40B4-BE49-F238E27FC236}">
                <a16:creationId xmlns:a16="http://schemas.microsoft.com/office/drawing/2014/main" id="{20E6D7E5-43B4-D672-87C4-3BF23765D0CD}"/>
              </a:ext>
            </a:extLst>
          </p:cNvPr>
          <p:cNvSpPr txBox="1"/>
          <p:nvPr/>
        </p:nvSpPr>
        <p:spPr>
          <a:xfrm>
            <a:off x="240474" y="4338191"/>
            <a:ext cx="12480966"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70C0"/>
                </a:solidFill>
              </a:defRPr>
            </a:lvl1pPr>
          </a:lstStyle>
          <a:p>
            <a:r>
              <a:rPr lang="fr-FR" dirty="0" err="1">
                <a:solidFill>
                  <a:srgbClr val="002060"/>
                </a:solidFill>
              </a:rPr>
              <a:t>خطأ</a:t>
            </a:r>
            <a:r>
              <a:rPr lang="fr-FR" dirty="0">
                <a:solidFill>
                  <a:srgbClr val="002060"/>
                </a:solidFill>
              </a:rPr>
              <a:t> </a:t>
            </a:r>
            <a:r>
              <a:rPr lang="ar-EG" dirty="0">
                <a:solidFill>
                  <a:srgbClr val="002060"/>
                </a:solidFill>
              </a:rPr>
              <a:t>لا يعود للمعاينة (</a:t>
            </a:r>
            <a:r>
              <a:rPr lang="fr-FR" dirty="0" err="1">
                <a:solidFill>
                  <a:srgbClr val="002060"/>
                </a:solidFill>
              </a:rPr>
              <a:t>Nonsampling</a:t>
            </a:r>
            <a:r>
              <a:rPr lang="fr-FR" dirty="0">
                <a:solidFill>
                  <a:srgbClr val="002060"/>
                </a:solidFill>
              </a:rPr>
              <a:t> </a:t>
            </a:r>
            <a:r>
              <a:rPr lang="fr-FR" dirty="0" err="1">
                <a:solidFill>
                  <a:srgbClr val="002060"/>
                </a:solidFill>
              </a:rPr>
              <a:t>error</a:t>
            </a:r>
            <a:r>
              <a:rPr lang="ar-EG" dirty="0">
                <a:solidFill>
                  <a:srgbClr val="002060"/>
                </a:solidFill>
              </a:rPr>
              <a:t>): </a:t>
            </a:r>
            <a:r>
              <a:rPr lang="fr-FR" dirty="0" err="1"/>
              <a:t>تحيز</a:t>
            </a:r>
            <a:r>
              <a:rPr lang="fr-FR" dirty="0"/>
              <a:t> </a:t>
            </a:r>
            <a:r>
              <a:rPr lang="fr-FR" dirty="0" err="1"/>
              <a:t>يحدث</a:t>
            </a:r>
            <a:r>
              <a:rPr lang="fr-FR" dirty="0"/>
              <a:t> </a:t>
            </a:r>
            <a:r>
              <a:rPr lang="fr-FR" dirty="0" err="1"/>
              <a:t>في</a:t>
            </a:r>
            <a:r>
              <a:rPr lang="fr-FR" dirty="0"/>
              <a:t> </a:t>
            </a:r>
            <a:r>
              <a:rPr lang="fr-FR" dirty="0" err="1"/>
              <a:t>دراسة</a:t>
            </a:r>
            <a:r>
              <a:rPr lang="fr-FR" dirty="0"/>
              <a:t> </a:t>
            </a:r>
            <a:r>
              <a:rPr lang="fr-FR" dirty="0" err="1"/>
              <a:t>بحثية</a:t>
            </a:r>
            <a:r>
              <a:rPr lang="fr-FR" dirty="0"/>
              <a:t> </a:t>
            </a:r>
            <a:r>
              <a:rPr lang="fr-FR" dirty="0" err="1"/>
              <a:t>بغض</a:t>
            </a:r>
            <a:r>
              <a:rPr lang="fr-FR" dirty="0"/>
              <a:t> </a:t>
            </a:r>
            <a:r>
              <a:rPr lang="fr-FR" dirty="0" err="1"/>
              <a:t>النظر</a:t>
            </a:r>
            <a:r>
              <a:rPr lang="fr-FR" dirty="0"/>
              <a:t> </a:t>
            </a:r>
            <a:r>
              <a:rPr lang="fr-FR" dirty="0" err="1"/>
              <a:t>عن</a:t>
            </a:r>
            <a:r>
              <a:rPr lang="fr-FR" dirty="0"/>
              <a:t> </a:t>
            </a:r>
            <a:r>
              <a:rPr lang="fr-FR" dirty="0" err="1"/>
              <a:t>استخدام</a:t>
            </a:r>
            <a:r>
              <a:rPr lang="fr-FR" dirty="0"/>
              <a:t> </a:t>
            </a:r>
            <a:r>
              <a:rPr lang="fr-FR" dirty="0" err="1"/>
              <a:t>عينة</a:t>
            </a:r>
            <a:r>
              <a:rPr lang="fr-FR" dirty="0"/>
              <a:t> </a:t>
            </a:r>
            <a:r>
              <a:rPr lang="fr-FR" dirty="0" err="1"/>
              <a:t>أو</a:t>
            </a:r>
            <a:r>
              <a:rPr lang="fr-FR" dirty="0"/>
              <a:t> </a:t>
            </a:r>
            <a:r>
              <a:rPr lang="fr-FR" dirty="0" err="1"/>
              <a:t>تعداد</a:t>
            </a:r>
            <a:r>
              <a:rPr lang="fr-FR" dirty="0"/>
              <a:t>. </a:t>
            </a:r>
            <a:r>
              <a:rPr lang="fr-FR" dirty="0" err="1"/>
              <a:t>يمكن</a:t>
            </a:r>
            <a:r>
              <a:rPr lang="fr-FR" dirty="0"/>
              <a:t> </a:t>
            </a:r>
            <a:r>
              <a:rPr lang="fr-FR" dirty="0" err="1"/>
              <a:t>أن</a:t>
            </a:r>
            <a:r>
              <a:rPr lang="fr-FR" dirty="0"/>
              <a:t> </a:t>
            </a:r>
            <a:r>
              <a:rPr lang="fr-FR" dirty="0" err="1"/>
              <a:t>تحدث</a:t>
            </a:r>
            <a:r>
              <a:rPr lang="fr-FR" dirty="0"/>
              <a:t> </a:t>
            </a:r>
            <a:r>
              <a:rPr lang="fr-FR" dirty="0" err="1"/>
              <a:t>هذه</a:t>
            </a:r>
            <a:r>
              <a:rPr lang="fr-FR" dirty="0"/>
              <a:t> </a:t>
            </a:r>
            <a:r>
              <a:rPr lang="fr-FR" dirty="0" err="1"/>
              <a:t>الأخطاء</a:t>
            </a:r>
            <a:r>
              <a:rPr lang="fr-FR" dirty="0"/>
              <a:t> </a:t>
            </a:r>
            <a:r>
              <a:rPr lang="fr-FR" dirty="0" err="1"/>
              <a:t>في</a:t>
            </a:r>
            <a:r>
              <a:rPr lang="fr-FR" dirty="0"/>
              <a:t> </a:t>
            </a:r>
            <a:r>
              <a:rPr lang="fr-FR" dirty="0" err="1"/>
              <a:t>أي</a:t>
            </a:r>
            <a:r>
              <a:rPr lang="fr-FR" dirty="0"/>
              <a:t> </a:t>
            </a:r>
            <a:r>
              <a:rPr lang="fr-FR" dirty="0" err="1"/>
              <a:t>مرحلة</a:t>
            </a:r>
            <a:r>
              <a:rPr lang="fr-FR" dirty="0"/>
              <a:t> </a:t>
            </a:r>
            <a:r>
              <a:rPr lang="fr-FR" dirty="0" err="1"/>
              <a:t>من</a:t>
            </a:r>
            <a:r>
              <a:rPr lang="fr-FR" dirty="0"/>
              <a:t> </a:t>
            </a:r>
            <a:r>
              <a:rPr lang="fr-FR" dirty="0" err="1"/>
              <a:t>مراحل</a:t>
            </a:r>
            <a:r>
              <a:rPr lang="fr-FR" dirty="0"/>
              <a:t> </a:t>
            </a:r>
            <a:r>
              <a:rPr lang="fr-FR" dirty="0" err="1"/>
              <a:t>عملية</a:t>
            </a:r>
            <a:r>
              <a:rPr lang="fr-FR" dirty="0"/>
              <a:t> </a:t>
            </a:r>
            <a:r>
              <a:rPr lang="fr-FR" dirty="0" err="1"/>
              <a:t>البحث</a:t>
            </a:r>
            <a:r>
              <a:rPr lang="fr-FR" dirty="0"/>
              <a:t>.</a:t>
            </a:r>
          </a:p>
        </p:txBody>
      </p:sp>
      <p:sp>
        <p:nvSpPr>
          <p:cNvPr id="13" name="ZoneTexte 12">
            <a:extLst>
              <a:ext uri="{FF2B5EF4-FFF2-40B4-BE49-F238E27FC236}">
                <a16:creationId xmlns:a16="http://schemas.microsoft.com/office/drawing/2014/main" id="{70DDD785-0A9A-B630-B154-C05F434B468F}"/>
              </a:ext>
            </a:extLst>
          </p:cNvPr>
          <p:cNvSpPr txBox="1"/>
          <p:nvPr/>
        </p:nvSpPr>
        <p:spPr>
          <a:xfrm>
            <a:off x="261917" y="5599355"/>
            <a:ext cx="12480966"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70C0"/>
                </a:solidFill>
              </a:defRPr>
            </a:lvl1pPr>
          </a:lstStyle>
          <a:p>
            <a:r>
              <a:rPr lang="ar-EG" dirty="0">
                <a:solidFill>
                  <a:srgbClr val="002060"/>
                </a:solidFill>
              </a:rPr>
              <a:t>على سبيل المثال </a:t>
            </a:r>
            <a:r>
              <a:rPr lang="ar-EG" dirty="0"/>
              <a:t>، قد يتم تحديد السكان المستهدفين بشكل غير دقيق مما يتسبب في حدوث خطأ في تحديد اطار المجتمع </a:t>
            </a:r>
            <a:r>
              <a:rPr lang="ar-EG" dirty="0">
                <a:solidFill>
                  <a:srgbClr val="002060"/>
                </a:solidFill>
              </a:rPr>
              <a:t>(</a:t>
            </a:r>
            <a:r>
              <a:rPr lang="fr-FR" sz="3200" dirty="0">
                <a:solidFill>
                  <a:srgbClr val="002060"/>
                </a:solidFill>
              </a:rPr>
              <a:t>Population frame </a:t>
            </a:r>
            <a:r>
              <a:rPr lang="fr-FR" sz="3200" dirty="0" err="1">
                <a:solidFill>
                  <a:srgbClr val="002060"/>
                </a:solidFill>
              </a:rPr>
              <a:t>error</a:t>
            </a:r>
            <a:r>
              <a:rPr lang="ar-EG" dirty="0">
                <a:solidFill>
                  <a:srgbClr val="002060"/>
                </a:solidFill>
              </a:rPr>
              <a:t>)</a:t>
            </a:r>
            <a:r>
              <a:rPr lang="ar-EG" dirty="0"/>
              <a:t> ؛</a:t>
            </a:r>
            <a:endParaRPr lang="fr-FR" dirty="0"/>
          </a:p>
        </p:txBody>
      </p:sp>
      <p:sp>
        <p:nvSpPr>
          <p:cNvPr id="15" name="ZoneTexte 14">
            <a:extLst>
              <a:ext uri="{FF2B5EF4-FFF2-40B4-BE49-F238E27FC236}">
                <a16:creationId xmlns:a16="http://schemas.microsoft.com/office/drawing/2014/main" id="{73E5A882-A846-DD66-5CDE-0563630D5261}"/>
              </a:ext>
            </a:extLst>
          </p:cNvPr>
          <p:cNvSpPr txBox="1"/>
          <p:nvPr/>
        </p:nvSpPr>
        <p:spPr>
          <a:xfrm>
            <a:off x="23750" y="6835838"/>
            <a:ext cx="12742883"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70C0"/>
                </a:solidFill>
              </a:defRPr>
            </a:lvl1pPr>
          </a:lstStyle>
          <a:p>
            <a:r>
              <a:rPr lang="ar-EG" dirty="0"/>
              <a:t>ترتبط الأخطاء غير المتعلقة بالمعاينة عادةً </a:t>
            </a:r>
            <a:r>
              <a:rPr lang="ar-EG" dirty="0">
                <a:solidFill>
                  <a:srgbClr val="002060"/>
                </a:solidFill>
              </a:rPr>
              <a:t>بدقة البيانات (</a:t>
            </a:r>
            <a:r>
              <a:rPr lang="fr-FR" dirty="0" err="1">
                <a:solidFill>
                  <a:srgbClr val="002060"/>
                </a:solidFill>
              </a:rPr>
              <a:t>accuracy</a:t>
            </a:r>
            <a:r>
              <a:rPr lang="fr-FR" dirty="0">
                <a:solidFill>
                  <a:srgbClr val="002060"/>
                </a:solidFill>
              </a:rPr>
              <a:t> of the data</a:t>
            </a:r>
            <a:r>
              <a:rPr lang="ar-EG" dirty="0">
                <a:solidFill>
                  <a:srgbClr val="002060"/>
                </a:solidFill>
              </a:rPr>
              <a:t>) </a:t>
            </a:r>
            <a:r>
              <a:rPr lang="ar-EG" dirty="0"/>
              <a:t>، بينما تتعلق أخطاء المعاينة </a:t>
            </a:r>
            <a:r>
              <a:rPr lang="ar-EG" dirty="0">
                <a:solidFill>
                  <a:srgbClr val="002060"/>
                </a:solidFill>
              </a:rPr>
              <a:t>بتمثيل العينة في المجتمع المستهدف المحدد (</a:t>
            </a:r>
            <a:r>
              <a:rPr lang="fr-FR" dirty="0" err="1">
                <a:solidFill>
                  <a:srgbClr val="002060"/>
                </a:solidFill>
              </a:rPr>
              <a:t>Representativeness</a:t>
            </a:r>
            <a:r>
              <a:rPr lang="ar-EG" dirty="0">
                <a:solidFill>
                  <a:srgbClr val="002060"/>
                </a:solidFill>
              </a:rPr>
              <a:t>)</a:t>
            </a:r>
            <a:r>
              <a:rPr lang="ar-EG" dirty="0"/>
              <a:t>.</a:t>
            </a:r>
            <a:endParaRPr lang="fr-FR" dirty="0"/>
          </a:p>
        </p:txBody>
      </p:sp>
      <p:sp>
        <p:nvSpPr>
          <p:cNvPr id="17" name="ZoneTexte 16">
            <a:extLst>
              <a:ext uri="{FF2B5EF4-FFF2-40B4-BE49-F238E27FC236}">
                <a16:creationId xmlns:a16="http://schemas.microsoft.com/office/drawing/2014/main" id="{9EC4F798-9597-550B-A080-F879BCA5BD74}"/>
              </a:ext>
            </a:extLst>
          </p:cNvPr>
          <p:cNvSpPr txBox="1"/>
          <p:nvPr/>
        </p:nvSpPr>
        <p:spPr>
          <a:xfrm>
            <a:off x="-42885" y="8244147"/>
            <a:ext cx="12764325"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70C0"/>
                </a:solidFill>
              </a:defRPr>
            </a:lvl1pPr>
          </a:lstStyle>
          <a:p>
            <a:r>
              <a:rPr lang="ar-EG" dirty="0"/>
              <a:t>يحتوي إطار العينة دائمًا على </a:t>
            </a:r>
            <a:r>
              <a:rPr lang="ar-EG" dirty="0">
                <a:solidFill>
                  <a:srgbClr val="002060"/>
                </a:solidFill>
              </a:rPr>
              <a:t>خطأ إطار العينة </a:t>
            </a:r>
            <a:r>
              <a:rPr lang="ar-EG" dirty="0"/>
              <a:t>، وهو الدرجة التي يفشل فيها إطار العينة في حساب جميع وحدات المجتمع.</a:t>
            </a:r>
            <a:endParaRPr lang="fr-FR" dirty="0"/>
          </a:p>
        </p:txBody>
      </p:sp>
    </p:spTree>
    <p:extLst>
      <p:ext uri="{BB962C8B-B14F-4D97-AF65-F5344CB8AC3E}">
        <p14:creationId xmlns:p14="http://schemas.microsoft.com/office/powerpoint/2010/main" val="41516822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9AC575F-F90B-D66A-7F00-EC7DC7C5C155}"/>
              </a:ext>
            </a:extLst>
          </p:cNvPr>
          <p:cNvSpPr txBox="1"/>
          <p:nvPr/>
        </p:nvSpPr>
        <p:spPr>
          <a:xfrm>
            <a:off x="5415148" y="309495"/>
            <a:ext cx="7365671"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70C0"/>
                </a:solidFill>
              </a:defRPr>
            </a:lvl1pPr>
          </a:lstStyle>
          <a:p>
            <a:r>
              <a:rPr lang="ar-EG" dirty="0">
                <a:solidFill>
                  <a:srgbClr val="002060"/>
                </a:solidFill>
              </a:rPr>
              <a:t>أمثلة على العناصر ووحدات أخذ العينات والأطر الزمنية</a:t>
            </a:r>
            <a:endParaRPr lang="fr-FR" dirty="0">
              <a:solidFill>
                <a:srgbClr val="002060"/>
              </a:solidFill>
            </a:endParaRPr>
          </a:p>
        </p:txBody>
      </p:sp>
      <p:sp>
        <p:nvSpPr>
          <p:cNvPr id="5" name="ZoneTexte 4">
            <a:extLst>
              <a:ext uri="{FF2B5EF4-FFF2-40B4-BE49-F238E27FC236}">
                <a16:creationId xmlns:a16="http://schemas.microsoft.com/office/drawing/2014/main" id="{C6854B5C-69EF-BBA1-B8AC-2B4965EDBB18}"/>
              </a:ext>
            </a:extLst>
          </p:cNvPr>
          <p:cNvSpPr txBox="1"/>
          <p:nvPr/>
        </p:nvSpPr>
        <p:spPr>
          <a:xfrm>
            <a:off x="7540831" y="2225566"/>
            <a:ext cx="5239988"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r>
              <a:rPr lang="ar-EG" dirty="0">
                <a:solidFill>
                  <a:srgbClr val="0070C0"/>
                </a:solidFill>
              </a:rPr>
              <a:t>العناصر          (</a:t>
            </a:r>
            <a:r>
              <a:rPr lang="fr-FR" dirty="0" err="1"/>
              <a:t>Elements</a:t>
            </a:r>
            <a:r>
              <a:rPr lang="ar-EG" dirty="0">
                <a:solidFill>
                  <a:srgbClr val="0070C0"/>
                </a:solidFill>
              </a:rPr>
              <a:t>)         </a:t>
            </a:r>
          </a:p>
          <a:p>
            <a:r>
              <a:rPr lang="ar-EG" dirty="0">
                <a:solidFill>
                  <a:srgbClr val="0070C0"/>
                </a:solidFill>
              </a:rPr>
              <a:t>وحدة المعاينة  (</a:t>
            </a:r>
            <a:r>
              <a:rPr lang="fr-FR" dirty="0"/>
              <a:t>Sampling unit</a:t>
            </a:r>
            <a:r>
              <a:rPr lang="ar-EG" dirty="0">
                <a:solidFill>
                  <a:srgbClr val="0070C0"/>
                </a:solidFill>
              </a:rPr>
              <a:t>)</a:t>
            </a:r>
          </a:p>
          <a:p>
            <a:r>
              <a:rPr lang="ar-EG" dirty="0">
                <a:solidFill>
                  <a:srgbClr val="0070C0"/>
                </a:solidFill>
              </a:rPr>
              <a:t>الإطار الزمني  (</a:t>
            </a:r>
            <a:r>
              <a:rPr lang="fr-FR" dirty="0"/>
              <a:t>Time frame</a:t>
            </a:r>
            <a:r>
              <a:rPr lang="ar-EG" dirty="0">
                <a:solidFill>
                  <a:srgbClr val="0070C0"/>
                </a:solidFill>
              </a:rPr>
              <a:t>)</a:t>
            </a:r>
            <a:endParaRPr lang="fr-FR" dirty="0">
              <a:solidFill>
                <a:srgbClr val="0070C0"/>
              </a:solidFill>
            </a:endParaRPr>
          </a:p>
        </p:txBody>
      </p:sp>
      <p:sp>
        <p:nvSpPr>
          <p:cNvPr id="7" name="ZoneTexte 6">
            <a:extLst>
              <a:ext uri="{FF2B5EF4-FFF2-40B4-BE49-F238E27FC236}">
                <a16:creationId xmlns:a16="http://schemas.microsoft.com/office/drawing/2014/main" id="{4F444B85-22A0-BA0C-A16A-0A3B3DE2927E}"/>
              </a:ext>
            </a:extLst>
          </p:cNvPr>
          <p:cNvSpPr txBox="1"/>
          <p:nvPr/>
        </p:nvSpPr>
        <p:spPr>
          <a:xfrm>
            <a:off x="5854534" y="1366399"/>
            <a:ext cx="6807529"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pPr marL="514350" indent="-514350">
              <a:buFont typeface="+mj-lt"/>
              <a:buAutoNum type="arabicPeriod"/>
            </a:pPr>
            <a:r>
              <a:rPr lang="ar-EG" dirty="0"/>
              <a:t>سيارات مازدا</a:t>
            </a:r>
            <a:r>
              <a:rPr lang="en-US" dirty="0"/>
              <a:t> </a:t>
            </a:r>
            <a:r>
              <a:rPr lang="ar-EG" dirty="0"/>
              <a:t> (</a:t>
            </a:r>
            <a:r>
              <a:rPr lang="fr-FR" dirty="0"/>
              <a:t>Mazda Automobiles</a:t>
            </a:r>
            <a:r>
              <a:rPr lang="ar-EG" dirty="0"/>
              <a:t>)</a:t>
            </a:r>
          </a:p>
        </p:txBody>
      </p:sp>
      <p:sp>
        <p:nvSpPr>
          <p:cNvPr id="9" name="ZoneTexte 8">
            <a:extLst>
              <a:ext uri="{FF2B5EF4-FFF2-40B4-BE49-F238E27FC236}">
                <a16:creationId xmlns:a16="http://schemas.microsoft.com/office/drawing/2014/main" id="{18BC2D3F-04E3-ADED-CE71-52936BE9A8F8}"/>
              </a:ext>
            </a:extLst>
          </p:cNvPr>
          <p:cNvSpPr txBox="1"/>
          <p:nvPr/>
        </p:nvSpPr>
        <p:spPr>
          <a:xfrm>
            <a:off x="365166" y="2417755"/>
            <a:ext cx="650174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70C0"/>
                </a:solidFill>
              </a:defRPr>
            </a:lvl1pPr>
          </a:lstStyle>
          <a:p>
            <a:pPr marL="457200" indent="-457200">
              <a:buFont typeface="Arial" panose="020B0604020202020204" pitchFamily="34" charset="0"/>
              <a:buChar char="•"/>
            </a:pPr>
            <a:r>
              <a:rPr lang="ar-EG" sz="2400" dirty="0"/>
              <a:t>البالغين الذين اشتروا سيارات</a:t>
            </a:r>
            <a:r>
              <a:rPr lang="fr-FR" sz="2400" dirty="0"/>
              <a:t>.</a:t>
            </a:r>
          </a:p>
          <a:p>
            <a:pPr marL="457200" indent="-457200">
              <a:buFont typeface="Arial" panose="020B0604020202020204" pitchFamily="34" charset="0"/>
              <a:buChar char="•"/>
            </a:pPr>
            <a:r>
              <a:rPr lang="ar-EG" sz="2400" dirty="0"/>
              <a:t>الذين اشتروا سيارات مازدا الجديدة</a:t>
            </a:r>
            <a:r>
              <a:rPr lang="fr-FR" sz="2400" dirty="0"/>
              <a:t>.</a:t>
            </a:r>
          </a:p>
          <a:p>
            <a:pPr marL="457200" indent="-457200">
              <a:buFont typeface="Arial" panose="020B0604020202020204" pitchFamily="34" charset="0"/>
              <a:buChar char="•"/>
            </a:pPr>
            <a:r>
              <a:rPr lang="fr-FR" sz="2400" dirty="0" err="1"/>
              <a:t>من</a:t>
            </a:r>
            <a:r>
              <a:rPr lang="fr-FR" sz="2400" dirty="0"/>
              <a:t> 1 </a:t>
            </a:r>
            <a:r>
              <a:rPr lang="ar-EG" sz="2400" dirty="0"/>
              <a:t> </a:t>
            </a:r>
            <a:r>
              <a:rPr lang="fr-FR" sz="2400" dirty="0" err="1"/>
              <a:t>يناير</a:t>
            </a:r>
            <a:r>
              <a:rPr lang="fr-FR" sz="2400" dirty="0"/>
              <a:t> 2012 </a:t>
            </a:r>
            <a:r>
              <a:rPr lang="ar-EG" sz="2400" dirty="0"/>
              <a:t> </a:t>
            </a:r>
            <a:r>
              <a:rPr lang="fr-FR" sz="2400" dirty="0" err="1"/>
              <a:t>إلى</a:t>
            </a:r>
            <a:r>
              <a:rPr lang="fr-FR" sz="2400" dirty="0"/>
              <a:t> 30 </a:t>
            </a:r>
            <a:r>
              <a:rPr lang="ar-EG" sz="2400" dirty="0"/>
              <a:t> </a:t>
            </a:r>
            <a:r>
              <a:rPr lang="fr-FR" sz="2400" dirty="0" err="1"/>
              <a:t>سبتمبر</a:t>
            </a:r>
            <a:r>
              <a:rPr lang="fr-FR" sz="2400" dirty="0"/>
              <a:t> 2013</a:t>
            </a:r>
          </a:p>
        </p:txBody>
      </p:sp>
      <p:sp>
        <p:nvSpPr>
          <p:cNvPr id="4" name="ZoneTexte 3">
            <a:extLst>
              <a:ext uri="{FF2B5EF4-FFF2-40B4-BE49-F238E27FC236}">
                <a16:creationId xmlns:a16="http://schemas.microsoft.com/office/drawing/2014/main" id="{60E2A8D2-498B-4CE8-D2E8-21B122486A77}"/>
              </a:ext>
            </a:extLst>
          </p:cNvPr>
          <p:cNvSpPr txBox="1"/>
          <p:nvPr/>
        </p:nvSpPr>
        <p:spPr>
          <a:xfrm>
            <a:off x="7113318" y="4057284"/>
            <a:ext cx="5667501"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pPr marL="514350" indent="-514350">
              <a:buFont typeface="+mj-lt"/>
              <a:buAutoNum type="arabicPeriod" startAt="2"/>
            </a:pPr>
            <a:r>
              <a:rPr lang="ar-EG" dirty="0"/>
              <a:t>علامة نايل </a:t>
            </a:r>
            <a:r>
              <a:rPr lang="ar-EG" dirty="0" err="1"/>
              <a:t>بوليش</a:t>
            </a:r>
            <a:r>
              <a:rPr lang="ar-EG" dirty="0"/>
              <a:t> (</a:t>
            </a:r>
            <a:r>
              <a:rPr lang="fr-FR" dirty="0"/>
              <a:t>Nail Polish</a:t>
            </a:r>
            <a:r>
              <a:rPr lang="ar-EG" dirty="0"/>
              <a:t>)</a:t>
            </a:r>
          </a:p>
        </p:txBody>
      </p:sp>
      <p:sp>
        <p:nvSpPr>
          <p:cNvPr id="6" name="ZoneTexte 5">
            <a:extLst>
              <a:ext uri="{FF2B5EF4-FFF2-40B4-BE49-F238E27FC236}">
                <a16:creationId xmlns:a16="http://schemas.microsoft.com/office/drawing/2014/main" id="{B45A0E11-18FC-DE72-8266-D5F31ABEA249}"/>
              </a:ext>
            </a:extLst>
          </p:cNvPr>
          <p:cNvSpPr txBox="1"/>
          <p:nvPr/>
        </p:nvSpPr>
        <p:spPr>
          <a:xfrm>
            <a:off x="7422075" y="4907018"/>
            <a:ext cx="5239988"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r>
              <a:rPr lang="ar-EG" dirty="0">
                <a:solidFill>
                  <a:srgbClr val="0070C0"/>
                </a:solidFill>
              </a:rPr>
              <a:t>العناصر          (</a:t>
            </a:r>
            <a:r>
              <a:rPr lang="fr-FR" dirty="0" err="1"/>
              <a:t>Elements</a:t>
            </a:r>
            <a:r>
              <a:rPr lang="ar-EG" dirty="0">
                <a:solidFill>
                  <a:srgbClr val="0070C0"/>
                </a:solidFill>
              </a:rPr>
              <a:t>)         </a:t>
            </a:r>
          </a:p>
          <a:p>
            <a:r>
              <a:rPr lang="ar-EG" dirty="0">
                <a:solidFill>
                  <a:srgbClr val="0070C0"/>
                </a:solidFill>
              </a:rPr>
              <a:t>وحدة المعاينة  (</a:t>
            </a:r>
            <a:r>
              <a:rPr lang="fr-FR" dirty="0"/>
              <a:t>Sampling unit</a:t>
            </a:r>
            <a:r>
              <a:rPr lang="ar-EG" dirty="0">
                <a:solidFill>
                  <a:srgbClr val="0070C0"/>
                </a:solidFill>
              </a:rPr>
              <a:t>)</a:t>
            </a:r>
          </a:p>
          <a:p>
            <a:r>
              <a:rPr lang="ar-EG" dirty="0">
                <a:solidFill>
                  <a:srgbClr val="0070C0"/>
                </a:solidFill>
              </a:rPr>
              <a:t>الإطار الزمني  (</a:t>
            </a:r>
            <a:r>
              <a:rPr lang="fr-FR" dirty="0"/>
              <a:t>Time frame</a:t>
            </a:r>
            <a:r>
              <a:rPr lang="ar-EG" dirty="0">
                <a:solidFill>
                  <a:srgbClr val="0070C0"/>
                </a:solidFill>
              </a:rPr>
              <a:t>)</a:t>
            </a:r>
            <a:endParaRPr lang="fr-FR" dirty="0">
              <a:solidFill>
                <a:srgbClr val="0070C0"/>
              </a:solidFill>
            </a:endParaRPr>
          </a:p>
        </p:txBody>
      </p:sp>
      <p:sp>
        <p:nvSpPr>
          <p:cNvPr id="8" name="ZoneTexte 7">
            <a:extLst>
              <a:ext uri="{FF2B5EF4-FFF2-40B4-BE49-F238E27FC236}">
                <a16:creationId xmlns:a16="http://schemas.microsoft.com/office/drawing/2014/main" id="{0016E475-4A88-4AEF-6628-4EE7925C0C7E}"/>
              </a:ext>
            </a:extLst>
          </p:cNvPr>
          <p:cNvSpPr txBox="1"/>
          <p:nvPr/>
        </p:nvSpPr>
        <p:spPr>
          <a:xfrm>
            <a:off x="365166" y="4428767"/>
            <a:ext cx="6501740"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70C0"/>
                </a:solidFill>
              </a:defRPr>
            </a:lvl1pPr>
          </a:lstStyle>
          <a:p>
            <a:pPr marL="457200" indent="-457200">
              <a:buFont typeface="Arial" panose="020B0604020202020204" pitchFamily="34" charset="0"/>
              <a:buChar char="•"/>
            </a:pPr>
            <a:r>
              <a:rPr lang="ar-EG" sz="2400" dirty="0"/>
              <a:t>النساء اللواتي تتراوح أعمارهن بين 18 و 34 عامًا اشتروا ماركة واحدة على الأقل من طلاء الأظافر خلال الثلاثين يومًا الماضية.</a:t>
            </a:r>
          </a:p>
          <a:p>
            <a:pPr marL="457200" indent="-457200">
              <a:buFont typeface="Arial" panose="020B0604020202020204" pitchFamily="34" charset="0"/>
              <a:buChar char="•"/>
            </a:pPr>
            <a:r>
              <a:rPr lang="ar-EG" sz="2400" dirty="0"/>
              <a:t>المدن الأمريكية التي يتراوح عدد سكانها بين 100000 و 1 مليون نسمة.</a:t>
            </a:r>
          </a:p>
          <a:p>
            <a:pPr marL="457200" indent="-457200">
              <a:buFont typeface="Arial" panose="020B0604020202020204" pitchFamily="34" charset="0"/>
              <a:buChar char="•"/>
            </a:pPr>
            <a:r>
              <a:rPr lang="ar-EG" sz="2400" dirty="0"/>
              <a:t>من 1 يونيو إلى 15 يونيو 2013.</a:t>
            </a:r>
            <a:endParaRPr lang="fr-FR" sz="2400" dirty="0"/>
          </a:p>
        </p:txBody>
      </p:sp>
      <p:sp>
        <p:nvSpPr>
          <p:cNvPr id="10" name="ZoneTexte 9">
            <a:extLst>
              <a:ext uri="{FF2B5EF4-FFF2-40B4-BE49-F238E27FC236}">
                <a16:creationId xmlns:a16="http://schemas.microsoft.com/office/drawing/2014/main" id="{CCED2E01-C80C-6C56-92FA-DF695CFDF108}"/>
              </a:ext>
            </a:extLst>
          </p:cNvPr>
          <p:cNvSpPr txBox="1"/>
          <p:nvPr/>
        </p:nvSpPr>
        <p:spPr>
          <a:xfrm>
            <a:off x="4073239" y="6943259"/>
            <a:ext cx="870758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pPr marL="514350" indent="-514350">
              <a:buFont typeface="+mj-lt"/>
              <a:buAutoNum type="arabicPeriod" startAt="3"/>
            </a:pPr>
            <a:r>
              <a:rPr lang="ar-EG" dirty="0"/>
              <a:t>محل الخدمات البنكية (</a:t>
            </a:r>
            <a:r>
              <a:rPr lang="fr-FR" dirty="0" err="1"/>
              <a:t>Retail</a:t>
            </a:r>
            <a:r>
              <a:rPr lang="fr-FR" dirty="0"/>
              <a:t> Banking Services </a:t>
            </a:r>
            <a:r>
              <a:rPr lang="ar-EG" dirty="0"/>
              <a:t>)</a:t>
            </a:r>
          </a:p>
        </p:txBody>
      </p:sp>
      <p:sp>
        <p:nvSpPr>
          <p:cNvPr id="11" name="ZoneTexte 10">
            <a:extLst>
              <a:ext uri="{FF2B5EF4-FFF2-40B4-BE49-F238E27FC236}">
                <a16:creationId xmlns:a16="http://schemas.microsoft.com/office/drawing/2014/main" id="{DC1DA853-E801-D96D-0829-DE1E50DE4E0D}"/>
              </a:ext>
            </a:extLst>
          </p:cNvPr>
          <p:cNvSpPr txBox="1"/>
          <p:nvPr/>
        </p:nvSpPr>
        <p:spPr>
          <a:xfrm>
            <a:off x="7422075" y="7802426"/>
            <a:ext cx="5239988"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r>
              <a:rPr lang="ar-EG" dirty="0">
                <a:solidFill>
                  <a:srgbClr val="0070C0"/>
                </a:solidFill>
              </a:rPr>
              <a:t>العناصر          (</a:t>
            </a:r>
            <a:r>
              <a:rPr lang="fr-FR" dirty="0" err="1"/>
              <a:t>Elements</a:t>
            </a:r>
            <a:r>
              <a:rPr lang="ar-EG" dirty="0">
                <a:solidFill>
                  <a:srgbClr val="0070C0"/>
                </a:solidFill>
              </a:rPr>
              <a:t>)         </a:t>
            </a:r>
          </a:p>
          <a:p>
            <a:r>
              <a:rPr lang="ar-EG" dirty="0">
                <a:solidFill>
                  <a:srgbClr val="0070C0"/>
                </a:solidFill>
              </a:rPr>
              <a:t>وحدة المعاينة  (</a:t>
            </a:r>
            <a:r>
              <a:rPr lang="fr-FR" dirty="0"/>
              <a:t>Sampling unit</a:t>
            </a:r>
            <a:r>
              <a:rPr lang="ar-EG" dirty="0">
                <a:solidFill>
                  <a:srgbClr val="0070C0"/>
                </a:solidFill>
              </a:rPr>
              <a:t>)</a:t>
            </a:r>
          </a:p>
          <a:p>
            <a:r>
              <a:rPr lang="ar-EG" dirty="0">
                <a:solidFill>
                  <a:srgbClr val="0070C0"/>
                </a:solidFill>
              </a:rPr>
              <a:t>الإطار الزمني  (</a:t>
            </a:r>
            <a:r>
              <a:rPr lang="fr-FR" dirty="0"/>
              <a:t>Time frame</a:t>
            </a:r>
            <a:r>
              <a:rPr lang="ar-EG" dirty="0">
                <a:solidFill>
                  <a:srgbClr val="0070C0"/>
                </a:solidFill>
              </a:rPr>
              <a:t>)</a:t>
            </a:r>
            <a:endParaRPr lang="fr-FR" dirty="0">
              <a:solidFill>
                <a:srgbClr val="0070C0"/>
              </a:solidFill>
            </a:endParaRPr>
          </a:p>
        </p:txBody>
      </p:sp>
      <p:sp>
        <p:nvSpPr>
          <p:cNvPr id="12" name="ZoneTexte 11">
            <a:extLst>
              <a:ext uri="{FF2B5EF4-FFF2-40B4-BE49-F238E27FC236}">
                <a16:creationId xmlns:a16="http://schemas.microsoft.com/office/drawing/2014/main" id="{9F93FC26-BA2F-2A48-26F8-631859BE6D61}"/>
              </a:ext>
            </a:extLst>
          </p:cNvPr>
          <p:cNvSpPr txBox="1"/>
          <p:nvPr/>
        </p:nvSpPr>
        <p:spPr>
          <a:xfrm>
            <a:off x="365166" y="7802426"/>
            <a:ext cx="6501740"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57200" indent="-457200" algn="r" rtl="1">
              <a:buFont typeface="Arial" panose="020B0604020202020204" pitchFamily="34" charset="0"/>
              <a:buChar char="•"/>
              <a:defRPr b="1">
                <a:solidFill>
                  <a:srgbClr val="0070C0"/>
                </a:solidFill>
              </a:defRPr>
            </a:lvl1pPr>
          </a:lstStyle>
          <a:p>
            <a:r>
              <a:rPr lang="ar-EG" dirty="0"/>
              <a:t>الأسر التي لديها حسابات جارية</a:t>
            </a:r>
          </a:p>
          <a:p>
            <a:r>
              <a:rPr lang="ar-EG" dirty="0"/>
              <a:t>الأسر التي تقع ضمن دائرة نصف قطرها 10 أميال من الموقع المركزي لبنك أمريكا في شارلوت ، كارولينا الشمالية </a:t>
            </a:r>
          </a:p>
          <a:p>
            <a:r>
              <a:rPr lang="ar-EG" dirty="0"/>
              <a:t>من 1 يناير إلى 30 أبريل 2013</a:t>
            </a:r>
            <a:endParaRPr lang="fr-FR" dirty="0"/>
          </a:p>
        </p:txBody>
      </p:sp>
    </p:spTree>
    <p:extLst>
      <p:ext uri="{BB962C8B-B14F-4D97-AF65-F5344CB8AC3E}">
        <p14:creationId xmlns:p14="http://schemas.microsoft.com/office/powerpoint/2010/main" val="146937415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D71E1D-AB2C-3550-9CA4-9AF0AF7431DD}"/>
              </a:ext>
            </a:extLst>
          </p:cNvPr>
          <p:cNvSpPr txBox="1"/>
          <p:nvPr/>
        </p:nvSpPr>
        <p:spPr>
          <a:xfrm>
            <a:off x="3094842" y="782176"/>
            <a:ext cx="9455727"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r>
              <a:rPr lang="fr-FR" dirty="0" err="1"/>
              <a:t>بعض</a:t>
            </a:r>
            <a:r>
              <a:rPr lang="fr-FR" dirty="0"/>
              <a:t> </a:t>
            </a:r>
            <a:r>
              <a:rPr lang="fr-FR" dirty="0" err="1"/>
              <a:t>المصادر</a:t>
            </a:r>
            <a:r>
              <a:rPr lang="fr-FR" dirty="0"/>
              <a:t> </a:t>
            </a:r>
            <a:r>
              <a:rPr lang="fr-FR" dirty="0" err="1"/>
              <a:t>الشائعة</a:t>
            </a:r>
            <a:r>
              <a:rPr lang="fr-FR" dirty="0"/>
              <a:t> </a:t>
            </a:r>
            <a:r>
              <a:rPr lang="fr-FR" dirty="0" err="1"/>
              <a:t>لأطر</a:t>
            </a:r>
            <a:r>
              <a:rPr lang="fr-FR" dirty="0"/>
              <a:t> </a:t>
            </a:r>
            <a:r>
              <a:rPr lang="fr-FR" dirty="0" err="1"/>
              <a:t>أخذ</a:t>
            </a:r>
            <a:r>
              <a:rPr lang="fr-FR" dirty="0"/>
              <a:t> </a:t>
            </a:r>
            <a:r>
              <a:rPr lang="fr-FR" dirty="0" err="1"/>
              <a:t>العينات</a:t>
            </a:r>
            <a:r>
              <a:rPr lang="ar-EG" dirty="0"/>
              <a:t> (</a:t>
            </a:r>
            <a:r>
              <a:rPr lang="fr-FR" dirty="0"/>
              <a:t>Sampling frames</a:t>
            </a:r>
            <a:r>
              <a:rPr lang="ar-EG" dirty="0"/>
              <a:t>)</a:t>
            </a:r>
            <a:endParaRPr lang="fr-FR" dirty="0"/>
          </a:p>
        </p:txBody>
      </p:sp>
      <p:sp>
        <p:nvSpPr>
          <p:cNvPr id="5" name="ZoneTexte 4">
            <a:extLst>
              <a:ext uri="{FF2B5EF4-FFF2-40B4-BE49-F238E27FC236}">
                <a16:creationId xmlns:a16="http://schemas.microsoft.com/office/drawing/2014/main" id="{B390783A-C76B-0984-722A-B1F1BC4A0232}"/>
              </a:ext>
            </a:extLst>
          </p:cNvPr>
          <p:cNvSpPr txBox="1"/>
          <p:nvPr/>
        </p:nvSpPr>
        <p:spPr>
          <a:xfrm>
            <a:off x="398483" y="1877590"/>
            <a:ext cx="12207834" cy="4448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70C0"/>
                </a:solidFill>
              </a:defRPr>
            </a:lvl1pPr>
          </a:lstStyle>
          <a:p>
            <a:pPr algn="just">
              <a:lnSpc>
                <a:spcPct val="150000"/>
              </a:lnSpc>
            </a:pPr>
            <a:r>
              <a:rPr lang="ar-EG" dirty="0"/>
              <a:t>قوائم الناخبين المسجلين وقوائم العملاء من ناشري المجلات أو شركات بطاقات الائتمان.</a:t>
            </a:r>
          </a:p>
          <a:p>
            <a:pPr algn="just">
              <a:lnSpc>
                <a:spcPct val="150000"/>
              </a:lnSpc>
            </a:pPr>
            <a:r>
              <a:rPr lang="ar-EG" dirty="0"/>
              <a:t>هناك أيضًا شركات تجارية متخصصة (على سبيل المثال ، </a:t>
            </a:r>
            <a:r>
              <a:rPr lang="fr-FR" dirty="0"/>
              <a:t>Survey Sampling ، Inc. ؛ American Business </a:t>
            </a:r>
            <a:r>
              <a:rPr lang="fr-FR" dirty="0" err="1"/>
              <a:t>Lists</a:t>
            </a:r>
            <a:r>
              <a:rPr lang="fr-FR" dirty="0"/>
              <a:t> ، Inc. ؛ </a:t>
            </a:r>
            <a:r>
              <a:rPr lang="ar-EG" dirty="0"/>
              <a:t>وعينات الهاتف العلمية) التي تبيع قواعد بيانات تحتوي على أسماء وعناوين وأرقام هواتف لعناصر السكان المحتملة.</a:t>
            </a:r>
          </a:p>
          <a:p>
            <a:pPr algn="just">
              <a:lnSpc>
                <a:spcPct val="150000"/>
              </a:lnSpc>
            </a:pPr>
            <a:r>
              <a:rPr lang="ar-EG" dirty="0"/>
              <a:t>  على الرغم من أن تكاليف الحصول على قوائم أخذ العينات ستختلف ، إلا أنه يمكن شراء القائمة عادةً بمبلغ يتراوح بين 150 دولارًا و 300 دولارًا لكل 1000 اسم.</a:t>
            </a:r>
            <a:endParaRPr lang="fr-FR" dirty="0"/>
          </a:p>
        </p:txBody>
      </p:sp>
    </p:spTree>
    <p:extLst>
      <p:ext uri="{BB962C8B-B14F-4D97-AF65-F5344CB8AC3E}">
        <p14:creationId xmlns:p14="http://schemas.microsoft.com/office/powerpoint/2010/main" val="397409817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E67BA1A-5B88-807A-9991-6A4221DD3C20}"/>
              </a:ext>
            </a:extLst>
          </p:cNvPr>
          <p:cNvSpPr txBox="1"/>
          <p:nvPr/>
        </p:nvSpPr>
        <p:spPr>
          <a:xfrm>
            <a:off x="6350329" y="321370"/>
            <a:ext cx="650174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r>
              <a:rPr lang="fr-FR" dirty="0" err="1"/>
              <a:t>العوامل</a:t>
            </a:r>
            <a:r>
              <a:rPr lang="fr-FR" dirty="0"/>
              <a:t> </a:t>
            </a:r>
            <a:r>
              <a:rPr lang="fr-FR" dirty="0" err="1"/>
              <a:t>الكامنة</a:t>
            </a:r>
            <a:r>
              <a:rPr lang="fr-FR" dirty="0"/>
              <a:t> </a:t>
            </a:r>
            <a:r>
              <a:rPr lang="fr-FR" dirty="0" err="1"/>
              <a:t>وراء</a:t>
            </a:r>
            <a:r>
              <a:rPr lang="fr-FR" dirty="0"/>
              <a:t> </a:t>
            </a:r>
            <a:r>
              <a:rPr lang="fr-FR" dirty="0" err="1"/>
              <a:t>نظرية</a:t>
            </a:r>
            <a:r>
              <a:rPr lang="fr-FR" dirty="0"/>
              <a:t> </a:t>
            </a:r>
            <a:r>
              <a:rPr lang="ar-EG" dirty="0"/>
              <a:t>المعاينة</a:t>
            </a:r>
            <a:endParaRPr lang="fr-FR" dirty="0"/>
          </a:p>
        </p:txBody>
      </p:sp>
      <p:sp>
        <p:nvSpPr>
          <p:cNvPr id="5" name="ZoneTexte 4">
            <a:extLst>
              <a:ext uri="{FF2B5EF4-FFF2-40B4-BE49-F238E27FC236}">
                <a16:creationId xmlns:a16="http://schemas.microsoft.com/office/drawing/2014/main" id="{D9178810-4323-1224-724D-4C11D6A6EDD0}"/>
              </a:ext>
            </a:extLst>
          </p:cNvPr>
          <p:cNvSpPr txBox="1"/>
          <p:nvPr/>
        </p:nvSpPr>
        <p:spPr>
          <a:xfrm>
            <a:off x="391885" y="906145"/>
            <a:ext cx="12460183" cy="3710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rtl="1">
              <a:lnSpc>
                <a:spcPct val="150000"/>
              </a:lnSpc>
              <a:defRPr sz="3200" b="1">
                <a:solidFill>
                  <a:srgbClr val="0070C0"/>
                </a:solidFill>
              </a:defRPr>
            </a:lvl1pPr>
          </a:lstStyle>
          <a:p>
            <a:r>
              <a:rPr lang="ar-EG" dirty="0"/>
              <a:t>لفهم نظرية المعاينة، يجب أن تعرف المفاهيم المتعلقة بالمعاينة. </a:t>
            </a:r>
            <a:r>
              <a:rPr lang="ar-EG" dirty="0">
                <a:solidFill>
                  <a:srgbClr val="002060"/>
                </a:solidFill>
              </a:rPr>
              <a:t>غالبًا ما تتم مناقشة مفاهيم ومقاربات المعاينة كما لو كان الباحث يعرف بالفعل معلمات المجتمع الرئيسية قبل إجراء مشروع البحث</a:t>
            </a:r>
            <a:r>
              <a:rPr lang="ar-EG" dirty="0"/>
              <a:t>. يوجد أكثر من 95 في المائة من مشاكل التسويق اليوم بشكل أساسي لأن صانعي القرار يفتقرون إلى المعلومات حول وضعيات المشكلة ومن هم عملاؤهم ، فضلاً عن مواقف العملاء وتفضيلاتهم وسلوكياتهم في السوق.</a:t>
            </a:r>
            <a:endParaRPr lang="fr-FR" dirty="0"/>
          </a:p>
        </p:txBody>
      </p:sp>
      <p:sp>
        <p:nvSpPr>
          <p:cNvPr id="9" name="ZoneTexte 8">
            <a:extLst>
              <a:ext uri="{FF2B5EF4-FFF2-40B4-BE49-F238E27FC236}">
                <a16:creationId xmlns:a16="http://schemas.microsoft.com/office/drawing/2014/main" id="{825F0D9C-51DA-6B5A-F70A-5385ECE0DF5B}"/>
              </a:ext>
            </a:extLst>
          </p:cNvPr>
          <p:cNvSpPr txBox="1"/>
          <p:nvPr/>
        </p:nvSpPr>
        <p:spPr>
          <a:xfrm>
            <a:off x="5180608" y="4919496"/>
            <a:ext cx="767146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r>
              <a:rPr lang="fr-FR" dirty="0" err="1"/>
              <a:t>نظرية</a:t>
            </a:r>
            <a:r>
              <a:rPr lang="fr-FR" dirty="0"/>
              <a:t> </a:t>
            </a:r>
            <a:r>
              <a:rPr lang="fr-FR" dirty="0" err="1"/>
              <a:t>الحد</a:t>
            </a:r>
            <a:r>
              <a:rPr lang="fr-FR" dirty="0"/>
              <a:t> </a:t>
            </a:r>
            <a:r>
              <a:rPr lang="fr-FR" dirty="0" err="1"/>
              <a:t>المركزي</a:t>
            </a:r>
            <a:r>
              <a:rPr lang="ar-EG" dirty="0"/>
              <a:t> (</a:t>
            </a:r>
            <a:r>
              <a:rPr lang="fr-FR" dirty="0"/>
              <a:t>Central Limit </a:t>
            </a:r>
            <a:r>
              <a:rPr lang="fr-FR" dirty="0" err="1"/>
              <a:t>Theorem</a:t>
            </a:r>
            <a:r>
              <a:rPr lang="ar-EG" dirty="0"/>
              <a:t>)</a:t>
            </a:r>
            <a:endParaRPr lang="fr-FR" dirty="0"/>
          </a:p>
        </p:txBody>
      </p:sp>
      <p:sp>
        <p:nvSpPr>
          <p:cNvPr id="11" name="ZoneTexte 10">
            <a:extLst>
              <a:ext uri="{FF2B5EF4-FFF2-40B4-BE49-F238E27FC236}">
                <a16:creationId xmlns:a16="http://schemas.microsoft.com/office/drawing/2014/main" id="{C932609E-32B7-7902-53A1-7556A29C7A45}"/>
              </a:ext>
            </a:extLst>
          </p:cNvPr>
          <p:cNvSpPr txBox="1"/>
          <p:nvPr/>
        </p:nvSpPr>
        <p:spPr>
          <a:xfrm>
            <a:off x="272308" y="5807376"/>
            <a:ext cx="12460184" cy="32580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rtl="1">
              <a:lnSpc>
                <a:spcPct val="150000"/>
              </a:lnSpc>
              <a:defRPr sz="3200" b="1">
                <a:solidFill>
                  <a:srgbClr val="0070C0"/>
                </a:solidFill>
              </a:defRPr>
            </a:lvl1pPr>
          </a:lstStyle>
          <a:p>
            <a:r>
              <a:rPr lang="ar-EG" sz="2800" dirty="0"/>
              <a:t>باختصار ، تنص النظرية على أنه تقريبًا بالنسبة لجميع المجتمعات المستهدفة والمعرفة ، فإن توزيع المعاينة للمتوسط (</a:t>
            </a:r>
            <a:r>
              <a:rPr lang="fr-FR" sz="2800" dirty="0"/>
              <a:t>x</a:t>
            </a:r>
            <a:r>
              <a:rPr lang="ar-EG" sz="2800" dirty="0"/>
              <a:t>)</a:t>
            </a:r>
            <a:r>
              <a:rPr lang="fr-FR" sz="2800" dirty="0"/>
              <a:t> </a:t>
            </a:r>
            <a:r>
              <a:rPr lang="ar-EG" sz="2800" dirty="0"/>
              <a:t>أو القيمة المئوية (</a:t>
            </a:r>
            <a:r>
              <a:rPr lang="fr-FR" sz="2800" dirty="0"/>
              <a:t>p</a:t>
            </a:r>
            <a:r>
              <a:rPr lang="ar-EG" sz="2800" dirty="0"/>
              <a:t>) المشتقة من عينة عشوائية بسيطة ستكون بالتقريب ذات  توزيعه طبيعي ، بشرط أن يكون حجم العينة كبيرًا بدرجة كافية ( على سبيل المثال ، عندما يكون (</a:t>
            </a:r>
            <a:r>
              <a:rPr lang="fr-FR" sz="2800" dirty="0"/>
              <a:t>n</a:t>
            </a:r>
            <a:r>
              <a:rPr lang="ar-EG" sz="2800" dirty="0"/>
              <a:t>)أكبر </a:t>
            </a:r>
            <a:r>
              <a:rPr lang="fr-FR" sz="2800" dirty="0"/>
              <a:t> </a:t>
            </a:r>
            <a:r>
              <a:rPr lang="ar-EG" sz="2800" dirty="0"/>
              <a:t>أو يساوي  30). بمعنى آخر ، هناك احتمال كبير أن يكون متوسط أي عينة (</a:t>
            </a:r>
            <a:r>
              <a:rPr lang="fr-FR" sz="2800" dirty="0"/>
              <a:t>x</a:t>
            </a:r>
            <a:r>
              <a:rPr lang="ar-EG" sz="2800" dirty="0"/>
              <a:t>) مأخوذة من المجتمع المستهدف قريب جدا من متوسط المجتمع المستهدف الحقيقي (</a:t>
            </a:r>
            <a:r>
              <a:rPr lang="fr-FR" sz="2800" dirty="0"/>
              <a:t>m</a:t>
            </a:r>
            <a:r>
              <a:rPr lang="ar-EG" sz="2800" dirty="0"/>
              <a:t>) ، مهما قام المرء بالزيادة في حجم العينة (</a:t>
            </a:r>
            <a:r>
              <a:rPr lang="fr-FR" sz="2800" dirty="0"/>
              <a:t>n</a:t>
            </a:r>
            <a:r>
              <a:rPr lang="ar-EG" sz="2800" dirty="0"/>
              <a:t>).</a:t>
            </a:r>
            <a:endParaRPr lang="fr-FR" sz="2800" dirty="0"/>
          </a:p>
        </p:txBody>
      </p:sp>
    </p:spTree>
    <p:extLst>
      <p:ext uri="{BB962C8B-B14F-4D97-AF65-F5344CB8AC3E}">
        <p14:creationId xmlns:p14="http://schemas.microsoft.com/office/powerpoint/2010/main" val="28069220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708EBBD-924E-6DED-D27A-788AA962E822}"/>
              </a:ext>
            </a:extLst>
          </p:cNvPr>
          <p:cNvSpPr txBox="1"/>
          <p:nvPr/>
        </p:nvSpPr>
        <p:spPr>
          <a:xfrm>
            <a:off x="1497161" y="818079"/>
            <a:ext cx="11179834"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r>
              <a:rPr lang="ar-EG" dirty="0"/>
              <a:t>من خلال فهم أساسيات نظرية الحد المركزي ، يمكن للباحث القيام بما يلي:</a:t>
            </a:r>
            <a:endParaRPr lang="fr-FR" dirty="0"/>
          </a:p>
        </p:txBody>
      </p:sp>
      <p:sp>
        <p:nvSpPr>
          <p:cNvPr id="5" name="ZoneTexte 4">
            <a:extLst>
              <a:ext uri="{FF2B5EF4-FFF2-40B4-BE49-F238E27FC236}">
                <a16:creationId xmlns:a16="http://schemas.microsoft.com/office/drawing/2014/main" id="{826CB861-344F-1680-F100-CA6B8A05A1A8}"/>
              </a:ext>
            </a:extLst>
          </p:cNvPr>
          <p:cNvSpPr txBox="1"/>
          <p:nvPr/>
        </p:nvSpPr>
        <p:spPr>
          <a:xfrm>
            <a:off x="0" y="2216858"/>
            <a:ext cx="12676995" cy="42813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rtl="1">
              <a:lnSpc>
                <a:spcPct val="150000"/>
              </a:lnSpc>
              <a:defRPr sz="2800" b="1">
                <a:solidFill>
                  <a:srgbClr val="0070C0"/>
                </a:solidFill>
              </a:defRPr>
            </a:lvl1pPr>
          </a:lstStyle>
          <a:p>
            <a:pPr>
              <a:lnSpc>
                <a:spcPct val="200000"/>
              </a:lnSpc>
            </a:pPr>
            <a:r>
              <a:rPr lang="ar-EG" dirty="0"/>
              <a:t>1. استخلاص عينات تمثيلية من أي مجموعة سكانية مستهدفة.</a:t>
            </a:r>
          </a:p>
          <a:p>
            <a:pPr>
              <a:lnSpc>
                <a:spcPct val="200000"/>
              </a:lnSpc>
            </a:pPr>
            <a:r>
              <a:rPr lang="ar-EG" dirty="0"/>
              <a:t>2. الحصول على إحصائيات عينة من عينة عشوائية تكون بمثابة تقديرات دقيقة لمعلمات السكان المستهدفين.</a:t>
            </a:r>
          </a:p>
          <a:p>
            <a:pPr>
              <a:lnSpc>
                <a:spcPct val="200000"/>
              </a:lnSpc>
            </a:pPr>
            <a:r>
              <a:rPr lang="ar-EG" dirty="0"/>
              <a:t>3. تصميم عينة عشوائية واحدة ، بدلاً من العديد من العينات العشوائية ، لتقليل تكاليف جمع البيانات.</a:t>
            </a:r>
          </a:p>
          <a:p>
            <a:pPr>
              <a:lnSpc>
                <a:spcPct val="200000"/>
              </a:lnSpc>
            </a:pPr>
            <a:r>
              <a:rPr lang="ar-EG" dirty="0"/>
              <a:t>4. تقييم موثوقية وصدقية التراكيب وقياسات السلم بشكل أكثر دقة.</a:t>
            </a:r>
          </a:p>
          <a:p>
            <a:pPr>
              <a:lnSpc>
                <a:spcPct val="200000"/>
              </a:lnSpc>
            </a:pPr>
            <a:r>
              <a:rPr lang="ar-EG" dirty="0"/>
              <a:t>5. تحليل البيانات إحصائيًا وتحويلها إلى معلومات مفيدة حول المجتمع المستهدف.</a:t>
            </a:r>
            <a:endParaRPr lang="fr-FR" dirty="0"/>
          </a:p>
        </p:txBody>
      </p:sp>
    </p:spTree>
    <p:extLst>
      <p:ext uri="{BB962C8B-B14F-4D97-AF65-F5344CB8AC3E}">
        <p14:creationId xmlns:p14="http://schemas.microsoft.com/office/powerpoint/2010/main" val="23018231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DEC89AE-918C-B468-1F8D-6376784E8C36}"/>
              </a:ext>
            </a:extLst>
          </p:cNvPr>
          <p:cNvSpPr txBox="1"/>
          <p:nvPr/>
        </p:nvSpPr>
        <p:spPr>
          <a:xfrm>
            <a:off x="4761781" y="364391"/>
            <a:ext cx="7841411"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r>
              <a:rPr lang="fr-FR" dirty="0" err="1"/>
              <a:t>إجراءات</a:t>
            </a:r>
            <a:r>
              <a:rPr lang="fr-FR" dirty="0"/>
              <a:t> </a:t>
            </a:r>
            <a:r>
              <a:rPr lang="ar-EG" dirty="0"/>
              <a:t>المعاينة (</a:t>
            </a:r>
            <a:r>
              <a:rPr lang="fr-FR" dirty="0"/>
              <a:t>Sampling </a:t>
            </a:r>
            <a:r>
              <a:rPr lang="fr-FR" dirty="0" err="1"/>
              <a:t>procedures</a:t>
            </a:r>
            <a:r>
              <a:rPr lang="fr-FR" dirty="0"/>
              <a:t> </a:t>
            </a:r>
            <a:r>
              <a:rPr lang="ar-EG" dirty="0"/>
              <a:t>)</a:t>
            </a:r>
            <a:endParaRPr lang="fr-FR" dirty="0"/>
          </a:p>
        </p:txBody>
      </p:sp>
      <p:sp>
        <p:nvSpPr>
          <p:cNvPr id="5" name="ZoneTexte 4">
            <a:extLst>
              <a:ext uri="{FF2B5EF4-FFF2-40B4-BE49-F238E27FC236}">
                <a16:creationId xmlns:a16="http://schemas.microsoft.com/office/drawing/2014/main" id="{AC2DB32F-E8D7-08BE-9780-9B4A630311F9}"/>
              </a:ext>
            </a:extLst>
          </p:cNvPr>
          <p:cNvSpPr txBox="1"/>
          <p:nvPr/>
        </p:nvSpPr>
        <p:spPr>
          <a:xfrm>
            <a:off x="304321" y="1121606"/>
            <a:ext cx="12396157" cy="22329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rtl="1">
              <a:lnSpc>
                <a:spcPct val="150000"/>
              </a:lnSpc>
              <a:defRPr sz="3200" b="1">
                <a:solidFill>
                  <a:srgbClr val="0070C0"/>
                </a:solidFill>
              </a:defRPr>
            </a:lvl1pPr>
          </a:lstStyle>
          <a:p>
            <a:r>
              <a:rPr lang="ar-EG" dirty="0"/>
              <a:t>جلب علم الإحصاء ومعرفة طبيعة الاحتمالات مفاهيم تصميم مفيدة لدراسة المعاينة. يوجد تصميمان للبحث: "الاحتمال" (المعروف أيضًا باسم العشوائي) و "غير الاحتمالي" (المعروف أيضًا باسم غير العشوائي).</a:t>
            </a:r>
            <a:endParaRPr lang="fr-FR" dirty="0"/>
          </a:p>
        </p:txBody>
      </p:sp>
      <p:sp>
        <p:nvSpPr>
          <p:cNvPr id="9" name="Shape 766">
            <a:extLst>
              <a:ext uri="{FF2B5EF4-FFF2-40B4-BE49-F238E27FC236}">
                <a16:creationId xmlns:a16="http://schemas.microsoft.com/office/drawing/2014/main" id="{3405DDC3-4058-6520-769E-581BCD7AA1BA}"/>
              </a:ext>
            </a:extLst>
          </p:cNvPr>
          <p:cNvSpPr/>
          <p:nvPr/>
        </p:nvSpPr>
        <p:spPr>
          <a:xfrm>
            <a:off x="5802947" y="3549709"/>
            <a:ext cx="1302599" cy="446274"/>
          </a:xfrm>
          <a:prstGeom prst="rect">
            <a:avLst/>
          </a:prstGeom>
          <a:solidFill>
            <a:srgbClr val="FFFFFF"/>
          </a:solidFill>
          <a:ln w="25400" cap="flat">
            <a:solidFill>
              <a:schemeClr val="accent1"/>
            </a:solidFill>
            <a:prstDash val="solid"/>
            <a:round/>
          </a:ln>
          <a:effectLst>
            <a:outerShdw blurRad="190500" dist="228600" dir="2700000" rotWithShape="0">
              <a:srgbClr val="000000">
                <a:alpha val="25500"/>
              </a:srgbClr>
            </a:outerShdw>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300" b="1"/>
            </a:lvl1pPr>
          </a:lstStyle>
          <a:p>
            <a:r>
              <a:rPr lang="ar-EG" dirty="0"/>
              <a:t>تصميم العينة</a:t>
            </a:r>
            <a:endParaRPr dirty="0"/>
          </a:p>
        </p:txBody>
      </p:sp>
      <p:sp>
        <p:nvSpPr>
          <p:cNvPr id="11" name="Shape 767">
            <a:extLst>
              <a:ext uri="{FF2B5EF4-FFF2-40B4-BE49-F238E27FC236}">
                <a16:creationId xmlns:a16="http://schemas.microsoft.com/office/drawing/2014/main" id="{75FD3950-BCFE-2336-BDB5-E1E4BBE652FA}"/>
              </a:ext>
            </a:extLst>
          </p:cNvPr>
          <p:cNvSpPr/>
          <p:nvPr/>
        </p:nvSpPr>
        <p:spPr>
          <a:xfrm>
            <a:off x="707730" y="5171697"/>
            <a:ext cx="4566296" cy="2215989"/>
          </a:xfrm>
          <a:prstGeom prst="rect">
            <a:avLst/>
          </a:prstGeom>
          <a:solidFill>
            <a:srgbClr val="FFFFFF"/>
          </a:solidFill>
          <a:ln w="25400" cap="flat">
            <a:solidFill>
              <a:schemeClr val="accent1"/>
            </a:solidFill>
            <a:prstDash val="solid"/>
            <a:round/>
          </a:ln>
          <a:effectLst>
            <a:outerShdw blurRad="190500" dist="228600" dir="2700000" rotWithShape="0">
              <a:srgbClr val="000000">
                <a:alpha val="25500"/>
              </a:srgbClr>
            </a:outerShdw>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300" b="1"/>
            </a:pPr>
            <a:r>
              <a:rPr lang="ar-EG" dirty="0"/>
              <a:t>العينة الاحتمالية</a:t>
            </a:r>
            <a:endParaRPr dirty="0"/>
          </a:p>
          <a:p>
            <a:pPr>
              <a:defRPr sz="2300" b="1"/>
            </a:pPr>
            <a:endParaRPr dirty="0"/>
          </a:p>
          <a:p>
            <a:pPr algn="r" rtl="1">
              <a:defRPr sz="2300" b="1"/>
            </a:pPr>
            <a:r>
              <a:rPr lang="ar-EG" dirty="0"/>
              <a:t>- العضو لديه احتمال إيجابي محسوب لاختياره</a:t>
            </a:r>
          </a:p>
          <a:p>
            <a:pPr algn="r" rtl="1">
              <a:defRPr sz="2300" b="1"/>
            </a:pPr>
            <a:r>
              <a:rPr lang="ar-EG" dirty="0"/>
              <a:t>- معدل الاستجابة مهم</a:t>
            </a:r>
          </a:p>
          <a:p>
            <a:pPr algn="r" rtl="1">
              <a:defRPr sz="2300" b="1"/>
            </a:pPr>
            <a:r>
              <a:rPr lang="ar-EG" dirty="0"/>
              <a:t>- مكلفة</a:t>
            </a:r>
          </a:p>
          <a:p>
            <a:pPr algn="r" rtl="1">
              <a:defRPr sz="2300" b="1"/>
            </a:pPr>
            <a:r>
              <a:rPr lang="ar-EG" dirty="0"/>
              <a:t>- هادفة</a:t>
            </a:r>
            <a:endParaRPr dirty="0"/>
          </a:p>
        </p:txBody>
      </p:sp>
      <p:sp>
        <p:nvSpPr>
          <p:cNvPr id="13" name="Shape 768">
            <a:extLst>
              <a:ext uri="{FF2B5EF4-FFF2-40B4-BE49-F238E27FC236}">
                <a16:creationId xmlns:a16="http://schemas.microsoft.com/office/drawing/2014/main" id="{070E470B-95BE-B807-FCD4-FA657080F0E4}"/>
              </a:ext>
            </a:extLst>
          </p:cNvPr>
          <p:cNvSpPr/>
          <p:nvPr/>
        </p:nvSpPr>
        <p:spPr>
          <a:xfrm>
            <a:off x="7573993" y="5857498"/>
            <a:ext cx="4273815" cy="1862046"/>
          </a:xfrm>
          <a:prstGeom prst="rect">
            <a:avLst/>
          </a:prstGeom>
          <a:solidFill>
            <a:srgbClr val="FFFFFF"/>
          </a:solidFill>
          <a:ln w="25400" cap="flat">
            <a:solidFill>
              <a:schemeClr val="accent1"/>
            </a:solidFill>
            <a:prstDash val="solid"/>
            <a:round/>
          </a:ln>
          <a:effectLst>
            <a:outerShdw blurRad="190500" dist="228600" dir="2700000" rotWithShape="0">
              <a:srgbClr val="000000">
                <a:alpha val="25500"/>
              </a:srgbClr>
            </a:outerShdw>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300" b="1"/>
            </a:pPr>
            <a:r>
              <a:rPr lang="ar-EG" dirty="0"/>
              <a:t>العينة غير الاحتمالية (قصدية )</a:t>
            </a:r>
            <a:endParaRPr dirty="0"/>
          </a:p>
          <a:p>
            <a:pPr algn="r">
              <a:defRPr sz="2300" b="1"/>
            </a:pPr>
            <a:endParaRPr dirty="0"/>
          </a:p>
          <a:p>
            <a:pPr algn="r">
              <a:defRPr sz="2300" b="1"/>
            </a:pPr>
            <a:r>
              <a:rPr lang="ar-EG" dirty="0"/>
              <a:t>- يستخدم الحكم البشري</a:t>
            </a:r>
          </a:p>
          <a:p>
            <a:pPr algn="r">
              <a:defRPr sz="2300" b="1"/>
            </a:pPr>
            <a:r>
              <a:rPr lang="ar-EG" dirty="0"/>
              <a:t>- عرضة للأخطاء</a:t>
            </a:r>
          </a:p>
          <a:p>
            <a:pPr algn="r">
              <a:defRPr sz="2300" b="1"/>
            </a:pPr>
            <a:r>
              <a:rPr lang="ar-EG" dirty="0"/>
              <a:t>- ذاتي</a:t>
            </a:r>
            <a:endParaRPr dirty="0"/>
          </a:p>
        </p:txBody>
      </p:sp>
      <p:sp>
        <p:nvSpPr>
          <p:cNvPr id="15" name="Shape 769">
            <a:extLst>
              <a:ext uri="{FF2B5EF4-FFF2-40B4-BE49-F238E27FC236}">
                <a16:creationId xmlns:a16="http://schemas.microsoft.com/office/drawing/2014/main" id="{147F8A80-BF9E-AA06-9ADD-E7D7A1474949}"/>
              </a:ext>
            </a:extLst>
          </p:cNvPr>
          <p:cNvSpPr/>
          <p:nvPr/>
        </p:nvSpPr>
        <p:spPr>
          <a:xfrm>
            <a:off x="3191775" y="4244196"/>
            <a:ext cx="7435968" cy="18915"/>
          </a:xfrm>
          <a:prstGeom prst="line">
            <a:avLst/>
          </a:prstGeom>
          <a:noFill/>
          <a:ln w="25400" cap="flat">
            <a:solidFill>
              <a:schemeClr val="accent1"/>
            </a:solidFill>
            <a:prstDash val="solid"/>
            <a:round/>
          </a:ln>
          <a:effectLst>
            <a:outerShdw blurRad="127000" dist="101600" dir="2700000" rotWithShape="0">
              <a:srgbClr val="000000">
                <a:alpha val="35000"/>
              </a:srgbClr>
            </a:outerShdw>
          </a:effectLst>
        </p:spPr>
        <p:txBody>
          <a:bodyPr wrap="square" lIns="45719" tIns="45719" rIns="45719" bIns="45719" numCol="1" anchor="t">
            <a:noAutofit/>
          </a:bodyPr>
          <a:lstStyle/>
          <a:p>
            <a:pPr>
              <a:defRPr>
                <a:solidFill>
                  <a:srgbClr val="FFFFFF"/>
                </a:solidFill>
              </a:defRPr>
            </a:pPr>
            <a:endParaRPr/>
          </a:p>
        </p:txBody>
      </p:sp>
      <p:sp>
        <p:nvSpPr>
          <p:cNvPr id="17" name="Shape 770">
            <a:extLst>
              <a:ext uri="{FF2B5EF4-FFF2-40B4-BE49-F238E27FC236}">
                <a16:creationId xmlns:a16="http://schemas.microsoft.com/office/drawing/2014/main" id="{C200CDF7-E5E9-F7C1-CC4F-1E3E92B8EA13}"/>
              </a:ext>
            </a:extLst>
          </p:cNvPr>
          <p:cNvSpPr/>
          <p:nvPr/>
        </p:nvSpPr>
        <p:spPr>
          <a:xfrm>
            <a:off x="3230358" y="4222186"/>
            <a:ext cx="0" cy="949512"/>
          </a:xfrm>
          <a:prstGeom prst="line">
            <a:avLst/>
          </a:prstGeom>
          <a:noFill/>
          <a:ln w="25400" cap="flat">
            <a:solidFill>
              <a:schemeClr val="accent1"/>
            </a:solidFill>
            <a:prstDash val="solid"/>
            <a:round/>
          </a:ln>
          <a:effectLst>
            <a:outerShdw blurRad="127000" dist="101600" dir="2700000" rotWithShape="0">
              <a:srgbClr val="000000">
                <a:alpha val="35000"/>
              </a:srgbClr>
            </a:outerShdw>
          </a:effectLst>
        </p:spPr>
        <p:txBody>
          <a:bodyPr wrap="square" lIns="45719" tIns="45719" rIns="45719" bIns="45719" numCol="1" anchor="t">
            <a:noAutofit/>
          </a:bodyPr>
          <a:lstStyle/>
          <a:p>
            <a:pPr>
              <a:defRPr>
                <a:solidFill>
                  <a:srgbClr val="FFFFFF"/>
                </a:solidFill>
              </a:defRPr>
            </a:pPr>
            <a:endParaRPr/>
          </a:p>
        </p:txBody>
      </p:sp>
      <p:sp>
        <p:nvSpPr>
          <p:cNvPr id="19" name="Shape 771">
            <a:extLst>
              <a:ext uri="{FF2B5EF4-FFF2-40B4-BE49-F238E27FC236}">
                <a16:creationId xmlns:a16="http://schemas.microsoft.com/office/drawing/2014/main" id="{E97CA553-B41E-98EA-3359-404507D96E36}"/>
              </a:ext>
            </a:extLst>
          </p:cNvPr>
          <p:cNvSpPr/>
          <p:nvPr/>
        </p:nvSpPr>
        <p:spPr>
          <a:xfrm>
            <a:off x="10627742" y="4285122"/>
            <a:ext cx="1" cy="1550366"/>
          </a:xfrm>
          <a:prstGeom prst="line">
            <a:avLst/>
          </a:prstGeom>
          <a:noFill/>
          <a:ln w="25400" cap="flat">
            <a:solidFill>
              <a:schemeClr val="accent1"/>
            </a:solidFill>
            <a:prstDash val="solid"/>
            <a:round/>
          </a:ln>
          <a:effectLst>
            <a:outerShdw blurRad="127000" dist="101600" dir="2700000" rotWithShape="0">
              <a:srgbClr val="000000">
                <a:alpha val="35000"/>
              </a:srgbClr>
            </a:outerShdw>
          </a:effectLst>
        </p:spPr>
        <p:txBody>
          <a:bodyPr wrap="square" lIns="45719" tIns="45719" rIns="45719" bIns="45719" numCol="1" anchor="t">
            <a:noAutofit/>
          </a:bodyPr>
          <a:lstStyle/>
          <a:p>
            <a:pPr>
              <a:defRPr>
                <a:solidFill>
                  <a:srgbClr val="FFFFFF"/>
                </a:solidFill>
              </a:defRPr>
            </a:pPr>
            <a:endParaRPr/>
          </a:p>
        </p:txBody>
      </p:sp>
      <p:sp>
        <p:nvSpPr>
          <p:cNvPr id="21" name="Shape 772">
            <a:extLst>
              <a:ext uri="{FF2B5EF4-FFF2-40B4-BE49-F238E27FC236}">
                <a16:creationId xmlns:a16="http://schemas.microsoft.com/office/drawing/2014/main" id="{7F602CAF-E9A7-40F7-F073-B1AB15CA48D8}"/>
              </a:ext>
            </a:extLst>
          </p:cNvPr>
          <p:cNvSpPr/>
          <p:nvPr/>
        </p:nvSpPr>
        <p:spPr>
          <a:xfrm>
            <a:off x="6454245" y="4020454"/>
            <a:ext cx="1" cy="245747"/>
          </a:xfrm>
          <a:prstGeom prst="line">
            <a:avLst/>
          </a:prstGeom>
          <a:noFill/>
          <a:ln w="25400" cap="flat">
            <a:solidFill>
              <a:schemeClr val="accent1"/>
            </a:solidFill>
            <a:prstDash val="solid"/>
            <a:round/>
          </a:ln>
          <a:effectLst>
            <a:outerShdw blurRad="127000" dist="101600" dir="2700000" rotWithShape="0">
              <a:srgbClr val="000000">
                <a:alpha val="35000"/>
              </a:srgbClr>
            </a:outerShdw>
          </a:effectLst>
        </p:spPr>
        <p:txBody>
          <a:bodyPr wrap="square" lIns="45719" tIns="45719" rIns="45719" bIns="45719" numCol="1" anchor="t">
            <a:noAutofit/>
          </a:bodyPr>
          <a:lstStyle/>
          <a:p>
            <a:pPr>
              <a:defRPr>
                <a:solidFill>
                  <a:srgbClr val="FFFFFF"/>
                </a:solidFill>
              </a:defRPr>
            </a:pPr>
            <a:endParaRPr/>
          </a:p>
        </p:txBody>
      </p:sp>
    </p:spTree>
    <p:extLst>
      <p:ext uri="{BB962C8B-B14F-4D97-AF65-F5344CB8AC3E}">
        <p14:creationId xmlns:p14="http://schemas.microsoft.com/office/powerpoint/2010/main" val="345676673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775">
            <a:extLst>
              <a:ext uri="{FF2B5EF4-FFF2-40B4-BE49-F238E27FC236}">
                <a16:creationId xmlns:a16="http://schemas.microsoft.com/office/drawing/2014/main" id="{501B867F-562E-94C0-019D-E25F50AA991A}"/>
              </a:ext>
            </a:extLst>
          </p:cNvPr>
          <p:cNvSpPr/>
          <p:nvPr/>
        </p:nvSpPr>
        <p:spPr>
          <a:xfrm>
            <a:off x="9383629" y="440770"/>
            <a:ext cx="2960769" cy="71269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lnSpc>
                <a:spcPts val="5200"/>
              </a:lnSpc>
              <a:spcBef>
                <a:spcPts val="1200"/>
              </a:spcBef>
              <a:defRPr sz="2900" b="1">
                <a:solidFill>
                  <a:srgbClr val="FFFB00"/>
                </a:solidFill>
                <a:latin typeface="Times"/>
                <a:ea typeface="Times"/>
                <a:cs typeface="Times"/>
                <a:sym typeface="Times"/>
              </a:defRPr>
            </a:lvl1pPr>
          </a:lstStyle>
          <a:p>
            <a:pPr marL="0" marR="0" lvl="0" indent="0" algn="l" defTabSz="457200" eaLnBrk="1" fontAlgn="auto" latinLnBrk="0" hangingPunct="1">
              <a:lnSpc>
                <a:spcPts val="5200"/>
              </a:lnSpc>
              <a:spcBef>
                <a:spcPts val="1200"/>
              </a:spcBef>
              <a:spcAft>
                <a:spcPts val="0"/>
              </a:spcAft>
              <a:buClrTx/>
              <a:buSzTx/>
              <a:buFontTx/>
              <a:buNone/>
              <a:tabLst/>
              <a:defRPr/>
            </a:pPr>
            <a:r>
              <a:rPr lang="ar-DZ" sz="4000" dirty="0">
                <a:solidFill>
                  <a:schemeClr val="bg1"/>
                </a:solidFill>
              </a:rPr>
              <a:t>ال</a:t>
            </a:r>
            <a:r>
              <a:rPr kumimoji="0" lang="ar-DZ" sz="4000" b="1" i="0" u="none" strike="noStrike" kern="0" cap="none" spc="0" normalizeH="0" baseline="0" noProof="0" dirty="0">
                <a:ln>
                  <a:noFill/>
                </a:ln>
                <a:solidFill>
                  <a:schemeClr val="bg1"/>
                </a:solidFill>
                <a:effectLst/>
                <a:uLnTx/>
                <a:uFillTx/>
                <a:latin typeface="Times"/>
                <a:cs typeface="Times"/>
                <a:sym typeface="Times"/>
              </a:rPr>
              <a:t>طرق الاحتمالية</a:t>
            </a:r>
            <a:endParaRPr kumimoji="0" sz="4000" b="1" i="0" u="none" strike="noStrike" kern="0" cap="none" spc="0" normalizeH="0" baseline="0" noProof="0" dirty="0">
              <a:ln>
                <a:noFill/>
              </a:ln>
              <a:solidFill>
                <a:schemeClr val="bg1"/>
              </a:solidFill>
              <a:effectLst/>
              <a:uLnTx/>
              <a:uFillTx/>
              <a:latin typeface="Times"/>
              <a:cs typeface="Times"/>
              <a:sym typeface="Times"/>
            </a:endParaRPr>
          </a:p>
        </p:txBody>
      </p:sp>
      <p:grpSp>
        <p:nvGrpSpPr>
          <p:cNvPr id="12" name="Group 783">
            <a:extLst>
              <a:ext uri="{FF2B5EF4-FFF2-40B4-BE49-F238E27FC236}">
                <a16:creationId xmlns:a16="http://schemas.microsoft.com/office/drawing/2014/main" id="{169618EA-3E76-DFD9-6CD2-4B337B6B6B80}"/>
              </a:ext>
            </a:extLst>
          </p:cNvPr>
          <p:cNvGrpSpPr/>
          <p:nvPr/>
        </p:nvGrpSpPr>
        <p:grpSpPr>
          <a:xfrm>
            <a:off x="269542" y="2288705"/>
            <a:ext cx="11549600" cy="5086516"/>
            <a:chOff x="0" y="0"/>
            <a:chExt cx="7716413" cy="3095928"/>
          </a:xfrm>
        </p:grpSpPr>
        <p:sp>
          <p:nvSpPr>
            <p:cNvPr id="13" name="Shape 776">
              <a:extLst>
                <a:ext uri="{FF2B5EF4-FFF2-40B4-BE49-F238E27FC236}">
                  <a16:creationId xmlns:a16="http://schemas.microsoft.com/office/drawing/2014/main" id="{8EE3CAD6-980E-2CFF-50D8-3BFC94B9B06B}"/>
                </a:ext>
              </a:extLst>
            </p:cNvPr>
            <p:cNvSpPr/>
            <p:nvPr/>
          </p:nvSpPr>
          <p:spPr>
            <a:xfrm>
              <a:off x="3369102" y="0"/>
              <a:ext cx="2418077" cy="393391"/>
            </a:xfrm>
            <a:prstGeom prst="rect">
              <a:avLst/>
            </a:prstGeom>
            <a:solidFill>
              <a:srgbClr val="FFFFFF"/>
            </a:solidFill>
            <a:ln w="25400" cap="flat">
              <a:solidFill>
                <a:srgbClr val="CEB966"/>
              </a:solidFill>
              <a:prstDash val="solid"/>
              <a:round/>
            </a:ln>
            <a:effectLst>
              <a:outerShdw blurRad="190500" dist="228600" dir="2700000" rotWithShape="0">
                <a:srgbClr val="000000">
                  <a:alpha val="25500"/>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2300" b="1"/>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000000"/>
                  </a:solidFill>
                  <a:effectLst/>
                  <a:uLnTx/>
                  <a:uFillTx/>
                  <a:latin typeface="Book Antiqua"/>
                  <a:sym typeface="Book Antiqua"/>
                </a:rPr>
                <a:t>أنواع العينات</a:t>
              </a:r>
              <a:endParaRPr kumimoji="0" sz="3600" b="1" i="0" u="none" strike="noStrike" kern="0" cap="none" spc="0" normalizeH="0" baseline="0" noProof="0" dirty="0">
                <a:ln>
                  <a:noFill/>
                </a:ln>
                <a:solidFill>
                  <a:srgbClr val="000000"/>
                </a:solidFill>
                <a:effectLst/>
                <a:uLnTx/>
                <a:uFillTx/>
                <a:latin typeface="Book Antiqua"/>
                <a:sym typeface="Book Antiqua"/>
              </a:endParaRPr>
            </a:p>
          </p:txBody>
        </p:sp>
        <p:sp>
          <p:nvSpPr>
            <p:cNvPr id="14" name="Shape 777">
              <a:extLst>
                <a:ext uri="{FF2B5EF4-FFF2-40B4-BE49-F238E27FC236}">
                  <a16:creationId xmlns:a16="http://schemas.microsoft.com/office/drawing/2014/main" id="{ABCD78A3-101E-7C1F-8CAC-7F4B87D3F2ED}"/>
                </a:ext>
              </a:extLst>
            </p:cNvPr>
            <p:cNvSpPr/>
            <p:nvPr/>
          </p:nvSpPr>
          <p:spPr>
            <a:xfrm>
              <a:off x="0" y="1016573"/>
              <a:ext cx="4566295" cy="2079355"/>
            </a:xfrm>
            <a:prstGeom prst="rect">
              <a:avLst/>
            </a:prstGeom>
            <a:solidFill>
              <a:srgbClr val="FFFFFF"/>
            </a:solidFill>
            <a:ln w="25400" cap="flat">
              <a:solidFill>
                <a:srgbClr val="CEB966"/>
              </a:solidFill>
              <a:prstDash val="solid"/>
              <a:round/>
            </a:ln>
            <a:effectLst>
              <a:outerShdw blurRad="190500" dist="228600" dir="2700000" rotWithShape="0">
                <a:srgbClr val="000000">
                  <a:alpha val="25500"/>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0" marR="0" lvl="0" indent="0" defTabSz="914400" eaLnBrk="1" fontAlgn="auto" latinLnBrk="0" hangingPunct="1">
                <a:lnSpc>
                  <a:spcPct val="100000"/>
                </a:lnSpc>
                <a:spcBef>
                  <a:spcPts val="0"/>
                </a:spcBef>
                <a:spcAft>
                  <a:spcPts val="0"/>
                </a:spcAft>
                <a:buClrTx/>
                <a:buSzTx/>
                <a:buFontTx/>
                <a:buNone/>
                <a:tabLst/>
                <a:defRPr sz="2300" b="1"/>
              </a:pPr>
              <a:r>
                <a:rPr kumimoji="0" lang="ar-DZ" sz="3600" b="1" i="0" u="none" strike="noStrike" kern="0" cap="none" spc="0" normalizeH="0" baseline="0" noProof="0" dirty="0">
                  <a:ln>
                    <a:noFill/>
                  </a:ln>
                  <a:solidFill>
                    <a:srgbClr val="000000"/>
                  </a:solidFill>
                  <a:effectLst/>
                  <a:uLnTx/>
                  <a:uFillTx/>
                  <a:latin typeface="Book Antiqua"/>
                  <a:sym typeface="Book Antiqua"/>
                </a:rPr>
                <a:t>العينات الاحتمالية</a:t>
              </a:r>
              <a:endParaRPr kumimoji="0" sz="3600" b="1" i="0" u="none" strike="noStrike" kern="0" cap="none" spc="0" normalizeH="0" baseline="0" noProof="0" dirty="0">
                <a:ln>
                  <a:noFill/>
                </a:ln>
                <a:solidFill>
                  <a:srgbClr val="000000"/>
                </a:solidFill>
                <a:effectLst/>
                <a:uLnTx/>
                <a:uFillTx/>
                <a:latin typeface="Book Antiqua"/>
                <a:sym typeface="Book Antiqua"/>
              </a:endParaRPr>
            </a:p>
            <a:p>
              <a:pPr marL="0" marR="0" lvl="0" indent="0" algn="l" defTabSz="914400" eaLnBrk="1" fontAlgn="auto" latinLnBrk="0" hangingPunct="1">
                <a:lnSpc>
                  <a:spcPct val="100000"/>
                </a:lnSpc>
                <a:spcBef>
                  <a:spcPts val="0"/>
                </a:spcBef>
                <a:spcAft>
                  <a:spcPts val="0"/>
                </a:spcAft>
                <a:buClrTx/>
                <a:buSzTx/>
                <a:buFontTx/>
                <a:buNone/>
                <a:tabLst/>
                <a:defRPr sz="2300" b="1"/>
              </a:pPr>
              <a:r>
                <a:rPr kumimoji="0" sz="3600" b="1" i="0" u="none" strike="noStrike" kern="0" cap="none" spc="0" normalizeH="0" baseline="0" noProof="0" dirty="0">
                  <a:ln>
                    <a:noFill/>
                  </a:ln>
                  <a:solidFill>
                    <a:srgbClr val="000000"/>
                  </a:solidFill>
                  <a:effectLst/>
                  <a:uLnTx/>
                  <a:uFillTx/>
                  <a:latin typeface="Book Antiqua"/>
                  <a:sym typeface="Book Antiqua"/>
                </a:rPr>
                <a:t>– Simple random</a:t>
              </a:r>
              <a:br>
                <a:rPr kumimoji="0" sz="3600" b="1" i="0" u="none" strike="noStrike" kern="0" cap="none" spc="0" normalizeH="0" baseline="0" noProof="0" dirty="0">
                  <a:ln>
                    <a:noFill/>
                  </a:ln>
                  <a:solidFill>
                    <a:srgbClr val="000000"/>
                  </a:solidFill>
                  <a:effectLst/>
                  <a:uLnTx/>
                  <a:uFillTx/>
                  <a:latin typeface="Book Antiqua"/>
                  <a:sym typeface="Book Antiqua"/>
                </a:rPr>
              </a:br>
              <a:r>
                <a:rPr kumimoji="0" sz="3600" b="1" i="0" u="none" strike="noStrike" kern="0" cap="none" spc="0" normalizeH="0" baseline="0" noProof="0" dirty="0">
                  <a:ln>
                    <a:noFill/>
                  </a:ln>
                  <a:solidFill>
                    <a:srgbClr val="000000"/>
                  </a:solidFill>
                  <a:effectLst/>
                  <a:uLnTx/>
                  <a:uFillTx/>
                  <a:latin typeface="Book Antiqua"/>
                  <a:sym typeface="Book Antiqua"/>
                </a:rPr>
                <a:t>– Systematic</a:t>
              </a:r>
              <a:br>
                <a:rPr kumimoji="0" sz="3600" b="1" i="0" u="none" strike="noStrike" kern="0" cap="none" spc="0" normalizeH="0" baseline="0" noProof="0" dirty="0">
                  <a:ln>
                    <a:noFill/>
                  </a:ln>
                  <a:solidFill>
                    <a:srgbClr val="000000"/>
                  </a:solidFill>
                  <a:effectLst/>
                  <a:uLnTx/>
                  <a:uFillTx/>
                  <a:latin typeface="Book Antiqua"/>
                  <a:sym typeface="Book Antiqua"/>
                </a:rPr>
              </a:br>
              <a:r>
                <a:rPr kumimoji="0" sz="3600" b="1" i="0" u="none" strike="noStrike" kern="0" cap="none" spc="0" normalizeH="0" baseline="0" noProof="0" dirty="0">
                  <a:ln>
                    <a:noFill/>
                  </a:ln>
                  <a:solidFill>
                    <a:srgbClr val="000000"/>
                  </a:solidFill>
                  <a:effectLst/>
                  <a:uLnTx/>
                  <a:uFillTx/>
                  <a:latin typeface="Book Antiqua"/>
                  <a:sym typeface="Book Antiqua"/>
                </a:rPr>
                <a:t>– Stratified random </a:t>
              </a:r>
            </a:p>
            <a:p>
              <a:pPr marL="0" marR="0" lvl="0" indent="0" algn="l" defTabSz="914400" eaLnBrk="1" fontAlgn="auto" latinLnBrk="0" hangingPunct="1">
                <a:lnSpc>
                  <a:spcPct val="100000"/>
                </a:lnSpc>
                <a:spcBef>
                  <a:spcPts val="0"/>
                </a:spcBef>
                <a:spcAft>
                  <a:spcPts val="0"/>
                </a:spcAft>
                <a:buClrTx/>
                <a:buSzTx/>
                <a:buFontTx/>
                <a:buNone/>
                <a:tabLst/>
                <a:defRPr sz="2300" b="1"/>
              </a:pPr>
              <a:r>
                <a:rPr kumimoji="0" sz="3600" b="1" i="0" u="none" strike="noStrike" kern="0" cap="none" spc="0" normalizeH="0" baseline="0" noProof="0" dirty="0">
                  <a:ln>
                    <a:noFill/>
                  </a:ln>
                  <a:solidFill>
                    <a:srgbClr val="000000"/>
                  </a:solidFill>
                  <a:effectLst/>
                  <a:uLnTx/>
                  <a:uFillTx/>
                  <a:latin typeface="Book Antiqua"/>
                  <a:sym typeface="Book Antiqua"/>
                </a:rPr>
                <a:t>– Cluster</a:t>
              </a:r>
              <a:br>
                <a:rPr kumimoji="0" sz="3600" b="1" i="0" u="none" strike="noStrike" kern="0" cap="none" spc="0" normalizeH="0" baseline="0" noProof="0" dirty="0">
                  <a:ln>
                    <a:noFill/>
                  </a:ln>
                  <a:solidFill>
                    <a:srgbClr val="000000"/>
                  </a:solidFill>
                  <a:effectLst/>
                  <a:uLnTx/>
                  <a:uFillTx/>
                  <a:latin typeface="Book Antiqua"/>
                  <a:sym typeface="Book Antiqua"/>
                </a:rPr>
              </a:br>
              <a:r>
                <a:rPr kumimoji="0" sz="3600" b="1" i="0" u="none" strike="noStrike" kern="0" cap="none" spc="0" normalizeH="0" baseline="0" noProof="0" dirty="0">
                  <a:ln>
                    <a:noFill/>
                  </a:ln>
                  <a:solidFill>
                    <a:srgbClr val="000000"/>
                  </a:solidFill>
                  <a:effectLst/>
                  <a:uLnTx/>
                  <a:uFillTx/>
                  <a:latin typeface="Book Antiqua"/>
                  <a:sym typeface="Book Antiqua"/>
                </a:rPr>
                <a:t>– Other types </a:t>
              </a:r>
            </a:p>
          </p:txBody>
        </p:sp>
        <p:sp>
          <p:nvSpPr>
            <p:cNvPr id="15" name="Shape 778">
              <a:extLst>
                <a:ext uri="{FF2B5EF4-FFF2-40B4-BE49-F238E27FC236}">
                  <a16:creationId xmlns:a16="http://schemas.microsoft.com/office/drawing/2014/main" id="{B923267E-538D-E04B-DE06-B71EDBBC6AE6}"/>
                </a:ext>
              </a:extLst>
            </p:cNvPr>
            <p:cNvSpPr/>
            <p:nvPr/>
          </p:nvSpPr>
          <p:spPr>
            <a:xfrm>
              <a:off x="5477416" y="1003411"/>
              <a:ext cx="2238997" cy="2079355"/>
            </a:xfrm>
            <a:prstGeom prst="rect">
              <a:avLst/>
            </a:prstGeom>
            <a:solidFill>
              <a:srgbClr val="FFFFFF"/>
            </a:solidFill>
            <a:ln w="25400" cap="flat">
              <a:solidFill>
                <a:srgbClr val="CEB966"/>
              </a:solidFill>
              <a:prstDash val="solid"/>
              <a:round/>
            </a:ln>
            <a:effectLst>
              <a:outerShdw blurRad="190500" dist="228600" dir="2700000" rotWithShape="0">
                <a:srgbClr val="000000">
                  <a:alpha val="25500"/>
                </a:srgbClr>
              </a:outerShdw>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marL="0" marR="0" lvl="0" indent="0" defTabSz="914400" eaLnBrk="1" fontAlgn="auto" latinLnBrk="0" hangingPunct="1">
                <a:lnSpc>
                  <a:spcPct val="100000"/>
                </a:lnSpc>
                <a:spcBef>
                  <a:spcPts val="0"/>
                </a:spcBef>
                <a:spcAft>
                  <a:spcPts val="0"/>
                </a:spcAft>
                <a:buClrTx/>
                <a:buSzTx/>
                <a:buFontTx/>
                <a:buNone/>
                <a:tabLst/>
                <a:defRPr sz="2300" b="1"/>
              </a:pPr>
              <a:r>
                <a:rPr kumimoji="0" lang="ar-DZ" sz="3600" b="1" i="0" u="none" strike="noStrike" kern="0" cap="none" spc="0" normalizeH="0" baseline="0" noProof="0" dirty="0">
                  <a:ln>
                    <a:noFill/>
                  </a:ln>
                  <a:solidFill>
                    <a:srgbClr val="000000"/>
                  </a:solidFill>
                  <a:effectLst/>
                  <a:uLnTx/>
                  <a:uFillTx/>
                  <a:latin typeface="Book Antiqua"/>
                  <a:sym typeface="Book Antiqua"/>
                </a:rPr>
                <a:t>العينات غير الاحتمالية</a:t>
              </a:r>
              <a:endParaRPr kumimoji="0" sz="3600" b="1" i="0" u="none" strike="noStrike" kern="0" cap="none" spc="0" normalizeH="0" baseline="0" noProof="0" dirty="0">
                <a:ln>
                  <a:noFill/>
                </a:ln>
                <a:solidFill>
                  <a:srgbClr val="000000"/>
                </a:solidFill>
                <a:effectLst/>
                <a:uLnTx/>
                <a:uFillTx/>
                <a:latin typeface="Book Antiqua"/>
                <a:sym typeface="Book Antiqua"/>
              </a:endParaRPr>
            </a:p>
            <a:p>
              <a:pPr marL="0" marR="0" lvl="0" indent="0" algn="l" defTabSz="914400" eaLnBrk="1" fontAlgn="auto" latinLnBrk="0" hangingPunct="1">
                <a:lnSpc>
                  <a:spcPct val="100000"/>
                </a:lnSpc>
                <a:spcBef>
                  <a:spcPts val="0"/>
                </a:spcBef>
                <a:spcAft>
                  <a:spcPts val="0"/>
                </a:spcAft>
                <a:buClrTx/>
                <a:buSzTx/>
                <a:buFontTx/>
                <a:buNone/>
                <a:tabLst/>
                <a:defRPr sz="2300" b="1"/>
              </a:pPr>
              <a:r>
                <a:rPr kumimoji="0" sz="3600" b="1" i="0" u="none" strike="noStrike" kern="0" cap="none" spc="0" normalizeH="0" baseline="0" noProof="0" dirty="0">
                  <a:ln>
                    <a:noFill/>
                  </a:ln>
                  <a:solidFill>
                    <a:srgbClr val="000000"/>
                  </a:solidFill>
                  <a:effectLst/>
                  <a:uLnTx/>
                  <a:uFillTx/>
                  <a:latin typeface="Book Antiqua"/>
                  <a:sym typeface="Book Antiqua"/>
                </a:rPr>
                <a:t>– Quota</a:t>
              </a:r>
              <a:br>
                <a:rPr kumimoji="0" sz="3600" b="1" i="0" u="none" strike="noStrike" kern="0" cap="none" spc="0" normalizeH="0" baseline="0" noProof="0" dirty="0">
                  <a:ln>
                    <a:noFill/>
                  </a:ln>
                  <a:solidFill>
                    <a:srgbClr val="000000"/>
                  </a:solidFill>
                  <a:effectLst/>
                  <a:uLnTx/>
                  <a:uFillTx/>
                  <a:latin typeface="Book Antiqua"/>
                  <a:sym typeface="Book Antiqua"/>
                </a:rPr>
              </a:br>
              <a:r>
                <a:rPr kumimoji="0" sz="3600" b="1" i="0" u="none" strike="noStrike" kern="0" cap="none" spc="0" normalizeH="0" baseline="0" noProof="0" dirty="0">
                  <a:ln>
                    <a:noFill/>
                  </a:ln>
                  <a:solidFill>
                    <a:srgbClr val="000000"/>
                  </a:solidFill>
                  <a:effectLst/>
                  <a:uLnTx/>
                  <a:uFillTx/>
                  <a:latin typeface="Book Antiqua"/>
                  <a:sym typeface="Book Antiqua"/>
                </a:rPr>
                <a:t>– Judgement</a:t>
              </a:r>
              <a:br>
                <a:rPr kumimoji="0" sz="3600" b="1" i="0" u="none" strike="noStrike" kern="0" cap="none" spc="0" normalizeH="0" baseline="0" noProof="0" dirty="0">
                  <a:ln>
                    <a:noFill/>
                  </a:ln>
                  <a:solidFill>
                    <a:srgbClr val="000000"/>
                  </a:solidFill>
                  <a:effectLst/>
                  <a:uLnTx/>
                  <a:uFillTx/>
                  <a:latin typeface="Book Antiqua"/>
                  <a:sym typeface="Book Antiqua"/>
                </a:rPr>
              </a:br>
              <a:r>
                <a:rPr kumimoji="0" sz="3600" b="1" i="0" u="none" strike="noStrike" kern="0" cap="none" spc="0" normalizeH="0" baseline="0" noProof="0" dirty="0">
                  <a:ln>
                    <a:noFill/>
                  </a:ln>
                  <a:solidFill>
                    <a:srgbClr val="000000"/>
                  </a:solidFill>
                  <a:effectLst/>
                  <a:uLnTx/>
                  <a:uFillTx/>
                  <a:latin typeface="Book Antiqua"/>
                  <a:sym typeface="Book Antiqua"/>
                </a:rPr>
                <a:t>– Convenience </a:t>
              </a:r>
            </a:p>
            <a:p>
              <a:pPr marL="0" marR="0" lvl="0" indent="0" algn="l" defTabSz="914400" eaLnBrk="1" fontAlgn="auto" latinLnBrk="0" hangingPunct="1">
                <a:lnSpc>
                  <a:spcPct val="100000"/>
                </a:lnSpc>
                <a:spcBef>
                  <a:spcPts val="0"/>
                </a:spcBef>
                <a:spcAft>
                  <a:spcPts val="0"/>
                </a:spcAft>
                <a:buClrTx/>
                <a:buSzTx/>
                <a:buFontTx/>
                <a:buNone/>
                <a:tabLst/>
                <a:defRPr sz="2300" b="1"/>
              </a:pPr>
              <a:r>
                <a:rPr kumimoji="0" sz="3600" b="1" i="0" u="none" strike="noStrike" kern="0" cap="none" spc="0" normalizeH="0" baseline="0" noProof="0" dirty="0">
                  <a:ln>
                    <a:noFill/>
                  </a:ln>
                  <a:solidFill>
                    <a:srgbClr val="000000"/>
                  </a:solidFill>
                  <a:effectLst/>
                  <a:uLnTx/>
                  <a:uFillTx/>
                  <a:latin typeface="Book Antiqua"/>
                  <a:sym typeface="Book Antiqua"/>
                </a:rPr>
                <a:t>– Snowballing </a:t>
              </a:r>
            </a:p>
            <a:p>
              <a:pPr marL="0" marR="0" lvl="0" indent="0" algn="l" defTabSz="914400" eaLnBrk="1" fontAlgn="auto" latinLnBrk="0" hangingPunct="1">
                <a:lnSpc>
                  <a:spcPct val="100000"/>
                </a:lnSpc>
                <a:spcBef>
                  <a:spcPts val="0"/>
                </a:spcBef>
                <a:spcAft>
                  <a:spcPts val="0"/>
                </a:spcAft>
                <a:buClrTx/>
                <a:buSzTx/>
                <a:buFontTx/>
                <a:buNone/>
                <a:tabLst/>
                <a:defRPr sz="2300" b="1"/>
              </a:pPr>
              <a:r>
                <a:rPr kumimoji="0" sz="3600" b="1" i="0" u="none" strike="noStrike" kern="0" cap="none" spc="0" normalizeH="0" baseline="0" noProof="0" dirty="0">
                  <a:ln>
                    <a:noFill/>
                  </a:ln>
                  <a:solidFill>
                    <a:srgbClr val="000000"/>
                  </a:solidFill>
                  <a:effectLst/>
                  <a:uLnTx/>
                  <a:uFillTx/>
                  <a:latin typeface="Book Antiqua"/>
                  <a:sym typeface="Book Antiqua"/>
                </a:rPr>
                <a:t>– Other types </a:t>
              </a:r>
            </a:p>
          </p:txBody>
        </p:sp>
        <p:sp>
          <p:nvSpPr>
            <p:cNvPr id="16" name="Shape 779">
              <a:extLst>
                <a:ext uri="{FF2B5EF4-FFF2-40B4-BE49-F238E27FC236}">
                  <a16:creationId xmlns:a16="http://schemas.microsoft.com/office/drawing/2014/main" id="{01E7C1EF-A486-2F78-24E4-F7AA18E00121}"/>
                </a:ext>
              </a:extLst>
            </p:cNvPr>
            <p:cNvSpPr/>
            <p:nvPr/>
          </p:nvSpPr>
          <p:spPr>
            <a:xfrm>
              <a:off x="1860156" y="731575"/>
              <a:ext cx="4845789" cy="1"/>
            </a:xfrm>
            <a:prstGeom prst="line">
              <a:avLst/>
            </a:prstGeom>
            <a:noFill/>
            <a:ln w="25400" cap="flat">
              <a:solidFill>
                <a:srgbClr val="CEB966"/>
              </a:solidFill>
              <a:prstDash val="solid"/>
              <a:round/>
            </a:ln>
            <a:effectLst>
              <a:outerShdw blurRad="127000" dist="101600" dir="2700000" rotWithShape="0">
                <a:srgbClr val="000000">
                  <a:alpha val="35000"/>
                </a:srgbClr>
              </a:outerShdw>
            </a:effectLst>
          </p:spPr>
          <p:txBody>
            <a:bodyPr wrap="square" lIns="45719" tIns="45719" rIns="45719" bIns="45719" numCol="1" anchor="t">
              <a:noAutofit/>
            </a:bodyPr>
            <a:lstStyle/>
            <a:p>
              <a:pPr marL="0" marR="0" lvl="0" indent="0" algn="l" defTabSz="91440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Book Antiqua"/>
                <a:sym typeface="Book Antiqua"/>
              </a:endParaRPr>
            </a:p>
          </p:txBody>
        </p:sp>
        <p:sp>
          <p:nvSpPr>
            <p:cNvPr id="17" name="Shape 780">
              <a:extLst>
                <a:ext uri="{FF2B5EF4-FFF2-40B4-BE49-F238E27FC236}">
                  <a16:creationId xmlns:a16="http://schemas.microsoft.com/office/drawing/2014/main" id="{62EE6480-0B8A-805D-A42D-AF332942BCE5}"/>
                </a:ext>
              </a:extLst>
            </p:cNvPr>
            <p:cNvSpPr/>
            <p:nvPr/>
          </p:nvSpPr>
          <p:spPr>
            <a:xfrm>
              <a:off x="1840789" y="735702"/>
              <a:ext cx="1" cy="245747"/>
            </a:xfrm>
            <a:prstGeom prst="line">
              <a:avLst/>
            </a:prstGeom>
            <a:noFill/>
            <a:ln w="25400" cap="flat">
              <a:solidFill>
                <a:srgbClr val="CEB966"/>
              </a:solidFill>
              <a:prstDash val="solid"/>
              <a:round/>
            </a:ln>
            <a:effectLst>
              <a:outerShdw blurRad="127000" dist="101600" dir="2700000" rotWithShape="0">
                <a:srgbClr val="000000">
                  <a:alpha val="35000"/>
                </a:srgbClr>
              </a:outerShdw>
            </a:effectLst>
          </p:spPr>
          <p:txBody>
            <a:bodyPr wrap="square" lIns="45719" tIns="45719" rIns="45719" bIns="45719" numCol="1" anchor="t">
              <a:noAutofit/>
            </a:bodyPr>
            <a:lstStyle/>
            <a:p>
              <a:pPr marL="0" marR="0" lvl="0" indent="0" algn="l" defTabSz="91440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Book Antiqua"/>
                <a:sym typeface="Book Antiqua"/>
              </a:endParaRPr>
            </a:p>
          </p:txBody>
        </p:sp>
        <p:sp>
          <p:nvSpPr>
            <p:cNvPr id="18" name="Shape 781">
              <a:extLst>
                <a:ext uri="{FF2B5EF4-FFF2-40B4-BE49-F238E27FC236}">
                  <a16:creationId xmlns:a16="http://schemas.microsoft.com/office/drawing/2014/main" id="{0B86105B-8C93-70AA-4159-5C521E73CDD1}"/>
                </a:ext>
              </a:extLst>
            </p:cNvPr>
            <p:cNvSpPr/>
            <p:nvPr/>
          </p:nvSpPr>
          <p:spPr>
            <a:xfrm>
              <a:off x="6696502" y="735702"/>
              <a:ext cx="1" cy="245747"/>
            </a:xfrm>
            <a:prstGeom prst="line">
              <a:avLst/>
            </a:prstGeom>
            <a:noFill/>
            <a:ln w="25400" cap="flat">
              <a:solidFill>
                <a:srgbClr val="CEB966"/>
              </a:solidFill>
              <a:prstDash val="solid"/>
              <a:round/>
            </a:ln>
            <a:effectLst>
              <a:outerShdw blurRad="127000" dist="101600" dir="2700000" rotWithShape="0">
                <a:srgbClr val="000000">
                  <a:alpha val="35000"/>
                </a:srgbClr>
              </a:outerShdw>
            </a:effectLst>
          </p:spPr>
          <p:txBody>
            <a:bodyPr wrap="square" lIns="45719" tIns="45719" rIns="45719" bIns="45719" numCol="1" anchor="t">
              <a:noAutofit/>
            </a:bodyPr>
            <a:lstStyle/>
            <a:p>
              <a:pPr marL="0" marR="0" lvl="0" indent="0" algn="l" defTabSz="91440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Book Antiqua"/>
                <a:sym typeface="Book Antiqua"/>
              </a:endParaRPr>
            </a:p>
          </p:txBody>
        </p:sp>
        <p:sp>
          <p:nvSpPr>
            <p:cNvPr id="19" name="Shape 782">
              <a:extLst>
                <a:ext uri="{FF2B5EF4-FFF2-40B4-BE49-F238E27FC236}">
                  <a16:creationId xmlns:a16="http://schemas.microsoft.com/office/drawing/2014/main" id="{FEBFE9AE-D8BD-7A94-1184-D883D3A85D11}"/>
                </a:ext>
              </a:extLst>
            </p:cNvPr>
            <p:cNvSpPr/>
            <p:nvPr/>
          </p:nvSpPr>
          <p:spPr>
            <a:xfrm>
              <a:off x="4479998" y="478025"/>
              <a:ext cx="1" cy="245747"/>
            </a:xfrm>
            <a:prstGeom prst="line">
              <a:avLst/>
            </a:prstGeom>
            <a:noFill/>
            <a:ln w="25400" cap="flat">
              <a:solidFill>
                <a:srgbClr val="CEB966"/>
              </a:solidFill>
              <a:prstDash val="solid"/>
              <a:round/>
            </a:ln>
            <a:effectLst>
              <a:outerShdw blurRad="127000" dist="101600" dir="2700000" rotWithShape="0">
                <a:srgbClr val="000000">
                  <a:alpha val="35000"/>
                </a:srgbClr>
              </a:outerShdw>
            </a:effectLst>
          </p:spPr>
          <p:txBody>
            <a:bodyPr wrap="square" lIns="45719" tIns="45719" rIns="45719" bIns="45719" numCol="1" anchor="t">
              <a:noAutofit/>
            </a:bodyPr>
            <a:lstStyle/>
            <a:p>
              <a:pPr marL="0" marR="0" lvl="0" indent="0" algn="l" defTabSz="91440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Book Antiqua"/>
                <a:sym typeface="Book Antiqua"/>
              </a:endParaRPr>
            </a:p>
          </p:txBody>
        </p:sp>
      </p:grpSp>
    </p:spTree>
    <p:extLst>
      <p:ext uri="{BB962C8B-B14F-4D97-AF65-F5344CB8AC3E}">
        <p14:creationId xmlns:p14="http://schemas.microsoft.com/office/powerpoint/2010/main" val="12796157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55AF273-BF35-330B-6E9D-BE2DF8568D4C}"/>
              </a:ext>
            </a:extLst>
          </p:cNvPr>
          <p:cNvSpPr txBox="1"/>
          <p:nvPr/>
        </p:nvSpPr>
        <p:spPr>
          <a:xfrm>
            <a:off x="3357748" y="3230826"/>
            <a:ext cx="6501740"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ar-EG" sz="7200" b="1" dirty="0">
                <a:solidFill>
                  <a:srgbClr val="002060"/>
                </a:solidFill>
              </a:rPr>
              <a:t>نهاية المحاضرة الثامنة</a:t>
            </a:r>
            <a:endParaRPr lang="fr-FR" sz="7200" b="1" dirty="0">
              <a:solidFill>
                <a:srgbClr val="002060"/>
              </a:solidFill>
            </a:endParaRPr>
          </a:p>
        </p:txBody>
      </p:sp>
    </p:spTree>
    <p:extLst>
      <p:ext uri="{BB962C8B-B14F-4D97-AF65-F5344CB8AC3E}">
        <p14:creationId xmlns:p14="http://schemas.microsoft.com/office/powerpoint/2010/main" val="42169349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شكرا على حسن الاستماع"/>
          <p:cNvSpPr txBox="1"/>
          <p:nvPr/>
        </p:nvSpPr>
        <p:spPr>
          <a:xfrm>
            <a:off x="3685069" y="4171949"/>
            <a:ext cx="6130015" cy="140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6700" b="1">
                <a:solidFill>
                  <a:srgbClr val="C72271"/>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شكرا على حسن الاستماع</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p:cNvGrpSpPr/>
          <p:nvPr/>
        </p:nvGrpSpPr>
        <p:grpSpPr>
          <a:xfrm>
            <a:off x="286871" y="492413"/>
            <a:ext cx="12431058" cy="7154588"/>
            <a:chOff x="0" y="0"/>
            <a:chExt cx="12431056" cy="7154586"/>
          </a:xfrm>
        </p:grpSpPr>
        <p:grpSp>
          <p:nvGrpSpPr>
            <p:cNvPr id="133" name="Group"/>
            <p:cNvGrpSpPr/>
            <p:nvPr/>
          </p:nvGrpSpPr>
          <p:grpSpPr>
            <a:xfrm>
              <a:off x="0" y="1699963"/>
              <a:ext cx="12431057" cy="5454624"/>
              <a:chOff x="0" y="0"/>
              <a:chExt cx="12431056" cy="5454623"/>
            </a:xfrm>
          </p:grpSpPr>
          <p:sp>
            <p:nvSpPr>
              <p:cNvPr id="131" name="Rounded Rectangle"/>
              <p:cNvSpPr/>
              <p:nvPr/>
            </p:nvSpPr>
            <p:spPr>
              <a:xfrm>
                <a:off x="59466" y="0"/>
                <a:ext cx="12312125" cy="5454624"/>
              </a:xfrm>
              <a:prstGeom prst="roundRect">
                <a:avLst>
                  <a:gd name="adj" fmla="val 15000"/>
                </a:avLst>
              </a:prstGeom>
              <a:solidFill>
                <a:srgbClr val="8EFA00"/>
              </a:solidFill>
              <a:ln w="25400" cap="flat">
                <a:solidFill>
                  <a:srgbClr val="66635F"/>
                </a:solidFill>
                <a:prstDash val="solid"/>
                <a:miter lim="400000"/>
              </a:ln>
              <a:effectLst/>
            </p:spPr>
            <p:txBody>
              <a:bodyPr wrap="square" lIns="50800" tIns="50800" rIns="50800" bIns="50800" numCol="1" anchor="ctr">
                <a:noAutofit/>
              </a:bodyPr>
              <a:lstStyle/>
              <a:p>
                <a:pPr>
                  <a:defRPr sz="3200"/>
                </a:pPr>
                <a:endParaRPr/>
              </a:p>
            </p:txBody>
          </p:sp>
          <p:sp>
            <p:nvSpPr>
              <p:cNvPr id="132" name="روى أصحاب السنن حديث صحيح عن النبى صلى الله عليه وسلم قال فيه:…"/>
              <p:cNvSpPr txBox="1"/>
              <p:nvPr/>
            </p:nvSpPr>
            <p:spPr>
              <a:xfrm>
                <a:off x="0" y="99973"/>
                <a:ext cx="12431057" cy="5168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914400" rtl="1">
                  <a:spcBef>
                    <a:spcPts val="1800"/>
                  </a:spcBef>
                  <a:defRPr sz="4500" b="1">
                    <a:solidFill>
                      <a:srgbClr val="941751"/>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روى أصحاب السنن حديث صحيح عن النبى صلى الله عليه وسلم قال فيه:</a:t>
                </a:r>
              </a:p>
              <a:p>
                <a:pPr defTabSz="914400" rtl="1">
                  <a:spcBef>
                    <a:spcPts val="1800"/>
                  </a:spcBef>
                  <a:defRPr sz="4500" b="1">
                    <a:solidFill>
                      <a:srgbClr val="0119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 «سيأتي على الناس سنوات خداعات يصدق فيها الكاذب، ويكذب فيهاالصادق، ويخون فيها الأمين، ويؤتمن فيها الخائن، وينطق فيها الرويبضة» </a:t>
                </a:r>
              </a:p>
              <a:p>
                <a:pPr defTabSz="914400" rtl="1">
                  <a:spcBef>
                    <a:spcPts val="1800"/>
                  </a:spcBef>
                  <a:defRPr sz="4500" b="1">
                    <a:solidFill>
                      <a:srgbClr val="941751"/>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قالوا: "من الرويبضة يارسول الله؟" </a:t>
                </a:r>
              </a:p>
              <a:p>
                <a:pPr defTabSz="914400" rtl="1">
                  <a:spcBef>
                    <a:spcPts val="1800"/>
                  </a:spcBef>
                  <a:defRPr sz="4500" b="1">
                    <a:solidFill>
                      <a:srgbClr val="0119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قال: "التافه يتكلم في أمر العامة"</a:t>
                </a:r>
              </a:p>
            </p:txBody>
          </p:sp>
        </p:grpSp>
        <p:sp>
          <p:nvSpPr>
            <p:cNvPr id="134" name="حكمة"/>
            <p:cNvSpPr txBox="1"/>
            <p:nvPr/>
          </p:nvSpPr>
          <p:spPr>
            <a:xfrm>
              <a:off x="5416941" y="-1"/>
              <a:ext cx="1597175" cy="148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914400" rtl="1">
                <a:spcBef>
                  <a:spcPts val="1800"/>
                </a:spcBef>
                <a:defRPr sz="7100" b="1">
                  <a:solidFill>
                    <a:srgbClr val="0119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حكمة</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المحاضرة الأولى"/>
          <p:cNvSpPr txBox="1">
            <a:spLocks noGrp="1"/>
          </p:cNvSpPr>
          <p:nvPr>
            <p:ph type="title"/>
          </p:nvPr>
        </p:nvSpPr>
        <p:spPr>
          <a:xfrm>
            <a:off x="2688876" y="5403795"/>
            <a:ext cx="8229601" cy="1143001"/>
          </a:xfrm>
          <a:prstGeom prst="rect">
            <a:avLst/>
          </a:prstGeom>
        </p:spPr>
        <p:txBody>
          <a:bodyPr lIns="45719" tIns="45719" rIns="45719" bIns="45719"/>
          <a:lstStyle/>
          <a:p>
            <a:pPr defTabSz="914400">
              <a:lnSpc>
                <a:spcPct val="100000"/>
              </a:lnSpc>
              <a:spcBef>
                <a:spcPts val="0"/>
              </a:spcBef>
              <a:defRPr sz="4100" b="1">
                <a:solidFill>
                  <a:srgbClr val="011993"/>
                </a:solidFill>
                <a:effectLst>
                  <a:outerShdw blurRad="114300" dist="101600" dir="2700000" rotWithShape="0">
                    <a:srgbClr val="000000">
                      <a:alpha val="40000"/>
                    </a:srgbClr>
                  </a:outerShdw>
                </a:effectLst>
                <a:latin typeface="Lucida Sans"/>
                <a:ea typeface="Lucida Sans"/>
                <a:cs typeface="Lucida Sans"/>
                <a:sym typeface="Lucida Sans"/>
              </a:defRPr>
            </a:pPr>
            <a:r>
              <a:rPr dirty="0"/>
              <a:t>   </a:t>
            </a:r>
            <a:r>
              <a:rPr dirty="0" err="1"/>
              <a:t>المحاضرة</a:t>
            </a:r>
            <a:r>
              <a:rPr dirty="0"/>
              <a:t> </a:t>
            </a:r>
            <a:r>
              <a:rPr lang="ar-EG" dirty="0"/>
              <a:t>الثامنة</a:t>
            </a:r>
            <a:r>
              <a:rPr dirty="0"/>
              <a:t> </a:t>
            </a:r>
          </a:p>
        </p:txBody>
      </p:sp>
      <p:sp>
        <p:nvSpPr>
          <p:cNvPr id="138" name="مقدمه في بحوث التسويق"/>
          <p:cNvSpPr txBox="1"/>
          <p:nvPr/>
        </p:nvSpPr>
        <p:spPr>
          <a:xfrm>
            <a:off x="1126613" y="6839884"/>
            <a:ext cx="10751574" cy="169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a:defRPr sz="82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lang="ar-EG" sz="8800" dirty="0"/>
              <a:t>إجراءات سحب العينات</a:t>
            </a:r>
            <a:endParaRPr sz="8800" dirty="0"/>
          </a:p>
        </p:txBody>
      </p:sp>
      <p:pic>
        <p:nvPicPr>
          <p:cNvPr id="139" name="Image" descr="Image"/>
          <p:cNvPicPr>
            <a:picLocks noChangeAspect="1"/>
          </p:cNvPicPr>
          <p:nvPr/>
        </p:nvPicPr>
        <p:blipFill>
          <a:blip r:embed="rId2"/>
          <a:stretch>
            <a:fillRect/>
          </a:stretch>
        </p:blipFill>
        <p:spPr>
          <a:xfrm>
            <a:off x="4025900" y="1537245"/>
            <a:ext cx="4953000" cy="30607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ounded Rectangle">
            <a:extLst>
              <a:ext uri="{FF2B5EF4-FFF2-40B4-BE49-F238E27FC236}">
                <a16:creationId xmlns:a16="http://schemas.microsoft.com/office/drawing/2014/main" id="{1DC7A87D-AE33-1D40-9D10-3455A90BD640}"/>
              </a:ext>
            </a:extLst>
          </p:cNvPr>
          <p:cNvSpPr/>
          <p:nvPr/>
        </p:nvSpPr>
        <p:spPr>
          <a:xfrm>
            <a:off x="1719" y="4915463"/>
            <a:ext cx="12968366" cy="4792205"/>
          </a:xfrm>
          <a:prstGeom prst="roundRect">
            <a:avLst>
              <a:gd name="adj" fmla="val 8345"/>
            </a:avLst>
          </a:prstGeom>
          <a:solidFill>
            <a:srgbClr val="FF2600">
              <a:alpha val="56619"/>
            </a:srgbClr>
          </a:solidFill>
          <a:ln w="25400">
            <a:solidFill>
              <a:srgbClr val="FF2600"/>
            </a:solidFill>
            <a:miter lim="400000"/>
          </a:ln>
        </p:spPr>
        <p:txBody>
          <a:bodyPr lIns="50800" tIns="50800" rIns="50800" bIns="50800" anchor="ctr"/>
          <a:lstStyle/>
          <a:p>
            <a:pPr>
              <a:defRPr sz="3200"/>
            </a:pPr>
            <a:endParaRPr/>
          </a:p>
        </p:txBody>
      </p:sp>
      <p:grpSp>
        <p:nvGrpSpPr>
          <p:cNvPr id="3" name="Group">
            <a:extLst>
              <a:ext uri="{FF2B5EF4-FFF2-40B4-BE49-F238E27FC236}">
                <a16:creationId xmlns:a16="http://schemas.microsoft.com/office/drawing/2014/main" id="{EB764FFD-29CF-E293-4C10-861D83CEBA52}"/>
              </a:ext>
            </a:extLst>
          </p:cNvPr>
          <p:cNvGrpSpPr/>
          <p:nvPr/>
        </p:nvGrpSpPr>
        <p:grpSpPr>
          <a:xfrm>
            <a:off x="61551" y="57065"/>
            <a:ext cx="12772502" cy="9572848"/>
            <a:chOff x="0" y="0"/>
            <a:chExt cx="12772501" cy="9572846"/>
          </a:xfrm>
        </p:grpSpPr>
        <p:sp>
          <p:nvSpPr>
            <p:cNvPr id="4" name="Line">
              <a:extLst>
                <a:ext uri="{FF2B5EF4-FFF2-40B4-BE49-F238E27FC236}">
                  <a16:creationId xmlns:a16="http://schemas.microsoft.com/office/drawing/2014/main" id="{CD2D1F34-2DBA-9617-4B37-208B8AE815CD}"/>
                </a:ext>
              </a:extLst>
            </p:cNvPr>
            <p:cNvSpPr/>
            <p:nvPr/>
          </p:nvSpPr>
          <p:spPr>
            <a:xfrm flipV="1">
              <a:off x="10149140" y="2734488"/>
              <a:ext cx="1309363" cy="737013"/>
            </a:xfrm>
            <a:prstGeom prst="line">
              <a:avLst/>
            </a:prstGeom>
            <a:noFill/>
            <a:ln w="254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5" name="(تذكير) خريطة مفاهيمية لسلسلة عمليات البحوث التسويقية">
              <a:extLst>
                <a:ext uri="{FF2B5EF4-FFF2-40B4-BE49-F238E27FC236}">
                  <a16:creationId xmlns:a16="http://schemas.microsoft.com/office/drawing/2014/main" id="{B2F25C9E-249C-3F86-67D6-570F892C9D6D}"/>
                </a:ext>
              </a:extLst>
            </p:cNvPr>
            <p:cNvSpPr txBox="1"/>
            <p:nvPr/>
          </p:nvSpPr>
          <p:spPr>
            <a:xfrm>
              <a:off x="2468345" y="-1"/>
              <a:ext cx="8110443" cy="853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normAutofit/>
            </a:bodyPr>
            <a:lstStyle/>
            <a:p>
              <a:pPr defTabSz="914400">
                <a:defRPr sz="39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a:solidFill>
                    <a:srgbClr val="FF2600"/>
                  </a:solidFill>
                </a:rPr>
                <a:t>(</a:t>
              </a:r>
              <a:r>
                <a:rPr dirty="0" err="1">
                  <a:solidFill>
                    <a:srgbClr val="FF2600"/>
                  </a:solidFill>
                </a:rPr>
                <a:t>تذكير</a:t>
              </a:r>
              <a:r>
                <a:rPr dirty="0">
                  <a:solidFill>
                    <a:srgbClr val="FF2600"/>
                  </a:solidFill>
                </a:rPr>
                <a:t>)</a:t>
              </a:r>
              <a:r>
                <a:rPr dirty="0"/>
                <a:t> </a:t>
              </a:r>
              <a:r>
                <a:rPr dirty="0" err="1"/>
                <a:t>خريطة</a:t>
              </a:r>
              <a:r>
                <a:rPr dirty="0"/>
                <a:t> </a:t>
              </a:r>
              <a:r>
                <a:rPr dirty="0" err="1"/>
                <a:t>مفاهيمية</a:t>
              </a:r>
              <a:r>
                <a:rPr dirty="0"/>
                <a:t> </a:t>
              </a:r>
              <a:r>
                <a:rPr dirty="0" err="1"/>
                <a:t>لسلسلة</a:t>
              </a:r>
              <a:r>
                <a:rPr dirty="0"/>
                <a:t> </a:t>
              </a:r>
              <a:r>
                <a:rPr dirty="0" err="1"/>
                <a:t>عمليات</a:t>
              </a:r>
              <a:r>
                <a:rPr dirty="0"/>
                <a:t> </a:t>
              </a:r>
              <a:r>
                <a:rPr dirty="0" err="1"/>
                <a:t>البحوث</a:t>
              </a:r>
              <a:r>
                <a:rPr dirty="0"/>
                <a:t> </a:t>
              </a:r>
              <a:r>
                <a:rPr dirty="0" err="1"/>
                <a:t>التسويقية</a:t>
              </a:r>
              <a:endParaRPr dirty="0"/>
            </a:p>
          </p:txBody>
        </p:sp>
        <p:sp>
          <p:nvSpPr>
            <p:cNvPr id="6" name="الخطوة 1: تعريف المشكلة">
              <a:extLst>
                <a:ext uri="{FF2B5EF4-FFF2-40B4-BE49-F238E27FC236}">
                  <a16:creationId xmlns:a16="http://schemas.microsoft.com/office/drawing/2014/main" id="{64229BBD-0B24-8089-BDFB-10E658F9FD71}"/>
                </a:ext>
              </a:extLst>
            </p:cNvPr>
            <p:cNvSpPr txBox="1"/>
            <p:nvPr/>
          </p:nvSpPr>
          <p:spPr>
            <a:xfrm>
              <a:off x="9757895" y="1073838"/>
              <a:ext cx="2605265"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rPr dirty="0" err="1"/>
                <a:t>الخطوة</a:t>
              </a:r>
              <a:r>
                <a:rPr dirty="0"/>
                <a:t> 1: </a:t>
              </a:r>
              <a:r>
                <a:rPr dirty="0" err="1"/>
                <a:t>تعريف</a:t>
              </a:r>
              <a:r>
                <a:rPr dirty="0"/>
                <a:t> </a:t>
              </a:r>
              <a:r>
                <a:rPr dirty="0" err="1"/>
                <a:t>المشكلة</a:t>
              </a:r>
              <a:endParaRPr dirty="0"/>
            </a:p>
          </p:txBody>
        </p:sp>
        <p:sp>
          <p:nvSpPr>
            <p:cNvPr id="7" name="مشكلة القرار الادارية">
              <a:extLst>
                <a:ext uri="{FF2B5EF4-FFF2-40B4-BE49-F238E27FC236}">
                  <a16:creationId xmlns:a16="http://schemas.microsoft.com/office/drawing/2014/main" id="{F879EB09-4AAA-63F2-1A52-B005992C0E95}"/>
                </a:ext>
              </a:extLst>
            </p:cNvPr>
            <p:cNvSpPr txBox="1"/>
            <p:nvPr/>
          </p:nvSpPr>
          <p:spPr>
            <a:xfrm>
              <a:off x="11457910" y="2286900"/>
              <a:ext cx="1306879" cy="736148"/>
            </a:xfrm>
            <a:prstGeom prst="rect">
              <a:avLst/>
            </a:prstGeom>
            <a:solidFill>
              <a:srgbClr val="E7D9A9"/>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مشكلة القرار الادارية</a:t>
              </a:r>
            </a:p>
          </p:txBody>
        </p:sp>
        <p:sp>
          <p:nvSpPr>
            <p:cNvPr id="8" name="مشكلة البحوث التسويقية">
              <a:extLst>
                <a:ext uri="{FF2B5EF4-FFF2-40B4-BE49-F238E27FC236}">
                  <a16:creationId xmlns:a16="http://schemas.microsoft.com/office/drawing/2014/main" id="{85FB08FA-6AC0-DFD8-1E61-4A243C404DFA}"/>
                </a:ext>
              </a:extLst>
            </p:cNvPr>
            <p:cNvSpPr txBox="1"/>
            <p:nvPr/>
          </p:nvSpPr>
          <p:spPr>
            <a:xfrm>
              <a:off x="8906529" y="3486461"/>
              <a:ext cx="2605266" cy="431347"/>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مشكلة البحوث التسويقية</a:t>
              </a:r>
            </a:p>
          </p:txBody>
        </p:sp>
        <p:sp>
          <p:nvSpPr>
            <p:cNvPr id="9" name="Line">
              <a:extLst>
                <a:ext uri="{FF2B5EF4-FFF2-40B4-BE49-F238E27FC236}">
                  <a16:creationId xmlns:a16="http://schemas.microsoft.com/office/drawing/2014/main" id="{7EC1C3BA-0444-63E2-6AC8-6C458277AD09}"/>
                </a:ext>
              </a:extLst>
            </p:cNvPr>
            <p:cNvSpPr/>
            <p:nvPr/>
          </p:nvSpPr>
          <p:spPr>
            <a:xfrm flipH="1" flipV="1">
              <a:off x="11590064" y="1512619"/>
              <a:ext cx="323068" cy="737013"/>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0" name="تقود">
              <a:extLst>
                <a:ext uri="{FF2B5EF4-FFF2-40B4-BE49-F238E27FC236}">
                  <a16:creationId xmlns:a16="http://schemas.microsoft.com/office/drawing/2014/main" id="{9A48D6EE-B2C3-9C15-6CA7-876F92262155}"/>
                </a:ext>
              </a:extLst>
            </p:cNvPr>
            <p:cNvSpPr txBox="1"/>
            <p:nvPr/>
          </p:nvSpPr>
          <p:spPr>
            <a:xfrm>
              <a:off x="10637794" y="2906144"/>
              <a:ext cx="332056"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تقود</a:t>
              </a:r>
            </a:p>
          </p:txBody>
        </p:sp>
        <p:sp>
          <p:nvSpPr>
            <p:cNvPr id="11" name="تتألف من">
              <a:extLst>
                <a:ext uri="{FF2B5EF4-FFF2-40B4-BE49-F238E27FC236}">
                  <a16:creationId xmlns:a16="http://schemas.microsoft.com/office/drawing/2014/main" id="{2A1BF773-1D34-D516-A10B-3EB0493319FE}"/>
                </a:ext>
              </a:extLst>
            </p:cNvPr>
            <p:cNvSpPr txBox="1"/>
            <p:nvPr/>
          </p:nvSpPr>
          <p:spPr>
            <a:xfrm>
              <a:off x="11453996" y="1702368"/>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12" name="Line">
              <a:extLst>
                <a:ext uri="{FF2B5EF4-FFF2-40B4-BE49-F238E27FC236}">
                  <a16:creationId xmlns:a16="http://schemas.microsoft.com/office/drawing/2014/main" id="{BF6BA0DE-29A4-627D-4134-1B315A07A285}"/>
                </a:ext>
              </a:extLst>
            </p:cNvPr>
            <p:cNvSpPr/>
            <p:nvPr/>
          </p:nvSpPr>
          <p:spPr>
            <a:xfrm flipV="1">
              <a:off x="9772920" y="1512620"/>
              <a:ext cx="872483" cy="737012"/>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3" name="Line">
              <a:extLst>
                <a:ext uri="{FF2B5EF4-FFF2-40B4-BE49-F238E27FC236}">
                  <a16:creationId xmlns:a16="http://schemas.microsoft.com/office/drawing/2014/main" id="{594778DF-7C20-F3BC-7D9B-93EAF692FE56}"/>
                </a:ext>
              </a:extLst>
            </p:cNvPr>
            <p:cNvSpPr/>
            <p:nvPr/>
          </p:nvSpPr>
          <p:spPr>
            <a:xfrm flipH="1" flipV="1">
              <a:off x="9761093" y="2286468"/>
              <a:ext cx="280985" cy="1165787"/>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4" name="تتألف من">
              <a:extLst>
                <a:ext uri="{FF2B5EF4-FFF2-40B4-BE49-F238E27FC236}">
                  <a16:creationId xmlns:a16="http://schemas.microsoft.com/office/drawing/2014/main" id="{BE6F0605-8FB2-9F9A-C09E-3302E561CF1E}"/>
                </a:ext>
              </a:extLst>
            </p:cNvPr>
            <p:cNvSpPr txBox="1"/>
            <p:nvPr/>
          </p:nvSpPr>
          <p:spPr>
            <a:xfrm>
              <a:off x="9540485" y="2001011"/>
              <a:ext cx="595201"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15" name="Line">
              <a:extLst>
                <a:ext uri="{FF2B5EF4-FFF2-40B4-BE49-F238E27FC236}">
                  <a16:creationId xmlns:a16="http://schemas.microsoft.com/office/drawing/2014/main" id="{7026EF6C-0A09-D59B-45B9-408FAA1BB460}"/>
                </a:ext>
              </a:extLst>
            </p:cNvPr>
            <p:cNvSpPr/>
            <p:nvPr/>
          </p:nvSpPr>
          <p:spPr>
            <a:xfrm flipV="1">
              <a:off x="4717987" y="1354841"/>
              <a:ext cx="5048099" cy="859560"/>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16" name="الخطوة 2: تطوير مقاربة (منهج)  للمشكلة">
              <a:extLst>
                <a:ext uri="{FF2B5EF4-FFF2-40B4-BE49-F238E27FC236}">
                  <a16:creationId xmlns:a16="http://schemas.microsoft.com/office/drawing/2014/main" id="{757A56D5-FD28-DC77-122F-F7A9111EC6E5}"/>
                </a:ext>
              </a:extLst>
            </p:cNvPr>
            <p:cNvSpPr txBox="1"/>
            <p:nvPr/>
          </p:nvSpPr>
          <p:spPr>
            <a:xfrm>
              <a:off x="1299787" y="2247862"/>
              <a:ext cx="5639461"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2: تطوير مقاربة (منهج)  للمشكلة</a:t>
              </a:r>
            </a:p>
          </p:txBody>
        </p:sp>
        <p:sp>
          <p:nvSpPr>
            <p:cNvPr id="17" name="مواصفات المعلومات المطلوبة">
              <a:extLst>
                <a:ext uri="{FF2B5EF4-FFF2-40B4-BE49-F238E27FC236}">
                  <a16:creationId xmlns:a16="http://schemas.microsoft.com/office/drawing/2014/main" id="{017A19E1-4949-1BF0-2AE9-3C1DD7485589}"/>
                </a:ext>
              </a:extLst>
            </p:cNvPr>
            <p:cNvSpPr txBox="1"/>
            <p:nvPr/>
          </p:nvSpPr>
          <p:spPr>
            <a:xfrm>
              <a:off x="685570" y="3516191"/>
              <a:ext cx="1306879" cy="1084198"/>
            </a:xfrm>
            <a:prstGeom prst="rect">
              <a:avLst/>
            </a:prstGeom>
            <a:solidFill>
              <a:srgbClr val="E7D9A9"/>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مواصفات المعلومات المطلوبة</a:t>
              </a:r>
            </a:p>
          </p:txBody>
        </p:sp>
        <p:sp>
          <p:nvSpPr>
            <p:cNvPr id="18" name="الفرضيات">
              <a:extLst>
                <a:ext uri="{FF2B5EF4-FFF2-40B4-BE49-F238E27FC236}">
                  <a16:creationId xmlns:a16="http://schemas.microsoft.com/office/drawing/2014/main" id="{0C80D1EC-D504-C7A6-BE32-100D735A3D78}"/>
                </a:ext>
              </a:extLst>
            </p:cNvPr>
            <p:cNvSpPr txBox="1"/>
            <p:nvPr/>
          </p:nvSpPr>
          <p:spPr>
            <a:xfrm>
              <a:off x="2184967" y="3508085"/>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الفرضيات</a:t>
              </a:r>
            </a:p>
          </p:txBody>
        </p:sp>
        <p:sp>
          <p:nvSpPr>
            <p:cNvPr id="19" name="مشروع آخر">
              <a:extLst>
                <a:ext uri="{FF2B5EF4-FFF2-40B4-BE49-F238E27FC236}">
                  <a16:creationId xmlns:a16="http://schemas.microsoft.com/office/drawing/2014/main" id="{60F9773A-CB81-044F-474B-2CADC8738C98}"/>
                </a:ext>
              </a:extLst>
            </p:cNvPr>
            <p:cNvSpPr txBox="1"/>
            <p:nvPr/>
          </p:nvSpPr>
          <p:spPr>
            <a:xfrm>
              <a:off x="53095" y="925016"/>
              <a:ext cx="1755114" cy="431348"/>
            </a:xfrm>
            <a:prstGeom prst="rect">
              <a:avLst/>
            </a:prstGeom>
            <a:solidFill>
              <a:srgbClr val="E6DC48"/>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مشروع آخر</a:t>
              </a:r>
            </a:p>
          </p:txBody>
        </p:sp>
        <p:sp>
          <p:nvSpPr>
            <p:cNvPr id="20" name="أسئلة…">
              <a:extLst>
                <a:ext uri="{FF2B5EF4-FFF2-40B4-BE49-F238E27FC236}">
                  <a16:creationId xmlns:a16="http://schemas.microsoft.com/office/drawing/2014/main" id="{3E77401C-26B1-3FCB-B7E1-BC6E41FF7D0A}"/>
                </a:ext>
              </a:extLst>
            </p:cNvPr>
            <p:cNvSpPr txBox="1"/>
            <p:nvPr/>
          </p:nvSpPr>
          <p:spPr>
            <a:xfrm>
              <a:off x="3575545" y="3499161"/>
              <a:ext cx="1198060" cy="736147"/>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rtl="1">
                <a:defRPr sz="1800" b="1">
                  <a:solidFill>
                    <a:srgbClr val="000000"/>
                  </a:solidFill>
                </a:defRPr>
              </a:pPr>
              <a:r>
                <a:t>أسئلة </a:t>
              </a:r>
            </a:p>
            <a:p>
              <a:pPr rtl="1">
                <a:defRPr sz="1800" b="1">
                  <a:solidFill>
                    <a:srgbClr val="000000"/>
                  </a:solidFill>
                </a:defRPr>
              </a:pPr>
              <a:r>
                <a:t>البحث</a:t>
              </a:r>
            </a:p>
          </p:txBody>
        </p:sp>
        <p:sp>
          <p:nvSpPr>
            <p:cNvPr id="21" name="نموذج">
              <a:extLst>
                <a:ext uri="{FF2B5EF4-FFF2-40B4-BE49-F238E27FC236}">
                  <a16:creationId xmlns:a16="http://schemas.microsoft.com/office/drawing/2014/main" id="{77EF4993-9F8C-A756-E86C-D78DFBCC84D0}"/>
                </a:ext>
              </a:extLst>
            </p:cNvPr>
            <p:cNvSpPr txBox="1"/>
            <p:nvPr/>
          </p:nvSpPr>
          <p:spPr>
            <a:xfrm>
              <a:off x="4966123" y="3508085"/>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نموذج</a:t>
              </a:r>
            </a:p>
          </p:txBody>
        </p:sp>
        <p:sp>
          <p:nvSpPr>
            <p:cNvPr id="22" name="النظرية">
              <a:extLst>
                <a:ext uri="{FF2B5EF4-FFF2-40B4-BE49-F238E27FC236}">
                  <a16:creationId xmlns:a16="http://schemas.microsoft.com/office/drawing/2014/main" id="{CB62E42D-6FDB-AEB9-DA28-0BD4D7D53D6E}"/>
                </a:ext>
              </a:extLst>
            </p:cNvPr>
            <p:cNvSpPr txBox="1"/>
            <p:nvPr/>
          </p:nvSpPr>
          <p:spPr>
            <a:xfrm>
              <a:off x="6356701" y="3508085"/>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النظرية</a:t>
              </a:r>
            </a:p>
          </p:txBody>
        </p:sp>
        <p:sp>
          <p:nvSpPr>
            <p:cNvPr id="23" name="Line">
              <a:extLst>
                <a:ext uri="{FF2B5EF4-FFF2-40B4-BE49-F238E27FC236}">
                  <a16:creationId xmlns:a16="http://schemas.microsoft.com/office/drawing/2014/main" id="{EB157E26-C99E-526B-C0C6-526662388DA0}"/>
                </a:ext>
              </a:extLst>
            </p:cNvPr>
            <p:cNvSpPr/>
            <p:nvPr/>
          </p:nvSpPr>
          <p:spPr>
            <a:xfrm flipH="1" flipV="1">
              <a:off x="6540658" y="2670933"/>
              <a:ext cx="321620" cy="853056"/>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4" name="Line">
              <a:extLst>
                <a:ext uri="{FF2B5EF4-FFF2-40B4-BE49-F238E27FC236}">
                  <a16:creationId xmlns:a16="http://schemas.microsoft.com/office/drawing/2014/main" id="{F8B37008-FC34-9B2C-C6FC-90475448A7CE}"/>
                </a:ext>
              </a:extLst>
            </p:cNvPr>
            <p:cNvSpPr/>
            <p:nvPr/>
          </p:nvSpPr>
          <p:spPr>
            <a:xfrm flipH="1" flipV="1">
              <a:off x="5493554" y="2676466"/>
              <a:ext cx="321621" cy="853056"/>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5" name="Line">
              <a:extLst>
                <a:ext uri="{FF2B5EF4-FFF2-40B4-BE49-F238E27FC236}">
                  <a16:creationId xmlns:a16="http://schemas.microsoft.com/office/drawing/2014/main" id="{EF21F956-9876-D566-377B-369FAFECF751}"/>
                </a:ext>
              </a:extLst>
            </p:cNvPr>
            <p:cNvSpPr/>
            <p:nvPr/>
          </p:nvSpPr>
          <p:spPr>
            <a:xfrm flipV="1">
              <a:off x="4013765" y="2676466"/>
              <a:ext cx="1" cy="841989"/>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6" name="Line">
              <a:extLst>
                <a:ext uri="{FF2B5EF4-FFF2-40B4-BE49-F238E27FC236}">
                  <a16:creationId xmlns:a16="http://schemas.microsoft.com/office/drawing/2014/main" id="{E822BC40-B04A-F803-E9DA-62DE4A260B4D}"/>
                </a:ext>
              </a:extLst>
            </p:cNvPr>
            <p:cNvSpPr/>
            <p:nvPr/>
          </p:nvSpPr>
          <p:spPr>
            <a:xfrm flipV="1">
              <a:off x="2623187" y="2676466"/>
              <a:ext cx="1" cy="853056"/>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7" name="Line">
              <a:extLst>
                <a:ext uri="{FF2B5EF4-FFF2-40B4-BE49-F238E27FC236}">
                  <a16:creationId xmlns:a16="http://schemas.microsoft.com/office/drawing/2014/main" id="{1FCC5771-E22C-84C6-EA04-E85E9A1575E4}"/>
                </a:ext>
              </a:extLst>
            </p:cNvPr>
            <p:cNvSpPr/>
            <p:nvPr/>
          </p:nvSpPr>
          <p:spPr>
            <a:xfrm flipV="1">
              <a:off x="1343071" y="2670933"/>
              <a:ext cx="322225" cy="853056"/>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8" name="تتألف من">
              <a:extLst>
                <a:ext uri="{FF2B5EF4-FFF2-40B4-BE49-F238E27FC236}">
                  <a16:creationId xmlns:a16="http://schemas.microsoft.com/office/drawing/2014/main" id="{36407EFE-7027-3604-5F07-1E34CD557C71}"/>
                </a:ext>
              </a:extLst>
            </p:cNvPr>
            <p:cNvSpPr txBox="1"/>
            <p:nvPr/>
          </p:nvSpPr>
          <p:spPr>
            <a:xfrm>
              <a:off x="6403866" y="2915711"/>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29" name="تتألف من">
              <a:extLst>
                <a:ext uri="{FF2B5EF4-FFF2-40B4-BE49-F238E27FC236}">
                  <a16:creationId xmlns:a16="http://schemas.microsoft.com/office/drawing/2014/main" id="{B0EC7D44-8465-4963-738C-BDF1B15F5D09}"/>
                </a:ext>
              </a:extLst>
            </p:cNvPr>
            <p:cNvSpPr txBox="1"/>
            <p:nvPr/>
          </p:nvSpPr>
          <p:spPr>
            <a:xfrm>
              <a:off x="5391643" y="2915711"/>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30" name="تتألف من">
              <a:extLst>
                <a:ext uri="{FF2B5EF4-FFF2-40B4-BE49-F238E27FC236}">
                  <a16:creationId xmlns:a16="http://schemas.microsoft.com/office/drawing/2014/main" id="{C8877A86-9209-2783-3B0C-88933CC05F88}"/>
                </a:ext>
              </a:extLst>
            </p:cNvPr>
            <p:cNvSpPr txBox="1"/>
            <p:nvPr/>
          </p:nvSpPr>
          <p:spPr>
            <a:xfrm>
              <a:off x="3742921" y="2915711"/>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31" name="تتألف من">
              <a:extLst>
                <a:ext uri="{FF2B5EF4-FFF2-40B4-BE49-F238E27FC236}">
                  <a16:creationId xmlns:a16="http://schemas.microsoft.com/office/drawing/2014/main" id="{D8DC7272-CB68-CD23-DC97-26E4F13EBCB5}"/>
                </a:ext>
              </a:extLst>
            </p:cNvPr>
            <p:cNvSpPr txBox="1"/>
            <p:nvPr/>
          </p:nvSpPr>
          <p:spPr>
            <a:xfrm>
              <a:off x="2325586" y="2915711"/>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32" name="تتألف من">
              <a:extLst>
                <a:ext uri="{FF2B5EF4-FFF2-40B4-BE49-F238E27FC236}">
                  <a16:creationId xmlns:a16="http://schemas.microsoft.com/office/drawing/2014/main" id="{C1038EBD-9079-B589-0821-E131428B8695}"/>
                </a:ext>
              </a:extLst>
            </p:cNvPr>
            <p:cNvSpPr txBox="1"/>
            <p:nvPr/>
          </p:nvSpPr>
          <p:spPr>
            <a:xfrm>
              <a:off x="1206583" y="2900610"/>
              <a:ext cx="595201"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33" name="Line">
              <a:extLst>
                <a:ext uri="{FF2B5EF4-FFF2-40B4-BE49-F238E27FC236}">
                  <a16:creationId xmlns:a16="http://schemas.microsoft.com/office/drawing/2014/main" id="{E16571CB-875F-6862-8886-24EE6623EE1D}"/>
                </a:ext>
              </a:extLst>
            </p:cNvPr>
            <p:cNvSpPr/>
            <p:nvPr/>
          </p:nvSpPr>
          <p:spPr>
            <a:xfrm flipH="1" flipV="1">
              <a:off x="6940266" y="2457829"/>
              <a:ext cx="2271476" cy="1868214"/>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34" name="الخطوة 3: صياغة التصميم البحثي">
              <a:extLst>
                <a:ext uri="{FF2B5EF4-FFF2-40B4-BE49-F238E27FC236}">
                  <a16:creationId xmlns:a16="http://schemas.microsoft.com/office/drawing/2014/main" id="{633B88AD-EA56-0884-D441-B02D5AF67639}"/>
                </a:ext>
              </a:extLst>
            </p:cNvPr>
            <p:cNvSpPr txBox="1"/>
            <p:nvPr/>
          </p:nvSpPr>
          <p:spPr>
            <a:xfrm>
              <a:off x="8305778" y="4311371"/>
              <a:ext cx="3908949"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3: صياغة التصميم البحثي</a:t>
              </a:r>
            </a:p>
          </p:txBody>
        </p:sp>
        <p:sp>
          <p:nvSpPr>
            <p:cNvPr id="35" name="استكشافي">
              <a:extLst>
                <a:ext uri="{FF2B5EF4-FFF2-40B4-BE49-F238E27FC236}">
                  <a16:creationId xmlns:a16="http://schemas.microsoft.com/office/drawing/2014/main" id="{A1CCD1EE-4427-2FB6-1E67-33DD0D47A79A}"/>
                </a:ext>
              </a:extLst>
            </p:cNvPr>
            <p:cNvSpPr txBox="1"/>
            <p:nvPr/>
          </p:nvSpPr>
          <p:spPr>
            <a:xfrm>
              <a:off x="11512320" y="5334267"/>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استكشافي</a:t>
              </a:r>
            </a:p>
          </p:txBody>
        </p:sp>
        <p:sp>
          <p:nvSpPr>
            <p:cNvPr id="36" name="وصفي">
              <a:extLst>
                <a:ext uri="{FF2B5EF4-FFF2-40B4-BE49-F238E27FC236}">
                  <a16:creationId xmlns:a16="http://schemas.microsoft.com/office/drawing/2014/main" id="{44D7DA59-CBEB-3A61-31F5-82CF6A14AD77}"/>
                </a:ext>
              </a:extLst>
            </p:cNvPr>
            <p:cNvSpPr txBox="1"/>
            <p:nvPr/>
          </p:nvSpPr>
          <p:spPr>
            <a:xfrm>
              <a:off x="9740719" y="5334267"/>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وصفي</a:t>
              </a:r>
            </a:p>
          </p:txBody>
        </p:sp>
        <p:sp>
          <p:nvSpPr>
            <p:cNvPr id="37" name="سببي">
              <a:extLst>
                <a:ext uri="{FF2B5EF4-FFF2-40B4-BE49-F238E27FC236}">
                  <a16:creationId xmlns:a16="http://schemas.microsoft.com/office/drawing/2014/main" id="{5C4AD70F-71D3-F8EB-A9A6-801E86AB85A9}"/>
                </a:ext>
              </a:extLst>
            </p:cNvPr>
            <p:cNvSpPr txBox="1"/>
            <p:nvPr/>
          </p:nvSpPr>
          <p:spPr>
            <a:xfrm>
              <a:off x="7753218" y="5334267"/>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سببي</a:t>
              </a:r>
            </a:p>
          </p:txBody>
        </p:sp>
        <p:sp>
          <p:nvSpPr>
            <p:cNvPr id="38" name="Line">
              <a:extLst>
                <a:ext uri="{FF2B5EF4-FFF2-40B4-BE49-F238E27FC236}">
                  <a16:creationId xmlns:a16="http://schemas.microsoft.com/office/drawing/2014/main" id="{BD4B4758-CAA6-6FC7-541E-346D131F29F8}"/>
                </a:ext>
              </a:extLst>
            </p:cNvPr>
            <p:cNvSpPr/>
            <p:nvPr/>
          </p:nvSpPr>
          <p:spPr>
            <a:xfrm flipH="1" flipV="1">
              <a:off x="11806032" y="4744841"/>
              <a:ext cx="322430" cy="5888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39" name="Line">
              <a:extLst>
                <a:ext uri="{FF2B5EF4-FFF2-40B4-BE49-F238E27FC236}">
                  <a16:creationId xmlns:a16="http://schemas.microsoft.com/office/drawing/2014/main" id="{75ADF930-9F20-AA88-3ABF-9F9AEE5AB08A}"/>
                </a:ext>
              </a:extLst>
            </p:cNvPr>
            <p:cNvSpPr/>
            <p:nvPr/>
          </p:nvSpPr>
          <p:spPr>
            <a:xfrm flipV="1">
              <a:off x="8310260" y="4744841"/>
              <a:ext cx="339501" cy="5888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40" name="Line">
              <a:extLst>
                <a:ext uri="{FF2B5EF4-FFF2-40B4-BE49-F238E27FC236}">
                  <a16:creationId xmlns:a16="http://schemas.microsoft.com/office/drawing/2014/main" id="{A03D549C-169F-BFD9-158C-CB1EC5CA8EDF}"/>
                </a:ext>
              </a:extLst>
            </p:cNvPr>
            <p:cNvSpPr/>
            <p:nvPr/>
          </p:nvSpPr>
          <p:spPr>
            <a:xfrm flipV="1">
              <a:off x="10378911" y="4744841"/>
              <a:ext cx="1" cy="5888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41" name="يمكن أن يكون">
              <a:extLst>
                <a:ext uri="{FF2B5EF4-FFF2-40B4-BE49-F238E27FC236}">
                  <a16:creationId xmlns:a16="http://schemas.microsoft.com/office/drawing/2014/main" id="{BC2603F4-5520-7469-0FFB-53E10AA5C137}"/>
                </a:ext>
              </a:extLst>
            </p:cNvPr>
            <p:cNvSpPr txBox="1"/>
            <p:nvPr/>
          </p:nvSpPr>
          <p:spPr>
            <a:xfrm>
              <a:off x="9958760" y="4842409"/>
              <a:ext cx="840303"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يمكن أن يكون</a:t>
              </a:r>
            </a:p>
          </p:txBody>
        </p:sp>
        <p:sp>
          <p:nvSpPr>
            <p:cNvPr id="42" name="يمكن أن يكون">
              <a:extLst>
                <a:ext uri="{FF2B5EF4-FFF2-40B4-BE49-F238E27FC236}">
                  <a16:creationId xmlns:a16="http://schemas.microsoft.com/office/drawing/2014/main" id="{27D9650F-4C29-5687-26D9-F227C33C6384}"/>
                </a:ext>
              </a:extLst>
            </p:cNvPr>
            <p:cNvSpPr txBox="1"/>
            <p:nvPr/>
          </p:nvSpPr>
          <p:spPr>
            <a:xfrm>
              <a:off x="11547096" y="4842409"/>
              <a:ext cx="840303"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يمكن أن يكون</a:t>
              </a:r>
            </a:p>
          </p:txBody>
        </p:sp>
        <p:sp>
          <p:nvSpPr>
            <p:cNvPr id="43" name="يمكن أن يكون">
              <a:extLst>
                <a:ext uri="{FF2B5EF4-FFF2-40B4-BE49-F238E27FC236}">
                  <a16:creationId xmlns:a16="http://schemas.microsoft.com/office/drawing/2014/main" id="{59CBE711-E024-C510-66A1-D00CFF87AC2F}"/>
                </a:ext>
              </a:extLst>
            </p:cNvPr>
            <p:cNvSpPr txBox="1"/>
            <p:nvPr/>
          </p:nvSpPr>
          <p:spPr>
            <a:xfrm>
              <a:off x="8117279" y="4842409"/>
              <a:ext cx="840303"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يمكن أن يكون</a:t>
              </a:r>
            </a:p>
          </p:txBody>
        </p:sp>
        <p:sp>
          <p:nvSpPr>
            <p:cNvPr id="44" name="Line">
              <a:extLst>
                <a:ext uri="{FF2B5EF4-FFF2-40B4-BE49-F238E27FC236}">
                  <a16:creationId xmlns:a16="http://schemas.microsoft.com/office/drawing/2014/main" id="{FB309DAC-5E6F-6EB7-400E-D8187BA5E02F}"/>
                </a:ext>
              </a:extLst>
            </p:cNvPr>
            <p:cNvSpPr/>
            <p:nvPr/>
          </p:nvSpPr>
          <p:spPr>
            <a:xfrm flipV="1">
              <a:off x="5610460" y="4547445"/>
              <a:ext cx="2686477" cy="498502"/>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45" name="الخطوة 4: القيام بالعمل الميداني أو جمع البيانات">
              <a:extLst>
                <a:ext uri="{FF2B5EF4-FFF2-40B4-BE49-F238E27FC236}">
                  <a16:creationId xmlns:a16="http://schemas.microsoft.com/office/drawing/2014/main" id="{C808E531-FA92-0704-9C1C-8BAE6B029EC9}"/>
                </a:ext>
              </a:extLst>
            </p:cNvPr>
            <p:cNvSpPr txBox="1"/>
            <p:nvPr/>
          </p:nvSpPr>
          <p:spPr>
            <a:xfrm>
              <a:off x="2197036" y="5067611"/>
              <a:ext cx="4617782" cy="444047"/>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4: القيام بالعمل الميداني أو جمع البيانات</a:t>
              </a:r>
            </a:p>
          </p:txBody>
        </p:sp>
        <p:sp>
          <p:nvSpPr>
            <p:cNvPr id="46" name="التقييم">
              <a:extLst>
                <a:ext uri="{FF2B5EF4-FFF2-40B4-BE49-F238E27FC236}">
                  <a16:creationId xmlns:a16="http://schemas.microsoft.com/office/drawing/2014/main" id="{7340F508-D59D-0FE9-B2E9-617CF726D923}"/>
                </a:ext>
              </a:extLst>
            </p:cNvPr>
            <p:cNvSpPr txBox="1"/>
            <p:nvPr/>
          </p:nvSpPr>
          <p:spPr>
            <a:xfrm>
              <a:off x="905153" y="6255344"/>
              <a:ext cx="1198061" cy="38809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التقييم</a:t>
              </a:r>
            </a:p>
          </p:txBody>
        </p:sp>
        <p:sp>
          <p:nvSpPr>
            <p:cNvPr id="47" name="الاشراف">
              <a:extLst>
                <a:ext uri="{FF2B5EF4-FFF2-40B4-BE49-F238E27FC236}">
                  <a16:creationId xmlns:a16="http://schemas.microsoft.com/office/drawing/2014/main" id="{44390904-645A-CA51-FF2F-EAD7002E6E48}"/>
                </a:ext>
              </a:extLst>
            </p:cNvPr>
            <p:cNvSpPr txBox="1"/>
            <p:nvPr/>
          </p:nvSpPr>
          <p:spPr>
            <a:xfrm>
              <a:off x="2601935" y="6255344"/>
              <a:ext cx="1198061" cy="38809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الاشراف</a:t>
              </a:r>
            </a:p>
          </p:txBody>
        </p:sp>
        <p:sp>
          <p:nvSpPr>
            <p:cNvPr id="48" name="التدريب">
              <a:extLst>
                <a:ext uri="{FF2B5EF4-FFF2-40B4-BE49-F238E27FC236}">
                  <a16:creationId xmlns:a16="http://schemas.microsoft.com/office/drawing/2014/main" id="{5587C4EE-32A5-CA0F-E1F2-DEEC16FC63A2}"/>
                </a:ext>
              </a:extLst>
            </p:cNvPr>
            <p:cNvSpPr txBox="1"/>
            <p:nvPr/>
          </p:nvSpPr>
          <p:spPr>
            <a:xfrm>
              <a:off x="4298717" y="6255344"/>
              <a:ext cx="1198060" cy="38809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التدريب</a:t>
              </a:r>
            </a:p>
          </p:txBody>
        </p:sp>
        <p:sp>
          <p:nvSpPr>
            <p:cNvPr id="49" name="الانتقاء">
              <a:extLst>
                <a:ext uri="{FF2B5EF4-FFF2-40B4-BE49-F238E27FC236}">
                  <a16:creationId xmlns:a16="http://schemas.microsoft.com/office/drawing/2014/main" id="{FF1766B7-F4A3-0826-80F8-F3FF9F0857AA}"/>
                </a:ext>
              </a:extLst>
            </p:cNvPr>
            <p:cNvSpPr txBox="1"/>
            <p:nvPr/>
          </p:nvSpPr>
          <p:spPr>
            <a:xfrm>
              <a:off x="6082119" y="6255344"/>
              <a:ext cx="1198060" cy="38809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الانتقاء</a:t>
              </a:r>
            </a:p>
          </p:txBody>
        </p:sp>
        <p:sp>
          <p:nvSpPr>
            <p:cNvPr id="50" name="Line">
              <a:extLst>
                <a:ext uri="{FF2B5EF4-FFF2-40B4-BE49-F238E27FC236}">
                  <a16:creationId xmlns:a16="http://schemas.microsoft.com/office/drawing/2014/main" id="{E72B4D65-DB65-68A1-F939-D9F302C36FD4}"/>
                </a:ext>
              </a:extLst>
            </p:cNvPr>
            <p:cNvSpPr/>
            <p:nvPr/>
          </p:nvSpPr>
          <p:spPr>
            <a:xfrm flipV="1">
              <a:off x="1494330" y="5503149"/>
              <a:ext cx="1046859" cy="727720"/>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51" name="Line">
              <a:extLst>
                <a:ext uri="{FF2B5EF4-FFF2-40B4-BE49-F238E27FC236}">
                  <a16:creationId xmlns:a16="http://schemas.microsoft.com/office/drawing/2014/main" id="{F1DFC379-1201-E0CF-1D37-C8967433ACBF}"/>
                </a:ext>
              </a:extLst>
            </p:cNvPr>
            <p:cNvSpPr/>
            <p:nvPr/>
          </p:nvSpPr>
          <p:spPr>
            <a:xfrm flipV="1">
              <a:off x="3097462" y="5503149"/>
              <a:ext cx="1046859" cy="727720"/>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52" name="Line">
              <a:extLst>
                <a:ext uri="{FF2B5EF4-FFF2-40B4-BE49-F238E27FC236}">
                  <a16:creationId xmlns:a16="http://schemas.microsoft.com/office/drawing/2014/main" id="{1863A38B-D21D-B52F-EDCA-9AA1FD1BF2C9}"/>
                </a:ext>
              </a:extLst>
            </p:cNvPr>
            <p:cNvSpPr/>
            <p:nvPr/>
          </p:nvSpPr>
          <p:spPr>
            <a:xfrm flipH="1" flipV="1">
              <a:off x="4588516" y="5503149"/>
              <a:ext cx="618462" cy="727720"/>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53" name="Line">
              <a:extLst>
                <a:ext uri="{FF2B5EF4-FFF2-40B4-BE49-F238E27FC236}">
                  <a16:creationId xmlns:a16="http://schemas.microsoft.com/office/drawing/2014/main" id="{30913058-D29E-2C5B-B380-5F933752DA40}"/>
                </a:ext>
              </a:extLst>
            </p:cNvPr>
            <p:cNvSpPr/>
            <p:nvPr/>
          </p:nvSpPr>
          <p:spPr>
            <a:xfrm flipH="1" flipV="1">
              <a:off x="6131618" y="5503149"/>
              <a:ext cx="618462" cy="727720"/>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54" name="يتطلب">
              <a:extLst>
                <a:ext uri="{FF2B5EF4-FFF2-40B4-BE49-F238E27FC236}">
                  <a16:creationId xmlns:a16="http://schemas.microsoft.com/office/drawing/2014/main" id="{88DE49C2-51D4-4D0E-88F6-AF67DA62D062}"/>
                </a:ext>
              </a:extLst>
            </p:cNvPr>
            <p:cNvSpPr txBox="1"/>
            <p:nvPr/>
          </p:nvSpPr>
          <p:spPr>
            <a:xfrm>
              <a:off x="6295124" y="5731848"/>
              <a:ext cx="45688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يتطلب</a:t>
              </a:r>
            </a:p>
          </p:txBody>
        </p:sp>
        <p:sp>
          <p:nvSpPr>
            <p:cNvPr id="55" name="يتطلب">
              <a:extLst>
                <a:ext uri="{FF2B5EF4-FFF2-40B4-BE49-F238E27FC236}">
                  <a16:creationId xmlns:a16="http://schemas.microsoft.com/office/drawing/2014/main" id="{FCFC9F86-6862-0116-7E81-17022334AD6C}"/>
                </a:ext>
              </a:extLst>
            </p:cNvPr>
            <p:cNvSpPr txBox="1"/>
            <p:nvPr/>
          </p:nvSpPr>
          <p:spPr>
            <a:xfrm>
              <a:off x="4758282" y="5731848"/>
              <a:ext cx="45688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يتطلب</a:t>
              </a:r>
            </a:p>
          </p:txBody>
        </p:sp>
        <p:sp>
          <p:nvSpPr>
            <p:cNvPr id="56" name="يتطلب">
              <a:extLst>
                <a:ext uri="{FF2B5EF4-FFF2-40B4-BE49-F238E27FC236}">
                  <a16:creationId xmlns:a16="http://schemas.microsoft.com/office/drawing/2014/main" id="{F9071EE2-1426-A535-8B62-2ECC8D477BF5}"/>
                </a:ext>
              </a:extLst>
            </p:cNvPr>
            <p:cNvSpPr txBox="1"/>
            <p:nvPr/>
          </p:nvSpPr>
          <p:spPr>
            <a:xfrm>
              <a:off x="3335196" y="5731848"/>
              <a:ext cx="45688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يتطلب</a:t>
              </a:r>
            </a:p>
          </p:txBody>
        </p:sp>
        <p:sp>
          <p:nvSpPr>
            <p:cNvPr id="57" name="يتطلب">
              <a:extLst>
                <a:ext uri="{FF2B5EF4-FFF2-40B4-BE49-F238E27FC236}">
                  <a16:creationId xmlns:a16="http://schemas.microsoft.com/office/drawing/2014/main" id="{0AA790DB-9E06-9FE3-F8FD-C03BC08A52CA}"/>
                </a:ext>
              </a:extLst>
            </p:cNvPr>
            <p:cNvSpPr txBox="1"/>
            <p:nvPr/>
          </p:nvSpPr>
          <p:spPr>
            <a:xfrm>
              <a:off x="1688857" y="5670158"/>
              <a:ext cx="45688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يتطلب</a:t>
              </a:r>
            </a:p>
          </p:txBody>
        </p:sp>
        <p:sp>
          <p:nvSpPr>
            <p:cNvPr id="58" name="Line">
              <a:extLst>
                <a:ext uri="{FF2B5EF4-FFF2-40B4-BE49-F238E27FC236}">
                  <a16:creationId xmlns:a16="http://schemas.microsoft.com/office/drawing/2014/main" id="{D28E8010-2201-0730-3DBB-1A7D5AD12F62}"/>
                </a:ext>
              </a:extLst>
            </p:cNvPr>
            <p:cNvSpPr/>
            <p:nvPr/>
          </p:nvSpPr>
          <p:spPr>
            <a:xfrm flipH="1" flipV="1">
              <a:off x="6817976" y="5365514"/>
              <a:ext cx="2358129" cy="1144817"/>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59" name="الخطوة 5: إعداد وتحليل البيانات">
              <a:extLst>
                <a:ext uri="{FF2B5EF4-FFF2-40B4-BE49-F238E27FC236}">
                  <a16:creationId xmlns:a16="http://schemas.microsoft.com/office/drawing/2014/main" id="{7DBB5DAC-EC57-051F-FD7E-42392806C393}"/>
                </a:ext>
              </a:extLst>
            </p:cNvPr>
            <p:cNvSpPr txBox="1"/>
            <p:nvPr/>
          </p:nvSpPr>
          <p:spPr>
            <a:xfrm>
              <a:off x="7921711" y="6480924"/>
              <a:ext cx="3908949"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5: إعداد وتحليل البيانات</a:t>
              </a:r>
            </a:p>
          </p:txBody>
        </p:sp>
        <p:sp>
          <p:nvSpPr>
            <p:cNvPr id="60" name="تقنيات التحليل أحادي المتغير">
              <a:extLst>
                <a:ext uri="{FF2B5EF4-FFF2-40B4-BE49-F238E27FC236}">
                  <a16:creationId xmlns:a16="http://schemas.microsoft.com/office/drawing/2014/main" id="{77159411-1788-32F5-89DA-EDB63F7A811D}"/>
                </a:ext>
              </a:extLst>
            </p:cNvPr>
            <p:cNvSpPr txBox="1"/>
            <p:nvPr/>
          </p:nvSpPr>
          <p:spPr>
            <a:xfrm>
              <a:off x="9967943" y="8558059"/>
              <a:ext cx="2804559"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تقنيات التحليل أحادي المتغير</a:t>
              </a:r>
            </a:p>
          </p:txBody>
        </p:sp>
        <p:sp>
          <p:nvSpPr>
            <p:cNvPr id="61" name="تقنيات التحليل متعدد المتغيرات">
              <a:extLst>
                <a:ext uri="{FF2B5EF4-FFF2-40B4-BE49-F238E27FC236}">
                  <a16:creationId xmlns:a16="http://schemas.microsoft.com/office/drawing/2014/main" id="{BEFB6AE1-9B58-713B-3CD6-EA7A28E35901}"/>
                </a:ext>
              </a:extLst>
            </p:cNvPr>
            <p:cNvSpPr txBox="1"/>
            <p:nvPr/>
          </p:nvSpPr>
          <p:spPr>
            <a:xfrm>
              <a:off x="6768523" y="8596159"/>
              <a:ext cx="3058072"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تقنيات التحليل متعدد المتغيرات</a:t>
              </a:r>
            </a:p>
          </p:txBody>
        </p:sp>
        <p:sp>
          <p:nvSpPr>
            <p:cNvPr id="62" name="Line">
              <a:extLst>
                <a:ext uri="{FF2B5EF4-FFF2-40B4-BE49-F238E27FC236}">
                  <a16:creationId xmlns:a16="http://schemas.microsoft.com/office/drawing/2014/main" id="{459342E2-9978-09DD-ADB9-11F191DDAA3C}"/>
                </a:ext>
              </a:extLst>
            </p:cNvPr>
            <p:cNvSpPr/>
            <p:nvPr/>
          </p:nvSpPr>
          <p:spPr>
            <a:xfrm flipV="1">
              <a:off x="10077730" y="6919290"/>
              <a:ext cx="1" cy="5888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63" name="Line">
              <a:extLst>
                <a:ext uri="{FF2B5EF4-FFF2-40B4-BE49-F238E27FC236}">
                  <a16:creationId xmlns:a16="http://schemas.microsoft.com/office/drawing/2014/main" id="{96BF73A5-CC31-C48D-1ACB-E90EF1A20BBB}"/>
                </a:ext>
              </a:extLst>
            </p:cNvPr>
            <p:cNvSpPr/>
            <p:nvPr/>
          </p:nvSpPr>
          <p:spPr>
            <a:xfrm flipH="1" flipV="1">
              <a:off x="10341408" y="7974394"/>
              <a:ext cx="577242" cy="577241"/>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64" name="Line">
              <a:extLst>
                <a:ext uri="{FF2B5EF4-FFF2-40B4-BE49-F238E27FC236}">
                  <a16:creationId xmlns:a16="http://schemas.microsoft.com/office/drawing/2014/main" id="{136F3BAF-A95E-0EF6-20FC-2B1DBA036AC8}"/>
                </a:ext>
              </a:extLst>
            </p:cNvPr>
            <p:cNvSpPr/>
            <p:nvPr/>
          </p:nvSpPr>
          <p:spPr>
            <a:xfrm flipV="1">
              <a:off x="8477830" y="7966547"/>
              <a:ext cx="1442028" cy="620445"/>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65" name="إعداد البيانات">
              <a:extLst>
                <a:ext uri="{FF2B5EF4-FFF2-40B4-BE49-F238E27FC236}">
                  <a16:creationId xmlns:a16="http://schemas.microsoft.com/office/drawing/2014/main" id="{2185236D-9BE0-6DEF-983D-312F75C535BC}"/>
                </a:ext>
              </a:extLst>
            </p:cNvPr>
            <p:cNvSpPr txBox="1"/>
            <p:nvPr/>
          </p:nvSpPr>
          <p:spPr>
            <a:xfrm>
              <a:off x="9182792" y="7535327"/>
              <a:ext cx="1755114"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إعداد البيانات</a:t>
              </a:r>
            </a:p>
          </p:txBody>
        </p:sp>
        <p:sp>
          <p:nvSpPr>
            <p:cNvPr id="66" name="يبدأ بـ">
              <a:extLst>
                <a:ext uri="{FF2B5EF4-FFF2-40B4-BE49-F238E27FC236}">
                  <a16:creationId xmlns:a16="http://schemas.microsoft.com/office/drawing/2014/main" id="{6B31D47D-71A6-EE12-009A-21AA27DBB4C4}"/>
                </a:ext>
              </a:extLst>
            </p:cNvPr>
            <p:cNvSpPr txBox="1"/>
            <p:nvPr/>
          </p:nvSpPr>
          <p:spPr>
            <a:xfrm>
              <a:off x="9861951" y="7037149"/>
              <a:ext cx="39679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يبدأ بـ</a:t>
              </a:r>
            </a:p>
          </p:txBody>
        </p:sp>
        <p:sp>
          <p:nvSpPr>
            <p:cNvPr id="67" name="استخدام">
              <a:extLst>
                <a:ext uri="{FF2B5EF4-FFF2-40B4-BE49-F238E27FC236}">
                  <a16:creationId xmlns:a16="http://schemas.microsoft.com/office/drawing/2014/main" id="{93EA6ED2-A564-D258-F763-2029BB293569}"/>
                </a:ext>
              </a:extLst>
            </p:cNvPr>
            <p:cNvSpPr txBox="1"/>
            <p:nvPr/>
          </p:nvSpPr>
          <p:spPr>
            <a:xfrm>
              <a:off x="10352474" y="8100083"/>
              <a:ext cx="555111"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استخدام</a:t>
              </a:r>
            </a:p>
          </p:txBody>
        </p:sp>
        <p:sp>
          <p:nvSpPr>
            <p:cNvPr id="68" name="استخدام">
              <a:extLst>
                <a:ext uri="{FF2B5EF4-FFF2-40B4-BE49-F238E27FC236}">
                  <a16:creationId xmlns:a16="http://schemas.microsoft.com/office/drawing/2014/main" id="{F5E3A14D-AC77-2AB5-3100-7ADC4B2D061A}"/>
                </a:ext>
              </a:extLst>
            </p:cNvPr>
            <p:cNvSpPr txBox="1"/>
            <p:nvPr/>
          </p:nvSpPr>
          <p:spPr>
            <a:xfrm>
              <a:off x="8780206" y="8065875"/>
              <a:ext cx="55511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استخدام</a:t>
              </a:r>
            </a:p>
          </p:txBody>
        </p:sp>
        <p:sp>
          <p:nvSpPr>
            <p:cNvPr id="69" name="Line">
              <a:extLst>
                <a:ext uri="{FF2B5EF4-FFF2-40B4-BE49-F238E27FC236}">
                  <a16:creationId xmlns:a16="http://schemas.microsoft.com/office/drawing/2014/main" id="{FB3D1643-3D16-1AD4-CF17-73F6F51F0801}"/>
                </a:ext>
              </a:extLst>
            </p:cNvPr>
            <p:cNvSpPr/>
            <p:nvPr/>
          </p:nvSpPr>
          <p:spPr>
            <a:xfrm flipV="1">
              <a:off x="5906290" y="6751011"/>
              <a:ext cx="2018041" cy="378583"/>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70" name="الخطوة 6: إعداد وتقديم التقرير">
              <a:extLst>
                <a:ext uri="{FF2B5EF4-FFF2-40B4-BE49-F238E27FC236}">
                  <a16:creationId xmlns:a16="http://schemas.microsoft.com/office/drawing/2014/main" id="{9C238B99-7291-9244-0690-3D17A376E63F}"/>
                </a:ext>
              </a:extLst>
            </p:cNvPr>
            <p:cNvSpPr txBox="1"/>
            <p:nvPr/>
          </p:nvSpPr>
          <p:spPr>
            <a:xfrm>
              <a:off x="1991360" y="6955826"/>
              <a:ext cx="3908949"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6: إعداد وتقديم التقرير</a:t>
              </a:r>
            </a:p>
          </p:txBody>
        </p:sp>
        <p:sp>
          <p:nvSpPr>
            <p:cNvPr id="71" name="تقرير">
              <a:extLst>
                <a:ext uri="{FF2B5EF4-FFF2-40B4-BE49-F238E27FC236}">
                  <a16:creationId xmlns:a16="http://schemas.microsoft.com/office/drawing/2014/main" id="{AF2F1FE4-CC29-7859-5A72-CC2B1904FE67}"/>
                </a:ext>
              </a:extLst>
            </p:cNvPr>
            <p:cNvSpPr txBox="1"/>
            <p:nvPr/>
          </p:nvSpPr>
          <p:spPr>
            <a:xfrm>
              <a:off x="5348249" y="8023156"/>
              <a:ext cx="1198061"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تقرير</a:t>
              </a:r>
            </a:p>
          </p:txBody>
        </p:sp>
        <p:sp>
          <p:nvSpPr>
            <p:cNvPr id="72" name="عرض">
              <a:extLst>
                <a:ext uri="{FF2B5EF4-FFF2-40B4-BE49-F238E27FC236}">
                  <a16:creationId xmlns:a16="http://schemas.microsoft.com/office/drawing/2014/main" id="{1640C068-79CF-BEE5-39E9-A290D0DAA8CE}"/>
                </a:ext>
              </a:extLst>
            </p:cNvPr>
            <p:cNvSpPr txBox="1"/>
            <p:nvPr/>
          </p:nvSpPr>
          <p:spPr>
            <a:xfrm>
              <a:off x="3829682" y="8023156"/>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عرض</a:t>
              </a:r>
            </a:p>
          </p:txBody>
        </p:sp>
        <p:sp>
          <p:nvSpPr>
            <p:cNvPr id="73" name="متابعة البحوث">
              <a:extLst>
                <a:ext uri="{FF2B5EF4-FFF2-40B4-BE49-F238E27FC236}">
                  <a16:creationId xmlns:a16="http://schemas.microsoft.com/office/drawing/2014/main" id="{4CA45843-F7A7-2B63-5972-11FBC54844A1}"/>
                </a:ext>
              </a:extLst>
            </p:cNvPr>
            <p:cNvSpPr txBox="1"/>
            <p:nvPr/>
          </p:nvSpPr>
          <p:spPr>
            <a:xfrm>
              <a:off x="1345359" y="7993013"/>
              <a:ext cx="2026171"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متابعة البحوث</a:t>
              </a:r>
            </a:p>
          </p:txBody>
        </p:sp>
        <p:sp>
          <p:nvSpPr>
            <p:cNvPr id="74" name="مساعدة العميل">
              <a:extLst>
                <a:ext uri="{FF2B5EF4-FFF2-40B4-BE49-F238E27FC236}">
                  <a16:creationId xmlns:a16="http://schemas.microsoft.com/office/drawing/2014/main" id="{8AB14D15-3E47-DF0B-EE22-56C0EAC4E8D6}"/>
                </a:ext>
              </a:extLst>
            </p:cNvPr>
            <p:cNvSpPr txBox="1"/>
            <p:nvPr/>
          </p:nvSpPr>
          <p:spPr>
            <a:xfrm>
              <a:off x="3000680" y="9128799"/>
              <a:ext cx="2026171"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مساعدة العميل</a:t>
              </a:r>
            </a:p>
          </p:txBody>
        </p:sp>
        <p:sp>
          <p:nvSpPr>
            <p:cNvPr id="75" name="Line">
              <a:extLst>
                <a:ext uri="{FF2B5EF4-FFF2-40B4-BE49-F238E27FC236}">
                  <a16:creationId xmlns:a16="http://schemas.microsoft.com/office/drawing/2014/main" id="{3D9DF0E9-89C6-DF02-EBFB-CD54470D4F90}"/>
                </a:ext>
              </a:extLst>
            </p:cNvPr>
            <p:cNvSpPr/>
            <p:nvPr/>
          </p:nvSpPr>
          <p:spPr>
            <a:xfrm flipH="1" flipV="1">
              <a:off x="1820073" y="1091519"/>
              <a:ext cx="7919969" cy="130008"/>
            </a:xfrm>
            <a:prstGeom prst="line">
              <a:avLst/>
            </a:prstGeom>
            <a:noFill/>
            <a:ln w="50800" cap="flat">
              <a:solidFill>
                <a:srgbClr val="414141"/>
              </a:solidFill>
              <a:prstDash val="sysDot"/>
              <a:miter lim="400000"/>
              <a:headEnd type="stealth" w="med" len="med"/>
            </a:ln>
            <a:effectLst/>
          </p:spPr>
          <p:txBody>
            <a:bodyPr wrap="square" lIns="50800" tIns="50800" rIns="50800" bIns="50800" numCol="1" anchor="ctr">
              <a:noAutofit/>
            </a:bodyPr>
            <a:lstStyle/>
            <a:p>
              <a:pPr>
                <a:defRPr sz="3200"/>
              </a:pPr>
              <a:endParaRPr/>
            </a:p>
          </p:txBody>
        </p:sp>
        <p:sp>
          <p:nvSpPr>
            <p:cNvPr id="76" name="Line">
              <a:extLst>
                <a:ext uri="{FF2B5EF4-FFF2-40B4-BE49-F238E27FC236}">
                  <a16:creationId xmlns:a16="http://schemas.microsoft.com/office/drawing/2014/main" id="{9FD6A327-D28B-D520-E4ED-5780CAD917BC}"/>
                </a:ext>
              </a:extLst>
            </p:cNvPr>
            <p:cNvSpPr/>
            <p:nvPr/>
          </p:nvSpPr>
          <p:spPr>
            <a:xfrm flipV="1">
              <a:off x="2385506" y="7407733"/>
              <a:ext cx="339501" cy="588839"/>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77" name="Line">
              <a:extLst>
                <a:ext uri="{FF2B5EF4-FFF2-40B4-BE49-F238E27FC236}">
                  <a16:creationId xmlns:a16="http://schemas.microsoft.com/office/drawing/2014/main" id="{6B4D6F7B-4812-F585-28D9-5B28F4743100}"/>
                </a:ext>
              </a:extLst>
            </p:cNvPr>
            <p:cNvSpPr/>
            <p:nvPr/>
          </p:nvSpPr>
          <p:spPr>
            <a:xfrm flipV="1">
              <a:off x="4197842" y="7420433"/>
              <a:ext cx="339502" cy="588839"/>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78" name="Line">
              <a:extLst>
                <a:ext uri="{FF2B5EF4-FFF2-40B4-BE49-F238E27FC236}">
                  <a16:creationId xmlns:a16="http://schemas.microsoft.com/office/drawing/2014/main" id="{F3A68875-B60B-E4FA-F5BC-9DD123EADDED}"/>
                </a:ext>
              </a:extLst>
            </p:cNvPr>
            <p:cNvSpPr/>
            <p:nvPr/>
          </p:nvSpPr>
          <p:spPr>
            <a:xfrm flipH="1" flipV="1">
              <a:off x="5666972" y="7407733"/>
              <a:ext cx="323156" cy="576839"/>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79" name="Line">
              <a:extLst>
                <a:ext uri="{FF2B5EF4-FFF2-40B4-BE49-F238E27FC236}">
                  <a16:creationId xmlns:a16="http://schemas.microsoft.com/office/drawing/2014/main" id="{93D22F6F-F587-A04F-4650-DF27754B960D}"/>
                </a:ext>
              </a:extLst>
            </p:cNvPr>
            <p:cNvSpPr/>
            <p:nvPr/>
          </p:nvSpPr>
          <p:spPr>
            <a:xfrm flipV="1">
              <a:off x="1434409" y="8436136"/>
              <a:ext cx="965781" cy="6917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80" name="تقييم مشروع البحث">
              <a:extLst>
                <a:ext uri="{FF2B5EF4-FFF2-40B4-BE49-F238E27FC236}">
                  <a16:creationId xmlns:a16="http://schemas.microsoft.com/office/drawing/2014/main" id="{8D9B8A2F-8B02-3930-E9CD-DBC99B7FD352}"/>
                </a:ext>
              </a:extLst>
            </p:cNvPr>
            <p:cNvSpPr txBox="1"/>
            <p:nvPr/>
          </p:nvSpPr>
          <p:spPr>
            <a:xfrm>
              <a:off x="137" y="9141499"/>
              <a:ext cx="2677745" cy="431348"/>
            </a:xfrm>
            <a:prstGeom prst="rect">
              <a:avLst/>
            </a:prstGeom>
            <a:solidFill>
              <a:srgbClr val="E6E049"/>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تقييم مشروع البحث</a:t>
              </a:r>
            </a:p>
          </p:txBody>
        </p:sp>
        <p:sp>
          <p:nvSpPr>
            <p:cNvPr id="81" name="Line">
              <a:extLst>
                <a:ext uri="{FF2B5EF4-FFF2-40B4-BE49-F238E27FC236}">
                  <a16:creationId xmlns:a16="http://schemas.microsoft.com/office/drawing/2014/main" id="{934BBF46-F2C4-982D-806C-94950B8C6606}"/>
                </a:ext>
              </a:extLst>
            </p:cNvPr>
            <p:cNvSpPr/>
            <p:nvPr/>
          </p:nvSpPr>
          <p:spPr>
            <a:xfrm flipH="1" flipV="1">
              <a:off x="2917072" y="8444664"/>
              <a:ext cx="968676" cy="683537"/>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82" name="يتضمن">
              <a:extLst>
                <a:ext uri="{FF2B5EF4-FFF2-40B4-BE49-F238E27FC236}">
                  <a16:creationId xmlns:a16="http://schemas.microsoft.com/office/drawing/2014/main" id="{1BEB1EEC-B1CA-DEF8-F77A-3D55F8386DD5}"/>
                </a:ext>
              </a:extLst>
            </p:cNvPr>
            <p:cNvSpPr txBox="1"/>
            <p:nvPr/>
          </p:nvSpPr>
          <p:spPr>
            <a:xfrm>
              <a:off x="5687260" y="7535159"/>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83" name="يتضمن">
              <a:extLst>
                <a:ext uri="{FF2B5EF4-FFF2-40B4-BE49-F238E27FC236}">
                  <a16:creationId xmlns:a16="http://schemas.microsoft.com/office/drawing/2014/main" id="{C3A98C55-8B0D-CD23-263C-E109576CAA41}"/>
                </a:ext>
              </a:extLst>
            </p:cNvPr>
            <p:cNvSpPr txBox="1"/>
            <p:nvPr/>
          </p:nvSpPr>
          <p:spPr>
            <a:xfrm>
              <a:off x="4132593" y="7499302"/>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84" name="يتضمن">
              <a:extLst>
                <a:ext uri="{FF2B5EF4-FFF2-40B4-BE49-F238E27FC236}">
                  <a16:creationId xmlns:a16="http://schemas.microsoft.com/office/drawing/2014/main" id="{8FCD3402-85DA-4FA9-8CAE-6E709F8669A1}"/>
                </a:ext>
              </a:extLst>
            </p:cNvPr>
            <p:cNvSpPr txBox="1"/>
            <p:nvPr/>
          </p:nvSpPr>
          <p:spPr>
            <a:xfrm>
              <a:off x="2320256" y="7499302"/>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85" name="يتضمن">
              <a:extLst>
                <a:ext uri="{FF2B5EF4-FFF2-40B4-BE49-F238E27FC236}">
                  <a16:creationId xmlns:a16="http://schemas.microsoft.com/office/drawing/2014/main" id="{DD7183F3-2F3F-3101-5CD9-C334BD0BF64D}"/>
                </a:ext>
              </a:extLst>
            </p:cNvPr>
            <p:cNvSpPr txBox="1"/>
            <p:nvPr/>
          </p:nvSpPr>
          <p:spPr>
            <a:xfrm>
              <a:off x="3166410" y="8572743"/>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86" name="يتضمن">
              <a:extLst>
                <a:ext uri="{FF2B5EF4-FFF2-40B4-BE49-F238E27FC236}">
                  <a16:creationId xmlns:a16="http://schemas.microsoft.com/office/drawing/2014/main" id="{572291C1-B159-37CB-7487-DAA8A3AAA7A2}"/>
                </a:ext>
              </a:extLst>
            </p:cNvPr>
            <p:cNvSpPr txBox="1"/>
            <p:nvPr/>
          </p:nvSpPr>
          <p:spPr>
            <a:xfrm>
              <a:off x="1677176" y="8585155"/>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87" name="تبدأ دورة جديدة">
              <a:extLst>
                <a:ext uri="{FF2B5EF4-FFF2-40B4-BE49-F238E27FC236}">
                  <a16:creationId xmlns:a16="http://schemas.microsoft.com/office/drawing/2014/main" id="{4612AF41-A212-ADDC-F813-C0C1E96A71AE}"/>
                </a:ext>
              </a:extLst>
            </p:cNvPr>
            <p:cNvSpPr txBox="1"/>
            <p:nvPr/>
          </p:nvSpPr>
          <p:spPr>
            <a:xfrm>
              <a:off x="4604409" y="907470"/>
              <a:ext cx="1319579"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تبدأ دورة جديدة</a:t>
              </a:r>
            </a:p>
          </p:txBody>
        </p:sp>
        <p:grpSp>
          <p:nvGrpSpPr>
            <p:cNvPr id="88" name="Group">
              <a:extLst>
                <a:ext uri="{FF2B5EF4-FFF2-40B4-BE49-F238E27FC236}">
                  <a16:creationId xmlns:a16="http://schemas.microsoft.com/office/drawing/2014/main" id="{BE9D0586-4896-CC96-6F75-B6A9925326CF}"/>
                </a:ext>
              </a:extLst>
            </p:cNvPr>
            <p:cNvGrpSpPr/>
            <p:nvPr/>
          </p:nvGrpSpPr>
          <p:grpSpPr>
            <a:xfrm>
              <a:off x="0" y="1367745"/>
              <a:ext cx="741053" cy="7843780"/>
              <a:chOff x="0" y="0"/>
              <a:chExt cx="741052" cy="7843778"/>
            </a:xfrm>
          </p:grpSpPr>
          <p:sp>
            <p:nvSpPr>
              <p:cNvPr id="89" name="Line">
                <a:extLst>
                  <a:ext uri="{FF2B5EF4-FFF2-40B4-BE49-F238E27FC236}">
                    <a16:creationId xmlns:a16="http://schemas.microsoft.com/office/drawing/2014/main" id="{6B5F4739-3CEC-6ACA-68E9-3E7E475CDDAA}"/>
                  </a:ext>
                </a:extLst>
              </p:cNvPr>
              <p:cNvSpPr/>
              <p:nvPr/>
            </p:nvSpPr>
            <p:spPr>
              <a:xfrm flipH="1">
                <a:off x="280480" y="0"/>
                <a:ext cx="1" cy="7843779"/>
              </a:xfrm>
              <a:prstGeom prst="line">
                <a:avLst/>
              </a:prstGeom>
              <a:noFill/>
              <a:ln w="50800" cap="flat">
                <a:solidFill>
                  <a:srgbClr val="414141"/>
                </a:solidFill>
                <a:prstDash val="sysDot"/>
                <a:miter lim="400000"/>
                <a:headEnd type="stealth" w="med" len="med"/>
              </a:ln>
              <a:effectLst/>
            </p:spPr>
            <p:txBody>
              <a:bodyPr wrap="square" lIns="50800" tIns="50800" rIns="50800" bIns="50800" numCol="1" anchor="ctr">
                <a:noAutofit/>
              </a:bodyPr>
              <a:lstStyle/>
              <a:p>
                <a:pPr>
                  <a:defRPr sz="3200"/>
                </a:pPr>
                <a:endParaRPr/>
              </a:p>
            </p:txBody>
          </p:sp>
          <p:sp>
            <p:nvSpPr>
              <p:cNvPr id="90" name="قد يؤدي إلى">
                <a:extLst>
                  <a:ext uri="{FF2B5EF4-FFF2-40B4-BE49-F238E27FC236}">
                    <a16:creationId xmlns:a16="http://schemas.microsoft.com/office/drawing/2014/main" id="{D85CC629-C24F-8D4E-ADB8-7CD42DABF82A}"/>
                  </a:ext>
                </a:extLst>
              </p:cNvPr>
              <p:cNvSpPr txBox="1"/>
              <p:nvPr/>
            </p:nvSpPr>
            <p:spPr>
              <a:xfrm>
                <a:off x="-1" y="4053978"/>
                <a:ext cx="741054"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قد يؤدي إلى</a:t>
                </a:r>
              </a:p>
            </p:txBody>
          </p:sp>
        </p:grpSp>
      </p:grpSp>
    </p:spTree>
    <p:extLst>
      <p:ext uri="{BB962C8B-B14F-4D97-AF65-F5344CB8AC3E}">
        <p14:creationId xmlns:p14="http://schemas.microsoft.com/office/powerpoint/2010/main" val="21053216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76A77CE-0926-1681-84DD-F0E69CABD099}"/>
              </a:ext>
            </a:extLst>
          </p:cNvPr>
          <p:cNvSpPr txBox="1"/>
          <p:nvPr/>
        </p:nvSpPr>
        <p:spPr>
          <a:xfrm>
            <a:off x="3251530" y="3228937"/>
            <a:ext cx="650174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ar-EG" sz="6000" b="1" spc="50" dirty="0">
                <a:ln w="9525" cmpd="sng">
                  <a:solidFill>
                    <a:schemeClr val="accent1"/>
                  </a:solidFill>
                  <a:prstDash val="solid"/>
                </a:ln>
                <a:solidFill>
                  <a:srgbClr val="70AD47">
                    <a:tint val="1000"/>
                  </a:srgbClr>
                </a:solidFill>
                <a:effectLst>
                  <a:glow rad="38100">
                    <a:schemeClr val="accent1">
                      <a:alpha val="40000"/>
                    </a:schemeClr>
                  </a:glow>
                </a:effectLst>
              </a:rPr>
              <a:t>إجراءات سحب العينات </a:t>
            </a:r>
          </a:p>
        </p:txBody>
      </p:sp>
      <p:sp>
        <p:nvSpPr>
          <p:cNvPr id="5" name="Shape 717">
            <a:extLst>
              <a:ext uri="{FF2B5EF4-FFF2-40B4-BE49-F238E27FC236}">
                <a16:creationId xmlns:a16="http://schemas.microsoft.com/office/drawing/2014/main" id="{83AF704A-C04E-777B-5300-E7432E53BC96}"/>
              </a:ext>
            </a:extLst>
          </p:cNvPr>
          <p:cNvSpPr/>
          <p:nvPr/>
        </p:nvSpPr>
        <p:spPr>
          <a:xfrm>
            <a:off x="4160889" y="4420391"/>
            <a:ext cx="4954834" cy="701041"/>
          </a:xfrm>
          <a:prstGeom prst="rect">
            <a:avLst/>
          </a:prstGeom>
          <a:solidFill>
            <a:srgbClr val="FFFFFF"/>
          </a:solidFill>
          <a:ln w="25400">
            <a:solidFill>
              <a:schemeClr val="accent1"/>
            </a:solidFill>
          </a:ln>
          <a:effectLst>
            <a:outerShdw blurRad="190500" dist="228600" dir="2700000" rotWithShape="0">
              <a:srgbClr val="000000">
                <a:alpha val="25500"/>
              </a:srgbClr>
            </a:outerShdw>
          </a:effectLst>
          <a:extLst>
            <a:ext uri="{C572A759-6A51-4108-AA02-DFA0A04FC94B}">
              <ma14:wrappingTextBoxFlag xmlns="" xmlns:ma14="http://schemas.microsoft.com/office/mac/drawingml/2011/main" val="1"/>
            </a:ext>
          </a:extLst>
        </p:spPr>
        <p:txBody>
          <a:bodyPr wrap="none" lIns="45719" rIns="45719">
            <a:spAutoFit/>
          </a:bodyPr>
          <a:lstStyle>
            <a:lvl1pPr>
              <a:defRPr sz="3800" b="1"/>
            </a:lvl1pPr>
          </a:lstStyle>
          <a:p>
            <a:r>
              <a:rPr dirty="0"/>
              <a:t>Sampling Procedures </a:t>
            </a:r>
          </a:p>
        </p:txBody>
      </p:sp>
    </p:spTree>
    <p:extLst>
      <p:ext uri="{BB962C8B-B14F-4D97-AF65-F5344CB8AC3E}">
        <p14:creationId xmlns:p14="http://schemas.microsoft.com/office/powerpoint/2010/main" val="39194153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7DC1D39-233B-323C-8437-3EF0B2BEDEA9}"/>
              </a:ext>
            </a:extLst>
          </p:cNvPr>
          <p:cNvSpPr txBox="1"/>
          <p:nvPr/>
        </p:nvSpPr>
        <p:spPr>
          <a:xfrm>
            <a:off x="3871356" y="1755891"/>
            <a:ext cx="8006937" cy="38949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r" rtl="1">
              <a:lnSpc>
                <a:spcPct val="200000"/>
              </a:lnSpc>
              <a:buFont typeface="+mj-lt"/>
              <a:buAutoNum type="arabicPeriod"/>
            </a:pPr>
            <a:r>
              <a:rPr lang="ar-EG" sz="3200" b="1" dirty="0">
                <a:solidFill>
                  <a:srgbClr val="0070C0"/>
                </a:solidFill>
              </a:rPr>
              <a:t> شرح الفرق بين المجتمع والعينة.</a:t>
            </a:r>
          </a:p>
          <a:p>
            <a:pPr marL="457200" indent="-457200" algn="r" rtl="1">
              <a:lnSpc>
                <a:spcPct val="200000"/>
              </a:lnSpc>
              <a:buFont typeface="+mj-lt"/>
              <a:buAutoNum type="arabicPeriod"/>
            </a:pPr>
            <a:r>
              <a:rPr lang="ar-EG" sz="3200" b="1" dirty="0">
                <a:solidFill>
                  <a:srgbClr val="0070C0"/>
                </a:solidFill>
              </a:rPr>
              <a:t> نقاش الخطوات التي ينطوي عليها اختيار عينة.</a:t>
            </a:r>
          </a:p>
          <a:p>
            <a:pPr marL="457200" indent="-457200" algn="r" rtl="1">
              <a:lnSpc>
                <a:spcPct val="200000"/>
              </a:lnSpc>
              <a:buFont typeface="+mj-lt"/>
              <a:buAutoNum type="arabicPeriod"/>
            </a:pPr>
            <a:r>
              <a:rPr lang="ar-EG" sz="3200" b="1" dirty="0">
                <a:solidFill>
                  <a:srgbClr val="0070C0"/>
                </a:solidFill>
              </a:rPr>
              <a:t>تحديد ووصف طرق أخذ العينات الاحتمالية الأربعة.</a:t>
            </a:r>
          </a:p>
          <a:p>
            <a:pPr marL="457200" indent="-457200" algn="r" rtl="1">
              <a:lnSpc>
                <a:spcPct val="200000"/>
              </a:lnSpc>
              <a:buFont typeface="+mj-lt"/>
              <a:buAutoNum type="arabicPeriod"/>
            </a:pPr>
            <a:r>
              <a:rPr lang="ar-EG" sz="3200" b="1" dirty="0">
                <a:solidFill>
                  <a:srgbClr val="0070C0"/>
                </a:solidFill>
              </a:rPr>
              <a:t>تحديد ووصف طرق أخذ العينات الأربعة غير الاحتمالية.   </a:t>
            </a:r>
          </a:p>
        </p:txBody>
      </p:sp>
      <p:sp>
        <p:nvSpPr>
          <p:cNvPr id="5" name="ZoneTexte 4">
            <a:extLst>
              <a:ext uri="{FF2B5EF4-FFF2-40B4-BE49-F238E27FC236}">
                <a16:creationId xmlns:a16="http://schemas.microsoft.com/office/drawing/2014/main" id="{A0F8FCD4-C79F-E59A-E547-E88199CEDE06}"/>
              </a:ext>
            </a:extLst>
          </p:cNvPr>
          <p:cNvSpPr txBox="1"/>
          <p:nvPr/>
        </p:nvSpPr>
        <p:spPr>
          <a:xfrm>
            <a:off x="9758547" y="772633"/>
            <a:ext cx="2746169"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3600" b="1" dirty="0" err="1">
                <a:solidFill>
                  <a:srgbClr val="002060"/>
                </a:solidFill>
              </a:rPr>
              <a:t>أهداف</a:t>
            </a:r>
            <a:r>
              <a:rPr lang="fr-FR" sz="3600" dirty="0">
                <a:solidFill>
                  <a:srgbClr val="002060"/>
                </a:solidFill>
              </a:rPr>
              <a:t> </a:t>
            </a:r>
            <a:r>
              <a:rPr lang="fr-FR" sz="3600" b="1" dirty="0" err="1">
                <a:solidFill>
                  <a:srgbClr val="002060"/>
                </a:solidFill>
              </a:rPr>
              <a:t>التعلم</a:t>
            </a:r>
            <a:endParaRPr lang="fr-FR" sz="3600" b="1" dirty="0">
              <a:solidFill>
                <a:srgbClr val="002060"/>
              </a:solidFill>
            </a:endParaRPr>
          </a:p>
        </p:txBody>
      </p:sp>
    </p:spTree>
    <p:extLst>
      <p:ext uri="{BB962C8B-B14F-4D97-AF65-F5344CB8AC3E}">
        <p14:creationId xmlns:p14="http://schemas.microsoft.com/office/powerpoint/2010/main" val="12508184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5CA9CDF-B30A-A038-2782-7C9D305646F8}"/>
              </a:ext>
            </a:extLst>
          </p:cNvPr>
          <p:cNvSpPr txBox="1"/>
          <p:nvPr/>
        </p:nvSpPr>
        <p:spPr>
          <a:xfrm>
            <a:off x="6243451" y="297620"/>
            <a:ext cx="650174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r" rtl="1">
              <a:buFont typeface="+mj-lt"/>
              <a:buAutoNum type="arabicPeriod"/>
            </a:pPr>
            <a:r>
              <a:rPr lang="ar-EG" sz="3200" b="1" dirty="0">
                <a:solidFill>
                  <a:srgbClr val="002060"/>
                </a:solidFill>
              </a:rPr>
              <a:t>شرح الفرق بين المجتمع والعينة</a:t>
            </a:r>
            <a:endParaRPr lang="fr-FR" sz="3200" dirty="0">
              <a:solidFill>
                <a:srgbClr val="002060"/>
              </a:solidFill>
            </a:endParaRPr>
          </a:p>
        </p:txBody>
      </p:sp>
      <p:sp>
        <p:nvSpPr>
          <p:cNvPr id="5" name="ZoneTexte 4">
            <a:extLst>
              <a:ext uri="{FF2B5EF4-FFF2-40B4-BE49-F238E27FC236}">
                <a16:creationId xmlns:a16="http://schemas.microsoft.com/office/drawing/2014/main" id="{93EB2647-E8B1-4456-A9F1-AF6D2482A532}"/>
              </a:ext>
            </a:extLst>
          </p:cNvPr>
          <p:cNvSpPr txBox="1"/>
          <p:nvPr/>
        </p:nvSpPr>
        <p:spPr>
          <a:xfrm>
            <a:off x="201881" y="1108087"/>
            <a:ext cx="12385963" cy="32178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r>
              <a:rPr lang="ar-EG" sz="3200" b="1" dirty="0">
                <a:solidFill>
                  <a:srgbClr val="0070C0"/>
                </a:solidFill>
              </a:rPr>
              <a:t>تسمى عملية اختيار مجموعة الأفراد للمسح بأخذ العينات أو </a:t>
            </a:r>
            <a:r>
              <a:rPr lang="ar-EG" sz="3200" b="1" dirty="0">
                <a:solidFill>
                  <a:srgbClr val="002060"/>
                </a:solidFill>
              </a:rPr>
              <a:t>المعاينة (</a:t>
            </a:r>
            <a:r>
              <a:rPr lang="fr-FR" sz="3200" b="1" dirty="0">
                <a:solidFill>
                  <a:srgbClr val="002060"/>
                </a:solidFill>
              </a:rPr>
              <a:t>Sampling</a:t>
            </a:r>
            <a:r>
              <a:rPr lang="ar-EG" sz="3200" b="1" dirty="0">
                <a:solidFill>
                  <a:srgbClr val="002060"/>
                </a:solidFill>
              </a:rPr>
              <a:t>)</a:t>
            </a:r>
            <a:r>
              <a:rPr lang="ar-EG" sz="3200" b="1" dirty="0">
                <a:solidFill>
                  <a:srgbClr val="0070C0"/>
                </a:solidFill>
              </a:rPr>
              <a:t> ، ومجموعة الأفراد المختارة هي </a:t>
            </a:r>
            <a:r>
              <a:rPr lang="ar-EG" sz="3200" b="1" dirty="0">
                <a:solidFill>
                  <a:srgbClr val="002060"/>
                </a:solidFill>
              </a:rPr>
              <a:t>العينة (</a:t>
            </a:r>
            <a:r>
              <a:rPr lang="fr-FR" sz="3200" b="1" dirty="0" err="1">
                <a:solidFill>
                  <a:srgbClr val="002060"/>
                </a:solidFill>
              </a:rPr>
              <a:t>sample</a:t>
            </a:r>
            <a:r>
              <a:rPr lang="ar-EG" sz="3200" b="1" dirty="0">
                <a:solidFill>
                  <a:srgbClr val="002060"/>
                </a:solidFill>
              </a:rPr>
              <a:t>)</a:t>
            </a:r>
            <a:r>
              <a:rPr lang="ar-EG" sz="3200" b="1" dirty="0">
                <a:solidFill>
                  <a:srgbClr val="0070C0"/>
                </a:solidFill>
              </a:rPr>
              <a:t>.</a:t>
            </a:r>
          </a:p>
          <a:p>
            <a:pPr algn="just" rtl="1">
              <a:lnSpc>
                <a:spcPct val="150000"/>
              </a:lnSpc>
            </a:pPr>
            <a:r>
              <a:rPr lang="ar-EG" sz="3200" b="1" dirty="0">
                <a:solidFill>
                  <a:srgbClr val="0070C0"/>
                </a:solidFill>
              </a:rPr>
              <a:t>من المهم أن تضع في اعتبارك أن </a:t>
            </a:r>
            <a:r>
              <a:rPr lang="ar-EG" sz="3200" b="1" dirty="0">
                <a:solidFill>
                  <a:srgbClr val="002060"/>
                </a:solidFill>
              </a:rPr>
              <a:t>العينة يمكن أن تشير أيضًا إلى أشياء </a:t>
            </a:r>
            <a:r>
              <a:rPr lang="ar-EG" sz="3200" b="1" dirty="0">
                <a:solidFill>
                  <a:srgbClr val="0070C0"/>
                </a:solidFill>
              </a:rPr>
              <a:t>، مثل </a:t>
            </a:r>
            <a:r>
              <a:rPr lang="ar-EG" sz="3200" b="1" dirty="0">
                <a:solidFill>
                  <a:srgbClr val="002060"/>
                </a:solidFill>
              </a:rPr>
              <a:t>متاجر البيع بالتجزئة والمواقع الإلكترونية والمنتجات</a:t>
            </a:r>
            <a:r>
              <a:rPr lang="ar-EG" sz="3200" b="1" dirty="0">
                <a:solidFill>
                  <a:srgbClr val="0070C0"/>
                </a:solidFill>
              </a:rPr>
              <a:t>. لا يجب أن يشمل أخذ العينات دائمًا الأشخاص ، على الرغم من أنه الشكل الأكثر شيوعًا لأخذ العينات المستخدم في التسويق.</a:t>
            </a:r>
            <a:endParaRPr lang="fr-FR" sz="3200" b="1" dirty="0">
              <a:solidFill>
                <a:srgbClr val="0070C0"/>
              </a:solidFill>
            </a:endParaRPr>
          </a:p>
        </p:txBody>
      </p:sp>
      <p:sp>
        <p:nvSpPr>
          <p:cNvPr id="7" name="ZoneTexte 6">
            <a:extLst>
              <a:ext uri="{FF2B5EF4-FFF2-40B4-BE49-F238E27FC236}">
                <a16:creationId xmlns:a16="http://schemas.microsoft.com/office/drawing/2014/main" id="{13ABD0FA-79E2-4116-4F1E-7DD9A59C7D60}"/>
              </a:ext>
            </a:extLst>
          </p:cNvPr>
          <p:cNvSpPr txBox="1"/>
          <p:nvPr/>
        </p:nvSpPr>
        <p:spPr>
          <a:xfrm>
            <a:off x="489856" y="4686795"/>
            <a:ext cx="12255335" cy="4448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70C0"/>
                </a:solidFill>
              </a:defRPr>
            </a:lvl1pPr>
          </a:lstStyle>
          <a:p>
            <a:pPr algn="just">
              <a:lnSpc>
                <a:spcPct val="150000"/>
              </a:lnSpc>
            </a:pPr>
            <a:r>
              <a:rPr lang="ar-EG" dirty="0"/>
              <a:t>المجموعة التي يتم سحب العينة منها تسمى </a:t>
            </a:r>
            <a:r>
              <a:rPr lang="ar-EG" dirty="0">
                <a:solidFill>
                  <a:srgbClr val="002060"/>
                </a:solidFill>
              </a:rPr>
              <a:t>المجتمع (</a:t>
            </a:r>
            <a:r>
              <a:rPr lang="fr-FR" dirty="0">
                <a:solidFill>
                  <a:srgbClr val="002060"/>
                </a:solidFill>
              </a:rPr>
              <a:t>population</a:t>
            </a:r>
            <a:r>
              <a:rPr lang="ar-EG" dirty="0">
                <a:solidFill>
                  <a:srgbClr val="002060"/>
                </a:solidFill>
              </a:rPr>
              <a:t>)</a:t>
            </a:r>
            <a:r>
              <a:rPr lang="ar-EG" dirty="0"/>
              <a:t>. يمكن أن يختلف عدد المجتمع على نطاق واسع. يمكن أن يكون </a:t>
            </a:r>
            <a:r>
              <a:rPr lang="ar-EG" dirty="0">
                <a:solidFill>
                  <a:srgbClr val="002060"/>
                </a:solidFill>
              </a:rPr>
              <a:t>جميع الأفراد في الولايات المتحدة</a:t>
            </a:r>
            <a:r>
              <a:rPr lang="en-US" dirty="0">
                <a:solidFill>
                  <a:srgbClr val="002060"/>
                </a:solidFill>
              </a:rPr>
              <a:t> </a:t>
            </a:r>
            <a:r>
              <a:rPr lang="ar-DZ" dirty="0">
                <a:solidFill>
                  <a:srgbClr val="002060"/>
                </a:solidFill>
              </a:rPr>
              <a:t> أو الجزائر</a:t>
            </a:r>
            <a:r>
              <a:rPr lang="ar-EG" dirty="0">
                <a:solidFill>
                  <a:srgbClr val="002060"/>
                </a:solidFill>
              </a:rPr>
              <a:t> </a:t>
            </a:r>
            <a:r>
              <a:rPr lang="ar-EG" dirty="0"/>
              <a:t>، وأو </a:t>
            </a:r>
            <a:r>
              <a:rPr lang="ar-EG" dirty="0">
                <a:solidFill>
                  <a:srgbClr val="002060"/>
                </a:solidFill>
              </a:rPr>
              <a:t>جميع الأفراد في ولاية معينة</a:t>
            </a:r>
            <a:r>
              <a:rPr lang="ar-EG" dirty="0"/>
              <a:t> ، وأو </a:t>
            </a:r>
            <a:r>
              <a:rPr lang="ar-EG" dirty="0">
                <a:solidFill>
                  <a:srgbClr val="002060"/>
                </a:solidFill>
              </a:rPr>
              <a:t>جميع موظفي شركة مثل كرافت </a:t>
            </a:r>
            <a:r>
              <a:rPr lang="ar-EG" dirty="0"/>
              <a:t>، أو </a:t>
            </a:r>
            <a:r>
              <a:rPr lang="ar-EG" dirty="0">
                <a:solidFill>
                  <a:srgbClr val="002060"/>
                </a:solidFill>
              </a:rPr>
              <a:t>جميع الأفراد في فئة صغيرة من خريجي الكليات الخاصة</a:t>
            </a:r>
            <a:r>
              <a:rPr lang="ar-EG" dirty="0"/>
              <a:t>. يمكن أن يكون أيضا </a:t>
            </a:r>
            <a:r>
              <a:rPr lang="ar-EG" dirty="0">
                <a:solidFill>
                  <a:srgbClr val="002060"/>
                </a:solidFill>
              </a:rPr>
              <a:t>جميع الأفراد الذين يمتلكون نوعا معينا من المنتجات</a:t>
            </a:r>
            <a:r>
              <a:rPr lang="ar-EG" dirty="0"/>
              <a:t> أو الذين </a:t>
            </a:r>
            <a:r>
              <a:rPr lang="ar-EG" dirty="0">
                <a:solidFill>
                  <a:srgbClr val="002060"/>
                </a:solidFill>
              </a:rPr>
              <a:t>يعانون من حالة طبية معينة</a:t>
            </a:r>
            <a:r>
              <a:rPr lang="ar-EG" dirty="0"/>
              <a:t>. يمكن أن يتراوح عددهم من ملايين الأشخاص أو الأشياء إلى عدد قليل فقط. </a:t>
            </a:r>
          </a:p>
        </p:txBody>
      </p:sp>
    </p:spTree>
    <p:extLst>
      <p:ext uri="{BB962C8B-B14F-4D97-AF65-F5344CB8AC3E}">
        <p14:creationId xmlns:p14="http://schemas.microsoft.com/office/powerpoint/2010/main" val="34841879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4D4AD9C-D959-D97D-8ADD-C2F4305E731D}"/>
              </a:ext>
            </a:extLst>
          </p:cNvPr>
          <p:cNvSpPr txBox="1"/>
          <p:nvPr/>
        </p:nvSpPr>
        <p:spPr>
          <a:xfrm>
            <a:off x="6243451" y="297620"/>
            <a:ext cx="650174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r" rtl="1">
              <a:buFont typeface="+mj-lt"/>
              <a:buAutoNum type="arabicPeriod"/>
            </a:pPr>
            <a:r>
              <a:rPr lang="ar-EG" sz="3200" b="1" dirty="0">
                <a:solidFill>
                  <a:srgbClr val="002060"/>
                </a:solidFill>
              </a:rPr>
              <a:t>شرح الفرق بين المجتمع والعينة</a:t>
            </a:r>
            <a:endParaRPr lang="fr-FR" sz="3200" dirty="0">
              <a:solidFill>
                <a:srgbClr val="002060"/>
              </a:solidFill>
            </a:endParaRPr>
          </a:p>
        </p:txBody>
      </p:sp>
      <p:sp>
        <p:nvSpPr>
          <p:cNvPr id="5" name="ZoneTexte 4">
            <a:extLst>
              <a:ext uri="{FF2B5EF4-FFF2-40B4-BE49-F238E27FC236}">
                <a16:creationId xmlns:a16="http://schemas.microsoft.com/office/drawing/2014/main" id="{78F756AA-DF3B-A112-16FF-0CE0D99A2710}"/>
              </a:ext>
            </a:extLst>
          </p:cNvPr>
          <p:cNvSpPr txBox="1"/>
          <p:nvPr/>
        </p:nvSpPr>
        <p:spPr>
          <a:xfrm>
            <a:off x="5744324" y="1150250"/>
            <a:ext cx="6597106"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r>
              <a:rPr lang="ar-EG" sz="3200" b="1" dirty="0">
                <a:solidFill>
                  <a:srgbClr val="0070C0"/>
                </a:solidFill>
              </a:rPr>
              <a:t>عندما يتم مسح جميع السكان ، يطلق عليه تعداد (إحصاء) بالإنجليزية يسمى (</a:t>
            </a:r>
            <a:r>
              <a:rPr lang="fr-FR" sz="3200" b="1" dirty="0" err="1">
                <a:solidFill>
                  <a:srgbClr val="0070C0"/>
                </a:solidFill>
              </a:rPr>
              <a:t>Census</a:t>
            </a:r>
            <a:r>
              <a:rPr lang="ar-EG" sz="3200" b="1" dirty="0">
                <a:solidFill>
                  <a:srgbClr val="0070C0"/>
                </a:solidFill>
              </a:rPr>
              <a:t>).</a:t>
            </a:r>
          </a:p>
          <a:p>
            <a:pPr algn="r" rtl="1"/>
            <a:endParaRPr lang="ar-EG" sz="3200" b="1" dirty="0">
              <a:solidFill>
                <a:srgbClr val="0070C0"/>
              </a:solidFill>
            </a:endParaRPr>
          </a:p>
          <a:p>
            <a:pPr algn="r" rtl="1"/>
            <a:r>
              <a:rPr lang="ar-EG" sz="3200" b="1" dirty="0">
                <a:solidFill>
                  <a:srgbClr val="002060"/>
                </a:solidFill>
              </a:rPr>
              <a:t>التعداد (</a:t>
            </a:r>
            <a:r>
              <a:rPr lang="fr-FR" sz="3200" b="1" dirty="0" err="1">
                <a:solidFill>
                  <a:srgbClr val="002060"/>
                </a:solidFill>
              </a:rPr>
              <a:t>Census</a:t>
            </a:r>
            <a:r>
              <a:rPr lang="ar-EG" sz="3200" b="1" dirty="0">
                <a:solidFill>
                  <a:srgbClr val="002060"/>
                </a:solidFill>
              </a:rPr>
              <a:t>): </a:t>
            </a:r>
            <a:r>
              <a:rPr lang="ar-EG" sz="3200" b="1" dirty="0">
                <a:solidFill>
                  <a:srgbClr val="0070C0"/>
                </a:solidFill>
              </a:rPr>
              <a:t>دراسة بحثية تتضمن بيانات عن كل فرد من مجتمع مستهدف محدد.</a:t>
            </a:r>
          </a:p>
          <a:p>
            <a:pPr algn="r" rtl="1"/>
            <a:endParaRPr lang="ar-EG" sz="3200" b="1" dirty="0">
              <a:solidFill>
                <a:srgbClr val="0070C0"/>
              </a:solidFill>
            </a:endParaRPr>
          </a:p>
          <a:p>
            <a:pPr algn="r" rtl="1"/>
            <a:r>
              <a:rPr lang="ar-EG" sz="3200" b="1" dirty="0">
                <a:solidFill>
                  <a:srgbClr val="002060"/>
                </a:solidFill>
              </a:rPr>
              <a:t>وحدات المعاينة (</a:t>
            </a:r>
            <a:r>
              <a:rPr lang="fr-FR" sz="3200" b="1" dirty="0" err="1">
                <a:solidFill>
                  <a:srgbClr val="002060"/>
                </a:solidFill>
              </a:rPr>
              <a:t>Sample</a:t>
            </a:r>
            <a:r>
              <a:rPr lang="fr-FR" sz="3200" b="1" dirty="0">
                <a:solidFill>
                  <a:srgbClr val="002060"/>
                </a:solidFill>
              </a:rPr>
              <a:t> Unit</a:t>
            </a:r>
            <a:r>
              <a:rPr lang="ar-EG" sz="3200" b="1" dirty="0">
                <a:solidFill>
                  <a:srgbClr val="002060"/>
                </a:solidFill>
              </a:rPr>
              <a:t>): </a:t>
            </a:r>
            <a:r>
              <a:rPr lang="ar-EG" sz="3200" b="1" dirty="0">
                <a:solidFill>
                  <a:srgbClr val="0070C0"/>
                </a:solidFill>
              </a:rPr>
              <a:t>عناصر المجتمع المستهدف المتاحة للاختيار أثناء عملية سحب العينات.</a:t>
            </a:r>
            <a:endParaRPr lang="fr-FR" sz="3200" b="1" dirty="0">
              <a:solidFill>
                <a:srgbClr val="0070C0"/>
              </a:solidFill>
            </a:endParaRPr>
          </a:p>
        </p:txBody>
      </p:sp>
      <p:pic>
        <p:nvPicPr>
          <p:cNvPr id="7" name="Screen Shot 1440-03-09 at 9.18.46 PM.png">
            <a:extLst>
              <a:ext uri="{FF2B5EF4-FFF2-40B4-BE49-F238E27FC236}">
                <a16:creationId xmlns:a16="http://schemas.microsoft.com/office/drawing/2014/main" id="{B106CA3B-0516-CD60-AB7D-EAC6F18FDF17}"/>
              </a:ext>
            </a:extLst>
          </p:cNvPr>
          <p:cNvPicPr>
            <a:picLocks noChangeAspect="1"/>
          </p:cNvPicPr>
          <p:nvPr/>
        </p:nvPicPr>
        <p:blipFill>
          <a:blip r:embed="rId2"/>
          <a:stretch>
            <a:fillRect/>
          </a:stretch>
        </p:blipFill>
        <p:spPr>
          <a:xfrm>
            <a:off x="259608" y="1241924"/>
            <a:ext cx="5484716" cy="4432641"/>
          </a:xfrm>
          <a:prstGeom prst="rect">
            <a:avLst/>
          </a:prstGeom>
          <a:ln w="12700">
            <a:miter lim="400000"/>
          </a:ln>
          <a:effectLst>
            <a:outerShdw blurRad="254000" dist="127000" dir="16200000" rotWithShape="0">
              <a:srgbClr val="000000">
                <a:alpha val="70000"/>
              </a:srgbClr>
            </a:outerShdw>
          </a:effectLst>
        </p:spPr>
      </p:pic>
      <p:sp>
        <p:nvSpPr>
          <p:cNvPr id="9" name="ZoneTexte 8">
            <a:extLst>
              <a:ext uri="{FF2B5EF4-FFF2-40B4-BE49-F238E27FC236}">
                <a16:creationId xmlns:a16="http://schemas.microsoft.com/office/drawing/2014/main" id="{98E116FA-F68E-7468-D08D-C8F2B3D7C599}"/>
              </a:ext>
            </a:extLst>
          </p:cNvPr>
          <p:cNvSpPr txBox="1"/>
          <p:nvPr/>
        </p:nvSpPr>
        <p:spPr>
          <a:xfrm>
            <a:off x="237870" y="5916550"/>
            <a:ext cx="12103560"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r>
              <a:rPr lang="ar-EG" sz="3200" b="1" dirty="0">
                <a:solidFill>
                  <a:srgbClr val="002060"/>
                </a:solidFill>
              </a:rPr>
              <a:t>تعريف المجتمع المستهدف: </a:t>
            </a:r>
            <a:r>
              <a:rPr lang="ar-EG" sz="3200" b="1" dirty="0">
                <a:solidFill>
                  <a:srgbClr val="0070C0"/>
                </a:solidFill>
              </a:rPr>
              <a:t>يتكون من مجموعة كاملة من العناصر (الأشخاص أو الأشياء) التي تم تحديدها للتحقيق بناء على أهداف المشروع البحثي. يعد التعريف الدقيق للمجتمع المستهدف أمرا ضروريا ويتم عادة من حيث العناصر ووحدات أخذ العينات والأطر الزمنية.</a:t>
            </a:r>
          </a:p>
          <a:p>
            <a:pPr algn="r" rtl="1"/>
            <a:endParaRPr lang="ar-EG" sz="3200" b="1" dirty="0">
              <a:solidFill>
                <a:srgbClr val="0070C0"/>
              </a:solidFill>
            </a:endParaRPr>
          </a:p>
          <a:p>
            <a:pPr algn="r" rtl="1"/>
            <a:r>
              <a:rPr lang="ar-EG" sz="3200" b="1" dirty="0">
                <a:solidFill>
                  <a:srgbClr val="0070C0"/>
                </a:solidFill>
              </a:rPr>
              <a:t> بعد تحديد الفئة المستهدفة ، يقوم الباحث بتطوير قائمة بجميع وحدات سحب العينات المؤهلة ، ويشار إليها باسم إطار سحب العينات (</a:t>
            </a:r>
            <a:r>
              <a:rPr lang="fr-FR" sz="3200" b="1" dirty="0"/>
              <a:t>sampling frame</a:t>
            </a:r>
            <a:r>
              <a:rPr lang="ar-EG" sz="3200" b="1" dirty="0">
                <a:solidFill>
                  <a:srgbClr val="0070C0"/>
                </a:solidFill>
              </a:rPr>
              <a:t>). </a:t>
            </a:r>
          </a:p>
          <a:p>
            <a:pPr algn="r" rtl="1"/>
            <a:r>
              <a:rPr lang="ar-EG" sz="3200" b="1" dirty="0">
                <a:solidFill>
                  <a:srgbClr val="0070C0"/>
                </a:solidFill>
              </a:rPr>
              <a:t>إطار سحب العينات (</a:t>
            </a:r>
            <a:r>
              <a:rPr lang="fr-FR" sz="3200" b="1" dirty="0"/>
              <a:t>sampling frame</a:t>
            </a:r>
            <a:r>
              <a:rPr lang="ar-EG" sz="3200" b="1" dirty="0">
                <a:solidFill>
                  <a:srgbClr val="0070C0"/>
                </a:solidFill>
              </a:rPr>
              <a:t>): قائمة بجميع وحدات سحب العينات المؤهلة. </a:t>
            </a:r>
          </a:p>
        </p:txBody>
      </p:sp>
    </p:spTree>
    <p:extLst>
      <p:ext uri="{BB962C8B-B14F-4D97-AF65-F5344CB8AC3E}">
        <p14:creationId xmlns:p14="http://schemas.microsoft.com/office/powerpoint/2010/main" val="24153399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99D05AE-7678-0C52-2EEA-3EE00522061C}"/>
              </a:ext>
            </a:extLst>
          </p:cNvPr>
          <p:cNvSpPr txBox="1"/>
          <p:nvPr/>
        </p:nvSpPr>
        <p:spPr>
          <a:xfrm>
            <a:off x="7113320" y="559229"/>
            <a:ext cx="5584369"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r" rtl="1">
              <a:buFont typeface="+mj-lt"/>
              <a:buAutoNum type="arabicPeriod"/>
            </a:pPr>
            <a:r>
              <a:rPr lang="ar-EG" sz="3600" b="1" dirty="0">
                <a:solidFill>
                  <a:srgbClr val="002060"/>
                </a:solidFill>
              </a:rPr>
              <a:t>شرح الفرق بين المجتمع والعينة</a:t>
            </a:r>
            <a:endParaRPr lang="fr-FR" sz="3600" dirty="0">
              <a:solidFill>
                <a:srgbClr val="002060"/>
              </a:solidFill>
            </a:endParaRPr>
          </a:p>
        </p:txBody>
      </p:sp>
      <p:pic>
        <p:nvPicPr>
          <p:cNvPr id="5" name="Screen Shot 1440-03-09 at 9.18.46 PM.png">
            <a:extLst>
              <a:ext uri="{FF2B5EF4-FFF2-40B4-BE49-F238E27FC236}">
                <a16:creationId xmlns:a16="http://schemas.microsoft.com/office/drawing/2014/main" id="{47270DC8-9D9E-B2F3-58BC-7BEBA2003856}"/>
              </a:ext>
            </a:extLst>
          </p:cNvPr>
          <p:cNvPicPr>
            <a:picLocks noChangeAspect="1"/>
          </p:cNvPicPr>
          <p:nvPr/>
        </p:nvPicPr>
        <p:blipFill>
          <a:blip r:embed="rId2"/>
          <a:stretch>
            <a:fillRect/>
          </a:stretch>
        </p:blipFill>
        <p:spPr>
          <a:xfrm>
            <a:off x="402114" y="432848"/>
            <a:ext cx="4067175" cy="3287012"/>
          </a:xfrm>
          <a:prstGeom prst="rect">
            <a:avLst/>
          </a:prstGeom>
          <a:ln w="12700">
            <a:miter lim="400000"/>
          </a:ln>
          <a:effectLst>
            <a:outerShdw blurRad="254000" dist="127000" dir="16200000" rotWithShape="0">
              <a:srgbClr val="000000">
                <a:alpha val="70000"/>
              </a:srgbClr>
            </a:outerShdw>
          </a:effectLst>
        </p:spPr>
      </p:pic>
      <p:sp>
        <p:nvSpPr>
          <p:cNvPr id="7" name="ZoneTexte 6">
            <a:extLst>
              <a:ext uri="{FF2B5EF4-FFF2-40B4-BE49-F238E27FC236}">
                <a16:creationId xmlns:a16="http://schemas.microsoft.com/office/drawing/2014/main" id="{F5D59D38-809E-94C8-B545-11C2A64A9BD4}"/>
              </a:ext>
            </a:extLst>
          </p:cNvPr>
          <p:cNvSpPr txBox="1"/>
          <p:nvPr/>
        </p:nvSpPr>
        <p:spPr>
          <a:xfrm>
            <a:off x="5821652" y="1856767"/>
            <a:ext cx="650174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57200" indent="-457200" algn="r" rtl="1">
              <a:buFont typeface="+mj-lt"/>
              <a:buAutoNum type="arabicPeriod"/>
              <a:defRPr sz="3200" b="1">
                <a:solidFill>
                  <a:srgbClr val="002060"/>
                </a:solidFill>
              </a:defRPr>
            </a:lvl1pPr>
          </a:lstStyle>
          <a:p>
            <a:pPr>
              <a:buFont typeface="Arial" panose="020B0604020202020204" pitchFamily="34" charset="0"/>
              <a:buChar char="•"/>
            </a:pPr>
            <a:r>
              <a:rPr lang="fr-FR" dirty="0" err="1"/>
              <a:t>الأدوات</a:t>
            </a:r>
            <a:r>
              <a:rPr lang="fr-FR" dirty="0"/>
              <a:t> </a:t>
            </a:r>
            <a:r>
              <a:rPr lang="fr-FR" dirty="0" err="1"/>
              <a:t>المستخدمة</a:t>
            </a:r>
            <a:r>
              <a:rPr lang="fr-FR" dirty="0"/>
              <a:t> </a:t>
            </a:r>
            <a:r>
              <a:rPr lang="fr-FR" dirty="0" err="1"/>
              <a:t>لتقييم</a:t>
            </a:r>
            <a:r>
              <a:rPr lang="fr-FR" dirty="0"/>
              <a:t> </a:t>
            </a:r>
            <a:r>
              <a:rPr lang="fr-FR" dirty="0" err="1"/>
              <a:t>جودة</a:t>
            </a:r>
            <a:r>
              <a:rPr lang="fr-FR" dirty="0"/>
              <a:t> </a:t>
            </a:r>
            <a:r>
              <a:rPr lang="fr-FR" dirty="0" err="1"/>
              <a:t>العينات</a:t>
            </a:r>
            <a:r>
              <a:rPr lang="fr-FR" dirty="0"/>
              <a:t> </a:t>
            </a:r>
          </a:p>
        </p:txBody>
      </p:sp>
      <p:sp>
        <p:nvSpPr>
          <p:cNvPr id="9" name="ZoneTexte 8">
            <a:extLst>
              <a:ext uri="{FF2B5EF4-FFF2-40B4-BE49-F238E27FC236}">
                <a16:creationId xmlns:a16="http://schemas.microsoft.com/office/drawing/2014/main" id="{AC8590AE-31DC-4612-9F84-BAC9FABE74A1}"/>
              </a:ext>
            </a:extLst>
          </p:cNvPr>
          <p:cNvSpPr txBox="1"/>
          <p:nvPr/>
        </p:nvSpPr>
        <p:spPr>
          <a:xfrm>
            <a:off x="4469289" y="2793157"/>
            <a:ext cx="7825839"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r>
              <a:rPr lang="fr-FR" dirty="0" err="1">
                <a:solidFill>
                  <a:srgbClr val="0070C0"/>
                </a:solidFill>
              </a:rPr>
              <a:t>هناك</a:t>
            </a:r>
            <a:r>
              <a:rPr lang="fr-FR" dirty="0">
                <a:solidFill>
                  <a:srgbClr val="0070C0"/>
                </a:solidFill>
              </a:rPr>
              <a:t> </a:t>
            </a:r>
            <a:r>
              <a:rPr lang="fr-FR" dirty="0" err="1">
                <a:solidFill>
                  <a:srgbClr val="0070C0"/>
                </a:solidFill>
              </a:rPr>
              <a:t>العديد</a:t>
            </a:r>
            <a:r>
              <a:rPr lang="fr-FR" dirty="0">
                <a:solidFill>
                  <a:srgbClr val="0070C0"/>
                </a:solidFill>
              </a:rPr>
              <a:t> </a:t>
            </a:r>
            <a:r>
              <a:rPr lang="fr-FR" dirty="0" err="1">
                <a:solidFill>
                  <a:srgbClr val="0070C0"/>
                </a:solidFill>
              </a:rPr>
              <a:t>من</a:t>
            </a:r>
            <a:r>
              <a:rPr lang="fr-FR" dirty="0">
                <a:solidFill>
                  <a:srgbClr val="0070C0"/>
                </a:solidFill>
              </a:rPr>
              <a:t> </a:t>
            </a:r>
            <a:r>
              <a:rPr lang="fr-FR" dirty="0" err="1">
                <a:solidFill>
                  <a:srgbClr val="0070C0"/>
                </a:solidFill>
              </a:rPr>
              <a:t>الفرص</a:t>
            </a:r>
            <a:r>
              <a:rPr lang="fr-FR" dirty="0">
                <a:solidFill>
                  <a:srgbClr val="0070C0"/>
                </a:solidFill>
              </a:rPr>
              <a:t> </a:t>
            </a:r>
            <a:r>
              <a:rPr lang="fr-FR" dirty="0" err="1">
                <a:solidFill>
                  <a:srgbClr val="0070C0"/>
                </a:solidFill>
              </a:rPr>
              <a:t>لارتكاب</a:t>
            </a:r>
            <a:r>
              <a:rPr lang="fr-FR" dirty="0">
                <a:solidFill>
                  <a:srgbClr val="0070C0"/>
                </a:solidFill>
              </a:rPr>
              <a:t> </a:t>
            </a:r>
            <a:r>
              <a:rPr lang="fr-FR" dirty="0" err="1">
                <a:solidFill>
                  <a:srgbClr val="0070C0"/>
                </a:solidFill>
              </a:rPr>
              <a:t>الأخطاء</a:t>
            </a:r>
            <a:r>
              <a:rPr lang="fr-FR" dirty="0">
                <a:solidFill>
                  <a:srgbClr val="0070C0"/>
                </a:solidFill>
              </a:rPr>
              <a:t> </a:t>
            </a:r>
            <a:r>
              <a:rPr lang="fr-FR" dirty="0" err="1">
                <a:solidFill>
                  <a:srgbClr val="0070C0"/>
                </a:solidFill>
              </a:rPr>
              <a:t>التي</a:t>
            </a:r>
            <a:r>
              <a:rPr lang="fr-FR" dirty="0">
                <a:solidFill>
                  <a:srgbClr val="0070C0"/>
                </a:solidFill>
              </a:rPr>
              <a:t> </a:t>
            </a:r>
            <a:r>
              <a:rPr lang="fr-FR" dirty="0" err="1">
                <a:solidFill>
                  <a:srgbClr val="0070C0"/>
                </a:solidFill>
              </a:rPr>
              <a:t>تؤدي</a:t>
            </a:r>
            <a:r>
              <a:rPr lang="fr-FR" dirty="0">
                <a:solidFill>
                  <a:srgbClr val="0070C0"/>
                </a:solidFill>
              </a:rPr>
              <a:t> </a:t>
            </a:r>
            <a:r>
              <a:rPr lang="fr-FR" dirty="0" err="1">
                <a:solidFill>
                  <a:srgbClr val="0070C0"/>
                </a:solidFill>
              </a:rPr>
              <a:t>إلى</a:t>
            </a:r>
            <a:r>
              <a:rPr lang="fr-FR" dirty="0">
                <a:solidFill>
                  <a:srgbClr val="0070C0"/>
                </a:solidFill>
              </a:rPr>
              <a:t> </a:t>
            </a:r>
            <a:r>
              <a:rPr lang="fr-FR" dirty="0" err="1">
                <a:solidFill>
                  <a:srgbClr val="0070C0"/>
                </a:solidFill>
              </a:rPr>
              <a:t>نوع</a:t>
            </a:r>
            <a:r>
              <a:rPr lang="fr-FR" dirty="0">
                <a:solidFill>
                  <a:srgbClr val="0070C0"/>
                </a:solidFill>
              </a:rPr>
              <a:t> </a:t>
            </a:r>
            <a:r>
              <a:rPr lang="fr-FR" dirty="0" err="1">
                <a:solidFill>
                  <a:srgbClr val="0070C0"/>
                </a:solidFill>
              </a:rPr>
              <a:t>من</a:t>
            </a:r>
            <a:r>
              <a:rPr lang="fr-FR" dirty="0">
                <a:solidFill>
                  <a:srgbClr val="0070C0"/>
                </a:solidFill>
              </a:rPr>
              <a:t> </a:t>
            </a:r>
            <a:r>
              <a:rPr lang="fr-FR" dirty="0" err="1">
                <a:solidFill>
                  <a:srgbClr val="0070C0"/>
                </a:solidFill>
              </a:rPr>
              <a:t>التحيز</a:t>
            </a:r>
            <a:r>
              <a:rPr lang="fr-FR" dirty="0">
                <a:solidFill>
                  <a:srgbClr val="0070C0"/>
                </a:solidFill>
              </a:rPr>
              <a:t> </a:t>
            </a:r>
            <a:r>
              <a:rPr lang="fr-FR" dirty="0" err="1">
                <a:solidFill>
                  <a:srgbClr val="0070C0"/>
                </a:solidFill>
              </a:rPr>
              <a:t>في</a:t>
            </a:r>
            <a:r>
              <a:rPr lang="fr-FR" dirty="0">
                <a:solidFill>
                  <a:srgbClr val="0070C0"/>
                </a:solidFill>
              </a:rPr>
              <a:t> </a:t>
            </a:r>
            <a:r>
              <a:rPr lang="fr-FR" dirty="0" err="1">
                <a:solidFill>
                  <a:srgbClr val="0070C0"/>
                </a:solidFill>
              </a:rPr>
              <a:t>أي</a:t>
            </a:r>
            <a:r>
              <a:rPr lang="fr-FR" dirty="0">
                <a:solidFill>
                  <a:srgbClr val="0070C0"/>
                </a:solidFill>
              </a:rPr>
              <a:t> </a:t>
            </a:r>
            <a:r>
              <a:rPr lang="fr-FR" dirty="0" err="1">
                <a:solidFill>
                  <a:srgbClr val="0070C0"/>
                </a:solidFill>
              </a:rPr>
              <a:t>دراسة</a:t>
            </a:r>
            <a:r>
              <a:rPr lang="fr-FR" dirty="0">
                <a:solidFill>
                  <a:srgbClr val="0070C0"/>
                </a:solidFill>
              </a:rPr>
              <a:t> </a:t>
            </a:r>
            <a:r>
              <a:rPr lang="fr-FR" dirty="0" err="1">
                <a:solidFill>
                  <a:srgbClr val="0070C0"/>
                </a:solidFill>
              </a:rPr>
              <a:t>بحثية</a:t>
            </a:r>
            <a:r>
              <a:rPr lang="fr-FR" dirty="0">
                <a:solidFill>
                  <a:srgbClr val="0070C0"/>
                </a:solidFill>
              </a:rPr>
              <a:t>. </a:t>
            </a:r>
            <a:endParaRPr lang="ar-EG" dirty="0">
              <a:solidFill>
                <a:srgbClr val="0070C0"/>
              </a:solidFill>
            </a:endParaRPr>
          </a:p>
        </p:txBody>
      </p:sp>
      <p:sp>
        <p:nvSpPr>
          <p:cNvPr id="11" name="ZoneTexte 10">
            <a:extLst>
              <a:ext uri="{FF2B5EF4-FFF2-40B4-BE49-F238E27FC236}">
                <a16:creationId xmlns:a16="http://schemas.microsoft.com/office/drawing/2014/main" id="{4E82F604-C298-1D94-B460-FEEDE390AB65}"/>
              </a:ext>
            </a:extLst>
          </p:cNvPr>
          <p:cNvSpPr txBox="1"/>
          <p:nvPr/>
        </p:nvSpPr>
        <p:spPr>
          <a:xfrm>
            <a:off x="653143" y="4132045"/>
            <a:ext cx="11641985"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2060"/>
                </a:solidFill>
              </a:defRPr>
            </a:lvl1pPr>
          </a:lstStyle>
          <a:p>
            <a:r>
              <a:rPr lang="fr-FR" dirty="0" err="1">
                <a:solidFill>
                  <a:srgbClr val="0070C0"/>
                </a:solidFill>
              </a:rPr>
              <a:t>يمكن</a:t>
            </a:r>
            <a:r>
              <a:rPr lang="fr-FR" dirty="0">
                <a:solidFill>
                  <a:srgbClr val="0070C0"/>
                </a:solidFill>
              </a:rPr>
              <a:t> </a:t>
            </a:r>
            <a:r>
              <a:rPr lang="fr-FR" dirty="0" err="1">
                <a:solidFill>
                  <a:srgbClr val="0070C0"/>
                </a:solidFill>
              </a:rPr>
              <a:t>تصنيف</a:t>
            </a:r>
            <a:r>
              <a:rPr lang="fr-FR" dirty="0">
                <a:solidFill>
                  <a:srgbClr val="0070C0"/>
                </a:solidFill>
              </a:rPr>
              <a:t> </a:t>
            </a:r>
            <a:r>
              <a:rPr lang="fr-FR" dirty="0" err="1">
                <a:solidFill>
                  <a:srgbClr val="0070C0"/>
                </a:solidFill>
              </a:rPr>
              <a:t>هذا</a:t>
            </a:r>
            <a:r>
              <a:rPr lang="fr-FR" dirty="0">
                <a:solidFill>
                  <a:srgbClr val="0070C0"/>
                </a:solidFill>
              </a:rPr>
              <a:t> </a:t>
            </a:r>
            <a:r>
              <a:rPr lang="fr-FR" dirty="0" err="1">
                <a:solidFill>
                  <a:srgbClr val="0070C0"/>
                </a:solidFill>
              </a:rPr>
              <a:t>التحيز</a:t>
            </a:r>
            <a:r>
              <a:rPr lang="fr-FR" dirty="0">
                <a:solidFill>
                  <a:srgbClr val="0070C0"/>
                </a:solidFill>
              </a:rPr>
              <a:t> </a:t>
            </a:r>
            <a:r>
              <a:rPr lang="fr-FR" dirty="0" err="1">
                <a:solidFill>
                  <a:srgbClr val="0070C0"/>
                </a:solidFill>
              </a:rPr>
              <a:t>على</a:t>
            </a:r>
            <a:r>
              <a:rPr lang="fr-FR" dirty="0">
                <a:solidFill>
                  <a:srgbClr val="0070C0"/>
                </a:solidFill>
              </a:rPr>
              <a:t> </a:t>
            </a:r>
            <a:r>
              <a:rPr lang="fr-FR" dirty="0" err="1">
                <a:solidFill>
                  <a:srgbClr val="0070C0"/>
                </a:solidFill>
              </a:rPr>
              <a:t>أنه</a:t>
            </a:r>
            <a:r>
              <a:rPr lang="fr-FR" dirty="0">
                <a:solidFill>
                  <a:srgbClr val="0070C0"/>
                </a:solidFill>
              </a:rPr>
              <a:t> </a:t>
            </a:r>
            <a:r>
              <a:rPr lang="fr-FR" dirty="0" err="1">
                <a:solidFill>
                  <a:srgbClr val="0070C0"/>
                </a:solidFill>
              </a:rPr>
              <a:t>إما</a:t>
            </a:r>
            <a:r>
              <a:rPr lang="fr-FR" dirty="0">
                <a:solidFill>
                  <a:srgbClr val="0070C0"/>
                </a:solidFill>
              </a:rPr>
              <a:t> </a:t>
            </a:r>
            <a:r>
              <a:rPr lang="fr-FR" dirty="0" err="1">
                <a:solidFill>
                  <a:srgbClr val="0070C0"/>
                </a:solidFill>
              </a:rPr>
              <a:t>خطأ</a:t>
            </a:r>
            <a:r>
              <a:rPr lang="fr-FR" dirty="0">
                <a:solidFill>
                  <a:srgbClr val="0070C0"/>
                </a:solidFill>
              </a:rPr>
              <a:t> </a:t>
            </a:r>
            <a:r>
              <a:rPr lang="ar-EG" dirty="0">
                <a:solidFill>
                  <a:srgbClr val="0070C0"/>
                </a:solidFill>
              </a:rPr>
              <a:t>يعود للمعاينة </a:t>
            </a:r>
            <a:r>
              <a:rPr lang="fr-FR" dirty="0" err="1">
                <a:solidFill>
                  <a:srgbClr val="0070C0"/>
                </a:solidFill>
              </a:rPr>
              <a:t>أو</a:t>
            </a:r>
            <a:r>
              <a:rPr lang="fr-FR" dirty="0">
                <a:solidFill>
                  <a:srgbClr val="0070C0"/>
                </a:solidFill>
              </a:rPr>
              <a:t> </a:t>
            </a:r>
            <a:r>
              <a:rPr lang="fr-FR" dirty="0" err="1">
                <a:solidFill>
                  <a:srgbClr val="0070C0"/>
                </a:solidFill>
              </a:rPr>
              <a:t>خطأ</a:t>
            </a:r>
            <a:r>
              <a:rPr lang="fr-FR" dirty="0">
                <a:solidFill>
                  <a:srgbClr val="0070C0"/>
                </a:solidFill>
              </a:rPr>
              <a:t> </a:t>
            </a:r>
            <a:r>
              <a:rPr lang="ar-EG" dirty="0">
                <a:solidFill>
                  <a:srgbClr val="0070C0"/>
                </a:solidFill>
              </a:rPr>
              <a:t>لا يعود للمعاينة</a:t>
            </a:r>
            <a:r>
              <a:rPr lang="fr-FR" dirty="0">
                <a:solidFill>
                  <a:srgbClr val="0070C0"/>
                </a:solidFill>
              </a:rPr>
              <a:t>. </a:t>
            </a:r>
          </a:p>
        </p:txBody>
      </p:sp>
      <p:sp>
        <p:nvSpPr>
          <p:cNvPr id="13" name="ZoneTexte 12">
            <a:extLst>
              <a:ext uri="{FF2B5EF4-FFF2-40B4-BE49-F238E27FC236}">
                <a16:creationId xmlns:a16="http://schemas.microsoft.com/office/drawing/2014/main" id="{24904BB2-A4AA-61B9-B261-6904A0649F08}"/>
              </a:ext>
            </a:extLst>
          </p:cNvPr>
          <p:cNvSpPr txBox="1"/>
          <p:nvPr/>
        </p:nvSpPr>
        <p:spPr>
          <a:xfrm>
            <a:off x="178130" y="5329167"/>
            <a:ext cx="12116998"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rtl="1">
              <a:defRPr sz="3200" b="1">
                <a:solidFill>
                  <a:srgbClr val="0070C0"/>
                </a:solidFill>
              </a:defRPr>
            </a:lvl1pPr>
          </a:lstStyle>
          <a:p>
            <a:r>
              <a:rPr lang="ar-EG" dirty="0">
                <a:solidFill>
                  <a:srgbClr val="002060"/>
                </a:solidFill>
              </a:rPr>
              <a:t>أخطاء المعاينة العشوائية: </a:t>
            </a:r>
            <a:r>
              <a:rPr lang="ar-EG" dirty="0"/>
              <a:t>يمكن اكتشافها من خلال ملاحظة الفرق بين نتائج العينة ونتائج التعداد الذي يتم إجراؤه باستخدام إجراءات مماثلة.</a:t>
            </a:r>
          </a:p>
          <a:p>
            <a:endParaRPr lang="ar-EG" dirty="0"/>
          </a:p>
          <a:p>
            <a:r>
              <a:rPr lang="ar-EG" dirty="0"/>
              <a:t>هناك نوعان من الصعوبات المرتبطة باكتشاف خطأ المعاينة:</a:t>
            </a:r>
          </a:p>
          <a:p>
            <a:pPr marL="514350" indent="-514350">
              <a:buFont typeface="+mj-lt"/>
              <a:buAutoNum type="arabicPeriod"/>
            </a:pPr>
            <a:endParaRPr lang="ar-EG" dirty="0"/>
          </a:p>
          <a:p>
            <a:pPr marL="514350" indent="-514350">
              <a:buFont typeface="+mj-lt"/>
              <a:buAutoNum type="arabicPeriod"/>
            </a:pPr>
            <a:r>
              <a:rPr lang="ar-EG" dirty="0"/>
              <a:t>نادرا ما يتم إجراء التعداد في بحوث المسح</a:t>
            </a:r>
          </a:p>
          <a:p>
            <a:pPr marL="514350" indent="-514350">
              <a:buFont typeface="+mj-lt"/>
              <a:buAutoNum type="arabicPeriod"/>
            </a:pPr>
            <a:r>
              <a:rPr lang="ar-EG" dirty="0"/>
              <a:t>لا يمكن تحديد خطأ المعاينة إلا بعد سحب العينة واستكمال جمع البيانات.</a:t>
            </a:r>
            <a:endParaRPr lang="fr-FR" dirty="0"/>
          </a:p>
        </p:txBody>
      </p:sp>
    </p:spTree>
    <p:extLst>
      <p:ext uri="{BB962C8B-B14F-4D97-AF65-F5344CB8AC3E}">
        <p14:creationId xmlns:p14="http://schemas.microsoft.com/office/powerpoint/2010/main" val="39470647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605</TotalTime>
  <Words>1456</Words>
  <Application>Microsoft Office PowerPoint</Application>
  <PresentationFormat>Custom</PresentationFormat>
  <Paragraphs>166</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Bodoni SvtyTwo ITC TT-Book</vt:lpstr>
      <vt:lpstr>Book Antiqua</vt:lpstr>
      <vt:lpstr>Helvetica</vt:lpstr>
      <vt:lpstr>Helvetica Neue</vt:lpstr>
      <vt:lpstr>Lucida Sans</vt:lpstr>
      <vt:lpstr>Palatino</vt:lpstr>
      <vt:lpstr>Times</vt:lpstr>
      <vt:lpstr>Traditional Arabic</vt:lpstr>
      <vt:lpstr>Zapf Dingbats</vt:lpstr>
      <vt:lpstr>New_Template4</vt:lpstr>
      <vt:lpstr>Teacher Ghichi Abdellali</vt:lpstr>
      <vt:lpstr>PowerPoint Presentation</vt:lpstr>
      <vt:lpstr>   المحاضرة الثامنة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Ghichi Abdellali</dc:title>
  <cp:lastModifiedBy>aghi pro</cp:lastModifiedBy>
  <cp:revision>57</cp:revision>
  <dcterms:modified xsi:type="dcterms:W3CDTF">2023-12-15T12:48:44Z</dcterms:modified>
</cp:coreProperties>
</file>