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62" r:id="rId4"/>
    <p:sldId id="261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DA113-80C4-489D-858A-9D16BC3A50E9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CDC8-B95F-44DB-9FF3-91B706744F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DA113-80C4-489D-858A-9D16BC3A50E9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CDC8-B95F-44DB-9FF3-91B706744F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DA113-80C4-489D-858A-9D16BC3A50E9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CDC8-B95F-44DB-9FF3-91B706744F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DA113-80C4-489D-858A-9D16BC3A50E9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CDC8-B95F-44DB-9FF3-91B706744F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DA113-80C4-489D-858A-9D16BC3A50E9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CDC8-B95F-44DB-9FF3-91B706744F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DA113-80C4-489D-858A-9D16BC3A50E9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CDC8-B95F-44DB-9FF3-91B706744F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DA113-80C4-489D-858A-9D16BC3A50E9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CDC8-B95F-44DB-9FF3-91B706744F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DA113-80C4-489D-858A-9D16BC3A50E9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CDC8-B95F-44DB-9FF3-91B706744F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DA113-80C4-489D-858A-9D16BC3A50E9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CDC8-B95F-44DB-9FF3-91B706744F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DA113-80C4-489D-858A-9D16BC3A50E9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CDC8-B95F-44DB-9FF3-91B706744F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DA113-80C4-489D-858A-9D16BC3A50E9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CDC8-B95F-44DB-9FF3-91B706744F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DA113-80C4-489D-858A-9D16BC3A50E9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DCDC8-B95F-44DB-9FF3-91B706744F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1071546"/>
            <a:ext cx="85725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Objectif de l’enqu</a:t>
            </a:r>
            <a:r>
              <a:rPr lang="fr-FR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ête : 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éterminer les différentes perceptions</a:t>
            </a:r>
            <a:r>
              <a:rPr kumimoji="0" lang="fr-FR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</a:t>
            </a:r>
            <a:r>
              <a:rPr lang="fr-FR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opinions sur 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néo-orthographe qui peuvent inciter les internautes </a:t>
            </a:r>
            <a:r>
              <a:rPr kumimoji="0" lang="fr-FR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mileviens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à la choisir comme</a:t>
            </a:r>
            <a:r>
              <a:rPr kumimoji="0" lang="fr-FR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stratégie d’écriture 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 l’éviter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" y="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repr</a:t>
            </a:r>
            <a:r>
              <a:rPr kumimoji="0" lang="fr-F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sentations de la n</a:t>
            </a:r>
            <a:r>
              <a:rPr kumimoji="0" lang="fr-F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o-orthographe chez les internautes </a:t>
            </a:r>
            <a:r>
              <a:rPr kumimoji="0" lang="fr-FR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mileviens</a:t>
            </a:r>
            <a:endParaRPr kumimoji="0" lang="fr-FR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345288"/>
            <a:ext cx="89771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digez la d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marche du travail du pr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sent sujet (voir l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intitul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selo</a:t>
            </a:r>
            <a:r>
              <a:rPr lang="fr-FR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les éléments suivants :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2643182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Pour la pr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paration de l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enquête 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Outil d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investigation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entretien semi-directif comme outil 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investigation 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Objectif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entretien est  la technique la plus propice pour les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tudes qualitatives.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groupe social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(sujets enquêt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s/interrog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s)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les internautes </a:t>
            </a:r>
            <a:r>
              <a:rPr kumimoji="0" lang="fr-FR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meleviens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 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Nombre de sujets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chantillonn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12. 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Crit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 de s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lection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contact r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gulier avec la communication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crite m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diatis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par ordinateur, soit des utilisateurs des moyens synchrones (messagerie instantan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fr-FR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fr-FR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soit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asynchrones (email, forum de discussion...) 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Public h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rog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 selon leur âge, sexe et statut socioprofessionnel.       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Lieu de l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enquête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2 cybercaf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: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MED.NET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 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NETHOME.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Exigence  de l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enquête par entretien : 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Moyen technique pour l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enregistrement des entretiens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magn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tophone ou enregistreur de t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phone portable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anonymat.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 guide d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entretien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comportant 12 questions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 questions ferm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10 question ferm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ou semi-ferm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es) 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axes th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matiques de l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entretien: 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orthographe utilis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dans les communications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crites.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proc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de raccourcissement des expressions. 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objectif de l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usage de la n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o-orthographe.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néographie comme une créativité orthographique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représentations de la néo-orthographe.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4452848"/>
            <a:ext cx="9144000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Pour l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analyse du corpus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Corpus transcrit en API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Exemple: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b="1" dirty="0" smtClean="0"/>
              <a:t>ED : </a:t>
            </a:r>
            <a:r>
              <a:rPr lang="fr-FR" sz="2400" b="1" u="sng" dirty="0" smtClean="0"/>
              <a:t>[</a:t>
            </a:r>
            <a:r>
              <a:rPr lang="fr-FR" sz="2400" b="1" u="sng" dirty="0" err="1" smtClean="0"/>
              <a:t>nәk</a:t>
            </a:r>
            <a:r>
              <a:rPr lang="fr-FR" sz="2400" b="1" u="sng" dirty="0" smtClean="0"/>
              <a:t>ᵊ</a:t>
            </a:r>
            <a:r>
              <a:rPr lang="fr-FR" sz="2400" b="1" u="sng" dirty="0" err="1" smtClean="0"/>
              <a:t>Tәb</a:t>
            </a:r>
            <a:r>
              <a:rPr lang="fr-FR" sz="2400" b="1" u="sng" dirty="0" smtClean="0"/>
              <a:t>ᵊ] vite[</a:t>
            </a:r>
            <a:r>
              <a:rPr lang="fr-FR" sz="2400" b="1" u="sng" dirty="0" err="1" smtClean="0"/>
              <a:t>nәZ</a:t>
            </a:r>
            <a:r>
              <a:rPr lang="fr-FR" sz="2400" b="1" u="sng" dirty="0" smtClean="0"/>
              <a:t>ᵊ</a:t>
            </a:r>
            <a:r>
              <a:rPr lang="fr-FR" sz="2400" b="1" u="sng" dirty="0" err="1" smtClean="0"/>
              <a:t>Rәb</a:t>
            </a:r>
            <a:r>
              <a:rPr lang="fr-FR" sz="2400" b="1" u="sng" dirty="0" smtClean="0"/>
              <a:t>ᵊ]</a:t>
            </a:r>
            <a:r>
              <a:rPr lang="fr-FR" sz="2400" b="1" dirty="0" smtClean="0"/>
              <a:t> parce que :: ::  vraiment des fois </a:t>
            </a:r>
            <a:r>
              <a:rPr lang="fr-FR" sz="2400" b="1" u="sng" dirty="0" smtClean="0"/>
              <a:t>[</a:t>
            </a:r>
            <a:r>
              <a:rPr lang="fr-FR" sz="2400" b="1" u="sng" dirty="0" err="1" smtClean="0"/>
              <a:t>TiЋ</a:t>
            </a:r>
            <a:r>
              <a:rPr lang="fr-FR" sz="2400" b="1" u="sng" dirty="0" smtClean="0"/>
              <a:t>ᵊ fᵊ]</a:t>
            </a:r>
            <a:r>
              <a:rPr lang="fr-FR" sz="2400" b="1" dirty="0" smtClean="0"/>
              <a:t>des internautes </a:t>
            </a:r>
            <a:r>
              <a:rPr lang="fr-FR" sz="2400" b="1" u="sng" dirty="0" smtClean="0"/>
              <a:t>[</a:t>
            </a:r>
            <a:r>
              <a:rPr lang="fr-FR" sz="2400" b="1" u="sng" dirty="0" err="1" smtClean="0"/>
              <a:t>ϳәzәR</a:t>
            </a:r>
            <a:r>
              <a:rPr lang="fr-FR" sz="2400" b="1" u="sng" dirty="0" smtClean="0"/>
              <a:t>ᵊbu</a:t>
            </a:r>
            <a:r>
              <a:rPr lang="fr-FR" sz="2400" b="1" dirty="0" smtClean="0"/>
              <a:t> </a:t>
            </a:r>
            <a:r>
              <a:rPr lang="fr-FR" sz="2400" b="1" u="sng" dirty="0" err="1" smtClean="0"/>
              <a:t>bәzәf</a:t>
            </a:r>
            <a:r>
              <a:rPr lang="fr-FR" sz="2400" b="1" u="sng" dirty="0" smtClean="0"/>
              <a:t>ᵊ]</a:t>
            </a:r>
            <a:r>
              <a:rPr lang="fr-FR" sz="2400" b="1" dirty="0" smtClean="0"/>
              <a:t> obligé</a:t>
            </a:r>
            <a:r>
              <a:rPr lang="fr-FR" sz="2400" b="1" u="sng" dirty="0" smtClean="0"/>
              <a:t>[</a:t>
            </a:r>
            <a:r>
              <a:rPr lang="fr-FR" sz="2400" b="1" u="sng" dirty="0" err="1" smtClean="0"/>
              <a:t>Tәk</a:t>
            </a:r>
            <a:r>
              <a:rPr lang="fr-FR" sz="2400" b="1" u="sng" dirty="0" smtClean="0"/>
              <a:t>ᵊ</a:t>
            </a:r>
            <a:r>
              <a:rPr lang="fr-FR" sz="2400" b="1" u="sng" dirty="0" err="1" smtClean="0"/>
              <a:t>Tәb</a:t>
            </a:r>
            <a:r>
              <a:rPr lang="fr-FR" sz="2400" b="1" u="sng" dirty="0" smtClean="0"/>
              <a:t>ᵊ]</a:t>
            </a:r>
            <a:r>
              <a:rPr lang="fr-FR" sz="2400" b="1" dirty="0" smtClean="0"/>
              <a:t> la phrase </a:t>
            </a:r>
            <a:r>
              <a:rPr lang="fr-FR" sz="2400" b="1" u="sng" dirty="0" smtClean="0"/>
              <a:t>[</a:t>
            </a:r>
            <a:r>
              <a:rPr lang="fr-FR" sz="2400" b="1" u="sng" dirty="0" err="1" smtClean="0"/>
              <a:t>kәm</a:t>
            </a:r>
            <a:r>
              <a:rPr lang="fr-FR" sz="2400" b="1" u="sng" dirty="0" smtClean="0"/>
              <a:t>ᵊLa</a:t>
            </a:r>
            <a:r>
              <a:rPr lang="fr-FR" sz="2400" b="1" dirty="0" smtClean="0"/>
              <a:t> ] tu vas prendre beaucoup de temps automatiquement </a:t>
            </a:r>
            <a:r>
              <a:rPr lang="fr-FR" sz="2400" b="1" u="sng" dirty="0" smtClean="0"/>
              <a:t>[</a:t>
            </a:r>
            <a:r>
              <a:rPr lang="fr-FR" sz="2400" b="1" u="sng" dirty="0" err="1" smtClean="0"/>
              <a:t>Lәzәm</a:t>
            </a:r>
            <a:r>
              <a:rPr lang="fr-FR" sz="2400" b="1" u="sng" dirty="0" smtClean="0"/>
              <a:t>ᵊ  </a:t>
            </a:r>
            <a:r>
              <a:rPr lang="fr-FR" sz="2400" b="1" u="sng" dirty="0" err="1" smtClean="0"/>
              <a:t>Tәz</a:t>
            </a:r>
            <a:r>
              <a:rPr lang="fr-FR" sz="2400" b="1" u="sng" dirty="0" smtClean="0"/>
              <a:t>ᵊ</a:t>
            </a:r>
            <a:r>
              <a:rPr lang="fr-FR" sz="2400" b="1" u="sng" dirty="0" err="1" smtClean="0"/>
              <a:t>Rәb</a:t>
            </a:r>
            <a:r>
              <a:rPr lang="fr-FR" sz="2400" b="1" u="sng" dirty="0" smtClean="0"/>
              <a:t>ᵊ  </a:t>
            </a:r>
            <a:r>
              <a:rPr lang="fr-FR" sz="2400" b="1" u="sng" dirty="0" err="1" smtClean="0"/>
              <a:t>bәʃ</a:t>
            </a:r>
            <a:r>
              <a:rPr lang="fr-FR" sz="2400" b="1" u="sng" dirty="0" smtClean="0"/>
              <a:t>ᵊ  Tᵊ</a:t>
            </a:r>
            <a:r>
              <a:rPr lang="fr-FR" sz="2400" b="1" u="sng" dirty="0" err="1" smtClean="0"/>
              <a:t>naqәs</a:t>
            </a:r>
            <a:r>
              <a:rPr lang="fr-FR" sz="2400" b="1" u="sng" dirty="0" smtClean="0"/>
              <a:t>ᵊ  fᵊ]</a:t>
            </a:r>
            <a:r>
              <a:rPr lang="fr-FR" sz="2400" b="1" dirty="0" smtClean="0"/>
              <a:t> quelque (inachevé)   </a:t>
            </a:r>
            <a:endParaRPr lang="fr-FR" sz="1200" b="1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143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8684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3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fr-FR" sz="3200" b="1" i="1" dirty="0" smtClean="0"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3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thodes d</a:t>
            </a:r>
            <a:r>
              <a:rPr lang="fr-FR" sz="3200" b="1" i="1" dirty="0" smtClean="0">
                <a:ea typeface="Calibri" pitchFamily="34" charset="0"/>
                <a:cs typeface="Times New Roman" pitchFamily="18" charset="0"/>
              </a:rPr>
              <a:t>’</a:t>
            </a:r>
            <a:r>
              <a:rPr lang="fr-FR" sz="3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analyse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une m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thode quantitative et une m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thode qualitative.</a:t>
            </a:r>
            <a:endParaRPr lang="fr-FR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3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grille d</a:t>
            </a:r>
            <a:r>
              <a:rPr lang="fr-FR" sz="3200" b="1" i="1" dirty="0" smtClean="0">
                <a:ea typeface="Calibri" pitchFamily="34" charset="0"/>
                <a:cs typeface="Times New Roman" pitchFamily="18" charset="0"/>
              </a:rPr>
              <a:t>’</a:t>
            </a:r>
            <a:r>
              <a:rPr lang="fr-FR" sz="3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analyse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le mod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è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</a:t>
            </a:r>
            <a:r>
              <a:rPr lang="fr-FR" sz="3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 J. BILLIEZ et A. MILLET</a:t>
            </a:r>
            <a:r>
              <a:rPr lang="fr-FR" sz="3200" baseline="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hlinkClick r:id=""/>
              </a:rPr>
              <a:t>[</a:t>
            </a:r>
            <a:r>
              <a:rPr lang="fr-FR" sz="3200" baseline="30000" dirty="0" smtClean="0" bmk="">
                <a:latin typeface="Times New Roman" pitchFamily="18" charset="0"/>
                <a:ea typeface="Calibri" pitchFamily="34" charset="0"/>
                <a:cs typeface="Times New Roman" pitchFamily="18" charset="0"/>
                <a:hlinkClick r:id=""/>
              </a:rPr>
              <a:t>1]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portant sur l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’é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tude des repr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sentations sociales li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à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’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orthographe fran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ç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aise.</a:t>
            </a:r>
            <a:endParaRPr lang="fr-FR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’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analyse polyphonique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une phase consacr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à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 constitution des items et des th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è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mes r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currents apparus dans l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’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ensemble des entretiens.</a:t>
            </a:r>
            <a:endParaRPr lang="fr-FR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’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analyse monophonique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à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cette phase, nous rep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rerons les r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cursivit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th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matiques ou </a:t>
            </a:r>
            <a:r>
              <a:rPr lang="fr-FR" sz="32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it</a:t>
            </a:r>
            <a:r>
              <a:rPr lang="fr-FR" sz="3200" dirty="0" err="1" smtClean="0"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32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matiques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spontan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et sp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cifiques </a:t>
            </a:r>
            <a:r>
              <a:rPr lang="fr-FR" sz="3200" dirty="0" smtClean="0">
                <a:ea typeface="Calibri" pitchFamily="34" charset="0"/>
                <a:cs typeface="Times New Roman" pitchFamily="18" charset="0"/>
              </a:rPr>
              <a:t>à</a:t>
            </a: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un entretien.</a:t>
            </a:r>
            <a:endParaRPr lang="fr-FR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lang="fr-FR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400" b="1" dirty="0" smtClean="0">
                <a:solidFill>
                  <a:srgbClr val="FF0000"/>
                </a:solidFill>
              </a:rPr>
              <a:t>Corrigé  de l’activité </a:t>
            </a:r>
            <a:endParaRPr lang="fr-FR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8929718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Notre 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marche de travail sera articul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en deux chapitres, le premier sera consacr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 description du corpus, le second sera r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serv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analyse des donn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recueillies.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Nous avons choisi 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entretien semi-directif comme outil 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investigation car nous pensons que c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est le moyen id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 pour une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tude qualitative  permettant  de mettre en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vidence la diversit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des repr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sentations de la n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o-orthographe.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groupe social sur lequel portera notre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tude sera celui des internautes </a:t>
            </a:r>
            <a:r>
              <a:rPr kumimoji="0" lang="fr-FR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mileviens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Notre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chantillon repr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sentatif comportera douze internautes. Ces derniers sont en contact r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gulier avec la communication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crite m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diatis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par ordinateur, soit des utilisateurs des moyens synchrones ou asynchrones. 	Notons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galement que notre public sera h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rog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ne, 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rog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it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manifestera dans la variation 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âge, de sexe et du statut socioprofessionnel.       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entretiens se 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rouleront avec deux groupes de six internautes et se tiendront dans deux cybercaf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: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MED.NET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 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NETHOME,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 part, parce que les propri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taires se sont montr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plus accueillants que 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autres, 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autre part, pour que notre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chantillon repr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sentatif fasse partie 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 groupe plus large  celui des internautes </a:t>
            </a:r>
            <a:r>
              <a:rPr kumimoji="0" lang="fr-FR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mileviens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En outre, les entretiens seront enregistr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aide 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 enregistreur de t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phone portable  et se 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rouleront dans 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anonymat.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760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Ajoutons que les interviews seront effectu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aide 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 guide 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entretien, annex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 fin de 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avant projet et portant douze questions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deux questions ferm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visant 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âge et le statut socioprofessionnel de 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enquêt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dix questions centr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autour des axes th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matiques suivants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orthographe utilis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dans les communications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crites.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proc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de raccourcissement des expressions. 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objectif de 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usage de la n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o-orthographe.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n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ographie comme une cr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ativit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orthographique.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repr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sentations de la n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o-orthographe.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Une fois les entretiens effectu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s, ils seront transcrits dans leur int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gralit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en suivant le code de transcription de 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API</a:t>
            </a:r>
            <a:r>
              <a:rPr kumimoji="0" lang="fr-FR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"/>
              </a:rPr>
              <a:t>[</a:t>
            </a:r>
            <a:r>
              <a:rPr kumimoji="0" lang="fr-FR" sz="22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"/>
              </a:rPr>
              <a:t>1]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Cependant, pour analyser les donn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recueillies, nous utiliserons deux m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thodes d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analyse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une m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thode quantitative et une m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thode qualitative.</a:t>
            </a:r>
            <a:endParaRPr kumimoji="0" lang="fr-FR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analyse quantitative nous permettra de quantifier les r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sultats obtenus selon les crit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 de notre public, 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savoir l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âge, le sexe et le statut socioprofessionnel.</a:t>
            </a:r>
            <a:endParaRPr kumimoji="0" lang="fr-FR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analyse qualitative nous permettra de mettre en 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vidence les diff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rentes repr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sentations de la n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o-orthographe des enquêt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s.</a:t>
            </a:r>
            <a:endParaRPr kumimoji="0" lang="fr-FR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En ce qui concerne la grille d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analyse, nous avons opt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pour celle de J. BILLIEZ et A. MILLET</a:t>
            </a:r>
            <a:r>
              <a:rPr kumimoji="0" lang="fr-FR" sz="22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"/>
              </a:rPr>
              <a:t>[2]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portant sur 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tude des repr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sentations sociales li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orthographe fran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aise.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Nous proposerons d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analyser les donn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recueillies selon un mod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«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multifocal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 »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hi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rarchis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en deux  niveaux d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analyse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fr-FR" sz="2800" b="1" dirty="0"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analyse polyphonique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une phase consacr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 constitution des items et des th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mes r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currents apparus dans l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ensemble des entretiens.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fr-FR" sz="2800" b="1" dirty="0"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analyse monophonique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cette phase, nous rep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rerons les r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cursivit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th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matiques ou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it</a:t>
            </a:r>
            <a:r>
              <a:rPr lang="fr-FR" sz="2800" dirty="0" err="1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matiques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spontan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et sp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cifiques 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un entretien.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Nous tenons 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signaler que cette grille d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analyse n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est pas d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finitive, elle reste 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modifier et 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adapter en fonction de notre travail.  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89</Words>
  <Application>Microsoft Office PowerPoint</Application>
  <PresentationFormat>Affichage à l'écran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mr</dc:creator>
  <cp:lastModifiedBy>mr</cp:lastModifiedBy>
  <cp:revision>8</cp:revision>
  <dcterms:created xsi:type="dcterms:W3CDTF">2024-02-19T12:02:13Z</dcterms:created>
  <dcterms:modified xsi:type="dcterms:W3CDTF">2024-02-20T14:11:43Z</dcterms:modified>
</cp:coreProperties>
</file>