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9862-042D-4256-BA1B-004059F4C870}" type="datetimeFigureOut">
              <a:rPr lang="fr-FR" smtClean="0"/>
              <a:pPr/>
              <a:t>28/11/2021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5A-F856-44D7-B81A-972E8F551D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9862-042D-4256-BA1B-004059F4C870}" type="datetimeFigureOut">
              <a:rPr lang="fr-FR" smtClean="0"/>
              <a:pPr/>
              <a:t>28/11/2021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5A-F856-44D7-B81A-972E8F551D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9862-042D-4256-BA1B-004059F4C870}" type="datetimeFigureOut">
              <a:rPr lang="fr-FR" smtClean="0"/>
              <a:pPr/>
              <a:t>28/11/2021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5A-F856-44D7-B81A-972E8F551D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9862-042D-4256-BA1B-004059F4C870}" type="datetimeFigureOut">
              <a:rPr lang="fr-FR" smtClean="0"/>
              <a:pPr/>
              <a:t>28/11/2021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5A-F856-44D7-B81A-972E8F551D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9862-042D-4256-BA1B-004059F4C870}" type="datetimeFigureOut">
              <a:rPr lang="fr-FR" smtClean="0"/>
              <a:pPr/>
              <a:t>28/11/2021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5A-F856-44D7-B81A-972E8F551D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9862-042D-4256-BA1B-004059F4C870}" type="datetimeFigureOut">
              <a:rPr lang="fr-FR" smtClean="0"/>
              <a:pPr/>
              <a:t>28/11/2021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5A-F856-44D7-B81A-972E8F551D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9862-042D-4256-BA1B-004059F4C870}" type="datetimeFigureOut">
              <a:rPr lang="fr-FR" smtClean="0"/>
              <a:pPr/>
              <a:t>28/11/2021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5A-F856-44D7-B81A-972E8F551D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9862-042D-4256-BA1B-004059F4C870}" type="datetimeFigureOut">
              <a:rPr lang="fr-FR" smtClean="0"/>
              <a:pPr/>
              <a:t>28/11/2021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5A-F856-44D7-B81A-972E8F551D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9862-042D-4256-BA1B-004059F4C870}" type="datetimeFigureOut">
              <a:rPr lang="fr-FR" smtClean="0"/>
              <a:pPr/>
              <a:t>28/11/2021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5A-F856-44D7-B81A-972E8F551D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9862-042D-4256-BA1B-004059F4C870}" type="datetimeFigureOut">
              <a:rPr lang="fr-FR" smtClean="0"/>
              <a:pPr/>
              <a:t>28/11/2021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5A-F856-44D7-B81A-972E8F551D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9862-042D-4256-BA1B-004059F4C870}" type="datetimeFigureOut">
              <a:rPr lang="fr-FR" smtClean="0"/>
              <a:pPr/>
              <a:t>28/11/2021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5A-F856-44D7-B81A-972E8F551D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89862-042D-4256-BA1B-004059F4C870}" type="datetimeFigureOut">
              <a:rPr lang="fr-FR" smtClean="0"/>
              <a:pPr/>
              <a:t>28/11/2021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D685A-F856-44D7-B81A-972E8F551D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 fontScale="25000" lnSpcReduction="20000"/>
          </a:bodyPr>
          <a:lstStyle/>
          <a:p>
            <a:r>
              <a:rPr lang="fr-FR" sz="7400" b="1" i="1" dirty="0">
                <a:latin typeface="Times New Roman" pitchFamily="18" charset="0"/>
                <a:cs typeface="Times New Roman" pitchFamily="18" charset="0"/>
              </a:rPr>
              <a:t>Repérez les marqueurs de relation adéquats, ensuite, précisez le lien logique qu'ils expriment.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56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fr-FR" sz="5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5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Pano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observe que les messages sont souvent raccourcis </a:t>
            </a:r>
            <a:r>
              <a:rPr lang="fr-FR" sz="8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8000" b="1" dirty="0">
                <a:latin typeface="Times New Roman" pitchFamily="18" charset="0"/>
                <a:cs typeface="Times New Roman" pitchFamily="18" charset="0"/>
              </a:rPr>
              <a:t>en raison de, car,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b="1" dirty="0">
                <a:latin typeface="Times New Roman" pitchFamily="18" charset="0"/>
                <a:cs typeface="Times New Roman" pitchFamily="18" charset="0"/>
              </a:rPr>
              <a:t>pour </a:t>
            </a:r>
            <a:r>
              <a:rPr lang="fr-FR" sz="8000" b="1" dirty="0" smtClean="0">
                <a:latin typeface="Times New Roman" pitchFamily="18" charset="0"/>
                <a:cs typeface="Times New Roman" pitchFamily="18" charset="0"/>
              </a:rPr>
              <a:t>que)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contraintes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matérielles de l’outil de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communication.</a:t>
            </a:r>
          </a:p>
          <a:p>
            <a:pPr algn="just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2. Il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s’agit d’un champ de recherche prometteur pour la psycholinguistique et les sciences cognitives, </a:t>
            </a:r>
            <a:r>
              <a:rPr lang="fr-FR" sz="8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8000" b="1" dirty="0">
                <a:latin typeface="Times New Roman" pitchFamily="18" charset="0"/>
                <a:cs typeface="Times New Roman" pitchFamily="18" charset="0"/>
              </a:rPr>
              <a:t>et, en dépit de, probablement, puisque)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 les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processus mis </a:t>
            </a:r>
            <a:r>
              <a:rPr lang="fr-FR" sz="800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fr-FR" sz="8000" smtClean="0">
                <a:latin typeface="Times New Roman" pitchFamily="18" charset="0"/>
                <a:cs typeface="Times New Roman" pitchFamily="18" charset="0"/>
              </a:rPr>
              <a:t>jeu concernent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aussi bien la perception et la reconnaissance des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mots.</a:t>
            </a:r>
          </a:p>
          <a:p>
            <a:pPr algn="just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3. Les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procédés expressifs sont largement utilisés </a:t>
            </a:r>
            <a:r>
              <a:rPr lang="fr-FR" sz="8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8000" b="1" dirty="0">
                <a:latin typeface="Times New Roman" pitchFamily="18" charset="0"/>
                <a:cs typeface="Times New Roman" pitchFamily="18" charset="0"/>
              </a:rPr>
              <a:t>à l’égard de, au même titre que, pour, durant)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les abréviations.  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sz="8000" b="1" dirty="0" smtClean="0">
                <a:latin typeface="Times New Roman" pitchFamily="18" charset="0"/>
                <a:cs typeface="Times New Roman" pitchFamily="18" charset="0"/>
              </a:rPr>
              <a:t>	4. (</a:t>
            </a:r>
            <a:r>
              <a:rPr lang="fr-FR" sz="8000" b="1" dirty="0">
                <a:latin typeface="Times New Roman" pitchFamily="18" charset="0"/>
                <a:cs typeface="Times New Roman" pitchFamily="18" charset="0"/>
              </a:rPr>
              <a:t>de la même manière que, à l’image de, contrairement à, semblablement à)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  la parole, il n’y a pas d’intonation au niveau des messages électroniques. </a:t>
            </a:r>
            <a:r>
              <a:rPr lang="fr-FR" sz="8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8000" b="1" dirty="0">
                <a:latin typeface="Times New Roman" pitchFamily="18" charset="0"/>
                <a:cs typeface="Times New Roman" pitchFamily="18" charset="0"/>
              </a:rPr>
              <a:t>par conséquent, de surcroit, dans la mesure où)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, le scripteur utilise les majuscules </a:t>
            </a:r>
            <a:r>
              <a:rPr lang="fr-FR" sz="8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8000" b="1" dirty="0">
                <a:latin typeface="Times New Roman" pitchFamily="18" charset="0"/>
                <a:cs typeface="Times New Roman" pitchFamily="18" charset="0"/>
              </a:rPr>
              <a:t>autrement dit, ou, de peur que, par exemple)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 les étirements graphiques pour marquer le ton de sa voix  </a:t>
            </a: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5. Nous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avons relevé une série d’abréviations </a:t>
            </a:r>
            <a:r>
              <a:rPr lang="fr-FR" sz="8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8000" b="1" dirty="0">
                <a:latin typeface="Times New Roman" pitchFamily="18" charset="0"/>
                <a:cs typeface="Times New Roman" pitchFamily="18" charset="0"/>
              </a:rPr>
              <a:t>en outre, à l’instar de, c'est-à-dire, à ce propos)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« tjrs », « </a:t>
            </a:r>
            <a:r>
              <a:rPr lang="fr-FR" sz="8000" dirty="0" err="1">
                <a:latin typeface="Times New Roman" pitchFamily="18" charset="0"/>
                <a:cs typeface="Times New Roman" pitchFamily="18" charset="0"/>
              </a:rPr>
              <a:t>bcp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 », « </a:t>
            </a:r>
            <a:r>
              <a:rPr lang="fr-FR" sz="8000" dirty="0" err="1">
                <a:latin typeface="Times New Roman" pitchFamily="18" charset="0"/>
                <a:cs typeface="Times New Roman" pitchFamily="18" charset="0"/>
              </a:rPr>
              <a:t>tte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 », « b1 », etc. </a:t>
            </a:r>
          </a:p>
          <a:p>
            <a:pPr algn="just">
              <a:buNone/>
            </a:pPr>
            <a:r>
              <a:rPr lang="fr-FR" sz="80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fr-FR" sz="8000" b="1" dirty="0" smtClean="0">
                <a:latin typeface="Times New Roman" pitchFamily="18" charset="0"/>
                <a:cs typeface="Times New Roman" pitchFamily="18" charset="0"/>
              </a:rPr>
              <a:t>  	6. (</a:t>
            </a:r>
            <a:r>
              <a:rPr lang="fr-FR" sz="8000" b="1" dirty="0">
                <a:latin typeface="Times New Roman" pitchFamily="18" charset="0"/>
                <a:cs typeface="Times New Roman" pitchFamily="18" charset="0"/>
              </a:rPr>
              <a:t>de plus, évidemment, en somme, en particulier),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nous pouvons conclure que l’écriture électronique a un impact significatif sur les compétences orthographiques des adolescents. </a:t>
            </a:r>
          </a:p>
          <a:p>
            <a:pPr algn="just">
              <a:buNone/>
            </a:pPr>
            <a:r>
              <a:rPr lang="fr-FR" sz="7200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fr-FR" sz="7200" dirty="0">
              <a:latin typeface="Times New Roman" pitchFamily="18" charset="0"/>
              <a:cs typeface="Times New Roman" pitchFamily="18" charset="0"/>
            </a:endParaRPr>
          </a:p>
          <a:p>
            <a:endParaRPr lang="fr-FR" sz="4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fr-FR" sz="4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8000" b="1" i="1" dirty="0" smtClean="0">
                <a:latin typeface="Times New Roman" pitchFamily="18" charset="0"/>
                <a:cs typeface="Times New Roman" pitchFamily="18" charset="0"/>
              </a:rPr>
              <a:t>Evitez </a:t>
            </a:r>
            <a:r>
              <a:rPr lang="fr-FR" sz="8000" b="1" i="1" dirty="0">
                <a:latin typeface="Times New Roman" pitchFamily="18" charset="0"/>
                <a:cs typeface="Times New Roman" pitchFamily="18" charset="0"/>
              </a:rPr>
              <a:t>la répétition dans les phrases suivantes en utilisant une anaphore appropriée </a:t>
            </a:r>
            <a:endParaRPr lang="fr-FR" sz="4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sz="4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Quant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à la nature des procédés,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nature dépend largement des conventions orthographiques de la langue.</a:t>
            </a:r>
          </a:p>
          <a:p>
            <a:pPr algn="just"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Les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observateurs estiment que le niveau orthographique des élèves se dégrade de plus en plus. Le fait que le niveau orthographique se dégrade de plus en plus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serait lié (e),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selon eux, à l’utilisation abusive du langage </a:t>
            </a:r>
            <a:r>
              <a:rPr lang="fr-FR" sz="8000" dirty="0" err="1">
                <a:latin typeface="Times New Roman" pitchFamily="18" charset="0"/>
                <a:cs typeface="Times New Roman" pitchFamily="18" charset="0"/>
              </a:rPr>
              <a:t>sms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Cette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année, 70 % des candidats ont décroché le baccalauréat, 70 %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est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largement supérieur par rapport à (…)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l’année  dernière. </a:t>
            </a:r>
          </a:p>
          <a:p>
            <a:pPr lvl="1" algn="just"/>
            <a:endParaRPr lang="fr-FR" sz="8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Jacques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Anis nous livre une grille d’analyse synthétique des abréviations. Cependant, Aurélia </a:t>
            </a:r>
            <a:r>
              <a:rPr lang="fr-FR" sz="8000" dirty="0" err="1">
                <a:latin typeface="Times New Roman" pitchFamily="18" charset="0"/>
                <a:cs typeface="Times New Roman" pitchFamily="18" charset="0"/>
              </a:rPr>
              <a:t>Dejond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 propose une typologie plus détaillée que la typologie de Jacques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Anis.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Le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chapitre suivant présente quelques théories, sur ces quelques théories se fondent nos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analyses.</a:t>
            </a:r>
          </a:p>
          <a:p>
            <a:pPr algn="just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	Le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juge a travaillé sur l’affaire de corruption de la ville d’Alger. L’affaire de corruption de la ville d’Alger</a:t>
            </a:r>
            <a:r>
              <a:rPr lang="fr-FR" sz="8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s’avère très compliquée. 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La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norme locutoire est un système d’éléments linguistiques, la fonction de la norme locutoire est de réagir à un stimulus donné. </a:t>
            </a:r>
            <a:endParaRPr lang="fr-FR" sz="4800" dirty="0">
              <a:latin typeface="Times New Roman" pitchFamily="18" charset="0"/>
              <a:cs typeface="Times New Roman" pitchFamily="18" charset="0"/>
            </a:endParaRPr>
          </a:p>
          <a:p>
            <a:endParaRPr lang="fr-FR" b="1" i="1" dirty="0" smtClean="0"/>
          </a:p>
          <a:p>
            <a:pPr>
              <a:buNone/>
            </a:pPr>
            <a:r>
              <a:rPr lang="fr-FR" b="1" i="1" dirty="0"/>
              <a:t> 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4282" y="1643050"/>
            <a:ext cx="84296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Corrigé des exercices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85728"/>
            <a:ext cx="8929718" cy="6215106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fr-FR" sz="2000" dirty="0" smtClean="0"/>
              <a:t>	1.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Pano observe que les messages sont souvent raccourcis               contraintes matérielles de l’outil de communication</a:t>
            </a: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	2. Il s’agit d’un champ de recherche prometteur pour la psycholinguistique et les sciences cognitives,                           les 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processus 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mis en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jeu concernent aussi bien la perception et la reconnaissance des mots.</a:t>
            </a:r>
          </a:p>
          <a:p>
            <a:pPr algn="just"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	3. Les procédés expressifs sont largement utilisés                             les abréviations.  </a:t>
            </a: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	4.                                         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parole, il n’y a pas d’intonation au niveau des messages électroniques.                            ,             le scripteur utilise les majuscules                         les étirements graphiques pour marquer le ton de sa voix.  </a:t>
            </a:r>
          </a:p>
          <a:p>
            <a:pPr algn="just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	5. Nous avons relevé une série d’abréviations                        « tjrs », « 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bcp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», « 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tte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», « b1 », etc. </a:t>
            </a:r>
          </a:p>
          <a:p>
            <a:pPr algn="just"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 	6.                                 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nous pouvons conclure que l’écriture électronique a un impact significatif sur les compétences orthographiques des adolescents.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423140" y="273586"/>
            <a:ext cx="1435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 raison de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5000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(cause)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500298" y="1357298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puisque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7554" y="1357298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(cause) 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6286512" y="2214554"/>
            <a:ext cx="2143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 même titre que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28794" y="2500306"/>
            <a:ext cx="1665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(comparaison) 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2000232" y="3059668"/>
            <a:ext cx="1828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Contrairement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4348" y="305966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(opposition)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143240" y="3345420"/>
            <a:ext cx="3354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 conséquent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(conséquence)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1643042" y="3559734"/>
            <a:ext cx="428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00232" y="3571876"/>
            <a:ext cx="1460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(alternative) 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5357818" y="4429132"/>
            <a:ext cx="1418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 l’instar de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8860" y="4714884"/>
            <a:ext cx="142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(illustration)</a:t>
            </a:r>
            <a:endParaRPr lang="fr-FR" b="1" dirty="0"/>
          </a:p>
        </p:txBody>
      </p:sp>
      <p:sp>
        <p:nvSpPr>
          <p:cNvPr id="17" name="Rectangle 16"/>
          <p:cNvSpPr/>
          <p:nvPr/>
        </p:nvSpPr>
        <p:spPr>
          <a:xfrm>
            <a:off x="650392" y="5274246"/>
            <a:ext cx="1435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(conclusion) 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1928794" y="5274246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 somme,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fr-FR" sz="4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8000" b="1" i="1" dirty="0" smtClean="0">
                <a:latin typeface="Times New Roman" pitchFamily="18" charset="0"/>
                <a:cs typeface="Times New Roman" pitchFamily="18" charset="0"/>
              </a:rPr>
              <a:t>Evitez </a:t>
            </a:r>
            <a:r>
              <a:rPr lang="fr-FR" sz="8000" b="1" i="1" dirty="0">
                <a:latin typeface="Times New Roman" pitchFamily="18" charset="0"/>
                <a:cs typeface="Times New Roman" pitchFamily="18" charset="0"/>
              </a:rPr>
              <a:t>la répétition dans les phrases suivantes en utilisant une anaphore appropriée </a:t>
            </a:r>
            <a:endParaRPr lang="fr-FR" sz="4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sz="4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Quant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à la nature des procédés,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dépend largement des conventions orthographiques de la langue.</a:t>
            </a:r>
          </a:p>
          <a:p>
            <a:pPr algn="just">
              <a:buNone/>
            </a:pP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Les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observateurs estiment que le niveau orthographique des élèves se dégrade de plus en plus. Le fait que le niveau orthographique se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dégrade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de plus en plus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serait lié (e),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selon eux, à l’utilisation abusive du langage </a:t>
            </a:r>
            <a:r>
              <a:rPr lang="fr-FR" sz="8000" dirty="0" err="1">
                <a:latin typeface="Times New Roman" pitchFamily="18" charset="0"/>
                <a:cs typeface="Times New Roman" pitchFamily="18" charset="0"/>
              </a:rPr>
              <a:t>sms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Cette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année, 70 % des candidats ont décroché le baccalauréat, 70 %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    est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largement supérieur par rapport à (…)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       de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l’année  dernière. </a:t>
            </a:r>
          </a:p>
          <a:p>
            <a:pPr lvl="1" algn="just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Jacques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Anis nous livre une grille d’analyse synthétique des abréviations. Cependant, Aurélia </a:t>
            </a:r>
            <a:r>
              <a:rPr lang="fr-FR" sz="8000" dirty="0" err="1">
                <a:latin typeface="Times New Roman" pitchFamily="18" charset="0"/>
                <a:cs typeface="Times New Roman" pitchFamily="18" charset="0"/>
              </a:rPr>
              <a:t>Dejond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 propose une typologie plus détaillée que la typologie de Jacques Anis </a:t>
            </a: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Le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chapitre suivant présente quelques théories, sur ces quelques théories se fondent nos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analyses.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	Le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juge a travaillé sur l’affaire de corruption de la ville d’Alger. L’affaire de corruption de la ville d’Alger</a:t>
            </a:r>
            <a:r>
              <a:rPr lang="fr-FR" sz="8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s’avère très compliquée. 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	La </a:t>
            </a:r>
            <a:r>
              <a:rPr lang="fr-FR" sz="8000" dirty="0">
                <a:latin typeface="Times New Roman" pitchFamily="18" charset="0"/>
                <a:cs typeface="Times New Roman" pitchFamily="18" charset="0"/>
              </a:rPr>
              <a:t>norme locutoire est un système d’éléments linguistiques, la fonction de la norme locutoire est de réagir à un stimulus donné. </a:t>
            </a:r>
            <a:endParaRPr lang="fr-FR" sz="4800" dirty="0">
              <a:latin typeface="Times New Roman" pitchFamily="18" charset="0"/>
              <a:cs typeface="Times New Roman" pitchFamily="18" charset="0"/>
            </a:endParaRPr>
          </a:p>
          <a:p>
            <a:endParaRPr lang="fr-FR" b="1" i="1" dirty="0" smtClean="0"/>
          </a:p>
          <a:p>
            <a:pPr>
              <a:buNone/>
            </a:pPr>
            <a:r>
              <a:rPr lang="fr-FR" b="1" i="1" dirty="0"/>
              <a:t> </a:t>
            </a:r>
            <a:endParaRPr lang="fr-FR" dirty="0"/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429124" y="467005"/>
            <a:ext cx="7040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elle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5786" y="2143116"/>
            <a:ext cx="80724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(cela/ cette dégradation/ cette régression, détérioration, affaiblissement, baisse)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29029" y="2428868"/>
            <a:ext cx="2110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(taux/pourcentage)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82341" y="2773916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celui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20025" y="3857628"/>
            <a:ext cx="1037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sienne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57356" y="4714884"/>
            <a:ext cx="1494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ur lesquelles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50392" y="5286388"/>
            <a:ext cx="2710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 dossier/sujet/ scandale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40295" y="6143644"/>
            <a:ext cx="1774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Dont la fonction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94</Words>
  <Application>Microsoft Office PowerPoint</Application>
  <PresentationFormat>Affichage à l'écran (4:3)</PresentationFormat>
  <Paragraphs>81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mr</dc:creator>
  <cp:lastModifiedBy>mr</cp:lastModifiedBy>
  <cp:revision>13</cp:revision>
  <dcterms:created xsi:type="dcterms:W3CDTF">2021-02-04T13:58:47Z</dcterms:created>
  <dcterms:modified xsi:type="dcterms:W3CDTF">2021-11-28T08:54:44Z</dcterms:modified>
</cp:coreProperties>
</file>