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it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ti</a:t>
            </a:r>
            <a:r>
              <a:rPr b="0" lang="en-US" sz="4400" spc="-1" strike="noStrike">
                <a:latin typeface="Arial"/>
              </a:rPr>
              <a:t>tl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x</a:t>
            </a:r>
            <a:r>
              <a:rPr b="0" lang="en-US" sz="4400" spc="-1" strike="noStrike">
                <a:latin typeface="Arial"/>
              </a:rPr>
              <a:t>t </a:t>
            </a:r>
            <a:r>
              <a:rPr b="0" lang="en-US" sz="4400" spc="-1" strike="noStrike">
                <a:latin typeface="Arial"/>
              </a:rPr>
              <a:t>f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</a:t>
            </a:r>
            <a:r>
              <a:rPr b="0" lang="en-US" sz="4400" spc="-1" strike="noStrike">
                <a:latin typeface="Arial"/>
              </a:rPr>
              <a:t>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it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ti</a:t>
            </a:r>
            <a:r>
              <a:rPr b="0" lang="en-US" sz="4400" spc="-1" strike="noStrike">
                <a:latin typeface="Arial"/>
              </a:rPr>
              <a:t>tl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x</a:t>
            </a:r>
            <a:r>
              <a:rPr b="0" lang="en-US" sz="4400" spc="-1" strike="noStrike">
                <a:latin typeface="Arial"/>
              </a:rPr>
              <a:t>t </a:t>
            </a:r>
            <a:r>
              <a:rPr b="0" lang="en-US" sz="4400" spc="-1" strike="noStrike">
                <a:latin typeface="Arial"/>
              </a:rPr>
              <a:t>f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</a:t>
            </a:r>
            <a:r>
              <a:rPr b="0" lang="en-US" sz="4400" spc="-1" strike="noStrike">
                <a:latin typeface="Arial"/>
              </a:rPr>
              <a:t>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23880" y="1122480"/>
            <a:ext cx="9137880" cy="238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6000" spc="-1" strike="noStrike">
                <a:solidFill>
                  <a:srgbClr val="222a35"/>
                </a:solidFill>
                <a:latin typeface="Calibri Light"/>
                <a:ea typeface="DejaVu Sans"/>
              </a:rPr>
              <a:t>MDP:Markov Decision Process</a:t>
            </a:r>
            <a:endParaRPr b="0" lang="en-US" sz="60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2628720" y="3674880"/>
            <a:ext cx="6623280" cy="199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Ctr="1">
            <a:normAutofit/>
          </a:bodyPr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i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GUETTICHE Mourad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57C89B9-10BD-429B-94A9-E88FC2692940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</a:t>
            </a:fld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ST={P,Q, R, S}, A={a,b,c}, γ=0.8.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6. Bellman’s equations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2EE5E96-342F-45D5-BC44-C366C90D25FD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10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156" name="Table 7"/>
          <p:cNvGraphicFramePr/>
          <p:nvPr/>
        </p:nvGraphicFramePr>
        <p:xfrm>
          <a:off x="1654200" y="296892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57" name="CustomShape 8"/>
          <p:cNvSpPr/>
          <p:nvPr/>
        </p:nvSpPr>
        <p:spPr>
          <a:xfrm>
            <a:off x="7215840" y="25603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P(S,c,S’)</a:t>
            </a: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158" name="Table 9"/>
          <p:cNvGraphicFramePr/>
          <p:nvPr/>
        </p:nvGraphicFramePr>
        <p:xfrm>
          <a:off x="4406400" y="297072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Table 10"/>
          <p:cNvGraphicFramePr/>
          <p:nvPr/>
        </p:nvGraphicFramePr>
        <p:xfrm>
          <a:off x="7124400" y="295740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60" name="CustomShape 11"/>
          <p:cNvSpPr/>
          <p:nvPr/>
        </p:nvSpPr>
        <p:spPr>
          <a:xfrm>
            <a:off x="1779840" y="25603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P(S,a,S’)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1" name="CustomShape 12"/>
          <p:cNvSpPr/>
          <p:nvPr/>
        </p:nvSpPr>
        <p:spPr>
          <a:xfrm>
            <a:off x="4407840" y="25603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P(S,b,S’)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6. Bellman’s Equations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BB67B67B-E4AB-4518-9344-0191B47481DE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11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65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66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67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168" name="Table 7"/>
          <p:cNvGraphicFramePr/>
          <p:nvPr/>
        </p:nvGraphicFramePr>
        <p:xfrm>
          <a:off x="1724400" y="2330280"/>
          <a:ext cx="1956600" cy="179496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</a:tblGrid>
              <a:tr h="40428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latin typeface="Arial"/>
                        </a:rPr>
                        <a:t>b</a:t>
                      </a:r>
                      <a:endParaRPr b="0" lang="en-US" sz="20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200" spc="-1" strike="noStrike">
                          <a:latin typeface="Arial"/>
                        </a:rPr>
                        <a:t>c</a:t>
                      </a:r>
                      <a:endParaRPr b="0" lang="en-US" sz="2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3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69" name="CustomShape 8"/>
          <p:cNvSpPr/>
          <p:nvPr/>
        </p:nvSpPr>
        <p:spPr>
          <a:xfrm>
            <a:off x="1920240" y="178596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r(S,a)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70" name="CustomShape 9"/>
          <p:cNvSpPr/>
          <p:nvPr/>
        </p:nvSpPr>
        <p:spPr>
          <a:xfrm>
            <a:off x="4381200" y="178596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Policy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(P)=a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(Q)=a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(R)=b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(S)=c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6. Bellman’s Equations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1009800" y="15962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7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EA8D219F-94F0-4B4D-AE16-D32C67D47018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12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74" name="CustomShape 4"/>
          <p:cNvSpPr/>
          <p:nvPr/>
        </p:nvSpPr>
        <p:spPr>
          <a:xfrm>
            <a:off x="2362320" y="5257800"/>
            <a:ext cx="7691400" cy="909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5" name="CustomShape 5"/>
          <p:cNvSpPr/>
          <p:nvPr/>
        </p:nvSpPr>
        <p:spPr>
          <a:xfrm>
            <a:off x="8222760" y="178704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Policy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p=0.8(0.9p+0.1q)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q=0.8(0.9q+0.1r)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r=0.8(0.4q+0.6s)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s=10+0.8(0.5q+0.5r)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76" name="CustomShape 6"/>
          <p:cNvSpPr/>
          <p:nvPr/>
        </p:nvSpPr>
        <p:spPr>
          <a:xfrm>
            <a:off x="396288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177" name="CustomShape 7"/>
          <p:cNvSpPr/>
          <p:nvPr/>
        </p:nvSpPr>
        <p:spPr>
          <a:xfrm>
            <a:off x="640116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178" name="CustomShape 8"/>
          <p:cNvSpPr/>
          <p:nvPr/>
        </p:nvSpPr>
        <p:spPr>
          <a:xfrm>
            <a:off x="5181840" y="41148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179" name="CustomShape 9"/>
          <p:cNvSpPr/>
          <p:nvPr/>
        </p:nvSpPr>
        <p:spPr>
          <a:xfrm>
            <a:off x="6248880" y="335268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180" name="CustomShape 10"/>
          <p:cNvSpPr/>
          <p:nvPr/>
        </p:nvSpPr>
        <p:spPr>
          <a:xfrm>
            <a:off x="5486760" y="2262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1" name="CustomShape 11"/>
          <p:cNvSpPr/>
          <p:nvPr/>
        </p:nvSpPr>
        <p:spPr>
          <a:xfrm>
            <a:off x="3429360" y="4343400"/>
            <a:ext cx="604800" cy="604800"/>
          </a:xfrm>
          <a:prstGeom prst="ellipse">
            <a:avLst/>
          </a:prstGeom>
          <a:solidFill>
            <a:srgbClr val="729fcf"/>
          </a:solidFill>
          <a:ln>
            <a:solidFill>
              <a:srgbClr val="729fc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2" name="CustomShape 12"/>
          <p:cNvSpPr/>
          <p:nvPr/>
        </p:nvSpPr>
        <p:spPr>
          <a:xfrm>
            <a:off x="7467840" y="4267080"/>
            <a:ext cx="604800" cy="604800"/>
          </a:xfrm>
          <a:prstGeom prst="ellipse">
            <a:avLst/>
          </a:prstGeom>
          <a:solidFill>
            <a:srgbClr val="00a933"/>
          </a:solidFill>
          <a:ln>
            <a:solidFill>
              <a:srgbClr val="00a93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3" name="Line 13"/>
          <p:cNvSpPr/>
          <p:nvPr/>
        </p:nvSpPr>
        <p:spPr>
          <a:xfrm flipH="1">
            <a:off x="5790600" y="2362680"/>
            <a:ext cx="1440" cy="838440"/>
          </a:xfrm>
          <a:prstGeom prst="line">
            <a:avLst/>
          </a:prstGeom>
          <a:ln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184" name="CustomShape 14"/>
          <p:cNvSpPr/>
          <p:nvPr/>
        </p:nvSpPr>
        <p:spPr>
          <a:xfrm>
            <a:off x="6098760" y="2838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5" name="CustomShape 15"/>
          <p:cNvSpPr/>
          <p:nvPr/>
        </p:nvSpPr>
        <p:spPr>
          <a:xfrm>
            <a:off x="6350760" y="3414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6" name="CustomShape 16"/>
          <p:cNvSpPr/>
          <p:nvPr/>
        </p:nvSpPr>
        <p:spPr>
          <a:xfrm>
            <a:off x="5303880" y="457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0.6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7" name="Line 17"/>
          <p:cNvSpPr/>
          <p:nvPr/>
        </p:nvSpPr>
        <p:spPr>
          <a:xfrm flipH="1">
            <a:off x="4038840" y="4647960"/>
            <a:ext cx="3429000" cy="76320"/>
          </a:xfrm>
          <a:prstGeom prst="line">
            <a:avLst/>
          </a:prstGeom>
          <a:ln>
            <a:solidFill>
              <a:srgbClr val="00a933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188" name="CustomShape 18"/>
          <p:cNvSpPr/>
          <p:nvPr/>
        </p:nvSpPr>
        <p:spPr>
          <a:xfrm>
            <a:off x="4007880" y="266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89" name="Line 19"/>
          <p:cNvSpPr/>
          <p:nvPr/>
        </p:nvSpPr>
        <p:spPr>
          <a:xfrm flipH="1">
            <a:off x="3733920" y="2057400"/>
            <a:ext cx="1752840" cy="2286000"/>
          </a:xfrm>
          <a:prstGeom prst="line">
            <a:avLst/>
          </a:prstGeom>
          <a:ln>
            <a:solidFill>
              <a:srgbClr val="729fcf"/>
            </a:solidFill>
            <a:head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190" name="CustomShape 20"/>
          <p:cNvSpPr/>
          <p:nvPr/>
        </p:nvSpPr>
        <p:spPr>
          <a:xfrm>
            <a:off x="4511880" y="374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1" name="Line 21"/>
          <p:cNvSpPr/>
          <p:nvPr/>
        </p:nvSpPr>
        <p:spPr>
          <a:xfrm flipV="1">
            <a:off x="3949560" y="3504960"/>
            <a:ext cx="1537200" cy="927360"/>
          </a:xfrm>
          <a:prstGeom prst="line">
            <a:avLst/>
          </a:prstGeom>
          <a:ln>
            <a:solidFill>
              <a:srgbClr val="729fcf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192" name="CustomShape 22"/>
          <p:cNvSpPr/>
          <p:nvPr/>
        </p:nvSpPr>
        <p:spPr>
          <a:xfrm>
            <a:off x="6098760" y="1326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3" name="CustomShape 23"/>
          <p:cNvSpPr/>
          <p:nvPr/>
        </p:nvSpPr>
        <p:spPr>
          <a:xfrm>
            <a:off x="5645880" y="392436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94" name="CustomShape 24"/>
          <p:cNvSpPr/>
          <p:nvPr/>
        </p:nvSpPr>
        <p:spPr>
          <a:xfrm flipH="1" flipV="1">
            <a:off x="5787000" y="3805560"/>
            <a:ext cx="1674360" cy="7596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a933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95" name="Group 25"/>
          <p:cNvGrpSpPr/>
          <p:nvPr/>
        </p:nvGrpSpPr>
        <p:grpSpPr>
          <a:xfrm>
            <a:off x="5486760" y="3106800"/>
            <a:ext cx="2070000" cy="1249200"/>
            <a:chOff x="5486760" y="3106800"/>
            <a:chExt cx="2070000" cy="1249200"/>
          </a:xfrm>
        </p:grpSpPr>
        <p:sp>
          <p:nvSpPr>
            <p:cNvPr id="196" name="CustomShape 26"/>
            <p:cNvSpPr/>
            <p:nvPr/>
          </p:nvSpPr>
          <p:spPr>
            <a:xfrm>
              <a:off x="5486760" y="3200400"/>
              <a:ext cx="604800" cy="6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Q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197" name="CustomShape 27"/>
            <p:cNvSpPr/>
            <p:nvPr/>
          </p:nvSpPr>
          <p:spPr>
            <a:xfrm flipH="1" flipV="1">
              <a:off x="5788440" y="3106440"/>
              <a:ext cx="10080" cy="696600"/>
            </a:xfrm>
            <a:prstGeom prst="curvedConnector3">
              <a:avLst>
                <a:gd name="adj1" fmla="val -5468571"/>
              </a:avLst>
            </a:prstGeom>
            <a:noFill/>
            <a:ln>
              <a:solidFill>
                <a:srgbClr val="ff4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8" name="Line 28"/>
            <p:cNvSpPr/>
            <p:nvPr/>
          </p:nvSpPr>
          <p:spPr>
            <a:xfrm>
              <a:off x="6095880" y="3504600"/>
              <a:ext cx="1460880" cy="851400"/>
            </a:xfrm>
            <a:prstGeom prst="line">
              <a:avLst/>
            </a:prstGeom>
            <a:ln>
              <a:solidFill>
                <a:srgbClr val="ff4000"/>
              </a:solidFill>
              <a:tailEnd len="med" type="triangle" w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199" name="Group 29"/>
          <p:cNvGrpSpPr/>
          <p:nvPr/>
        </p:nvGrpSpPr>
        <p:grpSpPr>
          <a:xfrm>
            <a:off x="5486760" y="1752120"/>
            <a:ext cx="604800" cy="608040"/>
            <a:chOff x="5486760" y="1752120"/>
            <a:chExt cx="604800" cy="608040"/>
          </a:xfrm>
        </p:grpSpPr>
        <p:sp>
          <p:nvSpPr>
            <p:cNvPr id="200" name="CustomShape 30"/>
            <p:cNvSpPr/>
            <p:nvPr/>
          </p:nvSpPr>
          <p:spPr>
            <a:xfrm>
              <a:off x="5486760" y="1752480"/>
              <a:ext cx="604800" cy="6048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P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201" name="CustomShape 31"/>
            <p:cNvSpPr/>
            <p:nvPr/>
          </p:nvSpPr>
          <p:spPr>
            <a:xfrm>
              <a:off x="5790240" y="1752120"/>
              <a:ext cx="360" cy="608040"/>
            </a:xfrm>
            <a:prstGeom prst="curvedConnector3">
              <a:avLst>
                <a:gd name="adj1" fmla="val 109750000"/>
              </a:avLst>
            </a:prstGeom>
            <a:noFill/>
            <a:ln>
              <a:solidFill>
                <a:srgbClr val="3465a4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396252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640080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04" name="CustomShape 3"/>
          <p:cNvSpPr/>
          <p:nvPr/>
        </p:nvSpPr>
        <p:spPr>
          <a:xfrm>
            <a:off x="5181480" y="41148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05" name="CustomShape 4"/>
          <p:cNvSpPr/>
          <p:nvPr/>
        </p:nvSpPr>
        <p:spPr>
          <a:xfrm>
            <a:off x="6248520" y="335268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06" name="CustomShape 5"/>
          <p:cNvSpPr/>
          <p:nvPr/>
        </p:nvSpPr>
        <p:spPr>
          <a:xfrm>
            <a:off x="5486400" y="2262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07" name="CustomShape 6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6. Bellman’s Equations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08" name="CustomShape 7"/>
          <p:cNvSpPr/>
          <p:nvPr/>
        </p:nvSpPr>
        <p:spPr>
          <a:xfrm>
            <a:off x="838080" y="18255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7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09" name="CustomShape 8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3F51986-7A99-4803-A399-401B4F6B584E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13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10" name="CustomShape 9"/>
          <p:cNvSpPr/>
          <p:nvPr/>
        </p:nvSpPr>
        <p:spPr>
          <a:xfrm>
            <a:off x="3429000" y="4343400"/>
            <a:ext cx="604800" cy="604800"/>
          </a:xfrm>
          <a:prstGeom prst="ellipse">
            <a:avLst/>
          </a:prstGeom>
          <a:solidFill>
            <a:srgbClr val="729fcf"/>
          </a:solidFill>
          <a:ln>
            <a:solidFill>
              <a:srgbClr val="729fc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1" name="CustomShape 10"/>
          <p:cNvSpPr/>
          <p:nvPr/>
        </p:nvSpPr>
        <p:spPr>
          <a:xfrm>
            <a:off x="7467480" y="4267080"/>
            <a:ext cx="604800" cy="604800"/>
          </a:xfrm>
          <a:prstGeom prst="ellipse">
            <a:avLst/>
          </a:prstGeom>
          <a:solidFill>
            <a:srgbClr val="00a933"/>
          </a:solidFill>
          <a:ln>
            <a:solidFill>
              <a:srgbClr val="00a93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2" name="Line 11"/>
          <p:cNvSpPr/>
          <p:nvPr/>
        </p:nvSpPr>
        <p:spPr>
          <a:xfrm flipH="1">
            <a:off x="5790240" y="2362680"/>
            <a:ext cx="1440" cy="838440"/>
          </a:xfrm>
          <a:prstGeom prst="line">
            <a:avLst/>
          </a:prstGeom>
          <a:ln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13" name="CustomShape 12"/>
          <p:cNvSpPr/>
          <p:nvPr/>
        </p:nvSpPr>
        <p:spPr>
          <a:xfrm>
            <a:off x="6098400" y="2838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4" name="CustomShape 13"/>
          <p:cNvSpPr/>
          <p:nvPr/>
        </p:nvSpPr>
        <p:spPr>
          <a:xfrm>
            <a:off x="6350400" y="3414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5" name="CustomShape 14"/>
          <p:cNvSpPr/>
          <p:nvPr/>
        </p:nvSpPr>
        <p:spPr>
          <a:xfrm>
            <a:off x="5303520" y="457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0.6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6" name="Line 15"/>
          <p:cNvSpPr/>
          <p:nvPr/>
        </p:nvSpPr>
        <p:spPr>
          <a:xfrm flipH="1">
            <a:off x="4038480" y="4647960"/>
            <a:ext cx="3429000" cy="76320"/>
          </a:xfrm>
          <a:prstGeom prst="line">
            <a:avLst/>
          </a:prstGeom>
          <a:ln>
            <a:solidFill>
              <a:srgbClr val="00a933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17" name="CustomShape 16"/>
          <p:cNvSpPr/>
          <p:nvPr/>
        </p:nvSpPr>
        <p:spPr>
          <a:xfrm>
            <a:off x="4007520" y="266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8" name="Line 17"/>
          <p:cNvSpPr/>
          <p:nvPr/>
        </p:nvSpPr>
        <p:spPr>
          <a:xfrm flipH="1">
            <a:off x="3733560" y="2057400"/>
            <a:ext cx="1752840" cy="2286000"/>
          </a:xfrm>
          <a:prstGeom prst="line">
            <a:avLst/>
          </a:prstGeom>
          <a:ln>
            <a:solidFill>
              <a:srgbClr val="729fcf"/>
            </a:solidFill>
            <a:head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19" name="CustomShape 18"/>
          <p:cNvSpPr/>
          <p:nvPr/>
        </p:nvSpPr>
        <p:spPr>
          <a:xfrm>
            <a:off x="4511520" y="374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20" name="Line 19"/>
          <p:cNvSpPr/>
          <p:nvPr/>
        </p:nvSpPr>
        <p:spPr>
          <a:xfrm flipV="1">
            <a:off x="3949200" y="3504960"/>
            <a:ext cx="1537200" cy="927360"/>
          </a:xfrm>
          <a:prstGeom prst="line">
            <a:avLst/>
          </a:prstGeom>
          <a:ln>
            <a:solidFill>
              <a:srgbClr val="729fcf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21" name="CustomShape 20"/>
          <p:cNvSpPr/>
          <p:nvPr/>
        </p:nvSpPr>
        <p:spPr>
          <a:xfrm>
            <a:off x="2362320" y="5257800"/>
            <a:ext cx="7691400" cy="909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22" name="CustomShape 21"/>
          <p:cNvSpPr/>
          <p:nvPr/>
        </p:nvSpPr>
        <p:spPr>
          <a:xfrm>
            <a:off x="6098400" y="1326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23" name="CustomShape 22"/>
          <p:cNvSpPr/>
          <p:nvPr/>
        </p:nvSpPr>
        <p:spPr>
          <a:xfrm>
            <a:off x="5645520" y="392436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24" name="CustomShape 23"/>
          <p:cNvSpPr/>
          <p:nvPr/>
        </p:nvSpPr>
        <p:spPr>
          <a:xfrm flipH="1" flipV="1">
            <a:off x="5786640" y="3805560"/>
            <a:ext cx="1674360" cy="7596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a933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25" name="Group 24"/>
          <p:cNvGrpSpPr/>
          <p:nvPr/>
        </p:nvGrpSpPr>
        <p:grpSpPr>
          <a:xfrm>
            <a:off x="5486400" y="3106800"/>
            <a:ext cx="2070360" cy="1249200"/>
            <a:chOff x="5486400" y="3106800"/>
            <a:chExt cx="2070360" cy="1249200"/>
          </a:xfrm>
        </p:grpSpPr>
        <p:sp>
          <p:nvSpPr>
            <p:cNvPr id="226" name="CustomShape 25"/>
            <p:cNvSpPr/>
            <p:nvPr/>
          </p:nvSpPr>
          <p:spPr>
            <a:xfrm>
              <a:off x="5486400" y="3200400"/>
              <a:ext cx="604800" cy="6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Q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227" name="CustomShape 26"/>
            <p:cNvSpPr/>
            <p:nvPr/>
          </p:nvSpPr>
          <p:spPr>
            <a:xfrm flipH="1" flipV="1">
              <a:off x="5788080" y="3106440"/>
              <a:ext cx="10080" cy="696600"/>
            </a:xfrm>
            <a:prstGeom prst="curvedConnector3">
              <a:avLst>
                <a:gd name="adj1" fmla="val -5468571"/>
              </a:avLst>
            </a:prstGeom>
            <a:noFill/>
            <a:ln>
              <a:solidFill>
                <a:srgbClr val="ff4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Line 27"/>
            <p:cNvSpPr/>
            <p:nvPr/>
          </p:nvSpPr>
          <p:spPr>
            <a:xfrm>
              <a:off x="6095880" y="3504600"/>
              <a:ext cx="1460880" cy="851400"/>
            </a:xfrm>
            <a:prstGeom prst="line">
              <a:avLst/>
            </a:prstGeom>
            <a:ln>
              <a:solidFill>
                <a:srgbClr val="ff4000"/>
              </a:solidFill>
              <a:tailEnd len="med" type="triangle" w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229" name="Group 28"/>
          <p:cNvGrpSpPr/>
          <p:nvPr/>
        </p:nvGrpSpPr>
        <p:grpSpPr>
          <a:xfrm>
            <a:off x="5486400" y="1752120"/>
            <a:ext cx="604800" cy="608040"/>
            <a:chOff x="5486400" y="1752120"/>
            <a:chExt cx="604800" cy="608040"/>
          </a:xfrm>
        </p:grpSpPr>
        <p:sp>
          <p:nvSpPr>
            <p:cNvPr id="230" name="CustomShape 29"/>
            <p:cNvSpPr/>
            <p:nvPr/>
          </p:nvSpPr>
          <p:spPr>
            <a:xfrm>
              <a:off x="5486400" y="1752480"/>
              <a:ext cx="604800" cy="6048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P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231" name="CustomShape 30"/>
            <p:cNvSpPr/>
            <p:nvPr/>
          </p:nvSpPr>
          <p:spPr>
            <a:xfrm>
              <a:off x="5789880" y="1752120"/>
              <a:ext cx="360" cy="608040"/>
            </a:xfrm>
            <a:prstGeom prst="curvedConnector3">
              <a:avLst>
                <a:gd name="adj1" fmla="val 109750000"/>
              </a:avLst>
            </a:prstGeom>
            <a:noFill/>
            <a:ln>
              <a:solidFill>
                <a:srgbClr val="3465a4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2" name="CustomShape 31"/>
          <p:cNvSpPr/>
          <p:nvPr/>
        </p:nvSpPr>
        <p:spPr>
          <a:xfrm>
            <a:off x="8222760" y="178704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P=0.592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Q=2.072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R=7.252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S=13.727.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Given : policy π, state s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From state s how to evaluate the outcome of each action a ?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Discount total reward :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40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R(s,a)=r(s,a)+γΣ</a:t>
            </a:r>
            <a:r>
              <a:rPr b="1" lang="fr-FR" sz="4000" spc="-1" strike="noStrike" baseline="-14000000">
                <a:solidFill>
                  <a:srgbClr val="111111"/>
                </a:solidFill>
                <a:latin typeface="Times New Roman"/>
                <a:ea typeface="Times New Roman"/>
              </a:rPr>
              <a:t>s’ϵS</a:t>
            </a:r>
            <a:r>
              <a:rPr b="1" lang="fr-FR" sz="40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P(s,a,s’)R(s’, </a:t>
            </a:r>
            <a:r>
              <a:rPr b="1" lang="fr-FR" sz="32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π(s’)</a:t>
            </a:r>
            <a:r>
              <a:rPr b="1" lang="fr-FR" sz="40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)</a:t>
            </a: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40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         </a:t>
            </a:r>
            <a:r>
              <a:rPr b="1" lang="fr-FR" sz="32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=immediate reward +discount future rewards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7. State Action value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B9DFB94B-E240-402B-9A94-E106467485A3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14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36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37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38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6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Q</a:t>
            </a:r>
            <a:r>
              <a:rPr b="0" lang="fr-FR" sz="36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(s,a)=r(s,a)+γΣ</a:t>
            </a:r>
            <a:r>
              <a:rPr b="1" lang="fr-FR" sz="3600" spc="-1" strike="noStrike" baseline="-14000000">
                <a:solidFill>
                  <a:srgbClr val="111111"/>
                </a:solidFill>
                <a:latin typeface="Times New Roman"/>
                <a:ea typeface="Times New Roman"/>
              </a:rPr>
              <a:t>s’ϵS</a:t>
            </a:r>
            <a:r>
              <a:rPr b="1" lang="fr-FR" sz="36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P(s,a,s’)Q</a:t>
            </a:r>
            <a:r>
              <a:rPr b="0" lang="fr-FR" sz="36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(s’,π(s’))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Q</a:t>
            </a:r>
            <a:r>
              <a:rPr b="0" lang="fr-FR" sz="36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(s,a)=r(s,a)+γΣ</a:t>
            </a:r>
            <a:r>
              <a:rPr b="1" lang="fr-FR" sz="3600" spc="-1" strike="noStrike" baseline="-14000000">
                <a:solidFill>
                  <a:srgbClr val="ff0000"/>
                </a:solidFill>
                <a:latin typeface="Times New Roman"/>
                <a:ea typeface="Times New Roman"/>
              </a:rPr>
              <a:t>s’ϵS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P(s,a,s’)V</a:t>
            </a:r>
            <a:r>
              <a:rPr b="0" lang="fr-FR" sz="36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(s’)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2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The state action value (or simply action Q-value) for any given state s and action (a) under a policy </a:t>
            </a:r>
            <a:r>
              <a:rPr b="0" lang="fr-FR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π is the immediat reward, when taking action a in state s, </a:t>
            </a:r>
            <a:r>
              <a:rPr b="0" lang="fr-FR" sz="32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 and following policy </a:t>
            </a:r>
            <a:r>
              <a:rPr b="0" lang="fr-FR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π thereafter.</a:t>
            </a:r>
            <a:r>
              <a:rPr b="0" lang="fr-FR" sz="3200" spc="-1" strike="noStrike">
                <a:solidFill>
                  <a:srgbClr val="111111"/>
                </a:solidFill>
                <a:latin typeface="Times New Roman"/>
                <a:ea typeface="Times New Roman"/>
              </a:rPr>
              <a:t>  </a:t>
            </a:r>
            <a:endParaRPr b="0" lang="en-US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V</a:t>
            </a:r>
            <a:r>
              <a:rPr b="0" lang="fr-FR" sz="36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(s)=Q</a:t>
            </a:r>
            <a:r>
              <a:rPr b="0" lang="fr-FR" sz="36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(s,</a:t>
            </a:r>
            <a:r>
              <a:rPr b="0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π(s</a:t>
            </a:r>
            <a:r>
              <a:rPr b="1" lang="fr-FR" sz="36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)).</a:t>
            </a: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600" spc="-1" strike="noStrike">
              <a:latin typeface="Arial"/>
            </a:endParaRPr>
          </a:p>
        </p:txBody>
      </p:sp>
      <p:sp>
        <p:nvSpPr>
          <p:cNvPr id="240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7. State Action value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241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7CBF509D-A5BA-4E57-A4B6-FAA04DF0CBB0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15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42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43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44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640080" y="1554480"/>
            <a:ext cx="10509840" cy="479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S={P,Q, R, S}, A={a,b,c}, γ=0.8.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246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7. State action value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247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EE087613-944C-4BDD-B8EE-E8470E6E8CC8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16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50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251" name="Table 7"/>
          <p:cNvGraphicFramePr/>
          <p:nvPr/>
        </p:nvGraphicFramePr>
        <p:xfrm>
          <a:off x="745560" y="263160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52" name="CustomShape 8"/>
          <p:cNvSpPr/>
          <p:nvPr/>
        </p:nvSpPr>
        <p:spPr>
          <a:xfrm>
            <a:off x="5943600" y="21031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P(S,c,S’)</a:t>
            </a: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253" name="Table 9"/>
          <p:cNvGraphicFramePr/>
          <p:nvPr/>
        </p:nvGraphicFramePr>
        <p:xfrm>
          <a:off x="3361680" y="259308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0.6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0.4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4" name="Table 10"/>
          <p:cNvGraphicFramePr/>
          <p:nvPr/>
        </p:nvGraphicFramePr>
        <p:xfrm>
          <a:off x="6041160" y="2563920"/>
          <a:ext cx="2377080" cy="173844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  <a:gridCol w="420480"/>
              </a:tblGrid>
              <a:tr h="34776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0.9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0.0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55" name="CustomShape 11"/>
          <p:cNvSpPr/>
          <p:nvPr/>
        </p:nvSpPr>
        <p:spPr>
          <a:xfrm>
            <a:off x="725760" y="21031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P(S,a,S’)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56" name="CustomShape 12"/>
          <p:cNvSpPr/>
          <p:nvPr/>
        </p:nvSpPr>
        <p:spPr>
          <a:xfrm>
            <a:off x="3377520" y="21031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P(S,b,S’)</a:t>
            </a:r>
            <a:endParaRPr b="0" lang="en-US" sz="1800" spc="-1" strike="noStrike">
              <a:latin typeface="Arial"/>
            </a:endParaRPr>
          </a:p>
        </p:txBody>
      </p:sp>
      <p:graphicFrame>
        <p:nvGraphicFramePr>
          <p:cNvPr id="257" name="Table 13"/>
          <p:cNvGraphicFramePr/>
          <p:nvPr/>
        </p:nvGraphicFramePr>
        <p:xfrm>
          <a:off x="876960" y="4817160"/>
          <a:ext cx="1956600" cy="1794960"/>
        </p:xfrm>
        <a:graphic>
          <a:graphicData uri="http://schemas.openxmlformats.org/drawingml/2006/table">
            <a:tbl>
              <a:tblPr/>
              <a:tblGrid>
                <a:gridCol w="489240"/>
                <a:gridCol w="489240"/>
                <a:gridCol w="489240"/>
                <a:gridCol w="489240"/>
              </a:tblGrid>
              <a:tr h="40428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latin typeface="Arial"/>
                        </a:rPr>
                        <a:t>b</a:t>
                      </a:r>
                      <a:endParaRPr b="0" lang="en-US" sz="20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200" spc="-1" strike="noStrike">
                          <a:latin typeface="Arial"/>
                        </a:rPr>
                        <a:t>c</a:t>
                      </a:r>
                      <a:endParaRPr b="0" lang="en-US" sz="2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P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3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Q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5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77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Arial"/>
                        </a:rPr>
                        <a:t>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latin typeface="Arial"/>
                        </a:rPr>
                        <a:t>10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58" name="CustomShape 14"/>
          <p:cNvSpPr/>
          <p:nvPr/>
        </p:nvSpPr>
        <p:spPr>
          <a:xfrm>
            <a:off x="3468960" y="438912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Policy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(P)=a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(Q)=a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(R)=b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(S)=c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59" name="CustomShape 15"/>
          <p:cNvSpPr/>
          <p:nvPr/>
        </p:nvSpPr>
        <p:spPr>
          <a:xfrm>
            <a:off x="725760" y="4443120"/>
            <a:ext cx="2198880" cy="31356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r(S,a)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7. State action value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1009800" y="15962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7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E964EF11-0601-4039-812E-447B5945EB37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17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2362320" y="5257800"/>
            <a:ext cx="7691400" cy="909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8222760" y="178704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Policy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(P,a)=0.8(0.9p+0.1q)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(P,b)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=0+0.8(0.6q+0.4s)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(P,c)=3+0.8q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96288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66" name="CustomShape 7"/>
          <p:cNvSpPr/>
          <p:nvPr/>
        </p:nvSpPr>
        <p:spPr>
          <a:xfrm>
            <a:off x="640116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67" name="CustomShape 8"/>
          <p:cNvSpPr/>
          <p:nvPr/>
        </p:nvSpPr>
        <p:spPr>
          <a:xfrm>
            <a:off x="5181840" y="41148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68" name="CustomShape 9"/>
          <p:cNvSpPr/>
          <p:nvPr/>
        </p:nvSpPr>
        <p:spPr>
          <a:xfrm>
            <a:off x="6248880" y="335268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69" name="CustomShape 10"/>
          <p:cNvSpPr/>
          <p:nvPr/>
        </p:nvSpPr>
        <p:spPr>
          <a:xfrm>
            <a:off x="5486760" y="2262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0" name="CustomShape 11"/>
          <p:cNvSpPr/>
          <p:nvPr/>
        </p:nvSpPr>
        <p:spPr>
          <a:xfrm>
            <a:off x="3429360" y="4343400"/>
            <a:ext cx="604800" cy="604800"/>
          </a:xfrm>
          <a:prstGeom prst="ellipse">
            <a:avLst/>
          </a:prstGeom>
          <a:solidFill>
            <a:srgbClr val="729fcf"/>
          </a:solidFill>
          <a:ln>
            <a:solidFill>
              <a:srgbClr val="729fc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1" name="CustomShape 12"/>
          <p:cNvSpPr/>
          <p:nvPr/>
        </p:nvSpPr>
        <p:spPr>
          <a:xfrm>
            <a:off x="7467840" y="4267080"/>
            <a:ext cx="604800" cy="604800"/>
          </a:xfrm>
          <a:prstGeom prst="ellipse">
            <a:avLst/>
          </a:prstGeom>
          <a:solidFill>
            <a:srgbClr val="00a933"/>
          </a:solidFill>
          <a:ln>
            <a:solidFill>
              <a:srgbClr val="00a93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2" name="Line 13"/>
          <p:cNvSpPr/>
          <p:nvPr/>
        </p:nvSpPr>
        <p:spPr>
          <a:xfrm flipH="1">
            <a:off x="5790600" y="2362680"/>
            <a:ext cx="1440" cy="838440"/>
          </a:xfrm>
          <a:prstGeom prst="line">
            <a:avLst/>
          </a:prstGeom>
          <a:ln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73" name="CustomShape 14"/>
          <p:cNvSpPr/>
          <p:nvPr/>
        </p:nvSpPr>
        <p:spPr>
          <a:xfrm>
            <a:off x="6098760" y="2838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4" name="CustomShape 15"/>
          <p:cNvSpPr/>
          <p:nvPr/>
        </p:nvSpPr>
        <p:spPr>
          <a:xfrm>
            <a:off x="6350760" y="3414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5" name="CustomShape 16"/>
          <p:cNvSpPr/>
          <p:nvPr/>
        </p:nvSpPr>
        <p:spPr>
          <a:xfrm>
            <a:off x="5303880" y="457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0.6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6" name="Line 17"/>
          <p:cNvSpPr/>
          <p:nvPr/>
        </p:nvSpPr>
        <p:spPr>
          <a:xfrm flipH="1">
            <a:off x="4038840" y="4647960"/>
            <a:ext cx="3429000" cy="76320"/>
          </a:xfrm>
          <a:prstGeom prst="line">
            <a:avLst/>
          </a:prstGeom>
          <a:ln>
            <a:solidFill>
              <a:srgbClr val="00a933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77" name="CustomShape 18"/>
          <p:cNvSpPr/>
          <p:nvPr/>
        </p:nvSpPr>
        <p:spPr>
          <a:xfrm>
            <a:off x="4007880" y="266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78" name="Line 19"/>
          <p:cNvSpPr/>
          <p:nvPr/>
        </p:nvSpPr>
        <p:spPr>
          <a:xfrm flipH="1">
            <a:off x="3733920" y="2057400"/>
            <a:ext cx="1752840" cy="2286000"/>
          </a:xfrm>
          <a:prstGeom prst="line">
            <a:avLst/>
          </a:prstGeom>
          <a:ln>
            <a:solidFill>
              <a:srgbClr val="729fcf"/>
            </a:solidFill>
            <a:head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79" name="CustomShape 20"/>
          <p:cNvSpPr/>
          <p:nvPr/>
        </p:nvSpPr>
        <p:spPr>
          <a:xfrm>
            <a:off x="4511880" y="374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80" name="Line 21"/>
          <p:cNvSpPr/>
          <p:nvPr/>
        </p:nvSpPr>
        <p:spPr>
          <a:xfrm flipV="1">
            <a:off x="3949560" y="3504960"/>
            <a:ext cx="1537200" cy="927360"/>
          </a:xfrm>
          <a:prstGeom prst="line">
            <a:avLst/>
          </a:prstGeom>
          <a:ln>
            <a:solidFill>
              <a:srgbClr val="729fcf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281" name="CustomShape 22"/>
          <p:cNvSpPr/>
          <p:nvPr/>
        </p:nvSpPr>
        <p:spPr>
          <a:xfrm>
            <a:off x="6098760" y="1326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82" name="CustomShape 23"/>
          <p:cNvSpPr/>
          <p:nvPr/>
        </p:nvSpPr>
        <p:spPr>
          <a:xfrm>
            <a:off x="5645880" y="392436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83" name="CustomShape 24"/>
          <p:cNvSpPr/>
          <p:nvPr/>
        </p:nvSpPr>
        <p:spPr>
          <a:xfrm flipH="1" flipV="1">
            <a:off x="5787000" y="3805560"/>
            <a:ext cx="1674360" cy="7596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a933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84" name="Group 25"/>
          <p:cNvGrpSpPr/>
          <p:nvPr/>
        </p:nvGrpSpPr>
        <p:grpSpPr>
          <a:xfrm>
            <a:off x="5486760" y="3106800"/>
            <a:ext cx="2070000" cy="1249200"/>
            <a:chOff x="5486760" y="3106800"/>
            <a:chExt cx="2070000" cy="1249200"/>
          </a:xfrm>
        </p:grpSpPr>
        <p:sp>
          <p:nvSpPr>
            <p:cNvPr id="285" name="CustomShape 26"/>
            <p:cNvSpPr/>
            <p:nvPr/>
          </p:nvSpPr>
          <p:spPr>
            <a:xfrm>
              <a:off x="5486760" y="3200400"/>
              <a:ext cx="604800" cy="6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Q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286" name="CustomShape 27"/>
            <p:cNvSpPr/>
            <p:nvPr/>
          </p:nvSpPr>
          <p:spPr>
            <a:xfrm flipH="1" flipV="1">
              <a:off x="5788440" y="3106440"/>
              <a:ext cx="10080" cy="696600"/>
            </a:xfrm>
            <a:prstGeom prst="curvedConnector3">
              <a:avLst>
                <a:gd name="adj1" fmla="val -5468571"/>
              </a:avLst>
            </a:prstGeom>
            <a:noFill/>
            <a:ln>
              <a:solidFill>
                <a:srgbClr val="ff4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7" name="Line 28"/>
            <p:cNvSpPr/>
            <p:nvPr/>
          </p:nvSpPr>
          <p:spPr>
            <a:xfrm>
              <a:off x="6095880" y="3504600"/>
              <a:ext cx="1460880" cy="851400"/>
            </a:xfrm>
            <a:prstGeom prst="line">
              <a:avLst/>
            </a:prstGeom>
            <a:ln>
              <a:solidFill>
                <a:srgbClr val="ff4000"/>
              </a:solidFill>
              <a:tailEnd len="med" type="triangle" w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288" name="Group 29"/>
          <p:cNvGrpSpPr/>
          <p:nvPr/>
        </p:nvGrpSpPr>
        <p:grpSpPr>
          <a:xfrm>
            <a:off x="5486760" y="1752120"/>
            <a:ext cx="604800" cy="608040"/>
            <a:chOff x="5486760" y="1752120"/>
            <a:chExt cx="604800" cy="608040"/>
          </a:xfrm>
        </p:grpSpPr>
        <p:sp>
          <p:nvSpPr>
            <p:cNvPr id="289" name="CustomShape 30"/>
            <p:cNvSpPr/>
            <p:nvPr/>
          </p:nvSpPr>
          <p:spPr>
            <a:xfrm>
              <a:off x="5486760" y="1752480"/>
              <a:ext cx="604800" cy="6048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P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290" name="CustomShape 31"/>
            <p:cNvSpPr/>
            <p:nvPr/>
          </p:nvSpPr>
          <p:spPr>
            <a:xfrm>
              <a:off x="5790240" y="1752120"/>
              <a:ext cx="360" cy="608040"/>
            </a:xfrm>
            <a:prstGeom prst="curvedConnector3">
              <a:avLst>
                <a:gd name="adj1" fmla="val 109750000"/>
              </a:avLst>
            </a:prstGeom>
            <a:noFill/>
            <a:ln>
              <a:solidFill>
                <a:srgbClr val="3465a4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7. State action value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292" name="CustomShape 2"/>
          <p:cNvSpPr/>
          <p:nvPr/>
        </p:nvSpPr>
        <p:spPr>
          <a:xfrm>
            <a:off x="1009800" y="15962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7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93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4473094-6020-4FA9-A4FE-3F34F4AD77FF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18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294" name="CustomShape 4"/>
          <p:cNvSpPr/>
          <p:nvPr/>
        </p:nvSpPr>
        <p:spPr>
          <a:xfrm>
            <a:off x="2362320" y="5257800"/>
            <a:ext cx="7691400" cy="909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95" name="CustomShape 5"/>
          <p:cNvSpPr/>
          <p:nvPr/>
        </p:nvSpPr>
        <p:spPr>
          <a:xfrm>
            <a:off x="8222760" y="1787040"/>
            <a:ext cx="2564640" cy="2325240"/>
          </a:xfrm>
          <a:prstGeom prst="rect">
            <a:avLst/>
          </a:pr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Policy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(Q,a)=0.8(0.9q+0.1r)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(Q,b)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=5+0.8(0.4p+0.6r)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r>
              <a:rPr b="0" lang="en-US" sz="1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π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(Q,c)=5+0.8p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296" name="CustomShape 6"/>
          <p:cNvSpPr/>
          <p:nvPr/>
        </p:nvSpPr>
        <p:spPr>
          <a:xfrm>
            <a:off x="396288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97" name="CustomShape 7"/>
          <p:cNvSpPr/>
          <p:nvPr/>
        </p:nvSpPr>
        <p:spPr>
          <a:xfrm>
            <a:off x="6401160" y="259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98" name="CustomShape 8"/>
          <p:cNvSpPr/>
          <p:nvPr/>
        </p:nvSpPr>
        <p:spPr>
          <a:xfrm>
            <a:off x="5181840" y="41148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299" name="CustomShape 9"/>
          <p:cNvSpPr/>
          <p:nvPr/>
        </p:nvSpPr>
        <p:spPr>
          <a:xfrm>
            <a:off x="6248880" y="335268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300" name="CustomShape 10"/>
          <p:cNvSpPr/>
          <p:nvPr/>
        </p:nvSpPr>
        <p:spPr>
          <a:xfrm>
            <a:off x="5486760" y="2262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1" name="CustomShape 11"/>
          <p:cNvSpPr/>
          <p:nvPr/>
        </p:nvSpPr>
        <p:spPr>
          <a:xfrm>
            <a:off x="3429360" y="4343400"/>
            <a:ext cx="604800" cy="604800"/>
          </a:xfrm>
          <a:prstGeom prst="ellipse">
            <a:avLst/>
          </a:prstGeom>
          <a:solidFill>
            <a:srgbClr val="729fcf"/>
          </a:solidFill>
          <a:ln>
            <a:solidFill>
              <a:srgbClr val="729fc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2" name="CustomShape 12"/>
          <p:cNvSpPr/>
          <p:nvPr/>
        </p:nvSpPr>
        <p:spPr>
          <a:xfrm>
            <a:off x="7467840" y="4267080"/>
            <a:ext cx="604800" cy="604800"/>
          </a:xfrm>
          <a:prstGeom prst="ellipse">
            <a:avLst/>
          </a:prstGeom>
          <a:solidFill>
            <a:srgbClr val="00a933"/>
          </a:solidFill>
          <a:ln>
            <a:solidFill>
              <a:srgbClr val="00a93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3" name="Line 13"/>
          <p:cNvSpPr/>
          <p:nvPr/>
        </p:nvSpPr>
        <p:spPr>
          <a:xfrm flipH="1">
            <a:off x="5790600" y="2362680"/>
            <a:ext cx="1440" cy="838440"/>
          </a:xfrm>
          <a:prstGeom prst="line">
            <a:avLst/>
          </a:prstGeom>
          <a:ln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4" name="CustomShape 14"/>
          <p:cNvSpPr/>
          <p:nvPr/>
        </p:nvSpPr>
        <p:spPr>
          <a:xfrm>
            <a:off x="6098760" y="2838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5" name="CustomShape 15"/>
          <p:cNvSpPr/>
          <p:nvPr/>
        </p:nvSpPr>
        <p:spPr>
          <a:xfrm>
            <a:off x="6350760" y="3414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6" name="CustomShape 16"/>
          <p:cNvSpPr/>
          <p:nvPr/>
        </p:nvSpPr>
        <p:spPr>
          <a:xfrm>
            <a:off x="5303880" y="4570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0.6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7" name="Line 17"/>
          <p:cNvSpPr/>
          <p:nvPr/>
        </p:nvSpPr>
        <p:spPr>
          <a:xfrm flipH="1">
            <a:off x="4038840" y="4647960"/>
            <a:ext cx="3429000" cy="76320"/>
          </a:xfrm>
          <a:prstGeom prst="line">
            <a:avLst/>
          </a:prstGeom>
          <a:ln>
            <a:solidFill>
              <a:srgbClr val="00a933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08" name="CustomShape 18"/>
          <p:cNvSpPr/>
          <p:nvPr/>
        </p:nvSpPr>
        <p:spPr>
          <a:xfrm>
            <a:off x="4007880" y="266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09" name="Line 19"/>
          <p:cNvSpPr/>
          <p:nvPr/>
        </p:nvSpPr>
        <p:spPr>
          <a:xfrm flipH="1">
            <a:off x="3733920" y="2057400"/>
            <a:ext cx="1752840" cy="2286000"/>
          </a:xfrm>
          <a:prstGeom prst="line">
            <a:avLst/>
          </a:prstGeom>
          <a:ln>
            <a:solidFill>
              <a:srgbClr val="729fcf"/>
            </a:solidFill>
            <a:head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10" name="CustomShape 20"/>
          <p:cNvSpPr/>
          <p:nvPr/>
        </p:nvSpPr>
        <p:spPr>
          <a:xfrm>
            <a:off x="4511880" y="374292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11" name="Line 21"/>
          <p:cNvSpPr/>
          <p:nvPr/>
        </p:nvSpPr>
        <p:spPr>
          <a:xfrm flipV="1">
            <a:off x="3949560" y="3504960"/>
            <a:ext cx="1537200" cy="927360"/>
          </a:xfrm>
          <a:prstGeom prst="line">
            <a:avLst/>
          </a:prstGeom>
          <a:ln>
            <a:solidFill>
              <a:srgbClr val="729fcf"/>
            </a:solidFill>
            <a:tailEnd len="med" type="triangle" w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312" name="CustomShape 22"/>
          <p:cNvSpPr/>
          <p:nvPr/>
        </p:nvSpPr>
        <p:spPr>
          <a:xfrm>
            <a:off x="6098760" y="132660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13" name="CustomShape 23"/>
          <p:cNvSpPr/>
          <p:nvPr/>
        </p:nvSpPr>
        <p:spPr>
          <a:xfrm>
            <a:off x="5645880" y="3924360"/>
            <a:ext cx="986040" cy="6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0.4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14" name="CustomShape 24"/>
          <p:cNvSpPr/>
          <p:nvPr/>
        </p:nvSpPr>
        <p:spPr>
          <a:xfrm flipH="1" flipV="1">
            <a:off x="5787000" y="3805560"/>
            <a:ext cx="1674360" cy="759600"/>
          </a:xfrm>
          <a:prstGeom prst="curvedConnector3">
            <a:avLst>
              <a:gd name="adj1" fmla="val 50000"/>
            </a:avLst>
          </a:prstGeom>
          <a:noFill/>
          <a:ln>
            <a:solidFill>
              <a:srgbClr val="00a933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15" name="Group 25"/>
          <p:cNvGrpSpPr/>
          <p:nvPr/>
        </p:nvGrpSpPr>
        <p:grpSpPr>
          <a:xfrm>
            <a:off x="5486760" y="3106800"/>
            <a:ext cx="2070000" cy="1249200"/>
            <a:chOff x="5486760" y="3106800"/>
            <a:chExt cx="2070000" cy="1249200"/>
          </a:xfrm>
        </p:grpSpPr>
        <p:sp>
          <p:nvSpPr>
            <p:cNvPr id="316" name="CustomShape 26"/>
            <p:cNvSpPr/>
            <p:nvPr/>
          </p:nvSpPr>
          <p:spPr>
            <a:xfrm>
              <a:off x="5486760" y="3200400"/>
              <a:ext cx="604800" cy="6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Q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317" name="CustomShape 27"/>
            <p:cNvSpPr/>
            <p:nvPr/>
          </p:nvSpPr>
          <p:spPr>
            <a:xfrm flipH="1" flipV="1">
              <a:off x="5788440" y="3106440"/>
              <a:ext cx="10080" cy="696600"/>
            </a:xfrm>
            <a:prstGeom prst="curvedConnector3">
              <a:avLst>
                <a:gd name="adj1" fmla="val -5468571"/>
              </a:avLst>
            </a:prstGeom>
            <a:noFill/>
            <a:ln>
              <a:solidFill>
                <a:srgbClr val="ff4000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8" name="Line 28"/>
            <p:cNvSpPr/>
            <p:nvPr/>
          </p:nvSpPr>
          <p:spPr>
            <a:xfrm>
              <a:off x="6095880" y="3504600"/>
              <a:ext cx="1460880" cy="851400"/>
            </a:xfrm>
            <a:prstGeom prst="line">
              <a:avLst/>
            </a:prstGeom>
            <a:ln>
              <a:solidFill>
                <a:srgbClr val="ff4000"/>
              </a:solidFill>
              <a:tailEnd len="med" type="triangle" w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319" name="Group 29"/>
          <p:cNvGrpSpPr/>
          <p:nvPr/>
        </p:nvGrpSpPr>
        <p:grpSpPr>
          <a:xfrm>
            <a:off x="5486760" y="1752120"/>
            <a:ext cx="604800" cy="608040"/>
            <a:chOff x="5486760" y="1752120"/>
            <a:chExt cx="604800" cy="608040"/>
          </a:xfrm>
        </p:grpSpPr>
        <p:sp>
          <p:nvSpPr>
            <p:cNvPr id="320" name="CustomShape 30"/>
            <p:cNvSpPr/>
            <p:nvPr/>
          </p:nvSpPr>
          <p:spPr>
            <a:xfrm>
              <a:off x="5486760" y="1752480"/>
              <a:ext cx="604800" cy="6048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P</a:t>
              </a:r>
              <a:endParaRPr b="0" lang="en-US" sz="1800" spc="-1" strike="noStrike">
                <a:latin typeface="Arial"/>
              </a:endParaRPr>
            </a:p>
          </p:txBody>
        </p:sp>
        <p:sp>
          <p:nvSpPr>
            <p:cNvPr id="321" name="CustomShape 31"/>
            <p:cNvSpPr/>
            <p:nvPr/>
          </p:nvSpPr>
          <p:spPr>
            <a:xfrm>
              <a:off x="5790240" y="1752120"/>
              <a:ext cx="360" cy="608040"/>
            </a:xfrm>
            <a:prstGeom prst="curvedConnector3">
              <a:avLst>
                <a:gd name="adj1" fmla="val 109750000"/>
              </a:avLst>
            </a:prstGeom>
            <a:noFill/>
            <a:ln>
              <a:solidFill>
                <a:srgbClr val="3465a4"/>
              </a:solidFill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ff0000"/>
                </a:solidFill>
                <a:latin typeface="Calibri Light"/>
                <a:ea typeface="DejaVu Sans"/>
              </a:rPr>
              <a:t>Merci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23" name="CustomShape 2"/>
          <p:cNvSpPr/>
          <p:nvPr/>
        </p:nvSpPr>
        <p:spPr>
          <a:xfrm>
            <a:off x="838080" y="18255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4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C26F5F97-053E-4C9B-8F1E-09677067A065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18</a:t>
            </a:fld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40440" y="19202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Definition. 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A Markov decision process (MDP) is a problem formulation tool, that defines how an agent takes sequential actions from state in each environement, guided by reward, using incertainty in how it </a:t>
            </a:r>
            <a:r>
              <a:rPr b="0" i="1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transitions from state to state. 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 </a:t>
            </a: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1. Markov Decision Process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C95D3D8A-0159-4528-858D-5EF9E156CE75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</a:t>
            </a:fld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640440" y="19202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4000"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Definition 1. 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A Markov decision process (MDP) is 5-tuple (S,A, p(.), r(.), </a:t>
            </a:r>
            <a:r>
              <a:rPr b="0" lang="fr-FR" sz="3000" spc="-1" strike="noStrike">
                <a:solidFill>
                  <a:srgbClr val="000000"/>
                </a:solidFill>
                <a:latin typeface="Lohit Gujarati"/>
                <a:ea typeface="Lohit Gujarati"/>
              </a:rPr>
              <a:t>γ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) 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S : a set of all possible </a:t>
            </a:r>
            <a:r>
              <a:rPr b="1" i="1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state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 an agent can be in.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A: a set of all possible </a:t>
            </a:r>
            <a:r>
              <a:rPr b="1" i="1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actions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 an agent can take.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p(.) : state transition probability function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P:S*A*S→[0,1]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r(.) : Reward received by agent when taking action a from state S.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R : S*A→IR (More genearaly : R:S*A*S--&gt;IR)</a:t>
            </a: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1. Markov Decision Process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0305B48-2016-463D-8761-83C9D3486326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3</a:t>
            </a:fld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1. Markov Decision Process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838080" y="18255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  <a:p>
            <a:pPr marL="228600" indent="-2224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D80B1820-7066-4A5C-B04C-33666BE594A7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4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1097280" y="2834640"/>
            <a:ext cx="2190240" cy="818640"/>
          </a:xfrm>
          <a:custGeom>
            <a:avLst/>
            <a:gdLst/>
            <a:ahLst/>
            <a:rect l="l" t="t" r="r" b="b"/>
            <a:pathLst>
              <a:path w="6098" h="2288">
                <a:moveTo>
                  <a:pt x="381" y="0"/>
                </a:moveTo>
                <a:lnTo>
                  <a:pt x="381" y="0"/>
                </a:lnTo>
                <a:cubicBezTo>
                  <a:pt x="314" y="0"/>
                  <a:pt x="249" y="18"/>
                  <a:pt x="191" y="51"/>
                </a:cubicBezTo>
                <a:cubicBezTo>
                  <a:pt x="133" y="85"/>
                  <a:pt x="85" y="133"/>
                  <a:pt x="51" y="191"/>
                </a:cubicBezTo>
                <a:cubicBezTo>
                  <a:pt x="18" y="249"/>
                  <a:pt x="0" y="314"/>
                  <a:pt x="0" y="381"/>
                </a:cubicBezTo>
                <a:lnTo>
                  <a:pt x="0" y="1905"/>
                </a:lnTo>
                <a:lnTo>
                  <a:pt x="0" y="1906"/>
                </a:lnTo>
                <a:cubicBezTo>
                  <a:pt x="0" y="1973"/>
                  <a:pt x="18" y="2038"/>
                  <a:pt x="51" y="2096"/>
                </a:cubicBezTo>
                <a:cubicBezTo>
                  <a:pt x="85" y="2154"/>
                  <a:pt x="133" y="2202"/>
                  <a:pt x="191" y="2236"/>
                </a:cubicBezTo>
                <a:cubicBezTo>
                  <a:pt x="249" y="2269"/>
                  <a:pt x="314" y="2287"/>
                  <a:pt x="381" y="2287"/>
                </a:cubicBezTo>
                <a:lnTo>
                  <a:pt x="5715" y="2287"/>
                </a:lnTo>
                <a:lnTo>
                  <a:pt x="5716" y="2287"/>
                </a:lnTo>
                <a:cubicBezTo>
                  <a:pt x="5783" y="2287"/>
                  <a:pt x="5848" y="2269"/>
                  <a:pt x="5906" y="2236"/>
                </a:cubicBezTo>
                <a:cubicBezTo>
                  <a:pt x="5964" y="2202"/>
                  <a:pt x="6012" y="2154"/>
                  <a:pt x="6046" y="2096"/>
                </a:cubicBezTo>
                <a:cubicBezTo>
                  <a:pt x="6079" y="2038"/>
                  <a:pt x="6097" y="1973"/>
                  <a:pt x="6097" y="1906"/>
                </a:cubicBezTo>
                <a:lnTo>
                  <a:pt x="6097" y="381"/>
                </a:lnTo>
                <a:lnTo>
                  <a:pt x="6097" y="381"/>
                </a:lnTo>
                <a:lnTo>
                  <a:pt x="6097" y="381"/>
                </a:lnTo>
                <a:cubicBezTo>
                  <a:pt x="6097" y="314"/>
                  <a:pt x="6079" y="249"/>
                  <a:pt x="6046" y="191"/>
                </a:cubicBezTo>
                <a:cubicBezTo>
                  <a:pt x="6012" y="133"/>
                  <a:pt x="5964" y="85"/>
                  <a:pt x="5906" y="51"/>
                </a:cubicBezTo>
                <a:cubicBezTo>
                  <a:pt x="5848" y="18"/>
                  <a:pt x="5783" y="0"/>
                  <a:pt x="5716" y="0"/>
                </a:cubicBezTo>
                <a:lnTo>
                  <a:pt x="38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agent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6217920" y="2818080"/>
            <a:ext cx="2190240" cy="818640"/>
          </a:xfrm>
          <a:custGeom>
            <a:avLst/>
            <a:gdLst/>
            <a:ahLst/>
            <a:rect l="l" t="t" r="r" b="b"/>
            <a:pathLst>
              <a:path w="6098" h="2288">
                <a:moveTo>
                  <a:pt x="381" y="0"/>
                </a:moveTo>
                <a:lnTo>
                  <a:pt x="381" y="0"/>
                </a:lnTo>
                <a:cubicBezTo>
                  <a:pt x="314" y="0"/>
                  <a:pt x="249" y="18"/>
                  <a:pt x="191" y="51"/>
                </a:cubicBezTo>
                <a:cubicBezTo>
                  <a:pt x="133" y="85"/>
                  <a:pt x="85" y="133"/>
                  <a:pt x="51" y="191"/>
                </a:cubicBezTo>
                <a:cubicBezTo>
                  <a:pt x="18" y="249"/>
                  <a:pt x="0" y="314"/>
                  <a:pt x="0" y="381"/>
                </a:cubicBezTo>
                <a:lnTo>
                  <a:pt x="0" y="1905"/>
                </a:lnTo>
                <a:lnTo>
                  <a:pt x="0" y="1906"/>
                </a:lnTo>
                <a:cubicBezTo>
                  <a:pt x="0" y="1973"/>
                  <a:pt x="18" y="2038"/>
                  <a:pt x="51" y="2096"/>
                </a:cubicBezTo>
                <a:cubicBezTo>
                  <a:pt x="85" y="2154"/>
                  <a:pt x="133" y="2202"/>
                  <a:pt x="191" y="2236"/>
                </a:cubicBezTo>
                <a:cubicBezTo>
                  <a:pt x="249" y="2269"/>
                  <a:pt x="314" y="2287"/>
                  <a:pt x="381" y="2287"/>
                </a:cubicBezTo>
                <a:lnTo>
                  <a:pt x="5715" y="2287"/>
                </a:lnTo>
                <a:lnTo>
                  <a:pt x="5716" y="2287"/>
                </a:lnTo>
                <a:cubicBezTo>
                  <a:pt x="5783" y="2287"/>
                  <a:pt x="5848" y="2269"/>
                  <a:pt x="5906" y="2236"/>
                </a:cubicBezTo>
                <a:cubicBezTo>
                  <a:pt x="5964" y="2202"/>
                  <a:pt x="6012" y="2154"/>
                  <a:pt x="6046" y="2096"/>
                </a:cubicBezTo>
                <a:cubicBezTo>
                  <a:pt x="6079" y="2038"/>
                  <a:pt x="6097" y="1973"/>
                  <a:pt x="6097" y="1906"/>
                </a:cubicBezTo>
                <a:lnTo>
                  <a:pt x="6097" y="381"/>
                </a:lnTo>
                <a:lnTo>
                  <a:pt x="6097" y="381"/>
                </a:lnTo>
                <a:lnTo>
                  <a:pt x="6097" y="381"/>
                </a:lnTo>
                <a:cubicBezTo>
                  <a:pt x="6097" y="314"/>
                  <a:pt x="6079" y="249"/>
                  <a:pt x="6046" y="191"/>
                </a:cubicBezTo>
                <a:cubicBezTo>
                  <a:pt x="6012" y="133"/>
                  <a:pt x="5964" y="85"/>
                  <a:pt x="5906" y="51"/>
                </a:cubicBezTo>
                <a:cubicBezTo>
                  <a:pt x="5848" y="18"/>
                  <a:pt x="5783" y="0"/>
                  <a:pt x="5716" y="0"/>
                </a:cubicBezTo>
                <a:lnTo>
                  <a:pt x="381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Environment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0" name="Line 6"/>
          <p:cNvSpPr/>
          <p:nvPr/>
        </p:nv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7"/>
          <p:cNvSpPr/>
          <p:nvPr/>
        </p:nvSpPr>
        <p:spPr>
          <a:xfrm>
            <a:off x="4005360" y="2665440"/>
            <a:ext cx="1367280" cy="270000"/>
          </a:xfrm>
          <a:custGeom>
            <a:avLst/>
            <a:gdLst/>
            <a:ahLst/>
            <a:rect l="l" t="t" r="r" b="b"/>
            <a:pathLst>
              <a:path w="3812" h="764">
                <a:moveTo>
                  <a:pt x="127" y="0"/>
                </a:moveTo>
                <a:lnTo>
                  <a:pt x="127" y="0"/>
                </a:lnTo>
                <a:cubicBezTo>
                  <a:pt x="105" y="0"/>
                  <a:pt x="83" y="6"/>
                  <a:pt x="64" y="17"/>
                </a:cubicBezTo>
                <a:cubicBezTo>
                  <a:pt x="44" y="28"/>
                  <a:pt x="28" y="44"/>
                  <a:pt x="17" y="64"/>
                </a:cubicBezTo>
                <a:cubicBezTo>
                  <a:pt x="6" y="83"/>
                  <a:pt x="0" y="105"/>
                  <a:pt x="0" y="127"/>
                </a:cubicBezTo>
                <a:lnTo>
                  <a:pt x="0" y="635"/>
                </a:lnTo>
                <a:lnTo>
                  <a:pt x="0" y="636"/>
                </a:lnTo>
                <a:cubicBezTo>
                  <a:pt x="0" y="658"/>
                  <a:pt x="6" y="680"/>
                  <a:pt x="17" y="699"/>
                </a:cubicBezTo>
                <a:cubicBezTo>
                  <a:pt x="28" y="719"/>
                  <a:pt x="44" y="735"/>
                  <a:pt x="64" y="746"/>
                </a:cubicBezTo>
                <a:cubicBezTo>
                  <a:pt x="83" y="757"/>
                  <a:pt x="105" y="763"/>
                  <a:pt x="127" y="763"/>
                </a:cubicBezTo>
                <a:lnTo>
                  <a:pt x="3683" y="763"/>
                </a:lnTo>
                <a:lnTo>
                  <a:pt x="3684" y="763"/>
                </a:lnTo>
                <a:cubicBezTo>
                  <a:pt x="3706" y="763"/>
                  <a:pt x="3728" y="757"/>
                  <a:pt x="3747" y="746"/>
                </a:cubicBezTo>
                <a:cubicBezTo>
                  <a:pt x="3767" y="735"/>
                  <a:pt x="3783" y="719"/>
                  <a:pt x="3794" y="699"/>
                </a:cubicBezTo>
                <a:cubicBezTo>
                  <a:pt x="3805" y="680"/>
                  <a:pt x="3811" y="658"/>
                  <a:pt x="3811" y="636"/>
                </a:cubicBezTo>
                <a:lnTo>
                  <a:pt x="3811" y="127"/>
                </a:lnTo>
                <a:lnTo>
                  <a:pt x="3811" y="127"/>
                </a:lnTo>
                <a:lnTo>
                  <a:pt x="3811" y="127"/>
                </a:lnTo>
                <a:cubicBezTo>
                  <a:pt x="3811" y="105"/>
                  <a:pt x="3805" y="83"/>
                  <a:pt x="3794" y="64"/>
                </a:cubicBezTo>
                <a:cubicBezTo>
                  <a:pt x="3783" y="44"/>
                  <a:pt x="3767" y="28"/>
                  <a:pt x="3747" y="17"/>
                </a:cubicBezTo>
                <a:cubicBezTo>
                  <a:pt x="3728" y="6"/>
                  <a:pt x="3706" y="0"/>
                  <a:pt x="3684" y="0"/>
                </a:cubicBezTo>
                <a:lnTo>
                  <a:pt x="127" y="0"/>
                </a:lnTo>
              </a:path>
            </a:pathLst>
          </a:cu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2" name="CustomShape 8"/>
          <p:cNvSpPr/>
          <p:nvPr/>
        </p:nvSpPr>
        <p:spPr>
          <a:xfrm>
            <a:off x="3932280" y="3663000"/>
            <a:ext cx="1367280" cy="270000"/>
          </a:xfrm>
          <a:custGeom>
            <a:avLst/>
            <a:gdLst/>
            <a:ahLst/>
            <a:rect l="l" t="t" r="r" b="b"/>
            <a:pathLst>
              <a:path w="3812" h="764">
                <a:moveTo>
                  <a:pt x="127" y="0"/>
                </a:moveTo>
                <a:lnTo>
                  <a:pt x="127" y="0"/>
                </a:lnTo>
                <a:cubicBezTo>
                  <a:pt x="105" y="0"/>
                  <a:pt x="83" y="6"/>
                  <a:pt x="64" y="17"/>
                </a:cubicBezTo>
                <a:cubicBezTo>
                  <a:pt x="44" y="28"/>
                  <a:pt x="28" y="44"/>
                  <a:pt x="17" y="64"/>
                </a:cubicBezTo>
                <a:cubicBezTo>
                  <a:pt x="6" y="83"/>
                  <a:pt x="0" y="105"/>
                  <a:pt x="0" y="127"/>
                </a:cubicBezTo>
                <a:lnTo>
                  <a:pt x="0" y="635"/>
                </a:lnTo>
                <a:lnTo>
                  <a:pt x="0" y="636"/>
                </a:lnTo>
                <a:cubicBezTo>
                  <a:pt x="0" y="658"/>
                  <a:pt x="6" y="680"/>
                  <a:pt x="17" y="699"/>
                </a:cubicBezTo>
                <a:cubicBezTo>
                  <a:pt x="28" y="719"/>
                  <a:pt x="44" y="735"/>
                  <a:pt x="64" y="746"/>
                </a:cubicBezTo>
                <a:cubicBezTo>
                  <a:pt x="83" y="757"/>
                  <a:pt x="105" y="763"/>
                  <a:pt x="127" y="763"/>
                </a:cubicBezTo>
                <a:lnTo>
                  <a:pt x="3683" y="763"/>
                </a:lnTo>
                <a:lnTo>
                  <a:pt x="3684" y="763"/>
                </a:lnTo>
                <a:cubicBezTo>
                  <a:pt x="3706" y="763"/>
                  <a:pt x="3728" y="757"/>
                  <a:pt x="3747" y="746"/>
                </a:cubicBezTo>
                <a:cubicBezTo>
                  <a:pt x="3767" y="735"/>
                  <a:pt x="3783" y="719"/>
                  <a:pt x="3794" y="699"/>
                </a:cubicBezTo>
                <a:cubicBezTo>
                  <a:pt x="3805" y="680"/>
                  <a:pt x="3811" y="658"/>
                  <a:pt x="3811" y="636"/>
                </a:cubicBezTo>
                <a:lnTo>
                  <a:pt x="3811" y="127"/>
                </a:lnTo>
                <a:lnTo>
                  <a:pt x="3811" y="127"/>
                </a:lnTo>
                <a:lnTo>
                  <a:pt x="3811" y="127"/>
                </a:lnTo>
                <a:cubicBezTo>
                  <a:pt x="3811" y="105"/>
                  <a:pt x="3805" y="83"/>
                  <a:pt x="3794" y="64"/>
                </a:cubicBezTo>
                <a:cubicBezTo>
                  <a:pt x="3783" y="44"/>
                  <a:pt x="3767" y="28"/>
                  <a:pt x="3747" y="17"/>
                </a:cubicBezTo>
                <a:cubicBezTo>
                  <a:pt x="3728" y="6"/>
                  <a:pt x="3706" y="0"/>
                  <a:pt x="3684" y="0"/>
                </a:cubicBezTo>
                <a:lnTo>
                  <a:pt x="127" y="0"/>
                </a:lnTo>
              </a:path>
            </a:pathLst>
          </a:cu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r(s,a)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3" name="CustomShape 9"/>
          <p:cNvSpPr/>
          <p:nvPr/>
        </p:nvSpPr>
        <p:spPr>
          <a:xfrm>
            <a:off x="6272280" y="3735000"/>
            <a:ext cx="1367280" cy="270000"/>
          </a:xfrm>
          <a:custGeom>
            <a:avLst/>
            <a:gdLst/>
            <a:ahLst/>
            <a:rect l="l" t="t" r="r" b="b"/>
            <a:pathLst>
              <a:path w="3812" h="764">
                <a:moveTo>
                  <a:pt x="127" y="0"/>
                </a:moveTo>
                <a:lnTo>
                  <a:pt x="127" y="0"/>
                </a:lnTo>
                <a:cubicBezTo>
                  <a:pt x="105" y="0"/>
                  <a:pt x="83" y="6"/>
                  <a:pt x="64" y="17"/>
                </a:cubicBezTo>
                <a:cubicBezTo>
                  <a:pt x="44" y="28"/>
                  <a:pt x="28" y="44"/>
                  <a:pt x="17" y="64"/>
                </a:cubicBezTo>
                <a:cubicBezTo>
                  <a:pt x="6" y="83"/>
                  <a:pt x="0" y="105"/>
                  <a:pt x="0" y="127"/>
                </a:cubicBezTo>
                <a:lnTo>
                  <a:pt x="0" y="635"/>
                </a:lnTo>
                <a:lnTo>
                  <a:pt x="0" y="636"/>
                </a:lnTo>
                <a:cubicBezTo>
                  <a:pt x="0" y="658"/>
                  <a:pt x="6" y="680"/>
                  <a:pt x="17" y="699"/>
                </a:cubicBezTo>
                <a:cubicBezTo>
                  <a:pt x="28" y="719"/>
                  <a:pt x="44" y="735"/>
                  <a:pt x="64" y="746"/>
                </a:cubicBezTo>
                <a:cubicBezTo>
                  <a:pt x="83" y="757"/>
                  <a:pt x="105" y="763"/>
                  <a:pt x="127" y="763"/>
                </a:cubicBezTo>
                <a:lnTo>
                  <a:pt x="3683" y="763"/>
                </a:lnTo>
                <a:lnTo>
                  <a:pt x="3684" y="763"/>
                </a:lnTo>
                <a:cubicBezTo>
                  <a:pt x="3706" y="763"/>
                  <a:pt x="3728" y="757"/>
                  <a:pt x="3747" y="746"/>
                </a:cubicBezTo>
                <a:cubicBezTo>
                  <a:pt x="3767" y="735"/>
                  <a:pt x="3783" y="719"/>
                  <a:pt x="3794" y="699"/>
                </a:cubicBezTo>
                <a:cubicBezTo>
                  <a:pt x="3805" y="680"/>
                  <a:pt x="3811" y="658"/>
                  <a:pt x="3811" y="636"/>
                </a:cubicBezTo>
                <a:lnTo>
                  <a:pt x="3811" y="127"/>
                </a:lnTo>
                <a:lnTo>
                  <a:pt x="3811" y="127"/>
                </a:lnTo>
                <a:lnTo>
                  <a:pt x="3811" y="127"/>
                </a:lnTo>
                <a:cubicBezTo>
                  <a:pt x="3811" y="105"/>
                  <a:pt x="3805" y="83"/>
                  <a:pt x="3794" y="64"/>
                </a:cubicBezTo>
                <a:cubicBezTo>
                  <a:pt x="3783" y="44"/>
                  <a:pt x="3767" y="28"/>
                  <a:pt x="3747" y="17"/>
                </a:cubicBezTo>
                <a:cubicBezTo>
                  <a:pt x="3728" y="6"/>
                  <a:pt x="3706" y="0"/>
                  <a:pt x="3684" y="0"/>
                </a:cubicBezTo>
                <a:lnTo>
                  <a:pt x="127" y="0"/>
                </a:lnTo>
              </a:path>
            </a:pathLst>
          </a:cu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4" name="CustomShape 10"/>
          <p:cNvSpPr/>
          <p:nvPr/>
        </p:nvSpPr>
        <p:spPr>
          <a:xfrm>
            <a:off x="6344640" y="4023360"/>
            <a:ext cx="1367280" cy="270000"/>
          </a:xfrm>
          <a:custGeom>
            <a:avLst/>
            <a:gdLst/>
            <a:ahLst/>
            <a:rect l="l" t="t" r="r" b="b"/>
            <a:pathLst>
              <a:path w="3812" h="764">
                <a:moveTo>
                  <a:pt x="127" y="0"/>
                </a:moveTo>
                <a:lnTo>
                  <a:pt x="127" y="0"/>
                </a:lnTo>
                <a:cubicBezTo>
                  <a:pt x="105" y="0"/>
                  <a:pt x="83" y="6"/>
                  <a:pt x="64" y="17"/>
                </a:cubicBezTo>
                <a:cubicBezTo>
                  <a:pt x="44" y="28"/>
                  <a:pt x="28" y="44"/>
                  <a:pt x="17" y="64"/>
                </a:cubicBezTo>
                <a:cubicBezTo>
                  <a:pt x="6" y="83"/>
                  <a:pt x="0" y="105"/>
                  <a:pt x="0" y="127"/>
                </a:cubicBezTo>
                <a:lnTo>
                  <a:pt x="0" y="635"/>
                </a:lnTo>
                <a:lnTo>
                  <a:pt x="0" y="636"/>
                </a:lnTo>
                <a:cubicBezTo>
                  <a:pt x="0" y="658"/>
                  <a:pt x="6" y="680"/>
                  <a:pt x="17" y="699"/>
                </a:cubicBezTo>
                <a:cubicBezTo>
                  <a:pt x="28" y="719"/>
                  <a:pt x="44" y="735"/>
                  <a:pt x="64" y="746"/>
                </a:cubicBezTo>
                <a:cubicBezTo>
                  <a:pt x="83" y="757"/>
                  <a:pt x="105" y="763"/>
                  <a:pt x="127" y="763"/>
                </a:cubicBezTo>
                <a:lnTo>
                  <a:pt x="3683" y="763"/>
                </a:lnTo>
                <a:lnTo>
                  <a:pt x="3684" y="763"/>
                </a:lnTo>
                <a:cubicBezTo>
                  <a:pt x="3706" y="763"/>
                  <a:pt x="3728" y="757"/>
                  <a:pt x="3747" y="746"/>
                </a:cubicBezTo>
                <a:cubicBezTo>
                  <a:pt x="3767" y="735"/>
                  <a:pt x="3783" y="719"/>
                  <a:pt x="3794" y="699"/>
                </a:cubicBezTo>
                <a:cubicBezTo>
                  <a:pt x="3805" y="680"/>
                  <a:pt x="3811" y="658"/>
                  <a:pt x="3811" y="636"/>
                </a:cubicBezTo>
                <a:lnTo>
                  <a:pt x="3811" y="127"/>
                </a:lnTo>
                <a:lnTo>
                  <a:pt x="3811" y="127"/>
                </a:lnTo>
                <a:lnTo>
                  <a:pt x="3811" y="127"/>
                </a:lnTo>
                <a:cubicBezTo>
                  <a:pt x="3811" y="105"/>
                  <a:pt x="3805" y="83"/>
                  <a:pt x="3794" y="64"/>
                </a:cubicBezTo>
                <a:cubicBezTo>
                  <a:pt x="3783" y="44"/>
                  <a:pt x="3767" y="28"/>
                  <a:pt x="3747" y="17"/>
                </a:cubicBezTo>
                <a:cubicBezTo>
                  <a:pt x="3728" y="6"/>
                  <a:pt x="3706" y="0"/>
                  <a:pt x="3684" y="0"/>
                </a:cubicBezTo>
                <a:lnTo>
                  <a:pt x="127" y="0"/>
                </a:lnTo>
              </a:path>
            </a:pathLst>
          </a:custGeom>
          <a:solidFill>
            <a:srgbClr val="ffffff"/>
          </a:solidFill>
          <a:ln>
            <a:solidFill>
              <a:srgbClr val="fafcfd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p(s--&gt;s’)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5" name="Line 11"/>
          <p:cNvSpPr/>
          <p:nvPr/>
        </p:nvSpPr>
        <p:spPr>
          <a:xfrm>
            <a:off x="0" y="0"/>
            <a:ext cx="360" cy="36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Line 12"/>
          <p:cNvSpPr/>
          <p:nvPr/>
        </p:nvSpPr>
        <p:spPr>
          <a:xfrm>
            <a:off x="0" y="0"/>
            <a:ext cx="360" cy="360"/>
          </a:xfrm>
          <a:prstGeom prst="line">
            <a:avLst/>
          </a:prstGeom>
          <a:ln w="3672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Line 13"/>
          <p:cNvSpPr/>
          <p:nvPr/>
        </p:nvSpPr>
        <p:spPr>
          <a:xfrm>
            <a:off x="3288600" y="3108960"/>
            <a:ext cx="2929320" cy="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Line 14"/>
          <p:cNvSpPr/>
          <p:nvPr/>
        </p:nvSpPr>
        <p:spPr>
          <a:xfrm flipH="1">
            <a:off x="3288600" y="3474720"/>
            <a:ext cx="2929320" cy="0"/>
          </a:xfrm>
          <a:prstGeom prst="line">
            <a:avLst/>
          </a:prstGeom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2. Reward Function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8A38A156-A14E-4AFD-AF66-436196D38B9C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5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02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03" name="CustomShape 5"/>
          <p:cNvSpPr/>
          <p:nvPr/>
        </p:nvSpPr>
        <p:spPr>
          <a:xfrm>
            <a:off x="5251680" y="100296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6"/>
          <p:cNvSpPr/>
          <p:nvPr/>
        </p:nvSpPr>
        <p:spPr>
          <a:xfrm>
            <a:off x="1828800" y="1687320"/>
            <a:ext cx="545760" cy="2300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en-US" sz="1800" spc="-1" strike="noStrike" baseline="-1400000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5" name="CustomShape 7"/>
          <p:cNvSpPr/>
          <p:nvPr/>
        </p:nvSpPr>
        <p:spPr>
          <a:xfrm>
            <a:off x="3304800" y="1687320"/>
            <a:ext cx="545760" cy="2300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en-US" sz="1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t+1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6" name="CustomShape 8"/>
          <p:cNvSpPr/>
          <p:nvPr/>
        </p:nvSpPr>
        <p:spPr>
          <a:xfrm>
            <a:off x="4960800" y="1687320"/>
            <a:ext cx="545760" cy="23004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en-US" sz="1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t+2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107" name="Group 9"/>
          <p:cNvGrpSpPr/>
          <p:nvPr/>
        </p:nvGrpSpPr>
        <p:grpSpPr>
          <a:xfrm>
            <a:off x="861840" y="2136600"/>
            <a:ext cx="7275600" cy="1678680"/>
            <a:chOff x="861840" y="2136600"/>
            <a:chExt cx="7275600" cy="1678680"/>
          </a:xfrm>
        </p:grpSpPr>
        <p:grpSp>
          <p:nvGrpSpPr>
            <p:cNvPr id="108" name="Group 10"/>
            <p:cNvGrpSpPr/>
            <p:nvPr/>
          </p:nvGrpSpPr>
          <p:grpSpPr>
            <a:xfrm>
              <a:off x="861840" y="2177640"/>
              <a:ext cx="5090040" cy="1637640"/>
              <a:chOff x="861840" y="2177640"/>
              <a:chExt cx="5090040" cy="1637640"/>
            </a:xfrm>
          </p:grpSpPr>
          <p:sp>
            <p:nvSpPr>
              <p:cNvPr id="109" name="CustomShape 11"/>
              <p:cNvSpPr/>
              <p:nvPr/>
            </p:nvSpPr>
            <p:spPr>
              <a:xfrm>
                <a:off x="861840" y="2194560"/>
                <a:ext cx="728640" cy="637200"/>
              </a:xfrm>
              <a:prstGeom prst="ellipse">
                <a:avLst/>
              </a:prstGeom>
              <a:solidFill>
                <a:srgbClr val="729fcf"/>
              </a:solidFill>
              <a:ln>
                <a:solidFill>
                  <a:srgbClr val="3465a4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s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10" name="CustomShape 12"/>
              <p:cNvSpPr/>
              <p:nvPr/>
            </p:nvSpPr>
            <p:spPr>
              <a:xfrm>
                <a:off x="2374200" y="2194920"/>
                <a:ext cx="728640" cy="637200"/>
              </a:xfrm>
              <a:prstGeom prst="ellipse">
                <a:avLst/>
              </a:prstGeom>
              <a:solidFill>
                <a:srgbClr val="729fcf"/>
              </a:solidFill>
              <a:ln>
                <a:solidFill>
                  <a:srgbClr val="3465a4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s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t+1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11" name="CustomShape 13"/>
              <p:cNvSpPr/>
              <p:nvPr/>
            </p:nvSpPr>
            <p:spPr>
              <a:xfrm>
                <a:off x="3814200" y="2194920"/>
                <a:ext cx="728640" cy="637200"/>
              </a:xfrm>
              <a:prstGeom prst="ellipse">
                <a:avLst/>
              </a:prstGeom>
              <a:solidFill>
                <a:srgbClr val="729fcf"/>
              </a:solidFill>
              <a:ln>
                <a:solidFill>
                  <a:srgbClr val="3465a4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s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t+2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12" name="CustomShape 14"/>
              <p:cNvSpPr/>
              <p:nvPr/>
            </p:nvSpPr>
            <p:spPr>
              <a:xfrm>
                <a:off x="1227600" y="2194560"/>
                <a:ext cx="1509840" cy="360"/>
              </a:xfrm>
              <a:prstGeom prst="curvedConnector3">
                <a:avLst>
                  <a:gd name="adj1" fmla="val 452"/>
                </a:avLst>
              </a:prstGeom>
              <a:noFill/>
              <a:ln>
                <a:solidFill>
                  <a:srgbClr val="3465a4"/>
                </a:solidFill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3" name="CustomShape 15"/>
              <p:cNvSpPr/>
              <p:nvPr/>
            </p:nvSpPr>
            <p:spPr>
              <a:xfrm>
                <a:off x="2739960" y="2194920"/>
                <a:ext cx="1437480" cy="360"/>
              </a:xfrm>
              <a:prstGeom prst="curvedConnector3">
                <a:avLst>
                  <a:gd name="adj1" fmla="val -950"/>
                </a:avLst>
              </a:prstGeom>
              <a:noFill/>
              <a:ln>
                <a:solidFill>
                  <a:srgbClr val="3465a4"/>
                </a:solidFill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4" name="Line 16"/>
              <p:cNvSpPr/>
              <p:nvPr/>
            </p:nvSpPr>
            <p:spPr>
              <a:xfrm flipH="1" flipV="1">
                <a:off x="1867680" y="2210760"/>
                <a:ext cx="182880" cy="1188720"/>
              </a:xfrm>
              <a:prstGeom prst="line">
                <a:avLst/>
              </a:prstGeom>
              <a:ln>
                <a:solidFill>
                  <a:srgbClr val="3465a4"/>
                </a:solidFill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5" name="Line 17"/>
              <p:cNvSpPr/>
              <p:nvPr/>
            </p:nvSpPr>
            <p:spPr>
              <a:xfrm flipH="1" flipV="1">
                <a:off x="3421440" y="2177640"/>
                <a:ext cx="182880" cy="1188720"/>
              </a:xfrm>
              <a:prstGeom prst="line">
                <a:avLst/>
              </a:prstGeom>
              <a:ln>
                <a:solidFill>
                  <a:srgbClr val="3465a4"/>
                </a:solidFill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16" name="CustomShape 18"/>
              <p:cNvSpPr/>
              <p:nvPr/>
            </p:nvSpPr>
            <p:spPr>
              <a:xfrm>
                <a:off x="1593360" y="3144960"/>
                <a:ext cx="1094400" cy="41832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ffff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r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17" name="CustomShape 19"/>
              <p:cNvSpPr/>
              <p:nvPr/>
            </p:nvSpPr>
            <p:spPr>
              <a:xfrm>
                <a:off x="2997360" y="3396960"/>
                <a:ext cx="1094400" cy="41832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ffff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r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t+1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18" name="CustomShape 20"/>
              <p:cNvSpPr/>
              <p:nvPr/>
            </p:nvSpPr>
            <p:spPr>
              <a:xfrm>
                <a:off x="4857480" y="3138480"/>
                <a:ext cx="1094400" cy="41832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ffff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r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t+2</a:t>
                </a:r>
                <a:endParaRPr b="0" lang="en-US" sz="1800" spc="-1" strike="noStrike">
                  <a:latin typeface="Arial"/>
                </a:endParaRPr>
              </a:p>
            </p:txBody>
          </p:sp>
        </p:grpSp>
        <p:grpSp>
          <p:nvGrpSpPr>
            <p:cNvPr id="119" name="Group 21"/>
            <p:cNvGrpSpPr/>
            <p:nvPr/>
          </p:nvGrpSpPr>
          <p:grpSpPr>
            <a:xfrm>
              <a:off x="4323960" y="2136600"/>
              <a:ext cx="3813480" cy="1245960"/>
              <a:chOff x="4323960" y="2136600"/>
              <a:chExt cx="3813480" cy="1245960"/>
            </a:xfrm>
          </p:grpSpPr>
          <p:sp>
            <p:nvSpPr>
              <p:cNvPr id="120" name="CustomShape 22"/>
              <p:cNvSpPr/>
              <p:nvPr/>
            </p:nvSpPr>
            <p:spPr>
              <a:xfrm>
                <a:off x="5866200" y="2194920"/>
                <a:ext cx="728640" cy="637200"/>
              </a:xfrm>
              <a:prstGeom prst="ellipse">
                <a:avLst/>
              </a:prstGeom>
              <a:solidFill>
                <a:srgbClr val="729fcf"/>
              </a:solidFill>
              <a:ln>
                <a:solidFill>
                  <a:srgbClr val="3465a4"/>
                </a:solidFill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Arial"/>
                    <a:ea typeface="DejaVu Sans"/>
                  </a:rPr>
                  <a:t>s</a:t>
                </a:r>
                <a:r>
                  <a:rPr b="0" lang="en-US" sz="1800" spc="-1" strike="noStrike" baseline="-14000000">
                    <a:solidFill>
                      <a:srgbClr val="000000"/>
                    </a:solidFill>
                    <a:latin typeface="Arial"/>
                    <a:ea typeface="DejaVu Sans"/>
                  </a:rPr>
                  <a:t>t+3</a:t>
                </a:r>
                <a:endParaRPr b="0" lang="en-US" sz="1800" spc="-1" strike="noStrike">
                  <a:latin typeface="Arial"/>
                </a:endParaRPr>
              </a:p>
            </p:txBody>
          </p:sp>
          <p:sp>
            <p:nvSpPr>
              <p:cNvPr id="121" name="Line 23"/>
              <p:cNvSpPr/>
              <p:nvPr/>
            </p:nvSpPr>
            <p:spPr>
              <a:xfrm flipH="1" flipV="1">
                <a:off x="5251680" y="2193840"/>
                <a:ext cx="182880" cy="1188720"/>
              </a:xfrm>
              <a:prstGeom prst="line">
                <a:avLst/>
              </a:prstGeom>
              <a:ln>
                <a:solidFill>
                  <a:srgbClr val="3465a4"/>
                </a:solidFill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122" name="Group 24"/>
              <p:cNvGrpSpPr/>
              <p:nvPr/>
            </p:nvGrpSpPr>
            <p:grpSpPr>
              <a:xfrm>
                <a:off x="4323960" y="2136600"/>
                <a:ext cx="3813480" cy="1188720"/>
                <a:chOff x="4323960" y="2136600"/>
                <a:chExt cx="3813480" cy="1188720"/>
              </a:xfrm>
            </p:grpSpPr>
            <p:sp>
              <p:nvSpPr>
                <p:cNvPr id="123" name="CustomShape 25"/>
                <p:cNvSpPr/>
                <p:nvPr/>
              </p:nvSpPr>
              <p:spPr>
                <a:xfrm>
                  <a:off x="4323960" y="2194920"/>
                  <a:ext cx="1905480" cy="360"/>
                </a:xfrm>
                <a:prstGeom prst="curvedConnector3">
                  <a:avLst>
                    <a:gd name="adj1" fmla="val 1320"/>
                  </a:avLst>
                </a:prstGeom>
                <a:noFill/>
                <a:ln>
                  <a:solidFill>
                    <a:srgbClr val="3465a4"/>
                  </a:solidFill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4" name="CustomShape 26"/>
                <p:cNvSpPr/>
                <p:nvPr/>
              </p:nvSpPr>
              <p:spPr>
                <a:xfrm>
                  <a:off x="6231960" y="2189160"/>
                  <a:ext cx="1905480" cy="360"/>
                </a:xfrm>
                <a:prstGeom prst="curvedConnector3">
                  <a:avLst>
                    <a:gd name="adj1" fmla="val 50000"/>
                  </a:avLst>
                </a:prstGeom>
                <a:noFill/>
                <a:ln>
                  <a:solidFill>
                    <a:srgbClr val="3465a4"/>
                  </a:solidFill>
                  <a:custDash>
                    <a:ds d="1100000" sp="500000"/>
                    <a:ds d="100000" sp="500000"/>
                    <a:ds d="100000" sp="500000"/>
                  </a:custDash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5" name="Line 27"/>
                <p:cNvSpPr/>
                <p:nvPr/>
              </p:nvSpPr>
              <p:spPr>
                <a:xfrm flipH="1" flipV="1">
                  <a:off x="7239600" y="2136600"/>
                  <a:ext cx="182880" cy="1188720"/>
                </a:xfrm>
                <a:prstGeom prst="line">
                  <a:avLst/>
                </a:prstGeom>
                <a:ln>
                  <a:solidFill>
                    <a:srgbClr val="3465a4"/>
                  </a:solidFill>
                  <a:tailEnd len="med" type="triangle" w="med"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sp>
        <p:nvSpPr>
          <p:cNvPr id="126" name="CustomShape 28"/>
          <p:cNvSpPr/>
          <p:nvPr/>
        </p:nvSpPr>
        <p:spPr>
          <a:xfrm>
            <a:off x="1005840" y="3757680"/>
            <a:ext cx="6397920" cy="100296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b="0" lang="en-US" sz="2800" spc="-1" strike="noStrike" baseline="-1400000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=r</a:t>
            </a:r>
            <a:r>
              <a:rPr b="0" lang="en-US" sz="2800" spc="-1" strike="noStrike" baseline="-1400000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ᵞr</a:t>
            </a:r>
            <a:r>
              <a:rPr b="0" lang="en-US" sz="2800" spc="-1" strike="noStrike" baseline="-14000000">
                <a:solidFill>
                  <a:srgbClr val="000000"/>
                </a:solidFill>
                <a:latin typeface="Arial"/>
                <a:ea typeface="Arial"/>
              </a:rPr>
              <a:t>t+1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+ᵞ</a:t>
            </a:r>
            <a:r>
              <a:rPr b="0" lang="en-US" sz="2800" spc="-1" strike="noStrike" baseline="1400000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r</a:t>
            </a:r>
            <a:r>
              <a:rPr b="0" lang="en-US" sz="2800" spc="-1" strike="noStrike" baseline="-14000000">
                <a:solidFill>
                  <a:srgbClr val="000000"/>
                </a:solidFill>
                <a:latin typeface="Arial"/>
                <a:ea typeface="Arial"/>
              </a:rPr>
              <a:t>t+2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Arial"/>
              </a:rPr>
              <a:t>+...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27" name="CustomShape 29"/>
          <p:cNvSpPr/>
          <p:nvPr/>
        </p:nvSpPr>
        <p:spPr>
          <a:xfrm>
            <a:off x="1005840" y="4765680"/>
            <a:ext cx="6397920" cy="100296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0000"/>
                </a:solidFill>
                <a:latin typeface="Arial"/>
                <a:ea typeface="DejaVu Sans"/>
              </a:rPr>
              <a:t>R</a:t>
            </a:r>
            <a:r>
              <a:rPr b="0" lang="en-US" sz="2800" spc="-1" strike="noStrike" baseline="-14000000">
                <a:solidFill>
                  <a:srgbClr val="ff0000"/>
                </a:solidFill>
                <a:latin typeface="Arial"/>
                <a:ea typeface="DejaVu Sans"/>
              </a:rPr>
              <a:t>t</a:t>
            </a:r>
            <a:r>
              <a:rPr b="0" lang="en-US" sz="2800" spc="-1" strike="noStrike">
                <a:solidFill>
                  <a:srgbClr val="ff0000"/>
                </a:solidFill>
                <a:latin typeface="Arial"/>
                <a:ea typeface="DejaVu Sans"/>
              </a:rPr>
              <a:t>=r</a:t>
            </a:r>
            <a:r>
              <a:rPr b="0" lang="en-US" sz="2800" spc="-1" strike="noStrike" baseline="-14000000">
                <a:solidFill>
                  <a:srgbClr val="ff0000"/>
                </a:solidFill>
                <a:latin typeface="Arial"/>
                <a:ea typeface="DejaVu Sans"/>
              </a:rPr>
              <a:t>t</a:t>
            </a:r>
            <a:r>
              <a:rPr b="0" lang="en-US" sz="2800" spc="-1" strike="noStrike">
                <a:solidFill>
                  <a:srgbClr val="ff0000"/>
                </a:solidFill>
                <a:latin typeface="Arial"/>
                <a:ea typeface="DejaVu Sans"/>
              </a:rPr>
              <a:t>+</a:t>
            </a:r>
            <a:r>
              <a:rPr b="0" lang="en-US" sz="2800" spc="-1" strike="noStrike">
                <a:solidFill>
                  <a:srgbClr val="ff0000"/>
                </a:solidFill>
                <a:latin typeface="Arial"/>
                <a:ea typeface="Arial"/>
              </a:rPr>
              <a:t>ᵞR</a:t>
            </a:r>
            <a:r>
              <a:rPr b="0" lang="en-US" sz="2800" spc="-1" strike="noStrike" baseline="-14000000">
                <a:solidFill>
                  <a:srgbClr val="ff0000"/>
                </a:solidFill>
                <a:latin typeface="Arial"/>
                <a:ea typeface="Arial"/>
              </a:rPr>
              <a:t>t+1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6000"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Cambria Math"/>
              </a:rPr>
              <a:t>Policy determines agent’s action a=</a:t>
            </a: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π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utkal"/>
              </a:rPr>
              <a:t>(S) from any state S.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π</a:t>
            </a:r>
            <a:r>
              <a:rPr b="0" lang="fr-FR" sz="3000" spc="-1" strike="noStrike">
                <a:solidFill>
                  <a:srgbClr val="000000"/>
                </a:solidFill>
                <a:latin typeface="Calibri"/>
                <a:ea typeface="utkal"/>
              </a:rPr>
              <a:t>(.) policy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π :S-→A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Reward sequence :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	</a:t>
            </a:r>
            <a:r>
              <a:rPr b="0" lang="fr-FR" sz="3000" spc="-1" strike="noStrike">
                <a:solidFill>
                  <a:srgbClr val="000000"/>
                </a:solidFill>
                <a:latin typeface="utkal"/>
                <a:ea typeface="utkal"/>
              </a:rPr>
              <a:t>r(s,π(s)), r(s’,π(s’)), r(s’’,π(s’’)),…,</a:t>
            </a:r>
            <a:r>
              <a:rPr b="0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∞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Discounted total reward :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R(S,π)=r(S,π(s))+γr(S’,π(s’))+γ</a:t>
            </a:r>
            <a:r>
              <a:rPr b="0" lang="fr-FR" sz="30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b="0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r(S’’,π(s’’))+…,∞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fr-FR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3.Policy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B8B5E52-FE4F-4B57-B997-49C5BDEB46B1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6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Discounted total reward :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R(S,π)=r(S,π(s))+γr(S’,π(s’))+γ</a:t>
            </a:r>
            <a:r>
              <a:rPr b="1" lang="fr-FR" sz="30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r(S’,π(s’’))+…,∞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R(S,π)=r(S,π(s))+γR(S’,π)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Discounted total reward 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7E2E058-C974-4D81-AA32-4578FA8B21CF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7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36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37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Discounted total reward =immediate reward+Discounted expected future rewards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E(R(S,π))=r(S,π(s))+γE(R(S’,π))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    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R(S,π) =r(S,π(s))+γΣ</a:t>
            </a:r>
            <a:r>
              <a:rPr b="1" lang="fr-FR" sz="3000" spc="-1" strike="noStrike" baseline="-14000000">
                <a:solidFill>
                  <a:srgbClr val="000000"/>
                </a:solidFill>
                <a:latin typeface="Times New Roman"/>
                <a:ea typeface="Times New Roman"/>
              </a:rPr>
              <a:t>s’ϵS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P(s,a,s’)R(S’,π))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State-Value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The value of any given state s under a policy π is the discounted total reward when the state s is the the initial state.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V</a:t>
            </a:r>
            <a:r>
              <a:rPr b="1" lang="fr-FR" sz="30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π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(S)=r(S,π(s))+γΣ</a:t>
            </a:r>
            <a:r>
              <a:rPr b="1" lang="fr-FR" sz="3000" spc="-1" strike="noStrike" baseline="-14000000">
                <a:solidFill>
                  <a:srgbClr val="000000"/>
                </a:solidFill>
                <a:latin typeface="Times New Roman"/>
                <a:ea typeface="Times New Roman"/>
              </a:rPr>
              <a:t>s’ϵS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P(s,a,s’)V</a:t>
            </a:r>
            <a:r>
              <a:rPr b="1" lang="fr-FR" sz="3000" spc="-1" strike="noStrike" baseline="14000000">
                <a:solidFill>
                  <a:srgbClr val="000000"/>
                </a:solidFill>
                <a:latin typeface="Times New Roman"/>
                <a:ea typeface="Times New Roman"/>
              </a:rPr>
              <a:t>π</a:t>
            </a: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(S’)</a:t>
            </a: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300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5. State Value 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5F48414-0EFD-496A-8A95-FE3EE316CC75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8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43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40440" y="200736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1" lang="fr-FR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V</a:t>
            </a:r>
            <a:r>
              <a:rPr b="1" lang="fr-FR" sz="40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(S)=r(S,π(s))+γΣ</a:t>
            </a:r>
            <a:r>
              <a:rPr b="1" lang="fr-FR" sz="4000" spc="-1" strike="noStrike" baseline="-14000000">
                <a:solidFill>
                  <a:srgbClr val="ff0000"/>
                </a:solidFill>
                <a:latin typeface="Times New Roman"/>
                <a:ea typeface="Times New Roman"/>
              </a:rPr>
              <a:t>s’ϵS</a:t>
            </a:r>
            <a:r>
              <a:rPr b="1" lang="fr-FR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P(s,a,s’)V</a:t>
            </a:r>
            <a:r>
              <a:rPr b="1" lang="fr-FR" sz="4000" spc="-1" strike="noStrike" baseline="1400000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b="1" lang="fr-FR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(S’)</a:t>
            </a: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4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40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838080" y="365040"/>
            <a:ext cx="10509480" cy="13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fr-FR" sz="3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6. Bellman’s equations </a:t>
            </a:r>
            <a:endParaRPr b="0" lang="en-US" sz="3000" spc="-1" strike="noStrike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8610480" y="6356520"/>
            <a:ext cx="2737080" cy="35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B248F38-0C8D-479D-9E19-365C6DC5650B}" type="slidenum"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9</a:t>
            </a:fld>
            <a:endParaRPr b="0" lang="en-US" sz="1800" spc="-1" strike="noStrike"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5844240" y="5927040"/>
            <a:ext cx="1050948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48" name="CustomShape 5"/>
          <p:cNvSpPr/>
          <p:nvPr/>
        </p:nvSpPr>
        <p:spPr>
          <a:xfrm>
            <a:off x="8595360" y="2834640"/>
            <a:ext cx="176760" cy="136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sp>
        <p:nvSpPr>
          <p:cNvPr id="149" name="CustomShape 6"/>
          <p:cNvSpPr/>
          <p:nvPr/>
        </p:nvSpPr>
        <p:spPr>
          <a:xfrm>
            <a:off x="8686800" y="2651760"/>
            <a:ext cx="176760" cy="85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4371</TotalTime>
  <Application>LibreOffice/6.4.7.2$Linux_X86_64 LibreOffice_project/40$Build-2</Application>
  <Words>862</Words>
  <Paragraphs>137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2016-02-06T14:35:34Z</dcterms:created>
  <dc:creator>Guettiche</dc:creator>
  <dc:description/>
  <dc:language>en-US</dc:language>
  <cp:lastModifiedBy/>
  <dcterms:modified xsi:type="dcterms:W3CDTF">2024-03-05T17:55:32Z</dcterms:modified>
  <cp:revision>336</cp:revision>
  <dc:subject/>
  <dc:title>2-Secure domination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Grand écran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23</vt:i4>
  </property>
</Properties>
</file>