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648" r:id="rId1"/>
  </p:sldMasterIdLst>
  <p:notesMasterIdLst>
    <p:notesMasterId r:id="rId31"/>
  </p:notesMasterIdLst>
  <p:sldIdLst>
    <p:sldId id="258" r:id="rId2"/>
    <p:sldId id="444" r:id="rId3"/>
    <p:sldId id="433" r:id="rId4"/>
    <p:sldId id="457" r:id="rId5"/>
    <p:sldId id="459" r:id="rId6"/>
    <p:sldId id="468" r:id="rId7"/>
    <p:sldId id="466" r:id="rId8"/>
    <p:sldId id="469" r:id="rId9"/>
    <p:sldId id="470" r:id="rId10"/>
    <p:sldId id="471" r:id="rId11"/>
    <p:sldId id="472" r:id="rId12"/>
    <p:sldId id="473" r:id="rId13"/>
    <p:sldId id="475" r:id="rId14"/>
    <p:sldId id="476" r:id="rId15"/>
    <p:sldId id="477" r:id="rId16"/>
    <p:sldId id="480" r:id="rId17"/>
    <p:sldId id="479" r:id="rId18"/>
    <p:sldId id="481" r:id="rId19"/>
    <p:sldId id="482" r:id="rId20"/>
    <p:sldId id="483" r:id="rId21"/>
    <p:sldId id="484" r:id="rId22"/>
    <p:sldId id="485" r:id="rId23"/>
    <p:sldId id="486" r:id="rId24"/>
    <p:sldId id="487" r:id="rId25"/>
    <p:sldId id="488" r:id="rId26"/>
    <p:sldId id="489" r:id="rId27"/>
    <p:sldId id="490" r:id="rId28"/>
    <p:sldId id="491" r:id="rId29"/>
    <p:sldId id="492" r:id="rId3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92929"/>
    <a:srgbClr val="660066"/>
    <a:srgbClr val="408089"/>
    <a:srgbClr val="DBFABC"/>
    <a:srgbClr val="8EF02C"/>
    <a:srgbClr val="D9FAB8"/>
    <a:srgbClr val="D7FAB4"/>
    <a:srgbClr val="CDF9A1"/>
    <a:srgbClr val="5D808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420" autoAdjust="0"/>
  </p:normalViewPr>
  <p:slideViewPr>
    <p:cSldViewPr>
      <p:cViewPr>
        <p:scale>
          <a:sx n="100" d="100"/>
          <a:sy n="100" d="100"/>
        </p:scale>
        <p:origin x="-414" y="10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8" d="100"/>
          <a:sy n="38" d="100"/>
        </p:scale>
        <p:origin x="-154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mn-cs"/>
              </a:defRPr>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mn-cs"/>
              </a:defRPr>
            </a:lvl1pPr>
          </a:lstStyle>
          <a:p>
            <a:pPr>
              <a:defRPr/>
            </a:pPr>
            <a:fld id="{FD9DFA8D-ACB1-4BDF-BC98-E2E71900A255}" type="datetimeFigureOut">
              <a:rPr lang="en-IE"/>
              <a:pPr>
                <a:defRPr/>
              </a:pPr>
              <a:t>15/04/2016</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mn-cs"/>
              </a:defRPr>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mn-cs"/>
              </a:defRPr>
            </a:lvl1pPr>
          </a:lstStyle>
          <a:p>
            <a:pPr>
              <a:defRPr/>
            </a:pPr>
            <a:fld id="{363C0036-6512-4026-93F6-FF30657F6859}" type="slidenum">
              <a:rPr lang="en-IE"/>
              <a:pPr>
                <a:defRPr/>
              </a:pPr>
              <a:t>‹N°›</a:t>
            </a:fld>
            <a:endParaRPr lang="en-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215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smtClean="0"/>
          </a:p>
        </p:txBody>
      </p:sp>
      <p:sp>
        <p:nvSpPr>
          <p:cNvPr id="4" name="Espace réservé du numéro de diapositive 3"/>
          <p:cNvSpPr>
            <a:spLocks noGrp="1"/>
          </p:cNvSpPr>
          <p:nvPr>
            <p:ph type="sldNum" sz="quarter" idx="5"/>
          </p:nvPr>
        </p:nvSpPr>
        <p:spPr/>
        <p:txBody>
          <a:bodyPr/>
          <a:lstStyle/>
          <a:p>
            <a:pPr>
              <a:defRPr/>
            </a:pPr>
            <a:fld id="{AF09F998-1975-4092-B1A6-CAF569D4F3CA}" type="slidenum">
              <a:rPr lang="en-IE" smtClean="0"/>
              <a:pPr>
                <a:defRPr/>
              </a:pPr>
              <a:t>1</a:t>
            </a:fld>
            <a:endParaRPr lang="en-IE"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1"/>
          <p:cNvSpPr>
            <a:spLocks noChangeArrowheads="1"/>
          </p:cNvSpPr>
          <p:nvPr userDrawn="1"/>
        </p:nvSpPr>
        <p:spPr bwMode="white">
          <a:xfrm>
            <a:off x="0" y="836613"/>
            <a:ext cx="9144000" cy="1555750"/>
          </a:xfrm>
          <a:prstGeom prst="rect">
            <a:avLst/>
          </a:prstGeom>
          <a:gradFill rotWithShape="1">
            <a:gsLst>
              <a:gs pos="0">
                <a:schemeClr val="hlink"/>
              </a:gs>
              <a:gs pos="100000">
                <a:schemeClr val="hlink">
                  <a:gamma/>
                  <a:shade val="46275"/>
                  <a:invGamma/>
                </a:schemeClr>
              </a:gs>
            </a:gsLst>
            <a:lin ang="0" scaled="1"/>
          </a:gradFill>
          <a:ln w="9525">
            <a:noFill/>
            <a:miter lim="800000"/>
            <a:headEnd/>
            <a:tailEnd/>
          </a:ln>
          <a:effectLst/>
        </p:spPr>
        <p:txBody>
          <a:bodyPr wrap="none" anchor="ctr"/>
          <a:lstStyle/>
          <a:p>
            <a:pPr>
              <a:defRPr/>
            </a:pPr>
            <a:endParaRPr lang="en-IE">
              <a:latin typeface="Arial" pitchFamily="34" charset="0"/>
              <a:cs typeface="+mn-cs"/>
            </a:endParaRPr>
          </a:p>
        </p:txBody>
      </p:sp>
      <p:sp>
        <p:nvSpPr>
          <p:cNvPr id="5" name="Freeform 43"/>
          <p:cNvSpPr>
            <a:spLocks/>
          </p:cNvSpPr>
          <p:nvPr userDrawn="1"/>
        </p:nvSpPr>
        <p:spPr bwMode="invGray">
          <a:xfrm>
            <a:off x="6" y="836618"/>
            <a:ext cx="2139951" cy="1546225"/>
          </a:xfrm>
          <a:custGeom>
            <a:avLst/>
            <a:gdLst/>
            <a:ahLst/>
            <a:cxnLst>
              <a:cxn ang="0">
                <a:pos x="0" y="0"/>
              </a:cxn>
              <a:cxn ang="0">
                <a:pos x="1348" y="0"/>
              </a:cxn>
              <a:cxn ang="0">
                <a:pos x="1170" y="287"/>
              </a:cxn>
              <a:cxn ang="0">
                <a:pos x="0" y="286"/>
              </a:cxn>
              <a:cxn ang="0">
                <a:pos x="0" y="0"/>
              </a:cxn>
            </a:cxnLst>
            <a:rect l="0" t="0" r="r" b="b"/>
            <a:pathLst>
              <a:path w="1348" h="287">
                <a:moveTo>
                  <a:pt x="0" y="0"/>
                </a:moveTo>
                <a:lnTo>
                  <a:pt x="1348" y="0"/>
                </a:lnTo>
                <a:lnTo>
                  <a:pt x="1170" y="287"/>
                </a:lnTo>
                <a:lnTo>
                  <a:pt x="0" y="286"/>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graphicFrame>
        <p:nvGraphicFramePr>
          <p:cNvPr id="6" name="Object 37"/>
          <p:cNvGraphicFramePr>
            <a:graphicFrameLocks noChangeAspect="1"/>
          </p:cNvGraphicFramePr>
          <p:nvPr/>
        </p:nvGraphicFramePr>
        <p:xfrm>
          <a:off x="0" y="5"/>
          <a:ext cx="9144000" cy="849313"/>
        </p:xfrm>
        <a:graphic>
          <a:graphicData uri="http://schemas.openxmlformats.org/presentationml/2006/ole">
            <p:oleObj spid="_x0000_s32770" name="Image" r:id="rId3" imgW="8571429" imgH="1514286" progId="">
              <p:embed/>
            </p:oleObj>
          </a:graphicData>
        </a:graphic>
      </p:graphicFrame>
      <p:sp>
        <p:nvSpPr>
          <p:cNvPr id="7" name="Freeform 42"/>
          <p:cNvSpPr>
            <a:spLocks/>
          </p:cNvSpPr>
          <p:nvPr userDrawn="1"/>
        </p:nvSpPr>
        <p:spPr bwMode="gray">
          <a:xfrm>
            <a:off x="3" y="836618"/>
            <a:ext cx="9145588" cy="1558925"/>
          </a:xfrm>
          <a:custGeom>
            <a:avLst/>
            <a:gdLst/>
            <a:ahLst/>
            <a:cxnLst>
              <a:cxn ang="0">
                <a:pos x="0" y="573"/>
              </a:cxn>
              <a:cxn ang="0">
                <a:pos x="4134" y="573"/>
              </a:cxn>
              <a:cxn ang="0">
                <a:pos x="4134" y="1"/>
              </a:cxn>
              <a:cxn ang="0">
                <a:pos x="322" y="0"/>
              </a:cxn>
              <a:cxn ang="0">
                <a:pos x="0" y="573"/>
              </a:cxn>
            </a:cxnLst>
            <a:rect l="0" t="0" r="r" b="b"/>
            <a:pathLst>
              <a:path w="4134" h="573">
                <a:moveTo>
                  <a:pt x="0" y="573"/>
                </a:moveTo>
                <a:lnTo>
                  <a:pt x="4134" y="573"/>
                </a:lnTo>
                <a:lnTo>
                  <a:pt x="4134" y="1"/>
                </a:lnTo>
                <a:lnTo>
                  <a:pt x="322" y="0"/>
                </a:lnTo>
                <a:lnTo>
                  <a:pt x="0" y="573"/>
                </a:lnTo>
                <a:close/>
              </a:path>
            </a:pathLst>
          </a:custGeom>
          <a:gradFill rotWithShape="1">
            <a:gsLst>
              <a:gs pos="0">
                <a:schemeClr val="accent1">
                  <a:gamma/>
                  <a:shade val="12549"/>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3074" name="Rectangle 2"/>
          <p:cNvSpPr>
            <a:spLocks noGrp="1" noChangeArrowheads="1"/>
          </p:cNvSpPr>
          <p:nvPr>
            <p:ph type="ctrTitle"/>
          </p:nvPr>
        </p:nvSpPr>
        <p:spPr>
          <a:xfrm>
            <a:off x="2638425" y="1601788"/>
            <a:ext cx="6324600" cy="685800"/>
          </a:xfrm>
        </p:spPr>
        <p:txBody>
          <a:bodyPr/>
          <a:lstStyle>
            <a:lvl1pPr>
              <a:defRPr sz="1400" b="0" i="1"/>
            </a:lvl1pPr>
          </a:lstStyle>
          <a:p>
            <a:r>
              <a:rPr lang="en-GB"/>
              <a:t>Click to edit Master title style</a:t>
            </a:r>
          </a:p>
        </p:txBody>
      </p:sp>
      <p:sp>
        <p:nvSpPr>
          <p:cNvPr id="3075" name="Rectangle 3"/>
          <p:cNvSpPr>
            <a:spLocks noGrp="1" noChangeArrowheads="1"/>
          </p:cNvSpPr>
          <p:nvPr>
            <p:ph type="subTitle" idx="1"/>
          </p:nvPr>
        </p:nvSpPr>
        <p:spPr>
          <a:xfrm>
            <a:off x="1476375" y="4292600"/>
            <a:ext cx="6400800" cy="533400"/>
          </a:xfrm>
        </p:spPr>
        <p:txBody>
          <a:bodyPr/>
          <a:lstStyle>
            <a:lvl1pPr marL="0" indent="0" algn="r">
              <a:buFont typeface="Wingdings" pitchFamily="2" charset="2"/>
              <a:buNone/>
              <a:defRPr b="1">
                <a:solidFill>
                  <a:schemeClr val="bg1"/>
                </a:solidFill>
              </a:defRPr>
            </a:lvl1pPr>
          </a:lstStyle>
          <a:p>
            <a:r>
              <a:rPr lang="en-GB"/>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2739" y="227014"/>
            <a:ext cx="2068512" cy="6170612"/>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1" y="227014"/>
            <a:ext cx="6053139" cy="6170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447805"/>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447805"/>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graphicFrame>
        <p:nvGraphicFramePr>
          <p:cNvPr id="1026" name="Object 20"/>
          <p:cNvGraphicFramePr>
            <a:graphicFrameLocks noChangeAspect="1"/>
          </p:cNvGraphicFramePr>
          <p:nvPr/>
        </p:nvGraphicFramePr>
        <p:xfrm>
          <a:off x="0" y="0"/>
          <a:ext cx="9144000" cy="973138"/>
        </p:xfrm>
        <a:graphic>
          <a:graphicData uri="http://schemas.openxmlformats.org/presentationml/2006/ole">
            <p:oleObj spid="_x0000_s1026" name="Image" r:id="rId14" imgW="8571429" imgH="1514286" progId="">
              <p:embed/>
            </p:oleObj>
          </a:graphicData>
        </a:graphic>
      </p:graphicFrame>
      <p:sp>
        <p:nvSpPr>
          <p:cNvPr id="1045" name="Freeform 21"/>
          <p:cNvSpPr>
            <a:spLocks/>
          </p:cNvSpPr>
          <p:nvPr/>
        </p:nvSpPr>
        <p:spPr bwMode="gray">
          <a:xfrm>
            <a:off x="1828800" y="246068"/>
            <a:ext cx="7315200" cy="720725"/>
          </a:xfrm>
          <a:custGeom>
            <a:avLst/>
            <a:gdLst/>
            <a:ahLst/>
            <a:cxnLst>
              <a:cxn ang="0">
                <a:pos x="0" y="454"/>
              </a:cxn>
              <a:cxn ang="0">
                <a:pos x="4798" y="454"/>
              </a:cxn>
              <a:cxn ang="0">
                <a:pos x="4798" y="0"/>
              </a:cxn>
              <a:cxn ang="0">
                <a:pos x="382" y="3"/>
              </a:cxn>
              <a:cxn ang="0">
                <a:pos x="0" y="454"/>
              </a:cxn>
            </a:cxnLst>
            <a:rect l="0" t="0" r="r" b="b"/>
            <a:pathLst>
              <a:path w="4798" h="454">
                <a:moveTo>
                  <a:pt x="0" y="454"/>
                </a:moveTo>
                <a:lnTo>
                  <a:pt x="4798" y="454"/>
                </a:lnTo>
                <a:lnTo>
                  <a:pt x="4798" y="0"/>
                </a:lnTo>
                <a:lnTo>
                  <a:pt x="382" y="3"/>
                </a:lnTo>
                <a:lnTo>
                  <a:pt x="0" y="454"/>
                </a:lnTo>
                <a:close/>
              </a:path>
            </a:pathLst>
          </a:custGeom>
          <a:gradFill rotWithShape="1">
            <a:gsLst>
              <a:gs pos="0">
                <a:schemeClr val="accent1">
                  <a:gamma/>
                  <a:shade val="46275"/>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1046" name="Freeform 22"/>
          <p:cNvSpPr>
            <a:spLocks/>
          </p:cNvSpPr>
          <p:nvPr/>
        </p:nvSpPr>
        <p:spPr bwMode="gray">
          <a:xfrm>
            <a:off x="0" y="966793"/>
            <a:ext cx="1828800" cy="288925"/>
          </a:xfrm>
          <a:custGeom>
            <a:avLst/>
            <a:gdLst/>
            <a:ahLst/>
            <a:cxnLst>
              <a:cxn ang="0">
                <a:pos x="0" y="0"/>
              </a:cxn>
              <a:cxn ang="0">
                <a:pos x="1338" y="0"/>
              </a:cxn>
              <a:cxn ang="0">
                <a:pos x="1138" y="182"/>
              </a:cxn>
              <a:cxn ang="0">
                <a:pos x="0" y="181"/>
              </a:cxn>
              <a:cxn ang="0">
                <a:pos x="0" y="0"/>
              </a:cxn>
            </a:cxnLst>
            <a:rect l="0" t="0" r="r" b="b"/>
            <a:pathLst>
              <a:path w="1338" h="182">
                <a:moveTo>
                  <a:pt x="0" y="0"/>
                </a:moveTo>
                <a:lnTo>
                  <a:pt x="1338" y="0"/>
                </a:lnTo>
                <a:lnTo>
                  <a:pt x="1138" y="182"/>
                </a:lnTo>
                <a:lnTo>
                  <a:pt x="0" y="181"/>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sp>
        <p:nvSpPr>
          <p:cNvPr id="1030" name="Rectangle 2"/>
          <p:cNvSpPr>
            <a:spLocks noGrp="1" noChangeArrowheads="1"/>
          </p:cNvSpPr>
          <p:nvPr>
            <p:ph type="title"/>
          </p:nvPr>
        </p:nvSpPr>
        <p:spPr bwMode="white">
          <a:xfrm>
            <a:off x="2406649" y="227013"/>
            <a:ext cx="6324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1" name="Rectangle 3"/>
          <p:cNvSpPr>
            <a:spLocks noGrp="1" noChangeArrowheads="1"/>
          </p:cNvSpPr>
          <p:nvPr>
            <p:ph type="body" idx="1"/>
          </p:nvPr>
        </p:nvSpPr>
        <p:spPr bwMode="auto">
          <a:xfrm>
            <a:off x="457200" y="1447805"/>
            <a:ext cx="8229600" cy="494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defRPr>
      </a:lvl2pPr>
      <a:lvl3pPr algn="l" rtl="0" eaLnBrk="0" fontAlgn="base" hangingPunct="0">
        <a:spcBef>
          <a:spcPct val="0"/>
        </a:spcBef>
        <a:spcAft>
          <a:spcPct val="0"/>
        </a:spcAft>
        <a:defRPr sz="2400" b="1">
          <a:solidFill>
            <a:schemeClr val="bg1"/>
          </a:solidFill>
          <a:latin typeface="Verdana" pitchFamily="34" charset="0"/>
        </a:defRPr>
      </a:lvl3pPr>
      <a:lvl4pPr algn="l" rtl="0" eaLnBrk="0" fontAlgn="base" hangingPunct="0">
        <a:spcBef>
          <a:spcPct val="0"/>
        </a:spcBef>
        <a:spcAft>
          <a:spcPct val="0"/>
        </a:spcAft>
        <a:defRPr sz="2400" b="1">
          <a:solidFill>
            <a:schemeClr val="bg1"/>
          </a:solidFill>
          <a:latin typeface="Verdana" pitchFamily="34" charset="0"/>
        </a:defRPr>
      </a:lvl4pPr>
      <a:lvl5pPr algn="l" rtl="0" eaLnBrk="0" fontAlgn="base" hangingPunct="0">
        <a:spcBef>
          <a:spcPct val="0"/>
        </a:spcBef>
        <a:spcAft>
          <a:spcPct val="0"/>
        </a:spcAft>
        <a:defRPr sz="2400" b="1">
          <a:solidFill>
            <a:schemeClr val="bg1"/>
          </a:solidFill>
          <a:latin typeface="Verdana" pitchFamily="34" charset="0"/>
        </a:defRPr>
      </a:lvl5pPr>
      <a:lvl6pPr marL="457200" algn="l" rtl="0" fontAlgn="base">
        <a:spcBef>
          <a:spcPct val="0"/>
        </a:spcBef>
        <a:spcAft>
          <a:spcPct val="0"/>
        </a:spcAft>
        <a:defRPr sz="2400" b="1">
          <a:solidFill>
            <a:schemeClr val="bg1"/>
          </a:solidFill>
          <a:latin typeface="Verdana" pitchFamily="34" charset="0"/>
        </a:defRPr>
      </a:lvl6pPr>
      <a:lvl7pPr marL="914400" algn="l" rtl="0" fontAlgn="base">
        <a:spcBef>
          <a:spcPct val="0"/>
        </a:spcBef>
        <a:spcAft>
          <a:spcPct val="0"/>
        </a:spcAft>
        <a:defRPr sz="2400" b="1">
          <a:solidFill>
            <a:schemeClr val="bg1"/>
          </a:solidFill>
          <a:latin typeface="Verdana" pitchFamily="34" charset="0"/>
        </a:defRPr>
      </a:lvl7pPr>
      <a:lvl8pPr marL="1371600" algn="l" rtl="0" fontAlgn="base">
        <a:spcBef>
          <a:spcPct val="0"/>
        </a:spcBef>
        <a:spcAft>
          <a:spcPct val="0"/>
        </a:spcAft>
        <a:defRPr sz="2400" b="1">
          <a:solidFill>
            <a:schemeClr val="bg1"/>
          </a:solidFill>
          <a:latin typeface="Verdana" pitchFamily="34" charset="0"/>
        </a:defRPr>
      </a:lvl8pPr>
      <a:lvl9pPr marL="1828800" algn="l" rtl="0" fontAlgn="base">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spcBef>
          <a:spcPct val="20000"/>
        </a:spcBef>
        <a:spcAft>
          <a:spcPct val="0"/>
        </a:spcAft>
        <a:buFont typeface="Wingdings" pitchFamily="2" charset="2"/>
        <a:buChar char="q"/>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3"/>
          <p:cNvSpPr>
            <a:spLocks noChangeArrowheads="1"/>
          </p:cNvSpPr>
          <p:nvPr/>
        </p:nvSpPr>
        <p:spPr bwMode="auto">
          <a:xfrm>
            <a:off x="3203848" y="1628800"/>
            <a:ext cx="288032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400" b="1" dirty="0" smtClean="0">
                <a:solidFill>
                  <a:schemeClr val="bg1"/>
                </a:solidFill>
              </a:rPr>
              <a:t>مسـار استهداف السوق</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1" name="ZoneTexte 30"/>
          <p:cNvSpPr txBox="1"/>
          <p:nvPr/>
        </p:nvSpPr>
        <p:spPr>
          <a:xfrm>
            <a:off x="6084168" y="1052738"/>
            <a:ext cx="2664296" cy="492443"/>
          </a:xfrm>
          <a:prstGeom prst="rect">
            <a:avLst/>
          </a:prstGeom>
          <a:noFill/>
        </p:spPr>
        <p:txBody>
          <a:bodyPr wrap="square" rtlCol="0">
            <a:spAutoFit/>
          </a:bodyPr>
          <a:lstStyle/>
          <a:p>
            <a:r>
              <a:rPr lang="ar-SA" sz="2600" b="1" dirty="0" smtClean="0">
                <a:solidFill>
                  <a:schemeClr val="bg1"/>
                </a:solidFill>
              </a:rPr>
              <a:t>التسويق الاستراتيجي</a:t>
            </a:r>
            <a:endParaRPr lang="fr-FR" sz="2600" dirty="0"/>
          </a:p>
        </p:txBody>
      </p:sp>
      <p:sp>
        <p:nvSpPr>
          <p:cNvPr id="6" name="ZoneTexte 5"/>
          <p:cNvSpPr txBox="1"/>
          <p:nvPr/>
        </p:nvSpPr>
        <p:spPr>
          <a:xfrm>
            <a:off x="2627784" y="2555614"/>
            <a:ext cx="3384376" cy="369332"/>
          </a:xfrm>
          <a:prstGeom prst="rect">
            <a:avLst/>
          </a:prstGeom>
          <a:noFill/>
        </p:spPr>
        <p:txBody>
          <a:bodyPr wrap="square" rtlCol="0">
            <a:spAutoFit/>
          </a:bodyPr>
          <a:lstStyle/>
          <a:p>
            <a:pPr algn="r" rtl="1"/>
            <a:r>
              <a:rPr lang="ar-SA" b="1" dirty="0" smtClean="0">
                <a:solidFill>
                  <a:srgbClr val="000000"/>
                </a:solidFill>
              </a:rPr>
              <a:t>مداخل المؤسسة في التوجه نحو السوق</a:t>
            </a:r>
            <a:endParaRPr lang="fr-FR" dirty="0" smtClean="0">
              <a:solidFill>
                <a:srgbClr val="000000"/>
              </a:solidFill>
            </a:endParaRPr>
          </a:p>
        </p:txBody>
      </p:sp>
      <p:grpSp>
        <p:nvGrpSpPr>
          <p:cNvPr id="33794" name="Group 2"/>
          <p:cNvGrpSpPr>
            <a:grpSpLocks/>
          </p:cNvGrpSpPr>
          <p:nvPr/>
        </p:nvGrpSpPr>
        <p:grpSpPr bwMode="auto">
          <a:xfrm>
            <a:off x="3222903" y="3284989"/>
            <a:ext cx="5813599" cy="3001645"/>
            <a:chOff x="905" y="10958"/>
            <a:chExt cx="9528" cy="4727"/>
          </a:xfrm>
        </p:grpSpPr>
        <p:grpSp>
          <p:nvGrpSpPr>
            <p:cNvPr id="33795" name="Group 3"/>
            <p:cNvGrpSpPr>
              <a:grpSpLocks/>
            </p:cNvGrpSpPr>
            <p:nvPr/>
          </p:nvGrpSpPr>
          <p:grpSpPr bwMode="auto">
            <a:xfrm>
              <a:off x="3651" y="10958"/>
              <a:ext cx="4440" cy="3420"/>
              <a:chOff x="3651" y="11030"/>
              <a:chExt cx="4440" cy="3420"/>
            </a:xfrm>
          </p:grpSpPr>
          <p:grpSp>
            <p:nvGrpSpPr>
              <p:cNvPr id="33796" name="Group 4"/>
              <p:cNvGrpSpPr>
                <a:grpSpLocks/>
              </p:cNvGrpSpPr>
              <p:nvPr/>
            </p:nvGrpSpPr>
            <p:grpSpPr bwMode="auto">
              <a:xfrm>
                <a:off x="3651" y="11030"/>
                <a:ext cx="4440" cy="3420"/>
                <a:chOff x="3651" y="11030"/>
                <a:chExt cx="4440" cy="3420"/>
              </a:xfrm>
            </p:grpSpPr>
            <p:sp>
              <p:nvSpPr>
                <p:cNvPr id="33797" name="AutoShape 5"/>
                <p:cNvSpPr>
                  <a:spLocks noChangeArrowheads="1"/>
                </p:cNvSpPr>
                <p:nvPr/>
              </p:nvSpPr>
              <p:spPr bwMode="auto">
                <a:xfrm>
                  <a:off x="3651" y="11030"/>
                  <a:ext cx="4440" cy="3420"/>
                </a:xfrm>
                <a:prstGeom prst="flowChartMerge">
                  <a:avLst/>
                </a:prstGeom>
                <a:solidFill>
                  <a:srgbClr val="FFFFFF"/>
                </a:solidFill>
                <a:ln w="19050">
                  <a:solidFill>
                    <a:srgbClr val="000080"/>
                  </a:solidFill>
                  <a:miter lim="800000"/>
                  <a:headEnd/>
                  <a:tailEnd/>
                </a:ln>
              </p:spPr>
              <p:txBody>
                <a:bodyPr vert="horz" wrap="square" lIns="91440" tIns="45720" rIns="91440" bIns="45720" numCol="1" anchor="t" anchorCtr="0" compatLnSpc="1">
                  <a:prstTxWarp prst="textNoShape">
                    <a:avLst/>
                  </a:prstTxWarp>
                </a:bodyPr>
                <a:lstStyle/>
                <a:p>
                  <a:endParaRPr lang="fr-FR" b="1" dirty="0">
                    <a:ln w="57150">
                      <a:solidFill>
                        <a:schemeClr val="tx1"/>
                      </a:solidFill>
                    </a:ln>
                  </a:endParaRPr>
                </a:p>
              </p:txBody>
            </p:sp>
            <p:sp>
              <p:nvSpPr>
                <p:cNvPr id="33798" name="Freeform 6"/>
                <p:cNvSpPr>
                  <a:spLocks/>
                </p:cNvSpPr>
                <p:nvPr/>
              </p:nvSpPr>
              <p:spPr bwMode="auto">
                <a:xfrm>
                  <a:off x="4205" y="11876"/>
                  <a:ext cx="3325" cy="2"/>
                </a:xfrm>
                <a:custGeom>
                  <a:avLst/>
                  <a:gdLst/>
                  <a:ahLst/>
                  <a:cxnLst>
                    <a:cxn ang="0">
                      <a:pos x="0" y="0"/>
                    </a:cxn>
                    <a:cxn ang="0">
                      <a:pos x="3325" y="2"/>
                    </a:cxn>
                  </a:cxnLst>
                  <a:rect l="0" t="0" r="r" b="b"/>
                  <a:pathLst>
                    <a:path w="3325" h="2">
                      <a:moveTo>
                        <a:pt x="0" y="0"/>
                      </a:moveTo>
                      <a:lnTo>
                        <a:pt x="3325" y="2"/>
                      </a:lnTo>
                    </a:path>
                  </a:pathLst>
                </a:custGeom>
                <a:noFill/>
                <a:ln w="19050">
                  <a:solidFill>
                    <a:srgbClr val="000080"/>
                  </a:solidFill>
                  <a:round/>
                  <a:headEnd/>
                  <a:tailEnd/>
                </a:ln>
              </p:spPr>
              <p:txBody>
                <a:bodyPr vert="horz" wrap="square" lIns="91440" tIns="45720" rIns="91440" bIns="45720" numCol="1" anchor="t" anchorCtr="0" compatLnSpc="1">
                  <a:prstTxWarp prst="textNoShape">
                    <a:avLst/>
                  </a:prstTxWarp>
                </a:bodyPr>
                <a:lstStyle/>
                <a:p>
                  <a:endParaRPr lang="fr-FR" b="1"/>
                </a:p>
              </p:txBody>
            </p:sp>
            <p:sp>
              <p:nvSpPr>
                <p:cNvPr id="33799" name="Line 7"/>
                <p:cNvSpPr>
                  <a:spLocks noChangeShapeType="1"/>
                </p:cNvSpPr>
                <p:nvPr/>
              </p:nvSpPr>
              <p:spPr bwMode="auto">
                <a:xfrm>
                  <a:off x="4851" y="12870"/>
                  <a:ext cx="2040" cy="0"/>
                </a:xfrm>
                <a:prstGeom prst="line">
                  <a:avLst/>
                </a:prstGeom>
                <a:noFill/>
                <a:ln w="19050">
                  <a:solidFill>
                    <a:srgbClr val="000080"/>
                  </a:solidFill>
                  <a:round/>
                  <a:headEnd/>
                  <a:tailEnd/>
                </a:ln>
              </p:spPr>
              <p:txBody>
                <a:bodyPr vert="horz" wrap="square" lIns="91440" tIns="45720" rIns="91440" bIns="45720" numCol="1" anchor="t" anchorCtr="0" compatLnSpc="1">
                  <a:prstTxWarp prst="textNoShape">
                    <a:avLst/>
                  </a:prstTxWarp>
                </a:bodyPr>
                <a:lstStyle/>
                <a:p>
                  <a:endParaRPr lang="fr-FR" b="1"/>
                </a:p>
              </p:txBody>
            </p:sp>
          </p:grpSp>
          <p:sp>
            <p:nvSpPr>
              <p:cNvPr id="33800" name="Text Box 8"/>
              <p:cNvSpPr txBox="1">
                <a:spLocks noChangeArrowheads="1"/>
              </p:cNvSpPr>
              <p:nvPr/>
            </p:nvSpPr>
            <p:spPr bwMode="auto">
              <a:xfrm>
                <a:off x="4131" y="11210"/>
                <a:ext cx="336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التسويق الشـامل</a:t>
                </a:r>
                <a:endParaRPr kumimoji="0" lang="fr-FR" sz="1700" b="1" i="0" u="none" strike="noStrike" cap="none" normalizeH="0" baseline="0" dirty="0" smtClean="0">
                  <a:ln>
                    <a:noFill/>
                  </a:ln>
                  <a:solidFill>
                    <a:schemeClr val="tx1"/>
                  </a:solidFill>
                  <a:effectLst/>
                  <a:latin typeface="Arial" pitchFamily="34" charset="0"/>
                  <a:cs typeface="Arial" pitchFamily="34" charset="0"/>
                </a:endParaRPr>
              </a:p>
            </p:txBody>
          </p:sp>
          <p:sp>
            <p:nvSpPr>
              <p:cNvPr id="33801" name="Text Box 9"/>
              <p:cNvSpPr txBox="1">
                <a:spLocks noChangeArrowheads="1"/>
              </p:cNvSpPr>
              <p:nvPr/>
            </p:nvSpPr>
            <p:spPr bwMode="auto">
              <a:xfrm>
                <a:off x="4731" y="12110"/>
                <a:ext cx="2280" cy="540"/>
              </a:xfrm>
              <a:prstGeom prst="rect">
                <a:avLst/>
              </a:prstGeom>
              <a:noFill/>
              <a:ln w="9525">
                <a:noFill/>
                <a:miter lim="800000"/>
                <a:headEnd/>
                <a:tailEnd/>
              </a:ln>
            </p:spPr>
            <p:txBody>
              <a:bodyPr vert="horz" wrap="square" lIns="18000" tIns="0" rIns="180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التسويق المستهـدف</a:t>
                </a:r>
                <a:endParaRPr kumimoji="0" lang="fr-FR" sz="1700" b="1" i="0" u="none" strike="noStrike" cap="none" normalizeH="0" baseline="0" dirty="0" smtClean="0">
                  <a:ln>
                    <a:noFill/>
                  </a:ln>
                  <a:solidFill>
                    <a:srgbClr val="000080"/>
                  </a:solidFill>
                  <a:effectLst/>
                  <a:latin typeface="Calibri" pitchFamily="34" charset="0"/>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ar-SA" sz="1700" b="1" i="0" u="none" strike="noStrike" cap="none" normalizeH="0" baseline="0" dirty="0" smtClean="0">
                  <a:ln>
                    <a:noFill/>
                  </a:ln>
                  <a:solidFill>
                    <a:schemeClr val="tx1"/>
                  </a:solidFill>
                  <a:effectLst/>
                  <a:latin typeface="Arial" pitchFamily="34" charset="0"/>
                  <a:cs typeface="Arial" pitchFamily="34" charset="0"/>
                </a:endParaRPr>
              </a:p>
            </p:txBody>
          </p:sp>
          <p:sp>
            <p:nvSpPr>
              <p:cNvPr id="33802" name="Text Box 10"/>
              <p:cNvSpPr txBox="1">
                <a:spLocks noChangeArrowheads="1"/>
              </p:cNvSpPr>
              <p:nvPr/>
            </p:nvSpPr>
            <p:spPr bwMode="auto">
              <a:xfrm>
                <a:off x="5334" y="12898"/>
                <a:ext cx="1128" cy="1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التسويق</a:t>
                </a:r>
                <a:endParaRPr kumimoji="0" lang="en-US"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700" b="1" i="0" u="none" strike="noStrike" cap="none" normalizeH="0" baseline="0" dirty="0" smtClean="0">
                    <a:ln>
                      <a:noFill/>
                    </a:ln>
                    <a:solidFill>
                      <a:srgbClr val="000080"/>
                    </a:solidFill>
                    <a:effectLst/>
                    <a:latin typeface="Traditional Arabic" pitchFamily="18" charset="-78"/>
                    <a:ea typeface="Arial" pitchFamily="34" charset="0"/>
                    <a:cs typeface="Traditional Arabic" pitchFamily="18" charset="-78"/>
                  </a:rPr>
                  <a:t>الفردي</a:t>
                </a:r>
                <a:endParaRPr kumimoji="0" lang="fr-FR" sz="17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3803" name="Text Box 11"/>
            <p:cNvSpPr txBox="1">
              <a:spLocks noChangeArrowheads="1"/>
            </p:cNvSpPr>
            <p:nvPr/>
          </p:nvSpPr>
          <p:spPr bwMode="auto">
            <a:xfrm>
              <a:off x="905" y="14689"/>
              <a:ext cx="9528" cy="9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1" i="0" u="sng" strike="noStrike" cap="none" normalizeH="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المداخل الثلاث للتوجه نحو السوق</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70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بتصرف</a:t>
              </a:r>
              <a:r>
                <a:rPr kumimoji="0" lang="fr-FR" sz="140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i="1" u="none" strike="noStrike" cap="none" normalizeH="0" baseline="0" dirty="0" err="1" smtClean="0">
                  <a:ln>
                    <a:noFill/>
                  </a:ln>
                  <a:solidFill>
                    <a:srgbClr val="000000"/>
                  </a:solidFill>
                  <a:effectLst/>
                  <a:latin typeface="Arial" pitchFamily="34" charset="0"/>
                  <a:ea typeface="Arial" pitchFamily="34" charset="0"/>
                  <a:cs typeface="Arial" pitchFamily="34" charset="0"/>
                </a:rPr>
                <a:t>j.Lendrevie</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 et </a:t>
              </a:r>
              <a:r>
                <a:rPr kumimoji="0" lang="fr-FR" sz="1100" i="1" u="none" strike="noStrike" cap="none" normalizeH="0" baseline="0" dirty="0" err="1" smtClean="0">
                  <a:ln>
                    <a:noFill/>
                  </a:ln>
                  <a:solidFill>
                    <a:srgbClr val="000000"/>
                  </a:solidFill>
                  <a:effectLst/>
                  <a:latin typeface="Arial" pitchFamily="34" charset="0"/>
                  <a:ea typeface="Arial" pitchFamily="34" charset="0"/>
                  <a:cs typeface="Arial" pitchFamily="34" charset="0"/>
                </a:rPr>
                <a:t>D.Lindon</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fr-FR" sz="1100" i="1" u="sng" strike="noStrike" cap="none" normalizeH="0" baseline="0" dirty="0" smtClean="0">
                  <a:ln>
                    <a:noFill/>
                  </a:ln>
                  <a:solidFill>
                    <a:srgbClr val="000000"/>
                  </a:solidFill>
                  <a:effectLst/>
                  <a:latin typeface="Arial" pitchFamily="34" charset="0"/>
                  <a:ea typeface="Arial" pitchFamily="34" charset="0"/>
                  <a:cs typeface="Arial" pitchFamily="34" charset="0"/>
                </a:rPr>
                <a:t>Mercator</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 5°Ed, Dalloz, Paris 1997, p :</a:t>
              </a:r>
              <a:r>
                <a:rPr kumimoji="0" lang="fr-FR" sz="1400"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fr-FR" sz="1100" i="1" u="none" strike="noStrike" cap="none" normalizeH="0" baseline="0" dirty="0" smtClean="0">
                  <a:ln>
                    <a:noFill/>
                  </a:ln>
                  <a:solidFill>
                    <a:srgbClr val="000000"/>
                  </a:solidFill>
                  <a:effectLst/>
                  <a:latin typeface="Arial" pitchFamily="34" charset="0"/>
                  <a:ea typeface="Arial" pitchFamily="34" charset="0"/>
                  <a:cs typeface="Arial" pitchFamily="34" charset="0"/>
                </a:rPr>
                <a:t>22</a:t>
              </a:r>
              <a:r>
                <a:rPr kumimoji="0" lang="fr-FR" sz="11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r>
                <a:rPr kumimoji="0" lang="fr-FR" sz="14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33804" name="Rectangle 12"/>
          <p:cNvSpPr>
            <a:spLocks noChangeArrowheads="1"/>
          </p:cNvSpPr>
          <p:nvPr/>
        </p:nvSpPr>
        <p:spPr bwMode="auto">
          <a:xfrm>
            <a:off x="467544" y="3068960"/>
            <a:ext cx="2736304"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يمكننا </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تعريف الاستهداف كما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يلي: </a:t>
            </a:r>
            <a:r>
              <a:rPr kumimoji="0" lang="ar-SA" altLang="zh-CN" sz="1600" b="1" i="0" u="none" strike="noStrike" cap="none" normalizeH="0" baseline="0" dirty="0" smtClean="0">
                <a:ln>
                  <a:noFill/>
                </a:ln>
                <a:solidFill>
                  <a:srgbClr val="000000"/>
                </a:solidFill>
                <a:effectLst/>
                <a:latin typeface="Times New Roman"/>
                <a:ea typeface="SimSun" pitchFamily="2" charset="-122"/>
                <a:cs typeface="Traditional Arabic" pitchFamily="18" charset="-78"/>
              </a:rPr>
              <a:t>”</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هو المسار الذي يقصد من وراءه إجراء مبادلة مع مجموعة محددة من خلال الإعلان وباقي الأنشطة التسويقية والتي يجب أن تكون معدة بحيث تحقق استجابة أكبر في المجموعة المستهدفة دون غيرها من القطاعات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الأخرى </a:t>
            </a:r>
            <a:r>
              <a:rPr kumimoji="0" lang="ar-SA" altLang="zh-CN" sz="1600" b="1" i="0" u="none" strike="noStrike" cap="none" normalizeH="0" baseline="0" dirty="0" err="1" smtClean="0">
                <a:ln>
                  <a:noFill/>
                </a:ln>
                <a:solidFill>
                  <a:srgbClr val="000000"/>
                </a:solidFill>
                <a:effectLst/>
                <a:latin typeface="Times New Roman"/>
                <a:ea typeface="SimSun" pitchFamily="2" charset="-122"/>
                <a:cs typeface="Traditional Arabic" pitchFamily="18" charset="-78"/>
              </a:rPr>
              <a:t>“</a:t>
            </a:r>
            <a:endParaRPr kumimoji="0" lang="fr-FR" altLang="zh-CN" sz="8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zh-CN" sz="17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en-US" altLang="zh-CN" sz="13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a:t>
            </a:r>
            <a:r>
              <a:rPr kumimoji="0" lang="en-GB" altLang="zh-CN" sz="13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Targeting is the intentional pursuit of exchange with a specific group through advertising or other marketing activities, Targeted marketing activities are designed and executed to be more appealing to the target market than to people in other segments.</a:t>
            </a:r>
            <a:r>
              <a:rPr kumimoji="0" lang="en-US" altLang="zh-CN" sz="13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a:t>
            </a:r>
            <a:endParaRPr kumimoji="0" lang="fr-FR" altLang="zh-CN" sz="13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5" name="Rectangle 13"/>
          <p:cNvSpPr>
            <a:spLocks noChangeArrowheads="1"/>
          </p:cNvSpPr>
          <p:nvPr/>
        </p:nvSpPr>
        <p:spPr bwMode="auto">
          <a:xfrm>
            <a:off x="6" y="277298"/>
            <a:ext cx="184731" cy="369332"/>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355976" y="476672"/>
            <a:ext cx="2808312" cy="400110"/>
          </a:xfrm>
          <a:prstGeom prst="rect">
            <a:avLst/>
          </a:prstGeom>
          <a:noFill/>
        </p:spPr>
        <p:txBody>
          <a:bodyPr wrap="square" rtlCol="0">
            <a:spAutoFit/>
          </a:bodyPr>
          <a:lstStyle/>
          <a:p>
            <a:r>
              <a:rPr lang="ar-SA" sz="2000" b="1" dirty="0" smtClean="0">
                <a:solidFill>
                  <a:schemeClr val="bg1"/>
                </a:solidFill>
              </a:rPr>
              <a:t>معايير تجزئة السوق</a:t>
            </a:r>
            <a:endParaRPr lang="fr-FR" sz="2000" dirty="0">
              <a:solidFill>
                <a:schemeClr val="bg1"/>
              </a:solidFill>
            </a:endParaRPr>
          </a:p>
        </p:txBody>
      </p:sp>
      <p:grpSp>
        <p:nvGrpSpPr>
          <p:cNvPr id="33794" name="Group 2"/>
          <p:cNvGrpSpPr>
            <a:grpSpLocks/>
          </p:cNvGrpSpPr>
          <p:nvPr/>
        </p:nvGrpSpPr>
        <p:grpSpPr bwMode="auto">
          <a:xfrm>
            <a:off x="1763695" y="1436712"/>
            <a:ext cx="5630863" cy="4800600"/>
            <a:chOff x="1052" y="6287"/>
            <a:chExt cx="9426" cy="8811"/>
          </a:xfrm>
        </p:grpSpPr>
        <p:grpSp>
          <p:nvGrpSpPr>
            <p:cNvPr id="33795" name="Group 3"/>
            <p:cNvGrpSpPr>
              <a:grpSpLocks/>
            </p:cNvGrpSpPr>
            <p:nvPr/>
          </p:nvGrpSpPr>
          <p:grpSpPr bwMode="auto">
            <a:xfrm>
              <a:off x="1052" y="6287"/>
              <a:ext cx="9426" cy="7191"/>
              <a:chOff x="1052" y="6287"/>
              <a:chExt cx="9426" cy="7191"/>
            </a:xfrm>
          </p:grpSpPr>
          <p:sp>
            <p:nvSpPr>
              <p:cNvPr id="33796" name="Text Box 4"/>
              <p:cNvSpPr txBox="1">
                <a:spLocks noChangeArrowheads="1"/>
              </p:cNvSpPr>
              <p:nvPr/>
            </p:nvSpPr>
            <p:spPr bwMode="auto">
              <a:xfrm>
                <a:off x="5053" y="6287"/>
                <a:ext cx="2965"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معايير التجزئة السوقية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7" name="Text Box 5"/>
              <p:cNvSpPr txBox="1">
                <a:spLocks noChangeArrowheads="1"/>
              </p:cNvSpPr>
              <p:nvPr/>
            </p:nvSpPr>
            <p:spPr bwMode="auto">
              <a:xfrm>
                <a:off x="7898" y="73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المقاربة التقليدية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8" name="Text Box 6"/>
              <p:cNvSpPr txBox="1">
                <a:spLocks noChangeArrowheads="1"/>
              </p:cNvSpPr>
              <p:nvPr/>
            </p:nvSpPr>
            <p:spPr bwMode="auto">
              <a:xfrm>
                <a:off x="2258" y="73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المقاربة الحديثة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9" name="Text Box 7"/>
              <p:cNvSpPr txBox="1">
                <a:spLocks noChangeArrowheads="1"/>
              </p:cNvSpPr>
              <p:nvPr/>
            </p:nvSpPr>
            <p:spPr bwMode="auto">
              <a:xfrm>
                <a:off x="7118" y="82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المعيار الجغرافي</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0" name="Text Box 8"/>
              <p:cNvSpPr txBox="1">
                <a:spLocks noChangeArrowheads="1"/>
              </p:cNvSpPr>
              <p:nvPr/>
            </p:nvSpPr>
            <p:spPr bwMode="auto">
              <a:xfrm>
                <a:off x="1426" y="8266"/>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السلوكي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1" name="Text Box 9"/>
              <p:cNvSpPr txBox="1">
                <a:spLocks noChangeArrowheads="1"/>
              </p:cNvSpPr>
              <p:nvPr/>
            </p:nvSpPr>
            <p:spPr bwMode="auto">
              <a:xfrm>
                <a:off x="1428" y="10077"/>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البسيكوغرافي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2" name="Text Box 10"/>
              <p:cNvSpPr txBox="1">
                <a:spLocks noChangeArrowheads="1"/>
              </p:cNvSpPr>
              <p:nvPr/>
            </p:nvSpPr>
            <p:spPr bwMode="auto">
              <a:xfrm>
                <a:off x="7118" y="11858"/>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السوسيوديمغرافي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3" name="Text Box 11"/>
              <p:cNvSpPr txBox="1">
                <a:spLocks noChangeArrowheads="1"/>
              </p:cNvSpPr>
              <p:nvPr/>
            </p:nvSpPr>
            <p:spPr bwMode="auto">
              <a:xfrm>
                <a:off x="7118" y="10077"/>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المعيار الديمغرافي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4" name="Text Box 12"/>
              <p:cNvSpPr txBox="1">
                <a:spLocks noChangeArrowheads="1"/>
              </p:cNvSpPr>
              <p:nvPr/>
            </p:nvSpPr>
            <p:spPr bwMode="auto">
              <a:xfrm>
                <a:off x="1428" y="11877"/>
                <a:ext cx="2580" cy="540"/>
              </a:xfrm>
              <a:prstGeom prst="rect">
                <a:avLst/>
              </a:prstGeom>
              <a:noFill/>
              <a:ln w="9525" algn="ctr">
                <a:solidFill>
                  <a:srgbClr val="80008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التجزئة متعددة المعايير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5" name="Text Box 13"/>
              <p:cNvSpPr txBox="1">
                <a:spLocks noChangeArrowheads="1"/>
              </p:cNvSpPr>
              <p:nvPr/>
            </p:nvSpPr>
            <p:spPr bwMode="auto">
              <a:xfrm>
                <a:off x="1058" y="8978"/>
                <a:ext cx="2280" cy="900"/>
              </a:xfrm>
              <a:prstGeom prst="rect">
                <a:avLst/>
              </a:prstGeom>
              <a:noFill/>
              <a:ln w="9525" algn="ctr">
                <a:noFill/>
                <a:miter lim="800000"/>
                <a:headEnd/>
                <a:tailEnd/>
              </a:ln>
              <a:effectLst/>
            </p:spPr>
            <p:txBody>
              <a:bodyPr vert="horz" wrap="square" lIns="91440" tIns="36000" rIns="91440" bIns="45720" numCol="1" anchor="t" anchorCtr="0" compatLnSpc="1">
                <a:prstTxWarp prst="textNoShape">
                  <a:avLst/>
                </a:prstTxWarp>
              </a:bodyPr>
              <a:lstStyle/>
              <a:p>
                <a:pPr marL="0" marR="0" lvl="0" indent="0" algn="ctr" defTabSz="914400" rtl="0"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معدل الاستخدام</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الولاء للعلامة</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6" name="Text Box 14"/>
              <p:cNvSpPr txBox="1">
                <a:spLocks noChangeArrowheads="1"/>
              </p:cNvSpPr>
              <p:nvPr/>
            </p:nvSpPr>
            <p:spPr bwMode="auto">
              <a:xfrm>
                <a:off x="1052" y="10797"/>
                <a:ext cx="2280" cy="900"/>
              </a:xfrm>
              <a:prstGeom prst="rect">
                <a:avLst/>
              </a:prstGeom>
              <a:noFill/>
              <a:ln w="9525" algn="ctr">
                <a:noFill/>
                <a:miter lim="800000"/>
                <a:headEnd/>
                <a:tailEnd/>
              </a:ln>
              <a:effectLst/>
            </p:spPr>
            <p:txBody>
              <a:bodyPr vert="horz" wrap="square" lIns="1800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أسلوب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الحياة...</a:t>
                </a:r>
                <a:endPar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السمات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الشخصية...</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7" name="Text Box 15"/>
              <p:cNvSpPr txBox="1">
                <a:spLocks noChangeArrowheads="1"/>
              </p:cNvSpPr>
              <p:nvPr/>
            </p:nvSpPr>
            <p:spPr bwMode="auto">
              <a:xfrm>
                <a:off x="1058" y="12578"/>
                <a:ext cx="228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تعدد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المتغيرات ...</a:t>
                </a:r>
                <a:endPar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kumimoji="0" lang="fr-FR" sz="1100" b="0" i="1" u="none" strike="noStrike" cap="none" normalizeH="0" baseline="0" dirty="0" smtClean="0">
                    <a:ln>
                      <a:noFill/>
                    </a:ln>
                    <a:solidFill>
                      <a:srgbClr val="000000"/>
                    </a:solidFill>
                    <a:effectLst/>
                    <a:latin typeface="Calibri" pitchFamily="34" charset="0"/>
                    <a:ea typeface="Arial" pitchFamily="34" charset="0"/>
                    <a:cs typeface="Arabic Transparent" charset="0"/>
                  </a:rPr>
                  <a:t>Géomarketing</a:t>
                </a:r>
                <a:r>
                  <a:rPr kumimoji="0" lang="fr-FR"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8" name="Text Box 16"/>
              <p:cNvSpPr txBox="1">
                <a:spLocks noChangeArrowheads="1"/>
              </p:cNvSpPr>
              <p:nvPr/>
            </p:nvSpPr>
            <p:spPr bwMode="auto">
              <a:xfrm>
                <a:off x="6818" y="8978"/>
                <a:ext cx="2280" cy="900"/>
              </a:xfrm>
              <a:prstGeom prst="rect">
                <a:avLst/>
              </a:prstGeom>
              <a:noFill/>
              <a:ln w="9525" algn="ctr">
                <a:noFill/>
                <a:miter lim="800000"/>
                <a:headEnd/>
                <a:tailEnd/>
              </a:ln>
              <a:effectLst/>
            </p:spPr>
            <p:txBody>
              <a:bodyPr vert="horz" wrap="square" lIns="91440" tIns="36000" rIns="91440" bIns="45720" numCol="1" anchor="t" anchorCtr="0" compatLnSpc="1">
                <a:prstTxWarp prst="textNoShape">
                  <a:avLst/>
                </a:prstTxWarp>
              </a:bodyPr>
              <a:lstStyle/>
              <a:p>
                <a:pPr marL="0" marR="0" lvl="0" indent="0" algn="ctr" defTabSz="914400" rtl="0" eaLnBrk="1" fontAlgn="base" latinLnBrk="0" hangingPunct="1">
                  <a:lnSpc>
                    <a:spcPts val="1700"/>
                  </a:lnSpc>
                  <a:spcBef>
                    <a:spcPct val="0"/>
                  </a:spcBef>
                  <a:spcAft>
                    <a:spcPts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الإقليم، البلد</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ts val="1700"/>
                  </a:lnSpc>
                  <a:spcBef>
                    <a:spcPct val="0"/>
                  </a:spcBef>
                  <a:spcAft>
                    <a:spcPts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المنطقة، المدينة</a:t>
                </a:r>
                <a:r>
                  <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9" name="Text Box 17"/>
              <p:cNvSpPr txBox="1">
                <a:spLocks noChangeArrowheads="1"/>
              </p:cNvSpPr>
              <p:nvPr/>
            </p:nvSpPr>
            <p:spPr bwMode="auto">
              <a:xfrm>
                <a:off x="6818" y="10797"/>
                <a:ext cx="228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r>
                  <a:rPr lang="ar-SA" sz="1600" dirty="0" err="1" smtClean="0">
                    <a:solidFill>
                      <a:srgbClr val="000000"/>
                    </a:solidFill>
                    <a:latin typeface="Traditional Arabic" pitchFamily="18" charset="-78"/>
                    <a:ea typeface="Arial" pitchFamily="34" charset="0"/>
                    <a:cs typeface="Traditional Arabic" pitchFamily="18" charset="-78"/>
                  </a:rPr>
                  <a:t>العمـر...</a:t>
                </a:r>
                <a:endParaRPr lang="ar-SA" sz="1600" dirty="0" smtClean="0">
                  <a:solidFill>
                    <a:srgbClr val="000000"/>
                  </a:solidFill>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lang="ar-SA" sz="1600" dirty="0" smtClean="0">
                    <a:solidFill>
                      <a:srgbClr val="000000"/>
                    </a:solidFill>
                    <a:latin typeface="Traditional Arabic" pitchFamily="18" charset="-78"/>
                    <a:ea typeface="Arial" pitchFamily="34" charset="0"/>
                    <a:cs typeface="Traditional Arabic" pitchFamily="18" charset="-78"/>
                  </a:rPr>
                  <a:t>   </a:t>
                </a:r>
                <a:r>
                  <a:rPr lang="ar-SA" sz="1600" dirty="0" err="1" smtClean="0">
                    <a:solidFill>
                      <a:srgbClr val="000000"/>
                    </a:solidFill>
                    <a:latin typeface="Traditional Arabic" pitchFamily="18" charset="-78"/>
                    <a:ea typeface="Arial" pitchFamily="34" charset="0"/>
                    <a:cs typeface="Traditional Arabic" pitchFamily="18" charset="-78"/>
                  </a:rPr>
                  <a:t>الجنـس...</a:t>
                </a:r>
                <a:endParaRPr lang="fr-FR" sz="1600" dirty="0" smtClean="0">
                  <a:solidFill>
                    <a:srgbClr val="000000"/>
                  </a:solidFill>
                  <a:latin typeface="Traditional Arabic" pitchFamily="18" charset="-78"/>
                  <a:ea typeface="Arial" pitchFamily="34" charset="0"/>
                  <a:cs typeface="Traditional Arabic" pitchFamily="18" charset="-78"/>
                </a:endParaRPr>
              </a:p>
            </p:txBody>
          </p:sp>
          <p:sp>
            <p:nvSpPr>
              <p:cNvPr id="33810" name="Text Box 18"/>
              <p:cNvSpPr txBox="1">
                <a:spLocks noChangeArrowheads="1"/>
              </p:cNvSpPr>
              <p:nvPr/>
            </p:nvSpPr>
            <p:spPr bwMode="auto">
              <a:xfrm>
                <a:off x="6098" y="12578"/>
                <a:ext cx="300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ts val="1700"/>
                  </a:lnSpc>
                  <a:spcBef>
                    <a:spcPct val="0"/>
                  </a:spcBef>
                  <a:spcAft>
                    <a:spcPts val="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الدخل،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التعليم...</a:t>
                </a:r>
                <a:endPar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r" defTabSz="914400" rtl="1" eaLnBrk="1" fontAlgn="base" latinLnBrk="0" hangingPunct="1">
                  <a:lnSpc>
                    <a:spcPts val="1700"/>
                  </a:lnSpc>
                  <a:spcBef>
                    <a:spcPct val="0"/>
                  </a:spcBef>
                  <a:spcAft>
                    <a:spcPts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الدين، الطبقة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الاجتماعية...</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11" name="Freeform 19"/>
              <p:cNvSpPr>
                <a:spLocks/>
              </p:cNvSpPr>
              <p:nvPr/>
            </p:nvSpPr>
            <p:spPr bwMode="auto">
              <a:xfrm>
                <a:off x="4368" y="7066"/>
                <a:ext cx="5699" cy="292"/>
              </a:xfrm>
              <a:custGeom>
                <a:avLst/>
                <a:gdLst/>
                <a:ahLst/>
                <a:cxnLst>
                  <a:cxn ang="0">
                    <a:pos x="0" y="291"/>
                  </a:cxn>
                  <a:cxn ang="0">
                    <a:pos x="0" y="0"/>
                  </a:cxn>
                  <a:cxn ang="0">
                    <a:pos x="5699" y="3"/>
                  </a:cxn>
                  <a:cxn ang="0">
                    <a:pos x="5694" y="292"/>
                  </a:cxn>
                </a:cxnLst>
                <a:rect l="0" t="0" r="r" b="b"/>
                <a:pathLst>
                  <a:path w="5699" h="292">
                    <a:moveTo>
                      <a:pt x="0" y="291"/>
                    </a:moveTo>
                    <a:lnTo>
                      <a:pt x="0" y="0"/>
                    </a:lnTo>
                    <a:lnTo>
                      <a:pt x="5699" y="3"/>
                    </a:lnTo>
                    <a:lnTo>
                      <a:pt x="5694" y="292"/>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2" name="Freeform 20"/>
              <p:cNvSpPr>
                <a:spLocks/>
              </p:cNvSpPr>
              <p:nvPr/>
            </p:nvSpPr>
            <p:spPr bwMode="auto">
              <a:xfrm>
                <a:off x="6458" y="6826"/>
                <a:ext cx="1" cy="240"/>
              </a:xfrm>
              <a:custGeom>
                <a:avLst/>
                <a:gdLst/>
                <a:ahLst/>
                <a:cxnLst>
                  <a:cxn ang="0">
                    <a:pos x="0" y="0"/>
                  </a:cxn>
                  <a:cxn ang="0">
                    <a:pos x="1" y="240"/>
                  </a:cxn>
                </a:cxnLst>
                <a:rect l="0" t="0" r="r" b="b"/>
                <a:pathLst>
                  <a:path w="1" h="240">
                    <a:moveTo>
                      <a:pt x="0" y="0"/>
                    </a:moveTo>
                    <a:lnTo>
                      <a:pt x="1" y="240"/>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33813" name="Group 21"/>
              <p:cNvGrpSpPr>
                <a:grpSpLocks/>
              </p:cNvGrpSpPr>
              <p:nvPr/>
            </p:nvGrpSpPr>
            <p:grpSpPr bwMode="auto">
              <a:xfrm>
                <a:off x="9696" y="7898"/>
                <a:ext cx="362" cy="4222"/>
                <a:chOff x="9696" y="7898"/>
                <a:chExt cx="362" cy="4222"/>
              </a:xfrm>
            </p:grpSpPr>
            <p:sp>
              <p:nvSpPr>
                <p:cNvPr id="33814" name="Freeform 22"/>
                <p:cNvSpPr>
                  <a:spLocks/>
                </p:cNvSpPr>
                <p:nvPr/>
              </p:nvSpPr>
              <p:spPr bwMode="auto">
                <a:xfrm>
                  <a:off x="9696" y="7898"/>
                  <a:ext cx="362" cy="4222"/>
                </a:xfrm>
                <a:custGeom>
                  <a:avLst/>
                  <a:gdLst/>
                  <a:ahLst/>
                  <a:cxnLst>
                    <a:cxn ang="0">
                      <a:pos x="362" y="0"/>
                    </a:cxn>
                    <a:cxn ang="0">
                      <a:pos x="359" y="4221"/>
                    </a:cxn>
                    <a:cxn ang="0">
                      <a:pos x="0" y="4222"/>
                    </a:cxn>
                  </a:cxnLst>
                  <a:rect l="0" t="0" r="r" b="b"/>
                  <a:pathLst>
                    <a:path w="362" h="4222">
                      <a:moveTo>
                        <a:pt x="362" y="0"/>
                      </a:moveTo>
                      <a:lnTo>
                        <a:pt x="359" y="4221"/>
                      </a:lnTo>
                      <a:lnTo>
                        <a:pt x="0" y="4222"/>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5" name="Line 23"/>
                <p:cNvSpPr>
                  <a:spLocks noChangeShapeType="1"/>
                </p:cNvSpPr>
                <p:nvPr/>
              </p:nvSpPr>
              <p:spPr bwMode="auto">
                <a:xfrm>
                  <a:off x="9698" y="8522"/>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6" name="Line 24"/>
                <p:cNvSpPr>
                  <a:spLocks noChangeShapeType="1"/>
                </p:cNvSpPr>
                <p:nvPr/>
              </p:nvSpPr>
              <p:spPr bwMode="auto">
                <a:xfrm>
                  <a:off x="9698" y="1032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17" name="Group 25"/>
              <p:cNvGrpSpPr>
                <a:grpSpLocks/>
              </p:cNvGrpSpPr>
              <p:nvPr/>
            </p:nvGrpSpPr>
            <p:grpSpPr bwMode="auto">
              <a:xfrm>
                <a:off x="8976" y="8798"/>
                <a:ext cx="362" cy="801"/>
                <a:chOff x="8976" y="8798"/>
                <a:chExt cx="362" cy="801"/>
              </a:xfrm>
            </p:grpSpPr>
            <p:sp>
              <p:nvSpPr>
                <p:cNvPr id="33818" name="Freeform 26"/>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19" name="Line 27"/>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0" name="Group 28"/>
              <p:cNvGrpSpPr>
                <a:grpSpLocks/>
              </p:cNvGrpSpPr>
              <p:nvPr/>
            </p:nvGrpSpPr>
            <p:grpSpPr bwMode="auto">
              <a:xfrm>
                <a:off x="8976" y="10625"/>
                <a:ext cx="362" cy="801"/>
                <a:chOff x="8976" y="8798"/>
                <a:chExt cx="362" cy="801"/>
              </a:xfrm>
            </p:grpSpPr>
            <p:sp>
              <p:nvSpPr>
                <p:cNvPr id="33821" name="Freeform 29"/>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22" name="Line 30"/>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3" name="Group 31"/>
              <p:cNvGrpSpPr>
                <a:grpSpLocks/>
              </p:cNvGrpSpPr>
              <p:nvPr/>
            </p:nvGrpSpPr>
            <p:grpSpPr bwMode="auto">
              <a:xfrm>
                <a:off x="8976" y="12404"/>
                <a:ext cx="362" cy="801"/>
                <a:chOff x="8976" y="8798"/>
                <a:chExt cx="362" cy="801"/>
              </a:xfrm>
            </p:grpSpPr>
            <p:sp>
              <p:nvSpPr>
                <p:cNvPr id="33824" name="Freeform 32"/>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25" name="Line 33"/>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6" name="Group 34"/>
              <p:cNvGrpSpPr>
                <a:grpSpLocks/>
              </p:cNvGrpSpPr>
              <p:nvPr/>
            </p:nvGrpSpPr>
            <p:grpSpPr bwMode="auto">
              <a:xfrm>
                <a:off x="3292" y="8798"/>
                <a:ext cx="362" cy="801"/>
                <a:chOff x="8976" y="8798"/>
                <a:chExt cx="362" cy="801"/>
              </a:xfrm>
            </p:grpSpPr>
            <p:sp>
              <p:nvSpPr>
                <p:cNvPr id="33827" name="Freeform 35"/>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28" name="Line 36"/>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29" name="Group 37"/>
              <p:cNvGrpSpPr>
                <a:grpSpLocks/>
              </p:cNvGrpSpPr>
              <p:nvPr/>
            </p:nvGrpSpPr>
            <p:grpSpPr bwMode="auto">
              <a:xfrm>
                <a:off x="3292" y="10625"/>
                <a:ext cx="362" cy="801"/>
                <a:chOff x="8976" y="8798"/>
                <a:chExt cx="362" cy="801"/>
              </a:xfrm>
            </p:grpSpPr>
            <p:sp>
              <p:nvSpPr>
                <p:cNvPr id="33830" name="Freeform 38"/>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1" name="Line 39"/>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32" name="Group 40"/>
              <p:cNvGrpSpPr>
                <a:grpSpLocks/>
              </p:cNvGrpSpPr>
              <p:nvPr/>
            </p:nvGrpSpPr>
            <p:grpSpPr bwMode="auto">
              <a:xfrm>
                <a:off x="3292" y="12404"/>
                <a:ext cx="362" cy="801"/>
                <a:chOff x="8976" y="8798"/>
                <a:chExt cx="362" cy="801"/>
              </a:xfrm>
            </p:grpSpPr>
            <p:sp>
              <p:nvSpPr>
                <p:cNvPr id="33833" name="Freeform 41"/>
                <p:cNvSpPr>
                  <a:spLocks/>
                </p:cNvSpPr>
                <p:nvPr/>
              </p:nvSpPr>
              <p:spPr bwMode="auto">
                <a:xfrm>
                  <a:off x="8976" y="8798"/>
                  <a:ext cx="362" cy="801"/>
                </a:xfrm>
                <a:custGeom>
                  <a:avLst/>
                  <a:gdLst/>
                  <a:ahLst/>
                  <a:cxnLst>
                    <a:cxn ang="0">
                      <a:pos x="362" y="0"/>
                    </a:cxn>
                    <a:cxn ang="0">
                      <a:pos x="362" y="801"/>
                    </a:cxn>
                    <a:cxn ang="0">
                      <a:pos x="0" y="796"/>
                    </a:cxn>
                  </a:cxnLst>
                  <a:rect l="0" t="0" r="r" b="b"/>
                  <a:pathLst>
                    <a:path w="362" h="801">
                      <a:moveTo>
                        <a:pt x="362" y="0"/>
                      </a:moveTo>
                      <a:lnTo>
                        <a:pt x="362" y="801"/>
                      </a:lnTo>
                      <a:lnTo>
                        <a:pt x="0" y="796"/>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4" name="Line 42"/>
                <p:cNvSpPr>
                  <a:spLocks noChangeShapeType="1"/>
                </p:cNvSpPr>
                <p:nvPr/>
              </p:nvSpPr>
              <p:spPr bwMode="auto">
                <a:xfrm flipH="1">
                  <a:off x="8978" y="925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33835" name="Group 43"/>
              <p:cNvGrpSpPr>
                <a:grpSpLocks/>
              </p:cNvGrpSpPr>
              <p:nvPr/>
            </p:nvGrpSpPr>
            <p:grpSpPr bwMode="auto">
              <a:xfrm>
                <a:off x="4037" y="7898"/>
                <a:ext cx="362" cy="4222"/>
                <a:chOff x="9696" y="7898"/>
                <a:chExt cx="362" cy="4222"/>
              </a:xfrm>
            </p:grpSpPr>
            <p:sp>
              <p:nvSpPr>
                <p:cNvPr id="33836" name="Freeform 44"/>
                <p:cNvSpPr>
                  <a:spLocks/>
                </p:cNvSpPr>
                <p:nvPr/>
              </p:nvSpPr>
              <p:spPr bwMode="auto">
                <a:xfrm>
                  <a:off x="9696" y="7898"/>
                  <a:ext cx="362" cy="4222"/>
                </a:xfrm>
                <a:custGeom>
                  <a:avLst/>
                  <a:gdLst/>
                  <a:ahLst/>
                  <a:cxnLst>
                    <a:cxn ang="0">
                      <a:pos x="362" y="0"/>
                    </a:cxn>
                    <a:cxn ang="0">
                      <a:pos x="359" y="4221"/>
                    </a:cxn>
                    <a:cxn ang="0">
                      <a:pos x="0" y="4222"/>
                    </a:cxn>
                  </a:cxnLst>
                  <a:rect l="0" t="0" r="r" b="b"/>
                  <a:pathLst>
                    <a:path w="362" h="4222">
                      <a:moveTo>
                        <a:pt x="362" y="0"/>
                      </a:moveTo>
                      <a:lnTo>
                        <a:pt x="359" y="4221"/>
                      </a:lnTo>
                      <a:lnTo>
                        <a:pt x="0" y="4222"/>
                      </a:lnTo>
                    </a:path>
                  </a:pathLst>
                </a:custGeom>
                <a:noFill/>
                <a:ln w="9525" cap="flat" cmpd="sng">
                  <a:solidFill>
                    <a:srgbClr val="80008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7" name="Line 45"/>
                <p:cNvSpPr>
                  <a:spLocks noChangeShapeType="1"/>
                </p:cNvSpPr>
                <p:nvPr/>
              </p:nvSpPr>
              <p:spPr bwMode="auto">
                <a:xfrm>
                  <a:off x="9698" y="8522"/>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33838" name="Line 46"/>
                <p:cNvSpPr>
                  <a:spLocks noChangeShapeType="1"/>
                </p:cNvSpPr>
                <p:nvPr/>
              </p:nvSpPr>
              <p:spPr bwMode="auto">
                <a:xfrm>
                  <a:off x="9698" y="10328"/>
                  <a:ext cx="360" cy="0"/>
                </a:xfrm>
                <a:prstGeom prst="line">
                  <a:avLst/>
                </a:prstGeom>
                <a:noFill/>
                <a:ln w="9525">
                  <a:solidFill>
                    <a:srgbClr val="80008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sp>
          <p:nvSpPr>
            <p:cNvPr id="33839" name="Text Box 47"/>
            <p:cNvSpPr txBox="1">
              <a:spLocks noChangeArrowheads="1"/>
            </p:cNvSpPr>
            <p:nvPr/>
          </p:nvSpPr>
          <p:spPr bwMode="auto">
            <a:xfrm>
              <a:off x="1469" y="13478"/>
              <a:ext cx="9000" cy="16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الشكـل8</a:t>
              </a: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تطور معايير وأسس تجزئة السوق</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J.Armand</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J.Danthel</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http// : etabotic.lu/</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activinno</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t>
              </a:r>
              <a:r>
                <a:rPr kumimoji="0" lang="fr-FR" sz="14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reforme_division_auin</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co_getion</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pdf</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/chapter_1_section3.pdf</a:t>
              </a:r>
              <a:endParaRPr kumimoji="0" lang="fr-FR"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971600" y="1132441"/>
            <a:ext cx="7740352" cy="29700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lang="ar-SA" altLang="zh-CN" sz="1900" dirty="0" smtClean="0">
                <a:solidFill>
                  <a:srgbClr val="000000"/>
                </a:solidFill>
                <a:latin typeface="Traditional Arabic" pitchFamily="18" charset="-78"/>
                <a:ea typeface="SimSun" pitchFamily="2" charset="-122"/>
                <a:cs typeface="Traditional Arabic" pitchFamily="18" charset="-78"/>
              </a:rPr>
              <a:t>إن</a:t>
            </a:r>
            <a:r>
              <a:rPr kumimoji="0" lang="ar-SA"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500"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rPr>
              <a:t>Kotler</a:t>
            </a:r>
            <a:r>
              <a:rPr kumimoji="0" lang="ar-SA"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fr-FR"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0" i="1"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و</a:t>
            </a:r>
            <a:r>
              <a:rPr lang="fr-FR" altLang="zh-CN" sz="1500" i="1" dirty="0" smtClean="0">
                <a:solidFill>
                  <a:srgbClr val="000000"/>
                </a:solidFill>
                <a:latin typeface="Times New Roman" pitchFamily="18" charset="0"/>
                <a:ea typeface="SimSun" pitchFamily="2" charset="-122"/>
                <a:cs typeface="Traditional Arabic" pitchFamily="18" charset="-78"/>
              </a:rPr>
              <a:t>Dubois</a:t>
            </a:r>
            <a:r>
              <a:rPr kumimoji="0" lang="ar-SA"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fr-FR"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9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يقسمان هذه المعايير حسب فئتين: سوق المنتجات ذات الاستهلاك الواسع والسوق الصناعية، وكل سوق لها معاييرها </a:t>
            </a:r>
            <a:r>
              <a:rPr kumimoji="0" lang="ar-SA" altLang="zh-CN" sz="19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الخاصة:</a:t>
            </a:r>
            <a:r>
              <a:rPr kumimoji="0" lang="ar-SA" altLang="zh-CN" sz="19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endParaRPr kumimoji="0" lang="fr-FR" altLang="zh-CN" sz="19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1</a:t>
            </a:r>
            <a: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معايير تجزئة سوق </a:t>
            </a:r>
            <a:r>
              <a:rPr kumimoji="0" lang="ar-SA" altLang="zh-CN"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الإستهلاك</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الواسع:</a:t>
            </a:r>
            <a:endPar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endParaRPr>
          </a:p>
          <a:p>
            <a:pPr lvl="0" algn="just" rtl="1" eaLnBrk="0" hangingPunct="0"/>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b="1" dirty="0" smtClean="0"/>
              <a:t> </a:t>
            </a:r>
            <a:r>
              <a:rPr lang="ar-SA" altLang="zh-CN" sz="1900" dirty="0" smtClean="0">
                <a:solidFill>
                  <a:srgbClr val="000000"/>
                </a:solidFill>
                <a:latin typeface="Traditional Arabic" pitchFamily="18" charset="-78"/>
                <a:ea typeface="SimSun" pitchFamily="2" charset="-122"/>
                <a:cs typeface="Traditional Arabic" pitchFamily="18" charset="-78"/>
              </a:rPr>
              <a:t>1-1</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الجغرافي</a:t>
            </a: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rPr>
              <a:t>            1-2</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a:t>
            </a:r>
            <a:r>
              <a:rPr lang="ar-SA" altLang="zh-CN" sz="1900" dirty="0" err="1" smtClean="0">
                <a:solidFill>
                  <a:srgbClr val="000000"/>
                </a:solidFill>
                <a:latin typeface="Traditional Arabic" pitchFamily="18" charset="-78"/>
                <a:ea typeface="SimSun" pitchFamily="2" charset="-122"/>
                <a:cs typeface="Traditional Arabic" pitchFamily="18" charset="-78"/>
              </a:rPr>
              <a:t>السوسيوديمغرافي: </a:t>
            </a:r>
            <a:r>
              <a:rPr lang="ar-SA" altLang="zh-CN" sz="1900" dirty="0" smtClean="0">
                <a:solidFill>
                  <a:srgbClr val="000000"/>
                </a:solidFill>
                <a:latin typeface="Traditional Arabic" pitchFamily="18" charset="-78"/>
                <a:ea typeface="SimSun" pitchFamily="2" charset="-122"/>
                <a:cs typeface="Traditional Arabic" pitchFamily="18" charset="-78"/>
              </a:rPr>
              <a:t>(العمر، الجنس، الدخل، التعليم، الطبقات الاجتماعية</a:t>
            </a:r>
            <a:r>
              <a:rPr lang="ar-SA" altLang="zh-CN" sz="1900" dirty="0" err="1" smtClean="0">
                <a:solidFill>
                  <a:srgbClr val="000000"/>
                </a:solidFill>
                <a:latin typeface="Traditional Arabic" pitchFamily="18" charset="-78"/>
                <a:ea typeface="SimSun" pitchFamily="2" charset="-122"/>
                <a:cs typeface="Traditional Arabic" pitchFamily="18" charset="-78"/>
              </a:rPr>
              <a:t>)</a:t>
            </a:r>
            <a:endParaRPr lang="ar-SA" altLang="zh-CN" sz="1900" dirty="0" smtClean="0">
              <a:solidFill>
                <a:srgbClr val="000000"/>
              </a:solidFill>
              <a:latin typeface="Traditional Arabic" pitchFamily="18" charset="-78"/>
              <a:ea typeface="SimSun" pitchFamily="2" charset="-122"/>
              <a:cs typeface="Traditional Arabic" pitchFamily="18" charset="-78"/>
            </a:endParaRP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rPr>
              <a:t>            1-3</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a:t>
            </a:r>
            <a:r>
              <a:rPr lang="ar-SA" altLang="zh-CN" sz="1900" dirty="0" err="1" smtClean="0">
                <a:solidFill>
                  <a:srgbClr val="000000"/>
                </a:solidFill>
                <a:latin typeface="Traditional Arabic" pitchFamily="18" charset="-78"/>
                <a:ea typeface="SimSun" pitchFamily="2" charset="-122"/>
                <a:cs typeface="Traditional Arabic" pitchFamily="18" charset="-78"/>
              </a:rPr>
              <a:t>البسيكوغرافي</a:t>
            </a:r>
            <a:endParaRPr lang="ar-SA" altLang="zh-CN" sz="1900" dirty="0" smtClean="0">
              <a:solidFill>
                <a:srgbClr val="000000"/>
              </a:solidFill>
              <a:latin typeface="Traditional Arabic" pitchFamily="18" charset="-78"/>
              <a:ea typeface="SimSun" pitchFamily="2" charset="-122"/>
              <a:cs typeface="Traditional Arabic" pitchFamily="18" charset="-78"/>
            </a:endParaRP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rPr>
              <a:t>            1-4</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المعيار </a:t>
            </a:r>
            <a:r>
              <a:rPr lang="ar-SA" altLang="zh-CN" sz="1900" dirty="0" err="1" smtClean="0">
                <a:solidFill>
                  <a:srgbClr val="000000"/>
                </a:solidFill>
                <a:latin typeface="Traditional Arabic" pitchFamily="18" charset="-78"/>
                <a:ea typeface="SimSun" pitchFamily="2" charset="-122"/>
                <a:cs typeface="Traditional Arabic" pitchFamily="18" charset="-78"/>
              </a:rPr>
              <a:t>السلوكي </a:t>
            </a:r>
            <a:r>
              <a:rPr lang="ar-SA" altLang="zh-CN" sz="1900" dirty="0" smtClean="0">
                <a:solidFill>
                  <a:srgbClr val="000000"/>
                </a:solidFill>
                <a:latin typeface="Traditional Arabic" pitchFamily="18" charset="-78"/>
                <a:ea typeface="SimSun" pitchFamily="2" charset="-122"/>
                <a:cs typeface="Traditional Arabic" pitchFamily="18" charset="-78"/>
              </a:rPr>
              <a:t>(المنفعة المرجوة من السلعة، معدل الاستخدام، الـولاء للمنتج وللعلامة</a:t>
            </a:r>
            <a:r>
              <a:rPr lang="ar-SA" altLang="zh-CN" sz="1900" dirty="0" err="1" smtClean="0">
                <a:solidFill>
                  <a:srgbClr val="000000"/>
                </a:solidFill>
                <a:latin typeface="Traditional Arabic" pitchFamily="18" charset="-78"/>
                <a:ea typeface="SimSun" pitchFamily="2" charset="-122"/>
                <a:cs typeface="Traditional Arabic" pitchFamily="18" charset="-78"/>
              </a:rPr>
              <a:t>)</a:t>
            </a:r>
            <a:r>
              <a:rPr lang="ar-SA" altLang="zh-CN" sz="1900" dirty="0" smtClean="0">
                <a:solidFill>
                  <a:srgbClr val="000000"/>
                </a:solidFill>
                <a:latin typeface="Traditional Arabic" pitchFamily="18" charset="-78"/>
                <a:ea typeface="SimSun" pitchFamily="2" charset="-122"/>
                <a:cs typeface="Traditional Arabic" pitchFamily="18" charset="-78"/>
              </a:rPr>
              <a:t>    </a:t>
            </a:r>
          </a:p>
          <a:p>
            <a:pPr lvl="0" algn="just" rtl="1" eaLnBrk="0" hangingPunct="0"/>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smtClean="0">
                <a:solidFill>
                  <a:srgbClr val="000000"/>
                </a:solidFill>
                <a:latin typeface="Traditional Arabic" pitchFamily="18" charset="-78"/>
                <a:ea typeface="SimSun" pitchFamily="2" charset="-122"/>
                <a:cs typeface="Traditional Arabic" pitchFamily="18" charset="-78"/>
              </a:rPr>
              <a:t>1-5</a:t>
            </a:r>
            <a:r>
              <a:rPr lang="fr-FR" altLang="zh-CN" sz="1900" dirty="0" smtClean="0">
                <a:solidFill>
                  <a:srgbClr val="000000"/>
                </a:solidFill>
                <a:latin typeface="Traditional Arabic" pitchFamily="18" charset="-78"/>
                <a:ea typeface="SimSun" pitchFamily="2" charset="-122"/>
                <a:cs typeface="Traditional Arabic" pitchFamily="18" charset="-78"/>
                <a:sym typeface="Symbol"/>
              </a:rPr>
              <a:t></a:t>
            </a:r>
            <a:r>
              <a:rPr lang="ar-SA" altLang="zh-CN" sz="1900" dirty="0" smtClean="0">
                <a:solidFill>
                  <a:srgbClr val="000000"/>
                </a:solidFill>
                <a:latin typeface="Traditional Arabic" pitchFamily="18" charset="-78"/>
                <a:ea typeface="SimSun" pitchFamily="2" charset="-122"/>
                <a:cs typeface="Traditional Arabic" pitchFamily="18" charset="-78"/>
              </a:rPr>
              <a:t> التجزئة متعددة المعايير</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
            </a:r>
            <a:b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br>
            <a:endPar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91680" y="1052736"/>
            <a:ext cx="727280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a:r>
              <a:rPr lang="ar-SA" altLang="zh-CN" b="1" dirty="0" smtClean="0">
                <a:solidFill>
                  <a:srgbClr val="000000"/>
                </a:solidFill>
                <a:latin typeface="Traditional Arabic" pitchFamily="18" charset="-78"/>
                <a:ea typeface="SimSun" pitchFamily="2" charset="-122"/>
                <a:cs typeface="Traditional Arabic" pitchFamily="18" charset="-78"/>
              </a:rPr>
              <a:t>حاول كثير من الباحثين تحديد المعايير الخاصة بالسوق الصناعية ومن هؤلاء </a:t>
            </a:r>
            <a:r>
              <a:rPr lang="fr-FR" altLang="zh-CN" sz="1600" b="1" dirty="0" smtClean="0">
                <a:solidFill>
                  <a:srgbClr val="000000"/>
                </a:solidFill>
                <a:latin typeface="Traditional Arabic" pitchFamily="18" charset="-78"/>
                <a:ea typeface="SimSun" pitchFamily="2" charset="-122"/>
                <a:cs typeface="Traditional Arabic" pitchFamily="18" charset="-78"/>
              </a:rPr>
              <a:t>Shapiro</a:t>
            </a:r>
            <a:r>
              <a:rPr lang="ar-SA" altLang="zh-CN" b="1" dirty="0" smtClean="0">
                <a:solidFill>
                  <a:srgbClr val="000000"/>
                </a:solidFill>
                <a:latin typeface="Traditional Arabic" pitchFamily="18" charset="-78"/>
                <a:ea typeface="SimSun" pitchFamily="2" charset="-122"/>
                <a:cs typeface="Traditional Arabic" pitchFamily="18" charset="-78"/>
              </a:rPr>
              <a:t> و </a:t>
            </a:r>
            <a:r>
              <a:rPr lang="fr-FR" altLang="zh-CN" sz="1600" b="1" dirty="0" err="1" smtClean="0">
                <a:solidFill>
                  <a:srgbClr val="000000"/>
                </a:solidFill>
                <a:latin typeface="Traditional Arabic" pitchFamily="18" charset="-78"/>
                <a:ea typeface="SimSun" pitchFamily="2" charset="-122"/>
                <a:cs typeface="Traditional Arabic" pitchFamily="18" charset="-78"/>
              </a:rPr>
              <a:t>Bonoma</a:t>
            </a:r>
            <a:r>
              <a:rPr lang="ar-SA" altLang="zh-CN" b="1" dirty="0" smtClean="0">
                <a:solidFill>
                  <a:srgbClr val="000000"/>
                </a:solidFill>
                <a:latin typeface="Traditional Arabic" pitchFamily="18" charset="-78"/>
                <a:ea typeface="SimSun" pitchFamily="2" charset="-122"/>
                <a:cs typeface="Traditional Arabic" pitchFamily="18" charset="-78"/>
              </a:rPr>
              <a:t> الذين قاما بدراسة قدما من خلالها أهم المعايير التي يمكن تجزئة هذا السوق على أساسها:</a:t>
            </a:r>
            <a:endParaRPr lang="fr-FR" altLang="zh-CN" b="1" dirty="0" smtClean="0">
              <a:solidFill>
                <a:srgbClr val="000000"/>
              </a:solidFill>
              <a:latin typeface="Traditional Arabic" pitchFamily="18" charset="-78"/>
              <a:ea typeface="SimSun" pitchFamily="2" charset="-122"/>
              <a:cs typeface="Traditional Arabic" pitchFamily="18" charset="-78"/>
            </a:endParaRPr>
          </a:p>
        </p:txBody>
      </p:sp>
      <p:sp>
        <p:nvSpPr>
          <p:cNvPr id="57345" name="Rectangle 1"/>
          <p:cNvSpPr>
            <a:spLocks noChangeArrowheads="1"/>
          </p:cNvSpPr>
          <p:nvPr/>
        </p:nvSpPr>
        <p:spPr bwMode="auto">
          <a:xfrm>
            <a:off x="5436096" y="1519738"/>
            <a:ext cx="3384376" cy="4882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fr-FR"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2-1</a:t>
            </a:r>
            <a:r>
              <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المحيط </a:t>
            </a:r>
            <a:r>
              <a:rPr kumimoji="0" lang="ar-SA" altLang="zh-CN"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الديمغرافي</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 </a:t>
            </a:r>
            <a:r>
              <a:rPr kumimoji="0" lang="ar-SA" altLang="zh-CN" sz="190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للعميل وأكثر المعايير استخداما فيه هي نوعية القطاع الصناعي، و حجم المؤسسات وكذلك الموقع الجغرافي الذي تتواجد </a:t>
            </a:r>
            <a:r>
              <a:rPr kumimoji="0" lang="ar-SA" altLang="zh-CN" sz="190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فيه...</a:t>
            </a:r>
            <a:endParaRPr kumimoji="0" lang="fr-FR" altLang="zh-CN" sz="190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2-2</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a:t>
            </a:r>
            <a:r>
              <a:rPr lang="ar-SA" altLang="zh-CN" b="1" dirty="0" smtClean="0">
                <a:solidFill>
                  <a:srgbClr val="000000"/>
                </a:solidFill>
                <a:latin typeface="Traditional Arabic" pitchFamily="18" charset="-78"/>
                <a:ea typeface="SimSun" pitchFamily="2" charset="-122"/>
                <a:cs typeface="Traditional Arabic" pitchFamily="18" charset="-78"/>
              </a:rPr>
              <a:t> معالم التشغيل:</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والتي تميز نشاط العميل كالتكنولوجيا المستعملة، وإمكاناته التقنية و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المالية..</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2-3</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طرق الشراء: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الهيكل التنظيمي لوظيفة الشراء وسياستها في قراراتها الشرائية وكذلك المعايير التي تتم على أساسها عملية الشراء للمنتجات الصناعية.</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2-4</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العوامل الموقفية: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وتتمثل أساسا في درجة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استعجالية</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الطلبيات</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وطرق وظروف استعمال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المنتوجات</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وكذلك أهمية تلك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المنتوجات</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بالنسبة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للعمل ...</a:t>
            </a:r>
            <a:endParaRPr lang="fr-FR"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2-5</a:t>
            </a:r>
            <a:r>
              <a:rPr lang="fr-FR"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السمات الشخصية </a:t>
            </a:r>
            <a:r>
              <a:rPr lang="ar-SA" altLang="zh-CN" b="1" dirty="0" err="1" smtClean="0">
                <a:solidFill>
                  <a:srgbClr val="000000"/>
                </a:solidFill>
                <a:latin typeface="Traditional Arabic" pitchFamily="18" charset="-78"/>
                <a:ea typeface="SimSun" pitchFamily="2" charset="-122"/>
                <a:cs typeface="Traditional Arabic" pitchFamily="18" charset="-78"/>
                <a:sym typeface="Symbol" pitchFamily="18" charset="2"/>
              </a:rPr>
              <a:t>للمشتري </a:t>
            </a:r>
            <a:r>
              <a:rPr lang="ar-SA" altLang="zh-CN" b="1" dirty="0" smtClean="0">
                <a:solidFill>
                  <a:srgbClr val="000000"/>
                </a:solidFill>
                <a:latin typeface="Traditional Arabic" pitchFamily="18" charset="-78"/>
                <a:ea typeface="SimSun" pitchFamily="2" charset="-122"/>
                <a:cs typeface="Traditional Arabic" pitchFamily="18" charset="-78"/>
                <a:sym typeface="Symbol" pitchFamily="18" charset="2"/>
              </a:rPr>
              <a:t>: </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خصائصه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الديمغرافية</a:t>
            </a:r>
            <a:r>
              <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rPr>
              <a:t>، وعاداته تجاه تحمل المخاطرة مثلا، ودرجة ولائه لعلامة أو منتج </a:t>
            </a:r>
            <a:r>
              <a:rPr lang="ar-SA" altLang="zh-CN" sz="1900" dirty="0" err="1" smtClean="0">
                <a:solidFill>
                  <a:srgbClr val="000000"/>
                </a:solidFill>
                <a:latin typeface="Traditional Arabic" pitchFamily="18" charset="-78"/>
                <a:ea typeface="SimSun" pitchFamily="2" charset="-122"/>
                <a:cs typeface="Traditional Arabic" pitchFamily="18" charset="-78"/>
                <a:sym typeface="Symbol" pitchFamily="18" charset="2"/>
              </a:rPr>
              <a:t>معين ...</a:t>
            </a:r>
            <a:endParaRPr lang="ar-SA" altLang="zh-CN" sz="1900" dirty="0" smtClean="0">
              <a:solidFill>
                <a:srgbClr val="000000"/>
              </a:solidFill>
              <a:latin typeface="Traditional Arabic" pitchFamily="18" charset="-78"/>
              <a:ea typeface="SimSun" pitchFamily="2" charset="-122"/>
              <a:cs typeface="Traditional Arabic" pitchFamily="18" charset="-78"/>
              <a:sym typeface="Symbol" pitchFamily="18" charset="2"/>
            </a:endParaRPr>
          </a:p>
        </p:txBody>
      </p:sp>
      <p:pic>
        <p:nvPicPr>
          <p:cNvPr id="57346" name="Picture 2"/>
          <p:cNvPicPr>
            <a:picLocks noChangeAspect="1" noChangeArrowheads="1"/>
          </p:cNvPicPr>
          <p:nvPr/>
        </p:nvPicPr>
        <p:blipFill>
          <a:blip r:embed="rId2" cstate="print"/>
          <a:srcRect/>
          <a:stretch>
            <a:fillRect/>
          </a:stretch>
        </p:blipFill>
        <p:spPr bwMode="auto">
          <a:xfrm>
            <a:off x="395536" y="1772821"/>
            <a:ext cx="4464496" cy="4207871"/>
          </a:xfrm>
          <a:prstGeom prst="rect">
            <a:avLst/>
          </a:prstGeom>
          <a:noFill/>
          <a:ln w="9525">
            <a:noFill/>
            <a:miter lim="800000"/>
            <a:headEnd/>
            <a:tailEnd/>
          </a:ln>
        </p:spPr>
      </p:pic>
      <p:sp>
        <p:nvSpPr>
          <p:cNvPr id="7" name="Rectangle 6"/>
          <p:cNvSpPr/>
          <p:nvPr/>
        </p:nvSpPr>
        <p:spPr>
          <a:xfrm>
            <a:off x="3270800" y="404669"/>
            <a:ext cx="2983509" cy="384721"/>
          </a:xfrm>
          <a:prstGeom prst="rect">
            <a:avLst/>
          </a:prstGeom>
        </p:spPr>
        <p:txBody>
          <a:bodyPr wrap="none">
            <a:spAutoFit/>
          </a:bodyPr>
          <a:lstStyle/>
          <a:p>
            <a:pPr algn="r" rtl="1"/>
            <a:r>
              <a:rPr lang="ar-SA" sz="1900" b="1" dirty="0" smtClean="0">
                <a:solidFill>
                  <a:schemeClr val="bg1"/>
                </a:solidFill>
              </a:rPr>
              <a:t>2</a:t>
            </a:r>
            <a:r>
              <a:rPr lang="fr-FR" sz="1900" b="1" dirty="0" smtClean="0">
                <a:solidFill>
                  <a:schemeClr val="bg1"/>
                </a:solidFill>
                <a:sym typeface="Symbol"/>
              </a:rPr>
              <a:t></a:t>
            </a:r>
            <a:r>
              <a:rPr lang="ar-SA" sz="1900" b="1" dirty="0" smtClean="0">
                <a:solidFill>
                  <a:schemeClr val="bg1"/>
                </a:solidFill>
              </a:rPr>
              <a:t> معايير تجزئة السوق </a:t>
            </a:r>
            <a:r>
              <a:rPr lang="ar-SA" sz="1900" b="1" dirty="0" err="1" smtClean="0">
                <a:solidFill>
                  <a:schemeClr val="bg1"/>
                </a:solidFill>
              </a:rPr>
              <a:t>الصناعي:</a:t>
            </a:r>
            <a:r>
              <a:rPr lang="ar-SA" sz="1900" b="1" dirty="0" smtClean="0">
                <a:solidFill>
                  <a:schemeClr val="bg1"/>
                </a:solidFill>
              </a:rPr>
              <a:t> </a:t>
            </a:r>
            <a:endParaRPr lang="fr-FR" sz="1900" dirty="0">
              <a:solidFill>
                <a:schemeClr val="bg1"/>
              </a:solidFill>
            </a:endParaRPr>
          </a:p>
        </p:txBody>
      </p:sp>
      <p:sp>
        <p:nvSpPr>
          <p:cNvPr id="57347" name="Rectangle 3"/>
          <p:cNvSpPr>
            <a:spLocks noChangeArrowheads="1"/>
          </p:cNvSpPr>
          <p:nvPr/>
        </p:nvSpPr>
        <p:spPr bwMode="auto">
          <a:xfrm>
            <a:off x="10" y="6237314"/>
            <a:ext cx="5617243"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B.Shapiro</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et </a:t>
            </a:r>
            <a:r>
              <a:rPr kumimoji="0" lang="en-GB"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T.Bonoma</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GB" sz="11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How to segment industrial market</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1984, in </a:t>
            </a:r>
            <a:r>
              <a:rPr kumimoji="0" lang="en-GB"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R.Dolan</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GB" sz="11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Strategic</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fr-FR"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GB" sz="1100" b="0"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marketing management</a:t>
            </a:r>
            <a:r>
              <a:rPr kumimoji="0" lang="en-GB"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HBS press, Harvard 1991, pp: 156-166.</a:t>
            </a:r>
            <a:endParaRPr kumimoji="0" lang="en-GB"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4" name="Group 2"/>
          <p:cNvGrpSpPr>
            <a:grpSpLocks/>
          </p:cNvGrpSpPr>
          <p:nvPr/>
        </p:nvGrpSpPr>
        <p:grpSpPr bwMode="auto">
          <a:xfrm>
            <a:off x="692784" y="1126844"/>
            <a:ext cx="6615520" cy="5398500"/>
            <a:chOff x="1134" y="1880"/>
            <a:chExt cx="10417" cy="8224"/>
          </a:xfrm>
        </p:grpSpPr>
        <p:sp>
          <p:nvSpPr>
            <p:cNvPr id="59395" name="Text Box 3"/>
            <p:cNvSpPr txBox="1">
              <a:spLocks noChangeArrowheads="1"/>
            </p:cNvSpPr>
            <p:nvPr/>
          </p:nvSpPr>
          <p:spPr bwMode="auto">
            <a:xfrm>
              <a:off x="8087" y="1880"/>
              <a:ext cx="2570" cy="462"/>
            </a:xfrm>
            <a:prstGeom prst="rect">
              <a:avLst/>
            </a:prstGeom>
            <a:noFill/>
            <a:ln w="38100" cmpd="dbl" algn="ctr">
              <a:solidFill>
                <a:srgbClr val="008080"/>
              </a:solidFill>
              <a:miter lim="800000"/>
              <a:headEnd/>
              <a:tailEnd/>
            </a:ln>
            <a:effectLst/>
          </p:spPr>
          <p:txBody>
            <a:bodyPr vert="horz" wrap="square" lIns="0" tIns="36000" rIns="0" bIns="3600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بافتراض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منتوج</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أو خدمة معينة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396" name="Text Box 4"/>
            <p:cNvSpPr txBox="1">
              <a:spLocks noChangeArrowheads="1"/>
            </p:cNvSpPr>
            <p:nvPr/>
          </p:nvSpPr>
          <p:spPr bwMode="auto">
            <a:xfrm>
              <a:off x="6123" y="2681"/>
              <a:ext cx="4309" cy="1639"/>
            </a:xfrm>
            <a:prstGeom prst="rect">
              <a:avLst/>
            </a:prstGeom>
            <a:noFill/>
            <a:ln w="38100" cmpd="dbl" algn="ctr">
              <a:solidFill>
                <a:srgbClr val="008080"/>
              </a:solidFill>
              <a:miter lim="800000"/>
              <a:headEnd/>
              <a:tailEnd/>
            </a:ln>
            <a:effectLst/>
          </p:spPr>
          <p:txBody>
            <a:bodyPr vert="horz" wrap="square" lIns="91440" tIns="21600" rIns="91440" bIns="21600" numCol="1" anchor="t" anchorCtr="0" compatLnSpc="1">
              <a:prstTxWarp prst="textNoShape">
                <a:avLst/>
              </a:prstTxWarp>
              <a:spAutoFit/>
            </a:bodyPr>
            <a:lstStyle/>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تحديد القطاعات الكبرى على أساس خصائص المؤسسات المشترية </a:t>
              </a:r>
              <a:r>
                <a:rPr kumimoji="0" lang="ar-SA" sz="15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مثل:</a:t>
              </a:r>
              <a:endPar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algn="just" rtl="1">
                <a:lnSpc>
                  <a:spcPts val="1600"/>
                </a:lnSpc>
                <a:spcAft>
                  <a:spcPts val="0"/>
                </a:spcAf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lang="ar-SA" sz="1500" b="1" dirty="0" smtClean="0">
                  <a:solidFill>
                    <a:srgbClr val="000000"/>
                  </a:solidFill>
                  <a:latin typeface="Traditional Arabic" pitchFamily="18" charset="-78"/>
                  <a:ea typeface="Arial" pitchFamily="34" charset="0"/>
                  <a:cs typeface="Traditional Arabic" pitchFamily="18" charset="-78"/>
                </a:rPr>
                <a:t>الحجم</a:t>
              </a:r>
              <a:r>
                <a:rPr lang="fr-FR" sz="1500" b="1" dirty="0" smtClean="0">
                  <a:solidFill>
                    <a:srgbClr val="000000"/>
                  </a:solidFill>
                  <a:latin typeface="Traditional Arabic" pitchFamily="18" charset="-78"/>
                  <a:ea typeface="Arial" pitchFamily="34" charset="0"/>
                  <a:cs typeface="Traditional Arabic" pitchFamily="18" charset="-78"/>
                </a:rPr>
                <a:t>      </a:t>
              </a:r>
              <a:r>
                <a:rPr lang="ar-SA" sz="1500" b="1" dirty="0" smtClean="0">
                  <a:solidFill>
                    <a:srgbClr val="000000"/>
                  </a:solidFill>
                  <a:latin typeface="Traditional Arabic" pitchFamily="18" charset="-78"/>
                  <a:ea typeface="Arial" pitchFamily="34" charset="0"/>
                  <a:cs typeface="Traditional Arabic" pitchFamily="18" charset="-78"/>
                </a:rPr>
                <a:t>- معدل الاستخدام</a:t>
              </a:r>
            </a:p>
            <a:p>
              <a:pPr algn="just" rtl="1">
                <a:lnSpc>
                  <a:spcPts val="1600"/>
                </a:lnSpc>
                <a:spcAft>
                  <a:spcPts val="0"/>
                </a:spcAf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نوعية استخدام </a:t>
              </a:r>
              <a:r>
                <a:rPr lang="ar-SA" sz="1500" b="1" dirty="0" err="1" smtClean="0">
                  <a:solidFill>
                    <a:srgbClr val="000000"/>
                  </a:solidFill>
                  <a:latin typeface="Traditional Arabic" pitchFamily="18" charset="-78"/>
                  <a:ea typeface="Arial" pitchFamily="34" charset="0"/>
                  <a:cs typeface="Traditional Arabic" pitchFamily="18" charset="-78"/>
                </a:rPr>
                <a:t>المنتوج</a:t>
              </a:r>
              <a:r>
                <a:rPr lang="ar-SA" sz="1500" b="1" dirty="0" smtClean="0">
                  <a:solidFill>
                    <a:srgbClr val="000000"/>
                  </a:solidFill>
                  <a:latin typeface="Traditional Arabic" pitchFamily="18" charset="-78"/>
                  <a:ea typeface="Arial" pitchFamily="34" charset="0"/>
                  <a:cs typeface="Traditional Arabic" pitchFamily="18" charset="-78"/>
                </a:rPr>
                <a:t>     - الهيكل التنظيمي</a:t>
              </a:r>
            </a:p>
            <a:p>
              <a:pPr algn="just" rtl="1">
                <a:lnSpc>
                  <a:spcPts val="1600"/>
                </a:lnSpc>
                <a:spcAft>
                  <a:spcPts val="0"/>
                </a:spcAft>
              </a:pPr>
              <a:r>
                <a:rPr lang="ar-SA" sz="1500" b="1" dirty="0" err="1" smtClean="0">
                  <a:solidFill>
                    <a:srgbClr val="000000"/>
                  </a:solidFill>
                  <a:latin typeface="Traditional Arabic" pitchFamily="18" charset="-78"/>
                  <a:ea typeface="Arial" pitchFamily="34" charset="0"/>
                  <a:cs typeface="Traditional Arabic" pitchFamily="18" charset="-78"/>
                </a:rPr>
                <a:t>-الموقع        </a:t>
              </a:r>
              <a:r>
                <a:rPr lang="ar-SA" sz="1500" b="1" dirty="0" smtClean="0">
                  <a:solidFill>
                    <a:srgbClr val="000000"/>
                  </a:solidFill>
                  <a:latin typeface="Traditional Arabic" pitchFamily="18" charset="-78"/>
                  <a:ea typeface="Arial" pitchFamily="34" charset="0"/>
                  <a:cs typeface="Traditional Arabic" pitchFamily="18" charset="-78"/>
                </a:rPr>
                <a:t>- شراء جديد أم هو إعادة الشراء</a:t>
              </a:r>
              <a:endParaRPr lang="fr-FR" b="1" dirty="0" smtClean="0">
                <a:solidFill>
                  <a:srgbClr val="000000"/>
                </a:solidFill>
                <a:latin typeface="Arial" pitchFamily="34" charset="0"/>
                <a:cs typeface="Arial" pitchFamily="34" charset="0"/>
              </a:endParaRPr>
            </a:p>
          </p:txBody>
        </p:sp>
        <p:sp>
          <p:nvSpPr>
            <p:cNvPr id="59397" name="Text Box 5"/>
            <p:cNvSpPr txBox="1">
              <a:spLocks noChangeArrowheads="1"/>
            </p:cNvSpPr>
            <p:nvPr/>
          </p:nvSpPr>
          <p:spPr bwMode="auto">
            <a:xfrm>
              <a:off x="3910" y="2056"/>
              <a:ext cx="1612" cy="814"/>
            </a:xfrm>
            <a:prstGeom prst="rect">
              <a:avLst/>
            </a:prstGeom>
            <a:noFill/>
            <a:ln w="38100" cmpd="dbl" algn="ctr">
              <a:solidFill>
                <a:srgbClr val="008080"/>
              </a:solidFill>
              <a:miter lim="800000"/>
              <a:headEnd/>
              <a:tailEnd/>
            </a:ln>
            <a:effectLst/>
          </p:spPr>
          <p:txBody>
            <a:bodyPr vert="horz" wrap="square" lIns="18000" tIns="36000" rIns="18000" bIns="3600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chemeClr val="tx1"/>
                  </a:solidFill>
                  <a:effectLst/>
                  <a:latin typeface="Traditional Arabic" pitchFamily="18" charset="-78"/>
                  <a:ea typeface="Arial" pitchFamily="34" charset="0"/>
                  <a:cs typeface="Traditional Arabic" pitchFamily="18" charset="-78"/>
                </a:rPr>
                <a:t>أهداف وموارد الشركة</a:t>
              </a:r>
              <a:endParaRPr kumimoji="0" lang="fr-FR" sz="1800" b="1" i="0" u="none" strike="noStrike" cap="none" normalizeH="0" baseline="0" smtClean="0">
                <a:ln>
                  <a:noFill/>
                </a:ln>
                <a:solidFill>
                  <a:schemeClr val="tx1"/>
                </a:solidFill>
                <a:effectLst/>
                <a:latin typeface="Arial" pitchFamily="34" charset="0"/>
                <a:cs typeface="Arial" pitchFamily="34" charset="0"/>
              </a:endParaRPr>
            </a:p>
          </p:txBody>
        </p:sp>
        <p:sp>
          <p:nvSpPr>
            <p:cNvPr id="59398" name="Text Box 6"/>
            <p:cNvSpPr txBox="1">
              <a:spLocks noChangeArrowheads="1"/>
            </p:cNvSpPr>
            <p:nvPr/>
          </p:nvSpPr>
          <p:spPr bwMode="auto">
            <a:xfrm>
              <a:off x="4082" y="4699"/>
              <a:ext cx="6009" cy="352"/>
            </a:xfrm>
            <a:prstGeom prst="rect">
              <a:avLst/>
            </a:prstGeom>
            <a:noFill/>
            <a:ln w="38100" cmpd="dbl" algn="ctr">
              <a:solidFill>
                <a:srgbClr val="008080"/>
              </a:solidFill>
              <a:miter lim="800000"/>
              <a:headEnd/>
              <a:tailEnd/>
            </a:ln>
            <a:effectLst/>
          </p:spPr>
          <p:txBody>
            <a:bodyPr vert="horz" wrap="square" lIns="91440" tIns="0" rIns="91440" bIns="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اختيار القطاعات الكبيرة التي تبدو مقبولة للمؤسسة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399" name="Text Box 7"/>
            <p:cNvSpPr txBox="1">
              <a:spLocks noChangeArrowheads="1"/>
            </p:cNvSpPr>
            <p:nvPr/>
          </p:nvSpPr>
          <p:spPr bwMode="auto">
            <a:xfrm>
              <a:off x="4082" y="5438"/>
              <a:ext cx="6009" cy="371"/>
            </a:xfrm>
            <a:prstGeom prst="rect">
              <a:avLst/>
            </a:prstGeom>
            <a:noFill/>
            <a:ln w="38100" cmpd="dbl" algn="ctr">
              <a:solidFill>
                <a:srgbClr val="008080"/>
              </a:solidFill>
              <a:miter lim="800000"/>
              <a:headEnd/>
              <a:tailEnd/>
            </a:ln>
            <a:effectLst/>
          </p:spPr>
          <p:txBody>
            <a:bodyPr vert="horz" wrap="square" lIns="91440" tIns="10800" rIns="91440" bIns="14400" numCol="1" anchor="t" anchorCtr="0" compatLnSpc="1">
              <a:prstTxWarp prst="textNoShape">
                <a:avLst/>
              </a:prstTxWarp>
              <a:spAutoFit/>
            </a:bodyPr>
            <a:lstStyle/>
            <a:p>
              <a:pPr marL="0" marR="0" lvl="0" indent="0" algn="ctr" defTabSz="914400" rtl="1" eaLnBrk="1" fontAlgn="base" latinLnBrk="0" hangingPunct="1">
                <a:lnSpc>
                  <a:spcPts val="17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تقييم القطاعات الكبرى من خلال درجة استجابتها للمؤثرات</a:t>
              </a:r>
              <a:r>
                <a:rPr lang="ar-SA" sz="1500" b="1" dirty="0" smtClean="0">
                  <a:latin typeface="Traditional Arabic" pitchFamily="18" charset="-78"/>
                  <a:ea typeface="Arial" pitchFamily="34" charset="0"/>
                  <a:cs typeface="Traditional Arabic" pitchFamily="18" charset="-78"/>
                </a:rPr>
                <a:t> </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التسويقية </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400" name="Text Box 8"/>
            <p:cNvSpPr txBox="1">
              <a:spLocks noChangeArrowheads="1"/>
            </p:cNvSpPr>
            <p:nvPr/>
          </p:nvSpPr>
          <p:spPr bwMode="auto">
            <a:xfrm>
              <a:off x="1134" y="4495"/>
              <a:ext cx="2143" cy="2251"/>
            </a:xfrm>
            <a:prstGeom prst="rect">
              <a:avLst/>
            </a:prstGeom>
            <a:noFill/>
            <a:ln w="38100" cmpd="dbl" algn="ctr">
              <a:solidFill>
                <a:srgbClr val="008080"/>
              </a:solid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chemeClr val="tx1"/>
                  </a:solidFill>
                  <a:effectLst/>
                  <a:latin typeface="Traditional Arabic" pitchFamily="18" charset="-78"/>
                  <a:ea typeface="Arial" pitchFamily="34" charset="0"/>
                  <a:cs typeface="Traditional Arabic" pitchFamily="18" charset="-78"/>
                </a:rPr>
                <a:t>إذا كانت الاستجابة إيجابية، فإن المؤسسة تتوقف هنـا وتعمل علـى استخـدام القطاعات الكبيرة كقطاعات مستهدفـة</a:t>
              </a:r>
              <a:endParaRPr kumimoji="0" lang="fr-FR" sz="1800" b="1" i="0" u="none" strike="noStrike" cap="none" normalizeH="0" baseline="0" smtClean="0">
                <a:ln>
                  <a:noFill/>
                </a:ln>
                <a:solidFill>
                  <a:schemeClr val="tx1"/>
                </a:solidFill>
                <a:effectLst/>
                <a:latin typeface="Arial" pitchFamily="34" charset="0"/>
                <a:cs typeface="Arial" pitchFamily="34" charset="0"/>
              </a:endParaRPr>
            </a:p>
          </p:txBody>
        </p:sp>
        <p:sp>
          <p:nvSpPr>
            <p:cNvPr id="59401" name="Text Box 9"/>
            <p:cNvSpPr txBox="1">
              <a:spLocks noChangeArrowheads="1"/>
            </p:cNvSpPr>
            <p:nvPr/>
          </p:nvSpPr>
          <p:spPr bwMode="auto">
            <a:xfrm>
              <a:off x="4082" y="6214"/>
              <a:ext cx="6009" cy="2299"/>
            </a:xfrm>
            <a:prstGeom prst="rect">
              <a:avLst/>
            </a:prstGeom>
            <a:noFill/>
            <a:ln w="38100" cmpd="dbl" algn="ctr">
              <a:solidFill>
                <a:srgbClr val="008080"/>
              </a:solidFill>
              <a:miter lim="800000"/>
              <a:headEnd/>
              <a:tailEnd/>
            </a:ln>
            <a:effectLst/>
          </p:spPr>
          <p:txBody>
            <a:bodyPr vert="horz" wrap="square" lIns="91440" tIns="36000" rIns="91440" bIns="36000" numCol="1" anchor="t" anchorCtr="0" compatLnSpc="1">
              <a:prstTxWarp prst="textNoShape">
                <a:avLst/>
              </a:prstTxWarp>
              <a:spAutoFit/>
            </a:bodyPr>
            <a:lstStyle/>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في حالة عدم الاستجابة المرغوبة نقوم بتحديد القطاعات الأصغر المتجانسة على أساس الخصائص الرئيسية لمتخذي قرار الشراء، والتي قد تكون المعيار المستخدم في اختيار الموردين أو أخرى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مثل:</a:t>
              </a:r>
              <a:endPar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endParaRP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السلطة والنفوذ والاتصال داخل المؤسسة</a:t>
              </a: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الخصائص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الديمغرافية</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والشخصية للأفراد</a:t>
              </a: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الأهمية المعطاة لبعض محددات الشراء</a:t>
              </a:r>
            </a:p>
            <a:p>
              <a:pPr marL="0" marR="0" lvl="0" indent="0" algn="just" defTabSz="914400" rtl="1" eaLnBrk="1" fontAlgn="base" latinLnBrk="0" hangingPunct="1">
                <a:lnSpc>
                  <a:spcPts val="16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المواقف تجاه مختلف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البائعين</a:t>
              </a:r>
              <a:r>
                <a:rPr kumimoji="0" lang="ar-SA" sz="1500" b="1" i="0" u="none" strike="noStrike" cap="none" normalizeH="0" dirty="0" err="1" smtClean="0">
                  <a:ln>
                    <a:noFill/>
                  </a:ln>
                  <a:solidFill>
                    <a:schemeClr val="tx1"/>
                  </a:solidFill>
                  <a:effectLst/>
                  <a:latin typeface="Traditional Arabic" pitchFamily="18" charset="-78"/>
                  <a:ea typeface="Arial" pitchFamily="34" charset="0"/>
                  <a:cs typeface="Traditional Arabic" pitchFamily="18" charset="-78"/>
                </a:rPr>
                <a:t> ....</a:t>
              </a:r>
              <a:endPar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endParaRPr>
            </a:p>
          </p:txBody>
        </p:sp>
        <p:sp>
          <p:nvSpPr>
            <p:cNvPr id="59402" name="Text Box 10"/>
            <p:cNvSpPr txBox="1">
              <a:spLocks noChangeArrowheads="1"/>
            </p:cNvSpPr>
            <p:nvPr/>
          </p:nvSpPr>
          <p:spPr bwMode="auto">
            <a:xfrm>
              <a:off x="2585" y="8926"/>
              <a:ext cx="8957" cy="365"/>
            </a:xfrm>
            <a:prstGeom prst="rect">
              <a:avLst/>
            </a:prstGeom>
            <a:noFill/>
            <a:ln w="38100" cmpd="dbl" algn="ctr">
              <a:solidFill>
                <a:srgbClr val="008080"/>
              </a:solidFill>
              <a:miter lim="800000"/>
              <a:headEnd/>
              <a:tailEnd/>
            </a:ln>
            <a:effectLst/>
          </p:spPr>
          <p:txBody>
            <a:bodyPr vert="horz" wrap="square" lIns="91440" tIns="10800" rIns="91440" bIns="10800" numCol="1" anchor="t" anchorCtr="0" compatLnSpc="1">
              <a:prstTxWarp prst="textNoShape">
                <a:avLst/>
              </a:prstTxWarp>
              <a:spAutoFit/>
            </a:bodyPr>
            <a:lstStyle/>
            <a:p>
              <a:pPr marL="0" marR="0" lvl="0" indent="0" algn="ctr" defTabSz="914400" rtl="1" eaLnBrk="1" fontAlgn="base" latinLnBrk="0" hangingPunct="1">
                <a:lnSpc>
                  <a:spcPts val="1700"/>
                </a:lnSpc>
                <a:spcBef>
                  <a:spcPct val="0"/>
                </a:spcBef>
                <a:spcAft>
                  <a:spcPts val="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اختيار القطاعات الصغرى المستهدفة على أساس المنافع و التكاليف المتعلقة بالوصول إلى تلك القطاعات</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403" name="Text Box 11"/>
            <p:cNvSpPr txBox="1">
              <a:spLocks noChangeArrowheads="1"/>
            </p:cNvSpPr>
            <p:nvPr/>
          </p:nvSpPr>
          <p:spPr bwMode="auto">
            <a:xfrm>
              <a:off x="2610" y="9719"/>
              <a:ext cx="8941" cy="385"/>
            </a:xfrm>
            <a:prstGeom prst="rect">
              <a:avLst/>
            </a:prstGeom>
            <a:noFill/>
            <a:ln w="38100" cmpd="dbl" algn="ctr">
              <a:solidFill>
                <a:srgbClr val="008080"/>
              </a:solidFill>
              <a:miter lim="800000"/>
              <a:headEnd/>
              <a:tailEnd/>
            </a:ln>
            <a:effectLst/>
          </p:spPr>
          <p:txBody>
            <a:bodyPr vert="horz" wrap="square" lIns="91440" tIns="10800" rIns="91440" bIns="1080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تحديد الصورة الكاملة و الشكل النهائي للقطاعات المختارة من خلال خصائصها </a:t>
              </a:r>
              <a:r>
                <a:rPr kumimoji="0" lang="ar-SA" sz="1500" b="1" i="0" u="none" strike="noStrike" cap="none" normalizeH="0" baseline="0" dirty="0" err="1" smtClean="0">
                  <a:ln>
                    <a:noFill/>
                  </a:ln>
                  <a:solidFill>
                    <a:schemeClr val="tx1"/>
                  </a:solidFill>
                  <a:effectLst/>
                  <a:latin typeface="Traditional Arabic" pitchFamily="18" charset="-78"/>
                  <a:ea typeface="Arial" pitchFamily="34" charset="0"/>
                  <a:cs typeface="Traditional Arabic" pitchFamily="18" charset="-78"/>
                </a:rPr>
                <a:t>الديمغرافية</a:t>
              </a:r>
              <a:r>
                <a:rPr kumimoji="0" lang="ar-SA" sz="1500" b="1" i="0" u="none" strike="noStrike" cap="none" normalizeH="0" baseline="0" dirty="0" smtClean="0">
                  <a:ln>
                    <a:noFill/>
                  </a:ln>
                  <a:solidFill>
                    <a:schemeClr val="tx1"/>
                  </a:solidFill>
                  <a:effectLst/>
                  <a:latin typeface="Traditional Arabic" pitchFamily="18" charset="-78"/>
                  <a:ea typeface="Arial" pitchFamily="34" charset="0"/>
                  <a:cs typeface="Traditional Arabic" pitchFamily="18" charset="-78"/>
                </a:rPr>
                <a:t> و التنظيمية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405" name="Line 13"/>
            <p:cNvSpPr>
              <a:spLocks noChangeShapeType="1"/>
            </p:cNvSpPr>
            <p:nvPr/>
          </p:nvSpPr>
          <p:spPr bwMode="auto">
            <a:xfrm>
              <a:off x="9383" y="2344"/>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6" name="Line 14"/>
            <p:cNvSpPr>
              <a:spLocks noChangeShapeType="1"/>
            </p:cNvSpPr>
            <p:nvPr/>
          </p:nvSpPr>
          <p:spPr bwMode="auto">
            <a:xfrm>
              <a:off x="4717" y="2843"/>
              <a:ext cx="0" cy="1865"/>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7" name="Line 15"/>
            <p:cNvSpPr>
              <a:spLocks noChangeShapeType="1"/>
            </p:cNvSpPr>
            <p:nvPr/>
          </p:nvSpPr>
          <p:spPr bwMode="auto">
            <a:xfrm>
              <a:off x="9383" y="4341"/>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8" name="Line 16"/>
            <p:cNvSpPr>
              <a:spLocks noChangeShapeType="1"/>
            </p:cNvSpPr>
            <p:nvPr/>
          </p:nvSpPr>
          <p:spPr bwMode="auto">
            <a:xfrm>
              <a:off x="7075" y="5090"/>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09" name="Line 17"/>
            <p:cNvSpPr>
              <a:spLocks noChangeShapeType="1"/>
            </p:cNvSpPr>
            <p:nvPr/>
          </p:nvSpPr>
          <p:spPr bwMode="auto">
            <a:xfrm>
              <a:off x="7075" y="5848"/>
              <a:ext cx="0" cy="329"/>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10" name="Line 18"/>
            <p:cNvSpPr>
              <a:spLocks noChangeShapeType="1"/>
            </p:cNvSpPr>
            <p:nvPr/>
          </p:nvSpPr>
          <p:spPr bwMode="auto">
            <a:xfrm>
              <a:off x="7067" y="8510"/>
              <a:ext cx="0" cy="384"/>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11" name="Line 19"/>
            <p:cNvSpPr>
              <a:spLocks noChangeShapeType="1"/>
            </p:cNvSpPr>
            <p:nvPr/>
          </p:nvSpPr>
          <p:spPr bwMode="auto">
            <a:xfrm>
              <a:off x="7068" y="9292"/>
              <a:ext cx="0" cy="384"/>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sp>
          <p:nvSpPr>
            <p:cNvPr id="59412" name="Line 20"/>
            <p:cNvSpPr>
              <a:spLocks noChangeShapeType="1"/>
            </p:cNvSpPr>
            <p:nvPr/>
          </p:nvSpPr>
          <p:spPr bwMode="auto">
            <a:xfrm flipH="1">
              <a:off x="3277" y="5628"/>
              <a:ext cx="794" cy="0"/>
            </a:xfrm>
            <a:prstGeom prst="line">
              <a:avLst/>
            </a:prstGeom>
            <a:noFill/>
            <a:ln w="38100" cmpd="dbl">
              <a:solidFill>
                <a:srgbClr val="0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p>
          </p:txBody>
        </p:sp>
      </p:grpSp>
      <p:sp>
        <p:nvSpPr>
          <p:cNvPr id="29" name="Rectangle 28"/>
          <p:cNvSpPr/>
          <p:nvPr/>
        </p:nvSpPr>
        <p:spPr>
          <a:xfrm>
            <a:off x="2599209" y="273189"/>
            <a:ext cx="6336704" cy="553998"/>
          </a:xfrm>
          <a:prstGeom prst="rect">
            <a:avLst/>
          </a:prstGeom>
        </p:spPr>
        <p:txBody>
          <a:bodyPr wrap="square">
            <a:spAutoFit/>
          </a:bodyPr>
          <a:lstStyle/>
          <a:p>
            <a:pPr algn="r" rtl="1"/>
            <a:r>
              <a:rPr lang="ar-SA" sz="1500" dirty="0" smtClean="0">
                <a:solidFill>
                  <a:schemeClr val="bg1"/>
                </a:solidFill>
              </a:rPr>
              <a:t>وباعتبار هذا التدرج في معايير التقسيم فإنه يمكننا اعتماد الدراسة التي قدمها كل من </a:t>
            </a:r>
            <a:r>
              <a:rPr lang="fr-FR" sz="1300" i="1" dirty="0" smtClean="0">
                <a:solidFill>
                  <a:schemeClr val="bg1"/>
                </a:solidFill>
              </a:rPr>
              <a:t>Wind</a:t>
            </a:r>
            <a:r>
              <a:rPr lang="ar-SA" sz="1500" i="1" dirty="0" smtClean="0">
                <a:solidFill>
                  <a:schemeClr val="bg1"/>
                </a:solidFill>
              </a:rPr>
              <a:t> </a:t>
            </a:r>
            <a:r>
              <a:rPr lang="fr-FR" sz="1500" dirty="0" smtClean="0">
                <a:solidFill>
                  <a:schemeClr val="bg1"/>
                </a:solidFill>
              </a:rPr>
              <a:t> </a:t>
            </a:r>
            <a:r>
              <a:rPr lang="ar-SA" sz="1500" i="1" dirty="0" smtClean="0">
                <a:solidFill>
                  <a:schemeClr val="bg1"/>
                </a:solidFill>
              </a:rPr>
              <a:t>و </a:t>
            </a:r>
            <a:r>
              <a:rPr lang="fr-FR" sz="1300" i="1" dirty="0" err="1" smtClean="0">
                <a:solidFill>
                  <a:schemeClr val="bg1"/>
                </a:solidFill>
              </a:rPr>
              <a:t>Cardozo</a:t>
            </a:r>
            <a:r>
              <a:rPr lang="ar-SA" sz="1500" i="1" dirty="0" smtClean="0">
                <a:solidFill>
                  <a:schemeClr val="bg1"/>
                </a:solidFill>
              </a:rPr>
              <a:t> </a:t>
            </a:r>
            <a:r>
              <a:rPr lang="fr-FR" sz="1500" dirty="0" smtClean="0">
                <a:solidFill>
                  <a:schemeClr val="bg1"/>
                </a:solidFill>
              </a:rPr>
              <a:t> </a:t>
            </a:r>
            <a:r>
              <a:rPr lang="ar-SA" sz="1500" dirty="0" smtClean="0">
                <a:solidFill>
                  <a:schemeClr val="bg1"/>
                </a:solidFill>
              </a:rPr>
              <a:t>الذين اقترحا نموذجا يتم من خلاله تجزئة السوق الصناعي وذلك بالمرور على مرحلتين:</a:t>
            </a:r>
            <a:endParaRPr lang="fr-FR" sz="1500" dirty="0">
              <a:solidFill>
                <a:schemeClr val="bg1"/>
              </a:solidFill>
            </a:endParaRPr>
          </a:p>
        </p:txBody>
      </p:sp>
      <p:sp>
        <p:nvSpPr>
          <p:cNvPr id="31" name="Text Box 12"/>
          <p:cNvSpPr txBox="1">
            <a:spLocks noChangeArrowheads="1"/>
          </p:cNvSpPr>
          <p:nvPr/>
        </p:nvSpPr>
        <p:spPr bwMode="auto">
          <a:xfrm>
            <a:off x="7236296" y="3140968"/>
            <a:ext cx="1656184" cy="1728192"/>
          </a:xfrm>
          <a:prstGeom prst="rect">
            <a:avLst/>
          </a:prstGeom>
          <a:noFill/>
          <a:ln w="38100" cmpd="dbl"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200"/>
              </a:spcAft>
              <a:buClrTx/>
              <a:buSzTx/>
              <a:buFontTx/>
              <a:buNone/>
              <a:tabLst/>
            </a:pPr>
            <a:r>
              <a:rPr kumimoji="0" lang="ar-SA" sz="15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الشكـل </a:t>
            </a: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نموذج التجزئة الكلية والجزئية للسوق الصناعي</a:t>
            </a:r>
          </a:p>
          <a:p>
            <a:pPr algn="just">
              <a:spcAft>
                <a:spcPts val="1200"/>
              </a:spcAft>
            </a:pPr>
            <a:r>
              <a:rPr lang="en-GB" sz="1100" i="1" dirty="0" smtClean="0">
                <a:solidFill>
                  <a:srgbClr val="000000"/>
                </a:solidFill>
                <a:latin typeface="Times New Roman" pitchFamily="18" charset="0"/>
                <a:cs typeface="Times New Roman" pitchFamily="18" charset="0"/>
              </a:rPr>
              <a:t>Sally </a:t>
            </a:r>
            <a:r>
              <a:rPr lang="en-GB" sz="1100" i="1" dirty="0" err="1" smtClean="0">
                <a:solidFill>
                  <a:srgbClr val="000000"/>
                </a:solidFill>
                <a:latin typeface="Times New Roman" pitchFamily="18" charset="0"/>
                <a:cs typeface="Times New Roman" pitchFamily="18" charset="0"/>
              </a:rPr>
              <a:t>Dibb</a:t>
            </a:r>
            <a:r>
              <a:rPr lang="en-GB" sz="1100" i="1" dirty="0" smtClean="0">
                <a:solidFill>
                  <a:srgbClr val="000000"/>
                </a:solidFill>
                <a:latin typeface="Times New Roman" pitchFamily="18" charset="0"/>
                <a:cs typeface="Times New Roman" pitchFamily="18" charset="0"/>
              </a:rPr>
              <a:t>, </a:t>
            </a:r>
            <a:r>
              <a:rPr lang="en-US" sz="1100" i="1" u="sng" dirty="0" smtClean="0">
                <a:solidFill>
                  <a:srgbClr val="000000"/>
                </a:solidFill>
                <a:latin typeface="Times New Roman" pitchFamily="18" charset="0"/>
                <a:cs typeface="Times New Roman" pitchFamily="18" charset="0"/>
              </a:rPr>
              <a:t>Market</a:t>
            </a:r>
            <a:r>
              <a:rPr lang="en-GB" sz="1100" i="1" u="sng" dirty="0" smtClean="0">
                <a:solidFill>
                  <a:srgbClr val="000000"/>
                </a:solidFill>
                <a:latin typeface="Times New Roman" pitchFamily="18" charset="0"/>
                <a:cs typeface="Times New Roman" pitchFamily="18" charset="0"/>
              </a:rPr>
              <a:t> segmentation: </a:t>
            </a:r>
            <a:r>
              <a:rPr lang="en-US" sz="1100" i="1" u="sng" dirty="0" smtClean="0">
                <a:solidFill>
                  <a:srgbClr val="000000"/>
                </a:solidFill>
                <a:latin typeface="Times New Roman" pitchFamily="18" charset="0"/>
                <a:cs typeface="Times New Roman" pitchFamily="18" charset="0"/>
              </a:rPr>
              <a:t>strategies for success</a:t>
            </a:r>
            <a:r>
              <a:rPr lang="en-GB" sz="1100" i="1" dirty="0" smtClean="0">
                <a:solidFill>
                  <a:srgbClr val="000000"/>
                </a:solidFill>
                <a:latin typeface="Times New Roman" pitchFamily="18" charset="0"/>
                <a:cs typeface="Times New Roman" pitchFamily="18" charset="0"/>
              </a:rPr>
              <a:t>, Marketing intelligence</a:t>
            </a:r>
            <a:r>
              <a:rPr lang="fr-FR" sz="1100" dirty="0" smtClean="0">
                <a:solidFill>
                  <a:srgbClr val="000000"/>
                </a:solidFill>
                <a:latin typeface="Times New Roman" pitchFamily="18" charset="0"/>
                <a:cs typeface="Times New Roman" pitchFamily="18" charset="0"/>
              </a:rPr>
              <a:t> </a:t>
            </a:r>
            <a:r>
              <a:rPr lang="en-GB" sz="1100" i="1" dirty="0" smtClean="0">
                <a:solidFill>
                  <a:srgbClr val="000000"/>
                </a:solidFill>
                <a:latin typeface="Times New Roman" pitchFamily="18" charset="0"/>
                <a:cs typeface="Times New Roman" pitchFamily="18" charset="0"/>
              </a:rPr>
              <a:t>and planning, </a:t>
            </a:r>
            <a:r>
              <a:rPr lang="en-GB" sz="1100" i="1" dirty="0" err="1" smtClean="0">
                <a:solidFill>
                  <a:srgbClr val="000000"/>
                </a:solidFill>
                <a:latin typeface="Times New Roman" pitchFamily="18" charset="0"/>
                <a:cs typeface="Times New Roman" pitchFamily="18" charset="0"/>
              </a:rPr>
              <a:t>Vol</a:t>
            </a:r>
            <a:r>
              <a:rPr lang="en-GB" sz="1100" i="1" dirty="0" smtClean="0">
                <a:solidFill>
                  <a:srgbClr val="000000"/>
                </a:solidFill>
                <a:latin typeface="Times New Roman" pitchFamily="18" charset="0"/>
                <a:cs typeface="Times New Roman" pitchFamily="18" charset="0"/>
              </a:rPr>
              <a:t> 16 N° 7, 1998,</a:t>
            </a:r>
            <a:r>
              <a:rPr kumimoji="0" lang="fr-FR" sz="1100" b="0" i="1"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p : 401</a:t>
            </a:r>
            <a:endParaRPr kumimoji="0" lang="fr-FR" sz="1800" b="0" i="0" u="none" strike="noStrike" cap="none" normalizeH="0" baseline="0" dirty="0" smtClean="0">
              <a:ln>
                <a:noFill/>
              </a:ln>
              <a:solidFill>
                <a:srgbClr val="000000"/>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90592" y="539388"/>
            <a:ext cx="2347117" cy="369332"/>
          </a:xfrm>
          <a:prstGeom prst="rect">
            <a:avLst/>
          </a:prstGeom>
        </p:spPr>
        <p:txBody>
          <a:bodyPr wrap="none">
            <a:spAutoFit/>
          </a:bodyPr>
          <a:lstStyle/>
          <a:p>
            <a:r>
              <a:rPr lang="ar-SA" b="1" dirty="0" smtClean="0">
                <a:solidFill>
                  <a:schemeClr val="bg1"/>
                </a:solidFill>
              </a:rPr>
              <a:t>شروط جودة التجزئة السوقية</a:t>
            </a:r>
            <a:endParaRPr lang="fr-FR" dirty="0">
              <a:solidFill>
                <a:schemeClr val="bg1"/>
              </a:solidFill>
            </a:endParaRPr>
          </a:p>
        </p:txBody>
      </p:sp>
      <p:sp>
        <p:nvSpPr>
          <p:cNvPr id="5" name="Rectangle 4"/>
          <p:cNvSpPr/>
          <p:nvPr/>
        </p:nvSpPr>
        <p:spPr>
          <a:xfrm>
            <a:off x="4283968" y="1917065"/>
            <a:ext cx="3185487" cy="369332"/>
          </a:xfrm>
          <a:prstGeom prst="rect">
            <a:avLst/>
          </a:prstGeom>
        </p:spPr>
        <p:txBody>
          <a:bodyPr wrap="none">
            <a:spAutoFit/>
          </a:bodyPr>
          <a:lstStyle/>
          <a:p>
            <a:pPr algn="r" rtl="1"/>
            <a:r>
              <a:rPr lang="ar-SA" b="1" dirty="0" smtClean="0">
                <a:solidFill>
                  <a:srgbClr val="000000"/>
                </a:solidFill>
              </a:rPr>
              <a:t>1</a:t>
            </a:r>
            <a:r>
              <a:rPr lang="fr-FR" b="1" dirty="0" smtClean="0">
                <a:solidFill>
                  <a:srgbClr val="000000"/>
                </a:solidFill>
                <a:sym typeface="Symbol"/>
              </a:rPr>
              <a:t></a:t>
            </a:r>
            <a:r>
              <a:rPr lang="ar-SA" b="1" dirty="0" smtClean="0">
                <a:solidFill>
                  <a:srgbClr val="000000"/>
                </a:solidFill>
              </a:rPr>
              <a:t> الحجم </a:t>
            </a:r>
            <a:r>
              <a:rPr lang="ar-SA" b="1" dirty="0" err="1" smtClean="0">
                <a:solidFill>
                  <a:srgbClr val="000000"/>
                </a:solidFill>
              </a:rPr>
              <a:t>المعتبر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Substantiality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6" name="Rectangle 5"/>
          <p:cNvSpPr/>
          <p:nvPr/>
        </p:nvSpPr>
        <p:spPr>
          <a:xfrm>
            <a:off x="4236343" y="2411596"/>
            <a:ext cx="3246402" cy="369332"/>
          </a:xfrm>
          <a:prstGeom prst="rect">
            <a:avLst/>
          </a:prstGeom>
        </p:spPr>
        <p:txBody>
          <a:bodyPr wrap="none">
            <a:spAutoFit/>
          </a:bodyPr>
          <a:lstStyle/>
          <a:p>
            <a:pPr algn="r" rtl="1"/>
            <a:r>
              <a:rPr lang="ar-SA" b="1" dirty="0" smtClean="0">
                <a:solidFill>
                  <a:srgbClr val="000000"/>
                </a:solidFill>
              </a:rPr>
              <a:t>2</a:t>
            </a:r>
            <a:r>
              <a:rPr lang="fr-FR" b="1" dirty="0" smtClean="0">
                <a:solidFill>
                  <a:srgbClr val="000000"/>
                </a:solidFill>
                <a:sym typeface="Symbol"/>
              </a:rPr>
              <a:t></a:t>
            </a:r>
            <a:r>
              <a:rPr lang="ar-SA" b="1" dirty="0" smtClean="0">
                <a:solidFill>
                  <a:srgbClr val="000000"/>
                </a:solidFill>
                <a:sym typeface="Symbol"/>
              </a:rPr>
              <a:t> </a:t>
            </a:r>
            <a:r>
              <a:rPr lang="fr-FR" b="1" dirty="0" smtClean="0">
                <a:solidFill>
                  <a:srgbClr val="000000"/>
                </a:solidFill>
              </a:rPr>
              <a:t> </a:t>
            </a:r>
            <a:r>
              <a:rPr lang="ar-SA" b="1" dirty="0" smtClean="0">
                <a:solidFill>
                  <a:srgbClr val="000000"/>
                </a:solidFill>
              </a:rPr>
              <a:t>إمكانية </a:t>
            </a:r>
            <a:r>
              <a:rPr lang="ar-SA" b="1" dirty="0" err="1" smtClean="0">
                <a:solidFill>
                  <a:srgbClr val="000000"/>
                </a:solidFill>
              </a:rPr>
              <a:t>القياس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Measurability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33795" name="Rectangle 3"/>
          <p:cNvSpPr>
            <a:spLocks noChangeArrowheads="1"/>
          </p:cNvSpPr>
          <p:nvPr/>
        </p:nvSpPr>
        <p:spPr bwMode="auto">
          <a:xfrm>
            <a:off x="4101852" y="2877021"/>
            <a:ext cx="338437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rPr>
              <a:t>3</a:t>
            </a:r>
            <a:r>
              <a:rPr kumimoji="0" lang="fr-FR"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إمكانية </a:t>
            </a:r>
            <a:r>
              <a:rPr kumimoji="0" lang="ar-SA" altLang="zh-CN" b="1"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الوصول:</a:t>
            </a:r>
            <a:r>
              <a:rPr kumimoji="0" lang="ar-SA" altLang="zh-CN" b="1"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fr-FR"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fr-FR" altLang="zh-CN"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Accessibility</a:t>
            </a:r>
            <a:r>
              <a:rPr kumimoji="0" lang="fr-FR" altLang="zh-CN"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endParaRPr kumimoji="0" lang="fr-FR" altLang="zh-CN"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endParaRPr>
          </a:p>
        </p:txBody>
      </p:sp>
      <p:sp>
        <p:nvSpPr>
          <p:cNvPr id="10" name="Rectangle 9"/>
          <p:cNvSpPr/>
          <p:nvPr/>
        </p:nvSpPr>
        <p:spPr>
          <a:xfrm>
            <a:off x="2915816" y="3347700"/>
            <a:ext cx="4583306" cy="369332"/>
          </a:xfrm>
          <a:prstGeom prst="rect">
            <a:avLst/>
          </a:prstGeom>
        </p:spPr>
        <p:txBody>
          <a:bodyPr wrap="none">
            <a:spAutoFit/>
          </a:bodyPr>
          <a:lstStyle/>
          <a:p>
            <a:pPr algn="r" rtl="1"/>
            <a:r>
              <a:rPr lang="ar-SA" b="1" dirty="0" smtClean="0">
                <a:solidFill>
                  <a:srgbClr val="000000"/>
                </a:solidFill>
              </a:rPr>
              <a:t>4</a:t>
            </a:r>
            <a:r>
              <a:rPr lang="fr-FR" b="1" dirty="0" smtClean="0">
                <a:solidFill>
                  <a:srgbClr val="000000"/>
                </a:solidFill>
                <a:sym typeface="Symbol"/>
              </a:rPr>
              <a:t></a:t>
            </a:r>
            <a:r>
              <a:rPr lang="ar-SA" b="1" dirty="0" smtClean="0">
                <a:solidFill>
                  <a:srgbClr val="000000"/>
                </a:solidFill>
              </a:rPr>
              <a:t> الاستجابة المختلفة أو </a:t>
            </a:r>
            <a:r>
              <a:rPr lang="ar-SA" b="1" dirty="0" err="1" smtClean="0">
                <a:solidFill>
                  <a:srgbClr val="000000"/>
                </a:solidFill>
              </a:rPr>
              <a:t>التنافي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Distinguishable</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11" name="Rectangle 10"/>
          <p:cNvSpPr/>
          <p:nvPr/>
        </p:nvSpPr>
        <p:spPr>
          <a:xfrm>
            <a:off x="4485134" y="3842231"/>
            <a:ext cx="3026791" cy="369332"/>
          </a:xfrm>
          <a:prstGeom prst="rect">
            <a:avLst/>
          </a:prstGeom>
        </p:spPr>
        <p:txBody>
          <a:bodyPr wrap="none">
            <a:spAutoFit/>
          </a:bodyPr>
          <a:lstStyle/>
          <a:p>
            <a:pPr algn="r" rtl="1"/>
            <a:r>
              <a:rPr lang="ar-SA" b="1" dirty="0" smtClean="0">
                <a:solidFill>
                  <a:srgbClr val="000000"/>
                </a:solidFill>
              </a:rPr>
              <a:t>5</a:t>
            </a:r>
            <a:r>
              <a:rPr lang="fr-FR" b="1" dirty="0" smtClean="0">
                <a:solidFill>
                  <a:srgbClr val="000000"/>
                </a:solidFill>
                <a:sym typeface="Symbol"/>
              </a:rPr>
              <a:t></a:t>
            </a:r>
            <a:r>
              <a:rPr lang="ar-SA" b="1" dirty="0" smtClean="0">
                <a:solidFill>
                  <a:srgbClr val="000000"/>
                </a:solidFill>
              </a:rPr>
              <a:t> القيمة </a:t>
            </a:r>
            <a:r>
              <a:rPr lang="ar-SA" b="1" dirty="0" err="1" smtClean="0">
                <a:solidFill>
                  <a:srgbClr val="000000"/>
                </a:solidFill>
              </a:rPr>
              <a:t>العملية:</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Accionability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
        <p:nvSpPr>
          <p:cNvPr id="12" name="Rectangle 11"/>
          <p:cNvSpPr/>
          <p:nvPr/>
        </p:nvSpPr>
        <p:spPr>
          <a:xfrm>
            <a:off x="5474196" y="4283804"/>
            <a:ext cx="2055371" cy="369332"/>
          </a:xfrm>
          <a:prstGeom prst="rect">
            <a:avLst/>
          </a:prstGeom>
        </p:spPr>
        <p:txBody>
          <a:bodyPr wrap="none">
            <a:spAutoFit/>
          </a:bodyPr>
          <a:lstStyle/>
          <a:p>
            <a:pPr algn="r" rtl="1"/>
            <a:r>
              <a:rPr lang="ar-SA" b="1" dirty="0" smtClean="0">
                <a:solidFill>
                  <a:srgbClr val="000000"/>
                </a:solidFill>
              </a:rPr>
              <a:t>6</a:t>
            </a:r>
            <a:r>
              <a:rPr lang="fr-FR" b="1" dirty="0" smtClean="0">
                <a:solidFill>
                  <a:srgbClr val="000000"/>
                </a:solidFill>
                <a:sym typeface="Symbol"/>
              </a:rPr>
              <a:t></a:t>
            </a:r>
            <a:r>
              <a:rPr lang="ar-SA" b="1" dirty="0" smtClean="0">
                <a:solidFill>
                  <a:srgbClr val="000000"/>
                </a:solidFill>
              </a:rPr>
              <a:t> </a:t>
            </a:r>
            <a:r>
              <a:rPr lang="ar-SA" b="1" dirty="0" err="1" smtClean="0">
                <a:solidFill>
                  <a:srgbClr val="000000"/>
                </a:solidFill>
              </a:rPr>
              <a:t>الثبات :</a:t>
            </a:r>
            <a:r>
              <a:rPr lang="ar-SA" b="1" dirty="0" smtClean="0">
                <a:solidFill>
                  <a:srgbClr val="000000"/>
                </a:solidFill>
              </a:rPr>
              <a:t> </a:t>
            </a:r>
            <a:r>
              <a:rPr lang="fr-FR" i="1" dirty="0" smtClean="0">
                <a:solidFill>
                  <a:srgbClr val="000000"/>
                </a:solidFill>
                <a:latin typeface="Times New Roman" pitchFamily="18" charset="0"/>
                <a:cs typeface="Times New Roman" pitchFamily="18" charset="0"/>
              </a:rPr>
              <a:t>(</a:t>
            </a:r>
            <a:r>
              <a:rPr lang="fr-FR" i="1" dirty="0" err="1" smtClean="0">
                <a:solidFill>
                  <a:srgbClr val="000000"/>
                </a:solidFill>
                <a:latin typeface="Times New Roman" pitchFamily="18" charset="0"/>
                <a:cs typeface="Times New Roman" pitchFamily="18" charset="0"/>
              </a:rPr>
              <a:t>Stability</a:t>
            </a:r>
            <a:r>
              <a:rPr lang="fr-FR" i="1" dirty="0" smtClean="0">
                <a:solidFill>
                  <a:srgbClr val="000000"/>
                </a:solidFill>
                <a:latin typeface="Times New Roman" pitchFamily="18" charset="0"/>
                <a:cs typeface="Times New Roman" pitchFamily="18" charset="0"/>
              </a:rPr>
              <a:t>)</a:t>
            </a:r>
            <a:endParaRPr lang="fr-FR" dirty="0">
              <a:solidFill>
                <a:srgbClr val="00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2699792" y="260648"/>
            <a:ext cx="4427984"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chemeClr val="bg1"/>
                </a:solidFill>
                <a:effectLst/>
                <a:latin typeface="Traditional Arabic" pitchFamily="18" charset="-78"/>
                <a:ea typeface="SimSun" pitchFamily="2" charset="-122"/>
                <a:cs typeface="Traditional Arabic" pitchFamily="18" charset="-78"/>
              </a:rPr>
              <a:t> اختيار القطاعات المستهدفة</a:t>
            </a:r>
            <a:endParaRPr kumimoji="0" lang="ar-SA" altLang="zh-CN" sz="22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3401642" y="980728"/>
            <a:ext cx="2898550" cy="353943"/>
          </a:xfrm>
          <a:prstGeom prst="rect">
            <a:avLst/>
          </a:prstGeom>
        </p:spPr>
        <p:txBody>
          <a:bodyPr wrap="none">
            <a:spAutoFit/>
          </a:bodyPr>
          <a:lstStyle/>
          <a:p>
            <a:pPr algn="r" rtl="1"/>
            <a:r>
              <a:rPr lang="ar-SA" sz="1700" b="1" dirty="0" smtClean="0">
                <a:solidFill>
                  <a:srgbClr val="FF0000"/>
                </a:solidFill>
              </a:rPr>
              <a:t>أولا:  تقييم القطاعات السوقية المختلفة</a:t>
            </a:r>
            <a:endParaRPr lang="fr-FR" sz="1700" dirty="0">
              <a:solidFill>
                <a:srgbClr val="FF0000"/>
              </a:solidFill>
            </a:endParaRPr>
          </a:p>
        </p:txBody>
      </p:sp>
      <p:sp>
        <p:nvSpPr>
          <p:cNvPr id="6" name="Rectangle 5"/>
          <p:cNvSpPr/>
          <p:nvPr/>
        </p:nvSpPr>
        <p:spPr>
          <a:xfrm>
            <a:off x="6813192" y="1290246"/>
            <a:ext cx="2007280" cy="323165"/>
          </a:xfrm>
          <a:prstGeom prst="rect">
            <a:avLst/>
          </a:prstGeom>
        </p:spPr>
        <p:txBody>
          <a:bodyPr wrap="none">
            <a:spAutoFit/>
          </a:bodyPr>
          <a:lstStyle/>
          <a:p>
            <a:pPr algn="r" rtl="1"/>
            <a:r>
              <a:rPr lang="ar-SA" sz="1500" b="1" dirty="0" smtClean="0"/>
              <a:t>1</a:t>
            </a:r>
            <a:r>
              <a:rPr lang="fr-FR" sz="1500" b="1" dirty="0" smtClean="0">
                <a:sym typeface="Symbol"/>
              </a:rPr>
              <a:t></a:t>
            </a:r>
            <a:r>
              <a:rPr lang="fr-FR" sz="1500" dirty="0" smtClean="0"/>
              <a:t> </a:t>
            </a:r>
            <a:r>
              <a:rPr lang="ar-SA" sz="1500" dirty="0" smtClean="0"/>
              <a:t> </a:t>
            </a:r>
            <a:r>
              <a:rPr lang="ar-SA" sz="1500" b="1" dirty="0" smtClean="0"/>
              <a:t>دراسة القطاعات السوقية</a:t>
            </a:r>
            <a:endParaRPr lang="fr-FR" sz="1500" dirty="0"/>
          </a:p>
        </p:txBody>
      </p:sp>
      <p:graphicFrame>
        <p:nvGraphicFramePr>
          <p:cNvPr id="8" name="Tableau 7"/>
          <p:cNvGraphicFramePr>
            <a:graphicFrameLocks noGrp="1"/>
          </p:cNvGraphicFramePr>
          <p:nvPr/>
        </p:nvGraphicFramePr>
        <p:xfrm>
          <a:off x="1547664" y="1787829"/>
          <a:ext cx="6192688" cy="4070393"/>
        </p:xfrm>
        <a:graphic>
          <a:graphicData uri="http://schemas.openxmlformats.org/drawingml/2006/table">
            <a:tbl>
              <a:tblPr rtl="1"/>
              <a:tblGrid>
                <a:gridCol w="2155099"/>
                <a:gridCol w="4037589"/>
              </a:tblGrid>
              <a:tr h="245829">
                <a:tc>
                  <a:txBody>
                    <a:bodyPr/>
                    <a:lstStyle/>
                    <a:p>
                      <a:pPr algn="ctr" rtl="1">
                        <a:spcAft>
                          <a:spcPts val="0"/>
                        </a:spcAft>
                      </a:pPr>
                      <a:r>
                        <a:rPr lang="ar-SA" sz="1600" b="1" dirty="0">
                          <a:solidFill>
                            <a:srgbClr val="000000"/>
                          </a:solidFill>
                          <a:latin typeface="Times New Roman"/>
                          <a:ea typeface="SimSun"/>
                          <a:cs typeface="Traditional Arabic"/>
                        </a:rPr>
                        <a:t>1- درجة الأهمية والفائدة المرجوة</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c>
                  <a:txBody>
                    <a:bodyPr/>
                    <a:lstStyle/>
                    <a:p>
                      <a:pPr algn="ctr" rtl="1">
                        <a:spcAft>
                          <a:spcPts val="0"/>
                        </a:spcAft>
                      </a:pPr>
                      <a:r>
                        <a:rPr lang="ar-SA" sz="1600" b="1">
                          <a:solidFill>
                            <a:srgbClr val="000000"/>
                          </a:solidFill>
                          <a:latin typeface="Times New Roman"/>
                          <a:ea typeface="SimSun"/>
                          <a:cs typeface="Traditional Arabic"/>
                        </a:rPr>
                        <a:t>بعض الأمثلة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التجارية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حجم القطاع ومعدل نموه وتكامل عرض المؤسسة...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المالية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المردودية وتحقيق تدفقات نقدية معتبرة...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التكنولوجية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استغلال مهارات وكفاءات المؤسسة واستغلال طاقتها الإنتاجية...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الأهمية الاجتماعية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إنجاز الالتزامات والواجبات وضمان مستقبل الأفراد وتحقيق رغباتهم..</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502832">
                <a:tc>
                  <a:txBody>
                    <a:bodyPr/>
                    <a:lstStyle/>
                    <a:p>
                      <a:pPr algn="ctr" rtl="1">
                        <a:spcAft>
                          <a:spcPts val="0"/>
                        </a:spcAft>
                      </a:pPr>
                      <a:r>
                        <a:rPr lang="ar-SA" sz="1600">
                          <a:solidFill>
                            <a:srgbClr val="000000"/>
                          </a:solidFill>
                          <a:latin typeface="Times New Roman"/>
                          <a:ea typeface="SimSun"/>
                          <a:cs typeface="Traditional Arabic"/>
                        </a:rPr>
                        <a:t>الأهمية الاستراتيجية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lnSpc>
                          <a:spcPct val="80000"/>
                        </a:lnSpc>
                        <a:spcAft>
                          <a:spcPts val="0"/>
                        </a:spcAft>
                      </a:pPr>
                      <a:r>
                        <a:rPr lang="ar-SA" sz="1600" dirty="0">
                          <a:solidFill>
                            <a:srgbClr val="000000"/>
                          </a:solidFill>
                          <a:latin typeface="Times New Roman"/>
                          <a:ea typeface="SimSun"/>
                          <a:cs typeface="Traditional Arabic"/>
                        </a:rPr>
                        <a:t>تحقيق التضافر</a:t>
                      </a:r>
                      <a:r>
                        <a:rPr lang="fr-FR" sz="1400" i="1" dirty="0">
                          <a:solidFill>
                            <a:srgbClr val="000000"/>
                          </a:solidFill>
                          <a:latin typeface="Times New Roman"/>
                          <a:ea typeface="SimSun"/>
                          <a:cs typeface="Traditional Arabic"/>
                          <a:sym typeface="Symbol"/>
                        </a:rPr>
                        <a:t></a:t>
                      </a:r>
                      <a:r>
                        <a:rPr lang="fr-FR" sz="1400" i="1" dirty="0">
                          <a:solidFill>
                            <a:srgbClr val="000000"/>
                          </a:solidFill>
                          <a:latin typeface="Times New Roman"/>
                          <a:ea typeface="SimSun"/>
                          <a:cs typeface="Traditional Arabic"/>
                        </a:rPr>
                        <a:t>synergie</a:t>
                      </a:r>
                      <a:r>
                        <a:rPr lang="fr-FR" sz="1400" i="1" dirty="0">
                          <a:solidFill>
                            <a:srgbClr val="000000"/>
                          </a:solidFill>
                          <a:latin typeface="Times New Roman"/>
                          <a:ea typeface="SimSun"/>
                          <a:cs typeface="Traditional Arabic"/>
                          <a:sym typeface="Symbol"/>
                        </a:rPr>
                        <a:t></a:t>
                      </a:r>
                      <a:r>
                        <a:rPr lang="fr-FR" sz="1400" i="1" dirty="0">
                          <a:solidFill>
                            <a:srgbClr val="000000"/>
                          </a:solidFill>
                          <a:latin typeface="Traditional Arabic"/>
                          <a:ea typeface="SimSun"/>
                          <a:cs typeface="Arial"/>
                        </a:rPr>
                        <a:t> </a:t>
                      </a:r>
                      <a:r>
                        <a:rPr lang="ar-SA" sz="1600" dirty="0">
                          <a:solidFill>
                            <a:srgbClr val="000000"/>
                          </a:solidFill>
                          <a:latin typeface="Times New Roman"/>
                          <a:ea typeface="SimSun"/>
                          <a:cs typeface="Traditional Arabic"/>
                        </a:rPr>
                        <a:t>في أنشطة المؤسسة، وضع حواجز </a:t>
                      </a:r>
                      <a:endParaRPr lang="fr-FR" sz="1600" dirty="0">
                        <a:solidFill>
                          <a:srgbClr val="000000"/>
                        </a:solidFill>
                        <a:latin typeface="Times New Roman"/>
                        <a:ea typeface="SimSun"/>
                        <a:cs typeface="Arial"/>
                      </a:endParaRPr>
                    </a:p>
                    <a:p>
                      <a:pPr algn="ctr" rtl="1">
                        <a:lnSpc>
                          <a:spcPct val="80000"/>
                        </a:lnSpc>
                        <a:spcAft>
                          <a:spcPts val="0"/>
                        </a:spcAft>
                      </a:pPr>
                      <a:r>
                        <a:rPr lang="ar-SA" sz="1600" dirty="0">
                          <a:solidFill>
                            <a:srgbClr val="000000"/>
                          </a:solidFill>
                          <a:latin typeface="Times New Roman"/>
                          <a:ea typeface="SimSun"/>
                          <a:cs typeface="Traditional Arabic"/>
                        </a:rPr>
                        <a:t>الدخول وتقليل خطر ظهور منافسين </a:t>
                      </a:r>
                      <a:r>
                        <a:rPr lang="ar-SA" sz="1600" dirty="0" err="1">
                          <a:solidFill>
                            <a:srgbClr val="000000"/>
                          </a:solidFill>
                          <a:latin typeface="Times New Roman"/>
                          <a:ea typeface="SimSun"/>
                          <a:cs typeface="Traditional Arabic"/>
                        </a:rPr>
                        <a:t>جدد...</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37448">
                <a:tc>
                  <a:txBody>
                    <a:bodyPr/>
                    <a:lstStyle/>
                    <a:p>
                      <a:pPr algn="ctr" rtl="1">
                        <a:spcAft>
                          <a:spcPts val="0"/>
                        </a:spcAft>
                      </a:pPr>
                      <a:r>
                        <a:rPr lang="ar-SA" sz="1600" b="1">
                          <a:solidFill>
                            <a:srgbClr val="000000"/>
                          </a:solidFill>
                          <a:latin typeface="Times New Roman"/>
                          <a:ea typeface="SimSun"/>
                          <a:cs typeface="Traditional Arabic"/>
                        </a:rPr>
                        <a:t>2- درجة الخطر المحتمل</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c>
                  <a:txBody>
                    <a:bodyPr/>
                    <a:lstStyle/>
                    <a:p>
                      <a:pPr algn="ctr" rtl="1">
                        <a:spcAft>
                          <a:spcPts val="0"/>
                        </a:spcAft>
                      </a:pPr>
                      <a:r>
                        <a:rPr lang="ar-SA" sz="1600" b="1">
                          <a:solidFill>
                            <a:srgbClr val="000000"/>
                          </a:solidFill>
                          <a:latin typeface="Times New Roman"/>
                          <a:ea typeface="SimSun"/>
                          <a:cs typeface="Traditional Arabic"/>
                        </a:rPr>
                        <a:t>بعض الأمثلة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99CCFF"/>
                    </a:solidFill>
                  </a:tcPr>
                </a:tc>
              </a:tr>
              <a:tr h="525180">
                <a:tc>
                  <a:txBody>
                    <a:bodyPr/>
                    <a:lstStyle/>
                    <a:p>
                      <a:pPr algn="ctr" rtl="1">
                        <a:spcAft>
                          <a:spcPts val="0"/>
                        </a:spcAft>
                      </a:pPr>
                      <a:r>
                        <a:rPr lang="ar-SA" sz="1600">
                          <a:solidFill>
                            <a:srgbClr val="000000"/>
                          </a:solidFill>
                          <a:latin typeface="Times New Roman"/>
                          <a:ea typeface="SimSun"/>
                          <a:cs typeface="Traditional Arabic"/>
                        </a:rPr>
                        <a:t>الخطر التجاري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lnSpc>
                          <a:spcPct val="80000"/>
                        </a:lnSpc>
                        <a:spcAft>
                          <a:spcPts val="0"/>
                        </a:spcAft>
                      </a:pPr>
                      <a:r>
                        <a:rPr lang="ar-SA" sz="1600">
                          <a:solidFill>
                            <a:srgbClr val="000000"/>
                          </a:solidFill>
                          <a:latin typeface="Times New Roman"/>
                          <a:ea typeface="SimSun"/>
                          <a:cs typeface="Traditional Arabic"/>
                        </a:rPr>
                        <a:t> عدم التأكد من ثبات الأذواق والتفضيلات ..، درجة وإمكانية</a:t>
                      </a:r>
                      <a:endParaRPr lang="fr-FR" sz="1600">
                        <a:solidFill>
                          <a:srgbClr val="000000"/>
                        </a:solidFill>
                        <a:latin typeface="Times New Roman"/>
                        <a:ea typeface="SimSun"/>
                        <a:cs typeface="Arial"/>
                      </a:endParaRPr>
                    </a:p>
                    <a:p>
                      <a:pPr algn="ctr" rtl="1">
                        <a:lnSpc>
                          <a:spcPct val="80000"/>
                        </a:lnSpc>
                        <a:spcAft>
                          <a:spcPts val="0"/>
                        </a:spcAft>
                      </a:pPr>
                      <a:r>
                        <a:rPr lang="ar-SA" sz="1600">
                          <a:solidFill>
                            <a:srgbClr val="000000"/>
                          </a:solidFill>
                          <a:latin typeface="Times New Roman"/>
                          <a:ea typeface="SimSun"/>
                          <a:cs typeface="Traditional Arabic"/>
                        </a:rPr>
                        <a:t> تقليد المنافسين للمؤسسة..، عدم التحكم في الموزعين...</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الخطر المالي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استثمارات كبيرة في الإشهار..والحاجة إلى التمويل... </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523504">
                <a:tc>
                  <a:txBody>
                    <a:bodyPr/>
                    <a:lstStyle/>
                    <a:p>
                      <a:pPr algn="ctr" rtl="1">
                        <a:spcAft>
                          <a:spcPts val="0"/>
                        </a:spcAft>
                      </a:pPr>
                      <a:r>
                        <a:rPr lang="ar-SA" sz="1600">
                          <a:solidFill>
                            <a:srgbClr val="000000"/>
                          </a:solidFill>
                          <a:latin typeface="Times New Roman"/>
                          <a:ea typeface="SimSun"/>
                          <a:cs typeface="Traditional Arabic"/>
                        </a:rPr>
                        <a:t>الخطر التكنولوجي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lnSpc>
                          <a:spcPct val="80000"/>
                        </a:lnSpc>
                        <a:spcAft>
                          <a:spcPts val="0"/>
                        </a:spcAft>
                      </a:pPr>
                      <a:r>
                        <a:rPr lang="ar-SA" sz="1600" dirty="0">
                          <a:solidFill>
                            <a:srgbClr val="000000"/>
                          </a:solidFill>
                          <a:latin typeface="Times New Roman"/>
                          <a:ea typeface="SimSun"/>
                          <a:cs typeface="Traditional Arabic"/>
                        </a:rPr>
                        <a:t>خطر عدم الاستقلالية عن الموردين وعدم التحكم في التكنولوجيا، خطر التجديد التكنولوجي من طرف </a:t>
                      </a:r>
                      <a:r>
                        <a:rPr lang="ar-SA" sz="1600" dirty="0" err="1">
                          <a:solidFill>
                            <a:srgbClr val="000000"/>
                          </a:solidFill>
                          <a:latin typeface="Times New Roman"/>
                          <a:ea typeface="SimSun"/>
                          <a:cs typeface="Traditional Arabic"/>
                        </a:rPr>
                        <a:t>المنافسين...</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الخطر الاجتماعي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خطر التعارض مثلا مع التجار الذين يمارسون البيع المتنقل...</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الخطر الاستراتيجي</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a:solidFill>
                            <a:srgbClr val="000000"/>
                          </a:solidFill>
                          <a:latin typeface="Times New Roman"/>
                          <a:ea typeface="SimSun"/>
                          <a:cs typeface="Traditional Arabic"/>
                        </a:rPr>
                        <a:t>الحـاجة إلى إعادة هيكلة المؤسسة...</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r h="253651">
                <a:tc>
                  <a:txBody>
                    <a:bodyPr/>
                    <a:lstStyle/>
                    <a:p>
                      <a:pPr algn="ctr" rtl="1">
                        <a:spcAft>
                          <a:spcPts val="0"/>
                        </a:spcAft>
                      </a:pPr>
                      <a:r>
                        <a:rPr lang="ar-SA" sz="1600">
                          <a:solidFill>
                            <a:srgbClr val="000000"/>
                          </a:solidFill>
                          <a:latin typeface="Times New Roman"/>
                          <a:ea typeface="SimSun"/>
                          <a:cs typeface="Traditional Arabic"/>
                        </a:rPr>
                        <a:t>أخطار أخـرى</a:t>
                      </a:r>
                      <a:endParaRPr lang="fr-FR" sz="160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rtl="1">
                        <a:spcAft>
                          <a:spcPts val="0"/>
                        </a:spcAft>
                      </a:pPr>
                      <a:r>
                        <a:rPr lang="ar-SA" sz="1600" dirty="0">
                          <a:solidFill>
                            <a:srgbClr val="000000"/>
                          </a:solidFill>
                          <a:latin typeface="Times New Roman"/>
                          <a:ea typeface="SimSun"/>
                          <a:cs typeface="Traditional Arabic"/>
                        </a:rPr>
                        <a:t>قوانين جديدة قد تعيق النشاط..إلغاء دعم الدولة </a:t>
                      </a:r>
                      <a:r>
                        <a:rPr lang="ar-SA" sz="1600" dirty="0" err="1">
                          <a:solidFill>
                            <a:srgbClr val="000000"/>
                          </a:solidFill>
                          <a:latin typeface="Times New Roman"/>
                          <a:ea typeface="SimSun"/>
                          <a:cs typeface="Traditional Arabic"/>
                        </a:rPr>
                        <a:t>للمؤسسة...</a:t>
                      </a:r>
                      <a:endParaRPr lang="fr-FR" sz="1600" dirty="0">
                        <a:solidFill>
                          <a:srgbClr val="000000"/>
                        </a:solidFill>
                        <a:latin typeface="Times New Roman"/>
                        <a:ea typeface="SimSun"/>
                        <a:cs typeface="Arial"/>
                      </a:endParaRPr>
                    </a:p>
                  </a:txBody>
                  <a:tcPr marL="60340" marR="60340" marT="0" marB="0"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r>
            </a:tbl>
          </a:graphicData>
        </a:graphic>
      </p:graphicFrame>
      <p:sp>
        <p:nvSpPr>
          <p:cNvPr id="9" name="Rectangle 8"/>
          <p:cNvSpPr/>
          <p:nvPr/>
        </p:nvSpPr>
        <p:spPr>
          <a:xfrm>
            <a:off x="2141984" y="6232956"/>
            <a:ext cx="5166320" cy="292388"/>
          </a:xfrm>
          <a:prstGeom prst="rect">
            <a:avLst/>
          </a:prstGeom>
        </p:spPr>
        <p:txBody>
          <a:bodyPr wrap="square">
            <a:spAutoFit/>
          </a:bodyPr>
          <a:lstStyle/>
          <a:p>
            <a:r>
              <a:rPr lang="fr-FR" sz="1300" i="1" dirty="0" smtClean="0">
                <a:solidFill>
                  <a:srgbClr val="000000"/>
                </a:solidFill>
                <a:latin typeface="Times New Roman" pitchFamily="18" charset="0"/>
                <a:cs typeface="Times New Roman" pitchFamily="18" charset="0"/>
              </a:rPr>
              <a:t>Yves </a:t>
            </a:r>
            <a:r>
              <a:rPr lang="fr-FR" sz="1300" i="1" dirty="0" err="1" smtClean="0">
                <a:solidFill>
                  <a:srgbClr val="000000"/>
                </a:solidFill>
                <a:latin typeface="Times New Roman" pitchFamily="18" charset="0"/>
                <a:cs typeface="Times New Roman" pitchFamily="18" charset="0"/>
              </a:rPr>
              <a:t>chirouse</a:t>
            </a:r>
            <a:r>
              <a:rPr lang="fr-FR" sz="1300" i="1" dirty="0" smtClean="0">
                <a:solidFill>
                  <a:srgbClr val="000000"/>
                </a:solidFill>
                <a:latin typeface="Times New Roman" pitchFamily="18" charset="0"/>
                <a:cs typeface="Times New Roman" pitchFamily="18" charset="0"/>
              </a:rPr>
              <a:t>, </a:t>
            </a:r>
            <a:r>
              <a:rPr lang="fr-FR" sz="1300" i="1" u="sng" dirty="0" smtClean="0">
                <a:solidFill>
                  <a:srgbClr val="000000"/>
                </a:solidFill>
                <a:latin typeface="Times New Roman" pitchFamily="18" charset="0"/>
                <a:cs typeface="Times New Roman" pitchFamily="18" charset="0"/>
              </a:rPr>
              <a:t>Le marketing stratégique</a:t>
            </a:r>
            <a:r>
              <a:rPr lang="fr-FR" sz="1300" i="1" dirty="0" smtClean="0">
                <a:solidFill>
                  <a:srgbClr val="000000"/>
                </a:solidFill>
                <a:latin typeface="Times New Roman" pitchFamily="18" charset="0"/>
                <a:cs typeface="Times New Roman" pitchFamily="18" charset="0"/>
              </a:rPr>
              <a:t>, édition Ellipses, Paris 1995</a:t>
            </a:r>
            <a:r>
              <a:rPr lang="fr-FR" sz="1300" dirty="0" smtClean="0">
                <a:solidFill>
                  <a:srgbClr val="000000"/>
                </a:solidFill>
                <a:latin typeface="Times New Roman" pitchFamily="18" charset="0"/>
                <a:cs typeface="Times New Roman" pitchFamily="18" charset="0"/>
              </a:rPr>
              <a:t>, p 49</a:t>
            </a:r>
            <a:endParaRPr lang="fr-FR" sz="1300" dirty="0">
              <a:solidFill>
                <a:srgbClr val="000000"/>
              </a:solidFill>
              <a:latin typeface="Times New Roman" pitchFamily="18" charset="0"/>
              <a:cs typeface="Times New Roman" pitchFamily="18" charset="0"/>
            </a:endParaRPr>
          </a:p>
        </p:txBody>
      </p:sp>
      <p:sp>
        <p:nvSpPr>
          <p:cNvPr id="10" name="Rectangle 2"/>
          <p:cNvSpPr>
            <a:spLocks noChangeArrowheads="1"/>
          </p:cNvSpPr>
          <p:nvPr/>
        </p:nvSpPr>
        <p:spPr bwMode="auto">
          <a:xfrm>
            <a:off x="3131840" y="5949280"/>
            <a:ext cx="2808312"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6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الجـدول:</a:t>
            </a: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درجة خطر وأهمية القطاع السوقي</a:t>
            </a:r>
            <a:endParaRPr kumimoji="0" lang="ar-SA" altLang="zh-CN" sz="16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691680" y="1074222"/>
            <a:ext cx="7200800" cy="338554"/>
          </a:xfrm>
          <a:prstGeom prst="rect">
            <a:avLst/>
          </a:prstGeom>
        </p:spPr>
        <p:txBody>
          <a:bodyPr wrap="square">
            <a:spAutoFit/>
          </a:bodyPr>
          <a:lstStyle/>
          <a:p>
            <a:pPr algn="r" rtl="1"/>
            <a:r>
              <a:rPr lang="fr-FR" sz="1600" dirty="0" smtClean="0">
                <a:solidFill>
                  <a:srgbClr val="000000"/>
                </a:solidFill>
              </a:rPr>
              <a:t> </a:t>
            </a:r>
            <a:r>
              <a:rPr lang="ar-SA" sz="1600" b="1" dirty="0" smtClean="0">
                <a:solidFill>
                  <a:srgbClr val="000000"/>
                </a:solidFill>
              </a:rPr>
              <a:t>2</a:t>
            </a:r>
            <a:r>
              <a:rPr lang="fr-FR" sz="1600" b="1" dirty="0" smtClean="0">
                <a:solidFill>
                  <a:srgbClr val="000000"/>
                </a:solidFill>
                <a:sym typeface="Symbol"/>
              </a:rPr>
              <a:t></a:t>
            </a:r>
            <a:r>
              <a:rPr lang="fr-FR" sz="1600" b="1" dirty="0" smtClean="0">
                <a:solidFill>
                  <a:srgbClr val="000000"/>
                </a:solidFill>
              </a:rPr>
              <a:t> </a:t>
            </a:r>
            <a:r>
              <a:rPr lang="ar-SA" sz="1600" b="1" dirty="0" smtClean="0">
                <a:solidFill>
                  <a:srgbClr val="000000"/>
                </a:solidFill>
              </a:rPr>
              <a:t> ترتيب القطاعات</a:t>
            </a:r>
            <a:r>
              <a:rPr lang="ar-SA" sz="1500" b="1" dirty="0" smtClean="0">
                <a:solidFill>
                  <a:srgbClr val="000000"/>
                </a:solidFill>
              </a:rPr>
              <a:t>: </a:t>
            </a:r>
            <a:r>
              <a:rPr lang="ar-SA" sz="1500" dirty="0" smtClean="0">
                <a:solidFill>
                  <a:srgbClr val="000000"/>
                </a:solidFill>
              </a:rPr>
              <a:t>ولترتيب تلك القطاعات يمكن للمؤسسة أن تستخدم عدة معايير غالبا ما تتمحور حول ما يلي:</a:t>
            </a:r>
            <a:endParaRPr lang="fr-FR" sz="1500" dirty="0">
              <a:solidFill>
                <a:srgbClr val="000000"/>
              </a:solidFill>
            </a:endParaRPr>
          </a:p>
        </p:txBody>
      </p:sp>
      <p:sp>
        <p:nvSpPr>
          <p:cNvPr id="12" name="Rectangle 11"/>
          <p:cNvSpPr/>
          <p:nvPr/>
        </p:nvSpPr>
        <p:spPr>
          <a:xfrm>
            <a:off x="6482610" y="2005524"/>
            <a:ext cx="2198038" cy="307777"/>
          </a:xfrm>
          <a:prstGeom prst="rect">
            <a:avLst/>
          </a:prstGeom>
        </p:spPr>
        <p:txBody>
          <a:bodyPr wrap="none">
            <a:spAutoFit/>
          </a:bodyPr>
          <a:lstStyle/>
          <a:p>
            <a:r>
              <a:rPr lang="ar-SA" sz="1400" b="1" dirty="0" smtClean="0">
                <a:solidFill>
                  <a:srgbClr val="000000"/>
                </a:solidFill>
              </a:rPr>
              <a:t>- جاذبية و تهديدات القطاع السوقي</a:t>
            </a:r>
            <a:endParaRPr lang="fr-FR" sz="1400" b="1" dirty="0">
              <a:solidFill>
                <a:srgbClr val="000000"/>
              </a:solidFill>
            </a:endParaRPr>
          </a:p>
        </p:txBody>
      </p:sp>
      <p:graphicFrame>
        <p:nvGraphicFramePr>
          <p:cNvPr id="13" name="Tableau 12"/>
          <p:cNvGraphicFramePr>
            <a:graphicFrameLocks noGrp="1"/>
          </p:cNvGraphicFramePr>
          <p:nvPr/>
        </p:nvGraphicFramePr>
        <p:xfrm>
          <a:off x="683568" y="1604895"/>
          <a:ext cx="4657700" cy="2328161"/>
        </p:xfrm>
        <a:graphic>
          <a:graphicData uri="http://schemas.openxmlformats.org/drawingml/2006/table">
            <a:tbl>
              <a:tblPr rtl="1"/>
              <a:tblGrid>
                <a:gridCol w="1332756"/>
                <a:gridCol w="1279798"/>
                <a:gridCol w="1210072"/>
                <a:gridCol w="835074"/>
              </a:tblGrid>
              <a:tr h="576016">
                <a:tc>
                  <a:txBody>
                    <a:bodyPr/>
                    <a:lstStyle/>
                    <a:p>
                      <a:pPr algn="just" rtl="1">
                        <a:spcAft>
                          <a:spcPts val="0"/>
                        </a:spcAft>
                      </a:pPr>
                      <a:endParaRPr lang="ar-SA" sz="1600" b="0" dirty="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326">
                <a:tc>
                  <a:txBody>
                    <a:bodyPr/>
                    <a:lstStyle/>
                    <a:p>
                      <a:pPr algn="just" rtl="1">
                        <a:spcAft>
                          <a:spcPts val="0"/>
                        </a:spcAft>
                      </a:pP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70000"/>
                        </a:lnSpc>
                        <a:spcAft>
                          <a:spcPts val="0"/>
                        </a:spcAft>
                      </a:pPr>
                      <a:r>
                        <a:rPr lang="ar-SA" sz="1600" b="0" dirty="0">
                          <a:solidFill>
                            <a:srgbClr val="000000"/>
                          </a:solidFill>
                          <a:latin typeface="Times New Roman"/>
                          <a:ea typeface="SimSun"/>
                          <a:cs typeface="Traditional Arabic"/>
                        </a:rPr>
                        <a:t>تهديد المنافسين المحتملين</a:t>
                      </a: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dirty="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803">
                <a:tc>
                  <a:txBody>
                    <a:bodyPr/>
                    <a:lstStyle/>
                    <a:p>
                      <a:pPr algn="ctr" rtl="0">
                        <a:lnSpc>
                          <a:spcPct val="70000"/>
                        </a:lnSpc>
                        <a:spcAft>
                          <a:spcPts val="0"/>
                        </a:spcAft>
                      </a:pPr>
                      <a:endParaRPr lang="fr-FR" sz="1600" b="0">
                        <a:solidFill>
                          <a:srgbClr val="000000"/>
                        </a:solidFill>
                        <a:latin typeface="Times New Roman"/>
                        <a:ea typeface="SimSun"/>
                        <a:cs typeface="Traditional Arabic"/>
                      </a:endParaRPr>
                    </a:p>
                    <a:p>
                      <a:pPr algn="ctr" rtl="1">
                        <a:lnSpc>
                          <a:spcPct val="70000"/>
                        </a:lnSpc>
                        <a:spcAft>
                          <a:spcPts val="0"/>
                        </a:spcAft>
                      </a:pPr>
                      <a:r>
                        <a:rPr lang="ar-SA" sz="1600" b="0">
                          <a:solidFill>
                            <a:srgbClr val="000000"/>
                          </a:solidFill>
                          <a:latin typeface="Times New Roman"/>
                          <a:ea typeface="SimSun"/>
                          <a:cs typeface="Traditional Arabic"/>
                        </a:rPr>
                        <a:t>القوة التفاوضية</a:t>
                      </a:r>
                      <a:endParaRPr lang="fr-FR" sz="1600" b="0">
                        <a:solidFill>
                          <a:srgbClr val="000000"/>
                        </a:solidFill>
                        <a:latin typeface="Times New Roman"/>
                        <a:ea typeface="SimSun"/>
                        <a:cs typeface="Arial"/>
                      </a:endParaRPr>
                    </a:p>
                    <a:p>
                      <a:pPr algn="ctr" rtl="1">
                        <a:spcAft>
                          <a:spcPts val="0"/>
                        </a:spcAft>
                      </a:pPr>
                      <a:r>
                        <a:rPr lang="ar-SA" sz="1600" b="0">
                          <a:solidFill>
                            <a:srgbClr val="000000"/>
                          </a:solidFill>
                          <a:latin typeface="Times New Roman"/>
                          <a:ea typeface="SimSun"/>
                          <a:cs typeface="Traditional Arabic"/>
                        </a:rPr>
                        <a:t>للزبائن</a:t>
                      </a:r>
                      <a:endParaRPr lang="fr-FR" sz="1600" b="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70000"/>
                        </a:lnSpc>
                        <a:spcAft>
                          <a:spcPts val="0"/>
                        </a:spcAft>
                      </a:pPr>
                      <a:r>
                        <a:rPr lang="ar-SA" sz="1600" b="0" dirty="0">
                          <a:solidFill>
                            <a:srgbClr val="000000"/>
                          </a:solidFill>
                          <a:latin typeface="Times New Roman"/>
                          <a:ea typeface="SimSun"/>
                          <a:cs typeface="Traditional Arabic"/>
                        </a:rPr>
                        <a:t>القطاع</a:t>
                      </a:r>
                      <a:endParaRPr lang="fr-FR" sz="1600" b="0" dirty="0">
                        <a:solidFill>
                          <a:srgbClr val="000000"/>
                        </a:solidFill>
                        <a:latin typeface="Times New Roman"/>
                        <a:ea typeface="SimSun"/>
                        <a:cs typeface="Arial"/>
                      </a:endParaRPr>
                    </a:p>
                    <a:p>
                      <a:pPr algn="ctr" rtl="1">
                        <a:lnSpc>
                          <a:spcPct val="70000"/>
                        </a:lnSpc>
                        <a:spcAft>
                          <a:spcPts val="0"/>
                        </a:spcAft>
                      </a:pPr>
                      <a:r>
                        <a:rPr lang="ar-SA" sz="1600" b="0" dirty="0">
                          <a:solidFill>
                            <a:srgbClr val="000000"/>
                          </a:solidFill>
                          <a:latin typeface="Times New Roman"/>
                          <a:ea typeface="SimSun"/>
                          <a:cs typeface="Traditional Arabic"/>
                        </a:rPr>
                        <a:t>منافسو الصناعة</a:t>
                      </a: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a:lnSpc>
                          <a:spcPct val="70000"/>
                        </a:lnSpc>
                        <a:spcAft>
                          <a:spcPts val="0"/>
                        </a:spcAft>
                      </a:pPr>
                      <a:endParaRPr lang="fr-FR" sz="1600" b="0" dirty="0">
                        <a:solidFill>
                          <a:srgbClr val="000000"/>
                        </a:solidFill>
                        <a:latin typeface="Times New Roman"/>
                        <a:ea typeface="SimSun"/>
                        <a:cs typeface="Traditional Arabic"/>
                      </a:endParaRPr>
                    </a:p>
                    <a:p>
                      <a:pPr algn="ctr" rtl="1">
                        <a:lnSpc>
                          <a:spcPct val="70000"/>
                        </a:lnSpc>
                        <a:spcAft>
                          <a:spcPts val="0"/>
                        </a:spcAft>
                      </a:pPr>
                      <a:r>
                        <a:rPr lang="ar-SA" sz="1600" b="0" dirty="0">
                          <a:solidFill>
                            <a:srgbClr val="000000"/>
                          </a:solidFill>
                          <a:latin typeface="Times New Roman"/>
                          <a:ea typeface="SimSun"/>
                          <a:cs typeface="Traditional Arabic"/>
                        </a:rPr>
                        <a:t>القوة التفاوضية للموردين</a:t>
                      </a:r>
                      <a:endParaRPr lang="fr-FR" sz="1600" b="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16">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70000"/>
                        </a:lnSpc>
                        <a:spcAft>
                          <a:spcPts val="0"/>
                        </a:spcAft>
                      </a:pPr>
                      <a:endParaRPr lang="ar-SA" sz="1600" b="0">
                        <a:solidFill>
                          <a:srgbClr val="000000"/>
                        </a:solidFill>
                        <a:latin typeface="Times New Roman"/>
                        <a:ea typeface="SimSun"/>
                        <a:cs typeface="Traditional Arabic"/>
                      </a:endParaRPr>
                    </a:p>
                    <a:p>
                      <a:pPr algn="ctr" rtl="1">
                        <a:lnSpc>
                          <a:spcPct val="70000"/>
                        </a:lnSpc>
                        <a:spcAft>
                          <a:spcPts val="0"/>
                        </a:spcAft>
                      </a:pPr>
                      <a:r>
                        <a:rPr lang="ar-SA" sz="1600" b="0">
                          <a:solidFill>
                            <a:srgbClr val="000000"/>
                          </a:solidFill>
                          <a:latin typeface="Times New Roman"/>
                          <a:ea typeface="SimSun"/>
                          <a:cs typeface="Traditional Arabic"/>
                        </a:rPr>
                        <a:t>تهديد المنتجات البديلة</a:t>
                      </a:r>
                      <a:endParaRPr lang="fr-FR" sz="1600" b="0">
                        <a:solidFill>
                          <a:srgbClr val="000000"/>
                        </a:solidFill>
                        <a:latin typeface="Times New Roman"/>
                        <a:ea typeface="SimSun"/>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SA" sz="1600" b="0" dirty="0">
                        <a:solidFill>
                          <a:srgbClr val="000000"/>
                        </a:solidFill>
                        <a:latin typeface="Times New Roman"/>
                        <a:ea typeface="SimSun"/>
                        <a:cs typeface="Traditional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70" name="Text Box 6"/>
          <p:cNvSpPr txBox="1">
            <a:spLocks noChangeArrowheads="1"/>
          </p:cNvSpPr>
          <p:nvPr/>
        </p:nvSpPr>
        <p:spPr bwMode="auto">
          <a:xfrm>
            <a:off x="4868863" y="355600"/>
            <a:ext cx="10096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469" name="Line 5"/>
          <p:cNvSpPr>
            <a:spLocks noChangeShapeType="1"/>
          </p:cNvSpPr>
          <p:nvPr/>
        </p:nvSpPr>
        <p:spPr bwMode="auto">
          <a:xfrm>
            <a:off x="360363" y="336550"/>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8" name="Line 4"/>
          <p:cNvSpPr>
            <a:spLocks noChangeShapeType="1"/>
          </p:cNvSpPr>
          <p:nvPr/>
        </p:nvSpPr>
        <p:spPr bwMode="auto">
          <a:xfrm flipV="1">
            <a:off x="352425" y="387350"/>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6" name="Line 2"/>
          <p:cNvSpPr>
            <a:spLocks noChangeShapeType="1"/>
          </p:cNvSpPr>
          <p:nvPr/>
        </p:nvSpPr>
        <p:spPr bwMode="auto">
          <a:xfrm rot="5400000">
            <a:off x="927101" y="-6350"/>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5" name="Line 1"/>
          <p:cNvSpPr>
            <a:spLocks noChangeShapeType="1"/>
          </p:cNvSpPr>
          <p:nvPr/>
        </p:nvSpPr>
        <p:spPr bwMode="auto">
          <a:xfrm rot="16200000">
            <a:off x="746126" y="52387"/>
            <a:ext cx="0" cy="187325"/>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67" name="Freeform 3"/>
          <p:cNvSpPr>
            <a:spLocks/>
          </p:cNvSpPr>
          <p:nvPr/>
        </p:nvSpPr>
        <p:spPr bwMode="auto">
          <a:xfrm>
            <a:off x="112713" y="219075"/>
            <a:ext cx="533400" cy="114300"/>
          </a:xfrm>
          <a:custGeom>
            <a:avLst/>
            <a:gdLst/>
            <a:ahLst/>
            <a:cxnLst>
              <a:cxn ang="0">
                <a:pos x="0" y="9"/>
              </a:cxn>
              <a:cxn ang="0">
                <a:pos x="350" y="240"/>
              </a:cxn>
              <a:cxn ang="0">
                <a:pos x="755" y="233"/>
              </a:cxn>
              <a:cxn ang="0">
                <a:pos x="1025" y="0"/>
              </a:cxn>
            </a:cxnLst>
            <a:rect l="0" t="0" r="r" b="b"/>
            <a:pathLst>
              <a:path w="1025" h="300">
                <a:moveTo>
                  <a:pt x="0" y="9"/>
                </a:moveTo>
                <a:cubicBezTo>
                  <a:pt x="58" y="48"/>
                  <a:pt x="224" y="203"/>
                  <a:pt x="350" y="240"/>
                </a:cubicBezTo>
                <a:cubicBezTo>
                  <a:pt x="490" y="300"/>
                  <a:pt x="615" y="294"/>
                  <a:pt x="755" y="233"/>
                </a:cubicBezTo>
                <a:cubicBezTo>
                  <a:pt x="895" y="172"/>
                  <a:pt x="969" y="49"/>
                  <a:pt x="1025" y="0"/>
                </a:cubicBezTo>
              </a:path>
            </a:pathLst>
          </a:custGeom>
          <a:noFill/>
          <a:ln w="158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62471" name="Rectangle 7"/>
          <p:cNvSpPr>
            <a:spLocks noChangeArrowheads="1"/>
          </p:cNvSpPr>
          <p:nvPr/>
        </p:nvSpPr>
        <p:spPr bwMode="auto">
          <a:xfrm>
            <a:off x="683568" y="4027130"/>
            <a:ext cx="460851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القوى الخمس للمنافسة في القطاعات السوقية</a:t>
            </a:r>
            <a:endParaRPr kumimoji="0" lang="en-US"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fr-FR"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fr-FR"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M.Porter</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fr-FR" altLang="zh-CN" sz="1200" b="0" i="1" u="sng"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L’avantage concurrentiel</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Dunod</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Paris 1999, p: 283</a:t>
            </a:r>
            <a:r>
              <a:rPr kumimoji="0" lang="fr-FR" altLang="zh-CN" sz="1400" b="0"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2472" name="Line 8"/>
          <p:cNvSpPr>
            <a:spLocks noChangeShapeType="1"/>
          </p:cNvSpPr>
          <p:nvPr/>
        </p:nvSpPr>
        <p:spPr bwMode="auto">
          <a:xfrm>
            <a:off x="3333006" y="2608337"/>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3" name="Line 9"/>
          <p:cNvSpPr>
            <a:spLocks noChangeShapeType="1"/>
          </p:cNvSpPr>
          <p:nvPr/>
        </p:nvSpPr>
        <p:spPr bwMode="auto">
          <a:xfrm flipV="1">
            <a:off x="3333006" y="3387800"/>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4" name="Line 10"/>
          <p:cNvSpPr>
            <a:spLocks noChangeShapeType="1"/>
          </p:cNvSpPr>
          <p:nvPr/>
        </p:nvSpPr>
        <p:spPr bwMode="auto">
          <a:xfrm rot="5400000">
            <a:off x="4031308" y="2994099"/>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5" name="Line 11"/>
          <p:cNvSpPr>
            <a:spLocks noChangeShapeType="1"/>
          </p:cNvSpPr>
          <p:nvPr/>
        </p:nvSpPr>
        <p:spPr bwMode="auto">
          <a:xfrm rot="16200000">
            <a:off x="2683347" y="2992264"/>
            <a:ext cx="0" cy="187325"/>
          </a:xfrm>
          <a:prstGeom prst="line">
            <a:avLst/>
          </a:prstGeom>
          <a:noFill/>
          <a:ln w="25400">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62476" name="Freeform 12"/>
          <p:cNvSpPr>
            <a:spLocks/>
          </p:cNvSpPr>
          <p:nvPr/>
        </p:nvSpPr>
        <p:spPr bwMode="auto">
          <a:xfrm>
            <a:off x="3069357" y="3219525"/>
            <a:ext cx="533400" cy="114300"/>
          </a:xfrm>
          <a:custGeom>
            <a:avLst/>
            <a:gdLst/>
            <a:ahLst/>
            <a:cxnLst>
              <a:cxn ang="0">
                <a:pos x="0" y="9"/>
              </a:cxn>
              <a:cxn ang="0">
                <a:pos x="350" y="240"/>
              </a:cxn>
              <a:cxn ang="0">
                <a:pos x="755" y="233"/>
              </a:cxn>
              <a:cxn ang="0">
                <a:pos x="1025" y="0"/>
              </a:cxn>
            </a:cxnLst>
            <a:rect l="0" t="0" r="r" b="b"/>
            <a:pathLst>
              <a:path w="1025" h="300">
                <a:moveTo>
                  <a:pt x="0" y="9"/>
                </a:moveTo>
                <a:cubicBezTo>
                  <a:pt x="58" y="48"/>
                  <a:pt x="224" y="203"/>
                  <a:pt x="350" y="240"/>
                </a:cubicBezTo>
                <a:cubicBezTo>
                  <a:pt x="490" y="300"/>
                  <a:pt x="615" y="294"/>
                  <a:pt x="755" y="233"/>
                </a:cubicBezTo>
                <a:cubicBezTo>
                  <a:pt x="895" y="172"/>
                  <a:pt x="969" y="49"/>
                  <a:pt x="1025" y="0"/>
                </a:cubicBezTo>
              </a:path>
            </a:pathLst>
          </a:custGeom>
          <a:noFill/>
          <a:ln w="15875" cap="flat" cmpd="sng">
            <a:solidFill>
              <a:srgbClr val="000000"/>
            </a:solidFill>
            <a:prstDash val="solid"/>
            <a:round/>
            <a:headEnd/>
            <a:tailEnd type="triangle" w="med" len="med"/>
          </a:ln>
          <a:effectLst/>
        </p:spPr>
        <p:txBody>
          <a:bodyPr vert="horz" wrap="square" lIns="91440" tIns="45720" rIns="91440" bIns="45720" numCol="1" anchor="t" anchorCtr="0" compatLnSpc="1">
            <a:prstTxWarp prst="textNoShape">
              <a:avLst/>
            </a:prstTxWarp>
          </a:bodyPr>
          <a:lstStyle/>
          <a:p>
            <a:endParaRPr lang="fr-FR"/>
          </a:p>
        </p:txBody>
      </p:sp>
      <p:sp>
        <p:nvSpPr>
          <p:cNvPr id="24" name="Rectangle 23"/>
          <p:cNvSpPr/>
          <p:nvPr/>
        </p:nvSpPr>
        <p:spPr>
          <a:xfrm>
            <a:off x="6156176" y="5344617"/>
            <a:ext cx="1117614" cy="307777"/>
          </a:xfrm>
          <a:prstGeom prst="rect">
            <a:avLst/>
          </a:prstGeom>
        </p:spPr>
        <p:txBody>
          <a:bodyPr wrap="none">
            <a:spAutoFit/>
          </a:bodyPr>
          <a:lstStyle/>
          <a:p>
            <a:r>
              <a:rPr lang="ar-SA" sz="1400" b="1" dirty="0" smtClean="0">
                <a:solidFill>
                  <a:srgbClr val="000000"/>
                </a:solidFill>
              </a:rPr>
              <a:t>المنافسون الجدد</a:t>
            </a:r>
            <a:endParaRPr lang="fr-FR" sz="1400" dirty="0">
              <a:solidFill>
                <a:srgbClr val="000000"/>
              </a:solidFill>
            </a:endParaRPr>
          </a:p>
        </p:txBody>
      </p:sp>
      <p:graphicFrame>
        <p:nvGraphicFramePr>
          <p:cNvPr id="25" name="Tableau 24"/>
          <p:cNvGraphicFramePr>
            <a:graphicFrameLocks noGrp="1"/>
          </p:cNvGraphicFramePr>
          <p:nvPr/>
        </p:nvGraphicFramePr>
        <p:xfrm>
          <a:off x="1043608" y="4968071"/>
          <a:ext cx="3224530" cy="1485265"/>
        </p:xfrm>
        <a:graphic>
          <a:graphicData uri="http://schemas.openxmlformats.org/drawingml/2006/table">
            <a:tbl>
              <a:tblPr rtl="1"/>
              <a:tblGrid>
                <a:gridCol w="703580"/>
                <a:gridCol w="1260475"/>
                <a:gridCol w="1260475"/>
              </a:tblGrid>
              <a:tr h="310515">
                <a:tc>
                  <a:txBody>
                    <a:bodyPr/>
                    <a:lstStyle/>
                    <a:p>
                      <a:pPr algn="ctr" rtl="1">
                        <a:spcAft>
                          <a:spcPts val="0"/>
                        </a:spcAft>
                        <a:tabLst>
                          <a:tab pos="2292985" algn="l"/>
                        </a:tabLst>
                      </a:pPr>
                      <a:endParaRPr lang="ar-SA" sz="1600" dirty="0">
                        <a:solidFill>
                          <a:srgbClr val="000000"/>
                        </a:solidFill>
                        <a:latin typeface="Times New Roman"/>
                        <a:ea typeface="SimSun"/>
                        <a:cs typeface="Traditional Arabic"/>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2292985" algn="l"/>
                        </a:tabLst>
                      </a:pPr>
                      <a:r>
                        <a:rPr lang="ar-SA" sz="1500" b="1" dirty="0">
                          <a:solidFill>
                            <a:srgbClr val="000000"/>
                          </a:solidFill>
                          <a:latin typeface="Times New Roman"/>
                          <a:ea typeface="SimSun"/>
                          <a:cs typeface="Traditional Arabic"/>
                        </a:rPr>
                        <a:t>ضعيفة </a:t>
                      </a:r>
                      <a:endParaRPr lang="fr-FR" sz="120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tabLst>
                          <a:tab pos="2292985" algn="l"/>
                        </a:tabLst>
                      </a:pPr>
                      <a:r>
                        <a:rPr lang="ar-SA" sz="1500" b="1">
                          <a:solidFill>
                            <a:srgbClr val="000000"/>
                          </a:solidFill>
                          <a:latin typeface="Times New Roman"/>
                          <a:ea typeface="SimSun"/>
                          <a:cs typeface="Traditional Arabic"/>
                        </a:rPr>
                        <a:t>قويـة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68960">
                <a:tc>
                  <a:txBody>
                    <a:bodyPr/>
                    <a:lstStyle/>
                    <a:p>
                      <a:pPr algn="ctr" rtl="1">
                        <a:spcAft>
                          <a:spcPts val="0"/>
                        </a:spcAft>
                        <a:tabLst>
                          <a:tab pos="2292985" algn="l"/>
                        </a:tabLst>
                      </a:pPr>
                      <a:r>
                        <a:rPr lang="ar-SA" sz="1500" b="1" dirty="0">
                          <a:solidFill>
                            <a:srgbClr val="000000"/>
                          </a:solidFill>
                          <a:latin typeface="Times New Roman"/>
                          <a:ea typeface="SimSun"/>
                          <a:cs typeface="Traditional Arabic"/>
                        </a:rPr>
                        <a:t>ضعيفة</a:t>
                      </a:r>
                      <a:endParaRPr lang="fr-FR" sz="120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90000"/>
                        </a:lnSpc>
                        <a:spcAft>
                          <a:spcPts val="0"/>
                        </a:spcAft>
                        <a:tabLst>
                          <a:tab pos="2292985" algn="l"/>
                        </a:tabLst>
                      </a:pPr>
                      <a:r>
                        <a:rPr lang="ar-SA" sz="1600">
                          <a:solidFill>
                            <a:srgbClr val="000000"/>
                          </a:solidFill>
                          <a:latin typeface="Times New Roman"/>
                          <a:ea typeface="SimSun"/>
                          <a:cs typeface="Traditional Arabic"/>
                        </a:rPr>
                        <a:t>مردودية ضعيفة وثابتة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tabLst>
                          <a:tab pos="2292985" algn="l"/>
                        </a:tabLst>
                      </a:pPr>
                      <a:r>
                        <a:rPr lang="ar-SA" sz="1600">
                          <a:solidFill>
                            <a:srgbClr val="000000"/>
                          </a:solidFill>
                          <a:latin typeface="Times New Roman"/>
                          <a:ea typeface="SimSun"/>
                          <a:cs typeface="Traditional Arabic"/>
                        </a:rPr>
                        <a:t>مردودية ضعيفة وغير مستقرة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790">
                <a:tc>
                  <a:txBody>
                    <a:bodyPr/>
                    <a:lstStyle/>
                    <a:p>
                      <a:pPr algn="ctr" rtl="1">
                        <a:spcAft>
                          <a:spcPts val="0"/>
                        </a:spcAft>
                        <a:tabLst>
                          <a:tab pos="2292985" algn="l"/>
                        </a:tabLst>
                      </a:pPr>
                      <a:r>
                        <a:rPr lang="ar-SA" sz="1500" b="1">
                          <a:solidFill>
                            <a:srgbClr val="000000"/>
                          </a:solidFill>
                          <a:latin typeface="Times New Roman"/>
                          <a:ea typeface="SimSun"/>
                          <a:cs typeface="Traditional Arabic"/>
                        </a:rPr>
                        <a:t>قويـة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90000"/>
                        </a:lnSpc>
                        <a:spcAft>
                          <a:spcPts val="0"/>
                        </a:spcAft>
                        <a:tabLst>
                          <a:tab pos="2292985" algn="l"/>
                        </a:tabLst>
                      </a:pPr>
                      <a:r>
                        <a:rPr lang="ar-SA" sz="1600">
                          <a:solidFill>
                            <a:srgbClr val="000000"/>
                          </a:solidFill>
                          <a:latin typeface="Times New Roman"/>
                          <a:ea typeface="SimSun"/>
                          <a:cs typeface="Traditional Arabic"/>
                        </a:rPr>
                        <a:t>مردودية قوية ومستقرة</a:t>
                      </a:r>
                      <a:endParaRPr lang="fr-FR" sz="120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tabLst>
                          <a:tab pos="2292985" algn="l"/>
                        </a:tabLst>
                      </a:pPr>
                      <a:r>
                        <a:rPr lang="ar-SA" sz="1600" dirty="0" err="1">
                          <a:solidFill>
                            <a:srgbClr val="000000"/>
                          </a:solidFill>
                          <a:latin typeface="Times New Roman"/>
                          <a:ea typeface="SimSun"/>
                          <a:cs typeface="Traditional Arabic"/>
                        </a:rPr>
                        <a:t>مردودية</a:t>
                      </a:r>
                      <a:r>
                        <a:rPr lang="ar-SA" sz="1600" dirty="0">
                          <a:solidFill>
                            <a:srgbClr val="000000"/>
                          </a:solidFill>
                          <a:latin typeface="Times New Roman"/>
                          <a:ea typeface="SimSun"/>
                          <a:cs typeface="Traditional Arabic"/>
                        </a:rPr>
                        <a:t> قوية وغير مستقرة</a:t>
                      </a:r>
                      <a:endParaRPr lang="fr-FR" sz="1200"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77" name="Rectangle 13"/>
          <p:cNvSpPr>
            <a:spLocks noChangeArrowheads="1"/>
          </p:cNvSpPr>
          <p:nvPr/>
        </p:nvSpPr>
        <p:spPr bwMode="auto">
          <a:xfrm>
            <a:off x="5292080" y="5724545"/>
            <a:ext cx="305983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2292350" algn="l"/>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أثر حواجز الدخول و الخروج على </a:t>
            </a:r>
            <a:r>
              <a:rPr kumimoji="0" lang="ar-SA" altLang="zh-CN" sz="15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مردودية</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القطاع</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2292350" algn="l"/>
              </a:tabLst>
            </a:pPr>
            <a:r>
              <a:rPr kumimoji="0" lang="ar-SA" altLang="zh-CN" sz="15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ar-SA" altLang="zh-CN" sz="15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rPr>
              <a:t>Kotler</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et Dubois, Op.cit, p : 265</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27" name="Rectangle 1"/>
          <p:cNvSpPr>
            <a:spLocks noChangeArrowheads="1"/>
          </p:cNvSpPr>
          <p:nvPr/>
        </p:nvSpPr>
        <p:spPr bwMode="auto">
          <a:xfrm>
            <a:off x="5508104" y="2251030"/>
            <a:ext cx="3168352"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lang="ar-SA" altLang="zh-CN" sz="1400" b="1" dirty="0" smtClean="0">
                <a:solidFill>
                  <a:srgbClr val="000000"/>
                </a:solidFill>
              </a:rPr>
              <a:t>- الحجم الكامن والنمو المتوقع للقطاع المعني؛</a:t>
            </a:r>
            <a:endParaRPr lang="fr-FR" altLang="zh-CN" sz="1400" b="1" dirty="0" smtClean="0">
              <a:solidFill>
                <a:srgbClr val="000000"/>
              </a:solidFill>
            </a:endParaRPr>
          </a:p>
          <a:p>
            <a:pPr marL="0" marR="0" lvl="0" indent="0" algn="just" defTabSz="914400" rtl="1" eaLnBrk="0" fontAlgn="base" latinLnBrk="0" hangingPunct="0">
              <a:lnSpc>
                <a:spcPct val="150000"/>
              </a:lnSpc>
              <a:spcBef>
                <a:spcPct val="0"/>
              </a:spcBef>
              <a:spcAft>
                <a:spcPct val="0"/>
              </a:spcAft>
              <a:buClrTx/>
              <a:buSzTx/>
              <a:buFontTx/>
              <a:buNone/>
              <a:tabLst/>
            </a:pPr>
            <a:r>
              <a:rPr lang="ar-SA" altLang="zh-CN" sz="1400" b="1" dirty="0" smtClean="0">
                <a:solidFill>
                  <a:srgbClr val="000000"/>
                </a:solidFill>
              </a:rPr>
              <a:t>- التوافق مع أهداف المؤسسة؛</a:t>
            </a:r>
            <a:endParaRPr lang="fr-FR" altLang="zh-CN" sz="1400" b="1" dirty="0" smtClean="0">
              <a:solidFill>
                <a:srgbClr val="000000"/>
              </a:solidFill>
            </a:endParaRPr>
          </a:p>
          <a:p>
            <a:pPr marL="0" marR="0" lvl="0" indent="0" algn="just" defTabSz="914400" rtl="1" eaLnBrk="0" fontAlgn="base" latinLnBrk="0" hangingPunct="0">
              <a:lnSpc>
                <a:spcPct val="150000"/>
              </a:lnSpc>
              <a:spcBef>
                <a:spcPct val="0"/>
              </a:spcBef>
              <a:spcAft>
                <a:spcPct val="0"/>
              </a:spcAft>
              <a:buClrTx/>
              <a:buSzTx/>
              <a:buFontTx/>
              <a:buNone/>
              <a:tabLst/>
            </a:pPr>
            <a:r>
              <a:rPr lang="ar-SA" altLang="zh-CN" sz="1400" b="1" dirty="0" smtClean="0">
                <a:solidFill>
                  <a:srgbClr val="000000"/>
                </a:solidFill>
              </a:rPr>
              <a:t>- التطابق مع صورة </a:t>
            </a:r>
            <a:r>
              <a:rPr lang="ar-SA" altLang="zh-CN" sz="1400" b="1" dirty="0" err="1" smtClean="0">
                <a:solidFill>
                  <a:srgbClr val="000000"/>
                </a:solidFill>
              </a:rPr>
              <a:t>المؤسسة؛</a:t>
            </a:r>
            <a:r>
              <a:rPr lang="ar-SA" altLang="zh-CN" sz="1400" b="1" dirty="0" smtClean="0">
                <a:solidFill>
                  <a:srgbClr val="000000"/>
                </a:solidFill>
              </a:rPr>
              <a:t> </a:t>
            </a:r>
            <a:endParaRPr lang="en-US" altLang="zh-CN" sz="1400" b="1" dirty="0" smtClean="0">
              <a:solidFill>
                <a:srgbClr val="000000"/>
              </a:solidFill>
            </a:endParaRPr>
          </a:p>
          <a:p>
            <a:pPr marL="0" marR="0" lvl="0" indent="0" algn="just" defTabSz="914400" rtl="1" eaLnBrk="0" fontAlgn="base" latinLnBrk="0" hangingPunct="0">
              <a:lnSpc>
                <a:spcPct val="150000"/>
              </a:lnSpc>
              <a:spcBef>
                <a:spcPct val="0"/>
              </a:spcBef>
              <a:spcAft>
                <a:spcPct val="0"/>
              </a:spcAft>
              <a:buClrTx/>
              <a:buSzTx/>
              <a:buFontTx/>
              <a:buNone/>
              <a:tabLst/>
            </a:pPr>
            <a:r>
              <a:rPr lang="ar-SA" altLang="zh-CN" sz="1400" b="1" dirty="0" smtClean="0">
                <a:solidFill>
                  <a:srgbClr val="000000"/>
                </a:solidFill>
              </a:rPr>
              <a:t>- احتمال نجاح المؤسسة في ذلك القطاع</a:t>
            </a:r>
            <a:r>
              <a:rPr lang="fr-FR" altLang="zh-CN" sz="1400" b="1" dirty="0" smtClean="0">
                <a:solidFill>
                  <a:srgbClr val="000000"/>
                </a:solidFill>
              </a:rPr>
              <a:t> </a:t>
            </a:r>
          </a:p>
        </p:txBody>
      </p:sp>
      <p:grpSp>
        <p:nvGrpSpPr>
          <p:cNvPr id="33794" name="Group 2"/>
          <p:cNvGrpSpPr>
            <a:grpSpLocks/>
          </p:cNvGrpSpPr>
          <p:nvPr/>
        </p:nvGrpSpPr>
        <p:grpSpPr bwMode="auto">
          <a:xfrm>
            <a:off x="1835696" y="4581128"/>
            <a:ext cx="3200400" cy="1727200"/>
            <a:chOff x="4658" y="7436"/>
            <a:chExt cx="5040" cy="2721"/>
          </a:xfrm>
        </p:grpSpPr>
        <p:sp>
          <p:nvSpPr>
            <p:cNvPr id="33795" name="Text Box 3"/>
            <p:cNvSpPr txBox="1">
              <a:spLocks noChangeArrowheads="1"/>
            </p:cNvSpPr>
            <p:nvPr/>
          </p:nvSpPr>
          <p:spPr bwMode="auto">
            <a:xfrm>
              <a:off x="8498" y="8897"/>
              <a:ext cx="1200" cy="126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حواجز الدخول</a:t>
              </a:r>
              <a:endParaRPr kumimoji="0" lang="en-US"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6" name="Text Box 4"/>
            <p:cNvSpPr txBox="1">
              <a:spLocks noChangeArrowheads="1"/>
            </p:cNvSpPr>
            <p:nvPr/>
          </p:nvSpPr>
          <p:spPr bwMode="auto">
            <a:xfrm>
              <a:off x="4658" y="7436"/>
              <a:ext cx="1560" cy="7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حواجز الخروج</a:t>
              </a:r>
              <a:endParaRPr kumimoji="0" lang="en-US" sz="1800" b="0" i="0" u="none" strike="noStrike" cap="none" normalizeH="0" baseline="0" dirty="0" smtClean="0">
                <a:ln>
                  <a:noFill/>
                </a:ln>
                <a:solidFill>
                  <a:srgbClr val="000000"/>
                </a:solidFill>
                <a:effectLst/>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27411" y="467380"/>
            <a:ext cx="2816797" cy="369332"/>
          </a:xfrm>
          <a:prstGeom prst="rect">
            <a:avLst/>
          </a:prstGeom>
        </p:spPr>
        <p:txBody>
          <a:bodyPr wrap="none">
            <a:spAutoFit/>
          </a:bodyPr>
          <a:lstStyle/>
          <a:p>
            <a:pPr algn="r" rtl="1"/>
            <a:r>
              <a:rPr lang="ar-SA" b="1" dirty="0" smtClean="0">
                <a:solidFill>
                  <a:srgbClr val="FF0000"/>
                </a:solidFill>
              </a:rPr>
              <a:t>ثانيا: استراتيجيات استهداف السوق</a:t>
            </a:r>
            <a:endParaRPr lang="fr-FR" dirty="0">
              <a:solidFill>
                <a:srgbClr val="FF0000"/>
              </a:solidFill>
            </a:endParaRPr>
          </a:p>
        </p:txBody>
      </p:sp>
      <p:sp>
        <p:nvSpPr>
          <p:cNvPr id="8" name="Rectangle 7"/>
          <p:cNvSpPr/>
          <p:nvPr/>
        </p:nvSpPr>
        <p:spPr>
          <a:xfrm>
            <a:off x="6464118" y="1274857"/>
            <a:ext cx="2140330" cy="353943"/>
          </a:xfrm>
          <a:prstGeom prst="rect">
            <a:avLst/>
          </a:prstGeom>
        </p:spPr>
        <p:txBody>
          <a:bodyPr wrap="none">
            <a:spAutoFit/>
          </a:bodyPr>
          <a:lstStyle/>
          <a:p>
            <a:pPr algn="r" rtl="1">
              <a:buFont typeface="Arial" pitchFamily="34" charset="0"/>
              <a:buChar char="•"/>
            </a:pPr>
            <a:r>
              <a:rPr lang="ar-SA" sz="1700" dirty="0" smtClean="0">
                <a:solidFill>
                  <a:srgbClr val="000000"/>
                </a:solidFill>
              </a:rPr>
              <a:t>  الإستراتجية غير التمييزية</a:t>
            </a:r>
            <a:endParaRPr lang="fr-FR" sz="1700" dirty="0">
              <a:solidFill>
                <a:srgbClr val="000000"/>
              </a:solidFill>
            </a:endParaRPr>
          </a:p>
        </p:txBody>
      </p:sp>
      <p:grpSp>
        <p:nvGrpSpPr>
          <p:cNvPr id="63490" name="Group 2"/>
          <p:cNvGrpSpPr>
            <a:grpSpLocks/>
          </p:cNvGrpSpPr>
          <p:nvPr/>
        </p:nvGrpSpPr>
        <p:grpSpPr bwMode="auto">
          <a:xfrm>
            <a:off x="2228825" y="1871912"/>
            <a:ext cx="4114800" cy="1773112"/>
            <a:chOff x="3098" y="2914"/>
            <a:chExt cx="6480" cy="2464"/>
          </a:xfrm>
        </p:grpSpPr>
        <p:sp>
          <p:nvSpPr>
            <p:cNvPr id="63491" name="AutoShape 3"/>
            <p:cNvSpPr>
              <a:spLocks noChangeArrowheads="1"/>
            </p:cNvSpPr>
            <p:nvPr/>
          </p:nvSpPr>
          <p:spPr bwMode="auto">
            <a:xfrm rot="5400000">
              <a:off x="5108" y="908"/>
              <a:ext cx="2460" cy="648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sp>
          <p:nvSpPr>
            <p:cNvPr id="63492" name="Line 4"/>
            <p:cNvSpPr>
              <a:spLocks noChangeShapeType="1"/>
            </p:cNvSpPr>
            <p:nvPr/>
          </p:nvSpPr>
          <p:spPr bwMode="auto">
            <a:xfrm>
              <a:off x="3098" y="3390"/>
              <a:ext cx="6480" cy="0"/>
            </a:xfrm>
            <a:prstGeom prst="line">
              <a:avLst/>
            </a:prstGeom>
            <a:noFill/>
            <a:ln w="9525">
              <a:solidFill>
                <a:srgbClr val="FF6600"/>
              </a:solidFill>
              <a:round/>
              <a:headEnd/>
              <a:tailEn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sp>
          <p:nvSpPr>
            <p:cNvPr id="63493" name="Line 5"/>
            <p:cNvSpPr>
              <a:spLocks noChangeShapeType="1"/>
            </p:cNvSpPr>
            <p:nvPr/>
          </p:nvSpPr>
          <p:spPr bwMode="auto">
            <a:xfrm>
              <a:off x="3882" y="3863"/>
              <a:ext cx="4920" cy="0"/>
            </a:xfrm>
            <a:prstGeom prst="line">
              <a:avLst/>
            </a:prstGeom>
            <a:noFill/>
            <a:ln w="9525">
              <a:solidFill>
                <a:srgbClr val="FF6600"/>
              </a:solidFill>
              <a:round/>
              <a:headEnd/>
              <a:tailEn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sp>
          <p:nvSpPr>
            <p:cNvPr id="63494" name="Freeform 6"/>
            <p:cNvSpPr>
              <a:spLocks/>
            </p:cNvSpPr>
            <p:nvPr/>
          </p:nvSpPr>
          <p:spPr bwMode="auto">
            <a:xfrm>
              <a:off x="5259" y="2920"/>
              <a:ext cx="1" cy="472"/>
            </a:xfrm>
            <a:custGeom>
              <a:avLst/>
              <a:gdLst/>
              <a:ahLst/>
              <a:cxnLst>
                <a:cxn ang="0">
                  <a:pos x="0" y="0"/>
                </a:cxn>
                <a:cxn ang="0">
                  <a:pos x="0" y="472"/>
                </a:cxn>
              </a:cxnLst>
              <a:rect l="0" t="0" r="r" b="b"/>
              <a:pathLst>
                <a:path w="1" h="472">
                  <a:moveTo>
                    <a:pt x="0" y="0"/>
                  </a:moveTo>
                  <a:lnTo>
                    <a:pt x="0" y="472"/>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grpSp>
          <p:nvGrpSpPr>
            <p:cNvPr id="63495" name="Group 7"/>
            <p:cNvGrpSpPr>
              <a:grpSpLocks/>
            </p:cNvGrpSpPr>
            <p:nvPr/>
          </p:nvGrpSpPr>
          <p:grpSpPr bwMode="auto">
            <a:xfrm>
              <a:off x="3458" y="2925"/>
              <a:ext cx="5790" cy="1994"/>
              <a:chOff x="3458" y="2925"/>
              <a:chExt cx="5790" cy="1994"/>
            </a:xfrm>
          </p:grpSpPr>
          <p:grpSp>
            <p:nvGrpSpPr>
              <p:cNvPr id="63496" name="Group 8"/>
              <p:cNvGrpSpPr>
                <a:grpSpLocks/>
              </p:cNvGrpSpPr>
              <p:nvPr/>
            </p:nvGrpSpPr>
            <p:grpSpPr bwMode="auto">
              <a:xfrm>
                <a:off x="3458" y="2925"/>
                <a:ext cx="5790" cy="496"/>
                <a:chOff x="3458" y="2925"/>
                <a:chExt cx="5790" cy="496"/>
              </a:xfrm>
            </p:grpSpPr>
            <p:sp>
              <p:nvSpPr>
                <p:cNvPr id="63497" name="Text Box 9"/>
                <p:cNvSpPr txBox="1">
                  <a:spLocks noChangeArrowheads="1"/>
                </p:cNvSpPr>
                <p:nvPr/>
              </p:nvSpPr>
              <p:spPr bwMode="auto">
                <a:xfrm>
                  <a:off x="7808" y="2972"/>
                  <a:ext cx="144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1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498" name="Text Box 10"/>
                <p:cNvSpPr txBox="1">
                  <a:spLocks noChangeArrowheads="1"/>
                </p:cNvSpPr>
                <p:nvPr/>
              </p:nvSpPr>
              <p:spPr bwMode="auto">
                <a:xfrm>
                  <a:off x="5618" y="2946"/>
                  <a:ext cx="144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r>
                    <a:rPr kumimoji="0" lang="fr-FR"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499" name="Text Box 11"/>
                <p:cNvSpPr txBox="1">
                  <a:spLocks noChangeArrowheads="1"/>
                </p:cNvSpPr>
                <p:nvPr/>
              </p:nvSpPr>
              <p:spPr bwMode="auto">
                <a:xfrm>
                  <a:off x="3458" y="2925"/>
                  <a:ext cx="144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63500" name="Text Box 12"/>
              <p:cNvSpPr txBox="1">
                <a:spLocks noChangeArrowheads="1"/>
              </p:cNvSpPr>
              <p:nvPr/>
            </p:nvSpPr>
            <p:spPr bwMode="auto">
              <a:xfrm>
                <a:off x="5314" y="3446"/>
                <a:ext cx="1920" cy="449"/>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01" name="Text Box 13"/>
              <p:cNvSpPr txBox="1">
                <a:spLocks noChangeArrowheads="1"/>
              </p:cNvSpPr>
              <p:nvPr/>
            </p:nvSpPr>
            <p:spPr bwMode="auto">
              <a:xfrm>
                <a:off x="5438" y="3971"/>
                <a:ext cx="1800" cy="948"/>
              </a:xfrm>
              <a:prstGeom prst="rect">
                <a:avLst/>
              </a:prstGeom>
              <a:noFill/>
              <a:ln w="9525" algn="ctr">
                <a:noFill/>
                <a:miter lim="800000"/>
                <a:headEnd/>
                <a:tailEnd/>
              </a:ln>
              <a:effectLst/>
            </p:spPr>
            <p:txBody>
              <a:bodyPr vert="horz" wrap="square" lIns="91440" tIns="45720" rIns="91440" bIns="45720" numCol="1" anchor="ctr" anchorCtr="1"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الأهداف</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التسويقي</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63502" name="Freeform 14"/>
            <p:cNvSpPr>
              <a:spLocks/>
            </p:cNvSpPr>
            <p:nvPr/>
          </p:nvSpPr>
          <p:spPr bwMode="auto">
            <a:xfrm>
              <a:off x="7417" y="2914"/>
              <a:ext cx="1" cy="472"/>
            </a:xfrm>
            <a:custGeom>
              <a:avLst/>
              <a:gdLst/>
              <a:ahLst/>
              <a:cxnLst>
                <a:cxn ang="0">
                  <a:pos x="0" y="0"/>
                </a:cxn>
                <a:cxn ang="0">
                  <a:pos x="0" y="472"/>
                </a:cxn>
              </a:cxnLst>
              <a:rect l="0" t="0" r="r" b="b"/>
              <a:pathLst>
                <a:path w="1" h="472">
                  <a:moveTo>
                    <a:pt x="0" y="0"/>
                  </a:moveTo>
                  <a:lnTo>
                    <a:pt x="0" y="472"/>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1" compatLnSpc="1">
              <a:prstTxWarp prst="textNoShape">
                <a:avLst/>
              </a:prstTxWarp>
            </a:bodyPr>
            <a:lstStyle/>
            <a:p>
              <a:endParaRPr lang="fr-FR" b="1">
                <a:solidFill>
                  <a:srgbClr val="000000"/>
                </a:solidFill>
              </a:endParaRPr>
            </a:p>
          </p:txBody>
        </p:sp>
      </p:grpSp>
      <p:sp>
        <p:nvSpPr>
          <p:cNvPr id="22" name="Rectangle 21"/>
          <p:cNvSpPr/>
          <p:nvPr/>
        </p:nvSpPr>
        <p:spPr>
          <a:xfrm>
            <a:off x="6650707" y="3707740"/>
            <a:ext cx="1899879" cy="369332"/>
          </a:xfrm>
          <a:prstGeom prst="rect">
            <a:avLst/>
          </a:prstGeom>
        </p:spPr>
        <p:txBody>
          <a:bodyPr wrap="none">
            <a:spAutoFit/>
          </a:bodyPr>
          <a:lstStyle/>
          <a:p>
            <a:pPr algn="r" rtl="1">
              <a:buFont typeface="Arial" pitchFamily="34" charset="0"/>
              <a:buChar char="•"/>
            </a:pPr>
            <a:r>
              <a:rPr lang="ar-SA" dirty="0" smtClean="0">
                <a:solidFill>
                  <a:srgbClr val="000000"/>
                </a:solidFill>
              </a:rPr>
              <a:t> الإستراتجية التمييزية</a:t>
            </a:r>
            <a:endParaRPr lang="fr-FR" dirty="0">
              <a:solidFill>
                <a:srgbClr val="000000"/>
              </a:solidFill>
            </a:endParaRPr>
          </a:p>
        </p:txBody>
      </p:sp>
      <p:grpSp>
        <p:nvGrpSpPr>
          <p:cNvPr id="63503" name="Group 15"/>
          <p:cNvGrpSpPr>
            <a:grpSpLocks/>
          </p:cNvGrpSpPr>
          <p:nvPr/>
        </p:nvGrpSpPr>
        <p:grpSpPr bwMode="auto">
          <a:xfrm>
            <a:off x="3330302" y="4456340"/>
            <a:ext cx="1752600" cy="1564946"/>
            <a:chOff x="3218" y="6011"/>
            <a:chExt cx="2760" cy="2464"/>
          </a:xfrm>
        </p:grpSpPr>
        <p:sp>
          <p:nvSpPr>
            <p:cNvPr id="63504" name="AutoShape 16"/>
            <p:cNvSpPr>
              <a:spLocks noChangeArrowheads="1"/>
            </p:cNvSpPr>
            <p:nvPr/>
          </p:nvSpPr>
          <p:spPr bwMode="auto">
            <a:xfrm rot="5400000">
              <a:off x="3368" y="5865"/>
              <a:ext cx="2460"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05" name="Line 17"/>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06" name="Freeform 18"/>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grpSp>
          <p:nvGrpSpPr>
            <p:cNvPr id="63507" name="Group 19"/>
            <p:cNvGrpSpPr>
              <a:grpSpLocks/>
            </p:cNvGrpSpPr>
            <p:nvPr/>
          </p:nvGrpSpPr>
          <p:grpSpPr bwMode="auto">
            <a:xfrm>
              <a:off x="3674" y="6011"/>
              <a:ext cx="1920" cy="2098"/>
              <a:chOff x="3674" y="6011"/>
              <a:chExt cx="1920" cy="2098"/>
            </a:xfrm>
          </p:grpSpPr>
          <p:sp>
            <p:nvSpPr>
              <p:cNvPr id="63508" name="Text Box 20"/>
              <p:cNvSpPr txBox="1">
                <a:spLocks noChangeArrowheads="1"/>
              </p:cNvSpPr>
              <p:nvPr/>
            </p:nvSpPr>
            <p:spPr bwMode="auto">
              <a:xfrm>
                <a:off x="4135" y="6011"/>
                <a:ext cx="144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09" name="Text Box 21"/>
              <p:cNvSpPr txBox="1">
                <a:spLocks noChangeArrowheads="1"/>
              </p:cNvSpPr>
              <p:nvPr/>
            </p:nvSpPr>
            <p:spPr bwMode="auto">
              <a:xfrm>
                <a:off x="3674" y="6468"/>
                <a:ext cx="192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10" name="Text Box 22"/>
              <p:cNvSpPr txBox="1">
                <a:spLocks noChangeArrowheads="1"/>
              </p:cNvSpPr>
              <p:nvPr/>
            </p:nvSpPr>
            <p:spPr bwMode="auto">
              <a:xfrm>
                <a:off x="3716" y="7035"/>
                <a:ext cx="1800" cy="1074"/>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الهدف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63511" name="Group 23"/>
          <p:cNvGrpSpPr>
            <a:grpSpLocks/>
          </p:cNvGrpSpPr>
          <p:nvPr/>
        </p:nvGrpSpPr>
        <p:grpSpPr bwMode="auto">
          <a:xfrm>
            <a:off x="5325790" y="4458881"/>
            <a:ext cx="1752600" cy="1562406"/>
            <a:chOff x="3218" y="6015"/>
            <a:chExt cx="2760" cy="2460"/>
          </a:xfrm>
        </p:grpSpPr>
        <p:sp>
          <p:nvSpPr>
            <p:cNvPr id="63512" name="AutoShape 24"/>
            <p:cNvSpPr>
              <a:spLocks noChangeArrowheads="1"/>
            </p:cNvSpPr>
            <p:nvPr/>
          </p:nvSpPr>
          <p:spPr bwMode="auto">
            <a:xfrm rot="5400000">
              <a:off x="3368" y="5865"/>
              <a:ext cx="2460"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13" name="Line 25"/>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14" name="Freeform 26"/>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grpSp>
          <p:nvGrpSpPr>
            <p:cNvPr id="63515" name="Group 27"/>
            <p:cNvGrpSpPr>
              <a:grpSpLocks/>
            </p:cNvGrpSpPr>
            <p:nvPr/>
          </p:nvGrpSpPr>
          <p:grpSpPr bwMode="auto">
            <a:xfrm>
              <a:off x="3659" y="6039"/>
              <a:ext cx="1920" cy="2070"/>
              <a:chOff x="3659" y="6039"/>
              <a:chExt cx="1920" cy="2070"/>
            </a:xfrm>
          </p:grpSpPr>
          <p:sp>
            <p:nvSpPr>
              <p:cNvPr id="63516" name="Text Box 28"/>
              <p:cNvSpPr txBox="1">
                <a:spLocks noChangeArrowheads="1"/>
              </p:cNvSpPr>
              <p:nvPr/>
            </p:nvSpPr>
            <p:spPr bwMode="auto">
              <a:xfrm>
                <a:off x="4084" y="6039"/>
                <a:ext cx="144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1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17" name="Text Box 29"/>
              <p:cNvSpPr txBox="1">
                <a:spLocks noChangeArrowheads="1"/>
              </p:cNvSpPr>
              <p:nvPr/>
            </p:nvSpPr>
            <p:spPr bwMode="auto">
              <a:xfrm>
                <a:off x="3659" y="6492"/>
                <a:ext cx="192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18" name="Text Box 30"/>
              <p:cNvSpPr txBox="1">
                <a:spLocks noChangeArrowheads="1"/>
              </p:cNvSpPr>
              <p:nvPr/>
            </p:nvSpPr>
            <p:spPr bwMode="auto">
              <a:xfrm>
                <a:off x="3724" y="7035"/>
                <a:ext cx="1800" cy="1074"/>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الهدف</a:t>
                </a:r>
                <a:r>
                  <a:rPr kumimoji="0" lang="ar-SA" sz="11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1</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a:t>
                </a:r>
                <a:r>
                  <a:rPr kumimoji="0" lang="ar-SA" sz="11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63519" name="Group 31"/>
          <p:cNvGrpSpPr>
            <a:grpSpLocks/>
          </p:cNvGrpSpPr>
          <p:nvPr/>
        </p:nvGrpSpPr>
        <p:grpSpPr bwMode="auto">
          <a:xfrm>
            <a:off x="1331640" y="4455071"/>
            <a:ext cx="1752600" cy="1566217"/>
            <a:chOff x="3218" y="6009"/>
            <a:chExt cx="2760" cy="2466"/>
          </a:xfrm>
        </p:grpSpPr>
        <p:sp>
          <p:nvSpPr>
            <p:cNvPr id="63520" name="AutoShape 32"/>
            <p:cNvSpPr>
              <a:spLocks noChangeArrowheads="1"/>
            </p:cNvSpPr>
            <p:nvPr/>
          </p:nvSpPr>
          <p:spPr bwMode="auto">
            <a:xfrm rot="5400000">
              <a:off x="3368" y="5865"/>
              <a:ext cx="2460"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21" name="Line 33"/>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sp>
          <p:nvSpPr>
            <p:cNvPr id="63522" name="Freeform 34"/>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ctr" anchorCtr="0" compatLnSpc="1">
              <a:prstTxWarp prst="textNoShape">
                <a:avLst/>
              </a:prstTxWarp>
            </a:bodyPr>
            <a:lstStyle/>
            <a:p>
              <a:endParaRPr lang="fr-FR" b="1">
                <a:solidFill>
                  <a:srgbClr val="000000"/>
                </a:solidFill>
              </a:endParaRPr>
            </a:p>
          </p:txBody>
        </p:sp>
        <p:grpSp>
          <p:nvGrpSpPr>
            <p:cNvPr id="63523" name="Group 35"/>
            <p:cNvGrpSpPr>
              <a:grpSpLocks/>
            </p:cNvGrpSpPr>
            <p:nvPr/>
          </p:nvGrpSpPr>
          <p:grpSpPr bwMode="auto">
            <a:xfrm>
              <a:off x="3659" y="6009"/>
              <a:ext cx="1920" cy="2085"/>
              <a:chOff x="3659" y="6009"/>
              <a:chExt cx="1920" cy="2085"/>
            </a:xfrm>
          </p:grpSpPr>
          <p:sp>
            <p:nvSpPr>
              <p:cNvPr id="63524" name="Text Box 36"/>
              <p:cNvSpPr txBox="1">
                <a:spLocks noChangeArrowheads="1"/>
              </p:cNvSpPr>
              <p:nvPr/>
            </p:nvSpPr>
            <p:spPr bwMode="auto">
              <a:xfrm>
                <a:off x="4133" y="6009"/>
                <a:ext cx="1440" cy="509"/>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25" name="Text Box 37"/>
              <p:cNvSpPr txBox="1">
                <a:spLocks noChangeArrowheads="1"/>
              </p:cNvSpPr>
              <p:nvPr/>
            </p:nvSpPr>
            <p:spPr bwMode="auto">
              <a:xfrm>
                <a:off x="3659" y="6453"/>
                <a:ext cx="1920" cy="872"/>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3526" name="Text Box 38"/>
              <p:cNvSpPr txBox="1">
                <a:spLocks noChangeArrowheads="1"/>
              </p:cNvSpPr>
              <p:nvPr/>
            </p:nvSpPr>
            <p:spPr bwMode="auto">
              <a:xfrm>
                <a:off x="3701" y="7020"/>
                <a:ext cx="1800" cy="1074"/>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الهدف ن</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ن</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72200" y="1484784"/>
            <a:ext cx="2076209" cy="369332"/>
          </a:xfrm>
          <a:prstGeom prst="rect">
            <a:avLst/>
          </a:prstGeom>
        </p:spPr>
        <p:txBody>
          <a:bodyPr wrap="none">
            <a:spAutoFit/>
          </a:bodyPr>
          <a:lstStyle/>
          <a:p>
            <a:pPr algn="r" rtl="1">
              <a:buFont typeface="Arial" pitchFamily="34" charset="0"/>
              <a:buChar char="•"/>
            </a:pPr>
            <a:r>
              <a:rPr lang="ar-SA" dirty="0" smtClean="0">
                <a:solidFill>
                  <a:srgbClr val="000000"/>
                </a:solidFill>
              </a:rPr>
              <a:t>   الاستراتيجية التركيزية</a:t>
            </a:r>
            <a:endParaRPr lang="fr-FR" dirty="0">
              <a:solidFill>
                <a:srgbClr val="000000"/>
              </a:solidFill>
            </a:endParaRPr>
          </a:p>
        </p:txBody>
      </p:sp>
      <p:grpSp>
        <p:nvGrpSpPr>
          <p:cNvPr id="64514" name="Group 2"/>
          <p:cNvGrpSpPr>
            <a:grpSpLocks/>
          </p:cNvGrpSpPr>
          <p:nvPr/>
        </p:nvGrpSpPr>
        <p:grpSpPr bwMode="auto">
          <a:xfrm>
            <a:off x="3242270" y="2410487"/>
            <a:ext cx="2667000" cy="1738333"/>
            <a:chOff x="3218" y="6015"/>
            <a:chExt cx="2760" cy="2737"/>
          </a:xfrm>
        </p:grpSpPr>
        <p:sp>
          <p:nvSpPr>
            <p:cNvPr id="64515" name="AutoShape 3"/>
            <p:cNvSpPr>
              <a:spLocks noChangeArrowheads="1"/>
            </p:cNvSpPr>
            <p:nvPr/>
          </p:nvSpPr>
          <p:spPr bwMode="auto">
            <a:xfrm rot="5400000">
              <a:off x="3229" y="6004"/>
              <a:ext cx="2737" cy="2760"/>
            </a:xfrm>
            <a:prstGeom prst="homePlate">
              <a:avLst>
                <a:gd name="adj" fmla="val 80736"/>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4516" name="Line 4"/>
            <p:cNvSpPr>
              <a:spLocks noChangeShapeType="1"/>
            </p:cNvSpPr>
            <p:nvPr/>
          </p:nvSpPr>
          <p:spPr bwMode="auto">
            <a:xfrm>
              <a:off x="3218" y="6487"/>
              <a:ext cx="2760" cy="0"/>
            </a:xfrm>
            <a:prstGeom prst="line">
              <a:avLst/>
            </a:prstGeom>
            <a:noFill/>
            <a:ln w="9525">
              <a:solidFill>
                <a:srgbClr val="FF6600"/>
              </a:solidFill>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4517" name="Freeform 5"/>
            <p:cNvSpPr>
              <a:spLocks/>
            </p:cNvSpPr>
            <p:nvPr/>
          </p:nvSpPr>
          <p:spPr bwMode="auto">
            <a:xfrm>
              <a:off x="3548" y="6959"/>
              <a:ext cx="2094" cy="1"/>
            </a:xfrm>
            <a:custGeom>
              <a:avLst/>
              <a:gdLst/>
              <a:ahLst/>
              <a:cxnLst>
                <a:cxn ang="0">
                  <a:pos x="0" y="1"/>
                </a:cxn>
                <a:cxn ang="0">
                  <a:pos x="2094" y="0"/>
                </a:cxn>
              </a:cxnLst>
              <a:rect l="0" t="0" r="r" b="b"/>
              <a:pathLst>
                <a:path w="2094" h="1">
                  <a:moveTo>
                    <a:pt x="0" y="1"/>
                  </a:moveTo>
                  <a:lnTo>
                    <a:pt x="2094" y="0"/>
                  </a:lnTo>
                </a:path>
              </a:pathLst>
            </a:custGeom>
            <a:noFill/>
            <a:ln w="9525" cap="flat" cmpd="sng">
              <a:solidFill>
                <a:srgbClr val="FF66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nvGrpSpPr>
            <p:cNvPr id="64518" name="Group 6"/>
            <p:cNvGrpSpPr>
              <a:grpSpLocks/>
            </p:cNvGrpSpPr>
            <p:nvPr/>
          </p:nvGrpSpPr>
          <p:grpSpPr bwMode="auto">
            <a:xfrm>
              <a:off x="3659" y="6038"/>
              <a:ext cx="1920" cy="2004"/>
              <a:chOff x="3659" y="6038"/>
              <a:chExt cx="1920" cy="2004"/>
            </a:xfrm>
          </p:grpSpPr>
          <p:sp>
            <p:nvSpPr>
              <p:cNvPr id="64519" name="Text Box 7"/>
              <p:cNvSpPr txBox="1">
                <a:spLocks noChangeArrowheads="1"/>
              </p:cNvSpPr>
              <p:nvPr/>
            </p:nvSpPr>
            <p:spPr bwMode="auto">
              <a:xfrm>
                <a:off x="3878" y="6038"/>
                <a:ext cx="1440" cy="50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4520" name="Text Box 8"/>
              <p:cNvSpPr txBox="1">
                <a:spLocks noChangeArrowheads="1"/>
              </p:cNvSpPr>
              <p:nvPr/>
            </p:nvSpPr>
            <p:spPr bwMode="auto">
              <a:xfrm>
                <a:off x="3659" y="6468"/>
                <a:ext cx="1920" cy="50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السوق المستهدف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4521" name="Text Box 9"/>
              <p:cNvSpPr txBox="1">
                <a:spLocks noChangeArrowheads="1"/>
              </p:cNvSpPr>
              <p:nvPr/>
            </p:nvSpPr>
            <p:spPr bwMode="auto">
              <a:xfrm>
                <a:off x="3743" y="7170"/>
                <a:ext cx="1800" cy="87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الهدف </a:t>
                </a:r>
                <a:r>
                  <a:rPr kumimoji="0" lang="ar-SA"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ﻫ</a:t>
                </a:r>
                <a:endParaRPr kumimoji="0" lang="en-US"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المزيج التسويقي</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
        <p:nvSpPr>
          <p:cNvPr id="64522" name="Text Box 10"/>
          <p:cNvSpPr txBox="1">
            <a:spLocks noChangeArrowheads="1"/>
          </p:cNvSpPr>
          <p:nvPr/>
        </p:nvSpPr>
        <p:spPr bwMode="auto">
          <a:xfrm>
            <a:off x="6537920" y="2417142"/>
            <a:ext cx="914400" cy="301625"/>
          </a:xfrm>
          <a:prstGeom prst="rect">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القطـاع </a:t>
            </a:r>
            <a:r>
              <a:rPr kumimoji="0" lang="ar-SA" sz="11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1</a:t>
            </a:r>
            <a:endParaRPr kumimoji="0" lang="en-US"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4523" name="Text Box 11"/>
          <p:cNvSpPr txBox="1">
            <a:spLocks noChangeArrowheads="1"/>
          </p:cNvSpPr>
          <p:nvPr/>
        </p:nvSpPr>
        <p:spPr bwMode="auto">
          <a:xfrm>
            <a:off x="1705570" y="2417142"/>
            <a:ext cx="914400" cy="301625"/>
          </a:xfrm>
          <a:prstGeom prst="rect">
            <a:avLst/>
          </a:prstGeom>
          <a:solidFill>
            <a:srgbClr val="FFCC99">
              <a:alpha val="89999"/>
            </a:srgbClr>
          </a:solidFill>
          <a:ln w="9525" algn="ctr">
            <a:solidFill>
              <a:srgbClr val="FF66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القطـاع ن</a:t>
            </a:r>
            <a:endParaRPr kumimoji="0" lang="en-US"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4524" name="Rectangle 12"/>
          <p:cNvSpPr>
            <a:spLocks noChangeArrowheads="1"/>
          </p:cNvSpPr>
          <p:nvPr/>
        </p:nvSpPr>
        <p:spPr bwMode="auto">
          <a:xfrm>
            <a:off x="1763688" y="4420707"/>
            <a:ext cx="5616624"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الشكـل</a:t>
            </a:r>
            <a:r>
              <a:rPr lang="ar-SA" altLang="zh-CN" sz="1600" b="1" u="sng" dirty="0" smtClean="0">
                <a:solidFill>
                  <a:srgbClr val="000000"/>
                </a:solidFill>
                <a:latin typeface="Traditional Arabic" pitchFamily="18" charset="-78"/>
                <a:ea typeface="SimSun" pitchFamily="2" charset="-122"/>
                <a:cs typeface="Traditional Arabic" pitchFamily="18" charset="-78"/>
              </a:rPr>
              <a:t>: </a:t>
            </a: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استراتيجيات استهداف السوق</a:t>
            </a:r>
            <a:endParaRPr kumimoji="0" lang="en-US" altLang="zh-CN" sz="16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المصـدر     </a:t>
            </a:r>
            <a:r>
              <a:rPr kumimoji="0" lang="fr-FR" altLang="zh-CN" sz="17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Y.Chirouse</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Le marketing, Op.cit, p : 108</a:t>
            </a:r>
            <a:r>
              <a:rPr kumimoji="0" lang="fr-FR" altLang="zh-CN" sz="800" b="0" i="0" u="none" strike="noStrike" cap="none" normalizeH="0" baseline="0" dirty="0" smtClean="0">
                <a:ln>
                  <a:noFill/>
                </a:ln>
                <a:solidFill>
                  <a:srgbClr val="000000"/>
                </a:solidFill>
                <a:effectLst/>
                <a:latin typeface="Arial" pitchFamily="34" charset="0"/>
                <a:cs typeface="Arial" pitchFamily="34" charset="0"/>
              </a:rPr>
              <a:t> </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64088" y="1379478"/>
            <a:ext cx="3240360" cy="2913618"/>
          </a:xfrm>
          <a:prstGeom prst="rect">
            <a:avLst/>
          </a:prstGeom>
        </p:spPr>
        <p:txBody>
          <a:bodyPr wrap="square">
            <a:spAutoFit/>
          </a:bodyPr>
          <a:lstStyle/>
          <a:p>
            <a:pPr algn="just" rtl="1">
              <a:lnSpc>
                <a:spcPts val="2000"/>
              </a:lnSpc>
            </a:pPr>
            <a:r>
              <a:rPr lang="ar-SA" sz="1600" b="1" dirty="0" smtClean="0">
                <a:solidFill>
                  <a:srgbClr val="000000"/>
                </a:solidFill>
              </a:rPr>
              <a:t>1</a:t>
            </a:r>
            <a:r>
              <a:rPr lang="fr-FR" sz="1600" b="1" dirty="0" smtClean="0">
                <a:solidFill>
                  <a:srgbClr val="000000"/>
                </a:solidFill>
                <a:sym typeface="Symbol"/>
              </a:rPr>
              <a:t></a:t>
            </a:r>
            <a:r>
              <a:rPr lang="ar-SA" sz="1600" b="1" dirty="0" smtClean="0">
                <a:solidFill>
                  <a:srgbClr val="000000"/>
                </a:solidFill>
              </a:rPr>
              <a:t> استراتيجية عدم التمييز:</a:t>
            </a:r>
            <a:r>
              <a:rPr lang="ar-SA" sz="1600" dirty="0" smtClean="0">
                <a:solidFill>
                  <a:srgbClr val="000000"/>
                </a:solidFill>
              </a:rPr>
              <a:t> وكما يوضح الشكل فإن هذه الإستراتيجية يمكن أن تلاءم سوقا تمثله الحالة الأولى أساسا لأن المجتمع متماثل فيما يخص الفوائد التي يريدها في عرض المؤسسة، وعلى العكس فإن الحالة الثانية تمثل أربع مجموعات تمّ تحديدها في المجتمع الكلي على أساس تباينها واختلاف استجابتها في مواجهة خدمات وبرامج تسويق المؤسسة، إن قرار توجيه مزيج تسويقي موحد إلى هذه المجموعات قد لا يكون قرارا ملائما وسليما</a:t>
            </a:r>
            <a:endParaRPr lang="fr-FR" sz="1600" dirty="0">
              <a:solidFill>
                <a:srgbClr val="000000"/>
              </a:solidFill>
            </a:endParaRPr>
          </a:p>
        </p:txBody>
      </p:sp>
      <p:pic>
        <p:nvPicPr>
          <p:cNvPr id="65538" name="Picture 2"/>
          <p:cNvPicPr>
            <a:picLocks noChangeAspect="1" noChangeArrowheads="1"/>
          </p:cNvPicPr>
          <p:nvPr/>
        </p:nvPicPr>
        <p:blipFill>
          <a:blip r:embed="rId2" cstate="print"/>
          <a:srcRect/>
          <a:stretch>
            <a:fillRect/>
          </a:stretch>
        </p:blipFill>
        <p:spPr bwMode="auto">
          <a:xfrm>
            <a:off x="683568" y="1615876"/>
            <a:ext cx="4198938" cy="2389188"/>
          </a:xfrm>
          <a:prstGeom prst="rect">
            <a:avLst/>
          </a:prstGeom>
          <a:noFill/>
          <a:ln w="9525">
            <a:noFill/>
            <a:miter lim="800000"/>
            <a:headEnd/>
            <a:tailEnd/>
          </a:ln>
        </p:spPr>
      </p:pic>
      <p:sp>
        <p:nvSpPr>
          <p:cNvPr id="6" name="Rectangle 5"/>
          <p:cNvSpPr/>
          <p:nvPr/>
        </p:nvSpPr>
        <p:spPr>
          <a:xfrm>
            <a:off x="1547664" y="4602614"/>
            <a:ext cx="7056784" cy="338554"/>
          </a:xfrm>
          <a:prstGeom prst="rect">
            <a:avLst/>
          </a:prstGeom>
        </p:spPr>
        <p:txBody>
          <a:bodyPr wrap="square">
            <a:spAutoFit/>
          </a:bodyPr>
          <a:lstStyle/>
          <a:p>
            <a:pPr algn="r" rtl="1"/>
            <a:r>
              <a:rPr lang="ar-SA" sz="1600" dirty="0" smtClean="0">
                <a:solidFill>
                  <a:srgbClr val="000000"/>
                </a:solidFill>
              </a:rPr>
              <a:t> إن الاستراتيجية التسويقية الموحدة قد تجد مبررات انتهاجها في حالات متعددة يمكن أن نذكر منها ما يلي:</a:t>
            </a:r>
            <a:endParaRPr lang="fr-FR" sz="1600" dirty="0">
              <a:solidFill>
                <a:srgbClr val="000000"/>
              </a:solidFill>
            </a:endParaRPr>
          </a:p>
        </p:txBody>
      </p:sp>
      <p:sp>
        <p:nvSpPr>
          <p:cNvPr id="7" name="ZoneTexte 6"/>
          <p:cNvSpPr txBox="1"/>
          <p:nvPr/>
        </p:nvSpPr>
        <p:spPr>
          <a:xfrm>
            <a:off x="3131840" y="5013176"/>
            <a:ext cx="4464496" cy="1196994"/>
          </a:xfrm>
          <a:prstGeom prst="rect">
            <a:avLst/>
          </a:prstGeom>
        </p:spPr>
        <p:txBody>
          <a:bodyPr wrap="square">
            <a:spAutoFit/>
          </a:bodyPr>
          <a:lstStyle/>
          <a:p>
            <a:pPr algn="r" rtl="1">
              <a:lnSpc>
                <a:spcPts val="2200"/>
              </a:lnSpc>
              <a:buFont typeface="Arial" pitchFamily="34" charset="0"/>
              <a:buChar char="•"/>
            </a:pPr>
            <a:r>
              <a:rPr lang="ar-SA" sz="1600" dirty="0" smtClean="0">
                <a:solidFill>
                  <a:srgbClr val="000000"/>
                </a:solidFill>
              </a:rPr>
              <a:t>  حالة ضعف ضغط المنافسة</a:t>
            </a:r>
          </a:p>
          <a:p>
            <a:pPr algn="r" rtl="1">
              <a:lnSpc>
                <a:spcPts val="2200"/>
              </a:lnSpc>
              <a:buFont typeface="Arial" pitchFamily="34" charset="0"/>
              <a:buChar char="•"/>
            </a:pPr>
            <a:r>
              <a:rPr lang="ar-SA" sz="1600" dirty="0" smtClean="0">
                <a:solidFill>
                  <a:srgbClr val="000000"/>
                </a:solidFill>
              </a:rPr>
              <a:t>  تسويق المنتجات العادية</a:t>
            </a:r>
          </a:p>
          <a:p>
            <a:pPr algn="r" rtl="1">
              <a:lnSpc>
                <a:spcPts val="2200"/>
              </a:lnSpc>
              <a:buFont typeface="Arial" pitchFamily="34" charset="0"/>
              <a:buChar char="•"/>
            </a:pPr>
            <a:r>
              <a:rPr lang="ar-SA" sz="1600" dirty="0" smtClean="0">
                <a:solidFill>
                  <a:srgbClr val="000000"/>
                </a:solidFill>
              </a:rPr>
              <a:t>  التسويق الموحد وهيكل التكلفة التنافسي</a:t>
            </a:r>
          </a:p>
          <a:p>
            <a:pPr algn="r" rtl="1">
              <a:lnSpc>
                <a:spcPts val="2200"/>
              </a:lnSpc>
              <a:buFont typeface="Arial" pitchFamily="34" charset="0"/>
              <a:buChar char="•"/>
            </a:pPr>
            <a:endParaRPr lang="fr-FR" sz="1600" dirty="0" smtClean="0">
              <a:solidFill>
                <a:srgbClr val="00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
          <p:cNvSpPr>
            <a:spLocks noChangeArrowheads="1"/>
          </p:cNvSpPr>
          <p:nvPr/>
        </p:nvSpPr>
        <p:spPr bwMode="auto">
          <a:xfrm>
            <a:off x="2555776" y="412359"/>
            <a:ext cx="4608512" cy="4154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2" name="ZoneTexte 31"/>
          <p:cNvSpPr txBox="1"/>
          <p:nvPr/>
        </p:nvSpPr>
        <p:spPr>
          <a:xfrm>
            <a:off x="827584" y="1268765"/>
            <a:ext cx="7560840" cy="4955203"/>
          </a:xfrm>
          <a:prstGeom prst="rect">
            <a:avLst/>
          </a:prstGeom>
          <a:noFill/>
        </p:spPr>
        <p:txBody>
          <a:bodyPr wrap="square" rtlCol="0">
            <a:spAutoFit/>
          </a:bodyPr>
          <a:lstStyle/>
          <a:p>
            <a:pPr algn="just" rtl="1">
              <a:lnSpc>
                <a:spcPts val="2400"/>
              </a:lnSpc>
            </a:pPr>
            <a:r>
              <a:rPr lang="ar-SA" sz="1600" dirty="0" smtClean="0">
                <a:solidFill>
                  <a:srgbClr val="000000"/>
                </a:solidFill>
              </a:rPr>
              <a:t>ويمكننا أن نميز بين المدخلين الشامل والمستهدف من خلال النقاط التاليـة:</a:t>
            </a:r>
            <a:endParaRPr lang="fr-FR" sz="1600" dirty="0" smtClean="0">
              <a:solidFill>
                <a:srgbClr val="000000"/>
              </a:solidFill>
            </a:endParaRPr>
          </a:p>
          <a:p>
            <a:pPr algn="just" rtl="1">
              <a:lnSpc>
                <a:spcPts val="2400"/>
              </a:lnSpc>
            </a:pPr>
            <a:r>
              <a:rPr lang="ar-SA" sz="1600" dirty="0" smtClean="0">
                <a:solidFill>
                  <a:srgbClr val="000000"/>
                </a:solidFill>
              </a:rPr>
              <a:t> </a:t>
            </a:r>
            <a:endParaRPr lang="fr-FR" sz="1600" dirty="0" smtClean="0">
              <a:solidFill>
                <a:srgbClr val="000000"/>
              </a:solidFill>
            </a:endParaRPr>
          </a:p>
          <a:p>
            <a:pPr lvl="0" algn="just" rtl="1">
              <a:lnSpc>
                <a:spcPts val="2400"/>
              </a:lnSpc>
            </a:pPr>
            <a:r>
              <a:rPr lang="ar-SA" sz="1600" dirty="0" smtClean="0">
                <a:solidFill>
                  <a:srgbClr val="000000"/>
                </a:solidFill>
              </a:rPr>
              <a:t>            إن التسويق الشامل(الكـلي) يتميز بما يلي:</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اعتباره أن حاجات السوق متجانسة؛</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a:t>
            </a:r>
            <a:r>
              <a:rPr lang="ar-SA" sz="1600" dirty="0" err="1" smtClean="0">
                <a:solidFill>
                  <a:srgbClr val="000000"/>
                </a:solidFill>
              </a:rPr>
              <a:t>منتوج</a:t>
            </a:r>
            <a:r>
              <a:rPr lang="ar-SA" sz="1600" dirty="0" smtClean="0">
                <a:solidFill>
                  <a:srgbClr val="000000"/>
                </a:solidFill>
              </a:rPr>
              <a:t> واحد أو عدة منتجات محدودة جدا تم توجيهها إلى السوق ككل؛</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تعتمد الميزة التنافسية على عرض واحد مميز بخصائصه وسعره والنشاط الترويجي الخاص </a:t>
            </a:r>
            <a:r>
              <a:rPr lang="ar-SA" sz="1600" dirty="0" err="1" smtClean="0">
                <a:solidFill>
                  <a:srgbClr val="000000"/>
                </a:solidFill>
              </a:rPr>
              <a:t>به؛</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تعظيم الأرباح يعتمد على اقتصاديات الحجم في الإنتاج </a:t>
            </a:r>
            <a:r>
              <a:rPr lang="ar-SA" sz="1600" dirty="0" err="1" smtClean="0">
                <a:solidFill>
                  <a:srgbClr val="000000"/>
                </a:solidFill>
              </a:rPr>
              <a:t>والتسويق؛</a:t>
            </a:r>
            <a:r>
              <a:rPr lang="ar-SA" sz="1600" dirty="0" smtClean="0">
                <a:solidFill>
                  <a:srgbClr val="000000"/>
                </a:solidFill>
              </a:rPr>
              <a:t> </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تتمثل القيود الخاصة بتعظيم الأرباح في نفقات الترويج والإعلان الإضافية.</a:t>
            </a:r>
            <a:endParaRPr lang="fr-FR" sz="1600" dirty="0" smtClean="0">
              <a:solidFill>
                <a:srgbClr val="000000"/>
              </a:solidFill>
            </a:endParaRPr>
          </a:p>
          <a:p>
            <a:pPr algn="just" rtl="1">
              <a:lnSpc>
                <a:spcPts val="2400"/>
              </a:lnSpc>
            </a:pPr>
            <a:r>
              <a:rPr lang="en-US" sz="1600" dirty="0" smtClean="0">
                <a:solidFill>
                  <a:srgbClr val="000000"/>
                </a:solidFill>
              </a:rPr>
              <a:t> </a:t>
            </a:r>
            <a:endParaRPr lang="fr-FR" sz="1600" dirty="0" smtClean="0">
              <a:solidFill>
                <a:srgbClr val="000000"/>
              </a:solidFill>
            </a:endParaRPr>
          </a:p>
          <a:p>
            <a:pPr lvl="0" algn="just" rtl="1">
              <a:lnSpc>
                <a:spcPts val="2400"/>
              </a:lnSpc>
            </a:pPr>
            <a:r>
              <a:rPr lang="ar-SA" sz="1600" dirty="0" smtClean="0">
                <a:solidFill>
                  <a:srgbClr val="000000"/>
                </a:solidFill>
              </a:rPr>
              <a:t>                </a:t>
            </a:r>
            <a:r>
              <a:rPr lang="en-US" sz="1600" dirty="0" smtClean="0">
                <a:solidFill>
                  <a:srgbClr val="000000"/>
                </a:solidFill>
              </a:rPr>
              <a:t> </a:t>
            </a:r>
            <a:r>
              <a:rPr lang="ar-SA" sz="1600" dirty="0" smtClean="0">
                <a:solidFill>
                  <a:srgbClr val="000000"/>
                </a:solidFill>
              </a:rPr>
              <a:t>أما التسويق المستهدف فيتميز بما يلي:</a:t>
            </a:r>
            <a:endParaRPr lang="fr-FR" sz="1600" dirty="0" smtClean="0">
              <a:solidFill>
                <a:srgbClr val="000000"/>
              </a:solidFill>
            </a:endParaRPr>
          </a:p>
          <a:p>
            <a:pPr lvl="0" algn="just" rtl="1">
              <a:lnSpc>
                <a:spcPts val="2400"/>
              </a:lnSpc>
              <a:buFont typeface="Arial" pitchFamily="34" charset="0"/>
              <a:buChar char="•"/>
            </a:pPr>
            <a:r>
              <a:rPr lang="ar-SA" sz="1600" i="1" dirty="0" smtClean="0">
                <a:solidFill>
                  <a:srgbClr val="000000"/>
                </a:solidFill>
              </a:rPr>
              <a:t> </a:t>
            </a:r>
            <a:r>
              <a:rPr lang="ar-SA" sz="1600" dirty="0" smtClean="0">
                <a:solidFill>
                  <a:srgbClr val="000000"/>
                </a:solidFill>
              </a:rPr>
              <a:t>حاجات المستهلكين متنوعة وغير متجانسة؛</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منتجات متعددة يتم توجيهها إلى قطاعات محددة في السوق؛</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تعتمد الميزة التنافسية على تحقيق </a:t>
            </a:r>
            <a:r>
              <a:rPr lang="ar-SA" sz="1600" dirty="0" err="1" smtClean="0">
                <a:solidFill>
                  <a:srgbClr val="000000"/>
                </a:solidFill>
              </a:rPr>
              <a:t>التمايز </a:t>
            </a:r>
            <a:r>
              <a:rPr lang="ar-SA" sz="1600" dirty="0" smtClean="0">
                <a:solidFill>
                  <a:srgbClr val="000000"/>
                </a:solidFill>
              </a:rPr>
              <a:t>(منتجات متميزة لتقابل احتياجات متفاوتة لقطاعات محددة من السوق</a:t>
            </a:r>
            <a:r>
              <a:rPr lang="ar-SA" sz="1600" dirty="0" err="1" smtClean="0">
                <a:solidFill>
                  <a:srgbClr val="000000"/>
                </a:solidFill>
              </a:rPr>
              <a:t>)؛</a:t>
            </a:r>
            <a:endParaRPr lang="fr-FR" sz="1600" dirty="0" smtClean="0">
              <a:solidFill>
                <a:srgbClr val="000000"/>
              </a:solidFill>
            </a:endParaRPr>
          </a:p>
          <a:p>
            <a:pPr lvl="0" algn="just" rtl="1">
              <a:lnSpc>
                <a:spcPts val="2400"/>
              </a:lnSpc>
              <a:buFont typeface="Arial" pitchFamily="34" charset="0"/>
              <a:buChar char="•"/>
            </a:pPr>
            <a:r>
              <a:rPr lang="ar-SA" sz="1600" dirty="0" smtClean="0">
                <a:solidFill>
                  <a:srgbClr val="000000"/>
                </a:solidFill>
              </a:rPr>
              <a:t> تعظيم الأرباح يتم من خلال زيادة الإيرادات المحققة من تقديم منتجات جديدة لأسواق إضافية مستهدفة ووفاء الأسواق الحالية؛</a:t>
            </a:r>
            <a:endParaRPr lang="fr-FR" sz="1600" dirty="0" smtClean="0">
              <a:solidFill>
                <a:srgbClr val="000000"/>
              </a:solidFill>
            </a:endParaRPr>
          </a:p>
          <a:p>
            <a:pPr lvl="0" algn="just" rtl="1">
              <a:buFont typeface="Arial" pitchFamily="34" charset="0"/>
              <a:buChar char="•"/>
            </a:pPr>
            <a:r>
              <a:rPr lang="ar-SA" sz="1600" dirty="0" smtClean="0">
                <a:solidFill>
                  <a:srgbClr val="000000"/>
                </a:solidFill>
              </a:rPr>
              <a:t> تتمثل القيود الخاصة بتعظيم الأرباح في النفقات المخصصة لكسب قطاعات جديدة.</a:t>
            </a:r>
            <a:endParaRPr lang="fr-FR" sz="1600" dirty="0" smtClean="0">
              <a:solidFill>
                <a:srgbClr val="0000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1331640" y="1620083"/>
            <a:ext cx="643141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400"/>
              </a:lnSpc>
              <a:spcBef>
                <a:spcPct val="0"/>
              </a:spcBef>
              <a:spcAft>
                <a:spcPts val="400"/>
              </a:spcAft>
              <a:buClrTx/>
              <a:buSzTx/>
              <a:buFontTx/>
              <a:buNone/>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ويمكن أن نجمل بعض مزايا وعيوب التسويق غير التمييزي فيما يلي:</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400"/>
              </a:lnSpc>
              <a:spcBef>
                <a:spcPct val="0"/>
              </a:spcBef>
              <a:spcAft>
                <a:spcPts val="600"/>
              </a:spcAft>
              <a:buClrTx/>
              <a:buSzTx/>
              <a:buFontTx/>
              <a:buNone/>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أ- المـزايـا:</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التوافـق مع الحاجـات الأساسية للمستهلك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الملح، السكـر،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الدقيق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تحقيق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اقتصادات</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الوفرة من خـلال تخفيضـات مهمة في الإنتاج والتخزيـن و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النقل...؛</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تخفيض وقت وتكاليف دراسـة السوق وبحـوث التسويق؛</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وجود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منتوج</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وسوق واحد يخفض من جهد ونفقات التخطيط التسويقي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والإشهار…</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ts val="600"/>
              </a:spcBef>
              <a:spcAft>
                <a:spcPts val="400"/>
              </a:spcAft>
              <a:buClrTx/>
              <a:buSzTx/>
              <a:buFontTx/>
              <a:buNone/>
              <a:tabLst>
                <a:tab pos="239713" algn="l"/>
              </a:tabLst>
            </a:pPr>
            <a:r>
              <a:rPr kumimoji="0" lang="ar-SA" altLang="zh-CN" sz="1700"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ب- العيوب:</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النجاح الذي لاقـاه نموذج التسويق التمييزي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مثلا في سوق السيارات،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اللباس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إن مفهـوم المستهلك الوسطي هو مفهوم إحصائي مجـرد قد لا يمثل شيئا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حقيقيا</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في الواقع؛</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مشكلة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المردوديـة</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ألاَ تكون استراتيجية الهامش الربحي المرتفع</a:t>
            </a:r>
            <a:r>
              <a:rPr kumimoji="0" lang="ar-SA"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بمبيعات قليلة</a:t>
            </a:r>
            <a:r>
              <a:rPr kumimoji="0" lang="fr-FR"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أكثر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مردودية</a:t>
            </a: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من استراتيجية الحجـم الكبير بهامش ربح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أقـل؟؛</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400"/>
              </a:lnSpc>
              <a:spcBef>
                <a:spcPct val="0"/>
              </a:spcBef>
              <a:spcAft>
                <a:spcPts val="400"/>
              </a:spcAft>
              <a:buClrTx/>
              <a:buSzTx/>
              <a:buFontTx/>
              <a:buChar char="•"/>
              <a:tabLst>
                <a:tab pos="239713" algn="l"/>
              </a:tabLst>
            </a:pPr>
            <a:r>
              <a:rPr kumimoji="0" lang="ar-SA" altLang="zh-CN" sz="17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تهديد مواجـهة منافسة كثيفة وخاصة في حالة نجـاح </a:t>
            </a:r>
            <a:r>
              <a:rPr kumimoji="0" lang="ar-SA" altLang="zh-CN" sz="17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المؤسسة…</a:t>
            </a:r>
            <a:endParaRPr kumimoji="0" lang="ar-SA" altLang="zh-CN" sz="14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1416000"/>
            <a:ext cx="7776864" cy="610295"/>
          </a:xfrm>
          <a:prstGeom prst="rect">
            <a:avLst/>
          </a:prstGeom>
          <a:noFill/>
        </p:spPr>
        <p:txBody>
          <a:bodyPr wrap="square" rtlCol="0">
            <a:spAutoFit/>
          </a:bodyPr>
          <a:lstStyle/>
          <a:p>
            <a:pPr algn="just" rtl="1">
              <a:lnSpc>
                <a:spcPts val="2100"/>
              </a:lnSpc>
            </a:pPr>
            <a:r>
              <a:rPr lang="ar-SA" sz="1600" b="1" dirty="0" smtClean="0">
                <a:solidFill>
                  <a:srgbClr val="000000"/>
                </a:solidFill>
              </a:rPr>
              <a:t>2</a:t>
            </a:r>
            <a:r>
              <a:rPr lang="fr-FR" sz="1600" b="1" dirty="0" smtClean="0">
                <a:solidFill>
                  <a:srgbClr val="000000"/>
                </a:solidFill>
                <a:sym typeface="Symbol"/>
              </a:rPr>
              <a:t></a:t>
            </a:r>
            <a:r>
              <a:rPr lang="ar-SA" sz="1600" b="1" dirty="0" smtClean="0">
                <a:solidFill>
                  <a:srgbClr val="000000"/>
                </a:solidFill>
              </a:rPr>
              <a:t> استراتيجية التمييز: </a:t>
            </a:r>
            <a:r>
              <a:rPr lang="ar-SA" sz="1600" dirty="0" smtClean="0">
                <a:solidFill>
                  <a:srgbClr val="000000"/>
                </a:solidFill>
              </a:rPr>
              <a:t>تعرف هذه الاستراتيجية بأنها اختيار قطاعين أو أكثر من قطاعات السوق الكلية وتكييف منتجات المؤسسة وخدماتها مع رغبات وظروف كل مجموعة مختارة من </a:t>
            </a:r>
            <a:r>
              <a:rPr lang="ar-SA" sz="1600" dirty="0" err="1" smtClean="0">
                <a:solidFill>
                  <a:srgbClr val="000000"/>
                </a:solidFill>
              </a:rPr>
              <a:t>المستهلكين.</a:t>
            </a:r>
            <a:r>
              <a:rPr lang="ar-SA" sz="1600" dirty="0" smtClean="0"/>
              <a:t> </a:t>
            </a:r>
          </a:p>
        </p:txBody>
      </p:sp>
      <p:sp>
        <p:nvSpPr>
          <p:cNvPr id="5" name="ZoneTexte 4"/>
          <p:cNvSpPr txBox="1"/>
          <p:nvPr/>
        </p:nvSpPr>
        <p:spPr>
          <a:xfrm>
            <a:off x="683568" y="2270482"/>
            <a:ext cx="7776864" cy="610295"/>
          </a:xfrm>
          <a:prstGeom prst="rect">
            <a:avLst/>
          </a:prstGeom>
          <a:noFill/>
        </p:spPr>
        <p:txBody>
          <a:bodyPr wrap="square" rtlCol="0">
            <a:spAutoFit/>
          </a:bodyPr>
          <a:lstStyle/>
          <a:p>
            <a:pPr algn="just" rtl="1">
              <a:lnSpc>
                <a:spcPts val="2100"/>
              </a:lnSpc>
            </a:pPr>
            <a:r>
              <a:rPr lang="ar-SA" sz="1600" dirty="0" smtClean="0">
                <a:solidFill>
                  <a:srgbClr val="000000"/>
                </a:solidFill>
              </a:rPr>
              <a:t>ويمكننا أن نميز بين نوعين من استراتيجية التسويق التمييزي والتي تهدف إما إلى تغطية مجموع القطاعات كلها أو إلى استهداف بعضها </a:t>
            </a:r>
            <a:r>
              <a:rPr lang="ar-SA" sz="1600" dirty="0" err="1" smtClean="0">
                <a:solidFill>
                  <a:srgbClr val="000000"/>
                </a:solidFill>
              </a:rPr>
              <a:t>فقط:</a:t>
            </a:r>
            <a:endParaRPr lang="ar-SA" sz="1600" dirty="0" smtClean="0">
              <a:solidFill>
                <a:srgbClr val="000000"/>
              </a:solidFill>
            </a:endParaRPr>
          </a:p>
        </p:txBody>
      </p:sp>
      <p:graphicFrame>
        <p:nvGraphicFramePr>
          <p:cNvPr id="6" name="Table 3"/>
          <p:cNvGraphicFramePr>
            <a:graphicFrameLocks noGrp="1"/>
          </p:cNvGraphicFramePr>
          <p:nvPr/>
        </p:nvGraphicFramePr>
        <p:xfrm>
          <a:off x="755576" y="4622264"/>
          <a:ext cx="7704856" cy="822960"/>
        </p:xfrm>
        <a:graphic>
          <a:graphicData uri="http://schemas.openxmlformats.org/drawingml/2006/table">
            <a:tbl>
              <a:tblPr firstRow="1" bandRow="1">
                <a:tableStyleId>{5C22544A-7EE6-4342-B048-85BDC9FD1C3A}</a:tableStyleId>
              </a:tblPr>
              <a:tblGrid>
                <a:gridCol w="6099995"/>
                <a:gridCol w="1604861"/>
              </a:tblGrid>
              <a:tr h="722009">
                <a:tc>
                  <a:txBody>
                    <a:bodyPr/>
                    <a:lstStyle/>
                    <a:p>
                      <a:pPr lvl="0" algn="just" rtl="1"/>
                      <a:r>
                        <a:rPr lang="ar-SA" sz="1800" b="1" kern="1200" dirty="0" smtClean="0">
                          <a:solidFill>
                            <a:srgbClr val="000000"/>
                          </a:solidFill>
                          <a:latin typeface="+mn-lt"/>
                          <a:ea typeface="+mn-ea"/>
                          <a:cs typeface="+mn-cs"/>
                        </a:rPr>
                        <a:t>إ</a:t>
                      </a:r>
                      <a:r>
                        <a:rPr lang="ar-SA" sz="1500" b="0" kern="1200" baseline="0" dirty="0" smtClean="0">
                          <a:solidFill>
                            <a:srgbClr val="000000"/>
                          </a:solidFill>
                          <a:latin typeface="Arial" pitchFamily="34" charset="0"/>
                          <a:ea typeface="+mn-ea"/>
                          <a:cs typeface="Arial" pitchFamily="34" charset="0"/>
                        </a:rPr>
                        <a:t>ن التسويق التمييزي قد يتمثل أيضا في اختيار قطاعات معينة ذلك أن المؤسسة كبيرة الحجم في بعض الأحيان قد تركز جهودها على القطاعات الأكثر أهمية ونموا وتترك القطاعات الأقل جاذبية للمؤسسات الأصغر حجما.</a:t>
                      </a:r>
                      <a:endParaRPr lang="fr-FR" sz="1500" b="0" kern="1200" baseline="0" dirty="0">
                        <a:solidFill>
                          <a:srgbClr val="000000"/>
                        </a:solidFill>
                        <a:latin typeface="Arial" pitchFamily="34" charset="0"/>
                        <a:ea typeface="+mn-ea"/>
                        <a:cs typeface="Arial" pitchFamily="34" charset="0"/>
                      </a:endParaRPr>
                    </a:p>
                  </a:txBody>
                  <a:tcPr anchor="ctr">
                    <a:solidFill>
                      <a:srgbClr val="8AEF25">
                        <a:alpha val="40000"/>
                      </a:srgbClr>
                    </a:solidFill>
                  </a:tcPr>
                </a:tc>
                <a:tc>
                  <a:txBody>
                    <a:bodyPr/>
                    <a:lstStyle/>
                    <a:p>
                      <a:pPr algn="ctr"/>
                      <a:r>
                        <a:rPr lang="ar-SA" sz="1500" b="0" kern="1200" dirty="0" smtClean="0">
                          <a:solidFill>
                            <a:srgbClr val="000000"/>
                          </a:solidFill>
                          <a:latin typeface="Arial" pitchFamily="34" charset="0"/>
                          <a:ea typeface="+mn-ea"/>
                          <a:cs typeface="Arial" pitchFamily="34" charset="0"/>
                        </a:rPr>
                        <a:t>استهداف قطاعات محددة</a:t>
                      </a:r>
                      <a:endParaRPr lang="en-IE" sz="1500" b="0" kern="1200" dirty="0">
                        <a:solidFill>
                          <a:srgbClr val="000000"/>
                        </a:solidFill>
                        <a:latin typeface="Arial" pitchFamily="34" charset="0"/>
                        <a:ea typeface="+mn-ea"/>
                        <a:cs typeface="Arial" pitchFamily="34" charset="0"/>
                      </a:endParaRPr>
                    </a:p>
                  </a:txBody>
                  <a:tcPr anchor="ctr">
                    <a:solidFill>
                      <a:srgbClr val="8AEF25">
                        <a:alpha val="40000"/>
                      </a:srgbClr>
                    </a:solidFill>
                  </a:tcPr>
                </a:tc>
              </a:tr>
            </a:tbl>
          </a:graphicData>
        </a:graphic>
      </p:graphicFrame>
      <p:graphicFrame>
        <p:nvGraphicFramePr>
          <p:cNvPr id="7" name="Table 3"/>
          <p:cNvGraphicFramePr>
            <a:graphicFrameLocks noGrp="1"/>
          </p:cNvGraphicFramePr>
          <p:nvPr/>
        </p:nvGraphicFramePr>
        <p:xfrm>
          <a:off x="755576" y="3202672"/>
          <a:ext cx="7704856" cy="1234440"/>
        </p:xfrm>
        <a:graphic>
          <a:graphicData uri="http://schemas.openxmlformats.org/drawingml/2006/table">
            <a:tbl>
              <a:tblPr firstRow="1" bandRow="1">
                <a:tableStyleId>{5C22544A-7EE6-4342-B048-85BDC9FD1C3A}</a:tableStyleId>
              </a:tblPr>
              <a:tblGrid>
                <a:gridCol w="6099995"/>
                <a:gridCol w="1604861"/>
              </a:tblGrid>
              <a:tr h="722009">
                <a:tc>
                  <a:txBody>
                    <a:bodyPr/>
                    <a:lstStyle/>
                    <a:p>
                      <a:pPr lvl="0" algn="just" rtl="1"/>
                      <a:r>
                        <a:rPr lang="ar-SA" sz="1500" b="0" kern="1200" baseline="0" dirty="0" smtClean="0">
                          <a:solidFill>
                            <a:srgbClr val="000000"/>
                          </a:solidFill>
                          <a:latin typeface="Arial" pitchFamily="34" charset="0"/>
                          <a:ea typeface="+mn-ea"/>
                          <a:cs typeface="Arial" pitchFamily="34" charset="0"/>
                        </a:rPr>
                        <a:t> </a:t>
                      </a:r>
                      <a:r>
                        <a:rPr lang="ar-SA" sz="1500" b="0" kern="1200" dirty="0" smtClean="0">
                          <a:solidFill>
                            <a:srgbClr val="000000"/>
                          </a:solidFill>
                          <a:latin typeface="Arial" pitchFamily="34" charset="0"/>
                          <a:ea typeface="+mn-ea"/>
                          <a:cs typeface="Arial" pitchFamily="34" charset="0"/>
                        </a:rPr>
                        <a:t>ويعتمد هذا النوعَ كثيرٌ من المؤسسات الضخمة ذات الموارد الكبيرة والقادرة على إدارة مجموعة كبيرة من المنتجات والأسواق مثل: شركة </a:t>
                      </a:r>
                      <a:r>
                        <a:rPr lang="fr-FR" sz="1300" b="0" i="1" kern="1200" dirty="0" smtClean="0">
                          <a:solidFill>
                            <a:srgbClr val="000000"/>
                          </a:solidFill>
                          <a:latin typeface="Arial" pitchFamily="34" charset="0"/>
                          <a:ea typeface="+mn-ea"/>
                          <a:cs typeface="Arial" pitchFamily="34" charset="0"/>
                        </a:rPr>
                        <a:t>L’Oréal</a:t>
                      </a:r>
                      <a:r>
                        <a:rPr lang="ar-SA" sz="1500" b="0" kern="1200" dirty="0" smtClean="0">
                          <a:solidFill>
                            <a:srgbClr val="000000"/>
                          </a:solidFill>
                          <a:latin typeface="Arial" pitchFamily="34" charset="0"/>
                          <a:ea typeface="+mn-ea"/>
                          <a:cs typeface="Arial" pitchFamily="34" charset="0"/>
                        </a:rPr>
                        <a:t> في منتجات مواد </a:t>
                      </a:r>
                      <a:r>
                        <a:rPr lang="ar-SA" sz="1500" b="0" kern="1200" dirty="0" err="1" smtClean="0">
                          <a:solidFill>
                            <a:srgbClr val="000000"/>
                          </a:solidFill>
                          <a:latin typeface="Arial" pitchFamily="34" charset="0"/>
                          <a:ea typeface="+mn-ea"/>
                          <a:cs typeface="Arial" pitchFamily="34" charset="0"/>
                        </a:rPr>
                        <a:t>التجميل،</a:t>
                      </a:r>
                      <a:r>
                        <a:rPr lang="ar-SA" sz="1500" b="0" kern="1200" dirty="0" smtClean="0">
                          <a:solidFill>
                            <a:srgbClr val="000000"/>
                          </a:solidFill>
                          <a:latin typeface="Arial" pitchFamily="34" charset="0"/>
                          <a:ea typeface="+mn-ea"/>
                          <a:cs typeface="Arial" pitchFamily="34" charset="0"/>
                        </a:rPr>
                        <a:t> </a:t>
                      </a:r>
                      <a:r>
                        <a:rPr lang="fr-FR" sz="1300" b="0" i="1" kern="1200" dirty="0" smtClean="0">
                          <a:solidFill>
                            <a:srgbClr val="000000"/>
                          </a:solidFill>
                          <a:latin typeface="Arial" pitchFamily="34" charset="0"/>
                          <a:ea typeface="+mn-ea"/>
                          <a:cs typeface="Arial" pitchFamily="34" charset="0"/>
                        </a:rPr>
                        <a:t>Colgate</a:t>
                      </a:r>
                      <a:r>
                        <a:rPr lang="ar-SA" sz="1500" b="0" kern="1200" dirty="0" smtClean="0">
                          <a:solidFill>
                            <a:srgbClr val="000000"/>
                          </a:solidFill>
                          <a:latin typeface="Arial" pitchFamily="34" charset="0"/>
                          <a:ea typeface="+mn-ea"/>
                          <a:cs typeface="Arial" pitchFamily="34" charset="0"/>
                        </a:rPr>
                        <a:t> في مواد التنظيف، و</a:t>
                      </a:r>
                      <a:r>
                        <a:rPr lang="ar-SA" sz="1500" b="0" i="1" kern="1200" dirty="0" smtClean="0">
                          <a:solidFill>
                            <a:srgbClr val="000000"/>
                          </a:solidFill>
                          <a:latin typeface="Arial" pitchFamily="34" charset="0"/>
                          <a:ea typeface="+mn-ea"/>
                          <a:cs typeface="Arial" pitchFamily="34" charset="0"/>
                        </a:rPr>
                        <a:t> </a:t>
                      </a:r>
                      <a:r>
                        <a:rPr lang="fr-FR" sz="1300" b="0" i="1" kern="1200" dirty="0" smtClean="0">
                          <a:solidFill>
                            <a:srgbClr val="000000"/>
                          </a:solidFill>
                          <a:latin typeface="Arial" pitchFamily="34" charset="0"/>
                          <a:ea typeface="+mn-ea"/>
                          <a:cs typeface="Arial" pitchFamily="34" charset="0"/>
                        </a:rPr>
                        <a:t>Volkswagen</a:t>
                      </a:r>
                      <a:r>
                        <a:rPr lang="ar-SA" sz="1500" b="0" kern="1200" dirty="0" smtClean="0">
                          <a:solidFill>
                            <a:srgbClr val="000000"/>
                          </a:solidFill>
                          <a:latin typeface="Arial" pitchFamily="34" charset="0"/>
                          <a:ea typeface="+mn-ea"/>
                          <a:cs typeface="Arial" pitchFamily="34" charset="0"/>
                        </a:rPr>
                        <a:t> في إنتاج السيارات...، إن هذه السياسة قد تقود المؤسسة إما إلى تنويع علاماتها حسب تشكيلات منتجاتها المختلفة، وإما إلى الاحتفاظ بعلامة واحدة وتمديدها على كامل تشكيلة المنتجات.</a:t>
                      </a:r>
                      <a:endParaRPr lang="fr-FR" sz="1500" b="0" kern="1200" dirty="0">
                        <a:solidFill>
                          <a:srgbClr val="000000"/>
                        </a:solidFill>
                        <a:latin typeface="Arial" pitchFamily="34" charset="0"/>
                        <a:ea typeface="+mn-ea"/>
                        <a:cs typeface="Arial" pitchFamily="34" charset="0"/>
                      </a:endParaRPr>
                    </a:p>
                  </a:txBody>
                  <a:tcPr anchor="ctr">
                    <a:solidFill>
                      <a:srgbClr val="8AEF25">
                        <a:alpha val="40000"/>
                      </a:srgbClr>
                    </a:solidFill>
                  </a:tcPr>
                </a:tc>
                <a:tc>
                  <a:txBody>
                    <a:bodyPr/>
                    <a:lstStyle/>
                    <a:p>
                      <a:pPr algn="ctr"/>
                      <a:r>
                        <a:rPr lang="ar-SA" sz="1500" b="0" kern="1200" dirty="0" smtClean="0">
                          <a:solidFill>
                            <a:srgbClr val="000000"/>
                          </a:solidFill>
                          <a:latin typeface="Arial" pitchFamily="34" charset="0"/>
                          <a:ea typeface="+mn-ea"/>
                          <a:cs typeface="Arial" pitchFamily="34" charset="0"/>
                        </a:rPr>
                        <a:t>استهداف مجموع القطاعات بسياسة</a:t>
                      </a:r>
                      <a:r>
                        <a:rPr lang="ar-SA" sz="1500" b="0" kern="1200" baseline="0" dirty="0" smtClean="0">
                          <a:solidFill>
                            <a:srgbClr val="000000"/>
                          </a:solidFill>
                          <a:latin typeface="Arial" pitchFamily="34" charset="0"/>
                          <a:ea typeface="+mn-ea"/>
                          <a:cs typeface="Arial" pitchFamily="34" charset="0"/>
                        </a:rPr>
                        <a:t> </a:t>
                      </a:r>
                      <a:r>
                        <a:rPr lang="ar-SA" sz="1500" b="0" kern="1200" dirty="0" smtClean="0">
                          <a:solidFill>
                            <a:srgbClr val="000000"/>
                          </a:solidFill>
                          <a:latin typeface="Arial" pitchFamily="34" charset="0"/>
                          <a:ea typeface="+mn-ea"/>
                          <a:cs typeface="Arial" pitchFamily="34" charset="0"/>
                        </a:rPr>
                        <a:t>تسويقية مكيّفة</a:t>
                      </a:r>
                      <a:endParaRPr lang="en-IE" sz="1500" b="0" dirty="0">
                        <a:solidFill>
                          <a:srgbClr val="000000"/>
                        </a:solidFill>
                        <a:latin typeface="Arial" pitchFamily="34" charset="0"/>
                        <a:cs typeface="Arial" pitchFamily="34" charset="0"/>
                      </a:endParaRPr>
                    </a:p>
                  </a:txBody>
                  <a:tcPr anchor="ctr">
                    <a:solidFill>
                      <a:srgbClr val="8AEF25">
                        <a:alpha val="40000"/>
                      </a:srgbClr>
                    </a:solid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1686780"/>
            <a:ext cx="6966520" cy="950132"/>
          </a:xfrm>
          <a:prstGeom prst="rect">
            <a:avLst/>
          </a:prstGeom>
        </p:spPr>
        <p:txBody>
          <a:bodyPr wrap="square">
            <a:spAutoFit/>
          </a:bodyPr>
          <a:lstStyle/>
          <a:p>
            <a:pPr algn="just" rtl="1">
              <a:lnSpc>
                <a:spcPts val="2300"/>
              </a:lnSpc>
            </a:pPr>
            <a:r>
              <a:rPr lang="ar-SA" sz="1600" dirty="0" smtClean="0">
                <a:solidFill>
                  <a:srgbClr val="000000"/>
                </a:solidFill>
              </a:rPr>
              <a:t>ومن الواضح إذن أن استراتيجية التسويق التمييزي تعتبر الأكثر </a:t>
            </a:r>
            <a:r>
              <a:rPr lang="ar-SA" sz="1600" dirty="0" err="1" smtClean="0">
                <a:solidFill>
                  <a:srgbClr val="000000"/>
                </a:solidFill>
              </a:rPr>
              <a:t>مردودية</a:t>
            </a:r>
            <a:r>
              <a:rPr lang="ar-SA" sz="1600" dirty="0" smtClean="0">
                <a:solidFill>
                  <a:srgbClr val="000000"/>
                </a:solidFill>
              </a:rPr>
              <a:t> وفعالية بالنسبة للمؤسسة، إلا أنها لا تخلو كذلك من النقائص التي يجب الانتباه لها، ففي مقابل الأرباح التي يمكن أن تدرها هذه السياسة فإنها أيضا تسهم في ارتفاع التكاليف وخاصة من خلال ما </a:t>
            </a:r>
            <a:r>
              <a:rPr lang="ar-SA" sz="1600" dirty="0" err="1" smtClean="0">
                <a:solidFill>
                  <a:srgbClr val="000000"/>
                </a:solidFill>
              </a:rPr>
              <a:t>يلي:</a:t>
            </a:r>
            <a:endParaRPr lang="ar-SA" sz="1600" dirty="0" smtClean="0">
              <a:solidFill>
                <a:srgbClr val="000000"/>
              </a:solidFill>
            </a:endParaRPr>
          </a:p>
        </p:txBody>
      </p:sp>
      <p:sp>
        <p:nvSpPr>
          <p:cNvPr id="5" name="Rectangle 4"/>
          <p:cNvSpPr/>
          <p:nvPr/>
        </p:nvSpPr>
        <p:spPr>
          <a:xfrm>
            <a:off x="1292399" y="4538570"/>
            <a:ext cx="6840760" cy="1194686"/>
          </a:xfrm>
          <a:prstGeom prst="rect">
            <a:avLst/>
          </a:prstGeom>
        </p:spPr>
        <p:txBody>
          <a:bodyPr wrap="square">
            <a:spAutoFit/>
          </a:bodyPr>
          <a:lstStyle/>
          <a:p>
            <a:pPr algn="just" rtl="1">
              <a:lnSpc>
                <a:spcPts val="2200"/>
              </a:lnSpc>
            </a:pPr>
            <a:r>
              <a:rPr lang="ar-SA" sz="1500" dirty="0" smtClean="0">
                <a:solidFill>
                  <a:srgbClr val="000000"/>
                </a:solidFill>
              </a:rPr>
              <a:t> وإضافة إلى خطر التكاليف المرتفعة التي تتطلبها هذه الاستراتيجية فإن المؤسسة تواجـه خطرا آخر في حالة ما إذا كانت الحـدود بين القطاعات المختلفة غير واضحة نتيجة قصور في عملية تجزئة السوق أو نتيجة لضعف ولاء المستهلكين ووفائهم للمنتجات، فإن المؤسسة يمكن لهـا أن تنافس نفسها بنفسها في إطار ما يسمى </a:t>
            </a:r>
            <a:r>
              <a:rPr lang="ar-SA" sz="1500" dirty="0" err="1" smtClean="0">
                <a:solidFill>
                  <a:srgbClr val="000000"/>
                </a:solidFill>
              </a:rPr>
              <a:t>بعملية </a:t>
            </a:r>
            <a:r>
              <a:rPr lang="ar-SA" sz="1500" dirty="0" smtClean="0">
                <a:solidFill>
                  <a:srgbClr val="000000"/>
                </a:solidFill>
              </a:rPr>
              <a:t>”التآكل </a:t>
            </a:r>
            <a:r>
              <a:rPr lang="ar-SA" sz="1500" dirty="0" err="1" smtClean="0">
                <a:solidFill>
                  <a:srgbClr val="000000"/>
                </a:solidFill>
              </a:rPr>
              <a:t>الذاتي“</a:t>
            </a:r>
            <a:r>
              <a:rPr lang="ar-SA" sz="1500" dirty="0" smtClean="0">
                <a:solidFill>
                  <a:srgbClr val="000000"/>
                </a:solidFill>
              </a:rPr>
              <a:t> </a:t>
            </a:r>
            <a:r>
              <a:rPr lang="fr-FR" sz="1500" i="1" dirty="0" smtClean="0">
                <a:solidFill>
                  <a:srgbClr val="000000"/>
                </a:solidFill>
                <a:sym typeface="Symbol"/>
              </a:rPr>
              <a:t></a:t>
            </a:r>
            <a:r>
              <a:rPr lang="fr-FR" sz="1500" i="1" dirty="0" smtClean="0">
                <a:solidFill>
                  <a:srgbClr val="000000"/>
                </a:solidFill>
                <a:latin typeface="Times New Roman" pitchFamily="18" charset="0"/>
                <a:cs typeface="Times New Roman" pitchFamily="18" charset="0"/>
              </a:rPr>
              <a:t>cannibalisme</a:t>
            </a:r>
            <a:r>
              <a:rPr lang="fr-FR" sz="1500" i="1" dirty="0" smtClean="0">
                <a:solidFill>
                  <a:srgbClr val="000000"/>
                </a:solidFill>
                <a:sym typeface="Symbol"/>
              </a:rPr>
              <a:t></a:t>
            </a:r>
            <a:r>
              <a:rPr lang="fr-FR" sz="1500" dirty="0" smtClean="0">
                <a:solidFill>
                  <a:srgbClr val="000000"/>
                </a:solidFill>
              </a:rPr>
              <a:t> </a:t>
            </a:r>
            <a:endParaRPr lang="fr-FR" sz="1500" dirty="0">
              <a:solidFill>
                <a:srgbClr val="000000"/>
              </a:solidFill>
            </a:endParaRPr>
          </a:p>
        </p:txBody>
      </p:sp>
      <p:sp>
        <p:nvSpPr>
          <p:cNvPr id="6" name="ZoneTexte 5"/>
          <p:cNvSpPr txBox="1"/>
          <p:nvPr/>
        </p:nvSpPr>
        <p:spPr>
          <a:xfrm>
            <a:off x="3347864" y="2791088"/>
            <a:ext cx="3456384" cy="1862048"/>
          </a:xfrm>
          <a:prstGeom prst="rect">
            <a:avLst/>
          </a:prstGeom>
          <a:noFill/>
        </p:spPr>
        <p:txBody>
          <a:bodyPr wrap="square" rtlCol="0">
            <a:spAutoFit/>
          </a:bodyPr>
          <a:lstStyle/>
          <a:p>
            <a:pPr algn="just" rtl="1">
              <a:spcAft>
                <a:spcPts val="600"/>
              </a:spcAft>
              <a:buFont typeface="Wingdings" pitchFamily="2" charset="2"/>
              <a:buChar char="ü"/>
            </a:pPr>
            <a:r>
              <a:rPr lang="ar-SA" sz="1500" dirty="0" smtClean="0">
                <a:solidFill>
                  <a:srgbClr val="000000"/>
                </a:solidFill>
              </a:rPr>
              <a:t> تكاليف تعديل </a:t>
            </a:r>
            <a:r>
              <a:rPr lang="ar-SA" sz="1500" dirty="0" err="1" smtClean="0">
                <a:solidFill>
                  <a:srgbClr val="000000"/>
                </a:solidFill>
              </a:rPr>
              <a:t>المنتوج</a:t>
            </a:r>
            <a:endParaRPr lang="ar-SA" sz="1500" dirty="0" smtClean="0">
              <a:solidFill>
                <a:srgbClr val="000000"/>
              </a:solidFill>
            </a:endParaRPr>
          </a:p>
          <a:p>
            <a:pPr algn="just" rtl="1">
              <a:spcAft>
                <a:spcPts val="600"/>
              </a:spcAft>
              <a:buFont typeface="Wingdings" pitchFamily="2" charset="2"/>
              <a:buChar char="ü"/>
            </a:pPr>
            <a:r>
              <a:rPr lang="ar-SA" sz="1500" dirty="0" smtClean="0">
                <a:solidFill>
                  <a:srgbClr val="000000"/>
                </a:solidFill>
              </a:rPr>
              <a:t> تكاليف الانتاج</a:t>
            </a:r>
          </a:p>
          <a:p>
            <a:pPr algn="just" rtl="1">
              <a:spcAft>
                <a:spcPts val="600"/>
              </a:spcAft>
              <a:buFont typeface="Wingdings" pitchFamily="2" charset="2"/>
              <a:buChar char="ü"/>
            </a:pPr>
            <a:r>
              <a:rPr lang="ar-SA" sz="1500" dirty="0" smtClean="0">
                <a:solidFill>
                  <a:srgbClr val="000000"/>
                </a:solidFill>
              </a:rPr>
              <a:t>التكاليف الإدارية</a:t>
            </a:r>
          </a:p>
          <a:p>
            <a:pPr algn="just" rtl="1">
              <a:spcAft>
                <a:spcPts val="600"/>
              </a:spcAft>
              <a:buFont typeface="Wingdings" pitchFamily="2" charset="2"/>
              <a:buChar char="ü"/>
            </a:pPr>
            <a:r>
              <a:rPr lang="ar-SA" sz="1500" dirty="0" smtClean="0">
                <a:solidFill>
                  <a:srgbClr val="000000"/>
                </a:solidFill>
              </a:rPr>
              <a:t>تكاليف التخزين</a:t>
            </a:r>
          </a:p>
          <a:p>
            <a:pPr algn="just" rtl="1">
              <a:spcAft>
                <a:spcPts val="600"/>
              </a:spcAft>
              <a:buFont typeface="Wingdings" pitchFamily="2" charset="2"/>
              <a:buChar char="ü"/>
            </a:pPr>
            <a:r>
              <a:rPr lang="ar-SA" sz="1500" dirty="0" smtClean="0">
                <a:solidFill>
                  <a:srgbClr val="000000"/>
                </a:solidFill>
              </a:rPr>
              <a:t>تكاليف الاتصال والترويج</a:t>
            </a:r>
            <a:endParaRPr lang="fr-FR" sz="1500" dirty="0" smtClean="0">
              <a:solidFill>
                <a:srgbClr val="000000"/>
              </a:solidFill>
            </a:endParaRPr>
          </a:p>
          <a:p>
            <a:pPr algn="just" rtl="1"/>
            <a:endParaRPr lang="fr-FR" sz="15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331640" y="1461259"/>
            <a:ext cx="6840760" cy="46320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300"/>
              </a:lnSpc>
              <a:spcBef>
                <a:spcPct val="0"/>
              </a:spcBef>
              <a:spcAft>
                <a:spcPts val="800"/>
              </a:spcAft>
              <a:buClrTx/>
              <a:buSzTx/>
              <a:buFontTx/>
              <a:buNone/>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ويمكننا مما سبق أن نستشف أهم المزايا والعيوب التي تتعلق بهذه الاستراتيجية فيما يلي: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ts val="800"/>
              </a:spcAft>
              <a:buClrTx/>
              <a:buSzTx/>
              <a:buFontTx/>
              <a:buNone/>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أ- المـزايـا: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تسمح باعتبار خصوصيات المستهلكين من خلال التوجه برغباتهم وحاجاتهم </a:t>
            </a:r>
            <a:r>
              <a:rPr kumimoji="0" lang="fr-FR"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المفهوم التسويقي</a:t>
            </a:r>
            <a:r>
              <a:rPr kumimoji="0" lang="fr-FR"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مكيّفة مع التسويق الصناعي أين يتم التعامل مع عدد قليل من الزبائن لهم حاجات خاصة؛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استراتيجية الهامش المرتفع على المدى البعيد أفضل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مردودية</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من استراتيجية الحجم الكبير؛</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التغطية الجيدة لمجموع السوق مما يسهم في رفع المبيعات الإجمالية للمؤسسة؛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80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استهداف عدة قطاعات يجعل المؤسسة في منأى عن خطر التقلبات التي قد تحدث في قطاع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ما...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800"/>
              </a:spcAft>
              <a:buClrTx/>
              <a:buSzTx/>
              <a:buFontTx/>
              <a:buNone/>
              <a:tabLst>
                <a:tab pos="192088" algn="l"/>
              </a:tabLst>
            </a:pP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ب- العيوب:</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لا يوجد هناك تكييف تام مع الرغبات فيما يخص السعر، التوزيع،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المنتوج..</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لكل مستهلك؛</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هذه السياسة أكبر تكلفة لأنها تتضمن نفقات إضافية يتطلبها تكييف المنتجات مع عدة قطاعات؛</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إن الاتصال بالمستهلكين في ظل هذه الاستراتيجية أكثر صعوبة من الاتصال الشامل لأنه يستلزم </a:t>
            </a:r>
          </a:p>
          <a:p>
            <a:pPr marL="0" marR="0" lvl="0" indent="0" algn="just" defTabSz="914400" rtl="1" eaLnBrk="0" fontAlgn="base" latinLnBrk="0" hangingPunct="0">
              <a:lnSpc>
                <a:spcPts val="2300"/>
              </a:lnSpc>
              <a:spcBef>
                <a:spcPct val="0"/>
              </a:spcBef>
              <a:spcAft>
                <a:spcPts val="0"/>
              </a:spcAft>
              <a:buClrTx/>
              <a:buSzTx/>
              <a:tabLst>
                <a:tab pos="192088" algn="l"/>
              </a:tabLst>
            </a:pPr>
            <a:r>
              <a:rPr lang="ar-SA" altLang="zh-CN" sz="1600" dirty="0" smtClean="0">
                <a:solidFill>
                  <a:srgbClr val="000000"/>
                </a:solidFill>
                <a:latin typeface="Arial" pitchFamily="34" charset="0"/>
                <a:ea typeface="SimSun" pitchFamily="2" charset="-122"/>
                <a:cs typeface="Arial" pitchFamily="34" charset="0"/>
                <a:sym typeface="Symbol" pitchFamily="18" charset="2"/>
              </a:rPr>
              <a:t>     </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وسائل خاصة وقريبة من المشترين المحتملين في كل قطاع من قطاعات السوق الكلي؛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التكلفة الكبيرة التي تحتاجها المؤسسة من أجل دراسة السوق وبحوث التسويق؛</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ts val="2300"/>
              </a:lnSpc>
              <a:spcBef>
                <a:spcPct val="0"/>
              </a:spcBef>
              <a:spcAft>
                <a:spcPts val="0"/>
              </a:spcAft>
              <a:buClrTx/>
              <a:buSzTx/>
              <a:buFontTx/>
              <a:buChar char="•"/>
              <a:tabLst>
                <a:tab pos="192088"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rPr>
              <a:t>    تتطلب هذه السياسة كفاءات تكنولوجية ومهارات بشرية من أجل التنويع في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sym typeface="Symbol" pitchFamily="18" charset="2"/>
              </a:rPr>
              <a:t>العرض...</a:t>
            </a:r>
            <a:endPar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1340768"/>
            <a:ext cx="7848872" cy="1813317"/>
          </a:xfrm>
          <a:prstGeom prst="rect">
            <a:avLst/>
          </a:prstGeom>
        </p:spPr>
        <p:txBody>
          <a:bodyPr wrap="square">
            <a:spAutoFit/>
          </a:bodyPr>
          <a:lstStyle/>
          <a:p>
            <a:pPr algn="just" rtl="1">
              <a:lnSpc>
                <a:spcPts val="2300"/>
              </a:lnSpc>
            </a:pPr>
            <a:r>
              <a:rPr lang="ar-SA" sz="1600" b="1" dirty="0" smtClean="0">
                <a:solidFill>
                  <a:srgbClr val="000000"/>
                </a:solidFill>
              </a:rPr>
              <a:t> 3</a:t>
            </a:r>
            <a:r>
              <a:rPr lang="fr-FR" sz="1600" b="1" dirty="0" smtClean="0">
                <a:solidFill>
                  <a:srgbClr val="000000"/>
                </a:solidFill>
                <a:sym typeface="Symbol"/>
              </a:rPr>
              <a:t></a:t>
            </a:r>
            <a:r>
              <a:rPr lang="ar-SA" sz="1600" b="1" dirty="0" smtClean="0">
                <a:solidFill>
                  <a:srgbClr val="000000"/>
                </a:solidFill>
              </a:rPr>
              <a:t> استراتيجية التركيز: </a:t>
            </a:r>
            <a:r>
              <a:rPr lang="ar-SA" sz="1500" dirty="0" smtClean="0">
                <a:solidFill>
                  <a:srgbClr val="000000"/>
                </a:solidFill>
              </a:rPr>
              <a:t>إن كثيـرا من الباحثين في التسويق أمثال </a:t>
            </a:r>
            <a:r>
              <a:rPr lang="fr-FR" sz="1400" i="1" dirty="0" smtClean="0">
                <a:solidFill>
                  <a:srgbClr val="000000"/>
                </a:solidFill>
                <a:latin typeface="Times New Roman" pitchFamily="18" charset="0"/>
                <a:cs typeface="Times New Roman" pitchFamily="18" charset="0"/>
                <a:sym typeface="Symbol"/>
              </a:rPr>
              <a:t></a:t>
            </a:r>
            <a:r>
              <a:rPr lang="fr-FR" sz="1400" i="1" dirty="0" smtClean="0">
                <a:solidFill>
                  <a:srgbClr val="000000"/>
                </a:solidFill>
                <a:latin typeface="Times New Roman" pitchFamily="18" charset="0"/>
                <a:cs typeface="Times New Roman" pitchFamily="18" charset="0"/>
              </a:rPr>
              <a:t>Al Ries, Jack </a:t>
            </a:r>
            <a:r>
              <a:rPr lang="fr-FR" sz="1400" i="1" dirty="0" err="1" smtClean="0">
                <a:solidFill>
                  <a:srgbClr val="000000"/>
                </a:solidFill>
                <a:latin typeface="Times New Roman" pitchFamily="18" charset="0"/>
                <a:cs typeface="Times New Roman" pitchFamily="18" charset="0"/>
              </a:rPr>
              <a:t>Trout</a:t>
            </a:r>
            <a:r>
              <a:rPr lang="fr-FR" sz="1400" i="1" dirty="0" smtClean="0">
                <a:solidFill>
                  <a:srgbClr val="000000"/>
                </a:solidFill>
                <a:latin typeface="Times New Roman" pitchFamily="18" charset="0"/>
                <a:cs typeface="Times New Roman" pitchFamily="18" charset="0"/>
              </a:rPr>
              <a:t>, F.D.</a:t>
            </a:r>
            <a:r>
              <a:rPr lang="fr-FR" sz="1400" i="1" dirty="0" err="1" smtClean="0">
                <a:solidFill>
                  <a:srgbClr val="000000"/>
                </a:solidFill>
                <a:latin typeface="Times New Roman" pitchFamily="18" charset="0"/>
                <a:cs typeface="Times New Roman" pitchFamily="18" charset="0"/>
              </a:rPr>
              <a:t>wiersema</a:t>
            </a:r>
            <a:r>
              <a:rPr lang="fr-FR" sz="1400" i="1" dirty="0" smtClean="0">
                <a:solidFill>
                  <a:srgbClr val="000000"/>
                </a:solidFill>
                <a:latin typeface="Times New Roman" pitchFamily="18" charset="0"/>
                <a:cs typeface="Times New Roman" pitchFamily="18" charset="0"/>
              </a:rPr>
              <a:t>, R.D.</a:t>
            </a:r>
            <a:r>
              <a:rPr lang="fr-FR" sz="1400" i="1" dirty="0" err="1" smtClean="0">
                <a:solidFill>
                  <a:srgbClr val="000000"/>
                </a:solidFill>
                <a:latin typeface="Times New Roman" pitchFamily="18" charset="0"/>
                <a:cs typeface="Times New Roman" pitchFamily="18" charset="0"/>
              </a:rPr>
              <a:t>Buzzel</a:t>
            </a:r>
            <a:r>
              <a:rPr lang="fr-FR" sz="1400" i="1" dirty="0" smtClean="0">
                <a:solidFill>
                  <a:srgbClr val="000000"/>
                </a:solidFill>
                <a:latin typeface="Times New Roman" pitchFamily="18" charset="0"/>
                <a:cs typeface="Times New Roman" pitchFamily="18" charset="0"/>
              </a:rPr>
              <a:t>…</a:t>
            </a:r>
            <a:r>
              <a:rPr lang="fr-FR" sz="1400" i="1" dirty="0" smtClean="0">
                <a:solidFill>
                  <a:srgbClr val="000000"/>
                </a:solidFill>
                <a:latin typeface="Times New Roman" pitchFamily="18" charset="0"/>
                <a:cs typeface="Times New Roman" pitchFamily="18" charset="0"/>
                <a:sym typeface="Symbol"/>
              </a:rPr>
              <a:t></a:t>
            </a:r>
            <a:r>
              <a:rPr lang="ar-SA" sz="1400" dirty="0" smtClean="0">
                <a:solidFill>
                  <a:srgbClr val="000000"/>
                </a:solidFill>
                <a:latin typeface="Times New Roman" pitchFamily="18" charset="0"/>
                <a:cs typeface="Times New Roman" pitchFamily="18" charset="0"/>
              </a:rPr>
              <a:t> </a:t>
            </a:r>
            <a:r>
              <a:rPr lang="ar-SA" sz="1500" dirty="0" smtClean="0">
                <a:solidFill>
                  <a:srgbClr val="000000"/>
                </a:solidFill>
              </a:rPr>
              <a:t>يعتبرون أن نجاح العديد من المؤسسات التي حققت نموا مهما في حصصها السوقية إنما حققت ذلك عن طريق تركيز جهودها التسويقية على قطاع تم اختياره بعناية.</a:t>
            </a:r>
            <a:endParaRPr lang="fr-FR" sz="1500" dirty="0" smtClean="0">
              <a:solidFill>
                <a:srgbClr val="000000"/>
              </a:solidFill>
            </a:endParaRPr>
          </a:p>
          <a:p>
            <a:pPr algn="just" rtl="1">
              <a:lnSpc>
                <a:spcPts val="2300"/>
              </a:lnSpc>
            </a:pPr>
            <a:r>
              <a:rPr lang="fr-FR" sz="1500" dirty="0" smtClean="0">
                <a:solidFill>
                  <a:srgbClr val="000000"/>
                </a:solidFill>
              </a:rPr>
              <a:t> </a:t>
            </a:r>
            <a:r>
              <a:rPr lang="ar-SA" sz="1500" dirty="0" smtClean="0">
                <a:solidFill>
                  <a:srgbClr val="000000"/>
                </a:solidFill>
              </a:rPr>
              <a:t>      إن مؤسسة سيارات مثل</a:t>
            </a:r>
            <a:r>
              <a:rPr lang="fr-FR" sz="1400" i="1" dirty="0" err="1" smtClean="0">
                <a:solidFill>
                  <a:srgbClr val="000000"/>
                </a:solidFill>
                <a:latin typeface="Times New Roman" pitchFamily="18" charset="0"/>
                <a:cs typeface="Times New Roman" pitchFamily="18" charset="0"/>
              </a:rPr>
              <a:t>Rolls-royce</a:t>
            </a:r>
            <a:r>
              <a:rPr lang="ar-SA" sz="1400" i="1" dirty="0" smtClean="0">
                <a:solidFill>
                  <a:srgbClr val="000000"/>
                </a:solidFill>
                <a:latin typeface="Times New Roman" pitchFamily="18" charset="0"/>
                <a:cs typeface="Times New Roman" pitchFamily="18" charset="0"/>
              </a:rPr>
              <a:t> </a:t>
            </a:r>
            <a:r>
              <a:rPr lang="fr-FR" sz="1500" dirty="0" smtClean="0">
                <a:solidFill>
                  <a:srgbClr val="000000"/>
                </a:solidFill>
              </a:rPr>
              <a:t>  </a:t>
            </a:r>
            <a:r>
              <a:rPr lang="ar-SA" sz="1500" dirty="0" smtClean="0">
                <a:solidFill>
                  <a:srgbClr val="000000"/>
                </a:solidFill>
              </a:rPr>
              <a:t>أو </a:t>
            </a:r>
            <a:r>
              <a:rPr lang="fr-FR" sz="1400" i="1" dirty="0" smtClean="0">
                <a:solidFill>
                  <a:srgbClr val="000000"/>
                </a:solidFill>
                <a:latin typeface="Times New Roman" pitchFamily="18" charset="0"/>
                <a:cs typeface="Times New Roman" pitchFamily="18" charset="0"/>
              </a:rPr>
              <a:t>Jaguar</a:t>
            </a:r>
            <a:r>
              <a:rPr lang="fr-FR" sz="1500" dirty="0" smtClean="0">
                <a:solidFill>
                  <a:srgbClr val="000000"/>
                </a:solidFill>
              </a:rPr>
              <a:t> </a:t>
            </a:r>
            <a:r>
              <a:rPr lang="ar-SA" sz="1500" dirty="0" smtClean="0">
                <a:solidFill>
                  <a:srgbClr val="000000"/>
                </a:solidFill>
              </a:rPr>
              <a:t> لا توجّه </a:t>
            </a:r>
            <a:r>
              <a:rPr lang="ar-SA" sz="1500" dirty="0" err="1" smtClean="0">
                <a:solidFill>
                  <a:srgbClr val="000000"/>
                </a:solidFill>
              </a:rPr>
              <a:t>منتوجها</a:t>
            </a:r>
            <a:r>
              <a:rPr lang="ar-SA" sz="1500" dirty="0" smtClean="0">
                <a:solidFill>
                  <a:srgbClr val="000000"/>
                </a:solidFill>
              </a:rPr>
              <a:t> إلى عموم مالكي السيارات ولكنها تركز على تلك الفئة المترفة صاحبة الدخول العالية والتي يمكن لها تغطية النفقات الضخمة التي يتطلبها إنتاج تلك السيارات </a:t>
            </a:r>
            <a:r>
              <a:rPr lang="ar-SA" sz="1500" dirty="0" err="1" smtClean="0">
                <a:solidFill>
                  <a:srgbClr val="000000"/>
                </a:solidFill>
              </a:rPr>
              <a:t>الفارهـة</a:t>
            </a:r>
            <a:endParaRPr lang="fr-FR" sz="1500" dirty="0" smtClean="0">
              <a:solidFill>
                <a:srgbClr val="000000"/>
              </a:solidFill>
            </a:endParaRPr>
          </a:p>
          <a:p>
            <a:pPr algn="just" rtl="1"/>
            <a:endParaRPr lang="fr-FR" sz="1600" dirty="0">
              <a:solidFill>
                <a:srgbClr val="000000"/>
              </a:solidFill>
            </a:endParaRPr>
          </a:p>
        </p:txBody>
      </p:sp>
      <p:sp>
        <p:nvSpPr>
          <p:cNvPr id="70657" name="Rectangle 1"/>
          <p:cNvSpPr>
            <a:spLocks noChangeArrowheads="1"/>
          </p:cNvSpPr>
          <p:nvPr/>
        </p:nvSpPr>
        <p:spPr bwMode="auto">
          <a:xfrm>
            <a:off x="971600" y="2924944"/>
            <a:ext cx="7704856"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200"/>
              </a:lnSpc>
              <a:spcBef>
                <a:spcPct val="0"/>
              </a:spcBef>
              <a:spcAft>
                <a:spcPct val="0"/>
              </a:spcAft>
              <a:buClrTx/>
              <a:buSzTx/>
              <a:buFontTx/>
              <a:buNone/>
              <a:tabLst/>
            </a:pP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والسؤال الذي يطرح نفسه غالبا هو: ما حجم القطاع الذي يمكن أن تعتبره المؤسسة سوقها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المركز؟</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وللإجابة على ذلك فلنفرض أن مؤسسة ما قررت أن تستهدف قطاعا من قطاعات السوق الكلي، بصفة عامة فإنها يمكن أن تكون أمام ثلاث حالات يوضحها الشكل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التالي:</a:t>
            </a:r>
            <a:endParaRPr kumimoji="0" lang="ar-SA" altLang="zh-CN" sz="15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70663" name="Group 7"/>
          <p:cNvGrpSpPr>
            <a:grpSpLocks noChangeAspect="1"/>
          </p:cNvGrpSpPr>
          <p:nvPr/>
        </p:nvGrpSpPr>
        <p:grpSpPr bwMode="auto">
          <a:xfrm>
            <a:off x="1619672" y="4005064"/>
            <a:ext cx="5715000" cy="2057400"/>
            <a:chOff x="1480" y="1428"/>
            <a:chExt cx="9000" cy="3240"/>
          </a:xfrm>
        </p:grpSpPr>
        <p:sp>
          <p:nvSpPr>
            <p:cNvPr id="70664" name="AutoShape 8"/>
            <p:cNvSpPr>
              <a:spLocks noChangeAspect="1" noChangeArrowheads="1"/>
            </p:cNvSpPr>
            <p:nvPr/>
          </p:nvSpPr>
          <p:spPr bwMode="auto">
            <a:xfrm>
              <a:off x="1480" y="1428"/>
              <a:ext cx="9000" cy="3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fr-FR" sz="1200" b="1">
                <a:solidFill>
                  <a:srgbClr val="000000"/>
                </a:solidFill>
              </a:endParaRPr>
            </a:p>
          </p:txBody>
        </p:sp>
        <p:sp>
          <p:nvSpPr>
            <p:cNvPr id="70665" name="Text Box 9"/>
            <p:cNvSpPr txBox="1">
              <a:spLocks noChangeArrowheads="1"/>
            </p:cNvSpPr>
            <p:nvPr/>
          </p:nvSpPr>
          <p:spPr bwMode="auto">
            <a:xfrm>
              <a:off x="2882" y="3950"/>
              <a:ext cx="600" cy="47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0000"/>
                  </a:solidFill>
                  <a:effectLst/>
                  <a:latin typeface="Calibri" pitchFamily="34" charset="0"/>
                  <a:ea typeface="Arial" pitchFamily="34" charset="0"/>
                  <a:cs typeface="Arial" pitchFamily="34" charset="0"/>
                </a:rPr>
                <a:t>-3-</a:t>
              </a:r>
              <a:endParaRPr kumimoji="0" lang="fr-FR" sz="1200" b="1" i="0" u="none" strike="noStrike" cap="none" normalizeH="0" baseline="0" smtClean="0">
                <a:ln>
                  <a:noFill/>
                </a:ln>
                <a:solidFill>
                  <a:srgbClr val="000000"/>
                </a:solidFill>
                <a:effectLst/>
                <a:latin typeface="Arial" pitchFamily="34" charset="0"/>
                <a:cs typeface="Arial" pitchFamily="34" charset="0"/>
              </a:endParaRPr>
            </a:p>
          </p:txBody>
        </p:sp>
        <p:sp>
          <p:nvSpPr>
            <p:cNvPr id="70666" name="Text Box 10"/>
            <p:cNvSpPr txBox="1">
              <a:spLocks noChangeArrowheads="1"/>
            </p:cNvSpPr>
            <p:nvPr/>
          </p:nvSpPr>
          <p:spPr bwMode="auto">
            <a:xfrm>
              <a:off x="8489" y="3950"/>
              <a:ext cx="600" cy="47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0000"/>
                  </a:solidFill>
                  <a:effectLst/>
                  <a:latin typeface="Calibri" pitchFamily="34" charset="0"/>
                  <a:ea typeface="Arial" pitchFamily="34" charset="0"/>
                  <a:cs typeface="Arial" pitchFamily="34" charset="0"/>
                </a:rPr>
                <a:t>-1-</a:t>
              </a:r>
              <a:endParaRPr kumimoji="0" lang="fr-FR" sz="1200" b="1" i="0" u="none" strike="noStrike" cap="none" normalizeH="0" baseline="0" smtClean="0">
                <a:ln>
                  <a:noFill/>
                </a:ln>
                <a:solidFill>
                  <a:srgbClr val="000000"/>
                </a:solidFill>
                <a:effectLst/>
                <a:latin typeface="Arial" pitchFamily="34" charset="0"/>
                <a:cs typeface="Arial" pitchFamily="34" charset="0"/>
              </a:endParaRPr>
            </a:p>
          </p:txBody>
        </p:sp>
        <p:sp>
          <p:nvSpPr>
            <p:cNvPr id="70667" name="Text Box 11"/>
            <p:cNvSpPr txBox="1">
              <a:spLocks noChangeArrowheads="1"/>
            </p:cNvSpPr>
            <p:nvPr/>
          </p:nvSpPr>
          <p:spPr bwMode="auto">
            <a:xfrm>
              <a:off x="5724" y="3948"/>
              <a:ext cx="600" cy="497"/>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smtClean="0">
                  <a:ln>
                    <a:noFill/>
                  </a:ln>
                  <a:solidFill>
                    <a:srgbClr val="000000"/>
                  </a:solidFill>
                  <a:effectLst/>
                  <a:latin typeface="Calibri" pitchFamily="34" charset="0"/>
                  <a:ea typeface="Arial" pitchFamily="34" charset="0"/>
                  <a:cs typeface="Arial" pitchFamily="34" charset="0"/>
                </a:rPr>
                <a:t>-2-</a:t>
              </a:r>
              <a:endParaRPr kumimoji="0" lang="fr-FR" sz="1200" b="1" i="0" u="none" strike="noStrike" cap="none" normalizeH="0" baseline="0" smtClean="0">
                <a:ln>
                  <a:noFill/>
                </a:ln>
                <a:solidFill>
                  <a:srgbClr val="000000"/>
                </a:solidFill>
                <a:effectLst/>
                <a:latin typeface="Arial" pitchFamily="34" charset="0"/>
                <a:cs typeface="Arial" pitchFamily="34" charset="0"/>
              </a:endParaRPr>
            </a:p>
          </p:txBody>
        </p:sp>
      </p:grpSp>
      <p:pic>
        <p:nvPicPr>
          <p:cNvPr id="21" name="Image 20"/>
          <p:cNvPicPr/>
          <p:nvPr/>
        </p:nvPicPr>
        <p:blipFill>
          <a:blip r:embed="rId2" cstate="print"/>
          <a:srcRect/>
          <a:stretch>
            <a:fillRect/>
          </a:stretch>
        </p:blipFill>
        <p:spPr bwMode="auto">
          <a:xfrm>
            <a:off x="1691680" y="3877404"/>
            <a:ext cx="5518785" cy="197548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899592" y="1800637"/>
            <a:ext cx="7416824" cy="36445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300"/>
              </a:lnSpc>
              <a:spcBef>
                <a:spcPct val="0"/>
              </a:spcBef>
              <a:spcAft>
                <a:spcPts val="600"/>
              </a:spcAft>
              <a:buClrTx/>
              <a:buSzTx/>
              <a:buFontTx/>
              <a:buNone/>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ويمكننا في النهاية أن نخلص إلى أهم المزايا والعيوب التي تخص استراتيجية التركيز فيما يلي: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ts val="600"/>
              </a:spcAft>
              <a:buClrTx/>
              <a:buSzTx/>
              <a:buFontTx/>
              <a:buNone/>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أ- المـزايـا: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التعرف على حاجات ورغبات الأفراد بشكل جيد يساعد على مقابلتها بمنتجات مناسبة لها؛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موافقة هذه الاستراتيجية للمؤسسات الصغيرة والمتوسطة وحمايتها من أخطار المنافسين الكبار؛</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الاستفادة من مزايا التخصص خاصة من خلال التخفيض في تكاليف الإنتاج، التوزيع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والترويج..؛</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البعد عن تقليد المنافسين للمؤسسة عن طريق تخصصها في تكنولوجيا وإنتاج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خاص...</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ts val="600"/>
              </a:spcBef>
              <a:spcAft>
                <a:spcPts val="600"/>
              </a:spcAft>
              <a:buClrTx/>
              <a:buSzTx/>
              <a:buFontTx/>
              <a:buNone/>
              <a:tabLst>
                <a:tab pos="239713" algn="l"/>
              </a:tabLst>
            </a:pPr>
            <a:r>
              <a:rPr kumimoji="0" lang="ar-SA" altLang="zh-CN" sz="16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ب- العيوب:</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خطر تحول رغبات وأذواق المستهلكين قد يُفقد المؤسسة سوقها تماما؛</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خطر التغير والتطور في التكنولوجيا بما يتجاوز تلك التي تمتلكها المؤسسة؛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تهديد دخول المنافسين الجدد إلى القطاع الصغير بما يفقده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مردوديته</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العالية؛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300"/>
              </a:lnSpc>
              <a:spcBef>
                <a:spcPct val="0"/>
              </a:spcBef>
              <a:spcAft>
                <a:spcPct val="0"/>
              </a:spcAft>
              <a:buClrTx/>
              <a:buSzTx/>
              <a:buFontTx/>
              <a:buChar char="•"/>
              <a:tabLst>
                <a:tab pos="239713" algn="l"/>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الحاجة </a:t>
            </a:r>
            <a:r>
              <a:rPr lang="ar-SA" altLang="zh-CN" sz="1600" dirty="0" smtClean="0">
                <a:solidFill>
                  <a:srgbClr val="000000"/>
                </a:solidFill>
                <a:latin typeface="Arial" pitchFamily="34" charset="0"/>
                <a:ea typeface="SimSun" pitchFamily="2" charset="-122"/>
                <a:cs typeface="Arial" pitchFamily="34" charset="0"/>
              </a:rPr>
              <a:t>ل</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إجراء دراسات سوقية وبحوث تسويقية معمّقة ومكلفة من أجل تحديد القطاع المناسب للتركيز عليه</a:t>
            </a:r>
            <a:r>
              <a:rPr lang="ar-SA" altLang="zh-CN" sz="1600" dirty="0" smtClean="0">
                <a:solidFill>
                  <a:srgbClr val="000000"/>
                </a:solidFill>
                <a:latin typeface="Arial" pitchFamily="34" charset="0"/>
                <a:ea typeface="SimSun" pitchFamily="2" charset="-122"/>
                <a:cs typeface="Arial" pitchFamily="34" charset="0"/>
              </a:rPr>
              <a:t>.</a:t>
            </a:r>
            <a:endParaRPr kumimoji="0" lang="ar-SA" altLang="zh-CN" sz="16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15616" y="2276872"/>
            <a:ext cx="6876256" cy="27597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ولتفادي النقائص والتقليل منها فإن المؤسسة التي تتبنى هذه الاستراتيجية عليها أن تراعي بعض الشروط من خلال ما يلي:</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توفير المهارات والكفاءات اللازمة لخدمة القطاع السوقي المختار؛</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تجنب القطاعات التي يعمل فيها ويسيطر عليها المنافسون ويسهل فيها تقليد نشاطات المؤسسة؛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المراقبة المستمرة لما يحدث في البيئة التكنولوجية من تغير قد يؤدي إلى تقليص الحاجة لمنتجـات  </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المؤسسة في مقابل منتجات جديدة أو مقلدة </a:t>
            </a:r>
            <a:r>
              <a:rPr kumimoji="0" lang="ar-SA" altLang="zh-CN" sz="16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لمنتوج</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المؤسسة؛</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 متابعة النمو الحاصل في القطاع السوقي المستهدف من أجـل توسيع الحصة السوقية بما يعزز</a:t>
            </a:r>
            <a:endParaRPr kumimoji="0" lang="en-US"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endParaRPr>
          </a:p>
          <a:p>
            <a:pPr marL="0" marR="0" lvl="0" indent="0" algn="just" defTabSz="914400" rtl="1" eaLnBrk="0" fontAlgn="base" latinLnBrk="0" hangingPunct="0">
              <a:lnSpc>
                <a:spcPts val="26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ويرفع من حواجز الدخول في وجه المنافسين لأن النمو السريع يؤثر على شهية هؤلاء؛</a:t>
            </a:r>
            <a:r>
              <a:rPr kumimoji="0" lang="fr-FR" altLang="zh-CN" sz="16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endParaRPr kumimoji="0" lang="fr-FR" altLang="zh-CN" sz="16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3848" y="404664"/>
            <a:ext cx="3496470" cy="369332"/>
          </a:xfrm>
          <a:prstGeom prst="rect">
            <a:avLst/>
          </a:prstGeom>
        </p:spPr>
        <p:txBody>
          <a:bodyPr wrap="none">
            <a:spAutoFit/>
          </a:bodyPr>
          <a:lstStyle/>
          <a:p>
            <a:r>
              <a:rPr lang="ar-SA" b="1" dirty="0" smtClean="0">
                <a:solidFill>
                  <a:schemeClr val="bg1"/>
                </a:solidFill>
              </a:rPr>
              <a:t>معايير المفاضلة بين استراتيجيات الاستهداف</a:t>
            </a:r>
            <a:endParaRPr lang="fr-FR" dirty="0">
              <a:solidFill>
                <a:schemeClr val="bg1"/>
              </a:solidFill>
            </a:endParaRPr>
          </a:p>
        </p:txBody>
      </p:sp>
      <p:sp>
        <p:nvSpPr>
          <p:cNvPr id="71695" name="Rectangle 15"/>
          <p:cNvSpPr>
            <a:spLocks noChangeArrowheads="1"/>
          </p:cNvSpPr>
          <p:nvPr/>
        </p:nvSpPr>
        <p:spPr bwMode="auto">
          <a:xfrm>
            <a:off x="1619672" y="1412776"/>
            <a:ext cx="684076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a:lnSpc>
                <a:spcPts val="2200"/>
              </a:lnSpc>
            </a:pP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1) درجة تجانس </a:t>
            </a:r>
            <a:r>
              <a:rPr kumimoji="0" lang="ar-SA" altLang="zh-CN" sz="1500" b="1"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السوق </a:t>
            </a: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lang="ar-SA" altLang="zh-CN" sz="1500" dirty="0" smtClean="0">
                <a:solidFill>
                  <a:srgbClr val="000000"/>
                </a:solidFill>
                <a:latin typeface="Arial" pitchFamily="34" charset="0"/>
                <a:ea typeface="SimSun" pitchFamily="2" charset="-122"/>
                <a:cs typeface="Arial" pitchFamily="34" charset="0"/>
              </a:rPr>
              <a:t>عندما تتبنى </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المؤسسة تسويقا مستهدفا فإنها تواجه عدة أنواع من الأسواق، ولو أن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تفضيلات</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المستهلكين يمكن أن نمثلها بنقاط موزعة في مستوٍ، فإن هذه النقاط ستكون على ثلاثة أشكال كما يلي:</a:t>
            </a:r>
            <a:endParaRPr kumimoji="0" lang="fr-FR" altLang="zh-CN" sz="15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0" eaLnBrk="0" fontAlgn="base" latinLnBrk="0" hangingPunct="0">
              <a:lnSpc>
                <a:spcPts val="2200"/>
              </a:lnSpc>
              <a:spcBef>
                <a:spcPct val="0"/>
              </a:spcBef>
              <a:spcAft>
                <a:spcPct val="0"/>
              </a:spcAft>
              <a:buClrTx/>
              <a:buSzTx/>
              <a:buFontTx/>
              <a:buNone/>
              <a:tabLst/>
            </a:pPr>
            <a:endParaRPr kumimoji="0" lang="fr-FR" altLang="zh-CN" sz="15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71681" name="Group 1"/>
          <p:cNvGrpSpPr>
            <a:grpSpLocks/>
          </p:cNvGrpSpPr>
          <p:nvPr/>
        </p:nvGrpSpPr>
        <p:grpSpPr bwMode="auto">
          <a:xfrm>
            <a:off x="1763688" y="2564904"/>
            <a:ext cx="5757863" cy="2535237"/>
            <a:chOff x="1134" y="5696"/>
            <a:chExt cx="9068" cy="3993"/>
          </a:xfrm>
        </p:grpSpPr>
        <p:grpSp>
          <p:nvGrpSpPr>
            <p:cNvPr id="71683" name="Group 3"/>
            <p:cNvGrpSpPr>
              <a:grpSpLocks/>
            </p:cNvGrpSpPr>
            <p:nvPr/>
          </p:nvGrpSpPr>
          <p:grpSpPr bwMode="auto">
            <a:xfrm>
              <a:off x="1134" y="5696"/>
              <a:ext cx="9068" cy="2712"/>
              <a:chOff x="1418" y="8766"/>
              <a:chExt cx="9068" cy="2712"/>
            </a:xfrm>
          </p:grpSpPr>
          <p:sp>
            <p:nvSpPr>
              <p:cNvPr id="71694" name="Freeform 14"/>
              <p:cNvSpPr>
                <a:spLocks/>
              </p:cNvSpPr>
              <p:nvPr/>
            </p:nvSpPr>
            <p:spPr bwMode="auto">
              <a:xfrm>
                <a:off x="1478" y="9306"/>
                <a:ext cx="2222" cy="2158"/>
              </a:xfrm>
              <a:custGeom>
                <a:avLst/>
                <a:gdLst/>
                <a:ahLst/>
                <a:cxnLst>
                  <a:cxn ang="0">
                    <a:pos x="19" y="0"/>
                  </a:cxn>
                  <a:cxn ang="0">
                    <a:pos x="0" y="1125"/>
                  </a:cxn>
                  <a:cxn ang="0">
                    <a:pos x="2880" y="1125"/>
                  </a:cxn>
                </a:cxnLst>
                <a:rect l="0" t="0" r="r" b="b"/>
                <a:pathLst>
                  <a:path w="2880" h="1125">
                    <a:moveTo>
                      <a:pt x="19" y="0"/>
                    </a:moveTo>
                    <a:lnTo>
                      <a:pt x="0" y="1125"/>
                    </a:lnTo>
                    <a:lnTo>
                      <a:pt x="2880" y="1125"/>
                    </a:lnTo>
                  </a:path>
                </a:pathLst>
              </a:cu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93" name="Freeform 13"/>
              <p:cNvSpPr>
                <a:spLocks/>
              </p:cNvSpPr>
              <p:nvPr/>
            </p:nvSpPr>
            <p:spPr bwMode="auto">
              <a:xfrm>
                <a:off x="8254" y="9320"/>
                <a:ext cx="2222" cy="2158"/>
              </a:xfrm>
              <a:custGeom>
                <a:avLst/>
                <a:gdLst/>
                <a:ahLst/>
                <a:cxnLst>
                  <a:cxn ang="0">
                    <a:pos x="19" y="0"/>
                  </a:cxn>
                  <a:cxn ang="0">
                    <a:pos x="0" y="1125"/>
                  </a:cxn>
                  <a:cxn ang="0">
                    <a:pos x="2880" y="1125"/>
                  </a:cxn>
                </a:cxnLst>
                <a:rect l="0" t="0" r="r" b="b"/>
                <a:pathLst>
                  <a:path w="2880" h="1125">
                    <a:moveTo>
                      <a:pt x="19" y="0"/>
                    </a:moveTo>
                    <a:lnTo>
                      <a:pt x="0" y="1125"/>
                    </a:lnTo>
                    <a:lnTo>
                      <a:pt x="2880" y="1125"/>
                    </a:lnTo>
                  </a:path>
                </a:pathLst>
              </a:cu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92" name="Freeform 12"/>
              <p:cNvSpPr>
                <a:spLocks/>
              </p:cNvSpPr>
              <p:nvPr/>
            </p:nvSpPr>
            <p:spPr bwMode="auto">
              <a:xfrm>
                <a:off x="4865" y="9320"/>
                <a:ext cx="2222" cy="2158"/>
              </a:xfrm>
              <a:custGeom>
                <a:avLst/>
                <a:gdLst/>
                <a:ahLst/>
                <a:cxnLst>
                  <a:cxn ang="0">
                    <a:pos x="19" y="0"/>
                  </a:cxn>
                  <a:cxn ang="0">
                    <a:pos x="0" y="1125"/>
                  </a:cxn>
                  <a:cxn ang="0">
                    <a:pos x="2880" y="1125"/>
                  </a:cxn>
                </a:cxnLst>
                <a:rect l="0" t="0" r="r" b="b"/>
                <a:pathLst>
                  <a:path w="2880" h="1125">
                    <a:moveTo>
                      <a:pt x="19" y="0"/>
                    </a:moveTo>
                    <a:lnTo>
                      <a:pt x="0" y="1125"/>
                    </a:lnTo>
                    <a:lnTo>
                      <a:pt x="2880" y="1125"/>
                    </a:lnTo>
                  </a:path>
                </a:pathLst>
              </a:cu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91" name="Oval 11" descr="5 %"/>
              <p:cNvSpPr>
                <a:spLocks noChangeArrowheads="1"/>
              </p:cNvSpPr>
              <p:nvPr/>
            </p:nvSpPr>
            <p:spPr bwMode="auto">
              <a:xfrm>
                <a:off x="2738" y="9846"/>
                <a:ext cx="840" cy="72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000000"/>
                  </a:solidFill>
                </a:endParaRPr>
              </a:p>
            </p:txBody>
          </p:sp>
          <p:sp>
            <p:nvSpPr>
              <p:cNvPr id="71690" name="Oval 10" descr="5 %"/>
              <p:cNvSpPr>
                <a:spLocks noChangeArrowheads="1"/>
              </p:cNvSpPr>
              <p:nvPr/>
            </p:nvSpPr>
            <p:spPr bwMode="auto">
              <a:xfrm>
                <a:off x="1658" y="9397"/>
                <a:ext cx="840" cy="84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000000"/>
                  </a:solidFill>
                </a:endParaRPr>
              </a:p>
            </p:txBody>
          </p:sp>
          <p:sp>
            <p:nvSpPr>
              <p:cNvPr id="71689" name="Oval 9" descr="5 %"/>
              <p:cNvSpPr>
                <a:spLocks noChangeArrowheads="1"/>
              </p:cNvSpPr>
              <p:nvPr/>
            </p:nvSpPr>
            <p:spPr bwMode="auto">
              <a:xfrm>
                <a:off x="2018" y="10566"/>
                <a:ext cx="720" cy="72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dirty="0">
                  <a:solidFill>
                    <a:srgbClr val="000000"/>
                  </a:solidFill>
                </a:endParaRPr>
              </a:p>
            </p:txBody>
          </p:sp>
          <p:sp>
            <p:nvSpPr>
              <p:cNvPr id="71688" name="Oval 8" descr="5 %"/>
              <p:cNvSpPr>
                <a:spLocks noChangeArrowheads="1"/>
              </p:cNvSpPr>
              <p:nvPr/>
            </p:nvSpPr>
            <p:spPr bwMode="auto">
              <a:xfrm>
                <a:off x="5018" y="9486"/>
                <a:ext cx="1800" cy="1832"/>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87" name="Oval 7" descr="5 %"/>
              <p:cNvSpPr>
                <a:spLocks noChangeArrowheads="1"/>
              </p:cNvSpPr>
              <p:nvPr/>
            </p:nvSpPr>
            <p:spPr bwMode="auto">
              <a:xfrm>
                <a:off x="8978" y="10026"/>
                <a:ext cx="840" cy="840"/>
              </a:xfrm>
              <a:prstGeom prst="ellipse">
                <a:avLst/>
              </a:prstGeom>
              <a:pattFill prst="pct5">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71686" name="Text Box 6"/>
              <p:cNvSpPr txBox="1">
                <a:spLocks noChangeArrowheads="1"/>
              </p:cNvSpPr>
              <p:nvPr/>
            </p:nvSpPr>
            <p:spPr bwMode="auto">
              <a:xfrm>
                <a:off x="8206" y="8766"/>
                <a:ext cx="2280" cy="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أ-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تفضيلات</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متجانسة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1685" name="Text Box 5"/>
              <p:cNvSpPr txBox="1">
                <a:spLocks noChangeArrowheads="1"/>
              </p:cNvSpPr>
              <p:nvPr/>
            </p:nvSpPr>
            <p:spPr bwMode="auto">
              <a:xfrm>
                <a:off x="4812" y="8766"/>
                <a:ext cx="2280" cy="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ب-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تفضيلات</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مشتّتة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1684" name="Text Box 4"/>
              <p:cNvSpPr txBox="1">
                <a:spLocks noChangeArrowheads="1"/>
              </p:cNvSpPr>
              <p:nvPr/>
            </p:nvSpPr>
            <p:spPr bwMode="auto">
              <a:xfrm>
                <a:off x="1418" y="8766"/>
                <a:ext cx="2280" cy="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ج- </a:t>
                </a:r>
                <a:r>
                  <a:rPr kumimoji="0" lang="ar-SA" altLang="zh-CN" sz="16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تفضيلات</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مصنّفة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71682" name="Text Box 2"/>
            <p:cNvSpPr txBox="1">
              <a:spLocks noChangeArrowheads="1"/>
            </p:cNvSpPr>
            <p:nvPr/>
          </p:nvSpPr>
          <p:spPr bwMode="auto">
            <a:xfrm>
              <a:off x="2428" y="8789"/>
              <a:ext cx="6480" cy="900"/>
            </a:xfrm>
            <a:prstGeom prst="rect">
              <a:avLst/>
            </a:prstGeom>
            <a:noFill/>
            <a:ln w="9525">
              <a:noFill/>
              <a:miter lim="800000"/>
              <a:headEnd/>
              <a:tailEnd/>
            </a:ln>
            <a:effectLst>
              <a:outerShdw dist="17961" dir="2700000" algn="ctr" rotWithShape="0">
                <a:srgbClr val="808080"/>
              </a:outerShdw>
            </a:effectLst>
          </p:spPr>
          <p:txBody>
            <a:bodyPr vert="horz" wrap="square" lIns="91440" tIns="0" rIns="9144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tab pos="1235075" algn="l"/>
                </a:tabLst>
              </a:pPr>
              <a:r>
                <a:rPr kumimoji="0" lang="ar-SA" altLang="zh-CN" sz="1600" b="0" i="0" u="sng"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شكل:</a:t>
              </a:r>
              <a:r>
                <a:rPr kumimoji="0" lang="ar-SA" altLang="zh-CN" sz="1600" b="0" i="0" u="none"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 توزيع </a:t>
              </a:r>
              <a:r>
                <a:rPr kumimoji="0" lang="ar-SA" altLang="zh-CN" sz="1600" b="0" i="0" u="none" strike="noStrike" cap="none" normalizeH="0" baseline="0" dirty="0" err="1" smtClean="0">
                  <a:ln>
                    <a:noFill/>
                  </a:ln>
                  <a:solidFill>
                    <a:srgbClr val="000000"/>
                  </a:solidFill>
                  <a:latin typeface="Traditional Arabic" pitchFamily="18" charset="-78"/>
                  <a:ea typeface="SimSun" pitchFamily="2" charset="-122"/>
                  <a:cs typeface="Traditional Arabic" pitchFamily="18" charset="-78"/>
                </a:rPr>
                <a:t>التفضيلات</a:t>
              </a:r>
              <a:r>
                <a:rPr kumimoji="0" lang="ar-SA" altLang="zh-CN" sz="1600" b="0" i="0" u="none"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 في المجتمع</a:t>
              </a:r>
              <a:endParaRPr kumimoji="0" lang="en-US" altLang="zh-CN" sz="800" b="0" i="0" u="none" strike="noStrike" cap="none" normalizeH="0" baseline="0" dirty="0" smtClean="0">
                <a:ln>
                  <a:noFill/>
                </a:ln>
                <a:solidFill>
                  <a:srgbClr val="000000"/>
                </a:solidFill>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1235075" algn="l"/>
                </a:tabLst>
              </a:pPr>
              <a:r>
                <a:rPr kumimoji="0" lang="ar-SA" altLang="zh-CN" sz="1600" b="1" i="0" u="sng" strike="noStrike" cap="none" normalizeH="0" baseline="0" dirty="0" err="1" smtClean="0">
                  <a:ln>
                    <a:noFill/>
                  </a:ln>
                  <a:solidFill>
                    <a:srgbClr val="000000"/>
                  </a:solidFill>
                  <a:latin typeface="Traditional Arabic" pitchFamily="18" charset="-78"/>
                  <a:ea typeface="SimSun" pitchFamily="2" charset="-122"/>
                  <a:cs typeface="Traditional Arabic" pitchFamily="18" charset="-78"/>
                </a:rPr>
                <a:t>المصـدر:</a:t>
              </a:r>
              <a:r>
                <a:rPr kumimoji="0" lang="ar-SA" altLang="zh-CN" sz="1600" b="1" i="0" u="sng" strike="noStrike" cap="none" normalizeH="0" baseline="0" dirty="0" smtClean="0">
                  <a:ln>
                    <a:noFill/>
                  </a:ln>
                  <a:solidFill>
                    <a:srgbClr val="000000"/>
                  </a:solidFill>
                  <a:latin typeface="Traditional Arabic" pitchFamily="18" charset="-78"/>
                  <a:ea typeface="SimSun" pitchFamily="2" charset="-122"/>
                  <a:cs typeface="Traditional Arabic" pitchFamily="18" charset="-78"/>
                </a:rPr>
                <a:t> </a:t>
              </a:r>
              <a:r>
                <a:rPr kumimoji="0" lang="en-US" altLang="zh-CN" sz="1200" b="0" i="1" u="none" strike="noStrike" cap="none" normalizeH="0" baseline="0" dirty="0" smtClean="0">
                  <a:ln>
                    <a:noFill/>
                  </a:ln>
                  <a:solidFill>
                    <a:srgbClr val="000000"/>
                  </a:solidFill>
                  <a:latin typeface="Times New Roman" pitchFamily="18" charset="0"/>
                  <a:ea typeface="SimSun" pitchFamily="2" charset="-122"/>
                  <a:cs typeface="Traditional Arabic" pitchFamily="18" charset="-78"/>
                </a:rPr>
                <a:t>David Mercer, Op.cit, p: 143</a:t>
              </a:r>
              <a:endParaRPr kumimoji="0" lang="en-US" altLang="zh-CN" sz="800" b="0" i="0" u="none" strike="noStrike" cap="none" normalizeH="0" baseline="0" dirty="0" smtClean="0">
                <a:ln>
                  <a:noFill/>
                </a:ln>
                <a:solidFill>
                  <a:srgbClr val="0000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35075" algn="l"/>
                </a:tabLst>
              </a:pPr>
              <a:endParaRPr kumimoji="0" lang="en-US" altLang="zh-CN" b="0" i="0" u="none" strike="noStrike" cap="none" normalizeH="0" baseline="0" dirty="0" smtClean="0">
                <a:ln>
                  <a:noFill/>
                </a:ln>
                <a:solidFill>
                  <a:srgbClr val="000000"/>
                </a:solidFill>
                <a:latin typeface="Arial" pitchFamily="34" charset="0"/>
                <a:cs typeface="Arial" pitchFamily="34" charset="0"/>
              </a:endParaRPr>
            </a:p>
          </p:txBody>
        </p:sp>
      </p:grpSp>
      <p:sp>
        <p:nvSpPr>
          <p:cNvPr id="71700" name="Rectangle 20"/>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235075" algn="l"/>
              </a:tabLst>
            </a:pPr>
            <a:r>
              <a:rPr kumimoji="0" lang="ar-SA" altLang="zh-CN" sz="1700" b="0" i="0" u="none" strike="noStrike" cap="none" normalizeH="0" baseline="0" smtClean="0">
                <a:ln>
                  <a:noFill/>
                </a:ln>
                <a:solidFill>
                  <a:schemeClr val="tx1"/>
                </a:solidFill>
                <a:effectLst/>
                <a:latin typeface="Traditional Arabic" pitchFamily="18" charset="-78"/>
                <a:ea typeface="SimSun" pitchFamily="2" charset="-122"/>
                <a:cs typeface="Traditional Arabic" pitchFamily="18" charset="-78"/>
              </a:rPr>
              <a:t>	 </a:t>
            </a:r>
            <a:endParaRPr kumimoji="0" lang="fr-FR"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35075" algn="l"/>
              </a:tabLst>
            </a:pPr>
            <a:r>
              <a:rPr kumimoji="0" lang="fr-FR" altLang="zh-CN" sz="1800" b="0" i="0" u="none" strike="noStrike" cap="none" normalizeH="0" baseline="0" smtClean="0">
                <a:ln>
                  <a:noFill/>
                </a:ln>
                <a:solidFill>
                  <a:schemeClr val="tx1"/>
                </a:solidFill>
                <a:effectLst/>
                <a:latin typeface="Arial" pitchFamily="34" charset="0"/>
                <a:cs typeface="Arial" pitchFamily="34" charset="0"/>
              </a:rPr>
              <a:t/>
            </a:r>
            <a:br>
              <a:rPr kumimoji="0" lang="fr-FR" altLang="zh-CN" sz="1800" b="0" i="0" u="none" strike="noStrike" cap="none" normalizeH="0" baseline="0" smtClean="0">
                <a:ln>
                  <a:noFill/>
                </a:ln>
                <a:solidFill>
                  <a:schemeClr val="tx1"/>
                </a:solidFill>
                <a:effectLst/>
                <a:latin typeface="Arial" pitchFamily="34" charset="0"/>
                <a:cs typeface="Arial" pitchFamily="34" charset="0"/>
              </a:rPr>
            </a:br>
            <a:endParaRPr kumimoji="0" lang="fr-FR" altLang="zh-CN"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16216" y="1038315"/>
            <a:ext cx="2376264" cy="374461"/>
          </a:xfrm>
          <a:prstGeom prst="rect">
            <a:avLst/>
          </a:prstGeom>
        </p:spPr>
        <p:txBody>
          <a:bodyPr wrap="square">
            <a:spAutoFit/>
          </a:bodyPr>
          <a:lstStyle/>
          <a:p>
            <a:pPr algn="just" rtl="1">
              <a:lnSpc>
                <a:spcPts val="2200"/>
              </a:lnSpc>
            </a:pPr>
            <a:r>
              <a:rPr lang="ar-SA" sz="1500" b="1" dirty="0" smtClean="0">
                <a:solidFill>
                  <a:srgbClr val="000000"/>
                </a:solidFill>
              </a:rPr>
              <a:t>2) حساسية المستهلكين للأسعار:</a:t>
            </a:r>
            <a:endParaRPr lang="fr-FR" sz="1500" dirty="0">
              <a:solidFill>
                <a:srgbClr val="000000"/>
              </a:solidFill>
            </a:endParaRPr>
          </a:p>
        </p:txBody>
      </p:sp>
      <p:grpSp>
        <p:nvGrpSpPr>
          <p:cNvPr id="73730" name="Group 2"/>
          <p:cNvGrpSpPr>
            <a:grpSpLocks/>
          </p:cNvGrpSpPr>
          <p:nvPr/>
        </p:nvGrpSpPr>
        <p:grpSpPr bwMode="auto">
          <a:xfrm>
            <a:off x="539552" y="1412776"/>
            <a:ext cx="5867984" cy="1120076"/>
            <a:chOff x="1188" y="8798"/>
            <a:chExt cx="9470" cy="1870"/>
          </a:xfrm>
        </p:grpSpPr>
        <p:sp>
          <p:nvSpPr>
            <p:cNvPr id="73731" name="Line 3"/>
            <p:cNvSpPr>
              <a:spLocks noChangeShapeType="1"/>
            </p:cNvSpPr>
            <p:nvPr/>
          </p:nvSpPr>
          <p:spPr bwMode="auto">
            <a:xfrm>
              <a:off x="1514" y="9594"/>
              <a:ext cx="8880" cy="0"/>
            </a:xfrm>
            <a:prstGeom prst="line">
              <a:avLst/>
            </a:prstGeom>
            <a:noFill/>
            <a:ln w="19050">
              <a:solidFill>
                <a:srgbClr val="000000"/>
              </a:solidFill>
              <a:round/>
              <a:headEnd type="triangle" w="med" len="me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73732" name="Line 4"/>
            <p:cNvSpPr>
              <a:spLocks noChangeShapeType="1"/>
            </p:cNvSpPr>
            <p:nvPr/>
          </p:nvSpPr>
          <p:spPr bwMode="auto">
            <a:xfrm>
              <a:off x="5954" y="9238"/>
              <a:ext cx="0" cy="720"/>
            </a:xfrm>
            <a:prstGeom prst="line">
              <a:avLst/>
            </a:prstGeom>
            <a:noFill/>
            <a:ln w="19050">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73733" name="Text Box 5"/>
            <p:cNvSpPr txBox="1">
              <a:spLocks noChangeArrowheads="1"/>
            </p:cNvSpPr>
            <p:nvPr/>
          </p:nvSpPr>
          <p:spPr bwMode="auto">
            <a:xfrm>
              <a:off x="7058" y="8798"/>
              <a:ext cx="3600" cy="533"/>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جاذبية التوافق مع رغبة المستهلك</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3734" name="Text Box 6"/>
            <p:cNvSpPr txBox="1">
              <a:spLocks noChangeArrowheads="1"/>
            </p:cNvSpPr>
            <p:nvPr/>
          </p:nvSpPr>
          <p:spPr bwMode="auto">
            <a:xfrm>
              <a:off x="1298" y="8816"/>
              <a:ext cx="3600" cy="533"/>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جاذبية الأسعار الأولى</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73735" name="Text Box 7"/>
            <p:cNvSpPr txBox="1">
              <a:spLocks noChangeArrowheads="1"/>
            </p:cNvSpPr>
            <p:nvPr/>
          </p:nvSpPr>
          <p:spPr bwMode="auto">
            <a:xfrm>
              <a:off x="6158" y="9692"/>
              <a:ext cx="4500" cy="976"/>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منتجات على المقاس</a:t>
              </a:r>
              <a:r>
                <a:rPr lang="ar-SA" sz="1600" b="1" dirty="0" smtClean="0">
                  <a:solidFill>
                    <a:srgbClr val="000000"/>
                  </a:solidFill>
                  <a:latin typeface="Traditional Arabic" pitchFamily="18" charset="-78"/>
                  <a:ea typeface="Arial" pitchFamily="34" charset="0"/>
                  <a:cs typeface="Traditional Arabic" pitchFamily="18" charset="-78"/>
                </a:rPr>
                <a:t>  </a:t>
              </a:r>
              <a:r>
                <a:rPr kumimoji="0" lang="fr-FR" sz="1200" b="1" i="1"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Sur mesure</a:t>
              </a:r>
            </a:p>
            <a:p>
              <a:pPr marL="0" marR="0" lvl="0" indent="0" algn="r"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التجزئة</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المفرطة</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lang="en-US" sz="1200" b="1" i="1" dirty="0" smtClean="0">
                  <a:solidFill>
                    <a:srgbClr val="000000"/>
                  </a:solidFill>
                  <a:latin typeface="Times New Roman" pitchFamily="18" charset="0"/>
                  <a:ea typeface="Arial" pitchFamily="34" charset="0"/>
                  <a:cs typeface="Times New Roman" pitchFamily="18" charset="0"/>
                </a:rPr>
                <a:t>hyper segmentation</a:t>
              </a:r>
              <a:endParaRPr lang="fr-FR" sz="1200" b="1" i="1" dirty="0" smtClean="0">
                <a:solidFill>
                  <a:srgbClr val="000000"/>
                </a:solidFill>
                <a:latin typeface="Times New Roman" pitchFamily="18" charset="0"/>
                <a:ea typeface="Arial" pitchFamily="34" charset="0"/>
                <a:cs typeface="Times New Roman" pitchFamily="18" charset="0"/>
              </a:endParaRPr>
            </a:p>
          </p:txBody>
        </p:sp>
        <p:sp>
          <p:nvSpPr>
            <p:cNvPr id="73736" name="Text Box 8"/>
            <p:cNvSpPr txBox="1">
              <a:spLocks noChangeArrowheads="1"/>
            </p:cNvSpPr>
            <p:nvPr/>
          </p:nvSpPr>
          <p:spPr bwMode="auto">
            <a:xfrm>
              <a:off x="1188" y="9683"/>
              <a:ext cx="4910" cy="951"/>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منتجات منمطة</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lang="fr-FR" sz="1200" b="1" i="1" dirty="0" smtClean="0">
                  <a:solidFill>
                    <a:srgbClr val="000000"/>
                  </a:solidFill>
                  <a:latin typeface="Times New Roman" pitchFamily="18" charset="0"/>
                  <a:ea typeface="Arial" pitchFamily="34" charset="0"/>
                  <a:cs typeface="Times New Roman" pitchFamily="18" charset="0"/>
                </a:rPr>
                <a:t>Standardised</a:t>
              </a:r>
            </a:p>
            <a:p>
              <a:pPr marL="0" marR="0" lvl="0" indent="0" algn="l" defTabSz="914400" rtl="1" eaLnBrk="1" fontAlgn="base" latinLnBrk="0" hangingPunct="1">
                <a:lnSpc>
                  <a:spcPct val="100000"/>
                </a:lnSpc>
                <a:spcBef>
                  <a:spcPct val="0"/>
                </a:spcBef>
                <a:spcAft>
                  <a:spcPts val="0"/>
                </a:spcAft>
                <a:buClrTx/>
                <a:buSzTx/>
                <a:buFontTx/>
                <a:buNone/>
                <a:tabLst/>
              </a:pP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التجزئة العكسية </a:t>
              </a:r>
              <a:r>
                <a:rPr lang="en-US" sz="1200" b="1" i="1" dirty="0" smtClean="0">
                  <a:solidFill>
                    <a:srgbClr val="000000"/>
                  </a:solidFill>
                  <a:latin typeface="Times New Roman" pitchFamily="18" charset="0"/>
                  <a:ea typeface="Arial" pitchFamily="34" charset="0"/>
                  <a:cs typeface="Times New Roman" pitchFamily="18" charset="0"/>
                </a:rPr>
                <a:t>Counter</a:t>
              </a:r>
              <a:r>
                <a:rPr kumimoji="0" lang="en-US" sz="1100" b="1" i="1"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lang="en-US" sz="1200" b="1" i="1" dirty="0" smtClean="0">
                  <a:solidFill>
                    <a:srgbClr val="000000"/>
                  </a:solidFill>
                  <a:latin typeface="Times New Roman" pitchFamily="18" charset="0"/>
                  <a:ea typeface="Arial" pitchFamily="34" charset="0"/>
                  <a:cs typeface="Times New Roman" pitchFamily="18" charset="0"/>
                </a:rPr>
                <a:t>segmentation</a:t>
              </a:r>
              <a:r>
                <a:rPr kumimoji="0" lang="ar-SA" sz="1100" b="1" i="1"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73737" name="Text Box 9"/>
            <p:cNvSpPr txBox="1">
              <a:spLocks noChangeArrowheads="1"/>
            </p:cNvSpPr>
            <p:nvPr/>
          </p:nvSpPr>
          <p:spPr bwMode="auto">
            <a:xfrm>
              <a:off x="5352" y="9968"/>
              <a:ext cx="1200" cy="50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5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التجزئـة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grpSp>
      <p:sp>
        <p:nvSpPr>
          <p:cNvPr id="73738" name="Rectangle 10"/>
          <p:cNvSpPr>
            <a:spLocks noChangeArrowheads="1"/>
          </p:cNvSpPr>
          <p:nvPr/>
        </p:nvSpPr>
        <p:spPr bwMode="auto">
          <a:xfrm>
            <a:off x="323528" y="2628201"/>
            <a:ext cx="619268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412875" algn="l"/>
              </a:tabLst>
            </a:pPr>
            <a:r>
              <a:rPr kumimoji="0" lang="ar-SA" altLang="zh-CN" sz="15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ar-SA" altLang="zh-CN" sz="15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انجذاب المستهلك نحو الأسعار المنخفضة</a:t>
            </a:r>
            <a:endParaRPr kumimoji="0" lang="fr-FR" altLang="zh-CN" sz="800" b="0" i="0" u="none" strike="noStrike" cap="none" normalizeH="0" baseline="0" dirty="0" smtClean="0">
              <a:ln>
                <a:noFill/>
              </a:ln>
              <a:solidFill>
                <a:srgbClr val="000000"/>
              </a:solidFill>
              <a:effectLst/>
              <a:latin typeface="Arial" pitchFamily="34" charset="0"/>
              <a:cs typeface="Arial" pitchFamily="34" charset="0"/>
            </a:endParaRPr>
          </a:p>
          <a:p>
            <a:pPr lvl="0" algn="ctr" rtl="1" eaLnBrk="0" hangingPunct="0">
              <a:tabLst>
                <a:tab pos="1412875" algn="l"/>
              </a:tabLst>
            </a:pPr>
            <a:r>
              <a:rPr kumimoji="0" lang="ar-SA" altLang="zh-CN" sz="15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ar-SA" altLang="zh-CN" sz="17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17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rPr>
              <a:t>F.Baldo</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et al, </a:t>
            </a:r>
            <a:r>
              <a:rPr lang="fr-FR" altLang="zh-CN" sz="1200" i="1" dirty="0" smtClean="0">
                <a:solidFill>
                  <a:srgbClr val="000000"/>
                </a:solidFill>
                <a:latin typeface="Times New Roman" pitchFamily="18" charset="0"/>
                <a:ea typeface="SimSun" pitchFamily="2" charset="-122"/>
                <a:cs typeface="Times New Roman" pitchFamily="18" charset="0"/>
              </a:rPr>
              <a:t>, La segmentation : méthodes et pratiques, Université de Metz, p</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 28</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73739" name="Rectangle 11"/>
          <p:cNvSpPr>
            <a:spLocks noChangeArrowheads="1"/>
          </p:cNvSpPr>
          <p:nvPr/>
        </p:nvSpPr>
        <p:spPr bwMode="auto">
          <a:xfrm>
            <a:off x="6516216" y="4149080"/>
            <a:ext cx="1691680" cy="17081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100"/>
              </a:lnSpc>
              <a:spcBef>
                <a:spcPct val="0"/>
              </a:spcBef>
              <a:spcAft>
                <a:spcPct val="0"/>
              </a:spcAft>
              <a:buClrTx/>
              <a:buSzTx/>
              <a:buFontTx/>
              <a:buNone/>
              <a:tabLst>
                <a:tab pos="1412875" algn="l"/>
              </a:tabLst>
            </a:pPr>
            <a:r>
              <a:rPr kumimoji="0" lang="ar-SA" altLang="zh-CN" sz="1500" i="0" u="none" strike="noStrike" cap="none" normalizeH="0" baseline="0" dirty="0" smtClean="0">
                <a:ln>
                  <a:noFill/>
                </a:ln>
                <a:solidFill>
                  <a:srgbClr val="000000"/>
                </a:solidFill>
                <a:effectLst/>
                <a:latin typeface="Arial" pitchFamily="34" charset="0"/>
                <a:ea typeface="SimSun" pitchFamily="2" charset="-122"/>
                <a:cs typeface="Arial" pitchFamily="34" charset="0"/>
              </a:rPr>
              <a:t>    في ظل هذا الأفق الذي يبحث فيه المستهلك عن الأسعار المنخفضة فإن الخيارات التسويقية للمؤسسة يمكن تلخيصها في الشكل </a:t>
            </a:r>
            <a:r>
              <a:rPr kumimoji="0" lang="ar-SA" altLang="zh-CN" sz="150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الآتي:</a:t>
            </a:r>
            <a:endParaRPr kumimoji="0" lang="ar-SA" altLang="zh-CN" sz="1500" i="0" u="none" strike="noStrike" cap="none" normalizeH="0" baseline="0" dirty="0" smtClean="0">
              <a:ln>
                <a:noFill/>
              </a:ln>
              <a:solidFill>
                <a:srgbClr val="000000"/>
              </a:solidFill>
              <a:effectLst/>
              <a:latin typeface="Arial" pitchFamily="34" charset="0"/>
              <a:cs typeface="Arial" pitchFamily="34" charset="0"/>
            </a:endParaRPr>
          </a:p>
        </p:txBody>
      </p:sp>
      <p:pic>
        <p:nvPicPr>
          <p:cNvPr id="73741" name="Picture 13"/>
          <p:cNvPicPr>
            <a:picLocks noChangeAspect="1" noChangeArrowheads="1"/>
          </p:cNvPicPr>
          <p:nvPr/>
        </p:nvPicPr>
        <p:blipFill>
          <a:blip r:embed="rId2" cstate="print"/>
          <a:srcRect/>
          <a:stretch>
            <a:fillRect/>
          </a:stretch>
        </p:blipFill>
        <p:spPr bwMode="auto">
          <a:xfrm>
            <a:off x="1190228" y="3429000"/>
            <a:ext cx="4533900" cy="3171825"/>
          </a:xfrm>
          <a:prstGeom prst="rect">
            <a:avLst/>
          </a:prstGeom>
          <a:noFill/>
          <a:ln w="9525">
            <a:noFill/>
            <a:miter lim="800000"/>
            <a:headEnd/>
            <a:tailEnd/>
          </a:ln>
        </p:spPr>
      </p:pic>
      <p:sp>
        <p:nvSpPr>
          <p:cNvPr id="18" name="Rectangle 17"/>
          <p:cNvSpPr/>
          <p:nvPr/>
        </p:nvSpPr>
        <p:spPr>
          <a:xfrm>
            <a:off x="6732240" y="1628800"/>
            <a:ext cx="2051720" cy="1785104"/>
          </a:xfrm>
          <a:prstGeom prst="rect">
            <a:avLst/>
          </a:prstGeom>
        </p:spPr>
        <p:txBody>
          <a:bodyPr wrap="square">
            <a:spAutoFit/>
          </a:bodyPr>
          <a:lstStyle/>
          <a:p>
            <a:pPr algn="just" rtl="1">
              <a:lnSpc>
                <a:spcPts val="2200"/>
              </a:lnSpc>
            </a:pPr>
            <a:r>
              <a:rPr lang="ar-SA" sz="1500" dirty="0" smtClean="0">
                <a:solidFill>
                  <a:srgbClr val="000000"/>
                </a:solidFill>
              </a:rPr>
              <a:t>ما هي الدرجة التي يُجزّأ </a:t>
            </a:r>
            <a:r>
              <a:rPr lang="ar-SA" sz="1500" dirty="0" err="1" smtClean="0">
                <a:solidFill>
                  <a:srgbClr val="000000"/>
                </a:solidFill>
              </a:rPr>
              <a:t>بها</a:t>
            </a:r>
            <a:r>
              <a:rPr lang="ar-SA" sz="1500" dirty="0" smtClean="0">
                <a:solidFill>
                  <a:srgbClr val="000000"/>
                </a:solidFill>
              </a:rPr>
              <a:t> السوق حتى يضمن للمؤسسة إنتاجا بنوعية مقبولة وسعر مرض تستطيع من خلاله الحفاظ على زبائنها في ظل الحساسية تجاه الأسعار:</a:t>
            </a:r>
            <a:endParaRPr lang="fr-FR" sz="1500" dirty="0" smtClean="0">
              <a:solidFill>
                <a:srgbClr val="0000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0694" y="1577816"/>
            <a:ext cx="7573754" cy="784830"/>
          </a:xfrm>
          <a:prstGeom prst="rect">
            <a:avLst/>
          </a:prstGeom>
        </p:spPr>
        <p:txBody>
          <a:bodyPr wrap="square">
            <a:spAutoFit/>
          </a:bodyPr>
          <a:lstStyle/>
          <a:p>
            <a:pPr algn="just" rtl="1"/>
            <a:r>
              <a:rPr lang="ar-SA" sz="1500" b="1" dirty="0" smtClean="0">
                <a:solidFill>
                  <a:srgbClr val="000000"/>
                </a:solidFill>
              </a:rPr>
              <a:t>3) درجة تجانس </a:t>
            </a:r>
            <a:r>
              <a:rPr lang="ar-SA" sz="1500" b="1" dirty="0" err="1" smtClean="0">
                <a:solidFill>
                  <a:srgbClr val="000000"/>
                </a:solidFill>
              </a:rPr>
              <a:t>المنتوج</a:t>
            </a:r>
            <a:r>
              <a:rPr lang="ar-SA" sz="1500" b="1" dirty="0" smtClean="0">
                <a:solidFill>
                  <a:srgbClr val="000000"/>
                </a:solidFill>
              </a:rPr>
              <a:t>: </a:t>
            </a:r>
            <a:r>
              <a:rPr lang="ar-SA" sz="1500" dirty="0" smtClean="0">
                <a:solidFill>
                  <a:srgbClr val="000000"/>
                </a:solidFill>
              </a:rPr>
              <a:t>كلما كانت علامات المنتج الواحد متجانسة أكثر  فإنه من المناسب اتباع التسويق غير التميزي، أما في حالة المنتجات المختلفة فقد يكون لدى المؤسسة الخيار بين استهداف السوق بإستراتيجية تمييزية أو اختيار قطاع واحد يتم التركيز عليه والتخصص في </a:t>
            </a:r>
            <a:r>
              <a:rPr lang="ar-SA" sz="1500" dirty="0" err="1" smtClean="0">
                <a:solidFill>
                  <a:srgbClr val="000000"/>
                </a:solidFill>
              </a:rPr>
              <a:t>خدمته .</a:t>
            </a:r>
            <a:endParaRPr lang="ar-SA" sz="1500" dirty="0" smtClean="0">
              <a:solidFill>
                <a:srgbClr val="000000"/>
              </a:solidFill>
            </a:endParaRPr>
          </a:p>
        </p:txBody>
      </p:sp>
      <p:sp>
        <p:nvSpPr>
          <p:cNvPr id="5" name="Rectangle 4"/>
          <p:cNvSpPr/>
          <p:nvPr/>
        </p:nvSpPr>
        <p:spPr>
          <a:xfrm>
            <a:off x="1043608" y="2485345"/>
            <a:ext cx="7632848" cy="1015663"/>
          </a:xfrm>
          <a:prstGeom prst="rect">
            <a:avLst/>
          </a:prstGeom>
        </p:spPr>
        <p:txBody>
          <a:bodyPr wrap="square">
            <a:spAutoFit/>
          </a:bodyPr>
          <a:lstStyle/>
          <a:p>
            <a:pPr algn="just" rtl="1"/>
            <a:r>
              <a:rPr lang="ar-SA" sz="1500" b="1" dirty="0" smtClean="0">
                <a:solidFill>
                  <a:srgbClr val="000000"/>
                </a:solidFill>
              </a:rPr>
              <a:t> 4) الإستراتيجيات التسويقية للمنافسين: </a:t>
            </a:r>
            <a:r>
              <a:rPr lang="ar-SA" sz="1500" dirty="0" smtClean="0">
                <a:solidFill>
                  <a:srgbClr val="000000"/>
                </a:solidFill>
              </a:rPr>
              <a:t>عندما يتبع المنافسون سياسة استهداف تمييزية، فإنه من الخطأ أن تواجه المؤسسة ذلك بسياسة تسويق غير </a:t>
            </a:r>
            <a:r>
              <a:rPr lang="ar-SA" sz="1500" dirty="0" err="1" smtClean="0">
                <a:solidFill>
                  <a:srgbClr val="000000"/>
                </a:solidFill>
              </a:rPr>
              <a:t>تمييزي </a:t>
            </a:r>
            <a:r>
              <a:rPr lang="ar-SA" sz="1500" dirty="0" smtClean="0">
                <a:solidFill>
                  <a:srgbClr val="000000"/>
                </a:solidFill>
              </a:rPr>
              <a:t>(موحد) وإنما قد يكون من الأجدى اتباع استراتيجية التركيز على قطاع يتصف فيه المنافسون بالضعف وقلة العدد، وعلى النقيض من الحالة الأولى فإنه عندما ينتهج المنافسون تسويقا غير تمييزي فإن المؤسسة يمكن لها أن تفيد كثيرا من تجزئة السوق واستهدافه بإستراتيجية تمييزية أو تركيزية تؤمّن.</a:t>
            </a:r>
            <a:endParaRPr lang="fr-FR" sz="1500" dirty="0">
              <a:solidFill>
                <a:srgbClr val="000000"/>
              </a:solidFill>
            </a:endParaRPr>
          </a:p>
        </p:txBody>
      </p:sp>
      <p:sp>
        <p:nvSpPr>
          <p:cNvPr id="33796" name="Rectangle 4"/>
          <p:cNvSpPr>
            <a:spLocks noChangeArrowheads="1"/>
          </p:cNvSpPr>
          <p:nvPr/>
        </p:nvSpPr>
        <p:spPr bwMode="auto">
          <a:xfrm>
            <a:off x="1062658" y="3679864"/>
            <a:ext cx="756084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5)</a:t>
            </a:r>
            <a:r>
              <a:rPr kumimoji="0" lang="ar-SA" altLang="zh-CN" sz="1500" b="1" i="0" u="none" strike="noStrike" cap="none" normalizeH="0" dirty="0" smtClean="0">
                <a:ln>
                  <a:noFill/>
                </a:ln>
                <a:solidFill>
                  <a:srgbClr val="000000"/>
                </a:solidFill>
                <a:effectLst/>
                <a:latin typeface="Arial" pitchFamily="34" charset="0"/>
                <a:ea typeface="SimSun" pitchFamily="2" charset="-122"/>
                <a:cs typeface="Arial" pitchFamily="34" charset="0"/>
              </a:rPr>
              <a:t> </a:t>
            </a:r>
            <a:r>
              <a:rPr kumimoji="0" lang="ar-SA"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المرحلة من دورة حياة </a:t>
            </a:r>
            <a:r>
              <a:rPr kumimoji="0" lang="ar-SA" altLang="zh-CN" sz="1500" b="1"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المنتوج</a:t>
            </a:r>
            <a:r>
              <a:rPr kumimoji="0" lang="fr-FR" altLang="zh-CN" sz="1500" b="1" i="0" u="none" strike="noStrike" cap="none" normalizeH="0" baseline="0" dirty="0" smtClean="0">
                <a:ln>
                  <a:noFill/>
                </a:ln>
                <a:solidFill>
                  <a:srgbClr val="000000"/>
                </a:solidFill>
                <a:effectLst/>
                <a:latin typeface="Arial" pitchFamily="34" charset="0"/>
                <a:ea typeface="SimSun" pitchFamily="2" charset="-122"/>
                <a:cs typeface="Arial" pitchFamily="34" charset="0"/>
              </a:rPr>
              <a:t>: </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عند إدخال الشركة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جديد إلى السوق من الأفضل أن يكون تقديمه في شكل واحد مدعوما بسياسة اتصالية شاملة ومكثفة ومن ثم فإن اتباع التسويق غير التمييزي أو التركيزي هو الخيار المحبذ حيث يساعد ذلك على خلق انتباه وإدراك المستهلك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أولا، فإذا وصل هذا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إلى مرحلة متقدمة في النمو أو النضوج فإن الاستراتيجية التمييزية قد تفرض نفسها نظرا لتعدد الأذواق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والسلوكات</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تجاه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المنتوج</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المعني، وإضافة إلى هذا فإن المخطط الذي تضعه المؤسسة </a:t>
            </a:r>
            <a:r>
              <a:rPr kumimoji="0" lang="ar-SA" altLang="zh-CN" sz="1500" b="0" i="0" u="none" strike="noStrike" cap="none" normalizeH="0" baseline="0" dirty="0" err="1" smtClean="0">
                <a:ln>
                  <a:noFill/>
                </a:ln>
                <a:solidFill>
                  <a:srgbClr val="000000"/>
                </a:solidFill>
                <a:effectLst/>
                <a:latin typeface="Arial" pitchFamily="34" charset="0"/>
                <a:ea typeface="SimSun" pitchFamily="2" charset="-122"/>
                <a:cs typeface="Arial" pitchFamily="34" charset="0"/>
              </a:rPr>
              <a:t>لمنتوجها</a:t>
            </a:r>
            <a:r>
              <a:rPr kumimoji="0" lang="ar-SA" altLang="zh-CN" sz="1500" b="0" i="0" u="none" strike="noStrike" cap="none" normalizeH="0" baseline="0" dirty="0" smtClean="0">
                <a:ln>
                  <a:noFill/>
                </a:ln>
                <a:solidFill>
                  <a:srgbClr val="000000"/>
                </a:solidFill>
                <a:effectLst/>
                <a:latin typeface="Arial" pitchFamily="34" charset="0"/>
                <a:ea typeface="SimSun" pitchFamily="2" charset="-122"/>
                <a:cs typeface="Arial" pitchFamily="34" charset="0"/>
              </a:rPr>
              <a:t> الجديد من أجل الانتشار في السوق قد يدفع المؤسسة إلى تبني تسويق مركز في البداية قبل الانتقال إلى تسويق تمييزي لغزو القطاعات المختلفة للسوق.</a:t>
            </a:r>
            <a:endParaRPr kumimoji="0" lang="fr-FR" altLang="zh-CN" sz="15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797" name="Rectangle 5"/>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 name="Rectangle 11"/>
          <p:cNvSpPr/>
          <p:nvPr/>
        </p:nvSpPr>
        <p:spPr>
          <a:xfrm>
            <a:off x="1058466" y="5308466"/>
            <a:ext cx="7632848" cy="784830"/>
          </a:xfrm>
          <a:prstGeom prst="rect">
            <a:avLst/>
          </a:prstGeom>
        </p:spPr>
        <p:txBody>
          <a:bodyPr wrap="square">
            <a:spAutoFit/>
          </a:bodyPr>
          <a:lstStyle/>
          <a:p>
            <a:pPr algn="just" rtl="1"/>
            <a:r>
              <a:rPr lang="ar-SA" sz="1500" b="1" dirty="0" smtClean="0">
                <a:solidFill>
                  <a:srgbClr val="000000"/>
                </a:solidFill>
              </a:rPr>
              <a:t> 6) موارد وإمكانات المؤسسة: </a:t>
            </a:r>
            <a:r>
              <a:rPr lang="ar-SA" sz="1500" dirty="0" smtClean="0">
                <a:solidFill>
                  <a:srgbClr val="000000"/>
                </a:solidFill>
              </a:rPr>
              <a:t>عند دراسة البدائل الإستراتيجية فإن المؤسسة لابد أن تراعي نتائج الدراسة الخاصة بتحليل موقفها الداخلي بجميع أبعاده الإنتاجية والتمويلية والتسويقية وما يخص كذلك الموارد البشرية والتنظيمية إذ وبناء عليها تتحدد وبدرجة كبيرة الإستراتيجية الممكن اختيارها.</a:t>
            </a:r>
            <a:endParaRPr lang="fr-FR" sz="1500" dirty="0">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ZoneTexte 26"/>
          <p:cNvSpPr txBox="1"/>
          <p:nvPr/>
        </p:nvSpPr>
        <p:spPr>
          <a:xfrm>
            <a:off x="3923928" y="404664"/>
            <a:ext cx="3528392" cy="425758"/>
          </a:xfrm>
          <a:prstGeom prst="rect">
            <a:avLst/>
          </a:prstGeom>
          <a:noFill/>
        </p:spPr>
        <p:txBody>
          <a:bodyPr wrap="square" rtlCol="0">
            <a:spAutoFit/>
          </a:bodyPr>
          <a:lstStyle/>
          <a:p>
            <a:pPr algn="just" rtl="1">
              <a:lnSpc>
                <a:spcPts val="2600"/>
              </a:lnSpc>
            </a:pPr>
            <a:r>
              <a:rPr lang="ar-SA" b="1" dirty="0" smtClean="0">
                <a:solidFill>
                  <a:schemeClr val="bg1"/>
                </a:solidFill>
              </a:rPr>
              <a:t>المبادئ النظرية للتسويق المستهدف </a:t>
            </a:r>
            <a:endParaRPr lang="fr-FR" dirty="0" smtClean="0">
              <a:solidFill>
                <a:schemeClr val="bg1"/>
              </a:solidFill>
            </a:endParaRPr>
          </a:p>
        </p:txBody>
      </p:sp>
      <p:sp>
        <p:nvSpPr>
          <p:cNvPr id="3" name="Rectangle 2"/>
          <p:cNvSpPr/>
          <p:nvPr/>
        </p:nvSpPr>
        <p:spPr>
          <a:xfrm>
            <a:off x="6372206" y="1268760"/>
            <a:ext cx="2045753" cy="369332"/>
          </a:xfrm>
          <a:prstGeom prst="rect">
            <a:avLst/>
          </a:prstGeom>
        </p:spPr>
        <p:txBody>
          <a:bodyPr wrap="none">
            <a:spAutoFit/>
          </a:bodyPr>
          <a:lstStyle/>
          <a:p>
            <a:r>
              <a:rPr lang="ar-SA" b="1" dirty="0" smtClean="0">
                <a:solidFill>
                  <a:srgbClr val="000000"/>
                </a:solidFill>
              </a:rPr>
              <a:t>1.عدم تجانس </a:t>
            </a:r>
            <a:r>
              <a:rPr lang="ar-SA" b="1" dirty="0" err="1" smtClean="0">
                <a:solidFill>
                  <a:srgbClr val="000000"/>
                </a:solidFill>
              </a:rPr>
              <a:t>الحاجات:</a:t>
            </a:r>
            <a:r>
              <a:rPr lang="ar-SA" dirty="0" smtClean="0">
                <a:solidFill>
                  <a:srgbClr val="000000"/>
                </a:solidFill>
              </a:rPr>
              <a:t> </a:t>
            </a:r>
            <a:endParaRPr lang="fr-FR" dirty="0">
              <a:solidFill>
                <a:srgbClr val="000000"/>
              </a:solidFill>
            </a:endParaRPr>
          </a:p>
        </p:txBody>
      </p:sp>
      <p:grpSp>
        <p:nvGrpSpPr>
          <p:cNvPr id="48132" name="Group 4"/>
          <p:cNvGrpSpPr>
            <a:grpSpLocks/>
          </p:cNvGrpSpPr>
          <p:nvPr/>
        </p:nvGrpSpPr>
        <p:grpSpPr bwMode="auto">
          <a:xfrm>
            <a:off x="1331917" y="2186139"/>
            <a:ext cx="6336427" cy="2899049"/>
            <a:chOff x="438" y="8799"/>
            <a:chExt cx="9980" cy="4566"/>
          </a:xfrm>
        </p:grpSpPr>
        <p:sp>
          <p:nvSpPr>
            <p:cNvPr id="48133" name="Text Box 5"/>
            <p:cNvSpPr txBox="1">
              <a:spLocks noChangeArrowheads="1"/>
            </p:cNvSpPr>
            <p:nvPr/>
          </p:nvSpPr>
          <p:spPr bwMode="auto">
            <a:xfrm>
              <a:off x="7365" y="8799"/>
              <a:ext cx="2556" cy="937"/>
            </a:xfrm>
            <a:prstGeom prst="rect">
              <a:avLst/>
            </a:prstGeom>
            <a:noFill/>
            <a:ln w="9525" algn="ctr">
              <a:noFill/>
              <a:miter lim="800000"/>
              <a:headEnd/>
              <a:tailEnd/>
            </a:ln>
            <a:effectLst/>
          </p:spPr>
          <p:txBody>
            <a:bodyPr vert="horz" wrap="square" lIns="91440" tIns="36000" rIns="91440" bIns="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التسويق الشامل ينظر إلى  منحنى طلب واحد في السوق</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48134" name="Group 6"/>
            <p:cNvGrpSpPr>
              <a:grpSpLocks/>
            </p:cNvGrpSpPr>
            <p:nvPr/>
          </p:nvGrpSpPr>
          <p:grpSpPr bwMode="auto">
            <a:xfrm>
              <a:off x="438" y="9622"/>
              <a:ext cx="9980" cy="3743"/>
              <a:chOff x="438" y="9622"/>
              <a:chExt cx="9980" cy="3743"/>
            </a:xfrm>
          </p:grpSpPr>
          <p:sp>
            <p:nvSpPr>
              <p:cNvPr id="48135" name="Line 7"/>
              <p:cNvSpPr>
                <a:spLocks noChangeShapeType="1"/>
              </p:cNvSpPr>
              <p:nvPr/>
            </p:nvSpPr>
            <p:spPr bwMode="auto">
              <a:xfrm>
                <a:off x="7298" y="12832"/>
                <a:ext cx="26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36" name="Line 8"/>
              <p:cNvSpPr>
                <a:spLocks noChangeShapeType="1"/>
              </p:cNvSpPr>
              <p:nvPr/>
            </p:nvSpPr>
            <p:spPr bwMode="auto">
              <a:xfrm flipV="1">
                <a:off x="7285" y="9952"/>
                <a:ext cx="0" cy="288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37" name="Text Box 9"/>
              <p:cNvSpPr txBox="1">
                <a:spLocks noChangeArrowheads="1"/>
              </p:cNvSpPr>
              <p:nvPr/>
            </p:nvSpPr>
            <p:spPr bwMode="auto">
              <a:xfrm>
                <a:off x="6818" y="9670"/>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p</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8138" name="Text Box 10"/>
              <p:cNvSpPr txBox="1">
                <a:spLocks noChangeArrowheads="1"/>
              </p:cNvSpPr>
              <p:nvPr/>
            </p:nvSpPr>
            <p:spPr bwMode="auto">
              <a:xfrm>
                <a:off x="9818" y="12769"/>
                <a:ext cx="60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Q</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8139" name="Line 11"/>
              <p:cNvSpPr>
                <a:spLocks noChangeShapeType="1"/>
              </p:cNvSpPr>
              <p:nvPr/>
            </p:nvSpPr>
            <p:spPr bwMode="auto">
              <a:xfrm flipV="1">
                <a:off x="7152" y="11238"/>
                <a:ext cx="0" cy="144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0" name="Line 12"/>
              <p:cNvSpPr>
                <a:spLocks noChangeShapeType="1"/>
              </p:cNvSpPr>
              <p:nvPr/>
            </p:nvSpPr>
            <p:spPr bwMode="auto">
              <a:xfrm>
                <a:off x="7418" y="12973"/>
                <a:ext cx="156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1" name="Text Box 13"/>
              <p:cNvSpPr txBox="1">
                <a:spLocks noChangeArrowheads="1"/>
              </p:cNvSpPr>
              <p:nvPr/>
            </p:nvSpPr>
            <p:spPr bwMode="auto">
              <a:xfrm>
                <a:off x="6964" y="12730"/>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8142" name="Line 14"/>
              <p:cNvSpPr>
                <a:spLocks noChangeShapeType="1"/>
              </p:cNvSpPr>
              <p:nvPr/>
            </p:nvSpPr>
            <p:spPr bwMode="auto">
              <a:xfrm>
                <a:off x="7538" y="10338"/>
                <a:ext cx="1920" cy="198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3" name="Text Box 15"/>
              <p:cNvSpPr txBox="1">
                <a:spLocks noChangeArrowheads="1"/>
              </p:cNvSpPr>
              <p:nvPr/>
            </p:nvSpPr>
            <p:spPr bwMode="auto">
              <a:xfrm>
                <a:off x="9406" y="12060"/>
                <a:ext cx="48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rgbClr val="000000"/>
                    </a:solidFill>
                    <a:effectLst/>
                    <a:latin typeface="Calibri" pitchFamily="34" charset="0"/>
                    <a:ea typeface="Arial" pitchFamily="34" charset="0"/>
                    <a:cs typeface="Arial" pitchFamily="34" charset="0"/>
                  </a:rPr>
                  <a:t>D</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102" name="Text Box 9"/>
              <p:cNvSpPr txBox="1">
                <a:spLocks noChangeArrowheads="1"/>
              </p:cNvSpPr>
              <p:nvPr/>
            </p:nvSpPr>
            <p:spPr bwMode="auto">
              <a:xfrm>
                <a:off x="438" y="9622"/>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p</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103" name="Text Box 10"/>
              <p:cNvSpPr txBox="1">
                <a:spLocks noChangeArrowheads="1"/>
              </p:cNvSpPr>
              <p:nvPr/>
            </p:nvSpPr>
            <p:spPr bwMode="auto">
              <a:xfrm>
                <a:off x="4974" y="12825"/>
                <a:ext cx="60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Arial" pitchFamily="34" charset="0"/>
                  </a:rPr>
                  <a:t>Q</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48144" name="Group 16"/>
          <p:cNvGrpSpPr>
            <a:grpSpLocks/>
          </p:cNvGrpSpPr>
          <p:nvPr/>
        </p:nvGrpSpPr>
        <p:grpSpPr bwMode="auto">
          <a:xfrm>
            <a:off x="1619678" y="2924948"/>
            <a:ext cx="2557463" cy="2098675"/>
            <a:chOff x="1602" y="2432"/>
            <a:chExt cx="4028" cy="3305"/>
          </a:xfrm>
        </p:grpSpPr>
        <p:grpSp>
          <p:nvGrpSpPr>
            <p:cNvPr id="48145" name="Group 17"/>
            <p:cNvGrpSpPr>
              <a:grpSpLocks/>
            </p:cNvGrpSpPr>
            <p:nvPr/>
          </p:nvGrpSpPr>
          <p:grpSpPr bwMode="auto">
            <a:xfrm>
              <a:off x="3146" y="2434"/>
              <a:ext cx="1028" cy="1158"/>
              <a:chOff x="1710" y="10238"/>
              <a:chExt cx="1028" cy="1158"/>
            </a:xfrm>
          </p:grpSpPr>
          <p:sp>
            <p:nvSpPr>
              <p:cNvPr id="48146" name="Text Box 18"/>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47" name="Group 19"/>
              <p:cNvGrpSpPr>
                <a:grpSpLocks/>
              </p:cNvGrpSpPr>
              <p:nvPr/>
            </p:nvGrpSpPr>
            <p:grpSpPr bwMode="auto">
              <a:xfrm>
                <a:off x="1978" y="10238"/>
                <a:ext cx="720" cy="720"/>
                <a:chOff x="1778" y="10238"/>
                <a:chExt cx="840" cy="900"/>
              </a:xfrm>
            </p:grpSpPr>
            <p:sp>
              <p:nvSpPr>
                <p:cNvPr id="48148" name="Line 20"/>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49" name="Line 21"/>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50" name="Line 22"/>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1" name="Line 23"/>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2" name="Text Box 24"/>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53" name="Group 25"/>
            <p:cNvGrpSpPr>
              <a:grpSpLocks/>
            </p:cNvGrpSpPr>
            <p:nvPr/>
          </p:nvGrpSpPr>
          <p:grpSpPr bwMode="auto">
            <a:xfrm>
              <a:off x="4602" y="2432"/>
              <a:ext cx="1028" cy="1158"/>
              <a:chOff x="1710" y="10238"/>
              <a:chExt cx="1028" cy="1158"/>
            </a:xfrm>
          </p:grpSpPr>
          <p:sp>
            <p:nvSpPr>
              <p:cNvPr id="48154" name="Text Box 26"/>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55" name="Group 27"/>
              <p:cNvGrpSpPr>
                <a:grpSpLocks/>
              </p:cNvGrpSpPr>
              <p:nvPr/>
            </p:nvGrpSpPr>
            <p:grpSpPr bwMode="auto">
              <a:xfrm>
                <a:off x="1978" y="10238"/>
                <a:ext cx="720" cy="720"/>
                <a:chOff x="1778" y="10238"/>
                <a:chExt cx="840" cy="900"/>
              </a:xfrm>
            </p:grpSpPr>
            <p:sp>
              <p:nvSpPr>
                <p:cNvPr id="48156" name="Line 28"/>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7" name="Line 29"/>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58" name="Line 30"/>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59" name="Line 31"/>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0" name="Text Box 32"/>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61" name="Group 33"/>
            <p:cNvGrpSpPr>
              <a:grpSpLocks/>
            </p:cNvGrpSpPr>
            <p:nvPr/>
          </p:nvGrpSpPr>
          <p:grpSpPr bwMode="auto">
            <a:xfrm>
              <a:off x="1602" y="4579"/>
              <a:ext cx="1028" cy="1158"/>
              <a:chOff x="1710" y="10238"/>
              <a:chExt cx="1028" cy="1158"/>
            </a:xfrm>
          </p:grpSpPr>
          <p:sp>
            <p:nvSpPr>
              <p:cNvPr id="48162" name="Text Box 34"/>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63" name="Group 35"/>
              <p:cNvGrpSpPr>
                <a:grpSpLocks/>
              </p:cNvGrpSpPr>
              <p:nvPr/>
            </p:nvGrpSpPr>
            <p:grpSpPr bwMode="auto">
              <a:xfrm>
                <a:off x="1978" y="10238"/>
                <a:ext cx="720" cy="720"/>
                <a:chOff x="1778" y="10238"/>
                <a:chExt cx="840" cy="900"/>
              </a:xfrm>
            </p:grpSpPr>
            <p:sp>
              <p:nvSpPr>
                <p:cNvPr id="48164" name="Line 36"/>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5" name="Line 37"/>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66" name="Line 38"/>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7" name="Line 39"/>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68" name="Text Box 40"/>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69" name="Group 41"/>
            <p:cNvGrpSpPr>
              <a:grpSpLocks/>
            </p:cNvGrpSpPr>
            <p:nvPr/>
          </p:nvGrpSpPr>
          <p:grpSpPr bwMode="auto">
            <a:xfrm>
              <a:off x="1602" y="3510"/>
              <a:ext cx="1028" cy="1158"/>
              <a:chOff x="1710" y="10238"/>
              <a:chExt cx="1028" cy="1158"/>
            </a:xfrm>
          </p:grpSpPr>
          <p:sp>
            <p:nvSpPr>
              <p:cNvPr id="48170" name="Text Box 42"/>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71" name="Group 43"/>
              <p:cNvGrpSpPr>
                <a:grpSpLocks/>
              </p:cNvGrpSpPr>
              <p:nvPr/>
            </p:nvGrpSpPr>
            <p:grpSpPr bwMode="auto">
              <a:xfrm>
                <a:off x="1978" y="10238"/>
                <a:ext cx="720" cy="720"/>
                <a:chOff x="1778" y="10238"/>
                <a:chExt cx="840" cy="900"/>
              </a:xfrm>
            </p:grpSpPr>
            <p:sp>
              <p:nvSpPr>
                <p:cNvPr id="48172" name="Line 44"/>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73" name="Line 45"/>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74" name="Line 46"/>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75" name="Line 47"/>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76" name="Text Box 48"/>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77" name="Group 49"/>
            <p:cNvGrpSpPr>
              <a:grpSpLocks/>
            </p:cNvGrpSpPr>
            <p:nvPr/>
          </p:nvGrpSpPr>
          <p:grpSpPr bwMode="auto">
            <a:xfrm>
              <a:off x="3162" y="3512"/>
              <a:ext cx="1028" cy="1158"/>
              <a:chOff x="1710" y="10238"/>
              <a:chExt cx="1028" cy="1158"/>
            </a:xfrm>
          </p:grpSpPr>
          <p:sp>
            <p:nvSpPr>
              <p:cNvPr id="48178" name="Text Box 50"/>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79" name="Group 51"/>
              <p:cNvGrpSpPr>
                <a:grpSpLocks/>
              </p:cNvGrpSpPr>
              <p:nvPr/>
            </p:nvGrpSpPr>
            <p:grpSpPr bwMode="auto">
              <a:xfrm>
                <a:off x="1978" y="10238"/>
                <a:ext cx="720" cy="720"/>
                <a:chOff x="1778" y="10238"/>
                <a:chExt cx="840" cy="900"/>
              </a:xfrm>
            </p:grpSpPr>
            <p:sp>
              <p:nvSpPr>
                <p:cNvPr id="48180" name="Line 52"/>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1" name="Line 53"/>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82" name="Line 54"/>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3" name="Line 55"/>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4" name="Text Box 56"/>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85" name="Group 57"/>
            <p:cNvGrpSpPr>
              <a:grpSpLocks/>
            </p:cNvGrpSpPr>
            <p:nvPr/>
          </p:nvGrpSpPr>
          <p:grpSpPr bwMode="auto">
            <a:xfrm>
              <a:off x="4602" y="3512"/>
              <a:ext cx="1028" cy="1158"/>
              <a:chOff x="1710" y="10238"/>
              <a:chExt cx="1028" cy="1158"/>
            </a:xfrm>
          </p:grpSpPr>
          <p:sp>
            <p:nvSpPr>
              <p:cNvPr id="48186" name="Text Box 58"/>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87" name="Group 59"/>
              <p:cNvGrpSpPr>
                <a:grpSpLocks/>
              </p:cNvGrpSpPr>
              <p:nvPr/>
            </p:nvGrpSpPr>
            <p:grpSpPr bwMode="auto">
              <a:xfrm>
                <a:off x="1978" y="10238"/>
                <a:ext cx="720" cy="720"/>
                <a:chOff x="1778" y="10238"/>
                <a:chExt cx="840" cy="900"/>
              </a:xfrm>
            </p:grpSpPr>
            <p:sp>
              <p:nvSpPr>
                <p:cNvPr id="48188" name="Line 60"/>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89" name="Line 61"/>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90" name="Line 62"/>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1" name="Line 63"/>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2" name="Text Box 64"/>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193" name="Group 65"/>
            <p:cNvGrpSpPr>
              <a:grpSpLocks/>
            </p:cNvGrpSpPr>
            <p:nvPr/>
          </p:nvGrpSpPr>
          <p:grpSpPr bwMode="auto">
            <a:xfrm>
              <a:off x="4602" y="4579"/>
              <a:ext cx="1028" cy="1158"/>
              <a:chOff x="1710" y="10238"/>
              <a:chExt cx="1028" cy="1158"/>
            </a:xfrm>
          </p:grpSpPr>
          <p:sp>
            <p:nvSpPr>
              <p:cNvPr id="48194" name="Text Box 66"/>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195" name="Group 67"/>
              <p:cNvGrpSpPr>
                <a:grpSpLocks/>
              </p:cNvGrpSpPr>
              <p:nvPr/>
            </p:nvGrpSpPr>
            <p:grpSpPr bwMode="auto">
              <a:xfrm>
                <a:off x="1978" y="10238"/>
                <a:ext cx="720" cy="720"/>
                <a:chOff x="1778" y="10238"/>
                <a:chExt cx="840" cy="900"/>
              </a:xfrm>
            </p:grpSpPr>
            <p:sp>
              <p:nvSpPr>
                <p:cNvPr id="48196" name="Line 68"/>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7" name="Line 69"/>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198" name="Line 70"/>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199" name="Line 71"/>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0" name="Text Box 72"/>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48201" name="Group 73"/>
            <p:cNvGrpSpPr>
              <a:grpSpLocks/>
            </p:cNvGrpSpPr>
            <p:nvPr/>
          </p:nvGrpSpPr>
          <p:grpSpPr bwMode="auto">
            <a:xfrm>
              <a:off x="1602" y="2432"/>
              <a:ext cx="1028" cy="1158"/>
              <a:chOff x="1830" y="9698"/>
              <a:chExt cx="1028" cy="1158"/>
            </a:xfrm>
          </p:grpSpPr>
          <p:grpSp>
            <p:nvGrpSpPr>
              <p:cNvPr id="48202" name="Group 74"/>
              <p:cNvGrpSpPr>
                <a:grpSpLocks/>
              </p:cNvGrpSpPr>
              <p:nvPr/>
            </p:nvGrpSpPr>
            <p:grpSpPr bwMode="auto">
              <a:xfrm>
                <a:off x="1830" y="9698"/>
                <a:ext cx="1028" cy="1158"/>
                <a:chOff x="1710" y="10238"/>
                <a:chExt cx="1028" cy="1158"/>
              </a:xfrm>
            </p:grpSpPr>
            <p:sp>
              <p:nvSpPr>
                <p:cNvPr id="48203" name="Text Box 75"/>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204" name="Group 76"/>
                <p:cNvGrpSpPr>
                  <a:grpSpLocks/>
                </p:cNvGrpSpPr>
                <p:nvPr/>
              </p:nvGrpSpPr>
              <p:grpSpPr bwMode="auto">
                <a:xfrm>
                  <a:off x="1978" y="10238"/>
                  <a:ext cx="720" cy="720"/>
                  <a:chOff x="1778" y="10238"/>
                  <a:chExt cx="840" cy="900"/>
                </a:xfrm>
              </p:grpSpPr>
              <p:sp>
                <p:nvSpPr>
                  <p:cNvPr id="48205" name="Line 77"/>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6" name="Line 78"/>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207" name="Line 79"/>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8" name="Line 80"/>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09" name="Text Box 81"/>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sp>
            <p:nvSpPr>
              <p:cNvPr id="48210" name="Line 82"/>
              <p:cNvSpPr>
                <a:spLocks noChangeShapeType="1"/>
              </p:cNvSpPr>
              <p:nvPr/>
            </p:nvSpPr>
            <p:spPr bwMode="auto">
              <a:xfrm>
                <a:off x="2459" y="9763"/>
                <a:ext cx="0" cy="54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211" name="Freeform 83"/>
            <p:cNvSpPr>
              <a:spLocks/>
            </p:cNvSpPr>
            <p:nvPr/>
          </p:nvSpPr>
          <p:spPr bwMode="auto">
            <a:xfrm>
              <a:off x="1910" y="3632"/>
              <a:ext cx="600" cy="420"/>
            </a:xfrm>
            <a:custGeom>
              <a:avLst/>
              <a:gdLst/>
              <a:ahLst/>
              <a:cxnLst>
                <a:cxn ang="0">
                  <a:pos x="0" y="60"/>
                </a:cxn>
                <a:cxn ang="0">
                  <a:pos x="360" y="60"/>
                </a:cxn>
                <a:cxn ang="0">
                  <a:pos x="600" y="420"/>
                </a:cxn>
              </a:cxnLst>
              <a:rect l="0" t="0" r="r" b="b"/>
              <a:pathLst>
                <a:path w="600" h="420">
                  <a:moveTo>
                    <a:pt x="0" y="60"/>
                  </a:moveTo>
                  <a:cubicBezTo>
                    <a:pt x="130" y="30"/>
                    <a:pt x="260" y="0"/>
                    <a:pt x="360" y="60"/>
                  </a:cubicBezTo>
                  <a:cubicBezTo>
                    <a:pt x="460" y="120"/>
                    <a:pt x="530" y="270"/>
                    <a:pt x="600" y="42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2" name="Line 84"/>
            <p:cNvSpPr>
              <a:spLocks noChangeShapeType="1"/>
            </p:cNvSpPr>
            <p:nvPr/>
          </p:nvSpPr>
          <p:spPr bwMode="auto">
            <a:xfrm>
              <a:off x="1965" y="4715"/>
              <a:ext cx="556" cy="417"/>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3" name="Freeform 85"/>
            <p:cNvSpPr>
              <a:spLocks/>
            </p:cNvSpPr>
            <p:nvPr/>
          </p:nvSpPr>
          <p:spPr bwMode="auto">
            <a:xfrm>
              <a:off x="3461" y="3689"/>
              <a:ext cx="663" cy="363"/>
            </a:xfrm>
            <a:custGeom>
              <a:avLst/>
              <a:gdLst/>
              <a:ahLst/>
              <a:cxnLst>
                <a:cxn ang="0">
                  <a:pos x="0" y="0"/>
                </a:cxn>
                <a:cxn ang="0">
                  <a:pos x="399" y="44"/>
                </a:cxn>
                <a:cxn ang="0">
                  <a:pos x="663" y="363"/>
                </a:cxn>
              </a:cxnLst>
              <a:rect l="0" t="0" r="r" b="b"/>
              <a:pathLst>
                <a:path w="663" h="363">
                  <a:moveTo>
                    <a:pt x="0" y="0"/>
                  </a:moveTo>
                  <a:lnTo>
                    <a:pt x="399" y="44"/>
                  </a:lnTo>
                  <a:lnTo>
                    <a:pt x="663" y="363"/>
                  </a:ln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4" name="Freeform 86"/>
            <p:cNvSpPr>
              <a:spLocks/>
            </p:cNvSpPr>
            <p:nvPr/>
          </p:nvSpPr>
          <p:spPr bwMode="auto">
            <a:xfrm>
              <a:off x="3470" y="2520"/>
              <a:ext cx="600" cy="540"/>
            </a:xfrm>
            <a:custGeom>
              <a:avLst/>
              <a:gdLst/>
              <a:ahLst/>
              <a:cxnLst>
                <a:cxn ang="0">
                  <a:pos x="0" y="0"/>
                </a:cxn>
                <a:cxn ang="0">
                  <a:pos x="480" y="180"/>
                </a:cxn>
                <a:cxn ang="0">
                  <a:pos x="600" y="540"/>
                </a:cxn>
              </a:cxnLst>
              <a:rect l="0" t="0" r="r" b="b"/>
              <a:pathLst>
                <a:path w="600" h="540">
                  <a:moveTo>
                    <a:pt x="0" y="0"/>
                  </a:moveTo>
                  <a:cubicBezTo>
                    <a:pt x="190" y="45"/>
                    <a:pt x="380" y="90"/>
                    <a:pt x="480" y="180"/>
                  </a:cubicBezTo>
                  <a:cubicBezTo>
                    <a:pt x="580" y="270"/>
                    <a:pt x="580" y="480"/>
                    <a:pt x="600" y="54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5" name="Freeform 87"/>
            <p:cNvSpPr>
              <a:spLocks/>
            </p:cNvSpPr>
            <p:nvPr/>
          </p:nvSpPr>
          <p:spPr bwMode="auto">
            <a:xfrm>
              <a:off x="4888" y="4669"/>
              <a:ext cx="720" cy="540"/>
            </a:xfrm>
            <a:custGeom>
              <a:avLst/>
              <a:gdLst/>
              <a:ahLst/>
              <a:cxnLst>
                <a:cxn ang="0">
                  <a:pos x="0" y="0"/>
                </a:cxn>
                <a:cxn ang="0">
                  <a:pos x="240" y="540"/>
                </a:cxn>
                <a:cxn ang="0">
                  <a:pos x="600" y="540"/>
                </a:cxn>
              </a:cxnLst>
              <a:rect l="0" t="0" r="r" b="b"/>
              <a:pathLst>
                <a:path w="600" h="630">
                  <a:moveTo>
                    <a:pt x="0" y="0"/>
                  </a:moveTo>
                  <a:cubicBezTo>
                    <a:pt x="70" y="225"/>
                    <a:pt x="140" y="450"/>
                    <a:pt x="240" y="540"/>
                  </a:cubicBezTo>
                  <a:cubicBezTo>
                    <a:pt x="340" y="630"/>
                    <a:pt x="540" y="540"/>
                    <a:pt x="600" y="54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6" name="Freeform 88"/>
            <p:cNvSpPr>
              <a:spLocks/>
            </p:cNvSpPr>
            <p:nvPr/>
          </p:nvSpPr>
          <p:spPr bwMode="auto">
            <a:xfrm>
              <a:off x="5020" y="3648"/>
              <a:ext cx="480" cy="540"/>
            </a:xfrm>
            <a:custGeom>
              <a:avLst/>
              <a:gdLst/>
              <a:ahLst/>
              <a:cxnLst>
                <a:cxn ang="0">
                  <a:pos x="0" y="0"/>
                </a:cxn>
                <a:cxn ang="0">
                  <a:pos x="240" y="180"/>
                </a:cxn>
                <a:cxn ang="0">
                  <a:pos x="360" y="540"/>
                </a:cxn>
              </a:cxnLst>
              <a:rect l="0" t="0" r="r" b="b"/>
              <a:pathLst>
                <a:path w="360" h="540">
                  <a:moveTo>
                    <a:pt x="0" y="0"/>
                  </a:moveTo>
                  <a:cubicBezTo>
                    <a:pt x="90" y="45"/>
                    <a:pt x="180" y="90"/>
                    <a:pt x="240" y="180"/>
                  </a:cubicBezTo>
                  <a:cubicBezTo>
                    <a:pt x="300" y="270"/>
                    <a:pt x="340" y="480"/>
                    <a:pt x="360" y="540"/>
                  </a:cubicBez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17" name="Freeform 89"/>
            <p:cNvSpPr>
              <a:spLocks/>
            </p:cNvSpPr>
            <p:nvPr/>
          </p:nvSpPr>
          <p:spPr bwMode="auto">
            <a:xfrm>
              <a:off x="4986" y="2454"/>
              <a:ext cx="535" cy="639"/>
            </a:xfrm>
            <a:custGeom>
              <a:avLst/>
              <a:gdLst/>
              <a:ahLst/>
              <a:cxnLst>
                <a:cxn ang="0">
                  <a:pos x="0" y="0"/>
                </a:cxn>
                <a:cxn ang="0">
                  <a:pos x="391" y="172"/>
                </a:cxn>
                <a:cxn ang="0">
                  <a:pos x="600" y="540"/>
                </a:cxn>
              </a:cxnLst>
              <a:rect l="0" t="0" r="r" b="b"/>
              <a:pathLst>
                <a:path w="600" h="540">
                  <a:moveTo>
                    <a:pt x="0" y="0"/>
                  </a:moveTo>
                  <a:lnTo>
                    <a:pt x="391" y="172"/>
                  </a:lnTo>
                  <a:lnTo>
                    <a:pt x="600" y="540"/>
                  </a:lnTo>
                </a:path>
              </a:pathLst>
            </a:custGeom>
            <a:noFill/>
            <a:ln w="9525"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48218" name="Group 90"/>
            <p:cNvGrpSpPr>
              <a:grpSpLocks/>
            </p:cNvGrpSpPr>
            <p:nvPr/>
          </p:nvGrpSpPr>
          <p:grpSpPr bwMode="auto">
            <a:xfrm>
              <a:off x="3158" y="4574"/>
              <a:ext cx="1028" cy="1158"/>
              <a:chOff x="1710" y="10238"/>
              <a:chExt cx="1028" cy="1158"/>
            </a:xfrm>
          </p:grpSpPr>
          <p:sp>
            <p:nvSpPr>
              <p:cNvPr id="48219" name="Text Box 91"/>
              <p:cNvSpPr txBox="1">
                <a:spLocks noChangeArrowheads="1"/>
              </p:cNvSpPr>
              <p:nvPr/>
            </p:nvSpPr>
            <p:spPr bwMode="auto">
              <a:xfrm>
                <a:off x="1778" y="10238"/>
                <a:ext cx="96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48220" name="Group 92"/>
              <p:cNvGrpSpPr>
                <a:grpSpLocks/>
              </p:cNvGrpSpPr>
              <p:nvPr/>
            </p:nvGrpSpPr>
            <p:grpSpPr bwMode="auto">
              <a:xfrm>
                <a:off x="1978" y="10238"/>
                <a:ext cx="720" cy="720"/>
                <a:chOff x="1778" y="10238"/>
                <a:chExt cx="840" cy="900"/>
              </a:xfrm>
            </p:grpSpPr>
            <p:sp>
              <p:nvSpPr>
                <p:cNvPr id="48221" name="Line 93"/>
                <p:cNvSpPr>
                  <a:spLocks noChangeShapeType="1"/>
                </p:cNvSpPr>
                <p:nvPr/>
              </p:nvSpPr>
              <p:spPr bwMode="auto">
                <a:xfrm>
                  <a:off x="1778" y="10238"/>
                  <a:ext cx="0" cy="90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22" name="Line 94"/>
                <p:cNvSpPr>
                  <a:spLocks noChangeShapeType="1"/>
                </p:cNvSpPr>
                <p:nvPr/>
              </p:nvSpPr>
              <p:spPr bwMode="auto">
                <a:xfrm>
                  <a:off x="1778" y="11138"/>
                  <a:ext cx="84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48223" name="Line 95"/>
              <p:cNvSpPr>
                <a:spLocks noChangeShapeType="1"/>
              </p:cNvSpPr>
              <p:nvPr/>
            </p:nvSpPr>
            <p:spPr bwMode="auto">
              <a:xfrm>
                <a:off x="2018" y="11086"/>
                <a:ext cx="7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24" name="Line 96"/>
              <p:cNvSpPr>
                <a:spLocks noChangeShapeType="1"/>
              </p:cNvSpPr>
              <p:nvPr/>
            </p:nvSpPr>
            <p:spPr bwMode="auto">
              <a:xfrm flipV="1">
                <a:off x="1859" y="10238"/>
                <a:ext cx="0" cy="72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8225" name="Text Box 97"/>
              <p:cNvSpPr txBox="1">
                <a:spLocks noChangeArrowheads="1"/>
              </p:cNvSpPr>
              <p:nvPr/>
            </p:nvSpPr>
            <p:spPr bwMode="auto">
              <a:xfrm>
                <a:off x="1710" y="10856"/>
                <a:ext cx="36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rgbClr val="000000"/>
                    </a:solidFill>
                    <a:effectLst/>
                    <a:latin typeface="Arial" pitchFamily="34" charset="0"/>
                    <a:ea typeface="Arial" pitchFamily="34" charset="0"/>
                    <a:cs typeface="Arial" pitchFamily="34" charset="0"/>
                  </a:rPr>
                  <a:t>0</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sp>
        <p:nvSpPr>
          <p:cNvPr id="48226" name="Text Box 98"/>
          <p:cNvSpPr txBox="1">
            <a:spLocks noChangeArrowheads="1"/>
          </p:cNvSpPr>
          <p:nvPr/>
        </p:nvSpPr>
        <p:spPr bwMode="auto">
          <a:xfrm>
            <a:off x="1763694" y="2200920"/>
            <a:ext cx="2355479" cy="50800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التسويق المستهدف والمنحنيات</a:t>
            </a:r>
            <a:endParaRPr kumimoji="0" lang="fr-FR"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الخاصة بكل قطاع سوقي</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8227" name="Text Box 99"/>
          <p:cNvSpPr txBox="1">
            <a:spLocks noChangeArrowheads="1"/>
          </p:cNvSpPr>
          <p:nvPr/>
        </p:nvSpPr>
        <p:spPr bwMode="auto">
          <a:xfrm>
            <a:off x="2562200" y="5373216"/>
            <a:ext cx="3810000" cy="6858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lvl="0" algn="ctr">
              <a:spcAft>
                <a:spcPts val="1000"/>
              </a:spcAf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0"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اختلاف منحنيات طلب القطاعات السوقية</a:t>
            </a:r>
            <a:endParaRPr kumimoji="0" lang="fr-FR"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lvl="0" algn="ctr">
              <a:spcAft>
                <a:spcPts val="1000"/>
              </a:spcAft>
            </a:pPr>
            <a:r>
              <a:rPr kumimoji="0" lang="en-GB" sz="1100" b="1" i="0"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lang="en-GB" sz="1100" i="1" dirty="0" err="1" smtClean="0">
                <a:solidFill>
                  <a:srgbClr val="FF0000"/>
                </a:solidFill>
                <a:latin typeface="Calibri" pitchFamily="34" charset="0"/>
                <a:ea typeface="Arial" pitchFamily="34" charset="0"/>
                <a:cs typeface="Arial" pitchFamily="34" charset="0"/>
              </a:rPr>
              <a:t>Perreault</a:t>
            </a:r>
            <a:r>
              <a:rPr lang="en-GB" sz="1100" i="1" dirty="0" smtClean="0">
                <a:solidFill>
                  <a:srgbClr val="FF0000"/>
                </a:solidFill>
                <a:latin typeface="Calibri" pitchFamily="34" charset="0"/>
                <a:ea typeface="Arial" pitchFamily="34" charset="0"/>
                <a:cs typeface="Arial" pitchFamily="34" charset="0"/>
              </a:rPr>
              <a:t> &amp; McCarthy 2002, </a:t>
            </a:r>
            <a:r>
              <a:rPr kumimoji="0" lang="en-GB" sz="1100" b="0" i="1" u="none" strike="noStrike" cap="none" normalizeH="0" baseline="0" dirty="0" smtClean="0">
                <a:ln>
                  <a:noFill/>
                </a:ln>
                <a:solidFill>
                  <a:srgbClr val="FF0000"/>
                </a:solidFill>
                <a:effectLst/>
                <a:latin typeface="Calibri" pitchFamily="34" charset="0"/>
                <a:ea typeface="Arial" pitchFamily="34" charset="0"/>
                <a:cs typeface="Arial" pitchFamily="34" charset="0"/>
              </a:rPr>
              <a:t>p: 78</a:t>
            </a:r>
            <a:r>
              <a:rPr kumimoji="0" lang="ar-SA" sz="1600" b="0" i="0" u="sng" strike="noStrike" cap="none" normalizeH="0" baseline="0" dirty="0" smtClean="0">
                <a:ln>
                  <a:noFill/>
                </a:ln>
                <a:solidFill>
                  <a:srgbClr val="FF0000"/>
                </a:solidFill>
                <a:effectLst/>
                <a:latin typeface="Traditional Arabic" pitchFamily="18" charset="-78"/>
                <a:ea typeface="Arial" pitchFamily="34" charset="0"/>
                <a:cs typeface="Traditional Arabic" pitchFamily="18" charset="-78"/>
              </a:rPr>
              <a:t>المصـدر</a:t>
            </a:r>
            <a:r>
              <a:rPr kumimoji="0" lang="fr-FR" sz="1600" b="0" i="0" u="sng" strike="noStrike" cap="none" normalizeH="0" baseline="0" dirty="0" smtClean="0">
                <a:ln>
                  <a:noFill/>
                </a:ln>
                <a:solidFill>
                  <a:srgbClr val="FF0000"/>
                </a:solidFill>
                <a:effectLst/>
                <a:latin typeface="Traditional Arabic" pitchFamily="18" charset="-78"/>
                <a:ea typeface="Arial" pitchFamily="34" charset="0"/>
                <a:cs typeface="Traditional Arabic" pitchFamily="18" charset="-78"/>
              </a:rPr>
              <a:t>:</a:t>
            </a:r>
            <a:r>
              <a:rPr kumimoji="0" lang="fr-FR" sz="1600" b="0"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en-US"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300192" y="1268761"/>
            <a:ext cx="2160240" cy="425758"/>
          </a:xfrm>
          <a:prstGeom prst="rect">
            <a:avLst/>
          </a:prstGeom>
          <a:noFill/>
        </p:spPr>
        <p:txBody>
          <a:bodyPr wrap="square" rtlCol="0">
            <a:spAutoFit/>
          </a:bodyPr>
          <a:lstStyle/>
          <a:p>
            <a:pPr algn="just" rtl="1">
              <a:lnSpc>
                <a:spcPts val="2600"/>
              </a:lnSpc>
            </a:pPr>
            <a:r>
              <a:rPr lang="ar-SA" sz="1600" b="1" dirty="0" err="1" smtClean="0">
                <a:solidFill>
                  <a:srgbClr val="000000"/>
                </a:solidFill>
              </a:rPr>
              <a:t>2.</a:t>
            </a:r>
            <a:r>
              <a:rPr lang="ar-SA" sz="1600" b="1" dirty="0" smtClean="0">
                <a:solidFill>
                  <a:srgbClr val="000000"/>
                </a:solidFill>
              </a:rPr>
              <a:t> مبدأ الغالبية الزائفة</a:t>
            </a:r>
            <a:endParaRPr lang="fr-FR" sz="1700" i="1" u="sng" dirty="0" smtClean="0">
              <a:solidFill>
                <a:srgbClr val="000000"/>
              </a:solidFill>
              <a:latin typeface="Times New Roman" pitchFamily="18" charset="0"/>
              <a:cs typeface="Times New Roman" pitchFamily="18" charset="0"/>
            </a:endParaRPr>
          </a:p>
        </p:txBody>
      </p:sp>
      <p:grpSp>
        <p:nvGrpSpPr>
          <p:cNvPr id="47105" name="Group 1"/>
          <p:cNvGrpSpPr>
            <a:grpSpLocks/>
          </p:cNvGrpSpPr>
          <p:nvPr/>
        </p:nvGrpSpPr>
        <p:grpSpPr bwMode="auto">
          <a:xfrm>
            <a:off x="611566" y="1988840"/>
            <a:ext cx="5040631" cy="4320693"/>
            <a:chOff x="1778" y="1534"/>
            <a:chExt cx="7938" cy="6500"/>
          </a:xfrm>
        </p:grpSpPr>
        <p:sp>
          <p:nvSpPr>
            <p:cNvPr id="47106" name="Text Box 2"/>
            <p:cNvSpPr txBox="1">
              <a:spLocks noChangeArrowheads="1"/>
            </p:cNvSpPr>
            <p:nvPr/>
          </p:nvSpPr>
          <p:spPr bwMode="auto">
            <a:xfrm>
              <a:off x="1898" y="1534"/>
              <a:ext cx="7800" cy="4924"/>
            </a:xfrm>
            <a:prstGeom prst="rect">
              <a:avLst/>
            </a:prstGeom>
            <a:no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07" name="Text Box 3"/>
            <p:cNvSpPr txBox="1">
              <a:spLocks noChangeArrowheads="1"/>
            </p:cNvSpPr>
            <p:nvPr/>
          </p:nvSpPr>
          <p:spPr bwMode="auto">
            <a:xfrm>
              <a:off x="1778" y="6954"/>
              <a:ext cx="7920" cy="108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 رقم </a:t>
              </a:r>
              <a:r>
                <a:rPr kumimoji="0" lang="ar-SA" sz="14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3.2</a:t>
              </a: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توزيع المنافسين ورغبات المستهلكين</a:t>
              </a:r>
              <a:endParaRPr kumimoji="0" lang="en-US"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i="1" u="none" strike="noStrike" cap="none" normalizeH="0" baseline="0" dirty="0" smtClean="0">
                  <a:ln>
                    <a:noFill/>
                  </a:ln>
                  <a:solidFill>
                    <a:srgbClr val="000000"/>
                  </a:solidFill>
                  <a:effectLst/>
                  <a:latin typeface="Calibri" pitchFamily="34" charset="0"/>
                  <a:ea typeface="Arial" pitchFamily="34" charset="0"/>
                  <a:cs typeface="Arial" pitchFamily="34" charset="0"/>
                </a:rPr>
                <a:t>Eric </a:t>
              </a:r>
              <a:r>
                <a:rPr kumimoji="0" lang="fr-FR" sz="1100" i="1" u="none" strike="noStrike" cap="none" normalizeH="0" baseline="0" dirty="0" err="1" smtClean="0">
                  <a:ln>
                    <a:noFill/>
                  </a:ln>
                  <a:solidFill>
                    <a:srgbClr val="000000"/>
                  </a:solidFill>
                  <a:effectLst/>
                  <a:latin typeface="Calibri" pitchFamily="34" charset="0"/>
                  <a:ea typeface="Arial" pitchFamily="34" charset="0"/>
                  <a:cs typeface="Arial" pitchFamily="34" charset="0"/>
                </a:rPr>
                <a:t>Vernette</a:t>
              </a:r>
              <a:r>
                <a:rPr kumimoji="0" lang="fr-FR" sz="1100" i="1"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kumimoji="0" lang="fr-FR" sz="1100" i="1" u="sng" strike="noStrike" cap="none" normalizeH="0" baseline="0" dirty="0" smtClean="0">
                  <a:ln>
                    <a:noFill/>
                  </a:ln>
                  <a:solidFill>
                    <a:srgbClr val="000000"/>
                  </a:solidFill>
                  <a:effectLst/>
                  <a:latin typeface="Calibri" pitchFamily="34" charset="0"/>
                  <a:ea typeface="Arial" pitchFamily="34" charset="0"/>
                  <a:cs typeface="Arial" pitchFamily="34" charset="0"/>
                </a:rPr>
                <a:t>L’essentiel du marketing</a:t>
              </a:r>
              <a:r>
                <a:rPr kumimoji="0" lang="fr-FR" sz="1100" i="1" u="none" strike="noStrike" cap="none" normalizeH="0" baseline="0" dirty="0" smtClean="0">
                  <a:ln>
                    <a:noFill/>
                  </a:ln>
                  <a:solidFill>
                    <a:srgbClr val="000000"/>
                  </a:solidFill>
                  <a:effectLst/>
                  <a:latin typeface="Calibri" pitchFamily="34" charset="0"/>
                  <a:ea typeface="Arial" pitchFamily="34" charset="0"/>
                  <a:cs typeface="Arial" pitchFamily="34" charset="0"/>
                </a:rPr>
                <a:t>, Op.cit, p : 143</a:t>
              </a:r>
              <a:endParaRPr kumimoji="0" lang="fr-FR" sz="1800" i="0" u="none" strike="noStrike" cap="none" normalizeH="0" baseline="0" dirty="0" smtClean="0">
                <a:ln>
                  <a:noFill/>
                </a:ln>
                <a:solidFill>
                  <a:srgbClr val="000000"/>
                </a:solidFill>
                <a:effectLst/>
                <a:latin typeface="Arial" pitchFamily="34" charset="0"/>
                <a:cs typeface="Arial" pitchFamily="34" charset="0"/>
              </a:endParaRPr>
            </a:p>
          </p:txBody>
        </p:sp>
        <p:sp>
          <p:nvSpPr>
            <p:cNvPr id="47108" name="Line 4"/>
            <p:cNvSpPr>
              <a:spLocks noChangeShapeType="1"/>
            </p:cNvSpPr>
            <p:nvPr/>
          </p:nvSpPr>
          <p:spPr bwMode="auto">
            <a:xfrm>
              <a:off x="5597" y="1843"/>
              <a:ext cx="0" cy="3780"/>
            </a:xfrm>
            <a:prstGeom prst="line">
              <a:avLst/>
            </a:prstGeom>
            <a:noFill/>
            <a:ln w="9525">
              <a:solidFill>
                <a:srgbClr val="000000"/>
              </a:solidFill>
              <a:prstDash val="lgDashDot"/>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nvGrpSpPr>
            <p:cNvPr id="47109" name="Group 5"/>
            <p:cNvGrpSpPr>
              <a:grpSpLocks/>
            </p:cNvGrpSpPr>
            <p:nvPr/>
          </p:nvGrpSpPr>
          <p:grpSpPr bwMode="auto">
            <a:xfrm>
              <a:off x="2047" y="1702"/>
              <a:ext cx="7669" cy="4756"/>
              <a:chOff x="2047" y="1702"/>
              <a:chExt cx="7669" cy="4756"/>
            </a:xfrm>
          </p:grpSpPr>
          <p:sp>
            <p:nvSpPr>
              <p:cNvPr id="47110" name="Line 6"/>
              <p:cNvSpPr>
                <a:spLocks noChangeShapeType="1"/>
              </p:cNvSpPr>
              <p:nvPr/>
            </p:nvSpPr>
            <p:spPr bwMode="auto">
              <a:xfrm flipV="1">
                <a:off x="3098" y="1778"/>
                <a:ext cx="0" cy="3845"/>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1" name="Line 7"/>
              <p:cNvSpPr>
                <a:spLocks noChangeShapeType="1"/>
              </p:cNvSpPr>
              <p:nvPr/>
            </p:nvSpPr>
            <p:spPr bwMode="auto">
              <a:xfrm>
                <a:off x="3098" y="5623"/>
                <a:ext cx="552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2" name="Text Box 8"/>
              <p:cNvSpPr txBox="1">
                <a:spLocks noChangeArrowheads="1"/>
              </p:cNvSpPr>
              <p:nvPr/>
            </p:nvSpPr>
            <p:spPr bwMode="auto">
              <a:xfrm>
                <a:off x="7118" y="5558"/>
                <a:ext cx="1440" cy="720"/>
              </a:xfrm>
              <a:prstGeom prst="rect">
                <a:avLst/>
              </a:prstGeom>
              <a:noFill/>
              <a:ln w="9525" algn="ctr">
                <a:noFill/>
                <a:miter lim="800000"/>
                <a:headEnd/>
                <a:tailEnd/>
              </a:ln>
              <a:effectLst/>
            </p:spPr>
            <p:txBody>
              <a:bodyPr vert="horz" wrap="square" lIns="91440" tIns="46800" rIns="91440" bIns="36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عصير حلو جدا</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13" name="Text Box 9"/>
              <p:cNvSpPr txBox="1">
                <a:spLocks noChangeArrowheads="1"/>
              </p:cNvSpPr>
              <p:nvPr/>
            </p:nvSpPr>
            <p:spPr bwMode="auto">
              <a:xfrm>
                <a:off x="4898" y="5578"/>
                <a:ext cx="1680" cy="88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عصير متوسط الحلاوة</a:t>
                </a:r>
                <a:r>
                  <a:rPr kumimoji="0" lang="fr-FR"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47114" name="Text Box 10"/>
              <p:cNvSpPr txBox="1">
                <a:spLocks noChangeArrowheads="1"/>
              </p:cNvSpPr>
              <p:nvPr/>
            </p:nvSpPr>
            <p:spPr bwMode="auto">
              <a:xfrm>
                <a:off x="3098" y="5558"/>
                <a:ext cx="1440" cy="9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SA" sz="1600" b="1" dirty="0" smtClean="0">
                    <a:solidFill>
                      <a:srgbClr val="000000"/>
                    </a:solidFill>
                    <a:latin typeface="Traditional Arabic" pitchFamily="18" charset="-78"/>
                    <a:ea typeface="Arial" pitchFamily="34" charset="0"/>
                    <a:cs typeface="Traditional Arabic" pitchFamily="18" charset="-78"/>
                  </a:rPr>
                  <a:t>عصير غير حلو</a:t>
                </a:r>
                <a:r>
                  <a:rPr kumimoji="0" lang="fr-FR" sz="1400" b="1"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47115" name="Freeform 11"/>
              <p:cNvSpPr>
                <a:spLocks/>
              </p:cNvSpPr>
              <p:nvPr/>
            </p:nvSpPr>
            <p:spPr bwMode="auto">
              <a:xfrm>
                <a:off x="3171" y="1936"/>
                <a:ext cx="4967" cy="3147"/>
              </a:xfrm>
              <a:custGeom>
                <a:avLst/>
                <a:gdLst/>
                <a:ahLst/>
                <a:cxnLst>
                  <a:cxn ang="0">
                    <a:pos x="0" y="3130"/>
                  </a:cxn>
                  <a:cxn ang="0">
                    <a:pos x="1044" y="2613"/>
                  </a:cxn>
                  <a:cxn ang="0">
                    <a:pos x="1295" y="631"/>
                  </a:cxn>
                  <a:cxn ang="0">
                    <a:pos x="2411" y="0"/>
                  </a:cxn>
                  <a:cxn ang="0">
                    <a:pos x="3576" y="631"/>
                  </a:cxn>
                  <a:cxn ang="0">
                    <a:pos x="3916" y="2613"/>
                  </a:cxn>
                  <a:cxn ang="0">
                    <a:pos x="4967" y="3147"/>
                  </a:cxn>
                </a:cxnLst>
                <a:rect l="0" t="0" r="r" b="b"/>
                <a:pathLst>
                  <a:path w="4967" h="3147">
                    <a:moveTo>
                      <a:pt x="0" y="3130"/>
                    </a:moveTo>
                    <a:cubicBezTo>
                      <a:pt x="174" y="3042"/>
                      <a:pt x="828" y="3029"/>
                      <a:pt x="1044" y="2613"/>
                    </a:cubicBezTo>
                    <a:cubicBezTo>
                      <a:pt x="1260" y="2197"/>
                      <a:pt x="1067" y="1066"/>
                      <a:pt x="1295" y="631"/>
                    </a:cubicBezTo>
                    <a:cubicBezTo>
                      <a:pt x="1523" y="196"/>
                      <a:pt x="2031" y="0"/>
                      <a:pt x="2411" y="0"/>
                    </a:cubicBezTo>
                    <a:cubicBezTo>
                      <a:pt x="2791" y="0"/>
                      <a:pt x="3325" y="195"/>
                      <a:pt x="3576" y="631"/>
                    </a:cubicBezTo>
                    <a:cubicBezTo>
                      <a:pt x="3827" y="1067"/>
                      <a:pt x="3684" y="2194"/>
                      <a:pt x="3916" y="2613"/>
                    </a:cubicBezTo>
                    <a:cubicBezTo>
                      <a:pt x="4148" y="3032"/>
                      <a:pt x="4748" y="3036"/>
                      <a:pt x="4967" y="3147"/>
                    </a:cubicBezTo>
                  </a:path>
                </a:pathLst>
              </a:custGeom>
              <a:noFill/>
              <a:ln w="12700" cap="flat" cmpd="sng">
                <a:solidFill>
                  <a:srgbClr val="000000"/>
                </a:solidFill>
                <a:prstDash val="solid"/>
                <a:round/>
                <a:headEnd/>
                <a:tailEn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6" name="Text Box 12"/>
              <p:cNvSpPr txBox="1">
                <a:spLocks noChangeArrowheads="1"/>
              </p:cNvSpPr>
              <p:nvPr/>
            </p:nvSpPr>
            <p:spPr bwMode="auto">
              <a:xfrm>
                <a:off x="5086" y="2405"/>
                <a:ext cx="1320" cy="720"/>
              </a:xfrm>
              <a:prstGeom prst="rect">
                <a:avLst/>
              </a:prstGeom>
              <a:noFill/>
              <a:ln w="9525" algn="ctr">
                <a:noFill/>
                <a:miter lim="800000"/>
                <a:headEnd/>
                <a:tailEnd/>
              </a:ln>
              <a:effectLst/>
            </p:spPr>
            <p:txBody>
              <a:bodyPr vert="horz" wrap="square" lIns="0" tIns="10800" rIns="0" bIns="10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9</a:t>
                </a:r>
                <a:r>
                  <a:rPr kumimoji="0" lang="en-US"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علامـات متنافسـة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17" name="Text Box 13"/>
              <p:cNvSpPr txBox="1">
                <a:spLocks noChangeArrowheads="1"/>
              </p:cNvSpPr>
              <p:nvPr/>
            </p:nvSpPr>
            <p:spPr bwMode="auto">
              <a:xfrm>
                <a:off x="3299" y="2923"/>
                <a:ext cx="1440" cy="540"/>
              </a:xfrm>
              <a:prstGeom prst="rect">
                <a:avLst/>
              </a:prstGeom>
              <a:solidFill>
                <a:srgbClr val="C0C0C0"/>
              </a:solidFill>
              <a:ln w="9525" algn="ctr">
                <a:solidFill>
                  <a:srgbClr val="C0C0C0"/>
                </a:solidFill>
                <a:miter lim="800000"/>
                <a:headEnd/>
                <a:tailEnd/>
              </a:ln>
              <a:effectLst/>
            </p:spPr>
            <p:txBody>
              <a:bodyPr vert="horz" wrap="square" lIns="54000" tIns="46800" rIns="54000" bIns="10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منتوج جديد؟</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18" name="Line 14"/>
              <p:cNvSpPr>
                <a:spLocks noChangeShapeType="1"/>
              </p:cNvSpPr>
              <p:nvPr/>
            </p:nvSpPr>
            <p:spPr bwMode="auto">
              <a:xfrm>
                <a:off x="3964" y="3463"/>
                <a:ext cx="0" cy="1735"/>
              </a:xfrm>
              <a:prstGeom prst="line">
                <a:avLst/>
              </a:prstGeom>
              <a:noFill/>
              <a:ln w="9525">
                <a:solidFill>
                  <a:srgbClr val="000000"/>
                </a:solidFill>
                <a:prstDash val="dash"/>
                <a:round/>
                <a:headEn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19" name="Freeform 15"/>
              <p:cNvSpPr>
                <a:spLocks/>
              </p:cNvSpPr>
              <p:nvPr/>
            </p:nvSpPr>
            <p:spPr bwMode="auto">
              <a:xfrm>
                <a:off x="3974" y="3463"/>
                <a:ext cx="3324" cy="1735"/>
              </a:xfrm>
              <a:custGeom>
                <a:avLst/>
                <a:gdLst/>
                <a:ahLst/>
                <a:cxnLst>
                  <a:cxn ang="0">
                    <a:pos x="0" y="0"/>
                  </a:cxn>
                  <a:cxn ang="0">
                    <a:pos x="3324" y="1735"/>
                  </a:cxn>
                </a:cxnLst>
                <a:rect l="0" t="0" r="r" b="b"/>
                <a:pathLst>
                  <a:path w="3324" h="1735">
                    <a:moveTo>
                      <a:pt x="0" y="0"/>
                    </a:moveTo>
                    <a:lnTo>
                      <a:pt x="3324" y="1735"/>
                    </a:lnTo>
                  </a:path>
                </a:pathLst>
              </a:custGeom>
              <a:noFill/>
              <a:ln w="9525" cap="flat" cmpd="sng">
                <a:solidFill>
                  <a:srgbClr val="000000"/>
                </a:solidFill>
                <a:prstDash val="dash"/>
                <a:round/>
                <a:headEnd type="none" w="med" len="med"/>
                <a:tailEnd type="triangle" w="med" len="med"/>
              </a:ln>
              <a:effectLst/>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47120" name="Text Box 16"/>
              <p:cNvSpPr txBox="1">
                <a:spLocks noChangeArrowheads="1"/>
              </p:cNvSpPr>
              <p:nvPr/>
            </p:nvSpPr>
            <p:spPr bwMode="auto">
              <a:xfrm>
                <a:off x="2047" y="1702"/>
                <a:ext cx="1080"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الرغبات</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47121" name="Text Box 17"/>
              <p:cNvSpPr txBox="1">
                <a:spLocks noChangeArrowheads="1"/>
              </p:cNvSpPr>
              <p:nvPr/>
            </p:nvSpPr>
            <p:spPr bwMode="auto">
              <a:xfrm>
                <a:off x="8738" y="5558"/>
                <a:ext cx="978" cy="5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السكر</a:t>
                </a:r>
                <a:endParaRPr kumimoji="0" lang="en-US" sz="14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
        <p:nvSpPr>
          <p:cNvPr id="38913" name="Rectangle 1"/>
          <p:cNvSpPr>
            <a:spLocks noChangeArrowheads="1"/>
          </p:cNvSpPr>
          <p:nvPr/>
        </p:nvSpPr>
        <p:spPr bwMode="auto">
          <a:xfrm>
            <a:off x="6084168" y="1700808"/>
            <a:ext cx="2555776" cy="49475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ts val="2300"/>
              </a:lnSpc>
              <a:spcBef>
                <a:spcPct val="0"/>
              </a:spcBef>
              <a:spcAft>
                <a:spcPct val="0"/>
              </a:spcAft>
              <a:buClrTx/>
              <a:buSzTx/>
              <a:buFontTx/>
              <a:buNone/>
              <a:tabLst/>
            </a:pP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7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7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إن حالة النجاح التي لاقتها المؤسسة لا شك أنها ستدفع بالمنافسين إلى التدفق إلى سوقها عن طريق إنتاج السلعة نفسها وإلى الفئة ذاتـها </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الغـالبية الوسطية</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غير أنه وبعد مدة سيحدث تشبع في السوق وإن أي علامة جديدة سوف لن تهتم بهذا القطاع لأنه سيصبح غالبية زائفة ذلك أن توقعات حصتها السوقية فيه ستكون مساوية ﻟـ </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9</a:t>
            </a:r>
            <a:r>
              <a:rPr kumimoji="0" lang="ar-SA" altLang="zh-CN" sz="14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 </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علامات</a:t>
            </a:r>
            <a:r>
              <a:rPr kumimoji="0" lang="ar-SA" altLang="zh-CN" sz="14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1</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4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a:t>
            </a:r>
            <a:r>
              <a:rPr kumimoji="0" lang="ar-SA" altLang="zh-CN" sz="1400" b="1" i="0"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sym typeface="Symbol" pitchFamily="18" charset="2"/>
              </a:rPr>
              <a:t>100% </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=10%</a:t>
            </a:r>
            <a:r>
              <a:rPr kumimoji="0" lang="ar-SA" altLang="zh-CN" sz="17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 </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ولذلك فإنها ستسعى إلى استهـداف أحد القطاعات الموجـودة على الجانبين، إن حصتها السوقية الجديـدة يمكن تقديـرها </a:t>
            </a:r>
            <a:r>
              <a:rPr kumimoji="0" lang="ar-SA" altLang="zh-CN" sz="17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ﺑـ</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 </a:t>
            </a:r>
            <a:r>
              <a:rPr kumimoji="0" lang="ar-SA" altLang="zh-CN" sz="14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16</a:t>
            </a:r>
            <a:r>
              <a:rPr kumimoji="0" lang="ar-SA" altLang="zh-CN" sz="1400" b="1" i="0" u="none" strike="noStrike" cap="none" normalizeH="0" baseline="0" dirty="0" err="1" smtClean="0">
                <a:ln>
                  <a:noFill/>
                </a:ln>
                <a:solidFill>
                  <a:srgbClr val="000000"/>
                </a:solidFill>
                <a:effectLst/>
                <a:latin typeface="Times New Roman" pitchFamily="18" charset="0"/>
                <a:ea typeface="SimSun" pitchFamily="2" charset="-122"/>
                <a:cs typeface="Times New Roman" pitchFamily="18" charset="0"/>
                <a:sym typeface="Symbol" pitchFamily="18" charset="2"/>
              </a:rPr>
              <a:t>%</a:t>
            </a:r>
            <a:r>
              <a:rPr kumimoji="0" lang="ar-SA" altLang="zh-CN" sz="14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  </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حسب قانون التوزيع الطبيعي</a:t>
            </a: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a:t>
            </a:r>
            <a:r>
              <a:rPr kumimoji="0" lang="ar-SA" altLang="zh-CN" sz="1700" b="1"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sym typeface="Symbol" pitchFamily="18" charset="2"/>
              </a:rPr>
              <a:t>.</a:t>
            </a:r>
            <a:endParaRPr kumimoji="0" lang="fr-FR" altLang="zh-CN" sz="800" b="1" i="0" u="none" strike="noStrike" cap="none" normalizeH="0" baseline="0" dirty="0" smtClean="0">
              <a:ln>
                <a:noFill/>
              </a:ln>
              <a:solidFill>
                <a:srgbClr val="000000"/>
              </a:solidFill>
              <a:effectLst/>
              <a:latin typeface="Arial" pitchFamily="34" charset="0"/>
              <a:cs typeface="Arial" pitchFamily="34" charset="0"/>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t/>
            </a:r>
            <a:br>
              <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rPr>
            </a:br>
            <a:endParaRPr kumimoji="0" lang="fr-FR" altLang="zh-CN" sz="1400" b="1" i="0"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sym typeface="Symbol" pitchFamily="18" charset="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90" name="Group 34"/>
          <p:cNvGrpSpPr>
            <a:grpSpLocks/>
          </p:cNvGrpSpPr>
          <p:nvPr/>
        </p:nvGrpSpPr>
        <p:grpSpPr bwMode="auto">
          <a:xfrm>
            <a:off x="4572000" y="3068961"/>
            <a:ext cx="1371600" cy="2309812"/>
            <a:chOff x="5834" y="6962"/>
            <a:chExt cx="2160" cy="3636"/>
          </a:xfrm>
        </p:grpSpPr>
        <p:sp>
          <p:nvSpPr>
            <p:cNvPr id="45091" name="Oval 35"/>
            <p:cNvSpPr>
              <a:spLocks noChangeArrowheads="1"/>
            </p:cNvSpPr>
            <p:nvPr/>
          </p:nvSpPr>
          <p:spPr bwMode="auto">
            <a:xfrm rot="4655182">
              <a:off x="5834" y="6962"/>
              <a:ext cx="2160" cy="21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92" name="Oval 36"/>
            <p:cNvSpPr>
              <a:spLocks noChangeArrowheads="1"/>
            </p:cNvSpPr>
            <p:nvPr/>
          </p:nvSpPr>
          <p:spPr bwMode="auto">
            <a:xfrm rot="9292373">
              <a:off x="6246" y="7382"/>
              <a:ext cx="1320" cy="132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93" name="Oval 37"/>
            <p:cNvSpPr>
              <a:spLocks noChangeArrowheads="1"/>
            </p:cNvSpPr>
            <p:nvPr/>
          </p:nvSpPr>
          <p:spPr bwMode="auto">
            <a:xfrm>
              <a:off x="6098" y="9278"/>
              <a:ext cx="1320" cy="1320"/>
            </a:xfrm>
            <a:prstGeom prst="ellipse">
              <a:avLst/>
            </a:prstGeom>
            <a:no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94" name="Oval 38"/>
            <p:cNvSpPr>
              <a:spLocks noChangeArrowheads="1"/>
            </p:cNvSpPr>
            <p:nvPr/>
          </p:nvSpPr>
          <p:spPr bwMode="auto">
            <a:xfrm>
              <a:off x="6334" y="9530"/>
              <a:ext cx="844" cy="844"/>
            </a:xfrm>
            <a:prstGeom prst="ellipse">
              <a:avLst/>
            </a:prstGeom>
            <a:no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grpSp>
      <p:sp>
        <p:nvSpPr>
          <p:cNvPr id="4" name="ZoneTexte 3"/>
          <p:cNvSpPr txBox="1"/>
          <p:nvPr/>
        </p:nvSpPr>
        <p:spPr>
          <a:xfrm>
            <a:off x="971600" y="1340773"/>
            <a:ext cx="7560840" cy="1054135"/>
          </a:xfrm>
          <a:prstGeom prst="rect">
            <a:avLst/>
          </a:prstGeom>
          <a:noFill/>
        </p:spPr>
        <p:txBody>
          <a:bodyPr wrap="square" rtlCol="0">
            <a:spAutoFit/>
          </a:bodyPr>
          <a:lstStyle/>
          <a:p>
            <a:pPr algn="just" rtl="1">
              <a:lnSpc>
                <a:spcPts val="2500"/>
              </a:lnSpc>
              <a:spcAft>
                <a:spcPts val="1200"/>
              </a:spcAft>
            </a:pPr>
            <a:r>
              <a:rPr lang="ar-SA" b="1" dirty="0" smtClean="0">
                <a:solidFill>
                  <a:srgbClr val="000000"/>
                </a:solidFill>
              </a:rPr>
              <a:t> </a:t>
            </a:r>
            <a:r>
              <a:rPr lang="ar-SA" sz="1600" dirty="0" smtClean="0">
                <a:solidFill>
                  <a:srgbClr val="000000"/>
                </a:solidFill>
              </a:rPr>
              <a:t>وبالنتيجة فإن المستهلكين غير متشابهين في رغباتهم وحاجاتهم، كذلك فإنه لا يـوجد ما يبـرر التقاءهم على رغبة وسطية قد تشكل منهم غالبية في السـوق، ولذلك فإن استهـداف السوق- في أساسه- هو ببساطة تحديـد القطاع أو الجزء </a:t>
            </a:r>
            <a:r>
              <a:rPr lang="fr-FR" sz="1600" dirty="0" smtClean="0">
                <a:solidFill>
                  <a:srgbClr val="000000"/>
                </a:solidFill>
                <a:sym typeface="Symbol"/>
              </a:rPr>
              <a:t></a:t>
            </a:r>
            <a:r>
              <a:rPr lang="ar-SA" sz="1600" dirty="0" smtClean="0">
                <a:solidFill>
                  <a:srgbClr val="000000"/>
                </a:solidFill>
              </a:rPr>
              <a:t>الأجـزاء</a:t>
            </a:r>
            <a:r>
              <a:rPr lang="fr-FR" sz="1600" dirty="0" smtClean="0">
                <a:solidFill>
                  <a:srgbClr val="000000"/>
                </a:solidFill>
                <a:sym typeface="Symbol"/>
              </a:rPr>
              <a:t></a:t>
            </a:r>
            <a:r>
              <a:rPr lang="ar-SA" sz="1600" dirty="0" smtClean="0">
                <a:solidFill>
                  <a:srgbClr val="000000"/>
                </a:solidFill>
              </a:rPr>
              <a:t> الذي توجه إليه المؤسسة رسالتها وأنشطتها التسويقية</a:t>
            </a:r>
            <a:endParaRPr lang="fr-FR" sz="1600" dirty="0" smtClean="0">
              <a:solidFill>
                <a:srgbClr val="000000"/>
              </a:solidFill>
            </a:endParaRPr>
          </a:p>
        </p:txBody>
      </p:sp>
      <p:grpSp>
        <p:nvGrpSpPr>
          <p:cNvPr id="45059" name="Group 3"/>
          <p:cNvGrpSpPr>
            <a:grpSpLocks/>
          </p:cNvGrpSpPr>
          <p:nvPr/>
        </p:nvGrpSpPr>
        <p:grpSpPr bwMode="auto">
          <a:xfrm>
            <a:off x="2205263" y="2780933"/>
            <a:ext cx="5100637" cy="2636837"/>
            <a:chOff x="2146" y="6444"/>
            <a:chExt cx="8032" cy="4154"/>
          </a:xfrm>
        </p:grpSpPr>
        <p:sp>
          <p:nvSpPr>
            <p:cNvPr id="45060" name="Oval 4"/>
            <p:cNvSpPr>
              <a:spLocks noChangeArrowheads="1"/>
            </p:cNvSpPr>
            <p:nvPr/>
          </p:nvSpPr>
          <p:spPr bwMode="auto">
            <a:xfrm rot="14712825">
              <a:off x="8018" y="7682"/>
              <a:ext cx="2160" cy="21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1" name="Oval 5"/>
            <p:cNvSpPr>
              <a:spLocks noChangeArrowheads="1"/>
            </p:cNvSpPr>
            <p:nvPr/>
          </p:nvSpPr>
          <p:spPr bwMode="auto">
            <a:xfrm rot="13721009">
              <a:off x="8442" y="8102"/>
              <a:ext cx="1320" cy="132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2" name="Oval 6"/>
            <p:cNvSpPr>
              <a:spLocks noChangeArrowheads="1"/>
            </p:cNvSpPr>
            <p:nvPr/>
          </p:nvSpPr>
          <p:spPr bwMode="auto">
            <a:xfrm rot="14086393">
              <a:off x="8802" y="8463"/>
              <a:ext cx="600" cy="60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3" name="Oval 7"/>
            <p:cNvSpPr>
              <a:spLocks noChangeArrowheads="1"/>
            </p:cNvSpPr>
            <p:nvPr/>
          </p:nvSpPr>
          <p:spPr bwMode="auto">
            <a:xfrm>
              <a:off x="6458" y="7598"/>
              <a:ext cx="2280" cy="228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4" name="Oval 8"/>
            <p:cNvSpPr>
              <a:spLocks noChangeArrowheads="1"/>
            </p:cNvSpPr>
            <p:nvPr/>
          </p:nvSpPr>
          <p:spPr bwMode="auto">
            <a:xfrm>
              <a:off x="7030" y="8164"/>
              <a:ext cx="1158" cy="1158"/>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5" name="Oval 9"/>
            <p:cNvSpPr>
              <a:spLocks noChangeArrowheads="1"/>
            </p:cNvSpPr>
            <p:nvPr/>
          </p:nvSpPr>
          <p:spPr bwMode="auto">
            <a:xfrm>
              <a:off x="7206" y="8336"/>
              <a:ext cx="798" cy="798"/>
            </a:xfrm>
            <a:prstGeom prst="ellipse">
              <a:avLst/>
            </a:prstGeom>
            <a:solidFill>
              <a:srgbClr val="00CC99"/>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6" name="Oval 10"/>
            <p:cNvSpPr>
              <a:spLocks noChangeArrowheads="1"/>
            </p:cNvSpPr>
            <p:nvPr/>
          </p:nvSpPr>
          <p:spPr bwMode="auto">
            <a:xfrm>
              <a:off x="8548" y="6444"/>
              <a:ext cx="1080" cy="108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7" name="Oval 11"/>
            <p:cNvSpPr>
              <a:spLocks noChangeArrowheads="1"/>
            </p:cNvSpPr>
            <p:nvPr/>
          </p:nvSpPr>
          <p:spPr bwMode="auto">
            <a:xfrm>
              <a:off x="8858" y="6754"/>
              <a:ext cx="480" cy="48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5068" name="Text Box 12"/>
            <p:cNvSpPr txBox="1">
              <a:spLocks noChangeArrowheads="1"/>
            </p:cNvSpPr>
            <p:nvPr/>
          </p:nvSpPr>
          <p:spPr bwMode="auto">
            <a:xfrm>
              <a:off x="2146" y="6638"/>
              <a:ext cx="5640" cy="3960"/>
            </a:xfrm>
            <a:prstGeom prst="rect">
              <a:avLst/>
            </a:prstGeom>
            <a:noFill/>
            <a:ln w="9525" algn="ctr">
              <a:noFill/>
              <a:prstDash val="sysDot"/>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45079" name="Picture 23"/>
          <p:cNvPicPr>
            <a:picLocks noChangeAspect="1" noChangeArrowheads="1"/>
          </p:cNvPicPr>
          <p:nvPr/>
        </p:nvPicPr>
        <p:blipFill>
          <a:blip r:embed="rId2" cstate="print"/>
          <a:srcRect/>
          <a:stretch>
            <a:fillRect/>
          </a:stretch>
        </p:blipFill>
        <p:spPr bwMode="auto">
          <a:xfrm>
            <a:off x="2312021" y="2963049"/>
            <a:ext cx="3397251" cy="2174875"/>
          </a:xfrm>
          <a:prstGeom prst="rect">
            <a:avLst/>
          </a:prstGeom>
          <a:noFill/>
          <a:ln w="9525">
            <a:noFill/>
            <a:miter lim="800000"/>
            <a:headEnd/>
            <a:tailEnd/>
          </a:ln>
        </p:spPr>
      </p:pic>
      <p:sp>
        <p:nvSpPr>
          <p:cNvPr id="45095" name="Text Box 39"/>
          <p:cNvSpPr txBox="1">
            <a:spLocks noChangeArrowheads="1"/>
          </p:cNvSpPr>
          <p:nvPr/>
        </p:nvSpPr>
        <p:spPr bwMode="auto">
          <a:xfrm>
            <a:off x="2051720" y="5733256"/>
            <a:ext cx="4419600" cy="673100"/>
          </a:xfrm>
          <a:prstGeom prst="rect">
            <a:avLst/>
          </a:prstGeom>
          <a:noFill/>
          <a:ln w="9525" algn="ctr">
            <a:noFill/>
            <a:prstDash val="sysDot"/>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المؤسسة تصوب جهودها نحو سوقها المستهدف</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Guy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Audigier</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Op.cit, p : 123.</a:t>
            </a:r>
            <a:endParaRPr kumimoji="0" lang="fr-FR"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19876" y="1052736"/>
            <a:ext cx="2353529" cy="369332"/>
          </a:xfrm>
          <a:prstGeom prst="rect">
            <a:avLst/>
          </a:prstGeom>
        </p:spPr>
        <p:txBody>
          <a:bodyPr wrap="none">
            <a:spAutoFit/>
          </a:bodyPr>
          <a:lstStyle/>
          <a:p>
            <a:r>
              <a:rPr lang="ar-SA" b="1" dirty="0" smtClean="0">
                <a:solidFill>
                  <a:srgbClr val="000000"/>
                </a:solidFill>
              </a:rPr>
              <a:t>مسار عملية استهداف السوق</a:t>
            </a:r>
            <a:endParaRPr lang="fr-FR" dirty="0">
              <a:solidFill>
                <a:srgbClr val="000000"/>
              </a:solidFill>
            </a:endParaRPr>
          </a:p>
        </p:txBody>
      </p:sp>
      <p:sp>
        <p:nvSpPr>
          <p:cNvPr id="41985" name="Rectangle 1"/>
          <p:cNvSpPr>
            <a:spLocks noChangeArrowheads="1"/>
          </p:cNvSpPr>
          <p:nvPr/>
        </p:nvSpPr>
        <p:spPr bwMode="auto">
          <a:xfrm>
            <a:off x="827584" y="1484789"/>
            <a:ext cx="745232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15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lang="ar-SA" altLang="zh-CN" sz="1600" dirty="0" smtClean="0">
                <a:solidFill>
                  <a:srgbClr val="000000"/>
                </a:solidFill>
              </a:rPr>
              <a:t>إن عملية استهداف السوق تتطلب من المؤسسة إتباع مسار ذي ثلاث مراحل:تجزئة السوق، الاستهداف، </a:t>
            </a:r>
            <a:r>
              <a:rPr lang="ar-SA" altLang="zh-CN" sz="1600" dirty="0" err="1" smtClean="0">
                <a:solidFill>
                  <a:srgbClr val="000000"/>
                </a:solidFill>
              </a:rPr>
              <a:t>التموقع</a:t>
            </a:r>
            <a:r>
              <a:rPr lang="ar-SA" altLang="zh-CN" sz="1600" dirty="0" smtClean="0">
                <a:solidFill>
                  <a:srgbClr val="000000"/>
                </a:solidFill>
              </a:rPr>
              <a:t> أو ما يسمى اختصارا ﺒ</a:t>
            </a:r>
            <a:r>
              <a:rPr lang="en-US" altLang="zh-CN" sz="1600" i="1" dirty="0" smtClean="0">
                <a:solidFill>
                  <a:srgbClr val="000000"/>
                </a:solidFill>
              </a:rPr>
              <a:t>STP</a:t>
            </a:r>
            <a:r>
              <a:rPr lang="en-US" altLang="zh-CN" sz="1600" dirty="0" smtClean="0">
                <a:solidFill>
                  <a:srgbClr val="000000"/>
                </a:solidFill>
                <a:sym typeface="Symbol" pitchFamily="18" charset="2"/>
              </a:rPr>
              <a:t> </a:t>
            </a:r>
            <a:r>
              <a:rPr lang="ar-SA" altLang="zh-CN" sz="1600" dirty="0" smtClean="0">
                <a:solidFill>
                  <a:srgbClr val="000000"/>
                </a:solidFill>
                <a:sym typeface="Symbol" pitchFamily="18" charset="2"/>
              </a:rPr>
              <a:t> وكل هذا من أجل وضع المزيج التسويقي المناسب</a:t>
            </a:r>
            <a:r>
              <a:rPr lang="fr-FR" altLang="zh-CN" sz="1600" dirty="0" smtClean="0">
                <a:solidFill>
                  <a:srgbClr val="000000"/>
                </a:solidFill>
                <a:sym typeface="Symbol" pitchFamily="18" charset="2"/>
              </a:rPr>
              <a:t> </a:t>
            </a:r>
            <a:r>
              <a:rPr lang="ar-SA" altLang="zh-CN" sz="1600" dirty="0" smtClean="0">
                <a:solidFill>
                  <a:srgbClr val="000000"/>
                </a:solidFill>
                <a:sym typeface="Symbol" pitchFamily="18" charset="2"/>
              </a:rPr>
              <a:t> والشكل التالي يوضح مراحل هذا المسار.</a:t>
            </a:r>
            <a:endParaRPr lang="fr-FR" altLang="zh-CN" sz="1600" dirty="0" smtClean="0">
              <a:solidFill>
                <a:srgbClr val="000000"/>
              </a:solidFill>
              <a:sym typeface="Symbol" pitchFamily="18" charset="2"/>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fr-FR" altLang="zh-CN" sz="1500" b="1" i="0" u="none" strike="noStrike" cap="none" normalizeH="0" baseline="3000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t/>
            </a:r>
            <a:br>
              <a:rPr kumimoji="0" lang="fr-FR" altLang="zh-CN" sz="1500" b="1" i="0" u="none" strike="noStrike" cap="none" normalizeH="0" baseline="30000" dirty="0" smtClean="0">
                <a:ln>
                  <a:noFill/>
                </a:ln>
                <a:solidFill>
                  <a:srgbClr val="000000"/>
                </a:solidFill>
                <a:effectLst/>
                <a:latin typeface="Times New Roman" pitchFamily="18" charset="0"/>
                <a:ea typeface="SimSun" pitchFamily="2" charset="-122"/>
                <a:cs typeface="Times New Roman" pitchFamily="18" charset="0"/>
                <a:sym typeface="Symbol" pitchFamily="18" charset="2"/>
              </a:rPr>
            </a:br>
            <a:endParaRPr kumimoji="0" lang="fr-FR" altLang="zh-CN" sz="1500" b="1" i="0" u="none" strike="noStrike" cap="none" normalizeH="0" baseline="30000" dirty="0" smtClean="0">
              <a:ln>
                <a:noFill/>
              </a:ln>
              <a:solidFill>
                <a:srgbClr val="000000"/>
              </a:solidFill>
              <a:effectLst/>
              <a:latin typeface="Times New Roman" pitchFamily="18" charset="0"/>
              <a:ea typeface="SimSun" pitchFamily="2" charset="-122"/>
              <a:cs typeface="Times New Roman" pitchFamily="18" charset="0"/>
              <a:sym typeface="Symbol" pitchFamily="18" charset="2"/>
            </a:endParaRPr>
          </a:p>
        </p:txBody>
      </p:sp>
      <p:grpSp>
        <p:nvGrpSpPr>
          <p:cNvPr id="42001" name="Group 17"/>
          <p:cNvGrpSpPr>
            <a:grpSpLocks/>
          </p:cNvGrpSpPr>
          <p:nvPr/>
        </p:nvGrpSpPr>
        <p:grpSpPr bwMode="auto">
          <a:xfrm>
            <a:off x="1619672" y="2253954"/>
            <a:ext cx="5715000" cy="4127469"/>
            <a:chOff x="1170" y="7833"/>
            <a:chExt cx="9000" cy="6499"/>
          </a:xfrm>
        </p:grpSpPr>
        <p:grpSp>
          <p:nvGrpSpPr>
            <p:cNvPr id="42002" name="Group 18"/>
            <p:cNvGrpSpPr>
              <a:grpSpLocks/>
            </p:cNvGrpSpPr>
            <p:nvPr/>
          </p:nvGrpSpPr>
          <p:grpSpPr bwMode="auto">
            <a:xfrm>
              <a:off x="1170" y="7833"/>
              <a:ext cx="9000" cy="6499"/>
              <a:chOff x="1170" y="7356"/>
              <a:chExt cx="9000" cy="6499"/>
            </a:xfrm>
          </p:grpSpPr>
          <p:sp>
            <p:nvSpPr>
              <p:cNvPr id="42003" name="Text Box 19"/>
              <p:cNvSpPr txBox="1">
                <a:spLocks noChangeArrowheads="1"/>
              </p:cNvSpPr>
              <p:nvPr/>
            </p:nvSpPr>
            <p:spPr bwMode="auto">
              <a:xfrm>
                <a:off x="1170" y="7356"/>
                <a:ext cx="9000" cy="5257"/>
              </a:xfrm>
              <a:prstGeom prst="rect">
                <a:avLst/>
              </a:prstGeom>
              <a:solidFill>
                <a:srgbClr val="FFFFFF"/>
              </a:solid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4" name="Text Box 20"/>
              <p:cNvSpPr txBox="1">
                <a:spLocks noChangeArrowheads="1"/>
              </p:cNvSpPr>
              <p:nvPr/>
            </p:nvSpPr>
            <p:spPr bwMode="auto">
              <a:xfrm>
                <a:off x="6534" y="8115"/>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1</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تحديد حاجات المستهلكين و القطاعات السوقية المقابلة لها.</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-توصيف خصائص القطاعات المحصل عليها</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2005" name="Text Box 21"/>
              <p:cNvSpPr txBox="1">
                <a:spLocks noChangeArrowheads="1"/>
              </p:cNvSpPr>
              <p:nvPr/>
            </p:nvSpPr>
            <p:spPr bwMode="auto">
              <a:xfrm>
                <a:off x="6774" y="7515"/>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تجـزئة السوق</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6" name="Text Box 22"/>
              <p:cNvSpPr txBox="1">
                <a:spLocks noChangeArrowheads="1"/>
              </p:cNvSpPr>
              <p:nvPr/>
            </p:nvSpPr>
            <p:spPr bwMode="auto">
              <a:xfrm>
                <a:off x="1734" y="7507"/>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التمـوقع</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7" name="Text Box 23"/>
              <p:cNvSpPr txBox="1">
                <a:spLocks noChangeArrowheads="1"/>
              </p:cNvSpPr>
              <p:nvPr/>
            </p:nvSpPr>
            <p:spPr bwMode="auto">
              <a:xfrm>
                <a:off x="6774" y="9995"/>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تحديد السوق المستهدف</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8" name="Text Box 24"/>
              <p:cNvSpPr txBox="1">
                <a:spLocks noChangeArrowheads="1"/>
              </p:cNvSpPr>
              <p:nvPr/>
            </p:nvSpPr>
            <p:spPr bwMode="auto">
              <a:xfrm>
                <a:off x="1854" y="9995"/>
                <a:ext cx="2760" cy="540"/>
              </a:xfrm>
              <a:prstGeom prst="rect">
                <a:avLst/>
              </a:prstGeom>
              <a:noFill/>
              <a:ln w="9525" algn="ctr">
                <a:noFill/>
                <a:miter lim="800000"/>
                <a:headEnd/>
                <a:tailEnd/>
              </a:ln>
              <a:effectLst/>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المخطط التسويقي</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42009" name="Freeform 25"/>
              <p:cNvSpPr>
                <a:spLocks/>
              </p:cNvSpPr>
              <p:nvPr/>
            </p:nvSpPr>
            <p:spPr bwMode="auto">
              <a:xfrm>
                <a:off x="4900" y="8889"/>
                <a:ext cx="1634" cy="2493"/>
              </a:xfrm>
              <a:custGeom>
                <a:avLst/>
                <a:gdLst/>
                <a:ahLst/>
                <a:cxnLst>
                  <a:cxn ang="0">
                    <a:pos x="1634" y="2493"/>
                  </a:cxn>
                  <a:cxn ang="0">
                    <a:pos x="842" y="2492"/>
                  </a:cxn>
                  <a:cxn ang="0">
                    <a:pos x="853" y="0"/>
                  </a:cxn>
                  <a:cxn ang="0">
                    <a:pos x="0" y="0"/>
                  </a:cxn>
                </a:cxnLst>
                <a:rect l="0" t="0" r="r" b="b"/>
                <a:pathLst>
                  <a:path w="1634" h="2493">
                    <a:moveTo>
                      <a:pt x="1634" y="2493"/>
                    </a:moveTo>
                    <a:lnTo>
                      <a:pt x="842" y="2492"/>
                    </a:lnTo>
                    <a:lnTo>
                      <a:pt x="853" y="0"/>
                    </a:lnTo>
                    <a:lnTo>
                      <a:pt x="0" y="0"/>
                    </a:lnTo>
                  </a:path>
                </a:pathLst>
              </a:custGeom>
              <a:noFill/>
              <a:ln w="19050" cap="flat" cmpd="sng">
                <a:solidFill>
                  <a:srgbClr val="FF6600"/>
                </a:solidFill>
                <a:prstDash val="solid"/>
                <a:round/>
                <a:headEnd type="none" w="med" len="me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2010" name="Text Box 26"/>
              <p:cNvSpPr txBox="1">
                <a:spLocks noChangeArrowheads="1"/>
              </p:cNvSpPr>
              <p:nvPr/>
            </p:nvSpPr>
            <p:spPr bwMode="auto">
              <a:xfrm>
                <a:off x="1229" y="12415"/>
                <a:ext cx="8880" cy="144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الشكـل:</a:t>
                </a: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المسار التسويقي لاستهداف السوق.</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Kotler</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et Doyle, </a:t>
                </a:r>
                <a:r>
                  <a:rPr kumimoji="0" lang="en-US" sz="1100" b="0" i="1" u="sng"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Why</a:t>
                </a:r>
                <a:r>
                  <a:rPr kumimoji="0" lang="fr-FR" sz="1100" b="0" i="1" u="sng"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segmentation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sym typeface="Symbol" pitchFamily="18" charset="2"/>
                  </a:rPr>
                  <a:t></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Adapté par R.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Dagmar</a:t>
                </a:r>
                <a:r>
                  <a:rPr kumimoji="0" lang="fr-FR" sz="1100" b="0" i="1"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sym typeface="Symbol" pitchFamily="18" charset="2"/>
                  </a:rPr>
                  <a:t></a:t>
                </a:r>
                <a:r>
                  <a:rPr kumimoji="0" lang="fr-FR" sz="1100" b="0" i="1"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Arial" pitchFamily="34" charset="0"/>
                  </a:rPr>
                  <a:t>http://www.themanager.org/marketing/segmentation.htm.</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42011" name="Line 27"/>
            <p:cNvSpPr>
              <a:spLocks noChangeShapeType="1"/>
            </p:cNvSpPr>
            <p:nvPr/>
          </p:nvSpPr>
          <p:spPr bwMode="auto">
            <a:xfrm>
              <a:off x="8165" y="10175"/>
              <a:ext cx="0" cy="360"/>
            </a:xfrm>
            <a:prstGeom prst="line">
              <a:avLst/>
            </a:prstGeom>
            <a:noFill/>
            <a:ln w="19050">
              <a:solidFill>
                <a:srgbClr val="FF66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2012" name="Line 28"/>
            <p:cNvSpPr>
              <a:spLocks noChangeShapeType="1"/>
            </p:cNvSpPr>
            <p:nvPr/>
          </p:nvSpPr>
          <p:spPr bwMode="auto">
            <a:xfrm>
              <a:off x="3242" y="10188"/>
              <a:ext cx="0" cy="360"/>
            </a:xfrm>
            <a:prstGeom prst="line">
              <a:avLst/>
            </a:prstGeom>
            <a:noFill/>
            <a:ln w="19050">
              <a:solidFill>
                <a:srgbClr val="FF66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42013" name="Text Box 29"/>
            <p:cNvSpPr txBox="1">
              <a:spLocks noChangeArrowheads="1"/>
            </p:cNvSpPr>
            <p:nvPr/>
          </p:nvSpPr>
          <p:spPr bwMode="auto">
            <a:xfrm>
              <a:off x="1611" y="8595"/>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54000" tIns="72000" rIns="54000" bIns="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fr-FR" sz="14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5</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تحديد خصائص التميز في كل قطـاع.</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6</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-تطوير واختيار مفهوم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التموقع</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الذهني المناسب.</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42014" name="Text Box 30"/>
            <p:cNvSpPr txBox="1">
              <a:spLocks noChangeArrowheads="1"/>
            </p:cNvSpPr>
            <p:nvPr/>
          </p:nvSpPr>
          <p:spPr bwMode="auto">
            <a:xfrm>
              <a:off x="6534" y="11075"/>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54000" tIns="144000" rIns="54000" bIns="7200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60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1</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تقييم جاذبية كل قطاع ومدى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ملائمته</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للمؤسسة.</a:t>
              </a:r>
            </a:p>
            <a:p>
              <a:pPr marL="0" marR="0" lvl="0" indent="0" algn="ctr" defTabSz="914400" rtl="1" eaLnBrk="1" fontAlgn="base" latinLnBrk="0" hangingPunct="1">
                <a:lnSpc>
                  <a:spcPct val="100000"/>
                </a:lnSpc>
                <a:spcBef>
                  <a:spcPct val="0"/>
                </a:spcBef>
                <a:spcAft>
                  <a:spcPts val="60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-اختيار القطاعات المستهدفة</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p:txBody>
        </p:sp>
        <p:sp>
          <p:nvSpPr>
            <p:cNvPr id="42015" name="Text Box 31"/>
            <p:cNvSpPr txBox="1">
              <a:spLocks noChangeArrowheads="1"/>
            </p:cNvSpPr>
            <p:nvPr/>
          </p:nvSpPr>
          <p:spPr bwMode="auto">
            <a:xfrm>
              <a:off x="1614" y="11088"/>
              <a:ext cx="3240" cy="1580"/>
            </a:xfrm>
            <a:prstGeom prst="rect">
              <a:avLst/>
            </a:prstGeom>
            <a:solidFill>
              <a:srgbClr val="FFCC99"/>
            </a:solidFill>
            <a:ln w="38100" cmpd="dbl" algn="ctr">
              <a:solidFill>
                <a:srgbClr val="FF6600"/>
              </a:solidFill>
              <a:miter lim="800000"/>
              <a:headEnd/>
              <a:tailEnd/>
            </a:ln>
            <a:effectLst>
              <a:outerShdw dist="71842" dir="18900000" algn="ctr" rotWithShape="0">
                <a:srgbClr val="FFCC99"/>
              </a:outerShdw>
            </a:effectLst>
          </p:spPr>
          <p:txBody>
            <a:bodyPr vert="horz" wrap="square" lIns="54000" tIns="144000" rIns="54000" bIns="7200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4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7</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إعداد المزيج التسويقي لكل سوق مستهدف بما يتماشى مع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التموقع</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المختار.</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139952" y="404664"/>
            <a:ext cx="2952328" cy="464230"/>
          </a:xfrm>
          <a:prstGeom prst="rect">
            <a:avLst/>
          </a:prstGeom>
          <a:noFill/>
        </p:spPr>
        <p:txBody>
          <a:bodyPr wrap="square" rtlCol="0">
            <a:spAutoFit/>
          </a:bodyPr>
          <a:lstStyle/>
          <a:p>
            <a:pPr algn="just" rtl="1">
              <a:lnSpc>
                <a:spcPts val="2900"/>
              </a:lnSpc>
            </a:pPr>
            <a:r>
              <a:rPr lang="ar-SA" sz="1700" b="1" dirty="0" smtClean="0">
                <a:solidFill>
                  <a:schemeClr val="bg1"/>
                </a:solidFill>
              </a:rPr>
              <a:t>أولا: تجزئة السوق إلى قطاعات فرعية</a:t>
            </a:r>
            <a:endParaRPr lang="fr-FR" sz="1700" dirty="0" smtClean="0">
              <a:solidFill>
                <a:schemeClr val="bg1"/>
              </a:solidFill>
            </a:endParaRPr>
          </a:p>
        </p:txBody>
      </p:sp>
      <p:sp>
        <p:nvSpPr>
          <p:cNvPr id="3" name="Rectangle 2"/>
          <p:cNvSpPr/>
          <p:nvPr/>
        </p:nvSpPr>
        <p:spPr>
          <a:xfrm>
            <a:off x="6300198" y="1938318"/>
            <a:ext cx="1685077" cy="338554"/>
          </a:xfrm>
          <a:prstGeom prst="rect">
            <a:avLst/>
          </a:prstGeom>
        </p:spPr>
        <p:txBody>
          <a:bodyPr wrap="none">
            <a:spAutoFit/>
          </a:bodyPr>
          <a:lstStyle/>
          <a:p>
            <a:r>
              <a:rPr lang="ar-SA" sz="1600" b="1" dirty="0" smtClean="0">
                <a:solidFill>
                  <a:srgbClr val="000000"/>
                </a:solidFill>
              </a:rPr>
              <a:t>تعريف تجزئة </a:t>
            </a:r>
            <a:r>
              <a:rPr lang="ar-SA" sz="1600" b="1" dirty="0" err="1" smtClean="0">
                <a:solidFill>
                  <a:srgbClr val="000000"/>
                </a:solidFill>
              </a:rPr>
              <a:t>السوق:</a:t>
            </a:r>
            <a:r>
              <a:rPr lang="ar-SA" sz="1600" b="1" dirty="0" smtClean="0">
                <a:solidFill>
                  <a:srgbClr val="000000"/>
                </a:solidFill>
              </a:rPr>
              <a:t> </a:t>
            </a:r>
            <a:endParaRPr lang="fr-FR" sz="1600" dirty="0">
              <a:solidFill>
                <a:srgbClr val="000000"/>
              </a:solidFill>
            </a:endParaRPr>
          </a:p>
        </p:txBody>
      </p:sp>
      <p:sp>
        <p:nvSpPr>
          <p:cNvPr id="4" name="Rectangle 3"/>
          <p:cNvSpPr/>
          <p:nvPr/>
        </p:nvSpPr>
        <p:spPr>
          <a:xfrm>
            <a:off x="1115616" y="3140968"/>
            <a:ext cx="6732240" cy="923330"/>
          </a:xfrm>
          <a:prstGeom prst="rect">
            <a:avLst/>
          </a:prstGeom>
        </p:spPr>
        <p:txBody>
          <a:bodyPr wrap="square">
            <a:spAutoFit/>
          </a:bodyPr>
          <a:lstStyle/>
          <a:p>
            <a:pPr algn="just" rtl="1"/>
            <a:r>
              <a:rPr lang="ar-SA" dirty="0" smtClean="0">
                <a:solidFill>
                  <a:srgbClr val="000000"/>
                </a:solidFill>
              </a:rPr>
              <a:t>"عملية تقسيم السوق الكلي </a:t>
            </a:r>
            <a:r>
              <a:rPr lang="ar-SA" dirty="0" err="1" smtClean="0">
                <a:solidFill>
                  <a:srgbClr val="000000"/>
                </a:solidFill>
              </a:rPr>
              <a:t>لمنتوج</a:t>
            </a:r>
            <a:r>
              <a:rPr lang="ar-SA" dirty="0" smtClean="0">
                <a:solidFill>
                  <a:srgbClr val="000000"/>
                </a:solidFill>
              </a:rPr>
              <a:t> أو خدمة ما، إلى مجموعات أو قطاعات جزئية، حيث يمكن اعتبار كل قطاع سوقا مستهدفا متميزا عن غيره، يمكن الوصول إليه بواسطة مزيج تسويقي </a:t>
            </a:r>
            <a:r>
              <a:rPr lang="ar-SA" dirty="0" err="1" smtClean="0">
                <a:solidFill>
                  <a:srgbClr val="000000"/>
                </a:solidFill>
              </a:rPr>
              <a:t>متميز "</a:t>
            </a:r>
            <a:endParaRPr lang="fr-FR" dirty="0">
              <a:solidFill>
                <a:srgbClr val="00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259632" y="1555704"/>
            <a:ext cx="6840760" cy="46397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تجزئة السوق والمزيج التسويقي:</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إن تجزئة السوق تشكل حجر الزاوية في وضع المزيج التسويقي من خلال مدخلين أساسين يوصلان إلى وضع هذا المزيج المناسب:</a:t>
            </a:r>
            <a:endParaRPr kumimoji="0" lang="fr-FR" altLang="zh-CN" sz="2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22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أولا</a:t>
            </a: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من تجزئة السوق إلى المزيج التسويقي: في ظل هذا المدخل تضع المؤسسة بعض المحددات بالنسبة لقطاع معين من المستهلكين ثم تعد برنامجا تسويقيا خاصا يستند إلى هذه المحددات، فمثلا عند دراسة تركيبة السكان </a:t>
            </a:r>
            <a:r>
              <a:rPr kumimoji="0" lang="ar-SA" altLang="zh-CN" sz="22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الديموغرافية</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قد تصل الإدارة إلى نتيجة وهي ارتفاع نسبة الشباب إلى مجموع السكان، إن شـركة ما للسيارات تستطيع أن تستند إلى هذه النتيجة في تصميم شكل السيارة الجديـدة لكي ترضي هذه النسبة الكبيرة من الشباب، كما سيكون لذلك أثر على عمليات الإشهار والتوزيع لهذه </a:t>
            </a:r>
            <a:r>
              <a:rPr kumimoji="0" lang="ar-SA" altLang="zh-CN" sz="22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السيارة.</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endParaRPr kumimoji="0" lang="fr-FR" altLang="zh-CN" sz="2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22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ثانيا</a:t>
            </a:r>
            <a:r>
              <a:rPr kumimoji="0" lang="ar-SA" altLang="zh-CN" sz="22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22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من المزيج التسويقي إلى القطاعات السوقية ثم إلى المزيج التسويقي مرة أخرى: في ظل هذا المدخل فإن المؤسسة تقوم بدراسة مستهلكي سلعتها لكي تعلم ما إذا كان هناك اختلافات بين هؤلاء المستهلكين في تفضيلهم لتلك السلعة، ومن هذه المعلومات تستنتج المؤسسة أي قطاع سوف يشتري سلعتها ومنها أيضا يختار رجل التسويق هدفا سوقيا يراجع بمقتضاه خصائص السلعة التي كان ينتجها وقد يقوم بعدها بتقديم أنواع جديدة وبمزيج تسويقي مختلف.</a:t>
            </a:r>
            <a:endParaRPr kumimoji="0" lang="fr-FR" altLang="zh-CN" sz="2200" b="0" i="0" u="none" strike="noStrike" cap="none" normalizeH="0" baseline="0" dirty="0" smtClean="0">
              <a:ln>
                <a:noFill/>
              </a:ln>
              <a:solidFill>
                <a:srgbClr val="000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56176" y="1052741"/>
            <a:ext cx="2160240" cy="338554"/>
          </a:xfrm>
          <a:prstGeom prst="rect">
            <a:avLst/>
          </a:prstGeom>
          <a:noFill/>
        </p:spPr>
        <p:txBody>
          <a:bodyPr wrap="square" rtlCol="0">
            <a:spAutoFit/>
          </a:bodyPr>
          <a:lstStyle/>
          <a:p>
            <a:r>
              <a:rPr lang="ar-SA" sz="1600" b="1" dirty="0" smtClean="0">
                <a:solidFill>
                  <a:srgbClr val="000000"/>
                </a:solidFill>
              </a:rPr>
              <a:t>منهجية التجزئة السوقية</a:t>
            </a:r>
            <a:endParaRPr lang="fr-FR" sz="1600" dirty="0">
              <a:solidFill>
                <a:srgbClr val="000000"/>
              </a:solidFill>
            </a:endParaRPr>
          </a:p>
        </p:txBody>
      </p:sp>
      <p:sp>
        <p:nvSpPr>
          <p:cNvPr id="5" name="Rectangle 4"/>
          <p:cNvSpPr/>
          <p:nvPr/>
        </p:nvSpPr>
        <p:spPr>
          <a:xfrm>
            <a:off x="4034918" y="1412776"/>
            <a:ext cx="3400290" cy="338554"/>
          </a:xfrm>
          <a:prstGeom prst="rect">
            <a:avLst/>
          </a:prstGeom>
        </p:spPr>
        <p:txBody>
          <a:bodyPr wrap="none">
            <a:spAutoFit/>
          </a:bodyPr>
          <a:lstStyle/>
          <a:p>
            <a:pPr algn="r" rtl="1">
              <a:buFont typeface="Arial" pitchFamily="34" charset="0"/>
              <a:buChar char="•"/>
            </a:pPr>
            <a:r>
              <a:rPr lang="ar-SA" sz="1600" dirty="0" smtClean="0">
                <a:solidFill>
                  <a:srgbClr val="000000"/>
                </a:solidFill>
              </a:rPr>
              <a:t> مرحلة الدراسة و </a:t>
            </a:r>
            <a:r>
              <a:rPr lang="ar-SA" sz="1600" dirty="0" err="1" smtClean="0">
                <a:solidFill>
                  <a:srgbClr val="000000"/>
                </a:solidFill>
              </a:rPr>
              <a:t>البحث:</a:t>
            </a:r>
            <a:r>
              <a:rPr lang="ar-SA" sz="1600" dirty="0" smtClean="0">
                <a:solidFill>
                  <a:srgbClr val="000000"/>
                </a:solidFill>
              </a:rPr>
              <a:t> </a:t>
            </a:r>
            <a:r>
              <a:rPr lang="fr-FR" sz="1400" i="1" dirty="0" smtClean="0">
                <a:solidFill>
                  <a:srgbClr val="000000"/>
                </a:solidFill>
              </a:rPr>
              <a:t>The </a:t>
            </a:r>
            <a:r>
              <a:rPr lang="fr-FR" sz="1400" i="1" dirty="0" err="1" smtClean="0">
                <a:solidFill>
                  <a:srgbClr val="000000"/>
                </a:solidFill>
              </a:rPr>
              <a:t>survey</a:t>
            </a:r>
            <a:r>
              <a:rPr lang="fr-FR" sz="1400" i="1" dirty="0" smtClean="0">
                <a:solidFill>
                  <a:srgbClr val="000000"/>
                </a:solidFill>
              </a:rPr>
              <a:t> stage</a:t>
            </a:r>
            <a:r>
              <a:rPr lang="fr-FR" sz="1400" dirty="0" smtClean="0">
                <a:solidFill>
                  <a:srgbClr val="000000"/>
                </a:solidFill>
              </a:rPr>
              <a:t> </a:t>
            </a:r>
            <a:endParaRPr lang="fr-FR" sz="1400" dirty="0">
              <a:solidFill>
                <a:srgbClr val="000000"/>
              </a:solidFill>
            </a:endParaRPr>
          </a:p>
        </p:txBody>
      </p:sp>
      <p:sp>
        <p:nvSpPr>
          <p:cNvPr id="6" name="Rectangle 5"/>
          <p:cNvSpPr/>
          <p:nvPr/>
        </p:nvSpPr>
        <p:spPr>
          <a:xfrm>
            <a:off x="3769703" y="1772816"/>
            <a:ext cx="2890535" cy="338554"/>
          </a:xfrm>
          <a:prstGeom prst="rect">
            <a:avLst/>
          </a:prstGeom>
        </p:spPr>
        <p:txBody>
          <a:bodyPr wrap="none">
            <a:spAutoFit/>
          </a:bodyPr>
          <a:lstStyle/>
          <a:p>
            <a:pPr algn="r" rtl="1">
              <a:buFont typeface="Arial" pitchFamily="34" charset="0"/>
              <a:buChar char="•"/>
            </a:pPr>
            <a:r>
              <a:rPr lang="ar-SA" sz="1600" dirty="0" smtClean="0">
                <a:solidFill>
                  <a:srgbClr val="000000"/>
                </a:solidFill>
              </a:rPr>
              <a:t> مرحلة </a:t>
            </a:r>
            <a:r>
              <a:rPr lang="ar-SA" sz="1600" dirty="0" err="1" smtClean="0">
                <a:solidFill>
                  <a:srgbClr val="000000"/>
                </a:solidFill>
              </a:rPr>
              <a:t>التحليل:</a:t>
            </a:r>
            <a:r>
              <a:rPr lang="ar-SA" sz="1600" dirty="0" smtClean="0">
                <a:solidFill>
                  <a:srgbClr val="000000"/>
                </a:solidFill>
              </a:rPr>
              <a:t> </a:t>
            </a:r>
            <a:r>
              <a:rPr lang="fr-FR" sz="1400" i="1" dirty="0" smtClean="0">
                <a:solidFill>
                  <a:srgbClr val="000000"/>
                </a:solidFill>
              </a:rPr>
              <a:t>The </a:t>
            </a:r>
            <a:r>
              <a:rPr lang="fr-FR" sz="1400" i="1" dirty="0" err="1" smtClean="0">
                <a:solidFill>
                  <a:srgbClr val="000000"/>
                </a:solidFill>
              </a:rPr>
              <a:t>analysis</a:t>
            </a:r>
            <a:r>
              <a:rPr lang="fr-FR" sz="1400" i="1" dirty="0" smtClean="0">
                <a:solidFill>
                  <a:srgbClr val="000000"/>
                </a:solidFill>
              </a:rPr>
              <a:t> stage</a:t>
            </a:r>
            <a:r>
              <a:rPr lang="fr-FR" sz="1600" i="1" dirty="0" smtClean="0">
                <a:solidFill>
                  <a:srgbClr val="000000"/>
                </a:solidFill>
              </a:rPr>
              <a:t> </a:t>
            </a:r>
          </a:p>
        </p:txBody>
      </p:sp>
      <p:sp>
        <p:nvSpPr>
          <p:cNvPr id="7" name="Rectangle 6"/>
          <p:cNvSpPr/>
          <p:nvPr/>
        </p:nvSpPr>
        <p:spPr>
          <a:xfrm>
            <a:off x="2559746" y="2154342"/>
            <a:ext cx="3534942" cy="338554"/>
          </a:xfrm>
          <a:prstGeom prst="rect">
            <a:avLst/>
          </a:prstGeom>
        </p:spPr>
        <p:txBody>
          <a:bodyPr wrap="none">
            <a:spAutoFit/>
          </a:bodyPr>
          <a:lstStyle/>
          <a:p>
            <a:pPr algn="r" rtl="1">
              <a:buFont typeface="Arial" pitchFamily="34" charset="0"/>
              <a:buChar char="•"/>
            </a:pPr>
            <a:r>
              <a:rPr lang="ar-SA" sz="1600" dirty="0" smtClean="0">
                <a:solidFill>
                  <a:srgbClr val="000000"/>
                </a:solidFill>
              </a:rPr>
              <a:t> مرحلة التحديد </a:t>
            </a:r>
            <a:r>
              <a:rPr lang="ar-SA" sz="1600" dirty="0" err="1" smtClean="0">
                <a:solidFill>
                  <a:srgbClr val="000000"/>
                </a:solidFill>
              </a:rPr>
              <a:t>والتعريف:</a:t>
            </a:r>
            <a:r>
              <a:rPr lang="ar-SA" sz="1600" dirty="0" smtClean="0">
                <a:solidFill>
                  <a:srgbClr val="000000"/>
                </a:solidFill>
              </a:rPr>
              <a:t> </a:t>
            </a:r>
            <a:r>
              <a:rPr lang="fr-FR" sz="1400" i="1" dirty="0" smtClean="0">
                <a:solidFill>
                  <a:srgbClr val="000000"/>
                </a:solidFill>
              </a:rPr>
              <a:t>The </a:t>
            </a:r>
            <a:r>
              <a:rPr lang="fr-FR" sz="1400" i="1" dirty="0" err="1" smtClean="0">
                <a:solidFill>
                  <a:srgbClr val="000000"/>
                </a:solidFill>
              </a:rPr>
              <a:t>profiling</a:t>
            </a:r>
            <a:r>
              <a:rPr lang="fr-FR" sz="1400" i="1" dirty="0" smtClean="0">
                <a:solidFill>
                  <a:srgbClr val="000000"/>
                </a:solidFill>
              </a:rPr>
              <a:t> stage</a:t>
            </a:r>
            <a:r>
              <a:rPr lang="fr-FR" sz="1600" dirty="0" smtClean="0">
                <a:solidFill>
                  <a:srgbClr val="000000"/>
                </a:solidFill>
              </a:rPr>
              <a:t> </a:t>
            </a:r>
            <a:endParaRPr lang="fr-FR" sz="1600" dirty="0">
              <a:solidFill>
                <a:srgbClr val="000000"/>
              </a:solidFill>
            </a:endParaRPr>
          </a:p>
        </p:txBody>
      </p:sp>
      <p:sp>
        <p:nvSpPr>
          <p:cNvPr id="8" name="Rectangle 7"/>
          <p:cNvSpPr/>
          <p:nvPr/>
        </p:nvSpPr>
        <p:spPr>
          <a:xfrm>
            <a:off x="6300192" y="2564904"/>
            <a:ext cx="1576072" cy="338554"/>
          </a:xfrm>
          <a:prstGeom prst="rect">
            <a:avLst/>
          </a:prstGeom>
        </p:spPr>
        <p:txBody>
          <a:bodyPr wrap="none">
            <a:spAutoFit/>
          </a:bodyPr>
          <a:lstStyle/>
          <a:p>
            <a:r>
              <a:rPr lang="ar-SA" sz="1600" b="1" dirty="0" smtClean="0">
                <a:solidFill>
                  <a:srgbClr val="000000"/>
                </a:solidFill>
              </a:rPr>
              <a:t>طرق تجزئة </a:t>
            </a:r>
            <a:r>
              <a:rPr lang="ar-SA" sz="1600" b="1" dirty="0" err="1" smtClean="0">
                <a:solidFill>
                  <a:srgbClr val="000000"/>
                </a:solidFill>
              </a:rPr>
              <a:t>السوق:</a:t>
            </a:r>
            <a:r>
              <a:rPr lang="ar-SA" sz="1600" b="1" dirty="0" smtClean="0">
                <a:solidFill>
                  <a:srgbClr val="000000"/>
                </a:solidFill>
              </a:rPr>
              <a:t> </a:t>
            </a:r>
            <a:endParaRPr lang="fr-FR" sz="1600" dirty="0">
              <a:solidFill>
                <a:srgbClr val="000000"/>
              </a:solidFill>
            </a:endParaRPr>
          </a:p>
        </p:txBody>
      </p:sp>
      <p:grpSp>
        <p:nvGrpSpPr>
          <p:cNvPr id="64514" name="Group 2"/>
          <p:cNvGrpSpPr>
            <a:grpSpLocks/>
          </p:cNvGrpSpPr>
          <p:nvPr/>
        </p:nvGrpSpPr>
        <p:grpSpPr bwMode="auto">
          <a:xfrm>
            <a:off x="1259632" y="2996952"/>
            <a:ext cx="5943600" cy="3638550"/>
            <a:chOff x="992" y="1798"/>
            <a:chExt cx="9360" cy="5731"/>
          </a:xfrm>
        </p:grpSpPr>
        <p:grpSp>
          <p:nvGrpSpPr>
            <p:cNvPr id="64515" name="Group 3"/>
            <p:cNvGrpSpPr>
              <a:grpSpLocks/>
            </p:cNvGrpSpPr>
            <p:nvPr/>
          </p:nvGrpSpPr>
          <p:grpSpPr bwMode="auto">
            <a:xfrm>
              <a:off x="1174" y="1798"/>
              <a:ext cx="9000" cy="4667"/>
              <a:chOff x="1658" y="1450"/>
              <a:chExt cx="9000" cy="5188"/>
            </a:xfrm>
          </p:grpSpPr>
          <p:sp>
            <p:nvSpPr>
              <p:cNvPr id="64516" name="Text Box 4"/>
              <p:cNvSpPr txBox="1">
                <a:spLocks noChangeArrowheads="1"/>
              </p:cNvSpPr>
              <p:nvPr/>
            </p:nvSpPr>
            <p:spPr bwMode="auto">
              <a:xfrm>
                <a:off x="1658" y="1450"/>
                <a:ext cx="9000" cy="5188"/>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64517" name="Group 5"/>
              <p:cNvGrpSpPr>
                <a:grpSpLocks/>
              </p:cNvGrpSpPr>
              <p:nvPr/>
            </p:nvGrpSpPr>
            <p:grpSpPr bwMode="auto">
              <a:xfrm>
                <a:off x="6338" y="1776"/>
                <a:ext cx="4182" cy="3771"/>
                <a:chOff x="6338" y="1776"/>
                <a:chExt cx="4182" cy="3771"/>
              </a:xfrm>
            </p:grpSpPr>
            <p:sp>
              <p:nvSpPr>
                <p:cNvPr id="64518" name="Oval 6"/>
                <p:cNvSpPr>
                  <a:spLocks noChangeArrowheads="1"/>
                </p:cNvSpPr>
                <p:nvPr/>
              </p:nvSpPr>
              <p:spPr bwMode="auto">
                <a:xfrm>
                  <a:off x="10157" y="3226"/>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19" name="Oval 7"/>
                <p:cNvSpPr>
                  <a:spLocks noChangeArrowheads="1"/>
                </p:cNvSpPr>
                <p:nvPr/>
              </p:nvSpPr>
              <p:spPr bwMode="auto">
                <a:xfrm>
                  <a:off x="10160" y="3762"/>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0" name="Rectangle 8"/>
                <p:cNvSpPr>
                  <a:spLocks noChangeArrowheads="1"/>
                </p:cNvSpPr>
                <p:nvPr/>
              </p:nvSpPr>
              <p:spPr bwMode="auto">
                <a:xfrm>
                  <a:off x="8858" y="339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1" name="Rectangle 9"/>
                <p:cNvSpPr>
                  <a:spLocks noChangeArrowheads="1"/>
                </p:cNvSpPr>
                <p:nvPr/>
              </p:nvSpPr>
              <p:spPr bwMode="auto">
                <a:xfrm>
                  <a:off x="7778" y="2777"/>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2" name="Rectangle 10"/>
                <p:cNvSpPr>
                  <a:spLocks noChangeArrowheads="1"/>
                </p:cNvSpPr>
                <p:nvPr/>
              </p:nvSpPr>
              <p:spPr bwMode="auto">
                <a:xfrm>
                  <a:off x="6338" y="3414"/>
                  <a:ext cx="1080" cy="540"/>
                </a:xfrm>
                <a:prstGeom prst="rect">
                  <a:avLst/>
                </a:prstGeom>
                <a:solidFill>
                  <a:srgbClr val="FFFFFF"/>
                </a:solidFill>
                <a:ln w="9525" algn="ctr">
                  <a:solidFill>
                    <a:srgbClr val="00000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الجمهور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64523" name="Group 11"/>
                <p:cNvGrpSpPr>
                  <a:grpSpLocks/>
                </p:cNvGrpSpPr>
                <p:nvPr/>
              </p:nvGrpSpPr>
              <p:grpSpPr bwMode="auto">
                <a:xfrm>
                  <a:off x="8858" y="1776"/>
                  <a:ext cx="1662" cy="1288"/>
                  <a:chOff x="8858" y="1666"/>
                  <a:chExt cx="1662" cy="1288"/>
                </a:xfrm>
              </p:grpSpPr>
              <p:sp>
                <p:nvSpPr>
                  <p:cNvPr id="64524" name="Oval 12"/>
                  <p:cNvSpPr>
                    <a:spLocks noChangeArrowheads="1"/>
                  </p:cNvSpPr>
                  <p:nvPr/>
                </p:nvSpPr>
                <p:spPr bwMode="auto">
                  <a:xfrm>
                    <a:off x="10152" y="1666"/>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5" name="Oval 13"/>
                  <p:cNvSpPr>
                    <a:spLocks noChangeArrowheads="1"/>
                  </p:cNvSpPr>
                  <p:nvPr/>
                </p:nvSpPr>
                <p:spPr bwMode="auto">
                  <a:xfrm>
                    <a:off x="10152" y="2138"/>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6" name="Oval 14"/>
                  <p:cNvSpPr>
                    <a:spLocks noChangeArrowheads="1"/>
                  </p:cNvSpPr>
                  <p:nvPr/>
                </p:nvSpPr>
                <p:spPr bwMode="auto">
                  <a:xfrm>
                    <a:off x="10160" y="2594"/>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7" name="Rectangle 15"/>
                  <p:cNvSpPr>
                    <a:spLocks noChangeArrowheads="1"/>
                  </p:cNvSpPr>
                  <p:nvPr/>
                </p:nvSpPr>
                <p:spPr bwMode="auto">
                  <a:xfrm>
                    <a:off x="8858" y="2053"/>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8" name="Freeform 16"/>
                  <p:cNvSpPr>
                    <a:spLocks/>
                  </p:cNvSpPr>
                  <p:nvPr/>
                </p:nvSpPr>
                <p:spPr bwMode="auto">
                  <a:xfrm>
                    <a:off x="9458" y="1904"/>
                    <a:ext cx="699" cy="414"/>
                  </a:xfrm>
                  <a:custGeom>
                    <a:avLst/>
                    <a:gdLst/>
                    <a:ahLst/>
                    <a:cxnLst>
                      <a:cxn ang="0">
                        <a:pos x="699" y="0"/>
                      </a:cxn>
                      <a:cxn ang="0">
                        <a:pos x="0" y="414"/>
                      </a:cxn>
                    </a:cxnLst>
                    <a:rect l="0" t="0" r="r" b="b"/>
                    <a:pathLst>
                      <a:path w="699" h="414">
                        <a:moveTo>
                          <a:pt x="699" y="0"/>
                        </a:moveTo>
                        <a:lnTo>
                          <a:pt x="0" y="414"/>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29" name="Freeform 17"/>
                  <p:cNvSpPr>
                    <a:spLocks/>
                  </p:cNvSpPr>
                  <p:nvPr/>
                </p:nvSpPr>
                <p:spPr bwMode="auto">
                  <a:xfrm>
                    <a:off x="9458" y="2318"/>
                    <a:ext cx="680" cy="1"/>
                  </a:xfrm>
                  <a:custGeom>
                    <a:avLst/>
                    <a:gdLst/>
                    <a:ahLst/>
                    <a:cxnLst>
                      <a:cxn ang="0">
                        <a:pos x="0" y="0"/>
                      </a:cxn>
                      <a:cxn ang="0">
                        <a:pos x="680" y="1"/>
                      </a:cxn>
                    </a:cxnLst>
                    <a:rect l="0" t="0" r="r" b="b"/>
                    <a:pathLst>
                      <a:path w="680" h="1">
                        <a:moveTo>
                          <a:pt x="0" y="0"/>
                        </a:moveTo>
                        <a:lnTo>
                          <a:pt x="680" y="1"/>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0" name="Freeform 18"/>
                  <p:cNvSpPr>
                    <a:spLocks/>
                  </p:cNvSpPr>
                  <p:nvPr/>
                </p:nvSpPr>
                <p:spPr bwMode="auto">
                  <a:xfrm>
                    <a:off x="9458" y="2318"/>
                    <a:ext cx="699" cy="446"/>
                  </a:xfrm>
                  <a:custGeom>
                    <a:avLst/>
                    <a:gdLst/>
                    <a:ahLst/>
                    <a:cxnLst>
                      <a:cxn ang="0">
                        <a:pos x="0" y="0"/>
                      </a:cxn>
                      <a:cxn ang="0">
                        <a:pos x="699" y="446"/>
                      </a:cxn>
                    </a:cxnLst>
                    <a:rect l="0" t="0" r="r" b="b"/>
                    <a:pathLst>
                      <a:path w="699" h="446">
                        <a:moveTo>
                          <a:pt x="0" y="0"/>
                        </a:moveTo>
                        <a:lnTo>
                          <a:pt x="699" y="446"/>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4531" name="Freeform 19"/>
                <p:cNvSpPr>
                  <a:spLocks/>
                </p:cNvSpPr>
                <p:nvPr/>
              </p:nvSpPr>
              <p:spPr bwMode="auto">
                <a:xfrm>
                  <a:off x="9459" y="3441"/>
                  <a:ext cx="698" cy="214"/>
                </a:xfrm>
                <a:custGeom>
                  <a:avLst/>
                  <a:gdLst/>
                  <a:ahLst/>
                  <a:cxnLst>
                    <a:cxn ang="0">
                      <a:pos x="0" y="214"/>
                    </a:cxn>
                    <a:cxn ang="0">
                      <a:pos x="698" y="0"/>
                    </a:cxn>
                  </a:cxnLst>
                  <a:rect l="0" t="0" r="r" b="b"/>
                  <a:pathLst>
                    <a:path w="698" h="214">
                      <a:moveTo>
                        <a:pt x="0" y="214"/>
                      </a:moveTo>
                      <a:lnTo>
                        <a:pt x="698" y="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2" name="Freeform 20"/>
                <p:cNvSpPr>
                  <a:spLocks/>
                </p:cNvSpPr>
                <p:nvPr/>
              </p:nvSpPr>
              <p:spPr bwMode="auto">
                <a:xfrm>
                  <a:off x="9480" y="3660"/>
                  <a:ext cx="680" cy="287"/>
                </a:xfrm>
                <a:custGeom>
                  <a:avLst/>
                  <a:gdLst/>
                  <a:ahLst/>
                  <a:cxnLst>
                    <a:cxn ang="0">
                      <a:pos x="0" y="0"/>
                    </a:cxn>
                    <a:cxn ang="0">
                      <a:pos x="680" y="287"/>
                    </a:cxn>
                  </a:cxnLst>
                  <a:rect l="0" t="0" r="r" b="b"/>
                  <a:pathLst>
                    <a:path w="680" h="287">
                      <a:moveTo>
                        <a:pt x="0" y="0"/>
                      </a:moveTo>
                      <a:lnTo>
                        <a:pt x="680" y="287"/>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4533" name="Group 21"/>
                <p:cNvGrpSpPr>
                  <a:grpSpLocks/>
                </p:cNvGrpSpPr>
                <p:nvPr/>
              </p:nvGrpSpPr>
              <p:grpSpPr bwMode="auto">
                <a:xfrm>
                  <a:off x="8857" y="4259"/>
                  <a:ext cx="1662" cy="1288"/>
                  <a:chOff x="8858" y="1666"/>
                  <a:chExt cx="1662" cy="1288"/>
                </a:xfrm>
              </p:grpSpPr>
              <p:sp>
                <p:nvSpPr>
                  <p:cNvPr id="64534" name="Oval 22"/>
                  <p:cNvSpPr>
                    <a:spLocks noChangeArrowheads="1"/>
                  </p:cNvSpPr>
                  <p:nvPr/>
                </p:nvSpPr>
                <p:spPr bwMode="auto">
                  <a:xfrm>
                    <a:off x="10152" y="1666"/>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5" name="Oval 23"/>
                  <p:cNvSpPr>
                    <a:spLocks noChangeArrowheads="1"/>
                  </p:cNvSpPr>
                  <p:nvPr/>
                </p:nvSpPr>
                <p:spPr bwMode="auto">
                  <a:xfrm>
                    <a:off x="10152" y="2138"/>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6" name="Oval 24"/>
                  <p:cNvSpPr>
                    <a:spLocks noChangeArrowheads="1"/>
                  </p:cNvSpPr>
                  <p:nvPr/>
                </p:nvSpPr>
                <p:spPr bwMode="auto">
                  <a:xfrm>
                    <a:off x="10160" y="2594"/>
                    <a:ext cx="360" cy="360"/>
                  </a:xfrm>
                  <a:prstGeom prst="ellipse">
                    <a:avLst/>
                  </a:prstGeom>
                  <a:solidFill>
                    <a:srgbClr val="FFFFFF"/>
                  </a:solidFill>
                  <a:ln w="9525" algn="ctr">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7" name="Rectangle 25"/>
                  <p:cNvSpPr>
                    <a:spLocks noChangeArrowheads="1"/>
                  </p:cNvSpPr>
                  <p:nvPr/>
                </p:nvSpPr>
                <p:spPr bwMode="auto">
                  <a:xfrm>
                    <a:off x="8858" y="2053"/>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8" name="Freeform 26"/>
                  <p:cNvSpPr>
                    <a:spLocks/>
                  </p:cNvSpPr>
                  <p:nvPr/>
                </p:nvSpPr>
                <p:spPr bwMode="auto">
                  <a:xfrm>
                    <a:off x="9458" y="1904"/>
                    <a:ext cx="699" cy="414"/>
                  </a:xfrm>
                  <a:custGeom>
                    <a:avLst/>
                    <a:gdLst/>
                    <a:ahLst/>
                    <a:cxnLst>
                      <a:cxn ang="0">
                        <a:pos x="699" y="0"/>
                      </a:cxn>
                      <a:cxn ang="0">
                        <a:pos x="0" y="414"/>
                      </a:cxn>
                    </a:cxnLst>
                    <a:rect l="0" t="0" r="r" b="b"/>
                    <a:pathLst>
                      <a:path w="699" h="414">
                        <a:moveTo>
                          <a:pt x="699" y="0"/>
                        </a:moveTo>
                        <a:lnTo>
                          <a:pt x="0" y="414"/>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39" name="Freeform 27"/>
                  <p:cNvSpPr>
                    <a:spLocks/>
                  </p:cNvSpPr>
                  <p:nvPr/>
                </p:nvSpPr>
                <p:spPr bwMode="auto">
                  <a:xfrm>
                    <a:off x="9458" y="2318"/>
                    <a:ext cx="680" cy="1"/>
                  </a:xfrm>
                  <a:custGeom>
                    <a:avLst/>
                    <a:gdLst/>
                    <a:ahLst/>
                    <a:cxnLst>
                      <a:cxn ang="0">
                        <a:pos x="0" y="0"/>
                      </a:cxn>
                      <a:cxn ang="0">
                        <a:pos x="680" y="1"/>
                      </a:cxn>
                    </a:cxnLst>
                    <a:rect l="0" t="0" r="r" b="b"/>
                    <a:pathLst>
                      <a:path w="680" h="1">
                        <a:moveTo>
                          <a:pt x="0" y="0"/>
                        </a:moveTo>
                        <a:lnTo>
                          <a:pt x="680" y="1"/>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0" name="Freeform 28"/>
                  <p:cNvSpPr>
                    <a:spLocks/>
                  </p:cNvSpPr>
                  <p:nvPr/>
                </p:nvSpPr>
                <p:spPr bwMode="auto">
                  <a:xfrm>
                    <a:off x="9458" y="2318"/>
                    <a:ext cx="699" cy="446"/>
                  </a:xfrm>
                  <a:custGeom>
                    <a:avLst/>
                    <a:gdLst/>
                    <a:ahLst/>
                    <a:cxnLst>
                      <a:cxn ang="0">
                        <a:pos x="0" y="0"/>
                      </a:cxn>
                      <a:cxn ang="0">
                        <a:pos x="699" y="446"/>
                      </a:cxn>
                    </a:cxnLst>
                    <a:rect l="0" t="0" r="r" b="b"/>
                    <a:pathLst>
                      <a:path w="699" h="446">
                        <a:moveTo>
                          <a:pt x="0" y="0"/>
                        </a:moveTo>
                        <a:lnTo>
                          <a:pt x="699" y="446"/>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4541" name="Freeform 29"/>
                <p:cNvSpPr>
                  <a:spLocks/>
                </p:cNvSpPr>
                <p:nvPr/>
              </p:nvSpPr>
              <p:spPr bwMode="auto">
                <a:xfrm>
                  <a:off x="8383" y="2426"/>
                  <a:ext cx="471" cy="343"/>
                </a:xfrm>
                <a:custGeom>
                  <a:avLst/>
                  <a:gdLst/>
                  <a:ahLst/>
                  <a:cxnLst>
                    <a:cxn ang="0">
                      <a:pos x="0" y="343"/>
                    </a:cxn>
                    <a:cxn ang="0">
                      <a:pos x="471" y="0"/>
                    </a:cxn>
                  </a:cxnLst>
                  <a:rect l="0" t="0" r="r" b="b"/>
                  <a:pathLst>
                    <a:path w="471" h="343">
                      <a:moveTo>
                        <a:pt x="0" y="343"/>
                      </a:moveTo>
                      <a:lnTo>
                        <a:pt x="471" y="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2" name="Freeform 30"/>
                <p:cNvSpPr>
                  <a:spLocks/>
                </p:cNvSpPr>
                <p:nvPr/>
              </p:nvSpPr>
              <p:spPr bwMode="auto">
                <a:xfrm>
                  <a:off x="8374" y="3317"/>
                  <a:ext cx="480" cy="352"/>
                </a:xfrm>
                <a:custGeom>
                  <a:avLst/>
                  <a:gdLst/>
                  <a:ahLst/>
                  <a:cxnLst>
                    <a:cxn ang="0">
                      <a:pos x="0" y="0"/>
                    </a:cxn>
                    <a:cxn ang="0">
                      <a:pos x="480" y="352"/>
                    </a:cxn>
                  </a:cxnLst>
                  <a:rect l="0" t="0" r="r" b="b"/>
                  <a:pathLst>
                    <a:path w="480" h="352">
                      <a:moveTo>
                        <a:pt x="0" y="0"/>
                      </a:moveTo>
                      <a:lnTo>
                        <a:pt x="480" y="352"/>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3" name="Freeform 31"/>
                <p:cNvSpPr>
                  <a:spLocks/>
                </p:cNvSpPr>
                <p:nvPr/>
              </p:nvSpPr>
              <p:spPr bwMode="auto">
                <a:xfrm>
                  <a:off x="7423" y="3317"/>
                  <a:ext cx="351" cy="352"/>
                </a:xfrm>
                <a:custGeom>
                  <a:avLst/>
                  <a:gdLst/>
                  <a:ahLst/>
                  <a:cxnLst>
                    <a:cxn ang="0">
                      <a:pos x="0" y="352"/>
                    </a:cxn>
                    <a:cxn ang="0">
                      <a:pos x="351" y="0"/>
                    </a:cxn>
                  </a:cxnLst>
                  <a:rect l="0" t="0" r="r" b="b"/>
                  <a:pathLst>
                    <a:path w="351" h="352">
                      <a:moveTo>
                        <a:pt x="0" y="352"/>
                      </a:moveTo>
                      <a:lnTo>
                        <a:pt x="351" y="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4" name="Freeform 32"/>
                <p:cNvSpPr>
                  <a:spLocks/>
                </p:cNvSpPr>
                <p:nvPr/>
              </p:nvSpPr>
              <p:spPr bwMode="auto">
                <a:xfrm>
                  <a:off x="7414" y="3677"/>
                  <a:ext cx="1440" cy="969"/>
                </a:xfrm>
                <a:custGeom>
                  <a:avLst/>
                  <a:gdLst/>
                  <a:ahLst/>
                  <a:cxnLst>
                    <a:cxn ang="0">
                      <a:pos x="0" y="0"/>
                    </a:cxn>
                    <a:cxn ang="0">
                      <a:pos x="1440" y="969"/>
                    </a:cxn>
                  </a:cxnLst>
                  <a:rect l="0" t="0" r="r" b="b"/>
                  <a:pathLst>
                    <a:path w="1440" h="969">
                      <a:moveTo>
                        <a:pt x="0" y="0"/>
                      </a:moveTo>
                      <a:lnTo>
                        <a:pt x="1440" y="969"/>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4545" name="Group 33"/>
              <p:cNvGrpSpPr>
                <a:grpSpLocks/>
              </p:cNvGrpSpPr>
              <p:nvPr/>
            </p:nvGrpSpPr>
            <p:grpSpPr bwMode="auto">
              <a:xfrm>
                <a:off x="1778" y="1778"/>
                <a:ext cx="3960" cy="3780"/>
                <a:chOff x="1778" y="1778"/>
                <a:chExt cx="3960" cy="3780"/>
              </a:xfrm>
            </p:grpSpPr>
            <p:sp>
              <p:nvSpPr>
                <p:cNvPr id="64546" name="Rectangle 34"/>
                <p:cNvSpPr>
                  <a:spLocks noChangeArrowheads="1"/>
                </p:cNvSpPr>
                <p:nvPr/>
              </p:nvSpPr>
              <p:spPr bwMode="auto">
                <a:xfrm>
                  <a:off x="1778" y="177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7" name="Rectangle 35"/>
                <p:cNvSpPr>
                  <a:spLocks noChangeArrowheads="1"/>
                </p:cNvSpPr>
                <p:nvPr/>
              </p:nvSpPr>
              <p:spPr bwMode="auto">
                <a:xfrm>
                  <a:off x="1778" y="2694"/>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8" name="Rectangle 36"/>
                <p:cNvSpPr>
                  <a:spLocks noChangeArrowheads="1"/>
                </p:cNvSpPr>
                <p:nvPr/>
              </p:nvSpPr>
              <p:spPr bwMode="auto">
                <a:xfrm>
                  <a:off x="1778" y="411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49" name="Rectangle 37"/>
                <p:cNvSpPr>
                  <a:spLocks noChangeArrowheads="1"/>
                </p:cNvSpPr>
                <p:nvPr/>
              </p:nvSpPr>
              <p:spPr bwMode="auto">
                <a:xfrm>
                  <a:off x="1778" y="5018"/>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4550" name="Group 38"/>
                <p:cNvGrpSpPr>
                  <a:grpSpLocks/>
                </p:cNvGrpSpPr>
                <p:nvPr/>
              </p:nvGrpSpPr>
              <p:grpSpPr bwMode="auto">
                <a:xfrm>
                  <a:off x="3310" y="2206"/>
                  <a:ext cx="2428" cy="2896"/>
                  <a:chOff x="3310" y="2206"/>
                  <a:chExt cx="2428" cy="2896"/>
                </a:xfrm>
              </p:grpSpPr>
              <p:sp>
                <p:nvSpPr>
                  <p:cNvPr id="64551" name="Rectangle 39"/>
                  <p:cNvSpPr>
                    <a:spLocks noChangeArrowheads="1"/>
                  </p:cNvSpPr>
                  <p:nvPr/>
                </p:nvSpPr>
                <p:spPr bwMode="auto">
                  <a:xfrm>
                    <a:off x="3310" y="2206"/>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2" name="Rectangle 40"/>
                  <p:cNvSpPr>
                    <a:spLocks noChangeArrowheads="1"/>
                  </p:cNvSpPr>
                  <p:nvPr/>
                </p:nvSpPr>
                <p:spPr bwMode="auto">
                  <a:xfrm>
                    <a:off x="3310" y="4562"/>
                    <a:ext cx="600" cy="540"/>
                  </a:xfrm>
                  <a:prstGeom prst="rect">
                    <a:avLst/>
                  </a:prstGeom>
                  <a:solidFill>
                    <a:srgbClr val="FFFFFF"/>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3" name="Rectangle 41"/>
                  <p:cNvSpPr>
                    <a:spLocks noChangeArrowheads="1"/>
                  </p:cNvSpPr>
                  <p:nvPr/>
                </p:nvSpPr>
                <p:spPr bwMode="auto">
                  <a:xfrm>
                    <a:off x="4658" y="3416"/>
                    <a:ext cx="1080" cy="540"/>
                  </a:xfrm>
                  <a:prstGeom prst="rect">
                    <a:avLst/>
                  </a:prstGeom>
                  <a:solidFill>
                    <a:srgbClr val="FFFFFF"/>
                  </a:solidFill>
                  <a:ln w="9525" algn="ctr">
                    <a:solidFill>
                      <a:srgbClr val="000000"/>
                    </a:solidFill>
                    <a:miter lim="800000"/>
                    <a:headEnd/>
                    <a:tailEnd/>
                  </a:ln>
                  <a:effectLst/>
                </p:spPr>
                <p:txBody>
                  <a:bodyPr vert="horz" wrap="square" lIns="91440" tIns="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الجمهور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nvGrpSpPr>
                  <p:cNvPr id="64554" name="Group 42"/>
                  <p:cNvGrpSpPr>
                    <a:grpSpLocks/>
                  </p:cNvGrpSpPr>
                  <p:nvPr/>
                </p:nvGrpSpPr>
                <p:grpSpPr bwMode="auto">
                  <a:xfrm>
                    <a:off x="3920" y="2491"/>
                    <a:ext cx="731" cy="2340"/>
                    <a:chOff x="3920" y="2491"/>
                    <a:chExt cx="731" cy="2340"/>
                  </a:xfrm>
                </p:grpSpPr>
                <p:sp>
                  <p:nvSpPr>
                    <p:cNvPr id="64555" name="Freeform 43"/>
                    <p:cNvSpPr>
                      <a:spLocks/>
                    </p:cNvSpPr>
                    <p:nvPr/>
                  </p:nvSpPr>
                  <p:spPr bwMode="auto">
                    <a:xfrm>
                      <a:off x="3920" y="2491"/>
                      <a:ext cx="360" cy="2340"/>
                    </a:xfrm>
                    <a:custGeom>
                      <a:avLst/>
                      <a:gdLst/>
                      <a:ahLst/>
                      <a:cxnLst>
                        <a:cxn ang="0">
                          <a:pos x="0" y="0"/>
                        </a:cxn>
                        <a:cxn ang="0">
                          <a:pos x="240" y="0"/>
                        </a:cxn>
                        <a:cxn ang="0">
                          <a:pos x="240" y="2340"/>
                        </a:cxn>
                        <a:cxn ang="0">
                          <a:pos x="0" y="2340"/>
                        </a:cxn>
                      </a:cxnLst>
                      <a:rect l="0" t="0" r="r" b="b"/>
                      <a:pathLst>
                        <a:path w="240" h="2340">
                          <a:moveTo>
                            <a:pt x="0" y="0"/>
                          </a:moveTo>
                          <a:lnTo>
                            <a:pt x="240" y="0"/>
                          </a:lnTo>
                          <a:lnTo>
                            <a:pt x="240" y="2340"/>
                          </a:lnTo>
                          <a:lnTo>
                            <a:pt x="0" y="234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6" name="Line 44"/>
                    <p:cNvSpPr>
                      <a:spLocks noChangeShapeType="1"/>
                    </p:cNvSpPr>
                    <p:nvPr/>
                  </p:nvSpPr>
                  <p:spPr bwMode="auto">
                    <a:xfrm flipH="1">
                      <a:off x="4291" y="3683"/>
                      <a:ext cx="360" cy="0"/>
                    </a:xfrm>
                    <a:prstGeom prst="line">
                      <a:avLst/>
                    </a:prstGeom>
                    <a:noFill/>
                    <a:ln w="9525">
                      <a:solidFill>
                        <a:srgbClr val="000000"/>
                      </a:solidFill>
                      <a:round/>
                      <a:headEnd/>
                      <a:tailEn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grpSp>
              <p:nvGrpSpPr>
                <p:cNvPr id="64557" name="Group 45"/>
                <p:cNvGrpSpPr>
                  <a:grpSpLocks/>
                </p:cNvGrpSpPr>
                <p:nvPr/>
              </p:nvGrpSpPr>
              <p:grpSpPr bwMode="auto">
                <a:xfrm>
                  <a:off x="2378" y="2060"/>
                  <a:ext cx="931" cy="900"/>
                  <a:chOff x="2378" y="2060"/>
                  <a:chExt cx="931" cy="900"/>
                </a:xfrm>
              </p:grpSpPr>
              <p:sp>
                <p:nvSpPr>
                  <p:cNvPr id="64558" name="Freeform 46"/>
                  <p:cNvSpPr>
                    <a:spLocks/>
                  </p:cNvSpPr>
                  <p:nvPr/>
                </p:nvSpPr>
                <p:spPr bwMode="auto">
                  <a:xfrm>
                    <a:off x="2378" y="2060"/>
                    <a:ext cx="480" cy="900"/>
                  </a:xfrm>
                  <a:custGeom>
                    <a:avLst/>
                    <a:gdLst/>
                    <a:ahLst/>
                    <a:cxnLst>
                      <a:cxn ang="0">
                        <a:pos x="0" y="0"/>
                      </a:cxn>
                      <a:cxn ang="0">
                        <a:pos x="480" y="0"/>
                      </a:cxn>
                      <a:cxn ang="0">
                        <a:pos x="480" y="900"/>
                      </a:cxn>
                      <a:cxn ang="0">
                        <a:pos x="0" y="900"/>
                      </a:cxn>
                    </a:cxnLst>
                    <a:rect l="0" t="0" r="r" b="b"/>
                    <a:pathLst>
                      <a:path w="480" h="900">
                        <a:moveTo>
                          <a:pt x="0" y="0"/>
                        </a:moveTo>
                        <a:lnTo>
                          <a:pt x="480" y="0"/>
                        </a:lnTo>
                        <a:lnTo>
                          <a:pt x="480" y="900"/>
                        </a:lnTo>
                        <a:lnTo>
                          <a:pt x="0" y="90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59" name="Freeform 47"/>
                  <p:cNvSpPr>
                    <a:spLocks/>
                  </p:cNvSpPr>
                  <p:nvPr/>
                </p:nvSpPr>
                <p:spPr bwMode="auto">
                  <a:xfrm>
                    <a:off x="2858" y="2498"/>
                    <a:ext cx="451" cy="2"/>
                  </a:xfrm>
                  <a:custGeom>
                    <a:avLst/>
                    <a:gdLst/>
                    <a:ahLst/>
                    <a:cxnLst>
                      <a:cxn ang="0">
                        <a:pos x="0" y="0"/>
                      </a:cxn>
                      <a:cxn ang="0">
                        <a:pos x="451" y="2"/>
                      </a:cxn>
                    </a:cxnLst>
                    <a:rect l="0" t="0" r="r" b="b"/>
                    <a:pathLst>
                      <a:path w="451" h="2">
                        <a:moveTo>
                          <a:pt x="0" y="0"/>
                        </a:moveTo>
                        <a:lnTo>
                          <a:pt x="451" y="2"/>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4560" name="Group 48"/>
                <p:cNvGrpSpPr>
                  <a:grpSpLocks/>
                </p:cNvGrpSpPr>
                <p:nvPr/>
              </p:nvGrpSpPr>
              <p:grpSpPr bwMode="auto">
                <a:xfrm>
                  <a:off x="2378" y="4394"/>
                  <a:ext cx="931" cy="900"/>
                  <a:chOff x="2378" y="2060"/>
                  <a:chExt cx="931" cy="900"/>
                </a:xfrm>
              </p:grpSpPr>
              <p:sp>
                <p:nvSpPr>
                  <p:cNvPr id="64561" name="Freeform 49"/>
                  <p:cNvSpPr>
                    <a:spLocks/>
                  </p:cNvSpPr>
                  <p:nvPr/>
                </p:nvSpPr>
                <p:spPr bwMode="auto">
                  <a:xfrm>
                    <a:off x="2378" y="2060"/>
                    <a:ext cx="480" cy="900"/>
                  </a:xfrm>
                  <a:custGeom>
                    <a:avLst/>
                    <a:gdLst/>
                    <a:ahLst/>
                    <a:cxnLst>
                      <a:cxn ang="0">
                        <a:pos x="0" y="0"/>
                      </a:cxn>
                      <a:cxn ang="0">
                        <a:pos x="480" y="0"/>
                      </a:cxn>
                      <a:cxn ang="0">
                        <a:pos x="480" y="900"/>
                      </a:cxn>
                      <a:cxn ang="0">
                        <a:pos x="0" y="900"/>
                      </a:cxn>
                    </a:cxnLst>
                    <a:rect l="0" t="0" r="r" b="b"/>
                    <a:pathLst>
                      <a:path w="480" h="900">
                        <a:moveTo>
                          <a:pt x="0" y="0"/>
                        </a:moveTo>
                        <a:lnTo>
                          <a:pt x="480" y="0"/>
                        </a:lnTo>
                        <a:lnTo>
                          <a:pt x="480" y="900"/>
                        </a:lnTo>
                        <a:lnTo>
                          <a:pt x="0" y="900"/>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62" name="Freeform 50"/>
                  <p:cNvSpPr>
                    <a:spLocks/>
                  </p:cNvSpPr>
                  <p:nvPr/>
                </p:nvSpPr>
                <p:spPr bwMode="auto">
                  <a:xfrm>
                    <a:off x="2858" y="2498"/>
                    <a:ext cx="451" cy="2"/>
                  </a:xfrm>
                  <a:custGeom>
                    <a:avLst/>
                    <a:gdLst/>
                    <a:ahLst/>
                    <a:cxnLst>
                      <a:cxn ang="0">
                        <a:pos x="0" y="0"/>
                      </a:cxn>
                      <a:cxn ang="0">
                        <a:pos x="451" y="2"/>
                      </a:cxn>
                    </a:cxnLst>
                    <a:rect l="0" t="0" r="r" b="b"/>
                    <a:pathLst>
                      <a:path w="451" h="2">
                        <a:moveTo>
                          <a:pt x="0" y="0"/>
                        </a:moveTo>
                        <a:lnTo>
                          <a:pt x="451" y="2"/>
                        </a:lnTo>
                      </a:path>
                    </a:pathLst>
                  </a:custGeom>
                  <a:no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grpSp>
            <p:nvGrpSpPr>
              <p:cNvPr id="64563" name="Group 51"/>
              <p:cNvGrpSpPr>
                <a:grpSpLocks/>
              </p:cNvGrpSpPr>
              <p:nvPr/>
            </p:nvGrpSpPr>
            <p:grpSpPr bwMode="auto">
              <a:xfrm>
                <a:off x="7178" y="5930"/>
                <a:ext cx="2763" cy="582"/>
                <a:chOff x="7178" y="5930"/>
                <a:chExt cx="2763" cy="582"/>
              </a:xfrm>
            </p:grpSpPr>
            <p:sp>
              <p:nvSpPr>
                <p:cNvPr id="64564" name="Line 52"/>
                <p:cNvSpPr>
                  <a:spLocks noChangeShapeType="1"/>
                </p:cNvSpPr>
                <p:nvPr/>
              </p:nvSpPr>
              <p:spPr bwMode="auto">
                <a:xfrm flipH="1">
                  <a:off x="7178" y="5930"/>
                  <a:ext cx="2763" cy="0"/>
                </a:xfrm>
                <a:prstGeom prst="line">
                  <a:avLst/>
                </a:prstGeom>
                <a:noFill/>
                <a:ln w="1587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65" name="Text Box 53"/>
                <p:cNvSpPr txBox="1">
                  <a:spLocks noChangeArrowheads="1"/>
                </p:cNvSpPr>
                <p:nvPr/>
              </p:nvSpPr>
              <p:spPr bwMode="auto">
                <a:xfrm>
                  <a:off x="7178" y="5972"/>
                  <a:ext cx="2630" cy="540"/>
                </a:xfrm>
                <a:prstGeom prst="rect">
                  <a:avLst/>
                </a:prstGeom>
                <a:noFill/>
                <a:ln w="9525" algn="ctr">
                  <a:noFill/>
                  <a:miter lim="800000"/>
                  <a:headEnd/>
                  <a:tailEnd/>
                </a:ln>
                <a:effectLst/>
              </p:spPr>
              <p:txBody>
                <a:bodyPr vert="horz" wrap="square" lIns="91440" tIns="3600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التصنيف</a:t>
                  </a:r>
                  <a:r>
                    <a:rPr kumimoji="0" lang="fr-FR" sz="14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r>
                    <a:rPr kumimoji="0" lang="fr-FR" sz="1400" b="0" i="1" u="none" strike="noStrike" cap="none" normalizeH="0" baseline="0" smtClean="0">
                      <a:ln>
                        <a:noFill/>
                      </a:ln>
                      <a:solidFill>
                        <a:srgbClr val="000000"/>
                      </a:solidFill>
                      <a:effectLst/>
                      <a:latin typeface="Arial" pitchFamily="34" charset="0"/>
                      <a:ea typeface="Arial" pitchFamily="34" charset="0"/>
                      <a:cs typeface="Arial" pitchFamily="34" charset="0"/>
                      <a:sym typeface="Symbol" pitchFamily="18" charset="2"/>
                    </a:rPr>
                    <a:t></a:t>
                  </a:r>
                  <a:r>
                    <a:rPr kumimoji="0" lang="en-US" sz="1300" b="0" i="1" u="none" strike="noStrike" cap="none" normalizeH="0" baseline="0" smtClean="0">
                      <a:ln>
                        <a:noFill/>
                      </a:ln>
                      <a:solidFill>
                        <a:srgbClr val="000000"/>
                      </a:solidFill>
                      <a:effectLst/>
                      <a:latin typeface="Calibri" pitchFamily="34" charset="0"/>
                      <a:ea typeface="Arial" pitchFamily="34" charset="0"/>
                      <a:cs typeface="Arial" pitchFamily="34" charset="0"/>
                    </a:rPr>
                    <a:t>Clustering</a:t>
                  </a:r>
                  <a:r>
                    <a:rPr kumimoji="0" lang="fr-FR" sz="1400" b="0" i="1" u="none" strike="noStrike" cap="none" normalizeH="0" baseline="0" smtClean="0">
                      <a:ln>
                        <a:noFill/>
                      </a:ln>
                      <a:solidFill>
                        <a:srgbClr val="000000"/>
                      </a:solidFill>
                      <a:effectLst/>
                      <a:latin typeface="Arial" pitchFamily="34" charset="0"/>
                      <a:ea typeface="Arial" pitchFamily="34" charset="0"/>
                      <a:cs typeface="Arial" pitchFamily="34" charset="0"/>
                      <a:sym typeface="Symbol" pitchFamily="18" charset="2"/>
                    </a:rPr>
                    <a:t></a:t>
                  </a:r>
                  <a:r>
                    <a:rPr kumimoji="0" lang="fr-FR" sz="14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64566" name="Group 54"/>
              <p:cNvGrpSpPr>
                <a:grpSpLocks/>
              </p:cNvGrpSpPr>
              <p:nvPr/>
            </p:nvGrpSpPr>
            <p:grpSpPr bwMode="auto">
              <a:xfrm>
                <a:off x="2350" y="5932"/>
                <a:ext cx="2769" cy="554"/>
                <a:chOff x="2350" y="5932"/>
                <a:chExt cx="2769" cy="554"/>
              </a:xfrm>
            </p:grpSpPr>
            <p:sp>
              <p:nvSpPr>
                <p:cNvPr id="64567" name="Line 55"/>
                <p:cNvSpPr>
                  <a:spLocks noChangeShapeType="1"/>
                </p:cNvSpPr>
                <p:nvPr/>
              </p:nvSpPr>
              <p:spPr bwMode="auto">
                <a:xfrm flipH="1">
                  <a:off x="2356" y="5932"/>
                  <a:ext cx="2763" cy="0"/>
                </a:xfrm>
                <a:prstGeom prst="line">
                  <a:avLst/>
                </a:prstGeom>
                <a:noFill/>
                <a:ln w="1587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4568" name="Text Box 56"/>
                <p:cNvSpPr txBox="1">
                  <a:spLocks noChangeArrowheads="1"/>
                </p:cNvSpPr>
                <p:nvPr/>
              </p:nvSpPr>
              <p:spPr bwMode="auto">
                <a:xfrm>
                  <a:off x="2350" y="5946"/>
                  <a:ext cx="2760" cy="540"/>
                </a:xfrm>
                <a:prstGeom prst="rect">
                  <a:avLst/>
                </a:prstGeom>
                <a:noFill/>
                <a:ln w="9525" algn="ctr">
                  <a:noFill/>
                  <a:miter lim="800000"/>
                  <a:headEnd/>
                  <a:tailEnd/>
                </a:ln>
                <a:effectLst/>
              </p:spPr>
              <p:txBody>
                <a:bodyPr vert="horz" wrap="square" lIns="91440" tIns="36000" rIns="91440" bIns="1080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Arial" pitchFamily="34" charset="0"/>
                    </a:rPr>
                    <a:t>التقسيم</a:t>
                  </a:r>
                  <a:r>
                    <a:rPr kumimoji="0" lang="ar-SA" sz="1400" b="0" i="1" u="none" strike="noStrike" cap="none" normalizeH="0" baseline="0" smtClean="0">
                      <a:ln>
                        <a:noFill/>
                      </a:ln>
                      <a:solidFill>
                        <a:srgbClr val="000000"/>
                      </a:solidFill>
                      <a:effectLst/>
                      <a:latin typeface="Arabic Transparent" charset="0"/>
                      <a:ea typeface="Arial" pitchFamily="34" charset="0"/>
                      <a:cs typeface="Arial" pitchFamily="34" charset="0"/>
                    </a:rPr>
                    <a:t> </a:t>
                  </a:r>
                  <a:r>
                    <a:rPr kumimoji="0" lang="fr-FR" sz="1400" b="0" i="1" u="none" strike="noStrike" cap="none" normalizeH="0" baseline="0" smtClean="0">
                      <a:ln>
                        <a:noFill/>
                      </a:ln>
                      <a:solidFill>
                        <a:srgbClr val="000000"/>
                      </a:solidFill>
                      <a:effectLst/>
                      <a:latin typeface="Arabic Transparent" charset="0"/>
                      <a:ea typeface="Arial" pitchFamily="34" charset="0"/>
                      <a:cs typeface="Arial" pitchFamily="34" charset="0"/>
                      <a:sym typeface="Symbol" pitchFamily="18" charset="2"/>
                    </a:rPr>
                    <a:t></a:t>
                  </a:r>
                  <a:r>
                    <a:rPr kumimoji="0" lang="fr-FR" sz="1300" b="0" i="1" u="none" strike="noStrike" cap="none" normalizeH="0" baseline="0" smtClean="0">
                      <a:ln>
                        <a:noFill/>
                      </a:ln>
                      <a:solidFill>
                        <a:srgbClr val="000000"/>
                      </a:solidFill>
                      <a:effectLst/>
                      <a:latin typeface="Calibri" pitchFamily="34" charset="0"/>
                      <a:ea typeface="Arial" pitchFamily="34" charset="0"/>
                      <a:cs typeface="Arial" pitchFamily="34" charset="0"/>
                    </a:rPr>
                    <a:t>Segmentation</a:t>
                  </a:r>
                  <a:r>
                    <a:rPr kumimoji="0" lang="fr-FR" sz="1400" b="0" i="1" u="none" strike="noStrike" cap="none" normalizeH="0" baseline="0" smtClean="0">
                      <a:ln>
                        <a:noFill/>
                      </a:ln>
                      <a:solidFill>
                        <a:srgbClr val="000000"/>
                      </a:solidFill>
                      <a:effectLst/>
                      <a:latin typeface="Arabic Transparent" charset="0"/>
                      <a:ea typeface="Arial" pitchFamily="34" charset="0"/>
                      <a:cs typeface="Arial" pitchFamily="34" charset="0"/>
                      <a:sym typeface="Symbol" pitchFamily="18" charset="2"/>
                    </a:rPr>
                    <a:t></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sp>
          <p:nvSpPr>
            <p:cNvPr id="64569" name="Text Box 57"/>
            <p:cNvSpPr txBox="1">
              <a:spLocks noChangeArrowheads="1"/>
            </p:cNvSpPr>
            <p:nvPr/>
          </p:nvSpPr>
          <p:spPr bwMode="auto">
            <a:xfrm>
              <a:off x="992" y="6558"/>
              <a:ext cx="9360" cy="971"/>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الشكـل7</a:t>
              </a: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.2:</a:t>
              </a: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طريقتا تجزئة السوق</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7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fr-FR" sz="14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M.Weill</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sng"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Le management stratégique</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r>
                <a:rPr kumimoji="0" lang="fr-FR"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ArmandColin</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Paris 1992, p : 59</a:t>
              </a:r>
              <a:r>
                <a:rPr kumimoji="0" lang="fr-FR" sz="1400" b="0"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ample presentation slides [2]">
  <a:themeElements>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fontScheme name="Sample presentation slides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2] 1">
        <a:dk1>
          <a:srgbClr val="1D528D"/>
        </a:dk1>
        <a:lt1>
          <a:srgbClr val="FFFFFF"/>
        </a:lt1>
        <a:dk2>
          <a:srgbClr val="000000"/>
        </a:dk2>
        <a:lt2>
          <a:srgbClr val="CACACA"/>
        </a:lt2>
        <a:accent1>
          <a:srgbClr val="0099CC"/>
        </a:accent1>
        <a:accent2>
          <a:srgbClr val="BFA907"/>
        </a:accent2>
        <a:accent3>
          <a:srgbClr val="FFFFFF"/>
        </a:accent3>
        <a:accent4>
          <a:srgbClr val="174578"/>
        </a:accent4>
        <a:accent5>
          <a:srgbClr val="AACAE2"/>
        </a:accent5>
        <a:accent6>
          <a:srgbClr val="AD9906"/>
        </a:accent6>
        <a:hlink>
          <a:srgbClr val="6E81E0"/>
        </a:hlink>
        <a:folHlink>
          <a:srgbClr val="009999"/>
        </a:folHlink>
      </a:clrScheme>
      <a:clrMap bg1="lt1" tx1="dk1" bg2="lt2" tx2="dk2" accent1="accent1" accent2="accent2" accent3="accent3" accent4="accent4" accent5="accent5" accent6="accent6" hlink="hlink" folHlink="folHlink"/>
    </a:extraClrScheme>
    <a:extraClrScheme>
      <a:clrScheme name="Sample presentation slides [2] 2">
        <a:dk1>
          <a:srgbClr val="4E40A4"/>
        </a:dk1>
        <a:lt1>
          <a:srgbClr val="FFFFFF"/>
        </a:lt1>
        <a:dk2>
          <a:srgbClr val="000000"/>
        </a:dk2>
        <a:lt2>
          <a:srgbClr val="CACACA"/>
        </a:lt2>
        <a:accent1>
          <a:srgbClr val="8B65E9"/>
        </a:accent1>
        <a:accent2>
          <a:srgbClr val="008080"/>
        </a:accent2>
        <a:accent3>
          <a:srgbClr val="FFFFFF"/>
        </a:accent3>
        <a:accent4>
          <a:srgbClr val="41358B"/>
        </a:accent4>
        <a:accent5>
          <a:srgbClr val="C4B8F2"/>
        </a:accent5>
        <a:accent6>
          <a:srgbClr val="007373"/>
        </a:accent6>
        <a:hlink>
          <a:srgbClr val="0066CC"/>
        </a:hlink>
        <a:folHlink>
          <a:srgbClr val="8AB151"/>
        </a:folHlink>
      </a:clrScheme>
      <a:clrMap bg1="lt1" tx1="dk1" bg2="lt2" tx2="dk2" accent1="accent1" accent2="accent2" accent3="accent3" accent4="accent4" accent5="accent5" accent6="accent6" hlink="hlink" folHlink="folHlink"/>
    </a:extraClrScheme>
    <a:extraClrScheme>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4544</TotalTime>
  <Words>3333</Words>
  <Application>Microsoft Office PowerPoint</Application>
  <PresentationFormat>Affichage à l'écran (4:3)</PresentationFormat>
  <Paragraphs>354</Paragraphs>
  <Slides>29</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29</vt:i4>
      </vt:variant>
    </vt:vector>
  </HeadingPairs>
  <TitlesOfParts>
    <vt:vector size="31" baseType="lpstr">
      <vt:lpstr>Sample presentation slides [2]</vt:lpstr>
      <vt:lpstr>Image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vector>
  </TitlesOfParts>
  <Company>HTC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Service Quality</dc:title>
  <dc:creator>Enda Larkin</dc:creator>
  <cp:lastModifiedBy>Phenom</cp:lastModifiedBy>
  <cp:revision>402</cp:revision>
  <dcterms:created xsi:type="dcterms:W3CDTF">2008-10-01T15:56:26Z</dcterms:created>
  <dcterms:modified xsi:type="dcterms:W3CDTF">2016-04-15T21:16:23Z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TC011812291033</vt:lpwstr>
  </property>
</Properties>
</file>