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58F1519-9181-4DD6-809E-3D361F74ABA8}"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1D8591-35CB-492D-B57F-F68F37D195D5}"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58F1519-9181-4DD6-809E-3D361F74ABA8}"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1D8591-35CB-492D-B57F-F68F37D195D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58F1519-9181-4DD6-809E-3D361F74ABA8}"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1D8591-35CB-492D-B57F-F68F37D195D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58F1519-9181-4DD6-809E-3D361F74ABA8}"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1D8591-35CB-492D-B57F-F68F37D195D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58F1519-9181-4DD6-809E-3D361F74ABA8}"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1D8591-35CB-492D-B57F-F68F37D195D5}"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58F1519-9181-4DD6-809E-3D361F74ABA8}" type="datetimeFigureOut">
              <a:rPr lang="fr-FR" smtClean="0"/>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1D8591-35CB-492D-B57F-F68F37D195D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58F1519-9181-4DD6-809E-3D361F74ABA8}" type="datetimeFigureOut">
              <a:rPr lang="fr-FR" smtClean="0"/>
              <a:t>10/11/2021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01D8591-35CB-492D-B57F-F68F37D195D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58F1519-9181-4DD6-809E-3D361F74ABA8}" type="datetimeFigureOut">
              <a:rPr lang="fr-FR" smtClean="0"/>
              <a:t>10/11/2021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01D8591-35CB-492D-B57F-F68F37D195D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58F1519-9181-4DD6-809E-3D361F74ABA8}" type="datetimeFigureOut">
              <a:rPr lang="fr-FR" smtClean="0"/>
              <a:t>10/11/2021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01D8591-35CB-492D-B57F-F68F37D195D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58F1519-9181-4DD6-809E-3D361F74ABA8}" type="datetimeFigureOut">
              <a:rPr lang="fr-FR" smtClean="0"/>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1D8591-35CB-492D-B57F-F68F37D195D5}"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58F1519-9181-4DD6-809E-3D361F74ABA8}" type="datetimeFigureOut">
              <a:rPr lang="fr-FR" smtClean="0"/>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1D8591-35CB-492D-B57F-F68F37D195D5}"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F1519-9181-4DD6-809E-3D361F74ABA8}" type="datetimeFigureOut">
              <a:rPr lang="fr-FR" smtClean="0"/>
              <a:t>10/11/2021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1D8591-35CB-492D-B57F-F68F37D195D5}"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8486748" cy="785794"/>
          </a:xfrm>
        </p:spPr>
        <p:txBody>
          <a:bodyPr>
            <a:normAutofit fontScale="90000"/>
          </a:bodyPr>
          <a:lstStyle/>
          <a:p>
            <a:pPr algn="l"/>
            <a:r>
              <a:rPr lang="fr-FR" b="1" dirty="0" smtClean="0">
                <a:effectLst>
                  <a:outerShdw blurRad="38100" dist="38100" dir="2700000" algn="tl">
                    <a:srgbClr val="000000">
                      <a:alpha val="43137"/>
                    </a:srgbClr>
                  </a:outerShdw>
                </a:effectLst>
                <a:latin typeface="Times New Roman" pitchFamily="18" charset="0"/>
                <a:cs typeface="Times New Roman" pitchFamily="18" charset="0"/>
              </a:rPr>
              <a:t>Activité n°01: </a:t>
            </a:r>
            <a:r>
              <a:rPr lang="fr-FR" sz="2000" b="1" dirty="0">
                <a:effectLst>
                  <a:outerShdw blurRad="38100" dist="38100" dir="2700000" algn="tl">
                    <a:srgbClr val="000000">
                      <a:alpha val="43137"/>
                    </a:srgbClr>
                  </a:outerShdw>
                </a:effectLst>
                <a:latin typeface="Times New Roman" pitchFamily="18" charset="0"/>
                <a:cs typeface="Times New Roman" pitchFamily="18" charset="0"/>
              </a:rPr>
              <a:t>D</a:t>
            </a:r>
            <a:r>
              <a:rPr lang="fr-FR" sz="2000" b="1" dirty="0" smtClean="0">
                <a:effectLst>
                  <a:outerShdw blurRad="38100" dist="38100" dir="2700000" algn="tl">
                    <a:srgbClr val="000000">
                      <a:alpha val="43137"/>
                    </a:srgbClr>
                  </a:outerShdw>
                </a:effectLst>
                <a:latin typeface="Times New Roman" pitchFamily="18" charset="0"/>
                <a:cs typeface="Times New Roman" pitchFamily="18" charset="0"/>
              </a:rPr>
              <a:t>élimitez le cadre énonciatif du texte ci-dessous</a:t>
            </a:r>
            <a:endParaRPr lang="fr-FR"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265" name="Rectangle 1"/>
          <p:cNvSpPr>
            <a:spLocks noChangeArrowheads="1"/>
          </p:cNvSpPr>
          <p:nvPr/>
        </p:nvSpPr>
        <p:spPr bwMode="auto">
          <a:xfrm>
            <a:off x="0" y="785794"/>
            <a:ext cx="9144000"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Cette recherche en Sciences du Langage dont l’intitulé est: </a:t>
            </a:r>
            <a:r>
              <a:rPr kumimoji="0" lang="fr-FR"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Néologie Journalistique »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propose d’étudier les différentes unités néologiques relevées dans un journal algérien francophone: </a:t>
            </a:r>
            <a:r>
              <a:rPr kumimoji="0" lang="fr-FR"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Quotidien D’Oran</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À partir d’un ensemble de néologismes extraits d’un organe de presse écrite, nous opérons une analyse de la créativité lexicale du français en usage en Algérie. Le traitement de la néologie journalistique va nous permettre d’étudier les nouvelles réalités de la langue générale et de la décrire, c’est dans ce cadre de travail que s’inscrit notre mémoire.(…)</a:t>
            </a:r>
            <a:endParaRPr kumimoji="0" lang="fr-F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 travail de recherche a pour objectif de présenter, dans une perspective synchronique, quelques néologismes extraits d’un corpus journalistique, classés selon une typologie des procédés créatifs tenant compte des unités simples et complexes de la langue.</a:t>
            </a:r>
            <a:endParaRPr kumimoji="0" lang="fr-F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 name="Connecteur droit 5"/>
          <p:cNvCxnSpPr/>
          <p:nvPr/>
        </p:nvCxnSpPr>
        <p:spPr>
          <a:xfrm>
            <a:off x="-32" y="5784866"/>
            <a:ext cx="6572296" cy="1588"/>
          </a:xfrm>
          <a:prstGeom prst="line">
            <a:avLst/>
          </a:prstGeom>
        </p:spPr>
        <p:style>
          <a:lnRef idx="2">
            <a:schemeClr val="dk1"/>
          </a:lnRef>
          <a:fillRef idx="0">
            <a:schemeClr val="dk1"/>
          </a:fillRef>
          <a:effectRef idx="1">
            <a:schemeClr val="dk1"/>
          </a:effectRef>
          <a:fontRef idx="minor">
            <a:schemeClr val="tx1"/>
          </a:fontRef>
        </p:style>
      </p:cxnSp>
      <p:sp>
        <p:nvSpPr>
          <p:cNvPr id="7" name="Rectangle 6"/>
          <p:cNvSpPr/>
          <p:nvPr/>
        </p:nvSpPr>
        <p:spPr>
          <a:xfrm>
            <a:off x="32" y="5934694"/>
            <a:ext cx="9144000" cy="923330"/>
          </a:xfrm>
          <a:prstGeom prst="rect">
            <a:avLst/>
          </a:prstGeom>
        </p:spPr>
        <p:txBody>
          <a:bodyPr wrap="square">
            <a:spAutoFit/>
          </a:bodyPr>
          <a:lstStyle/>
          <a:p>
            <a:pPr lvl="0" eaLnBrk="0" fontAlgn="base" hangingPunct="0">
              <a:spcBef>
                <a:spcPct val="0"/>
              </a:spcBef>
              <a:spcAft>
                <a:spcPct val="0"/>
              </a:spcAf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Cf. ADACI Sana, LA NEOLOGIE JOURNALISTIQUE</a:t>
            </a:r>
            <a:r>
              <a:rPr lang="fr-FR" dirty="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Analyse des n</a:t>
            </a:r>
            <a:r>
              <a:rPr lang="fr-FR" dirty="0">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ologismes de la presse </a:t>
            </a:r>
            <a:r>
              <a:rPr lang="fr-FR" dirty="0">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crite francophone (Le cas du </a:t>
            </a:r>
            <a:r>
              <a:rPr kumimoji="0" lang="fr-FR"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Quotidien d</a:t>
            </a:r>
            <a:r>
              <a:rPr lang="fr-FR" i="1" dirty="0">
                <a:ea typeface="Calibri" pitchFamily="34" charset="0"/>
                <a:cs typeface="Times New Roman" pitchFamily="18" charset="0"/>
              </a:rPr>
              <a:t>’</a:t>
            </a:r>
            <a:r>
              <a:rPr kumimoji="0" lang="fr-FR"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Oran</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t>
            </a:r>
            <a:r>
              <a:rPr lang="fr-FR" dirty="0">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moire de Magist</a:t>
            </a:r>
            <a:r>
              <a:rPr lang="fr-FR" dirty="0">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universit</a:t>
            </a:r>
            <a:r>
              <a:rPr lang="fr-FR" dirty="0">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Mentouri</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Constantine, 2007/2008.</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68280"/>
          </a:xfrm>
        </p:spPr>
        <p:txBody>
          <a:bodyPr>
            <a:normAutofit fontScale="90000"/>
          </a:bodyPr>
          <a:lstStyle/>
          <a:p>
            <a:r>
              <a:rPr lang="fr-FR" b="1" dirty="0" smtClean="0">
                <a:effectLst>
                  <a:outerShdw blurRad="38100" dist="38100" dir="2700000" algn="tl">
                    <a:srgbClr val="000000">
                      <a:alpha val="43137"/>
                    </a:srgbClr>
                  </a:outerShdw>
                </a:effectLst>
                <a:latin typeface="Times New Roman" pitchFamily="18" charset="0"/>
                <a:cs typeface="Times New Roman" pitchFamily="18" charset="0"/>
              </a:rPr>
              <a:t>Corrigé de l’activité n°01</a:t>
            </a:r>
            <a:endParaRPr lang="fr-FR"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a:xfrm>
            <a:off x="0" y="857232"/>
            <a:ext cx="9144000" cy="6000768"/>
          </a:xfrm>
        </p:spPr>
        <p:txBody>
          <a:bodyPr>
            <a:normAutofit fontScale="47500" lnSpcReduction="20000"/>
          </a:bodyPr>
          <a:lstStyle/>
          <a:p>
            <a:pPr algn="just">
              <a:lnSpc>
                <a:spcPct val="120000"/>
              </a:lnSpc>
              <a:buNone/>
            </a:pPr>
            <a:r>
              <a:rPr lang="fr-FR" sz="4400" dirty="0" smtClean="0">
                <a:latin typeface="Times New Roman" pitchFamily="18" charset="0"/>
                <a:cs typeface="Times New Roman" pitchFamily="18" charset="0"/>
              </a:rPr>
              <a:t>Les éléments constitutifs du cadre énonciatif du texte sont :  </a:t>
            </a:r>
          </a:p>
          <a:p>
            <a:pPr algn="just">
              <a:lnSpc>
                <a:spcPct val="120000"/>
              </a:lnSpc>
              <a:buNone/>
            </a:pPr>
            <a:r>
              <a:rPr lang="fr-FR" sz="4400" dirty="0" smtClean="0">
                <a:latin typeface="Times New Roman" pitchFamily="18" charset="0"/>
                <a:cs typeface="Times New Roman" pitchFamily="18" charset="0"/>
              </a:rPr>
              <a:t>1. </a:t>
            </a:r>
            <a:r>
              <a:rPr lang="fr-FR" sz="4400" b="1"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Énonciatrice</a:t>
            </a:r>
            <a:r>
              <a:rPr lang="fr-FR" sz="4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4400" dirty="0" smtClean="0">
                <a:latin typeface="Times New Roman" pitchFamily="18" charset="0"/>
                <a:cs typeface="Times New Roman" pitchFamily="18" charset="0"/>
              </a:rPr>
              <a:t>: ADACI Sana</a:t>
            </a:r>
          </a:p>
          <a:p>
            <a:pPr algn="just">
              <a:lnSpc>
                <a:spcPct val="120000"/>
              </a:lnSpc>
              <a:buNone/>
            </a:pPr>
            <a:r>
              <a:rPr lang="fr-FR" sz="4400" dirty="0" smtClean="0">
                <a:latin typeface="Times New Roman" pitchFamily="18" charset="0"/>
                <a:cs typeface="Times New Roman" pitchFamily="18" charset="0"/>
              </a:rPr>
              <a:t>2. </a:t>
            </a:r>
            <a:r>
              <a:rPr lang="fr-FR" sz="4400" b="1"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Énonciataire</a:t>
            </a:r>
            <a:r>
              <a:rPr lang="fr-FR" sz="4400" dirty="0" smtClean="0">
                <a:latin typeface="Times New Roman" pitchFamily="18" charset="0"/>
                <a:cs typeface="Times New Roman" pitchFamily="18" charset="0"/>
              </a:rPr>
              <a:t>: - enseignants-chercheurs en SL.</a:t>
            </a:r>
          </a:p>
          <a:p>
            <a:pPr algn="just">
              <a:lnSpc>
                <a:spcPct val="120000"/>
              </a:lnSpc>
              <a:buNone/>
            </a:pPr>
            <a:r>
              <a:rPr lang="fr-FR" sz="4400" dirty="0" smtClean="0">
                <a:latin typeface="Times New Roman" pitchFamily="18" charset="0"/>
                <a:cs typeface="Times New Roman" pitchFamily="18" charset="0"/>
              </a:rPr>
              <a:t>                            - étudiants en SL.</a:t>
            </a:r>
          </a:p>
          <a:p>
            <a:pPr algn="just">
              <a:lnSpc>
                <a:spcPct val="120000"/>
              </a:lnSpc>
              <a:buNone/>
            </a:pPr>
            <a:r>
              <a:rPr lang="fr-FR" sz="4400" dirty="0" smtClean="0">
                <a:latin typeface="Times New Roman" pitchFamily="18" charset="0"/>
                <a:cs typeface="Times New Roman" pitchFamily="18" charset="0"/>
              </a:rPr>
              <a:t>                            - spécialistes en SL.</a:t>
            </a:r>
          </a:p>
          <a:p>
            <a:pPr algn="just">
              <a:lnSpc>
                <a:spcPct val="120000"/>
              </a:lnSpc>
              <a:buNone/>
            </a:pPr>
            <a:r>
              <a:rPr lang="fr-FR" sz="4400" dirty="0" smtClean="0">
                <a:latin typeface="Times New Roman" pitchFamily="18" charset="0"/>
                <a:cs typeface="Times New Roman" pitchFamily="18" charset="0"/>
              </a:rPr>
              <a:t>                            - communauté scientifique des SL. </a:t>
            </a:r>
          </a:p>
          <a:p>
            <a:pPr algn="just">
              <a:lnSpc>
                <a:spcPct val="120000"/>
              </a:lnSpc>
              <a:buNone/>
            </a:pPr>
            <a:r>
              <a:rPr lang="fr-FR" sz="4400" dirty="0" smtClean="0">
                <a:latin typeface="Times New Roman" pitchFamily="18" charset="0"/>
                <a:cs typeface="Times New Roman" pitchFamily="18" charset="0"/>
              </a:rPr>
              <a:t>3. </a:t>
            </a:r>
            <a:r>
              <a:rPr lang="fr-FR" sz="4400" b="1"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Énoncé</a:t>
            </a:r>
            <a:r>
              <a:rPr lang="fr-FR" sz="4400" dirty="0" smtClean="0">
                <a:latin typeface="Times New Roman" pitchFamily="18" charset="0"/>
                <a:cs typeface="Times New Roman" pitchFamily="18" charset="0"/>
              </a:rPr>
              <a:t>: texte sur « </a:t>
            </a:r>
            <a:r>
              <a:rPr lang="fr-FR" sz="4400" dirty="0" smtClean="0">
                <a:latin typeface="Times New Roman" pitchFamily="18" charset="0"/>
                <a:ea typeface="Calibri" pitchFamily="34" charset="0"/>
                <a:cs typeface="Times New Roman" pitchFamily="18" charset="0"/>
              </a:rPr>
              <a:t>LA NEOLOGIE JOURNALISTIQUE : Analyse des néologismes de la presse écrite francophone (Le cas du </a:t>
            </a:r>
            <a:r>
              <a:rPr lang="fr-FR" sz="4400" i="1" dirty="0" smtClean="0">
                <a:latin typeface="Times New Roman" pitchFamily="18" charset="0"/>
                <a:ea typeface="Calibri" pitchFamily="34" charset="0"/>
                <a:cs typeface="Times New Roman" pitchFamily="18" charset="0"/>
              </a:rPr>
              <a:t>Quotidien d’Oran</a:t>
            </a:r>
            <a:r>
              <a:rPr lang="fr-FR" sz="4400" dirty="0" smtClean="0">
                <a:latin typeface="Times New Roman" pitchFamily="18" charset="0"/>
                <a:ea typeface="Calibri" pitchFamily="34" charset="0"/>
                <a:cs typeface="Times New Roman" pitchFamily="18" charset="0"/>
              </a:rPr>
              <a:t>) »</a:t>
            </a:r>
            <a:endParaRPr lang="fr-FR" sz="4400" dirty="0" smtClean="0">
              <a:latin typeface="Times New Roman" pitchFamily="18" charset="0"/>
              <a:cs typeface="Times New Roman" pitchFamily="18" charset="0"/>
            </a:endParaRPr>
          </a:p>
          <a:p>
            <a:pPr algn="just">
              <a:lnSpc>
                <a:spcPct val="120000"/>
              </a:lnSpc>
              <a:buNone/>
            </a:pPr>
            <a:r>
              <a:rPr lang="fr-FR" sz="4400" dirty="0" smtClean="0">
                <a:latin typeface="Times New Roman" pitchFamily="18" charset="0"/>
                <a:cs typeface="Times New Roman" pitchFamily="18" charset="0"/>
              </a:rPr>
              <a:t>4. </a:t>
            </a:r>
            <a:r>
              <a:rPr lang="fr-FR" sz="4400" b="1"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Cadre spatio-temporel</a:t>
            </a:r>
            <a:r>
              <a:rPr lang="fr-FR" sz="4400" dirty="0" smtClean="0">
                <a:latin typeface="Times New Roman" pitchFamily="18" charset="0"/>
                <a:cs typeface="Times New Roman" pitchFamily="18" charset="0"/>
              </a:rPr>
              <a:t>:</a:t>
            </a:r>
          </a:p>
          <a:p>
            <a:pPr algn="just">
              <a:lnSpc>
                <a:spcPct val="120000"/>
              </a:lnSpc>
              <a:buNone/>
            </a:pPr>
            <a:r>
              <a:rPr lang="fr-FR" sz="4400" dirty="0" smtClean="0">
                <a:latin typeface="Times New Roman" pitchFamily="18" charset="0"/>
                <a:cs typeface="Times New Roman" pitchFamily="18" charset="0"/>
              </a:rPr>
              <a:t>	           - </a:t>
            </a:r>
            <a:r>
              <a:rPr lang="fr-FR" sz="4400" u="sng" dirty="0" smtClean="0">
                <a:effectLst>
                  <a:outerShdw blurRad="38100" dist="38100" dir="2700000" algn="tl">
                    <a:srgbClr val="000000">
                      <a:alpha val="43137"/>
                    </a:srgbClr>
                  </a:outerShdw>
                </a:effectLst>
                <a:latin typeface="Times New Roman" pitchFamily="18" charset="0"/>
                <a:cs typeface="Times New Roman" pitchFamily="18" charset="0"/>
              </a:rPr>
              <a:t>Temps de l’énonciation</a:t>
            </a:r>
            <a:r>
              <a:rPr lang="fr-FR" sz="4400" dirty="0" smtClean="0">
                <a:latin typeface="Times New Roman" pitchFamily="18" charset="0"/>
                <a:cs typeface="Times New Roman" pitchFamily="18" charset="0"/>
              </a:rPr>
              <a:t> : </a:t>
            </a:r>
            <a:r>
              <a:rPr lang="fr-FR" sz="4400" dirty="0" smtClean="0">
                <a:latin typeface="Times New Roman" pitchFamily="18" charset="0"/>
                <a:ea typeface="Calibri" pitchFamily="34" charset="0"/>
                <a:cs typeface="Times New Roman" pitchFamily="18" charset="0"/>
              </a:rPr>
              <a:t>2007/2008</a:t>
            </a:r>
            <a:endParaRPr lang="fr-FR" sz="4400" dirty="0" smtClean="0">
              <a:latin typeface="Times New Roman" pitchFamily="18" charset="0"/>
              <a:cs typeface="Times New Roman" pitchFamily="18" charset="0"/>
            </a:endParaRPr>
          </a:p>
          <a:p>
            <a:pPr algn="just">
              <a:lnSpc>
                <a:spcPct val="120000"/>
              </a:lnSpc>
              <a:buNone/>
            </a:pPr>
            <a:r>
              <a:rPr lang="fr-FR" sz="4400" dirty="0" smtClean="0">
                <a:latin typeface="Times New Roman" pitchFamily="18" charset="0"/>
                <a:cs typeface="Times New Roman" pitchFamily="18" charset="0"/>
              </a:rPr>
              <a:t>	           - </a:t>
            </a:r>
            <a:r>
              <a:rPr lang="fr-FR" sz="4400" u="sng" dirty="0" smtClean="0">
                <a:effectLst>
                  <a:outerShdw blurRad="38100" dist="38100" dir="2700000" algn="tl">
                    <a:srgbClr val="000000">
                      <a:alpha val="43137"/>
                    </a:srgbClr>
                  </a:outerShdw>
                </a:effectLst>
                <a:latin typeface="Times New Roman" pitchFamily="18" charset="0"/>
                <a:cs typeface="Times New Roman" pitchFamily="18" charset="0"/>
              </a:rPr>
              <a:t>Lieu de l’énonciation</a:t>
            </a:r>
            <a:r>
              <a:rPr lang="fr-FR" sz="4400" dirty="0" smtClean="0">
                <a:latin typeface="Times New Roman" pitchFamily="18" charset="0"/>
                <a:cs typeface="Times New Roman" pitchFamily="18" charset="0"/>
              </a:rPr>
              <a:t>: </a:t>
            </a:r>
            <a:r>
              <a:rPr lang="fr-FR" sz="4400" dirty="0" smtClean="0">
                <a:latin typeface="Times New Roman" pitchFamily="18" charset="0"/>
                <a:ea typeface="Calibri" pitchFamily="34" charset="0"/>
                <a:cs typeface="Times New Roman" pitchFamily="18" charset="0"/>
              </a:rPr>
              <a:t>université </a:t>
            </a:r>
            <a:r>
              <a:rPr lang="fr-FR" sz="4400" dirty="0" err="1" smtClean="0">
                <a:latin typeface="Times New Roman" pitchFamily="18" charset="0"/>
                <a:ea typeface="Calibri" pitchFamily="34" charset="0"/>
                <a:cs typeface="Times New Roman" pitchFamily="18" charset="0"/>
              </a:rPr>
              <a:t>Mentouri</a:t>
            </a:r>
            <a:r>
              <a:rPr lang="fr-FR" sz="4400" dirty="0" smtClean="0">
                <a:latin typeface="Times New Roman" pitchFamily="18" charset="0"/>
                <a:ea typeface="Calibri" pitchFamily="34" charset="0"/>
                <a:cs typeface="Times New Roman" pitchFamily="18" charset="0"/>
              </a:rPr>
              <a:t>, Constantine</a:t>
            </a:r>
            <a:endParaRPr lang="fr-FR" sz="4400" dirty="0" smtClean="0">
              <a:latin typeface="Times New Roman" pitchFamily="18" charset="0"/>
              <a:cs typeface="Times New Roman" pitchFamily="18" charset="0"/>
            </a:endParaRPr>
          </a:p>
          <a:p>
            <a:pPr algn="just">
              <a:lnSpc>
                <a:spcPct val="120000"/>
              </a:lnSpc>
              <a:buNone/>
            </a:pPr>
            <a:r>
              <a:rPr lang="fr-FR" sz="4400" dirty="0" smtClean="0">
                <a:latin typeface="Times New Roman" pitchFamily="18" charset="0"/>
                <a:cs typeface="Times New Roman" pitchFamily="18" charset="0"/>
              </a:rPr>
              <a:t>5. </a:t>
            </a:r>
            <a:r>
              <a:rPr lang="fr-FR" sz="4400" b="1" u="sng"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Objectif(s) de l’énonciation</a:t>
            </a:r>
            <a:r>
              <a:rPr lang="fr-FR" sz="4400" dirty="0" smtClean="0">
                <a:latin typeface="Times New Roman" pitchFamily="18" charset="0"/>
                <a:cs typeface="Times New Roman" pitchFamily="18" charset="0"/>
              </a:rPr>
              <a:t>: </a:t>
            </a:r>
          </a:p>
          <a:p>
            <a:pPr algn="just">
              <a:lnSpc>
                <a:spcPct val="120000"/>
              </a:lnSpc>
              <a:buNone/>
            </a:pPr>
            <a:r>
              <a:rPr lang="fr-FR" sz="4400" dirty="0" smtClean="0">
                <a:latin typeface="Times New Roman" pitchFamily="18" charset="0"/>
                <a:cs typeface="Times New Roman" pitchFamily="18" charset="0"/>
              </a:rPr>
              <a:t>	- P</a:t>
            </a:r>
            <a:r>
              <a:rPr lang="fr-FR" sz="4400" dirty="0" smtClean="0">
                <a:latin typeface="Times New Roman" pitchFamily="18" charset="0"/>
                <a:ea typeface="Calibri" pitchFamily="34" charset="0"/>
                <a:cs typeface="Times New Roman" pitchFamily="18" charset="0"/>
              </a:rPr>
              <a:t>résenter, dans une perspective synchronique, quelques néologismes extraits d’un corpus journalistique, classés selon une typologie des procédés créatifs tenant compte des unités simples et complexes de la langue.</a:t>
            </a:r>
            <a:endParaRPr lang="fr-FR" sz="4400" dirty="0" smtClean="0">
              <a:latin typeface="Times New Roman" pitchFamily="18" charset="0"/>
              <a:cs typeface="Times New Roman" pitchFamily="18" charset="0"/>
            </a:endParaRPr>
          </a:p>
          <a:p>
            <a:pPr>
              <a:buNone/>
            </a:pPr>
            <a:endParaRPr lang="fr-FR" sz="4400" dirty="0" smtClean="0">
              <a:latin typeface="Times New Roman" pitchFamily="18" charset="0"/>
              <a:cs typeface="Times New Roman" pitchFamily="18" charset="0"/>
            </a:endParaRPr>
          </a:p>
          <a:p>
            <a:pPr>
              <a:buNone/>
            </a:pPr>
            <a:endParaRPr lang="fr-FR" dirty="0" smtClean="0">
              <a:latin typeface="Times New Roman" pitchFamily="18" charset="0"/>
              <a:cs typeface="Times New Roman" pitchFamily="18" charset="0"/>
            </a:endParaRP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166</Words>
  <Application>Microsoft Office PowerPoint</Application>
  <PresentationFormat>Affichage à l'écran (4:3)</PresentationFormat>
  <Paragraphs>18</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Activité n°01: Délimitez le cadre énonciatif du texte ci-dessous</vt:lpstr>
      <vt:lpstr>Corrigé de l’activité n°01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Activité n°01: Délimitez le cadre énonciatif du texte ci-dessous</dc:title>
  <dc:creator>mr</dc:creator>
  <cp:lastModifiedBy>mr</cp:lastModifiedBy>
  <cp:revision>1</cp:revision>
  <dcterms:created xsi:type="dcterms:W3CDTF">2021-11-10T09:47:52Z</dcterms:created>
  <dcterms:modified xsi:type="dcterms:W3CDTF">2021-11-10T09:48:20Z</dcterms:modified>
</cp:coreProperties>
</file>