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30"/>
  </p:notesMasterIdLst>
  <p:sldIdLst>
    <p:sldId id="256" r:id="rId2"/>
    <p:sldId id="315" r:id="rId3"/>
    <p:sldId id="317" r:id="rId4"/>
    <p:sldId id="318" r:id="rId5"/>
    <p:sldId id="319" r:id="rId6"/>
    <p:sldId id="320" r:id="rId7"/>
    <p:sldId id="321"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24" r:id="rId21"/>
    <p:sldId id="337" r:id="rId22"/>
    <p:sldId id="338" r:id="rId23"/>
    <p:sldId id="339" r:id="rId24"/>
    <p:sldId id="340" r:id="rId25"/>
    <p:sldId id="341" r:id="rId26"/>
    <p:sldId id="342" r:id="rId27"/>
    <p:sldId id="343" r:id="rId28"/>
    <p:sldId id="34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21" d="100"/>
          <a:sy n="121" d="100"/>
        </p:scale>
        <p:origin x="132"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EB95D-8F66-4DF7-A511-4CE8CBC24916}" type="datetimeFigureOut">
              <a:rPr lang="fr-FR" smtClean="0"/>
              <a:t>09/03/2025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4C71-814F-45B5-BD99-16DA85589BAA}" type="slidenum">
              <a:rPr lang="fr-FR" smtClean="0"/>
              <a:t>‹N°›</a:t>
            </a:fld>
            <a:endParaRPr lang="fr-FR"/>
          </a:p>
        </p:txBody>
      </p:sp>
    </p:spTree>
    <p:extLst>
      <p:ext uri="{BB962C8B-B14F-4D97-AF65-F5344CB8AC3E}">
        <p14:creationId xmlns:p14="http://schemas.microsoft.com/office/powerpoint/2010/main" val="399932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3/9/2025</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3/9/2025</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8829760" y="73408"/>
            <a:ext cx="2276645"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جامعة 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itchFamily="34" charset="0"/>
                <a:ea typeface="Calibri" pitchFamily="34" charset="0"/>
                <a:cs typeface="Arial" pitchFamily="34" charset="0"/>
              </a:rPr>
              <a:t>Université de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Abdelhafid Boussouf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03: Commande des machines asynchrones</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3.2 Etude en régime permanant </a:t>
            </a:r>
            <a:endParaRPr lang="fr-FR" sz="2400" b="1" dirty="0"/>
          </a:p>
        </p:txBody>
      </p:sp>
      <p:sp>
        <p:nvSpPr>
          <p:cNvPr id="8" name="Rectangle 7"/>
          <p:cNvSpPr/>
          <p:nvPr/>
        </p:nvSpPr>
        <p:spPr>
          <a:xfrm>
            <a:off x="447304" y="1506294"/>
            <a:ext cx="6096000" cy="461665"/>
          </a:xfrm>
          <a:prstGeom prst="rect">
            <a:avLst/>
          </a:prstGeom>
        </p:spPr>
        <p:txBody>
          <a:bodyPr>
            <a:spAutoFit/>
          </a:bodyPr>
          <a:lstStyle/>
          <a:p>
            <a:r>
              <a:rPr lang="fr-FR" sz="2400" b="1" dirty="0"/>
              <a:t>Equation des flux</a:t>
            </a:r>
            <a:r>
              <a:rPr lang="fr-FR" sz="24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119" y="2439513"/>
            <a:ext cx="67532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345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3.2 Etude en régime permanant </a:t>
            </a:r>
            <a:endParaRPr lang="fr-FR" sz="2400" b="1" dirty="0"/>
          </a:p>
        </p:txBody>
      </p:sp>
      <p:sp>
        <p:nvSpPr>
          <p:cNvPr id="8" name="Rectangle 7"/>
          <p:cNvSpPr/>
          <p:nvPr/>
        </p:nvSpPr>
        <p:spPr>
          <a:xfrm>
            <a:off x="447304" y="1506294"/>
            <a:ext cx="6096000" cy="461665"/>
          </a:xfrm>
          <a:prstGeom prst="rect">
            <a:avLst/>
          </a:prstGeom>
        </p:spPr>
        <p:txBody>
          <a:bodyPr>
            <a:spAutoFit/>
          </a:bodyPr>
          <a:lstStyle/>
          <a:p>
            <a:r>
              <a:rPr lang="fr-FR" sz="2400" b="1" dirty="0"/>
              <a:t>Equation des </a:t>
            </a:r>
            <a:r>
              <a:rPr lang="fr-FR" sz="2400" b="1" dirty="0" smtClean="0"/>
              <a:t>tensions</a:t>
            </a:r>
            <a:endParaRPr lang="fr-F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787" y="2265651"/>
            <a:ext cx="44196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58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4" y="1621420"/>
            <a:ext cx="6096000" cy="400110"/>
          </a:xfrm>
          <a:prstGeom prst="rect">
            <a:avLst/>
          </a:prstGeom>
        </p:spPr>
        <p:txBody>
          <a:bodyPr>
            <a:spAutoFit/>
          </a:bodyPr>
          <a:lstStyle/>
          <a:p>
            <a:r>
              <a:rPr lang="fr-FR" sz="2000" b="1" dirty="0" smtClean="0"/>
              <a:t>3.3.1. Modèle </a:t>
            </a:r>
            <a:r>
              <a:rPr lang="fr-FR" sz="2000" b="1" dirty="0"/>
              <a:t>à inductances couplées</a:t>
            </a:r>
            <a:r>
              <a:rPr lang="fr-FR" sz="20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207573"/>
            <a:ext cx="3695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029" y="2074223"/>
            <a:ext cx="36766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3429000"/>
            <a:ext cx="56578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09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4" y="1621420"/>
            <a:ext cx="6096000" cy="400110"/>
          </a:xfrm>
          <a:prstGeom prst="rect">
            <a:avLst/>
          </a:prstGeom>
        </p:spPr>
        <p:txBody>
          <a:bodyPr>
            <a:spAutoFit/>
          </a:bodyPr>
          <a:lstStyle/>
          <a:p>
            <a:r>
              <a:rPr lang="fr-FR" sz="2000" b="1" dirty="0" smtClean="0"/>
              <a:t>3.3.2. Modèle </a:t>
            </a:r>
            <a:r>
              <a:rPr lang="fr-FR" sz="2000" b="1" dirty="0"/>
              <a:t>à inductances </a:t>
            </a:r>
            <a:r>
              <a:rPr lang="fr-FR" sz="2000" b="1" dirty="0" smtClean="0"/>
              <a:t>de fuite partielles</a:t>
            </a:r>
            <a:endParaRPr lang="fr-F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207573"/>
            <a:ext cx="36957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702873"/>
            <a:ext cx="36766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èche droite rayée 4"/>
          <p:cNvSpPr/>
          <p:nvPr/>
        </p:nvSpPr>
        <p:spPr>
          <a:xfrm>
            <a:off x="4248150" y="2504579"/>
            <a:ext cx="629393" cy="3965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101" y="2117084"/>
            <a:ext cx="52101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357" y="3288659"/>
            <a:ext cx="629602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956" y="5860409"/>
            <a:ext cx="73628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28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sp>
        <p:nvSpPr>
          <p:cNvPr id="7" name="Rectangle 6"/>
          <p:cNvSpPr/>
          <p:nvPr/>
        </p:nvSpPr>
        <p:spPr>
          <a:xfrm>
            <a:off x="754040" y="2142323"/>
            <a:ext cx="1727903" cy="461665"/>
          </a:xfrm>
          <a:prstGeom prst="rect">
            <a:avLst/>
          </a:prstGeom>
        </p:spPr>
        <p:txBody>
          <a:bodyPr wrap="square">
            <a:spAutoFit/>
          </a:bodyPr>
          <a:lstStyle/>
          <a:p>
            <a:r>
              <a:rPr lang="fr-FR" sz="2400" dirty="0" smtClean="0"/>
              <a:t>au </a:t>
            </a:r>
            <a:r>
              <a:rPr lang="fr-FR" sz="2400" dirty="0"/>
              <a:t>stator :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06" y="2784392"/>
            <a:ext cx="75723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434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sp>
        <p:nvSpPr>
          <p:cNvPr id="7" name="Rectangle 6"/>
          <p:cNvSpPr/>
          <p:nvPr/>
        </p:nvSpPr>
        <p:spPr>
          <a:xfrm>
            <a:off x="754040" y="2142323"/>
            <a:ext cx="1727903" cy="461665"/>
          </a:xfrm>
          <a:prstGeom prst="rect">
            <a:avLst/>
          </a:prstGeom>
        </p:spPr>
        <p:txBody>
          <a:bodyPr wrap="square">
            <a:spAutoFit/>
          </a:bodyPr>
          <a:lstStyle/>
          <a:p>
            <a:r>
              <a:rPr lang="fr-FR" sz="2400" dirty="0" smtClean="0"/>
              <a:t>au rotor </a:t>
            </a:r>
            <a:r>
              <a:rPr lang="fr-FR" sz="2400"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720" y="2678402"/>
            <a:ext cx="98393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404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81" y="2129086"/>
            <a:ext cx="64293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ultiplier 5"/>
          <p:cNvSpPr/>
          <p:nvPr/>
        </p:nvSpPr>
        <p:spPr>
          <a:xfrm>
            <a:off x="7677396" y="3935991"/>
            <a:ext cx="344385"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courbée vers la droite 7"/>
          <p:cNvSpPr/>
          <p:nvPr/>
        </p:nvSpPr>
        <p:spPr>
          <a:xfrm>
            <a:off x="596501" y="4206834"/>
            <a:ext cx="365760" cy="7718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219"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866" y="3882984"/>
            <a:ext cx="4095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91" y="4682589"/>
            <a:ext cx="70770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818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020" r="16102" b="53819"/>
          <a:stretch/>
        </p:blipFill>
        <p:spPr bwMode="auto">
          <a:xfrm>
            <a:off x="506666" y="2125682"/>
            <a:ext cx="5394133" cy="55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34876"/>
          <a:stretch/>
        </p:blipFill>
        <p:spPr bwMode="auto">
          <a:xfrm>
            <a:off x="6567136" y="2047379"/>
            <a:ext cx="4608863"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7" r="4020"/>
          <a:stretch/>
        </p:blipFill>
        <p:spPr bwMode="auto">
          <a:xfrm>
            <a:off x="6567136" y="2976498"/>
            <a:ext cx="5498276"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455"/>
          <a:stretch/>
        </p:blipFill>
        <p:spPr bwMode="auto">
          <a:xfrm>
            <a:off x="135466" y="3561854"/>
            <a:ext cx="631283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7" r="4020"/>
          <a:stretch/>
        </p:blipFill>
        <p:spPr bwMode="auto">
          <a:xfrm>
            <a:off x="234377" y="2612571"/>
            <a:ext cx="5498276"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32" y="2699127"/>
            <a:ext cx="61341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èche courbée vers le bas 4"/>
          <p:cNvSpPr/>
          <p:nvPr/>
        </p:nvSpPr>
        <p:spPr>
          <a:xfrm>
            <a:off x="4521638" y="2395847"/>
            <a:ext cx="2268187" cy="7600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p:cNvSpPr/>
          <p:nvPr/>
        </p:nvSpPr>
        <p:spPr>
          <a:xfrm>
            <a:off x="653560" y="1922307"/>
            <a:ext cx="11411770" cy="461665"/>
          </a:xfrm>
          <a:prstGeom prst="rect">
            <a:avLst/>
          </a:prstGeom>
        </p:spPr>
        <p:txBody>
          <a:bodyPr wrap="square">
            <a:spAutoFit/>
          </a:bodyPr>
          <a:lstStyle/>
          <a:p>
            <a:r>
              <a:rPr lang="fr-FR" sz="2400" dirty="0"/>
              <a:t>Afin de tenir compte des pertes fer, une résistance </a:t>
            </a:r>
            <a:r>
              <a:rPr lang="fr-FR" sz="2400" dirty="0" smtClean="0"/>
              <a:t>Rµ est </a:t>
            </a:r>
            <a:r>
              <a:rPr lang="fr-FR" sz="2400" dirty="0"/>
              <a:t>ajoutée en parallèle avec l’inductance </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4523" y="1922307"/>
            <a:ext cx="2857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2930" y="5622471"/>
            <a:ext cx="11439896" cy="1446550"/>
          </a:xfrm>
          <a:prstGeom prst="rect">
            <a:avLst/>
          </a:prstGeom>
        </p:spPr>
        <p:txBody>
          <a:bodyPr wrap="square">
            <a:spAutoFit/>
          </a:bodyPr>
          <a:lstStyle/>
          <a:p>
            <a:r>
              <a:rPr lang="fr-FR" sz="2800" b="1" i="1" dirty="0">
                <a:solidFill>
                  <a:srgbClr val="FF0000"/>
                </a:solidFill>
              </a:rPr>
              <a:t>Remarque :</a:t>
            </a:r>
          </a:p>
          <a:p>
            <a:r>
              <a:rPr lang="fr-FR" sz="2000" dirty="0"/>
              <a:t>Pour les moteurs de grandes puissances, la résistance </a:t>
            </a:r>
            <a:r>
              <a:rPr lang="fr-FR" sz="2000" dirty="0" err="1" smtClean="0"/>
              <a:t>Rs</a:t>
            </a:r>
            <a:r>
              <a:rPr lang="fr-FR" sz="2000" dirty="0" smtClean="0"/>
              <a:t> </a:t>
            </a:r>
            <a:r>
              <a:rPr lang="fr-FR" sz="2000" dirty="0"/>
              <a:t>est très faible, si bien que la chute de tension à ses bornes peut être négligée </a:t>
            </a:r>
            <a:br>
              <a:rPr lang="fr-FR" sz="2000" dirty="0"/>
            </a:br>
            <a:endParaRPr lang="fr-FR" sz="2000" dirty="0"/>
          </a:p>
        </p:txBody>
      </p:sp>
    </p:spTree>
    <p:extLst>
      <p:ext uri="{BB962C8B-B14F-4D97-AF65-F5344CB8AC3E}">
        <p14:creationId xmlns:p14="http://schemas.microsoft.com/office/powerpoint/2010/main" val="50577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3.3 Schéma équivalent</a:t>
            </a:r>
            <a:endParaRPr lang="fr-FR" sz="2400" b="1" dirty="0"/>
          </a:p>
        </p:txBody>
      </p:sp>
      <p:sp>
        <p:nvSpPr>
          <p:cNvPr id="4" name="Rectangle 3"/>
          <p:cNvSpPr/>
          <p:nvPr/>
        </p:nvSpPr>
        <p:spPr>
          <a:xfrm>
            <a:off x="673353" y="1621420"/>
            <a:ext cx="8268765" cy="400110"/>
          </a:xfrm>
          <a:prstGeom prst="rect">
            <a:avLst/>
          </a:prstGeom>
        </p:spPr>
        <p:txBody>
          <a:bodyPr wrap="square">
            <a:spAutoFit/>
          </a:bodyPr>
          <a:lstStyle/>
          <a:p>
            <a:r>
              <a:rPr lang="fr-FR" sz="2000" b="1" dirty="0" smtClean="0"/>
              <a:t>3.3.3. Modèle </a:t>
            </a:r>
            <a:r>
              <a:rPr lang="fr-FR" sz="2000" b="1" dirty="0"/>
              <a:t>à inductances </a:t>
            </a:r>
            <a:r>
              <a:rPr lang="fr-FR" sz="2000" b="1" dirty="0" smtClean="0"/>
              <a:t>de fuite totalisés au rotor ramenés au stator</a:t>
            </a:r>
            <a:endParaRPr lang="fr-FR" sz="20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4523" y="1922307"/>
            <a:ext cx="2857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446" y="2021530"/>
            <a:ext cx="7247812" cy="204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353" y="3973746"/>
            <a:ext cx="8375644" cy="258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91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8571" y="142504"/>
            <a:ext cx="10363200" cy="57449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r>
              <a:rPr lang="fr-FR" sz="2800" b="1" dirty="0" smtClean="0">
                <a:solidFill>
                  <a:schemeClr val="tx1"/>
                </a:solidFill>
              </a:rPr>
              <a:t>Chapitre 03: Commande des machines asynchrones</a:t>
            </a:r>
            <a:endParaRPr lang="fr-FR" sz="2800" b="1" dirty="0">
              <a:solidFill>
                <a:schemeClr val="tx1"/>
              </a:solidFill>
            </a:endParaRPr>
          </a:p>
        </p:txBody>
      </p:sp>
      <p:sp>
        <p:nvSpPr>
          <p:cNvPr id="5" name="Rectangle 1"/>
          <p:cNvSpPr>
            <a:spLocks noChangeArrowheads="1"/>
          </p:cNvSpPr>
          <p:nvPr/>
        </p:nvSpPr>
        <p:spPr bwMode="auto">
          <a:xfrm>
            <a:off x="3781425" y="3413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781425" y="3436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Espace réservé du contenu 3"/>
          <p:cNvSpPr>
            <a:spLocks noGrp="1"/>
          </p:cNvSpPr>
          <p:nvPr>
            <p:ph sz="quarter" idx="1"/>
          </p:nvPr>
        </p:nvSpPr>
        <p:spPr/>
        <p:txBody>
          <a:bodyPr>
            <a:normAutofit fontScale="92500" lnSpcReduction="20000"/>
          </a:bodyPr>
          <a:lstStyle/>
          <a:p>
            <a:pPr marL="342900" indent="-342900">
              <a:buFont typeface="Wingdings" panose="05000000000000000000" pitchFamily="2" charset="2"/>
              <a:buChar char="§"/>
            </a:pPr>
            <a:r>
              <a:rPr lang="fr-FR" sz="2800" dirty="0">
                <a:solidFill>
                  <a:srgbClr val="000000"/>
                </a:solidFill>
                <a:latin typeface="Cambria"/>
              </a:rPr>
              <a:t>Modélisation de la machine asynchrone en vue de sa commande (caractéristique couple-vitesse, fonctionnement à fréquence et tension variables, modèles dynamique de la machine dans le repère biphasé)</a:t>
            </a:r>
          </a:p>
          <a:p>
            <a:pPr marL="342900" indent="-342900">
              <a:buFont typeface="Wingdings" panose="05000000000000000000" pitchFamily="2" charset="2"/>
              <a:buChar char="§"/>
            </a:pPr>
            <a:r>
              <a:rPr lang="fr-FR" sz="2800" dirty="0">
                <a:solidFill>
                  <a:srgbClr val="000000"/>
                </a:solidFill>
                <a:latin typeface="Cambria"/>
              </a:rPr>
              <a:t>Principes, intérêt et méthodes de réglage de vitesse des machines asynchrones :</a:t>
            </a:r>
            <a:r>
              <a:rPr lang="fr-FR" sz="1600" dirty="0">
                <a:solidFill>
                  <a:srgbClr val="000000"/>
                </a:solidFill>
                <a:latin typeface="SymbolMT"/>
              </a:rPr>
              <a:t> </a:t>
            </a:r>
            <a:endParaRPr lang="fr-FR" sz="1600" dirty="0" smtClean="0">
              <a:solidFill>
                <a:srgbClr val="000000"/>
              </a:solidFill>
              <a:latin typeface="SymbolMT"/>
            </a:endParaRPr>
          </a:p>
          <a:p>
            <a:pPr marL="342900" indent="-342900">
              <a:buFont typeface="Wingdings" panose="05000000000000000000" pitchFamily="2" charset="2"/>
              <a:buChar char="§"/>
            </a:pPr>
            <a:r>
              <a:rPr lang="fr-FR" sz="2800" b="1" dirty="0" smtClean="0">
                <a:solidFill>
                  <a:srgbClr val="000000"/>
                </a:solidFill>
                <a:latin typeface="Cambria"/>
              </a:rPr>
              <a:t>Commande </a:t>
            </a:r>
            <a:r>
              <a:rPr lang="fr-FR" sz="2800" b="1" dirty="0">
                <a:solidFill>
                  <a:srgbClr val="000000"/>
                </a:solidFill>
                <a:latin typeface="Cambria"/>
              </a:rPr>
              <a:t>scalaire </a:t>
            </a:r>
            <a:r>
              <a:rPr lang="fr-FR" sz="2800" dirty="0">
                <a:solidFill>
                  <a:srgbClr val="000000"/>
                </a:solidFill>
                <a:latin typeface="Cambria"/>
              </a:rPr>
              <a:t>(principe, modèle et loi de </a:t>
            </a:r>
            <a:r>
              <a:rPr lang="fr-FR" sz="2800" dirty="0" smtClean="0">
                <a:solidFill>
                  <a:srgbClr val="000000"/>
                </a:solidFill>
                <a:latin typeface="Cambria"/>
              </a:rPr>
              <a:t>commande)</a:t>
            </a:r>
            <a:endParaRPr lang="fr-FR" sz="1600" dirty="0">
              <a:solidFill>
                <a:srgbClr val="000000"/>
              </a:solidFill>
              <a:latin typeface="SymbolMT"/>
            </a:endParaRPr>
          </a:p>
          <a:p>
            <a:pPr marL="342900" indent="-342900">
              <a:buFont typeface="Wingdings" panose="05000000000000000000" pitchFamily="2" charset="2"/>
              <a:buChar char="§"/>
            </a:pPr>
            <a:r>
              <a:rPr lang="fr-FR" sz="2800" b="1" dirty="0" smtClean="0">
                <a:solidFill>
                  <a:srgbClr val="000000"/>
                </a:solidFill>
                <a:latin typeface="Cambria"/>
              </a:rPr>
              <a:t>Commande </a:t>
            </a:r>
            <a:r>
              <a:rPr lang="fr-FR" sz="2800" b="1" dirty="0">
                <a:solidFill>
                  <a:srgbClr val="000000"/>
                </a:solidFill>
                <a:latin typeface="Cambria"/>
              </a:rPr>
              <a:t>vectorielle </a:t>
            </a:r>
            <a:r>
              <a:rPr lang="fr-FR" sz="2800" dirty="0">
                <a:solidFill>
                  <a:srgbClr val="000000"/>
                </a:solidFill>
                <a:latin typeface="Cambria"/>
              </a:rPr>
              <a:t>FOC (principe du contrôle vectoriel, orientation de flux rotorique ou statorique, expression de la </a:t>
            </a:r>
            <a:r>
              <a:rPr lang="fr-FR" sz="2800" dirty="0" smtClean="0">
                <a:solidFill>
                  <a:srgbClr val="000000"/>
                </a:solidFill>
                <a:latin typeface="Cambria"/>
              </a:rPr>
              <a:t>commande)</a:t>
            </a:r>
          </a:p>
          <a:p>
            <a:pPr marL="342900" indent="-342900">
              <a:buFont typeface="Wingdings" panose="05000000000000000000" pitchFamily="2" charset="2"/>
              <a:buChar char="§"/>
            </a:pPr>
            <a:r>
              <a:rPr lang="fr-FR" sz="2800" b="1" dirty="0" smtClean="0">
                <a:solidFill>
                  <a:srgbClr val="000000"/>
                </a:solidFill>
                <a:latin typeface="Cambria"/>
              </a:rPr>
              <a:t>Commande </a:t>
            </a:r>
            <a:r>
              <a:rPr lang="fr-FR" sz="2800" b="1" dirty="0">
                <a:solidFill>
                  <a:srgbClr val="000000"/>
                </a:solidFill>
                <a:latin typeface="Cambria"/>
              </a:rPr>
              <a:t>direct de couple DTC </a:t>
            </a:r>
            <a:r>
              <a:rPr lang="fr-FR" sz="2800" dirty="0">
                <a:solidFill>
                  <a:srgbClr val="000000"/>
                </a:solidFill>
                <a:latin typeface="Cambria"/>
              </a:rPr>
              <a:t>(stratégie de la commande, commande en couple, commande en puissance)</a:t>
            </a:r>
            <a:endParaRPr lang="fr-FR" sz="4400" dirty="0"/>
          </a:p>
          <a:p>
            <a:pPr marL="0" indent="0">
              <a:buNone/>
            </a:pPr>
            <a:endParaRPr lang="fr-FR" dirty="0"/>
          </a:p>
        </p:txBody>
      </p:sp>
    </p:spTree>
    <p:extLst>
      <p:ext uri="{BB962C8B-B14F-4D97-AF65-F5344CB8AC3E}">
        <p14:creationId xmlns:p14="http://schemas.microsoft.com/office/powerpoint/2010/main" val="356425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4.</a:t>
            </a:r>
            <a:r>
              <a:rPr sz="2400" b="1" spc="-35" dirty="0" smtClean="0">
                <a:latin typeface="Calibri"/>
                <a:cs typeface="Calibri"/>
              </a:rPr>
              <a:t> </a:t>
            </a:r>
            <a:r>
              <a:rPr lang="fr-FR" sz="2400" b="1" spc="-10" dirty="0" smtClean="0">
                <a:latin typeface="Calibri"/>
                <a:cs typeface="Calibri"/>
              </a:rPr>
              <a:t>Bilan énergétique et rendement</a:t>
            </a:r>
            <a:endParaRPr sz="2400" dirty="0">
              <a:latin typeface="Calibri"/>
              <a:cs typeface="Calibri"/>
            </a:endParaRPr>
          </a:p>
        </p:txBody>
      </p:sp>
      <p:sp>
        <p:nvSpPr>
          <p:cNvPr id="2" name="Rectangle 1"/>
          <p:cNvSpPr/>
          <p:nvPr/>
        </p:nvSpPr>
        <p:spPr>
          <a:xfrm>
            <a:off x="459178" y="1253560"/>
            <a:ext cx="11107387" cy="2246769"/>
          </a:xfrm>
          <a:prstGeom prst="rect">
            <a:avLst/>
          </a:prstGeom>
        </p:spPr>
        <p:txBody>
          <a:bodyPr wrap="square">
            <a:spAutoFit/>
          </a:bodyPr>
          <a:lstStyle/>
          <a:p>
            <a:r>
              <a:rPr lang="fr-FR" sz="2000" b="1" dirty="0"/>
              <a:t>a. Bilan des puissances :</a:t>
            </a:r>
          </a:p>
          <a:p>
            <a:r>
              <a:rPr lang="fr-FR" sz="2000" dirty="0"/>
              <a:t>La puissance absorbée par la machine :𝑃𝑎 = 3𝑉1𝐼1𝑐𝑜𝑠𝜑 Les pertes dans la machine asynchrone sont dues aux :</a:t>
            </a:r>
          </a:p>
          <a:p>
            <a:r>
              <a:rPr lang="fr-FR" sz="2000" dirty="0"/>
              <a:t>- Pertes joules stator : </a:t>
            </a:r>
            <a:r>
              <a:rPr lang="fr-FR" sz="2000" dirty="0" err="1"/>
              <a:t>PJs</a:t>
            </a:r>
            <a:r>
              <a:rPr lang="fr-FR" sz="2000" dirty="0"/>
              <a:t>=3.R1.I1²</a:t>
            </a:r>
          </a:p>
          <a:p>
            <a:r>
              <a:rPr lang="fr-FR" sz="2000" dirty="0"/>
              <a:t>- Pertes fer : (hystérésis et courant de Foucault): </a:t>
            </a:r>
            <a:r>
              <a:rPr lang="fr-FR" sz="2000" dirty="0" smtClean="0"/>
              <a:t>Pf= </a:t>
            </a:r>
            <a:r>
              <a:rPr lang="fr-FR" sz="2000" dirty="0"/>
              <a:t>3𝑉12/𝑅m</a:t>
            </a:r>
          </a:p>
          <a:p>
            <a:r>
              <a:rPr lang="fr-FR" sz="2000" dirty="0"/>
              <a:t>- Pertes joules rotor : </a:t>
            </a:r>
            <a:r>
              <a:rPr lang="fr-FR" sz="2000" dirty="0" err="1"/>
              <a:t>PJr</a:t>
            </a:r>
            <a:r>
              <a:rPr lang="fr-FR" sz="2000" dirty="0"/>
              <a:t>=3.R’2.I’2²</a:t>
            </a:r>
          </a:p>
          <a:p>
            <a:r>
              <a:rPr lang="fr-FR" sz="2000" dirty="0"/>
              <a:t>- pertes mécaniques Pm </a:t>
            </a:r>
            <a:br>
              <a:rPr lang="fr-FR" sz="2000" dirty="0"/>
            </a:br>
            <a:endParaRPr lang="fr-FR"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3" y="3500329"/>
            <a:ext cx="9847362" cy="188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43" y="5633394"/>
            <a:ext cx="1534265" cy="58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625" y="5620848"/>
            <a:ext cx="1281854" cy="59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1728" y="5685897"/>
            <a:ext cx="794919" cy="4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5067" y="5796114"/>
            <a:ext cx="1385268" cy="47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719" y="5796114"/>
            <a:ext cx="1282288" cy="34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634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10" dirty="0" smtClean="0">
                <a:latin typeface="Calibri"/>
                <a:cs typeface="Calibri"/>
              </a:rPr>
              <a:t>Expression du couple </a:t>
            </a:r>
            <a:endParaRPr sz="2400" dirty="0">
              <a:latin typeface="Calibri"/>
              <a:cs typeface="Calibri"/>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096" y="1190258"/>
            <a:ext cx="7247812" cy="204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37"/>
          <a:stretch/>
        </p:blipFill>
        <p:spPr bwMode="auto">
          <a:xfrm>
            <a:off x="1579757" y="3669475"/>
            <a:ext cx="5918093" cy="93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757" y="4607626"/>
            <a:ext cx="6188678" cy="88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1142" y="5495059"/>
            <a:ext cx="10172276" cy="400110"/>
          </a:xfrm>
          <a:prstGeom prst="rect">
            <a:avLst/>
          </a:prstGeom>
        </p:spPr>
        <p:txBody>
          <a:bodyPr wrap="square">
            <a:spAutoFit/>
          </a:bodyPr>
          <a:lstStyle/>
          <a:p>
            <a:r>
              <a:rPr lang="fr-FR" sz="2000" dirty="0"/>
              <a:t>Mais ce n’est pas le cas en général. Alors, il vient si on négligera les chutes du stator (R1=0) V1=V’2 : </a:t>
            </a: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96" y="5765162"/>
            <a:ext cx="2771735" cy="98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23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66" y="1466294"/>
            <a:ext cx="2771735" cy="98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èche droite rayée 1"/>
          <p:cNvSpPr/>
          <p:nvPr/>
        </p:nvSpPr>
        <p:spPr>
          <a:xfrm>
            <a:off x="4233555" y="1682243"/>
            <a:ext cx="480950" cy="3939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017" y="1414740"/>
            <a:ext cx="3206584" cy="80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96883" y="2576945"/>
            <a:ext cx="3936672" cy="369332"/>
          </a:xfrm>
          <a:prstGeom prst="rect">
            <a:avLst/>
          </a:prstGeom>
          <a:noFill/>
        </p:spPr>
        <p:txBody>
          <a:bodyPr wrap="square" rtlCol="0">
            <a:spAutoFit/>
          </a:bodyPr>
          <a:lstStyle/>
          <a:p>
            <a:r>
              <a:rPr lang="fr-FR" b="1" dirty="0" smtClean="0">
                <a:solidFill>
                  <a:srgbClr val="FF0000"/>
                </a:solidFill>
              </a:rPr>
              <a:t>Au faible glissement (forte vitesse)</a:t>
            </a:r>
            <a:endParaRPr lang="fr-FR" b="1" dirty="0">
              <a:solidFill>
                <a:srgbClr val="FF0000"/>
              </a:solidFill>
            </a:endParaRP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042" y="2576945"/>
            <a:ext cx="942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5335732" y="2761611"/>
            <a:ext cx="10056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2894" y="2435251"/>
            <a:ext cx="3046021" cy="65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15201" y="3220284"/>
            <a:ext cx="9018211" cy="646331"/>
          </a:xfrm>
          <a:prstGeom prst="rect">
            <a:avLst/>
          </a:prstGeom>
        </p:spPr>
        <p:txBody>
          <a:bodyPr wrap="square">
            <a:spAutoFit/>
          </a:bodyPr>
          <a:lstStyle/>
          <a:p>
            <a:r>
              <a:rPr lang="fr-FR" dirty="0">
                <a:solidFill>
                  <a:srgbClr val="FF0000"/>
                </a:solidFill>
              </a:rPr>
              <a:t>Équation d’une droite qui passe par l’origine de Cem=f(g</a:t>
            </a:r>
            <a:r>
              <a:rPr lang="fr-FR" dirty="0" smtClean="0">
                <a:solidFill>
                  <a:srgbClr val="FF0000"/>
                </a:solidFill>
              </a:rPr>
              <a:t>)</a:t>
            </a:r>
            <a:r>
              <a:rPr lang="fr-FR" dirty="0" smtClean="0"/>
              <a:t> pour </a:t>
            </a:r>
            <a:r>
              <a:rPr lang="fr-FR" dirty="0"/>
              <a:t>0 &lt; g &lt;</a:t>
            </a:r>
            <a:r>
              <a:rPr lang="fr-FR" dirty="0" err="1"/>
              <a:t>gmax</a:t>
            </a:r>
            <a:r>
              <a:rPr lang="fr-FR" dirty="0"/>
              <a:t>. </a:t>
            </a:r>
            <a:br>
              <a:rPr lang="fr-FR" dirty="0"/>
            </a:br>
            <a:endParaRPr lang="fr-FR" dirty="0"/>
          </a:p>
        </p:txBody>
      </p:sp>
      <p:sp>
        <p:nvSpPr>
          <p:cNvPr id="15" name="Rectangle 5"/>
          <p:cNvSpPr>
            <a:spLocks noChangeArrowheads="1"/>
          </p:cNvSpPr>
          <p:nvPr/>
        </p:nvSpPr>
        <p:spPr bwMode="auto">
          <a:xfrm>
            <a:off x="169831" y="3955927"/>
            <a:ext cx="9089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strike="noStrike" cap="none" normalizeH="0" baseline="0" dirty="0" smtClean="0">
                <a:ln>
                  <a:noFill/>
                </a:ln>
                <a:solidFill>
                  <a:srgbClr val="000000"/>
                </a:solidFill>
                <a:effectLst/>
                <a:latin typeface="Times New Roman" pitchFamily="18" charset="0"/>
                <a:cs typeface="Times New Roman" pitchFamily="18" charset="0"/>
              </a:rPr>
              <a:t>Au démarrage </a:t>
            </a:r>
            <a:r>
              <a:rPr kumimoji="0" lang="fr-FR" altLang="fr-FR" sz="1600" b="0" i="0" strike="noStrike" cap="none" normalizeH="0" baseline="0" dirty="0" smtClean="0">
                <a:ln>
                  <a:noFill/>
                </a:ln>
                <a:solidFill>
                  <a:srgbClr val="000000"/>
                </a:solidFill>
                <a:effectLst/>
                <a:latin typeface="Symbol" pitchFamily="18" charset="2"/>
                <a:cs typeface="Arial" pitchFamily="34" charset="0"/>
              </a:rPr>
              <a:t></a:t>
            </a:r>
            <a:r>
              <a:rPr kumimoji="0" lang="fr-FR" altLang="fr-FR" sz="1600" b="0" i="0" strike="noStrike" cap="none" normalizeH="0" baseline="0" dirty="0" smtClean="0">
                <a:ln>
                  <a:noFill/>
                </a:ln>
                <a:solidFill>
                  <a:srgbClr val="000000"/>
                </a:solidFill>
                <a:effectLst/>
                <a:latin typeface="Times New Roman" pitchFamily="18" charset="0"/>
                <a:cs typeface="Times New Roman" pitchFamily="18" charset="0"/>
              </a:rPr>
              <a:t>=0 donc : g=1, le couple de démarrage ou de décollage peut être calculé en la valeur de g=1 </a:t>
            </a:r>
            <a:r>
              <a:rPr kumimoji="0" lang="fr-FR" altLang="fr-FR" sz="1050" b="0" i="0" strike="noStrike" cap="none" normalizeH="0" baseline="0" dirty="0" smtClean="0">
                <a:ln>
                  <a:noFill/>
                </a:ln>
                <a:solidFill>
                  <a:schemeClr val="tx1"/>
                </a:solidFill>
                <a:effectLst/>
                <a:latin typeface="Arial" pitchFamily="34" charset="0"/>
                <a:cs typeface="Arial" pitchFamily="34" charset="0"/>
              </a:rPr>
              <a:t/>
            </a:r>
            <a:br>
              <a:rPr kumimoji="0" lang="fr-FR" altLang="fr-FR" sz="1050" b="0" i="0" strike="noStrike" cap="none" normalizeH="0" baseline="0" dirty="0" smtClean="0">
                <a:ln>
                  <a:noFill/>
                </a:ln>
                <a:solidFill>
                  <a:schemeClr val="tx1"/>
                </a:solidFill>
                <a:effectLst/>
                <a:latin typeface="Arial" pitchFamily="34" charset="0"/>
                <a:cs typeface="Arial" pitchFamily="34" charset="0"/>
              </a:rPr>
            </a:br>
            <a:endParaRPr kumimoji="0" lang="fr-FR" altLang="fr-FR" sz="2400" b="0" i="0" strike="noStrike" cap="none" normalizeH="0" baseline="0" dirty="0" smtClean="0">
              <a:ln>
                <a:noFill/>
              </a:ln>
              <a:solidFill>
                <a:schemeClr val="tx1"/>
              </a:solidFill>
              <a:effectLst/>
              <a:latin typeface="Arial" pitchFamily="34" charset="0"/>
              <a:cs typeface="Arial" pitchFamily="34" charset="0"/>
            </a:endParaRPr>
          </a:p>
        </p:txBody>
      </p:sp>
      <p:pic>
        <p:nvPicPr>
          <p:cNvPr id="1536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259179" y="3775858"/>
            <a:ext cx="2564613" cy="72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6218" y="4689437"/>
            <a:ext cx="6096000" cy="646331"/>
          </a:xfrm>
          <a:prstGeom prst="rect">
            <a:avLst/>
          </a:prstGeom>
        </p:spPr>
        <p:txBody>
          <a:bodyPr>
            <a:spAutoFit/>
          </a:bodyPr>
          <a:lstStyle/>
          <a:p>
            <a:r>
              <a:rPr lang="fr-FR" b="1" dirty="0">
                <a:solidFill>
                  <a:srgbClr val="FF0000"/>
                </a:solidFill>
              </a:rPr>
              <a:t>Si le glissement est fort (petites vitesses</a:t>
            </a:r>
            <a:r>
              <a:rPr lang="fr-FR" b="1" dirty="0" smtClean="0">
                <a:solidFill>
                  <a:srgbClr val="FF0000"/>
                </a:solidFill>
              </a:rPr>
              <a:t>):  </a:t>
            </a:r>
            <a:r>
              <a:rPr lang="fr-FR" b="1" dirty="0">
                <a:solidFill>
                  <a:srgbClr val="FF0000"/>
                </a:solidFill>
              </a:rPr>
              <a:t/>
            </a:r>
            <a:br>
              <a:rPr lang="fr-FR" b="1" dirty="0">
                <a:solidFill>
                  <a:srgbClr val="FF0000"/>
                </a:solidFill>
              </a:rPr>
            </a:br>
            <a:endParaRPr lang="fr-FR" b="1" dirty="0">
              <a:solidFill>
                <a:srgbClr val="FF0000"/>
              </a:solidFill>
            </a:endParaRPr>
          </a:p>
        </p:txBody>
      </p:sp>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437" y="4406637"/>
            <a:ext cx="3907411" cy="73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8855034" y="4663812"/>
            <a:ext cx="2830286" cy="369332"/>
          </a:xfrm>
          <a:prstGeom prst="rect">
            <a:avLst/>
          </a:prstGeom>
        </p:spPr>
        <p:txBody>
          <a:bodyPr wrap="square">
            <a:spAutoFit/>
          </a:bodyPr>
          <a:lstStyle/>
          <a:p>
            <a:r>
              <a:rPr lang="fr-FR" dirty="0">
                <a:solidFill>
                  <a:srgbClr val="FF0000"/>
                </a:solidFill>
              </a:rPr>
              <a:t>Equation d’une hyperbole </a:t>
            </a:r>
          </a:p>
        </p:txBody>
      </p:sp>
    </p:spTree>
    <p:extLst>
      <p:ext uri="{BB962C8B-B14F-4D97-AF65-F5344CB8AC3E}">
        <p14:creationId xmlns:p14="http://schemas.microsoft.com/office/powerpoint/2010/main" val="1956339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662" y="661669"/>
            <a:ext cx="7621749" cy="405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3573" y="5191960"/>
            <a:ext cx="10501745" cy="1569660"/>
          </a:xfrm>
          <a:prstGeom prst="rect">
            <a:avLst/>
          </a:prstGeom>
        </p:spPr>
        <p:txBody>
          <a:bodyPr wrap="square">
            <a:spAutoFit/>
          </a:bodyPr>
          <a:lstStyle/>
          <a:p>
            <a:r>
              <a:rPr lang="fr-FR" sz="2400" dirty="0"/>
              <a:t>il y a une zone linéaire (lorsque le glissement est faible, près de la vitesse de synchronisme) zone de fonctionnement stable. Cette zone correspond au point de fonctionnement nominal du moteur. </a:t>
            </a:r>
            <a:br>
              <a:rPr lang="fr-FR" sz="2400" dirty="0"/>
            </a:br>
            <a:endParaRPr lang="fr-FR" sz="2400" dirty="0"/>
          </a:p>
        </p:txBody>
      </p:sp>
    </p:spTree>
    <p:extLst>
      <p:ext uri="{BB962C8B-B14F-4D97-AF65-F5344CB8AC3E}">
        <p14:creationId xmlns:p14="http://schemas.microsoft.com/office/powerpoint/2010/main" val="3777339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5.</a:t>
            </a:r>
            <a:r>
              <a:rPr sz="2400" b="1" spc="-35" dirty="0" smtClean="0">
                <a:latin typeface="Calibri"/>
                <a:cs typeface="Calibri"/>
              </a:rPr>
              <a:t> </a:t>
            </a:r>
            <a:r>
              <a:rPr lang="fr-FR" sz="2400" b="1" spc="-10" dirty="0" smtClean="0">
                <a:latin typeface="Calibri"/>
                <a:cs typeface="Calibri"/>
              </a:rPr>
              <a:t>Réglage de vitesse</a:t>
            </a:r>
            <a:endParaRPr sz="2400" dirty="0">
              <a:latin typeface="Calibri"/>
              <a:cs typeface="Calibri"/>
            </a:endParaRPr>
          </a:p>
        </p:txBody>
      </p:sp>
      <p:sp>
        <p:nvSpPr>
          <p:cNvPr id="5" name="Rectangle 4"/>
          <p:cNvSpPr/>
          <p:nvPr/>
        </p:nvSpPr>
        <p:spPr>
          <a:xfrm>
            <a:off x="281048" y="1138673"/>
            <a:ext cx="11689279" cy="1569660"/>
          </a:xfrm>
          <a:prstGeom prst="rect">
            <a:avLst/>
          </a:prstGeom>
        </p:spPr>
        <p:txBody>
          <a:bodyPr wrap="square">
            <a:spAutoFit/>
          </a:bodyPr>
          <a:lstStyle/>
          <a:p>
            <a:r>
              <a:rPr lang="fr-FR" sz="2400" dirty="0"/>
              <a:t>Les méthodes simples permettant de régler la vitesse de la machine pour une charge donnée, en agissant sur l’alimentation et sur les paramètres de la machine. Ces méthodes peuvent être étudiées à partir du modèle à impédances groupées et de la formule simplifiée du couple : </a:t>
            </a:r>
            <a:br>
              <a:rPr lang="fr-FR" sz="2400" dirty="0"/>
            </a:br>
            <a:endParaRPr lang="fr-FR" sz="2400" dirty="0"/>
          </a:p>
        </p:txBody>
      </p:sp>
      <p:sp>
        <p:nvSpPr>
          <p:cNvPr id="6" name="Rectangle 5"/>
          <p:cNvSpPr/>
          <p:nvPr/>
        </p:nvSpPr>
        <p:spPr>
          <a:xfrm>
            <a:off x="1355765" y="3331743"/>
            <a:ext cx="9539844" cy="3046988"/>
          </a:xfrm>
          <a:prstGeom prst="rect">
            <a:avLst/>
          </a:prstGeom>
        </p:spPr>
        <p:txBody>
          <a:bodyPr wrap="square">
            <a:spAutoFit/>
          </a:bodyPr>
          <a:lstStyle/>
          <a:p>
            <a:r>
              <a:rPr lang="fr-FR" sz="2400" dirty="0"/>
              <a:t>Les paramètres de réglage sont donc </a:t>
            </a:r>
            <a:r>
              <a:rPr lang="fr-FR" sz="2400" dirty="0" smtClean="0"/>
              <a:t>:</a:t>
            </a:r>
          </a:p>
          <a:p>
            <a:endParaRPr lang="fr-FR" sz="2400" dirty="0"/>
          </a:p>
          <a:p>
            <a:pPr marL="342900" indent="-342900">
              <a:buFont typeface="Wingdings" panose="05000000000000000000" pitchFamily="2" charset="2"/>
              <a:buChar char="Ø"/>
            </a:pPr>
            <a:r>
              <a:rPr lang="fr-FR" sz="2400" dirty="0" smtClean="0"/>
              <a:t>la </a:t>
            </a:r>
            <a:r>
              <a:rPr lang="fr-FR" sz="2400" dirty="0"/>
              <a:t>tension efficace stator </a:t>
            </a:r>
            <a:r>
              <a:rPr lang="fr-FR" sz="2400" dirty="0" smtClean="0"/>
              <a:t>V1.</a:t>
            </a:r>
          </a:p>
          <a:p>
            <a:pPr marL="342900" indent="-342900">
              <a:buFont typeface="Wingdings" panose="05000000000000000000" pitchFamily="2" charset="2"/>
              <a:buChar char="Ø"/>
            </a:pPr>
            <a:r>
              <a:rPr lang="fr-FR" sz="2400" dirty="0" smtClean="0"/>
              <a:t>la </a:t>
            </a:r>
            <a:r>
              <a:rPr lang="fr-FR" sz="2400" dirty="0"/>
              <a:t>fréquence d'alimentation </a:t>
            </a:r>
            <a:r>
              <a:rPr lang="fr-FR" sz="2400" dirty="0" err="1"/>
              <a:t>fs</a:t>
            </a:r>
            <a:r>
              <a:rPr lang="fr-FR" sz="2400" dirty="0" smtClean="0"/>
              <a:t>.</a:t>
            </a:r>
          </a:p>
          <a:p>
            <a:pPr marL="342900" indent="-342900">
              <a:buFont typeface="Wingdings" panose="05000000000000000000" pitchFamily="2" charset="2"/>
              <a:buChar char="Ø"/>
            </a:pPr>
            <a:r>
              <a:rPr lang="fr-FR" sz="2400" dirty="0" smtClean="0"/>
              <a:t>la </a:t>
            </a:r>
            <a:r>
              <a:rPr lang="fr-FR" sz="2400" dirty="0"/>
              <a:t>résistance du rotor R'2 qui peut être modifiée seulement pour les machines à </a:t>
            </a:r>
            <a:r>
              <a:rPr lang="fr-FR" sz="2400" dirty="0" smtClean="0"/>
              <a:t>rotor bobiné.</a:t>
            </a:r>
          </a:p>
          <a:p>
            <a:pPr marL="342900" indent="-342900">
              <a:buFont typeface="Wingdings" panose="05000000000000000000" pitchFamily="2" charset="2"/>
              <a:buChar char="Ø"/>
            </a:pPr>
            <a:r>
              <a:rPr lang="fr-FR" sz="2400" dirty="0" smtClean="0"/>
              <a:t>Le </a:t>
            </a:r>
            <a:r>
              <a:rPr lang="fr-FR" sz="2400" dirty="0"/>
              <a:t>nombre de pair de pôles. </a:t>
            </a:r>
            <a:br>
              <a:rPr lang="fr-FR" sz="2400" dirty="0"/>
            </a:br>
            <a:endParaRPr lang="fr-FR" sz="2400"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377" y="2478481"/>
            <a:ext cx="2771735" cy="98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38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5.</a:t>
            </a:r>
            <a:r>
              <a:rPr sz="2400" b="1" spc="-35" dirty="0" smtClean="0">
                <a:latin typeface="Calibri"/>
                <a:cs typeface="Calibri"/>
              </a:rPr>
              <a:t> </a:t>
            </a:r>
            <a:r>
              <a:rPr lang="fr-FR" sz="2400" b="1" spc="-10" dirty="0" smtClean="0">
                <a:latin typeface="Calibri"/>
                <a:cs typeface="Calibri"/>
              </a:rPr>
              <a:t>Réglage de vitesse</a:t>
            </a:r>
            <a:endParaRPr sz="2400" dirty="0">
              <a:latin typeface="Calibri"/>
              <a:cs typeface="Calibri"/>
            </a:endParaRPr>
          </a:p>
        </p:txBody>
      </p:sp>
      <p:sp>
        <p:nvSpPr>
          <p:cNvPr id="2" name="Rectangle 1"/>
          <p:cNvSpPr/>
          <p:nvPr/>
        </p:nvSpPr>
        <p:spPr>
          <a:xfrm>
            <a:off x="135466" y="1233675"/>
            <a:ext cx="11751734" cy="1569660"/>
          </a:xfrm>
          <a:prstGeom prst="rect">
            <a:avLst/>
          </a:prstGeom>
        </p:spPr>
        <p:txBody>
          <a:bodyPr wrap="square">
            <a:spAutoFit/>
          </a:bodyPr>
          <a:lstStyle/>
          <a:p>
            <a:r>
              <a:rPr lang="fr-FR" sz="2400" b="1" dirty="0" smtClean="0"/>
              <a:t>5.1</a:t>
            </a:r>
            <a:r>
              <a:rPr lang="fr-FR" sz="2400" b="1" dirty="0"/>
              <a:t>. Fonctionnement à tension d’alimentation variable et fréquence fixe</a:t>
            </a:r>
          </a:p>
          <a:p>
            <a:r>
              <a:rPr lang="fr-FR" sz="2400" dirty="0"/>
              <a:t>La machine est alimentée par une tension variable à travers un variateur de vitesse, d’un gradateur par </a:t>
            </a:r>
            <a:r>
              <a:rPr lang="fr-FR" sz="2400" dirty="0" smtClean="0"/>
              <a:t>exemple. Le </a:t>
            </a:r>
            <a:r>
              <a:rPr lang="fr-FR" sz="2400" dirty="0"/>
              <a:t>couple est proportionnel au carrée de la </a:t>
            </a:r>
            <a:r>
              <a:rPr lang="fr-FR" sz="2400" dirty="0" smtClean="0"/>
              <a:t>tension</a:t>
            </a:r>
            <a:r>
              <a:rPr lang="fr-FR" sz="2400" dirty="0"/>
              <a:t/>
            </a:r>
            <a:br>
              <a:rPr lang="fr-FR" sz="2400" dirty="0"/>
            </a:br>
            <a:endParaRPr lang="fr-FR"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322" y="2494577"/>
            <a:ext cx="7031800" cy="397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253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5.</a:t>
            </a:r>
            <a:r>
              <a:rPr sz="2400" b="1" spc="-35" dirty="0" smtClean="0">
                <a:latin typeface="Calibri"/>
                <a:cs typeface="Calibri"/>
              </a:rPr>
              <a:t> </a:t>
            </a:r>
            <a:r>
              <a:rPr lang="fr-FR" sz="2400" b="1" spc="-10" dirty="0" smtClean="0">
                <a:latin typeface="Calibri"/>
                <a:cs typeface="Calibri"/>
              </a:rPr>
              <a:t>Réglage de vitesse</a:t>
            </a:r>
            <a:endParaRPr sz="2400" dirty="0">
              <a:latin typeface="Calibri"/>
              <a:cs typeface="Calibri"/>
            </a:endParaRPr>
          </a:p>
        </p:txBody>
      </p:sp>
      <p:sp>
        <p:nvSpPr>
          <p:cNvPr id="2" name="Rectangle 1"/>
          <p:cNvSpPr/>
          <p:nvPr/>
        </p:nvSpPr>
        <p:spPr>
          <a:xfrm>
            <a:off x="135466" y="1233675"/>
            <a:ext cx="11751734" cy="2308324"/>
          </a:xfrm>
          <a:prstGeom prst="rect">
            <a:avLst/>
          </a:prstGeom>
        </p:spPr>
        <p:txBody>
          <a:bodyPr wrap="square">
            <a:spAutoFit/>
          </a:bodyPr>
          <a:lstStyle/>
          <a:p>
            <a:r>
              <a:rPr lang="fr-FR" sz="2400" b="1" dirty="0" smtClean="0"/>
              <a:t>5.2. </a:t>
            </a:r>
            <a:r>
              <a:rPr lang="fr-FR" sz="2400" b="1" dirty="0"/>
              <a:t>Fonctionnement à tension d’alimentation </a:t>
            </a:r>
            <a:r>
              <a:rPr lang="fr-FR" sz="2400" b="1" dirty="0" smtClean="0"/>
              <a:t>fixe </a:t>
            </a:r>
            <a:r>
              <a:rPr lang="fr-FR" sz="2400" b="1" dirty="0"/>
              <a:t>et fréquence </a:t>
            </a:r>
            <a:r>
              <a:rPr lang="fr-FR" sz="2400" b="1" dirty="0" smtClean="0"/>
              <a:t>variable</a:t>
            </a:r>
            <a:endParaRPr lang="fr-FR" sz="2400" b="1" dirty="0"/>
          </a:p>
          <a:p>
            <a:r>
              <a:rPr lang="fr-FR" sz="2400" dirty="0"/>
              <a:t>À tension d’alimentation constante, pour faire varier la caractéristique couple-vitesse de la machine on peut agir sur la fréquence d’alimentation, deux cas sont à envisager </a:t>
            </a:r>
            <a:r>
              <a:rPr lang="fr-FR" sz="2400" dirty="0" smtClean="0"/>
              <a:t>:</a:t>
            </a:r>
          </a:p>
          <a:p>
            <a:pPr marL="342900" indent="-342900">
              <a:buFont typeface="Wingdings" panose="05000000000000000000" pitchFamily="2" charset="2"/>
              <a:buChar char="Ø"/>
            </a:pPr>
            <a:r>
              <a:rPr lang="fr-FR" sz="2400" dirty="0" smtClean="0"/>
              <a:t>les </a:t>
            </a:r>
            <a:r>
              <a:rPr lang="fr-FR" sz="2400" dirty="0"/>
              <a:t>fréquences supérieures à la fréquence nominale </a:t>
            </a:r>
          </a:p>
          <a:p>
            <a:pPr marL="342900" indent="-342900">
              <a:buFont typeface="Wingdings" panose="05000000000000000000" pitchFamily="2" charset="2"/>
              <a:buChar char="Ø"/>
            </a:pPr>
            <a:r>
              <a:rPr lang="fr-FR" sz="2400" dirty="0" smtClean="0"/>
              <a:t>les </a:t>
            </a:r>
            <a:r>
              <a:rPr lang="fr-FR" sz="2400" dirty="0"/>
              <a:t>fréquences inférieures à la fréquence nominale. </a:t>
            </a:r>
            <a:br>
              <a:rPr lang="fr-FR" sz="2400" dirty="0"/>
            </a:b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 y="3129829"/>
            <a:ext cx="59912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332" y="3083505"/>
            <a:ext cx="6007099"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902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5.</a:t>
            </a:r>
            <a:r>
              <a:rPr sz="2400" b="1" spc="-35" dirty="0" smtClean="0">
                <a:latin typeface="Calibri"/>
                <a:cs typeface="Calibri"/>
              </a:rPr>
              <a:t> </a:t>
            </a:r>
            <a:r>
              <a:rPr lang="fr-FR" sz="2400" b="1" spc="-10" dirty="0" smtClean="0">
                <a:latin typeface="Calibri"/>
                <a:cs typeface="Calibri"/>
              </a:rPr>
              <a:t>Réglage de vitesse</a:t>
            </a:r>
            <a:endParaRPr sz="2400" dirty="0">
              <a:latin typeface="Calibri"/>
              <a:cs typeface="Calibri"/>
            </a:endParaRPr>
          </a:p>
        </p:txBody>
      </p:sp>
      <p:sp>
        <p:nvSpPr>
          <p:cNvPr id="2" name="Rectangle 1"/>
          <p:cNvSpPr/>
          <p:nvPr/>
        </p:nvSpPr>
        <p:spPr>
          <a:xfrm>
            <a:off x="135466" y="1038158"/>
            <a:ext cx="11751734" cy="830997"/>
          </a:xfrm>
          <a:prstGeom prst="rect">
            <a:avLst/>
          </a:prstGeom>
        </p:spPr>
        <p:txBody>
          <a:bodyPr wrap="square">
            <a:spAutoFit/>
          </a:bodyPr>
          <a:lstStyle/>
          <a:p>
            <a:r>
              <a:rPr lang="fr-FR" sz="2400" b="1" dirty="0" smtClean="0"/>
              <a:t>5.3. Variation de la résistance rotorique</a:t>
            </a:r>
            <a:r>
              <a:rPr lang="fr-FR" sz="2400" dirty="0" smtClean="0"/>
              <a:t>. </a:t>
            </a:r>
            <a:r>
              <a:rPr lang="fr-FR" sz="2400" dirty="0"/>
              <a:t/>
            </a:r>
            <a:br>
              <a:rPr lang="fr-FR" sz="2400" dirty="0"/>
            </a:br>
            <a:endParaRPr lang="fr-FR" sz="2400" dirty="0"/>
          </a:p>
        </p:txBody>
      </p:sp>
      <p:sp>
        <p:nvSpPr>
          <p:cNvPr id="13" name="Rectangle 12"/>
          <p:cNvSpPr/>
          <p:nvPr/>
        </p:nvSpPr>
        <p:spPr>
          <a:xfrm>
            <a:off x="332509" y="1485780"/>
            <a:ext cx="10843490" cy="707886"/>
          </a:xfrm>
          <a:prstGeom prst="rect">
            <a:avLst/>
          </a:prstGeom>
        </p:spPr>
        <p:txBody>
          <a:bodyPr wrap="square">
            <a:spAutoFit/>
          </a:bodyPr>
          <a:lstStyle/>
          <a:p>
            <a:r>
              <a:rPr lang="fr-FR" sz="2000" b="1" dirty="0"/>
              <a:t>Quand le rotor du moteur est bobiné, on peut </a:t>
            </a:r>
            <a:r>
              <a:rPr lang="fr-FR" sz="2000" b="1" dirty="0" smtClean="0"/>
              <a:t>insérer </a:t>
            </a:r>
            <a:r>
              <a:rPr lang="fr-FR" sz="2000" b="1" dirty="0"/>
              <a:t>un résistance </a:t>
            </a:r>
            <a:r>
              <a:rPr lang="fr-FR" sz="2000" b="1" dirty="0" smtClean="0"/>
              <a:t>additionnelle variable </a:t>
            </a:r>
            <a:r>
              <a:rPr lang="fr-FR" sz="2000" b="1" dirty="0"/>
              <a:t>pour faire varier le </a:t>
            </a:r>
            <a:r>
              <a:rPr lang="fr-FR" sz="2000" b="1" dirty="0" smtClean="0"/>
              <a:t>glissement.</a:t>
            </a:r>
            <a:endParaRPr lang="fr-FR" sz="2000"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53" y="3162900"/>
            <a:ext cx="7223068" cy="356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133" y="1869155"/>
            <a:ext cx="47244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54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5.</a:t>
            </a:r>
            <a:r>
              <a:rPr sz="2400" b="1" spc="-35" dirty="0" smtClean="0">
                <a:latin typeface="Calibri"/>
                <a:cs typeface="Calibri"/>
              </a:rPr>
              <a:t> </a:t>
            </a:r>
            <a:r>
              <a:rPr lang="fr-FR" sz="2400" b="1" spc="-10" dirty="0" smtClean="0">
                <a:latin typeface="Calibri"/>
                <a:cs typeface="Calibri"/>
              </a:rPr>
              <a:t>Réglage de vitesse</a:t>
            </a:r>
            <a:endParaRPr sz="2400" dirty="0">
              <a:latin typeface="Calibri"/>
              <a:cs typeface="Calibri"/>
            </a:endParaRPr>
          </a:p>
        </p:txBody>
      </p:sp>
      <p:sp>
        <p:nvSpPr>
          <p:cNvPr id="2" name="Rectangle 1"/>
          <p:cNvSpPr/>
          <p:nvPr/>
        </p:nvSpPr>
        <p:spPr>
          <a:xfrm>
            <a:off x="135466" y="1233675"/>
            <a:ext cx="11751734" cy="830997"/>
          </a:xfrm>
          <a:prstGeom prst="rect">
            <a:avLst/>
          </a:prstGeom>
        </p:spPr>
        <p:txBody>
          <a:bodyPr wrap="square">
            <a:spAutoFit/>
          </a:bodyPr>
          <a:lstStyle/>
          <a:p>
            <a:r>
              <a:rPr lang="fr-FR" sz="2400" b="1" dirty="0" smtClean="0"/>
              <a:t>5.4. Variation du nombre de paires de pôles</a:t>
            </a:r>
            <a:r>
              <a:rPr lang="fr-FR" sz="2400" dirty="0" smtClean="0"/>
              <a:t>. </a:t>
            </a:r>
            <a:r>
              <a:rPr lang="fr-FR" sz="2400" dirty="0"/>
              <a:t/>
            </a:r>
            <a:br>
              <a:rPr lang="fr-FR" sz="2400" dirty="0"/>
            </a:br>
            <a:endParaRPr lang="fr-FR" sz="2400" dirty="0"/>
          </a:p>
        </p:txBody>
      </p:sp>
      <p:sp>
        <p:nvSpPr>
          <p:cNvPr id="5" name="Rectangle 1"/>
          <p:cNvSpPr>
            <a:spLocks noChangeArrowheads="1"/>
          </p:cNvSpPr>
          <p:nvPr/>
        </p:nvSpPr>
        <p:spPr bwMode="auto">
          <a:xfrm>
            <a:off x="4814888" y="2506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581890" y="1803830"/>
            <a:ext cx="11305309" cy="4524315"/>
          </a:xfrm>
          <a:prstGeom prst="rect">
            <a:avLst/>
          </a:prstGeom>
        </p:spPr>
        <p:txBody>
          <a:bodyPr wrap="square">
            <a:spAutoFit/>
          </a:bodyPr>
          <a:lstStyle/>
          <a:p>
            <a:r>
              <a:rPr lang="fr-FR" sz="2400" dirty="0">
                <a:solidFill>
                  <a:srgbClr val="000000"/>
                </a:solidFill>
              </a:rPr>
              <a:t>Deux types de moteurs permettent une action sur le nombre de pôles </a:t>
            </a:r>
            <a:r>
              <a:rPr lang="fr-FR" sz="2400" dirty="0" smtClean="0">
                <a:solidFill>
                  <a:srgbClr val="000000"/>
                </a:solidFill>
              </a:rPr>
              <a:t>:</a:t>
            </a:r>
          </a:p>
          <a:p>
            <a:endParaRPr lang="fr-FR" sz="2400" dirty="0">
              <a:solidFill>
                <a:srgbClr val="000000"/>
              </a:solidFill>
            </a:endParaRPr>
          </a:p>
          <a:p>
            <a:pPr marL="342900" indent="-342900">
              <a:buFont typeface="Wingdings" panose="05000000000000000000" pitchFamily="2" charset="2"/>
              <a:buChar char="§"/>
            </a:pPr>
            <a:r>
              <a:rPr lang="fr-FR" sz="2400" b="1" dirty="0" smtClean="0">
                <a:solidFill>
                  <a:srgbClr val="FF0000"/>
                </a:solidFill>
              </a:rPr>
              <a:t>les </a:t>
            </a:r>
            <a:r>
              <a:rPr lang="fr-FR" sz="2400" b="1" dirty="0">
                <a:solidFill>
                  <a:srgbClr val="FF0000"/>
                </a:solidFill>
              </a:rPr>
              <a:t>moteurs à enroulements séparés </a:t>
            </a:r>
            <a:r>
              <a:rPr lang="fr-FR" sz="2400" dirty="0">
                <a:solidFill>
                  <a:srgbClr val="000000"/>
                </a:solidFill>
              </a:rPr>
              <a:t>: </a:t>
            </a:r>
            <a:endParaRPr lang="fr-FR" sz="2400" dirty="0" smtClean="0">
              <a:solidFill>
                <a:srgbClr val="000000"/>
              </a:solidFill>
            </a:endParaRPr>
          </a:p>
          <a:p>
            <a:endParaRPr lang="fr-FR" sz="2400" dirty="0" smtClean="0">
              <a:solidFill>
                <a:srgbClr val="000000"/>
              </a:solidFill>
            </a:endParaRPr>
          </a:p>
          <a:p>
            <a:r>
              <a:rPr lang="fr-FR" sz="2400" dirty="0" smtClean="0">
                <a:solidFill>
                  <a:srgbClr val="000000"/>
                </a:solidFill>
              </a:rPr>
              <a:t>plusieurs </a:t>
            </a:r>
            <a:r>
              <a:rPr lang="fr-FR" sz="2400" dirty="0">
                <a:solidFill>
                  <a:srgbClr val="000000"/>
                </a:solidFill>
              </a:rPr>
              <a:t>bobinages sont insérés au stator et le nombre p de paires de pôles est différent pour chaque bobinage. A chaque bobinage alimenté, on obtient une vitesse de synchronisme différente, et, au glissement près, une vitesse du rotor </a:t>
            </a:r>
            <a:r>
              <a:rPr lang="fr-FR" sz="2400" dirty="0" smtClean="0">
                <a:solidFill>
                  <a:srgbClr val="000000"/>
                </a:solidFill>
              </a:rPr>
              <a:t>différente.</a:t>
            </a:r>
          </a:p>
          <a:p>
            <a:pPr marL="342900" indent="-342900">
              <a:buFont typeface="Wingdings" panose="05000000000000000000" pitchFamily="2" charset="2"/>
              <a:buChar char="§"/>
            </a:pPr>
            <a:endParaRPr lang="fr-FR" sz="2400" b="1" dirty="0">
              <a:solidFill>
                <a:srgbClr val="000000"/>
              </a:solidFill>
            </a:endParaRPr>
          </a:p>
          <a:p>
            <a:pPr marL="342900" indent="-342900">
              <a:buFont typeface="Wingdings" panose="05000000000000000000" pitchFamily="2" charset="2"/>
              <a:buChar char="§"/>
            </a:pPr>
            <a:r>
              <a:rPr lang="fr-FR" sz="2400" b="1" dirty="0" smtClean="0">
                <a:solidFill>
                  <a:srgbClr val="FF0000"/>
                </a:solidFill>
              </a:rPr>
              <a:t>Les </a:t>
            </a:r>
            <a:r>
              <a:rPr lang="fr-FR" sz="2400" b="1" dirty="0">
                <a:solidFill>
                  <a:srgbClr val="FF0000"/>
                </a:solidFill>
              </a:rPr>
              <a:t>moteurs à couplage de pôles (</a:t>
            </a:r>
            <a:r>
              <a:rPr lang="fr-FR" sz="2400" b="1" dirty="0" err="1" smtClean="0">
                <a:solidFill>
                  <a:srgbClr val="FF0000"/>
                </a:solidFill>
              </a:rPr>
              <a:t>Dalhander</a:t>
            </a:r>
            <a:r>
              <a:rPr lang="fr-FR" sz="2400" b="1" dirty="0" smtClean="0">
                <a:solidFill>
                  <a:srgbClr val="FF0000"/>
                </a:solidFill>
              </a:rPr>
              <a:t>)</a:t>
            </a:r>
            <a:r>
              <a:rPr lang="fr-FR" sz="2400" dirty="0" smtClean="0">
                <a:solidFill>
                  <a:srgbClr val="000000"/>
                </a:solidFill>
              </a:rPr>
              <a:t>:</a:t>
            </a:r>
          </a:p>
          <a:p>
            <a:pPr marL="342900" indent="-342900">
              <a:buFont typeface="Wingdings" panose="05000000000000000000" pitchFamily="2" charset="2"/>
              <a:buChar char="§"/>
            </a:pPr>
            <a:endParaRPr lang="fr-FR" sz="2400" dirty="0">
              <a:solidFill>
                <a:srgbClr val="000000"/>
              </a:solidFill>
            </a:endParaRPr>
          </a:p>
          <a:p>
            <a:r>
              <a:rPr lang="fr-FR" sz="2400" dirty="0" smtClean="0">
                <a:solidFill>
                  <a:srgbClr val="000000"/>
                </a:solidFill>
              </a:rPr>
              <a:t>Le </a:t>
            </a:r>
            <a:r>
              <a:rPr lang="fr-FR" sz="2400" dirty="0">
                <a:solidFill>
                  <a:srgbClr val="000000"/>
                </a:solidFill>
              </a:rPr>
              <a:t>stator est constitué de 6 bobinages et selon leur mode de connexion, on obtient p1 ou p2 paires de pôles par phase.</a:t>
            </a:r>
            <a:endParaRPr lang="fr-FR" sz="2400" dirty="0"/>
          </a:p>
        </p:txBody>
      </p:sp>
    </p:spTree>
    <p:extLst>
      <p:ext uri="{BB962C8B-B14F-4D97-AF65-F5344CB8AC3E}">
        <p14:creationId xmlns:p14="http://schemas.microsoft.com/office/powerpoint/2010/main" val="192363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4"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Introduction</a:t>
            </a:r>
            <a:endParaRPr sz="2800" b="1" dirty="0">
              <a:solidFill>
                <a:schemeClr val="bg1"/>
              </a:solidFill>
            </a:endParaRPr>
          </a:p>
        </p:txBody>
      </p:sp>
      <p:sp>
        <p:nvSpPr>
          <p:cNvPr id="7" name="Rectangle 6"/>
          <p:cNvSpPr/>
          <p:nvPr/>
        </p:nvSpPr>
        <p:spPr>
          <a:xfrm>
            <a:off x="446530" y="916610"/>
            <a:ext cx="10972800" cy="2677656"/>
          </a:xfrm>
          <a:prstGeom prst="rect">
            <a:avLst/>
          </a:prstGeom>
        </p:spPr>
        <p:txBody>
          <a:bodyPr wrap="square">
            <a:spAutoFit/>
          </a:bodyPr>
          <a:lstStyle/>
          <a:p>
            <a:r>
              <a:rPr lang="fr-FR" sz="2400" dirty="0"/>
              <a:t>Les machines asynchrones sont très utilisées (on estime que 80% des moteurs de la planète sont des moteurs asynchrones) car leur coût est inférieur</a:t>
            </a:r>
            <a:br>
              <a:rPr lang="fr-FR" sz="2400" dirty="0"/>
            </a:br>
            <a:r>
              <a:rPr lang="fr-FR" sz="2400" dirty="0"/>
              <a:t>à celui des autres machines, de plus ces machines sont robustes . </a:t>
            </a:r>
            <a:br>
              <a:rPr lang="fr-FR" sz="2400" dirty="0"/>
            </a:br>
            <a:endParaRPr lang="fr-FR" sz="2400" dirty="0" smtClean="0"/>
          </a:p>
          <a:p>
            <a:r>
              <a:rPr lang="fr-FR" sz="2400" dirty="0"/>
              <a:t>La gamme de puissance couverte par les machines asynchrones est très</a:t>
            </a:r>
            <a:br>
              <a:rPr lang="fr-FR" sz="2400" dirty="0"/>
            </a:br>
            <a:r>
              <a:rPr lang="fr-FR" sz="2400" dirty="0"/>
              <a:t>étendue : de quelques </a:t>
            </a:r>
            <a:r>
              <a:rPr lang="fr-FR" sz="2400" dirty="0" smtClean="0"/>
              <a:t>watts à des </a:t>
            </a:r>
            <a:r>
              <a:rPr lang="fr-FR" sz="2400" dirty="0" err="1" smtClean="0"/>
              <a:t>migawatts</a:t>
            </a:r>
            <a:r>
              <a:rPr lang="fr-FR" sz="2400" dirty="0"/>
              <a:t/>
            </a:r>
            <a:br>
              <a:rPr lang="fr-FR" sz="2400" dirty="0"/>
            </a:br>
            <a:endParaRPr lang="fr-FR" sz="2400" dirty="0"/>
          </a:p>
        </p:txBody>
      </p:sp>
      <p:sp>
        <p:nvSpPr>
          <p:cNvPr id="5" name="Rectangle 4"/>
          <p:cNvSpPr/>
          <p:nvPr/>
        </p:nvSpPr>
        <p:spPr>
          <a:xfrm>
            <a:off x="674375" y="3391395"/>
            <a:ext cx="10517109" cy="1200329"/>
          </a:xfrm>
          <a:prstGeom prst="rect">
            <a:avLst/>
          </a:prstGeom>
        </p:spPr>
        <p:txBody>
          <a:bodyPr wrap="square">
            <a:spAutoFit/>
          </a:bodyPr>
          <a:lstStyle/>
          <a:p>
            <a:r>
              <a:rPr lang="fr-FR" sz="2400" b="1" dirty="0"/>
              <a:t>Symboles</a:t>
            </a:r>
            <a:br>
              <a:rPr lang="fr-FR" sz="2400" b="1" dirty="0"/>
            </a:br>
            <a:r>
              <a:rPr lang="fr-FR" sz="2400" dirty="0" smtClean="0"/>
              <a:t>les </a:t>
            </a:r>
            <a:r>
              <a:rPr lang="fr-FR" sz="2400" dirty="0"/>
              <a:t>différents symboles employés pour représenter la machine asynchrone : </a:t>
            </a:r>
            <a:br>
              <a:rPr lang="fr-FR" sz="2400" dirty="0"/>
            </a:b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062" y="4424918"/>
            <a:ext cx="5155437" cy="227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sp>
        <p:nvSpPr>
          <p:cNvPr id="7" name="Rectangle 6"/>
          <p:cNvSpPr/>
          <p:nvPr/>
        </p:nvSpPr>
        <p:spPr>
          <a:xfrm>
            <a:off x="603003" y="854035"/>
            <a:ext cx="10972800" cy="2677656"/>
          </a:xfrm>
          <a:prstGeom prst="rect">
            <a:avLst/>
          </a:prstGeom>
        </p:spPr>
        <p:txBody>
          <a:bodyPr wrap="square">
            <a:spAutoFit/>
          </a:bodyPr>
          <a:lstStyle/>
          <a:p>
            <a:r>
              <a:rPr lang="fr-FR" sz="2400" dirty="0"/>
              <a:t>La machine Asynchrone est une machine à courant alternatif. Elle repose sur </a:t>
            </a:r>
            <a:r>
              <a:rPr lang="fr-FR" sz="2400" dirty="0" smtClean="0"/>
              <a:t>le principe </a:t>
            </a:r>
            <a:r>
              <a:rPr lang="fr-FR" sz="2400" dirty="0"/>
              <a:t>d’induction de courant dans un conducteur (rotor) à travers la variation </a:t>
            </a:r>
            <a:r>
              <a:rPr lang="fr-FR" sz="2400" dirty="0" smtClean="0"/>
              <a:t>du champ </a:t>
            </a:r>
            <a:r>
              <a:rPr lang="fr-FR" sz="2400" dirty="0"/>
              <a:t>magnétique (stator) : </a:t>
            </a:r>
            <a:r>
              <a:rPr lang="fr-FR" sz="2400" b="1" dirty="0"/>
              <a:t>Lois de Lenz</a:t>
            </a:r>
            <a:r>
              <a:rPr lang="fr-FR" sz="2400" b="1" dirty="0" smtClean="0"/>
              <a:t>.</a:t>
            </a:r>
          </a:p>
          <a:p>
            <a:r>
              <a:rPr lang="fr-FR" sz="2400" b="1" dirty="0"/>
              <a:t/>
            </a:r>
            <a:br>
              <a:rPr lang="fr-FR" sz="2400" b="1" dirty="0"/>
            </a:br>
            <a:r>
              <a:rPr lang="fr-FR" sz="2400" dirty="0"/>
              <a:t>En contre partie, les courants circulant dans les conducteurs rotoriques </a:t>
            </a:r>
            <a:r>
              <a:rPr lang="fr-FR" sz="2400" dirty="0" smtClean="0"/>
              <a:t>produisent un </a:t>
            </a:r>
            <a:r>
              <a:rPr lang="fr-FR" sz="2400" dirty="0"/>
              <a:t>champ électromagnétique qui interagit avec celui du stator pour créer le </a:t>
            </a:r>
            <a:r>
              <a:rPr lang="fr-FR" sz="2400" dirty="0" smtClean="0"/>
              <a:t>couple moteur.</a:t>
            </a:r>
            <a:r>
              <a:rPr lang="fr-FR" sz="2400" dirty="0"/>
              <a:t/>
            </a:r>
            <a:br>
              <a:rPr lang="fr-FR" sz="2400" dirty="0"/>
            </a:br>
            <a:endParaRPr lang="fr-FR"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3536869"/>
            <a:ext cx="6103166" cy="28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0"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Introduction</a:t>
            </a:r>
            <a:endParaRPr sz="2800" b="1" dirty="0">
              <a:solidFill>
                <a:schemeClr val="bg1"/>
              </a:solidFill>
            </a:endParaRPr>
          </a:p>
        </p:txBody>
      </p:sp>
    </p:spTree>
    <p:extLst>
      <p:ext uri="{BB962C8B-B14F-4D97-AF65-F5344CB8AC3E}">
        <p14:creationId xmlns:p14="http://schemas.microsoft.com/office/powerpoint/2010/main" val="1010637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35466" y="812813"/>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1.</a:t>
            </a:r>
            <a:r>
              <a:rPr sz="2400" b="1" spc="-35" dirty="0" smtClean="0">
                <a:latin typeface="Calibri"/>
                <a:cs typeface="Calibri"/>
              </a:rPr>
              <a:t> </a:t>
            </a:r>
            <a:r>
              <a:rPr lang="fr-FR" sz="2400" b="1" spc="-10" dirty="0" smtClean="0">
                <a:latin typeface="Calibri"/>
                <a:cs typeface="Calibri"/>
              </a:rPr>
              <a:t>Constitution de la MAS</a:t>
            </a:r>
            <a:endParaRPr sz="2400" dirty="0">
              <a:latin typeface="Calibri"/>
              <a:cs typeface="Calibri"/>
            </a:endParaRPr>
          </a:p>
        </p:txBody>
      </p:sp>
      <p:sp>
        <p:nvSpPr>
          <p:cNvPr id="5" name="Rectangle 4"/>
          <p:cNvSpPr/>
          <p:nvPr/>
        </p:nvSpPr>
        <p:spPr>
          <a:xfrm>
            <a:off x="711200" y="1143001"/>
            <a:ext cx="11480800" cy="2677656"/>
          </a:xfrm>
          <a:prstGeom prst="rect">
            <a:avLst/>
          </a:prstGeom>
        </p:spPr>
        <p:txBody>
          <a:bodyPr wrap="square">
            <a:spAutoFit/>
          </a:bodyPr>
          <a:lstStyle/>
          <a:p>
            <a:r>
              <a:rPr lang="fr-FR" sz="2400" b="1" dirty="0"/>
              <a:t>Le stator </a:t>
            </a:r>
            <a:r>
              <a:rPr lang="fr-FR" sz="2400" dirty="0"/>
              <a:t>est composé d’un empilement de tôles pour limiter les </a:t>
            </a:r>
            <a:r>
              <a:rPr lang="fr-FR" sz="2400" dirty="0" smtClean="0"/>
              <a:t>courants </a:t>
            </a:r>
            <a:r>
              <a:rPr lang="fr-FR" sz="2400" dirty="0"/>
              <a:t>de </a:t>
            </a:r>
            <a:r>
              <a:rPr lang="fr-FR" sz="2400" dirty="0" smtClean="0"/>
              <a:t>Foucault qui </a:t>
            </a:r>
            <a:r>
              <a:rPr lang="fr-FR" sz="2400" dirty="0"/>
              <a:t>forment le cylindre statorique. Celui-ci est composé d’un certain </a:t>
            </a:r>
            <a:r>
              <a:rPr lang="fr-FR" sz="2400" dirty="0" smtClean="0"/>
              <a:t>nombre d’encoches </a:t>
            </a:r>
            <a:r>
              <a:rPr lang="fr-FR" sz="2400" dirty="0"/>
              <a:t>où sont logés les conducteurs de cuivre.</a:t>
            </a:r>
            <a:br>
              <a:rPr lang="fr-FR" sz="2400" dirty="0"/>
            </a:br>
            <a:r>
              <a:rPr lang="fr-FR" sz="2400" dirty="0"/>
              <a:t>Dans le cas de la machine triphasée, le nombre d’encoches est généralement </a:t>
            </a:r>
            <a:r>
              <a:rPr lang="fr-FR" sz="2400" dirty="0" smtClean="0"/>
              <a:t>multiple de </a:t>
            </a:r>
            <a:r>
              <a:rPr lang="fr-FR" sz="2400" dirty="0"/>
              <a:t>six (chaque spire est composée de deux conducteurs, l’un pour l’aller et l’autre</a:t>
            </a:r>
            <a:br>
              <a:rPr lang="fr-FR" sz="2400" dirty="0"/>
            </a:br>
            <a:r>
              <a:rPr lang="fr-FR" sz="2400" dirty="0"/>
              <a:t>pour le retour du courant ) </a:t>
            </a:r>
            <a:br>
              <a:rPr lang="fr-FR" sz="2400" dirty="0"/>
            </a:b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4195285"/>
            <a:ext cx="2724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831" y="3925601"/>
            <a:ext cx="3454765" cy="252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a:off x="-3123" y="11874"/>
            <a:ext cx="12195123" cy="446032"/>
            <a:chOff x="-3123" y="11874"/>
            <a:chExt cx="12195123" cy="446032"/>
          </a:xfrm>
        </p:grpSpPr>
        <p:sp>
          <p:nvSpPr>
            <p:cNvPr id="9"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0"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Tree>
    <p:extLst>
      <p:ext uri="{BB962C8B-B14F-4D97-AF65-F5344CB8AC3E}">
        <p14:creationId xmlns:p14="http://schemas.microsoft.com/office/powerpoint/2010/main" val="186066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sp>
        <p:nvSpPr>
          <p:cNvPr id="5" name="Rectangle 4"/>
          <p:cNvSpPr/>
          <p:nvPr/>
        </p:nvSpPr>
        <p:spPr>
          <a:xfrm>
            <a:off x="135466" y="1389413"/>
            <a:ext cx="12395200" cy="830997"/>
          </a:xfrm>
          <a:prstGeom prst="rect">
            <a:avLst/>
          </a:prstGeom>
        </p:spPr>
        <p:txBody>
          <a:bodyPr wrap="square">
            <a:spAutoFit/>
          </a:bodyPr>
          <a:lstStyle/>
          <a:p>
            <a:r>
              <a:rPr lang="fr-FR" sz="2400" dirty="0"/>
              <a:t>Le rotor est soit constitué d’un bobinage comme le stator ou alors d’une sorte de </a:t>
            </a:r>
            <a:r>
              <a:rPr lang="fr-FR" sz="2400" dirty="0" smtClean="0"/>
              <a:t>cage formée </a:t>
            </a:r>
            <a:r>
              <a:rPr lang="fr-FR" sz="2400" dirty="0"/>
              <a:t>d’un certain nombre de barres en court-circuit.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 y="2508354"/>
            <a:ext cx="6101469" cy="342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2514600"/>
            <a:ext cx="5734183" cy="341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812813"/>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1.</a:t>
            </a:r>
            <a:r>
              <a:rPr sz="2400" b="1" spc="-35" dirty="0" smtClean="0">
                <a:latin typeface="Calibri"/>
                <a:cs typeface="Calibri"/>
              </a:rPr>
              <a:t> </a:t>
            </a:r>
            <a:r>
              <a:rPr lang="fr-FR" sz="2400" b="1" spc="-10" dirty="0" smtClean="0">
                <a:latin typeface="Calibri"/>
                <a:cs typeface="Calibri"/>
              </a:rPr>
              <a:t>Constitution de la MAS</a:t>
            </a:r>
            <a:endParaRPr sz="2400" dirty="0">
              <a:latin typeface="Calibri"/>
              <a:cs typeface="Calibri"/>
            </a:endParaRPr>
          </a:p>
        </p:txBody>
      </p:sp>
      <p:sp>
        <p:nvSpPr>
          <p:cNvPr id="2" name="Rectangle 1"/>
          <p:cNvSpPr/>
          <p:nvPr/>
        </p:nvSpPr>
        <p:spPr>
          <a:xfrm>
            <a:off x="2190887" y="6165664"/>
            <a:ext cx="1350050" cy="369332"/>
          </a:xfrm>
          <a:prstGeom prst="rect">
            <a:avLst/>
          </a:prstGeom>
        </p:spPr>
        <p:txBody>
          <a:bodyPr wrap="none">
            <a:spAutoFit/>
          </a:bodyPr>
          <a:lstStyle/>
          <a:p>
            <a:r>
              <a:rPr lang="fr-FR" dirty="0"/>
              <a:t>Rotor à cage .</a:t>
            </a:r>
          </a:p>
        </p:txBody>
      </p:sp>
      <p:sp>
        <p:nvSpPr>
          <p:cNvPr id="4" name="Rectangle 3"/>
          <p:cNvSpPr/>
          <p:nvPr/>
        </p:nvSpPr>
        <p:spPr>
          <a:xfrm>
            <a:off x="8371519" y="6165664"/>
            <a:ext cx="1362874" cy="369332"/>
          </a:xfrm>
          <a:prstGeom prst="rect">
            <a:avLst/>
          </a:prstGeom>
        </p:spPr>
        <p:txBody>
          <a:bodyPr wrap="none">
            <a:spAutoFit/>
          </a:bodyPr>
          <a:lstStyle/>
          <a:p>
            <a:r>
              <a:rPr lang="fr-FR" dirty="0"/>
              <a:t>Rotor bobiné.</a:t>
            </a:r>
          </a:p>
        </p:txBody>
      </p:sp>
    </p:spTree>
    <p:extLst>
      <p:ext uri="{BB962C8B-B14F-4D97-AF65-F5344CB8AC3E}">
        <p14:creationId xmlns:p14="http://schemas.microsoft.com/office/powerpoint/2010/main" val="70413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mc:AlternateContent xmlns:mc="http://schemas.openxmlformats.org/markup-compatibility/2006" xmlns:a14="http://schemas.microsoft.com/office/drawing/2010/main">
        <mc:Choice Requires="a14">
          <p:sp>
            <p:nvSpPr>
              <p:cNvPr id="5" name="Rectangle 4"/>
              <p:cNvSpPr/>
              <p:nvPr/>
            </p:nvSpPr>
            <p:spPr>
              <a:xfrm>
                <a:off x="135466" y="1128156"/>
                <a:ext cx="11811111" cy="5814220"/>
              </a:xfrm>
              <a:prstGeom prst="rect">
                <a:avLst/>
              </a:prstGeom>
            </p:spPr>
            <p:txBody>
              <a:bodyPr wrap="square">
                <a:spAutoFit/>
              </a:bodyPr>
              <a:lstStyle/>
              <a:p>
                <a:r>
                  <a:rPr lang="fr-FR" sz="2400" b="1" dirty="0" smtClean="0"/>
                  <a:t>le glissement : </a:t>
                </a:r>
                <a:r>
                  <a:rPr lang="fr-FR" sz="2400" dirty="0"/>
                  <a:t>grandeur caractéristique du fonctionnement du moteur asynchrone.</a:t>
                </a:r>
              </a:p>
              <a:p>
                <a:endParaRPr lang="fr-FR" sz="2400" dirty="0" smtClean="0"/>
              </a:p>
              <a:p>
                <a:r>
                  <a:rPr lang="fr-FR" sz="2400" dirty="0" smtClean="0"/>
                  <a:t>on </a:t>
                </a:r>
                <a:r>
                  <a:rPr lang="fr-FR" sz="2400" dirty="0"/>
                  <a:t>distingue deux vitesses de rotations :</a:t>
                </a:r>
              </a:p>
              <a:p>
                <a:pPr marL="342900" indent="-342900">
                  <a:buFont typeface="Wingdings" panose="05000000000000000000" pitchFamily="2" charset="2"/>
                  <a:buChar char="Ø"/>
                </a:pPr>
                <a:r>
                  <a:rPr lang="fr-FR" sz="2400" b="1" dirty="0" smtClean="0"/>
                  <a:t>Vitesse </a:t>
                </a:r>
                <a:r>
                  <a:rPr lang="fr-FR" sz="2400" b="1" dirty="0"/>
                  <a:t>de rotation du champ statorique</a:t>
                </a:r>
                <a:r>
                  <a:rPr lang="fr-FR" sz="2400" dirty="0"/>
                  <a:t>, dite vitesse de </a:t>
                </a:r>
                <a:r>
                  <a:rPr lang="fr-FR" sz="2400" b="1" dirty="0"/>
                  <a:t>synchronisme</a:t>
                </a:r>
                <a:r>
                  <a:rPr lang="fr-FR" sz="2400" dirty="0"/>
                  <a:t> : Ns (tr/min) ou </a:t>
                </a:r>
                <a:r>
                  <a:rPr lang="fr-FR" sz="2400" dirty="0" err="1"/>
                  <a:t>Ωs</a:t>
                </a:r>
                <a:r>
                  <a:rPr lang="fr-FR" sz="2400" dirty="0"/>
                  <a:t> (rad/s) (mécanique) et pour la pulsation électrique : </a:t>
                </a:r>
                <a14:m>
                  <m:oMath xmlns:m="http://schemas.openxmlformats.org/officeDocument/2006/math">
                    <m:sSub>
                      <m:sSubPr>
                        <m:ctrlPr>
                          <a:rPr lang="fr-FR" sz="2400" i="1" smtClean="0">
                            <a:latin typeface="Cambria Math" panose="02040503050406030204" pitchFamily="18" charset="0"/>
                          </a:rPr>
                        </m:ctrlPr>
                      </m:sSubPr>
                      <m:e>
                        <m:r>
                          <a:rPr lang="fr-FR" sz="2400" i="1" smtClean="0">
                            <a:latin typeface="Cambria Math"/>
                            <a:ea typeface="Cambria Math"/>
                          </a:rPr>
                          <m:t>𝜔</m:t>
                        </m:r>
                      </m:e>
                      <m:sub>
                        <m:r>
                          <a:rPr lang="fr-FR" sz="2400" b="0" i="1" smtClean="0">
                            <a:latin typeface="Cambria Math"/>
                          </a:rPr>
                          <m:t>𝑠</m:t>
                        </m:r>
                      </m:sub>
                    </m:sSub>
                    <m:r>
                      <a:rPr lang="fr-FR" sz="2400" b="0" i="1" smtClean="0">
                        <a:latin typeface="Cambria Math"/>
                      </a:rPr>
                      <m:t>=</m:t>
                    </m:r>
                    <m:r>
                      <a:rPr lang="fr-FR" sz="2400" b="0" i="1" smtClean="0">
                        <a:latin typeface="Cambria Math"/>
                      </a:rPr>
                      <m:t>𝑃</m:t>
                    </m:r>
                    <m:r>
                      <a:rPr lang="fr-FR" sz="2400" b="0" i="1" smtClean="0">
                        <a:latin typeface="Cambria Math"/>
                      </a:rPr>
                      <m:t>.</m:t>
                    </m:r>
                    <m:sSub>
                      <m:sSubPr>
                        <m:ctrlPr>
                          <a:rPr lang="fr-FR" sz="2400" b="0" i="1" smtClean="0">
                            <a:latin typeface="Cambria Math" panose="02040503050406030204" pitchFamily="18" charset="0"/>
                          </a:rPr>
                        </m:ctrlPr>
                      </m:sSubPr>
                      <m:e>
                        <m:r>
                          <m:rPr>
                            <m:sty m:val="p"/>
                          </m:rPr>
                          <a:rPr lang="el-GR" sz="2400" b="0" i="1" smtClean="0">
                            <a:latin typeface="Cambria Math"/>
                          </a:rPr>
                          <m:t>Ω</m:t>
                        </m:r>
                      </m:e>
                      <m:sub>
                        <m:r>
                          <a:rPr lang="fr-FR" sz="2400" b="0" i="1" smtClean="0">
                            <a:latin typeface="Cambria Math"/>
                          </a:rPr>
                          <m:t>𝑠</m:t>
                        </m:r>
                      </m:sub>
                    </m:sSub>
                  </m:oMath>
                </a14:m>
                <a:r>
                  <a:rPr lang="fr-FR" sz="2400" dirty="0" smtClean="0"/>
                  <a:t>, </a:t>
                </a:r>
                <a:r>
                  <a:rPr lang="fr-FR" sz="2400" dirty="0"/>
                  <a:t>p : nombre de pairs de </a:t>
                </a:r>
                <a:r>
                  <a:rPr lang="fr-FR" sz="2400" dirty="0" smtClean="0"/>
                  <a:t>pôles.</a:t>
                </a:r>
              </a:p>
              <a:p>
                <a:pPr marL="342900" indent="-342900">
                  <a:buFont typeface="Wingdings" panose="05000000000000000000" pitchFamily="2" charset="2"/>
                  <a:buChar char="Ø"/>
                </a:pPr>
                <a:endParaRPr lang="fr-FR" sz="2400" dirty="0"/>
              </a:p>
              <a:p>
                <a:pPr marL="342900" indent="-342900">
                  <a:buFont typeface="Wingdings" panose="05000000000000000000" pitchFamily="2" charset="2"/>
                  <a:buChar char="Ø"/>
                </a:pPr>
                <a:r>
                  <a:rPr lang="fr-FR" sz="2400" b="1" dirty="0" smtClean="0"/>
                  <a:t>Vitesse </a:t>
                </a:r>
                <a:r>
                  <a:rPr lang="fr-FR" sz="2400" b="1" dirty="0"/>
                  <a:t>de rotation du rotor </a:t>
                </a:r>
                <a:r>
                  <a:rPr lang="fr-FR" sz="2400" dirty="0"/>
                  <a:t>: N (tr/min) ou Ω (rad/s) (mécanique) et pour la pulsation électrique : </a:t>
                </a:r>
                <a:br>
                  <a:rPr lang="fr-FR" sz="2400" dirty="0"/>
                </a:br>
                <a14:m>
                  <m:oMath xmlns:m="http://schemas.openxmlformats.org/officeDocument/2006/math">
                    <m:r>
                      <a:rPr lang="fr-FR" sz="2400" i="1" smtClean="0">
                        <a:latin typeface="Cambria Math"/>
                        <a:ea typeface="Cambria Math"/>
                      </a:rPr>
                      <m:t>𝜔</m:t>
                    </m:r>
                    <m:r>
                      <a:rPr lang="fr-FR" sz="2400" b="0" i="1" smtClean="0">
                        <a:latin typeface="Cambria Math"/>
                        <a:ea typeface="Cambria Math"/>
                      </a:rPr>
                      <m:t>=</m:t>
                    </m:r>
                    <m:r>
                      <a:rPr lang="fr-FR" sz="2400" b="0" i="1" smtClean="0">
                        <a:latin typeface="Cambria Math"/>
                        <a:ea typeface="Cambria Math"/>
                      </a:rPr>
                      <m:t>𝑃</m:t>
                    </m:r>
                    <m:r>
                      <a:rPr lang="fr-FR" sz="2400" b="0" i="1" smtClean="0">
                        <a:latin typeface="Cambria Math"/>
                        <a:ea typeface="Cambria Math"/>
                      </a:rPr>
                      <m:t>.</m:t>
                    </m:r>
                    <m:r>
                      <m:rPr>
                        <m:sty m:val="p"/>
                      </m:rPr>
                      <a:rPr lang="el-GR" sz="2400" b="0" i="1" smtClean="0">
                        <a:latin typeface="Cambria Math"/>
                        <a:ea typeface="Cambria Math"/>
                      </a:rPr>
                      <m:t>Ω</m:t>
                    </m:r>
                  </m:oMath>
                </a14:m>
                <a:endParaRPr lang="fr-FR" sz="2400" dirty="0" smtClean="0"/>
              </a:p>
              <a:p>
                <a:pPr marL="342900" indent="-342900">
                  <a:buFontTx/>
                  <a:buChar char="-"/>
                </a:pPr>
                <a:r>
                  <a:rPr lang="fr-FR" sz="2400" dirty="0"/>
                  <a:t>Le glissement décrit l’écart relatif entre ces deux grandeurs, où : </a:t>
                </a:r>
                <a:br>
                  <a:rPr lang="fr-FR" sz="2400" dirty="0"/>
                </a:br>
                <a14:m>
                  <m:oMath xmlns:m="http://schemas.openxmlformats.org/officeDocument/2006/math">
                    <m:r>
                      <a:rPr lang="fr-FR" sz="2400" b="0" i="1" smtClean="0">
                        <a:latin typeface="Cambria Math"/>
                      </a:rPr>
                      <m:t>𝑔</m:t>
                    </m:r>
                    <m:r>
                      <a:rPr lang="fr-FR" sz="2400" b="0" i="1" smtClean="0">
                        <a:latin typeface="Cambria Math"/>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a:rPr>
                              <m:t>𝑁</m:t>
                            </m:r>
                          </m:e>
                          <m:sub>
                            <m:r>
                              <a:rPr lang="fr-FR" sz="2400" b="0" i="1" smtClean="0">
                                <a:latin typeface="Cambria Math"/>
                              </a:rPr>
                              <m:t>𝑠</m:t>
                            </m:r>
                          </m:sub>
                        </m:sSub>
                        <m:r>
                          <a:rPr lang="fr-FR" sz="2400" b="0" i="1" smtClean="0">
                            <a:latin typeface="Cambria Math"/>
                          </a:rPr>
                          <m:t>−</m:t>
                        </m:r>
                        <m:r>
                          <a:rPr lang="fr-FR" sz="2400" b="0" i="1" smtClean="0">
                            <a:latin typeface="Cambria Math"/>
                          </a:rPr>
                          <m:t>𝑁</m:t>
                        </m:r>
                      </m:num>
                      <m:den>
                        <m:sSub>
                          <m:sSubPr>
                            <m:ctrlPr>
                              <a:rPr lang="fr-FR" sz="2400" b="0" i="1" smtClean="0">
                                <a:latin typeface="Cambria Math" panose="02040503050406030204" pitchFamily="18" charset="0"/>
                              </a:rPr>
                            </m:ctrlPr>
                          </m:sSubPr>
                          <m:e>
                            <m:r>
                              <a:rPr lang="fr-FR" sz="2400" b="0" i="1" smtClean="0">
                                <a:latin typeface="Cambria Math"/>
                              </a:rPr>
                              <m:t>𝑁</m:t>
                            </m:r>
                          </m:e>
                          <m:sub>
                            <m:r>
                              <a:rPr lang="fr-FR" sz="2400" b="0" i="1" smtClean="0">
                                <a:latin typeface="Cambria Math"/>
                              </a:rPr>
                              <m:t>𝑠</m:t>
                            </m:r>
                          </m:sub>
                        </m:sSub>
                      </m:den>
                    </m:f>
                    <m:r>
                      <a:rPr lang="fr-FR" sz="2400" i="1">
                        <a:latin typeface="Cambria Math"/>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m:rPr>
                                <m:sty m:val="p"/>
                              </m:rPr>
                              <a:rPr lang="el-GR" sz="2400" i="1">
                                <a:latin typeface="Cambria Math"/>
                                <a:ea typeface="Cambria Math"/>
                              </a:rPr>
                              <m:t>Ω</m:t>
                            </m:r>
                          </m:e>
                          <m:sub>
                            <m:r>
                              <a:rPr lang="fr-FR" sz="2400" i="1">
                                <a:latin typeface="Cambria Math"/>
                              </a:rPr>
                              <m:t>𝑠</m:t>
                            </m:r>
                          </m:sub>
                        </m:sSub>
                        <m:r>
                          <a:rPr lang="fr-FR" sz="2400" i="1">
                            <a:latin typeface="Cambria Math"/>
                          </a:rPr>
                          <m:t>−</m:t>
                        </m:r>
                        <m:r>
                          <m:rPr>
                            <m:sty m:val="p"/>
                          </m:rPr>
                          <a:rPr lang="el-GR" sz="2400" i="1">
                            <a:latin typeface="Cambria Math"/>
                          </a:rPr>
                          <m:t>Ω</m:t>
                        </m:r>
                      </m:num>
                      <m:den>
                        <m:sSub>
                          <m:sSubPr>
                            <m:ctrlPr>
                              <a:rPr lang="fr-FR" sz="2400" i="1">
                                <a:latin typeface="Cambria Math" panose="02040503050406030204" pitchFamily="18" charset="0"/>
                              </a:rPr>
                            </m:ctrlPr>
                          </m:sSubPr>
                          <m:e>
                            <m:r>
                              <m:rPr>
                                <m:sty m:val="p"/>
                              </m:rPr>
                              <a:rPr lang="el-GR" sz="2400" i="1">
                                <a:latin typeface="Cambria Math"/>
                                <a:ea typeface="Cambria Math"/>
                              </a:rPr>
                              <m:t>Ω</m:t>
                            </m:r>
                          </m:e>
                          <m:sub>
                            <m:r>
                              <a:rPr lang="fr-FR" sz="2400" i="1">
                                <a:latin typeface="Cambria Math"/>
                              </a:rPr>
                              <m:t>𝑠</m:t>
                            </m:r>
                          </m:sub>
                        </m:sSub>
                      </m:den>
                    </m:f>
                    <m:r>
                      <a:rPr lang="fr-FR" sz="2400" b="0" i="1" smtClean="0">
                        <a:latin typeface="Cambria Math"/>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𝑠</m:t>
                            </m:r>
                          </m:sub>
                        </m:sSub>
                        <m:r>
                          <a:rPr lang="fr-FR" sz="2400" i="1">
                            <a:latin typeface="Cambria Math"/>
                          </a:rPr>
                          <m:t>−</m:t>
                        </m:r>
                        <m:r>
                          <a:rPr lang="fr-FR" sz="2400" i="1">
                            <a:latin typeface="Cambria Math"/>
                            <a:ea typeface="Cambria Math"/>
                          </a:rPr>
                          <m:t>𝜔</m:t>
                        </m:r>
                      </m:num>
                      <m:den>
                        <m:sSub>
                          <m:sSubPr>
                            <m:ctrlPr>
                              <a:rPr lang="fr-FR" sz="2400" i="1">
                                <a:latin typeface="Cambria Math" panose="02040503050406030204" pitchFamily="18" charset="0"/>
                              </a:rPr>
                            </m:ctrlPr>
                          </m:sSubPr>
                          <m:e>
                            <m:r>
                              <a:rPr lang="fr-FR" sz="2400" i="1">
                                <a:latin typeface="Cambria Math"/>
                                <a:ea typeface="Cambria Math"/>
                              </a:rPr>
                              <m:t>𝜔</m:t>
                            </m:r>
                          </m:e>
                          <m:sub>
                            <m:r>
                              <a:rPr lang="fr-FR" sz="2400" i="1">
                                <a:latin typeface="Cambria Math"/>
                              </a:rPr>
                              <m:t>𝑠</m:t>
                            </m:r>
                          </m:sub>
                        </m:sSub>
                      </m:den>
                    </m:f>
                  </m:oMath>
                </a14:m>
                <a:endParaRPr lang="fr-FR" sz="2400" dirty="0" smtClean="0"/>
              </a:p>
              <a:p>
                <a:pPr marL="342900" indent="-342900">
                  <a:buFontTx/>
                  <a:buChar char="-"/>
                </a:pPr>
                <a:r>
                  <a:rPr lang="fr-FR" sz="2400" dirty="0" smtClean="0"/>
                  <a:t>Avec : </a:t>
                </a:r>
                <a14:m>
                  <m:oMath xmlns:m="http://schemas.openxmlformats.org/officeDocument/2006/math">
                    <m:sSub>
                      <m:sSubPr>
                        <m:ctrlPr>
                          <a:rPr lang="fr-FR" sz="2400" i="1">
                            <a:latin typeface="Cambria Math" panose="02040503050406030204" pitchFamily="18" charset="0"/>
                          </a:rPr>
                        </m:ctrlPr>
                      </m:sSubPr>
                      <m:e>
                        <m:r>
                          <a:rPr lang="fr-FR" sz="2400" i="1">
                            <a:latin typeface="Cambria Math"/>
                          </a:rPr>
                          <m:t>𝑁</m:t>
                        </m:r>
                      </m:e>
                      <m:sub>
                        <m:r>
                          <a:rPr lang="fr-FR" sz="2400" i="1">
                            <a:latin typeface="Cambria Math"/>
                          </a:rPr>
                          <m:t>𝑠</m:t>
                        </m:r>
                      </m:sub>
                    </m:sSub>
                    <m:r>
                      <a:rPr lang="fr-FR" sz="2400" b="0" i="1" smtClean="0">
                        <a:latin typeface="Cambria Math"/>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a:rPr>
                              <m:t>60</m:t>
                            </m:r>
                            <m:r>
                              <a:rPr lang="fr-FR" sz="2400" b="0" i="1" smtClean="0">
                                <a:latin typeface="Cambria Math"/>
                              </a:rPr>
                              <m:t>. </m:t>
                            </m:r>
                            <m:r>
                              <a:rPr lang="fr-FR" sz="2400" b="0" i="1" smtClean="0">
                                <a:latin typeface="Cambria Math"/>
                              </a:rPr>
                              <m:t>𝑓</m:t>
                            </m:r>
                          </m:e>
                          <m:sub>
                            <m:r>
                              <a:rPr lang="fr-FR" sz="2400" b="0" i="1" smtClean="0">
                                <a:latin typeface="Cambria Math"/>
                              </a:rPr>
                              <m:t>𝑠</m:t>
                            </m:r>
                          </m:sub>
                        </m:sSub>
                      </m:num>
                      <m:den>
                        <m:r>
                          <a:rPr lang="fr-FR" sz="2400" b="0" i="1" smtClean="0">
                            <a:latin typeface="Cambria Math"/>
                          </a:rPr>
                          <m:t>𝑃</m:t>
                        </m:r>
                      </m:den>
                    </m:f>
                  </m:oMath>
                </a14:m>
                <a:r>
                  <a:rPr lang="fr-FR" sz="2400" dirty="0" smtClean="0"/>
                  <a:t>, </a:t>
                </a:r>
                <a14:m>
                  <m:oMath xmlns:m="http://schemas.openxmlformats.org/officeDocument/2006/math">
                    <m:sSub>
                      <m:sSubPr>
                        <m:ctrlPr>
                          <a:rPr lang="fr-FR" sz="2400" i="1">
                            <a:latin typeface="Cambria Math" panose="02040503050406030204" pitchFamily="18" charset="0"/>
                          </a:rPr>
                        </m:ctrlPr>
                      </m:sSubPr>
                      <m:e>
                        <m:r>
                          <a:rPr lang="fr-FR" sz="2400" b="0" i="1" smtClean="0">
                            <a:latin typeface="Cambria Math"/>
                          </a:rPr>
                          <m:t>𝑓</m:t>
                        </m:r>
                      </m:e>
                      <m:sub>
                        <m:r>
                          <a:rPr lang="fr-FR" sz="2400" i="1">
                            <a:latin typeface="Cambria Math"/>
                          </a:rPr>
                          <m:t>𝑠</m:t>
                        </m:r>
                      </m:sub>
                    </m:sSub>
                  </m:oMath>
                </a14:m>
                <a:r>
                  <a:rPr lang="fr-FR" sz="2400" dirty="0" smtClean="0"/>
                  <a:t>: est la fréquence des courants statoriques</a:t>
                </a:r>
                <a:endParaRPr lang="fr-FR" sz="2400" dirty="0"/>
              </a:p>
              <a:p>
                <a:pPr marL="342900" indent="-342900">
                  <a:buFontTx/>
                  <a:buChar char="-"/>
                </a:pPr>
                <a:r>
                  <a:rPr lang="fr-FR" sz="2400" dirty="0" smtClean="0"/>
                  <a:t>La fréquence des courants rotoriques est donnée par:</a:t>
                </a:r>
                <a14:m>
                  <m:oMath xmlns:m="http://schemas.openxmlformats.org/officeDocument/2006/math">
                    <m:sSub>
                      <m:sSubPr>
                        <m:ctrlPr>
                          <a:rPr lang="fr-FR" sz="2400" i="1">
                            <a:latin typeface="Cambria Math" panose="02040503050406030204" pitchFamily="18" charset="0"/>
                          </a:rPr>
                        </m:ctrlPr>
                      </m:sSubPr>
                      <m:e>
                        <m:r>
                          <a:rPr lang="fr-FR" sz="2400" i="1">
                            <a:latin typeface="Cambria Math"/>
                          </a:rPr>
                          <m:t>𝑓</m:t>
                        </m:r>
                      </m:e>
                      <m:sub>
                        <m:r>
                          <a:rPr lang="fr-FR" sz="2400" b="0" i="1" smtClean="0">
                            <a:latin typeface="Cambria Math"/>
                          </a:rPr>
                          <m:t>𝑟</m:t>
                        </m:r>
                      </m:sub>
                    </m:sSub>
                    <m:r>
                      <a:rPr lang="fr-FR" sz="2400" b="0" i="1" smtClean="0">
                        <a:latin typeface="Cambria Math"/>
                      </a:rPr>
                      <m:t>=</m:t>
                    </m:r>
                    <m:r>
                      <a:rPr lang="fr-FR" sz="2400" b="0" i="1" smtClean="0">
                        <a:latin typeface="Cambria Math"/>
                      </a:rPr>
                      <m:t>𝑔</m:t>
                    </m:r>
                    <m:r>
                      <a:rPr lang="fr-FR" sz="2400" b="0" i="1" smtClean="0">
                        <a:latin typeface="Cambria Math"/>
                      </a:rPr>
                      <m:t>.</m:t>
                    </m:r>
                    <m:sSub>
                      <m:sSubPr>
                        <m:ctrlPr>
                          <a:rPr lang="fr-FR" sz="2400" i="1">
                            <a:latin typeface="Cambria Math" panose="02040503050406030204" pitchFamily="18" charset="0"/>
                          </a:rPr>
                        </m:ctrlPr>
                      </m:sSubPr>
                      <m:e>
                        <m:r>
                          <a:rPr lang="fr-FR" sz="2400" i="1">
                            <a:latin typeface="Cambria Math"/>
                          </a:rPr>
                          <m:t>𝑓</m:t>
                        </m:r>
                      </m:e>
                      <m:sub>
                        <m:r>
                          <a:rPr lang="fr-FR" sz="2400" i="1">
                            <a:latin typeface="Cambria Math"/>
                          </a:rPr>
                          <m:t>𝑠</m:t>
                        </m:r>
                      </m:sub>
                    </m:sSub>
                  </m:oMath>
                </a14:m>
                <a:r>
                  <a:rPr lang="fr-FR" sz="2400" dirty="0"/>
                  <a:t/>
                </a:r>
                <a:br>
                  <a:rPr lang="fr-FR" sz="2400" dirty="0"/>
                </a:br>
                <a:endParaRPr lang="fr-FR" sz="2400" dirty="0"/>
              </a:p>
            </p:txBody>
          </p:sp>
        </mc:Choice>
        <mc:Fallback xmlns="">
          <p:sp>
            <p:nvSpPr>
              <p:cNvPr id="5" name="Rectangle 4"/>
              <p:cNvSpPr>
                <a:spLocks noRot="1" noChangeAspect="1" noMove="1" noResize="1" noEditPoints="1" noAdjustHandles="1" noChangeArrowheads="1" noChangeShapeType="1" noTextEdit="1"/>
              </p:cNvSpPr>
              <p:nvPr/>
            </p:nvSpPr>
            <p:spPr>
              <a:xfrm>
                <a:off x="135466" y="1128156"/>
                <a:ext cx="11811111" cy="5814220"/>
              </a:xfrm>
              <a:prstGeom prst="rect">
                <a:avLst/>
              </a:prstGeom>
              <a:blipFill rotWithShape="1">
                <a:blip r:embed="rId2"/>
                <a:stretch>
                  <a:fillRect l="-774" t="-839"/>
                </a:stretch>
              </a:blipFill>
            </p:spPr>
            <p:txBody>
              <a:bodyPr/>
              <a:lstStyle/>
              <a:p>
                <a:r>
                  <a:rPr lang="fr-FR">
                    <a:noFill/>
                  </a:rPr>
                  <a:t> </a:t>
                </a:r>
              </a:p>
            </p:txBody>
          </p:sp>
        </mc:Fallback>
      </mc:AlternateContent>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2.</a:t>
            </a:r>
            <a:r>
              <a:rPr sz="2400" b="1" spc="-35" dirty="0" smtClean="0">
                <a:latin typeface="Calibri"/>
                <a:cs typeface="Calibri"/>
              </a:rPr>
              <a:t> </a:t>
            </a:r>
            <a:r>
              <a:rPr lang="fr-FR" sz="2400" b="1" spc="-10" dirty="0" smtClean="0">
                <a:latin typeface="Calibri"/>
                <a:cs typeface="Calibri"/>
              </a:rPr>
              <a:t>Propriétés  de la MAS</a:t>
            </a:r>
            <a:endParaRPr sz="2400" dirty="0">
              <a:latin typeface="Calibri"/>
              <a:cs typeface="Calibri"/>
            </a:endParaRPr>
          </a:p>
        </p:txBody>
      </p:sp>
    </p:spTree>
    <p:extLst>
      <p:ext uri="{BB962C8B-B14F-4D97-AF65-F5344CB8AC3E}">
        <p14:creationId xmlns:p14="http://schemas.microsoft.com/office/powerpoint/2010/main" val="3986818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245413"/>
            <a:ext cx="6096000" cy="1200329"/>
          </a:xfrm>
          <a:prstGeom prst="rect">
            <a:avLst/>
          </a:prstGeom>
        </p:spPr>
        <p:txBody>
          <a:bodyPr>
            <a:spAutoFit/>
          </a:bodyPr>
          <a:lstStyle/>
          <a:p>
            <a:r>
              <a:rPr lang="fr-FR" sz="2400" b="1" dirty="0"/>
              <a:t>3.1 Equations de fonctionnement</a:t>
            </a:r>
          </a:p>
          <a:p>
            <a:r>
              <a:rPr lang="fr-FR" sz="2400" i="1" dirty="0"/>
              <a:t>Phase statorique :</a:t>
            </a:r>
            <a:r>
              <a:rPr lang="fr-FR" sz="2400" dirty="0"/>
              <a:t> </a:t>
            </a:r>
            <a:br>
              <a:rPr lang="fr-FR" sz="2400" dirty="0"/>
            </a:b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53" y="2083792"/>
            <a:ext cx="22288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65017" y="2921330"/>
            <a:ext cx="4797632" cy="1938992"/>
          </a:xfrm>
          <a:prstGeom prst="rect">
            <a:avLst/>
          </a:prstGeom>
          <a:noFill/>
        </p:spPr>
        <p:txBody>
          <a:bodyPr wrap="square" rtlCol="0">
            <a:spAutoFit/>
          </a:bodyPr>
          <a:lstStyle/>
          <a:p>
            <a:r>
              <a:rPr lang="fr-FR" sz="2400" dirty="0" smtClean="0"/>
              <a:t>Avec:</a:t>
            </a:r>
          </a:p>
          <a:p>
            <a:r>
              <a:rPr lang="fr-FR" sz="2400" dirty="0" smtClean="0"/>
              <a:t>Vs: Tension par phase statorique</a:t>
            </a:r>
          </a:p>
          <a:p>
            <a:r>
              <a:rPr lang="fr-FR" sz="2400" dirty="0" err="1" smtClean="0"/>
              <a:t>Rs</a:t>
            </a:r>
            <a:r>
              <a:rPr lang="fr-FR" sz="2400" dirty="0" smtClean="0"/>
              <a:t>: Résistance d’une phase statorique</a:t>
            </a:r>
          </a:p>
          <a:p>
            <a:r>
              <a:rPr lang="fr-FR" sz="2400" dirty="0" smtClean="0"/>
              <a:t>Is: courant de phase statorique</a:t>
            </a:r>
          </a:p>
          <a:p>
            <a:r>
              <a:rPr lang="el-GR" sz="2400" dirty="0" smtClean="0">
                <a:cs typeface="Times New Roman"/>
              </a:rPr>
              <a:t>Φ</a:t>
            </a:r>
            <a:r>
              <a:rPr lang="fr-FR" sz="2400" dirty="0" smtClean="0">
                <a:cs typeface="Times New Roman"/>
              </a:rPr>
              <a:t>s:Flux totalisé par phase statorique</a:t>
            </a:r>
            <a:endParaRPr lang="fr-FR" sz="2400" dirty="0"/>
          </a:p>
        </p:txBody>
      </p:sp>
      <p:cxnSp>
        <p:nvCxnSpPr>
          <p:cNvPr id="15" name="Connecteur droit 14"/>
          <p:cNvCxnSpPr/>
          <p:nvPr/>
        </p:nvCxnSpPr>
        <p:spPr>
          <a:xfrm>
            <a:off x="5830784" y="1845577"/>
            <a:ext cx="0" cy="3014745"/>
          </a:xfrm>
          <a:prstGeom prst="line">
            <a:avLst/>
          </a:prstGeom>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7026667" y="1583967"/>
            <a:ext cx="2462150" cy="523220"/>
          </a:xfrm>
          <a:prstGeom prst="rect">
            <a:avLst/>
          </a:prstGeom>
        </p:spPr>
        <p:txBody>
          <a:bodyPr wrap="square">
            <a:spAutoFit/>
          </a:bodyPr>
          <a:lstStyle/>
          <a:p>
            <a:r>
              <a:rPr lang="fr-FR" sz="2800" i="1" dirty="0"/>
              <a:t>Phase rotorique :</a:t>
            </a:r>
            <a:r>
              <a:rPr lang="fr-FR" sz="2800" dirty="0"/>
              <a:t>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041" y="2074267"/>
            <a:ext cx="27717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6448301" y="2921330"/>
            <a:ext cx="5118265" cy="1938992"/>
          </a:xfrm>
          <a:prstGeom prst="rect">
            <a:avLst/>
          </a:prstGeom>
          <a:noFill/>
        </p:spPr>
        <p:txBody>
          <a:bodyPr wrap="square" rtlCol="0">
            <a:spAutoFit/>
          </a:bodyPr>
          <a:lstStyle/>
          <a:p>
            <a:r>
              <a:rPr lang="fr-FR" sz="2400" dirty="0" smtClean="0"/>
              <a:t>Avec:</a:t>
            </a:r>
          </a:p>
          <a:p>
            <a:r>
              <a:rPr lang="fr-FR" sz="2400" dirty="0" err="1" smtClean="0"/>
              <a:t>Vr</a:t>
            </a:r>
            <a:r>
              <a:rPr lang="fr-FR" sz="2400" dirty="0" smtClean="0"/>
              <a:t>: Tension par phase rotorique</a:t>
            </a:r>
          </a:p>
          <a:p>
            <a:r>
              <a:rPr lang="fr-FR" sz="2400" dirty="0" err="1" smtClean="0"/>
              <a:t>Rr</a:t>
            </a:r>
            <a:r>
              <a:rPr lang="fr-FR" sz="2400" dirty="0" smtClean="0"/>
              <a:t>: Résistance d’une phase </a:t>
            </a:r>
            <a:r>
              <a:rPr lang="fr-FR" sz="2400" dirty="0"/>
              <a:t>rotorique</a:t>
            </a:r>
          </a:p>
          <a:p>
            <a:r>
              <a:rPr lang="fr-FR" sz="2400" dirty="0" smtClean="0"/>
              <a:t>Ir: courant de phase </a:t>
            </a:r>
            <a:r>
              <a:rPr lang="fr-FR" sz="2400" dirty="0"/>
              <a:t>rotorique</a:t>
            </a:r>
          </a:p>
          <a:p>
            <a:r>
              <a:rPr lang="el-GR" sz="2400" dirty="0" smtClean="0">
                <a:cs typeface="Times New Roman"/>
              </a:rPr>
              <a:t>Φ</a:t>
            </a:r>
            <a:r>
              <a:rPr lang="fr-FR" sz="2400" dirty="0" smtClean="0">
                <a:cs typeface="Times New Roman"/>
              </a:rPr>
              <a:t>r:Flux totalisé par phase </a:t>
            </a:r>
            <a:r>
              <a:rPr lang="fr-FR" sz="2400" dirty="0"/>
              <a:t>rotorique</a:t>
            </a:r>
          </a:p>
        </p:txBody>
      </p:sp>
      <p:sp>
        <p:nvSpPr>
          <p:cNvPr id="17" name="Rectangle 16"/>
          <p:cNvSpPr/>
          <p:nvPr/>
        </p:nvSpPr>
        <p:spPr>
          <a:xfrm>
            <a:off x="3524064" y="5085515"/>
            <a:ext cx="6096000" cy="461665"/>
          </a:xfrm>
          <a:prstGeom prst="rect">
            <a:avLst/>
          </a:prstGeom>
        </p:spPr>
        <p:txBody>
          <a:bodyPr>
            <a:spAutoFit/>
          </a:bodyPr>
          <a:lstStyle/>
          <a:p>
            <a:r>
              <a:rPr lang="fr-FR" sz="2400" dirty="0"/>
              <a:t>En écriture complexe, on aura: </a:t>
            </a:r>
          </a:p>
        </p:txBody>
      </p:sp>
      <p:cxnSp>
        <p:nvCxnSpPr>
          <p:cNvPr id="22" name="Connecteur droit 21"/>
          <p:cNvCxnSpPr/>
          <p:nvPr/>
        </p:nvCxnSpPr>
        <p:spPr>
          <a:xfrm>
            <a:off x="5830784" y="5659260"/>
            <a:ext cx="987" cy="1074049"/>
          </a:xfrm>
          <a:prstGeom prst="line">
            <a:avLst/>
          </a:prstGeom>
        </p:spPr>
        <p:style>
          <a:lnRef idx="3">
            <a:schemeClr val="accent1"/>
          </a:lnRef>
          <a:fillRef idx="0">
            <a:schemeClr val="accent1"/>
          </a:fillRef>
          <a:effectRef idx="2">
            <a:schemeClr val="accent1"/>
          </a:effectRef>
          <a:fontRef idx="minor">
            <a:schemeClr val="tx1"/>
          </a:fontRef>
        </p:style>
      </p:cxn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667" y="5924821"/>
            <a:ext cx="22479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879" y="5943871"/>
            <a:ext cx="22669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65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218" y="0"/>
            <a:ext cx="7491645" cy="299720"/>
          </a:xfrm>
          <a:prstGeom prst="rect">
            <a:avLst/>
          </a:prstGeom>
        </p:spPr>
        <p:txBody>
          <a:bodyPr vert="horz" wrap="square" lIns="0" tIns="12700" rIns="0" bIns="0" rtlCol="0">
            <a:spAutoFit/>
          </a:bodyPr>
          <a:lstStyle/>
          <a:p>
            <a:pPr marL="12700">
              <a:lnSpc>
                <a:spcPct val="100000"/>
              </a:lnSpc>
              <a:spcBef>
                <a:spcPts val="100"/>
              </a:spcBef>
            </a:pPr>
            <a:r>
              <a:rPr sz="1800" b="1" spc="-45" dirty="0">
                <a:solidFill>
                  <a:srgbClr val="FFFFFF"/>
                </a:solidFill>
                <a:latin typeface="Calibri"/>
                <a:cs typeface="Calibri"/>
              </a:rPr>
              <a:t>CHAP.</a:t>
            </a:r>
            <a:r>
              <a:rPr sz="1800" b="1" spc="-10" dirty="0">
                <a:solidFill>
                  <a:srgbClr val="FFFFFF"/>
                </a:solidFill>
                <a:latin typeface="Calibri"/>
                <a:cs typeface="Calibri"/>
              </a:rPr>
              <a:t> </a:t>
            </a:r>
            <a:r>
              <a:rPr lang="fr-FR" sz="1800" b="1" dirty="0" smtClean="0">
                <a:solidFill>
                  <a:srgbClr val="FFFFFF"/>
                </a:solidFill>
                <a:latin typeface="Calibri"/>
                <a:cs typeface="Calibri"/>
              </a:rPr>
              <a:t>IV Variation de vitesse de la MAS</a:t>
            </a:r>
            <a:endParaRPr sz="1800" dirty="0">
              <a:latin typeface="Calibri"/>
              <a:cs typeface="Calibri"/>
            </a:endParaRPr>
          </a:p>
        </p:txBody>
      </p:sp>
      <p:grpSp>
        <p:nvGrpSpPr>
          <p:cNvPr id="9" name="Groupe 8"/>
          <p:cNvGrpSpPr/>
          <p:nvPr/>
        </p:nvGrpSpPr>
        <p:grpSpPr>
          <a:xfrm>
            <a:off x="-3123" y="11874"/>
            <a:ext cx="12195123" cy="446032"/>
            <a:chOff x="-3123" y="11874"/>
            <a:chExt cx="12195123" cy="446032"/>
          </a:xfrm>
        </p:grpSpPr>
        <p:sp>
          <p:nvSpPr>
            <p:cNvPr id="10" name="object 3"/>
            <p:cNvSpPr txBox="1"/>
            <p:nvPr/>
          </p:nvSpPr>
          <p:spPr>
            <a:xfrm>
              <a:off x="-3123" y="14195"/>
              <a:ext cx="7448954" cy="443711"/>
            </a:xfrm>
            <a:prstGeom prst="rect">
              <a:avLst/>
            </a:prstGeom>
            <a:solidFill>
              <a:schemeClr val="tx1"/>
            </a:solidFill>
          </p:spPr>
          <p:txBody>
            <a:bodyPr vert="horz" wrap="square" lIns="0" tIns="12700" rIns="0" bIns="0" rtlCol="0">
              <a:spAutoFit/>
            </a:bodyPr>
            <a:lstStyle/>
            <a:p>
              <a:pPr marL="12700">
                <a:lnSpc>
                  <a:spcPct val="100000"/>
                </a:lnSpc>
                <a:spcBef>
                  <a:spcPts val="100"/>
                </a:spcBef>
              </a:pPr>
              <a:r>
                <a:rPr sz="2800" b="1" spc="-45" dirty="0">
                  <a:solidFill>
                    <a:srgbClr val="FFFFFF"/>
                  </a:solidFill>
                  <a:latin typeface="Calibri"/>
                  <a:cs typeface="Calibri"/>
                </a:rPr>
                <a:t>CHAP.</a:t>
              </a:r>
              <a:r>
                <a:rPr sz="2800" b="1" spc="-10" dirty="0">
                  <a:solidFill>
                    <a:srgbClr val="FFFFFF"/>
                  </a:solidFill>
                  <a:latin typeface="Calibri"/>
                  <a:cs typeface="Calibri"/>
                </a:rPr>
                <a:t> </a:t>
              </a:r>
              <a:r>
                <a:rPr lang="fr-FR" sz="2800" b="1" dirty="0" smtClean="0">
                  <a:solidFill>
                    <a:srgbClr val="FFFFFF"/>
                  </a:solidFill>
                  <a:latin typeface="Calibri"/>
                  <a:cs typeface="Calibri"/>
                </a:rPr>
                <a:t>III Commande des machines asynchrones</a:t>
              </a:r>
              <a:endParaRPr sz="2800" dirty="0">
                <a:latin typeface="Calibri"/>
                <a:cs typeface="Calibri"/>
              </a:endParaRPr>
            </a:p>
          </p:txBody>
        </p:sp>
        <p:sp>
          <p:nvSpPr>
            <p:cNvPr id="11" name="object 4"/>
            <p:cNvSpPr/>
            <p:nvPr/>
          </p:nvSpPr>
          <p:spPr>
            <a:xfrm>
              <a:off x="7445832" y="11874"/>
              <a:ext cx="4746168" cy="446032"/>
            </a:xfrm>
            <a:custGeom>
              <a:avLst/>
              <a:gdLst/>
              <a:ahLst/>
              <a:cxnLst/>
              <a:rect l="l" t="t" r="r" b="b"/>
              <a:pathLst>
                <a:path w="2799715" h="325120">
                  <a:moveTo>
                    <a:pt x="2799587" y="0"/>
                  </a:moveTo>
                  <a:lnTo>
                    <a:pt x="0" y="0"/>
                  </a:lnTo>
                  <a:lnTo>
                    <a:pt x="0" y="324611"/>
                  </a:lnTo>
                  <a:lnTo>
                    <a:pt x="2799587" y="324611"/>
                  </a:lnTo>
                  <a:lnTo>
                    <a:pt x="2799587" y="0"/>
                  </a:lnTo>
                  <a:close/>
                </a:path>
              </a:pathLst>
            </a:custGeom>
            <a:solidFill>
              <a:srgbClr val="205868"/>
            </a:solidFill>
          </p:spPr>
          <p:txBody>
            <a:bodyPr wrap="square" lIns="0" tIns="0" rIns="0" bIns="0" rtlCol="0"/>
            <a:lstStyle/>
            <a:p>
              <a:r>
                <a:rPr lang="fr-FR" sz="2800" b="1" dirty="0" smtClean="0">
                  <a:solidFill>
                    <a:schemeClr val="bg1"/>
                  </a:solidFill>
                </a:rPr>
                <a:t>           Rappel et généralités</a:t>
              </a:r>
              <a:endParaRPr sz="2800" b="1" dirty="0">
                <a:solidFill>
                  <a:schemeClr val="bg1"/>
                </a:solidFill>
              </a:endParaRPr>
            </a:p>
          </p:txBody>
        </p:sp>
      </p:grpSp>
      <p:sp>
        <p:nvSpPr>
          <p:cNvPr id="12" name="object 6"/>
          <p:cNvSpPr txBox="1"/>
          <p:nvPr/>
        </p:nvSpPr>
        <p:spPr>
          <a:xfrm>
            <a:off x="135466" y="621735"/>
            <a:ext cx="11040533" cy="382156"/>
          </a:xfrm>
          <a:prstGeom prst="rect">
            <a:avLst/>
          </a:prstGeom>
        </p:spPr>
        <p:txBody>
          <a:bodyPr vert="horz" wrap="square" lIns="0" tIns="12700" rIns="0" bIns="0" rtlCol="0">
            <a:spAutoFit/>
          </a:bodyPr>
          <a:lstStyle/>
          <a:p>
            <a:pPr marL="25400">
              <a:lnSpc>
                <a:spcPct val="100000"/>
              </a:lnSpc>
              <a:spcBef>
                <a:spcPts val="100"/>
              </a:spcBef>
            </a:pPr>
            <a:r>
              <a:rPr lang="fr-FR" sz="2400" b="1" spc="-5" dirty="0" smtClean="0">
                <a:latin typeface="Calibri"/>
                <a:cs typeface="Calibri"/>
              </a:rPr>
              <a:t>3.</a:t>
            </a:r>
            <a:r>
              <a:rPr sz="2400" b="1" spc="-35" dirty="0" smtClean="0">
                <a:latin typeface="Calibri"/>
                <a:cs typeface="Calibri"/>
              </a:rPr>
              <a:t> </a:t>
            </a:r>
            <a:r>
              <a:rPr lang="fr-FR" sz="2400" b="1" spc="-10" dirty="0" smtClean="0">
                <a:latin typeface="Calibri"/>
                <a:cs typeface="Calibri"/>
              </a:rPr>
              <a:t>Modèle  de la MAS en régime permanant</a:t>
            </a:r>
            <a:endParaRPr sz="2400" dirty="0">
              <a:latin typeface="Calibri"/>
              <a:cs typeface="Calibri"/>
            </a:endParaRPr>
          </a:p>
        </p:txBody>
      </p:sp>
      <p:sp>
        <p:nvSpPr>
          <p:cNvPr id="2" name="Rectangle 1"/>
          <p:cNvSpPr/>
          <p:nvPr/>
        </p:nvSpPr>
        <p:spPr>
          <a:xfrm>
            <a:off x="352301" y="1036835"/>
            <a:ext cx="6096000" cy="461665"/>
          </a:xfrm>
          <a:prstGeom prst="rect">
            <a:avLst/>
          </a:prstGeom>
        </p:spPr>
        <p:txBody>
          <a:bodyPr>
            <a:spAutoFit/>
          </a:bodyPr>
          <a:lstStyle/>
          <a:p>
            <a:r>
              <a:rPr lang="fr-FR" sz="2400" b="1" dirty="0" smtClean="0"/>
              <a:t>3.2 Etude en régime permanant </a:t>
            </a:r>
            <a:endParaRPr lang="fr-FR" sz="2400" b="1" dirty="0"/>
          </a:p>
        </p:txBody>
      </p:sp>
      <p:sp>
        <p:nvSpPr>
          <p:cNvPr id="5" name="Rectangle 4"/>
          <p:cNvSpPr/>
          <p:nvPr/>
        </p:nvSpPr>
        <p:spPr>
          <a:xfrm>
            <a:off x="476062" y="1498500"/>
            <a:ext cx="11244881" cy="830997"/>
          </a:xfrm>
          <a:prstGeom prst="rect">
            <a:avLst/>
          </a:prstGeom>
        </p:spPr>
        <p:txBody>
          <a:bodyPr wrap="square">
            <a:spAutoFit/>
          </a:bodyPr>
          <a:lstStyle/>
          <a:p>
            <a:r>
              <a:rPr lang="fr-FR" sz="2400" dirty="0"/>
              <a:t>Le régime permanent </a:t>
            </a:r>
            <a:r>
              <a:rPr lang="fr-FR" sz="2400" dirty="0" smtClean="0"/>
              <a:t>correspond </a:t>
            </a:r>
            <a:r>
              <a:rPr lang="fr-FR" sz="2400" dirty="0"/>
              <a:t>à celui d’une alimentation statorique sinusoïdale triphasé équilibrée, lorsque la vitesse de rotation et donc le glissement sont devenus constants. </a:t>
            </a:r>
          </a:p>
        </p:txBody>
      </p:sp>
      <p:sp>
        <p:nvSpPr>
          <p:cNvPr id="8" name="Rectangle 7"/>
          <p:cNvSpPr/>
          <p:nvPr/>
        </p:nvSpPr>
        <p:spPr>
          <a:xfrm>
            <a:off x="352301" y="2253703"/>
            <a:ext cx="6096000" cy="461665"/>
          </a:xfrm>
          <a:prstGeom prst="rect">
            <a:avLst/>
          </a:prstGeom>
        </p:spPr>
        <p:txBody>
          <a:bodyPr>
            <a:spAutoFit/>
          </a:bodyPr>
          <a:lstStyle/>
          <a:p>
            <a:r>
              <a:rPr lang="fr-FR" sz="2400" b="1" dirty="0"/>
              <a:t>Equation des flux</a:t>
            </a:r>
            <a:r>
              <a:rPr lang="fr-FR" sz="2400" dirty="0"/>
              <a:t> </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650" y="2691618"/>
            <a:ext cx="98964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710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5785832</TotalTime>
  <Words>1759</Words>
  <Application>Microsoft Office PowerPoint</Application>
  <PresentationFormat>Grand écran</PresentationFormat>
  <Paragraphs>218</Paragraphs>
  <Slides>28</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28</vt:i4>
      </vt:variant>
    </vt:vector>
  </HeadingPairs>
  <TitlesOfParts>
    <vt:vector size="44" baseType="lpstr">
      <vt:lpstr>Arabic Transparent</vt:lpstr>
      <vt:lpstr>Arial</vt:lpstr>
      <vt:lpstr>Calibri</vt:lpstr>
      <vt:lpstr>Cambria</vt:lpstr>
      <vt:lpstr>Cambria Math</vt:lpstr>
      <vt:lpstr>Comic Sans MS</vt:lpstr>
      <vt:lpstr>Franklin Gothic Book</vt:lpstr>
      <vt:lpstr>Palace Script MT</vt:lpstr>
      <vt:lpstr>Perpetua</vt:lpstr>
      <vt:lpstr>Simplified Arabic Fixed</vt:lpstr>
      <vt:lpstr>Symbol</vt:lpstr>
      <vt:lpstr>SymbolMT</vt:lpstr>
      <vt:lpstr>Times New Roman</vt:lpstr>
      <vt:lpstr>Wingdings</vt:lpstr>
      <vt:lpstr>Wingdings 2</vt:lpstr>
      <vt:lpstr>Capitaux</vt:lpstr>
      <vt:lpstr>Présentation PowerPoint</vt:lpstr>
      <vt:lpstr>Chapitre 03: Commande des machines asynchrones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134</cp:revision>
  <dcterms:created xsi:type="dcterms:W3CDTF">2020-06-06T12:53:50Z</dcterms:created>
  <dcterms:modified xsi:type="dcterms:W3CDTF">2025-03-09T11:06:07Z</dcterms:modified>
</cp:coreProperties>
</file>