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67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59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1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3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8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51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43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80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69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47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C3562-8C4A-43B9-8462-C508DF45453B}" type="datetimeFigureOut">
              <a:rPr lang="fr-FR" smtClean="0"/>
              <a:t>06/02/2021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35921-9F5D-488F-B90D-EAB45A995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82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3D44D32-6933-41C6-BE6D-34C2541DE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3" y="94130"/>
            <a:ext cx="8754035" cy="66294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3593319-33C1-4FD4-A1AC-2AA4F3F85E12}"/>
              </a:ext>
            </a:extLst>
          </p:cNvPr>
          <p:cNvSpPr/>
          <p:nvPr/>
        </p:nvSpPr>
        <p:spPr>
          <a:xfrm>
            <a:off x="2048548" y="2367171"/>
            <a:ext cx="54234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66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المرافقة البيداغوجية وأهدافها</a:t>
            </a:r>
            <a:endParaRPr lang="fr-FR" sz="66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43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67C3D1-FAF4-4535-A841-AA6CEC5413F6}"/>
              </a:ext>
            </a:extLst>
          </p:cNvPr>
          <p:cNvSpPr/>
          <p:nvPr/>
        </p:nvSpPr>
        <p:spPr>
          <a:xfrm>
            <a:off x="1654745" y="150090"/>
            <a:ext cx="5541902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ar-DZ" sz="6600" dirty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المرافقة البيداغوجية </a:t>
            </a: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BC3505-5530-489A-A7C9-CCC16E5349AA}"/>
              </a:ext>
            </a:extLst>
          </p:cNvPr>
          <p:cNvSpPr/>
          <p:nvPr/>
        </p:nvSpPr>
        <p:spPr>
          <a:xfrm>
            <a:off x="242047" y="1478740"/>
            <a:ext cx="83371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buFont typeface="Wingdings" panose="05000000000000000000" pitchFamily="2" charset="2"/>
              <a:buChar char="q"/>
            </a:pPr>
            <a:r>
              <a:rPr lang="ar-DZ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بني  نظام ل م د (ليسانس، ماستر، دكتوراه) على فلسفة خاصة حيث أن برامجه تركز بالأساس على عنصر النشاط الشخصي للطالب</a:t>
            </a:r>
            <a:endParaRPr lang="fr-FR" sz="2400" dirty="0"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71EEB5-ED02-4213-AA18-421253A1357E}"/>
              </a:ext>
            </a:extLst>
          </p:cNvPr>
          <p:cNvSpPr/>
          <p:nvPr/>
        </p:nvSpPr>
        <p:spPr>
          <a:xfrm>
            <a:off x="552943" y="2801399"/>
            <a:ext cx="77455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يحتاج الطالب بالتالي إلى مهارات تمكنه من استغلال كل المرافق العلمية والبيداغوجية كالمكتبات، فضاءات الانترنت، مخابر البحث وغيرها</a:t>
            </a:r>
            <a:endParaRPr lang="fr-FR" sz="2400" dirty="0">
              <a:solidFill>
                <a:srgbClr val="7030A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21B995-C7A6-43A4-9DF3-E96E80954F29}"/>
              </a:ext>
            </a:extLst>
          </p:cNvPr>
          <p:cNvSpPr/>
          <p:nvPr/>
        </p:nvSpPr>
        <p:spPr>
          <a:xfrm>
            <a:off x="183918" y="4132765"/>
            <a:ext cx="8776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لذا من الضروري أن تخصص للطالب الجديد مرافقة بيداغوجية تساعده على اكتساب المهارات اللازمة للاندماج السلس داخل المنظومة الجامعية ونظامها التعليمي    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A7E86A82-4796-4DF5-9ADA-3E8EB2A8D949}"/>
              </a:ext>
            </a:extLst>
          </p:cNvPr>
          <p:cNvSpPr/>
          <p:nvPr/>
        </p:nvSpPr>
        <p:spPr>
          <a:xfrm>
            <a:off x="4235824" y="2309737"/>
            <a:ext cx="1062317" cy="491662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B4233DE5-F046-40BA-9F7F-59168B1A703B}"/>
              </a:ext>
            </a:extLst>
          </p:cNvPr>
          <p:cNvSpPr/>
          <p:nvPr/>
        </p:nvSpPr>
        <p:spPr>
          <a:xfrm>
            <a:off x="4235823" y="3641103"/>
            <a:ext cx="1062317" cy="49166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45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EE0BC2A-9B86-435F-85B8-14FA09DBE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704850"/>
            <a:ext cx="78486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3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E2C9AE-B2FB-40FF-8692-AB476C82DF2F}"/>
              </a:ext>
            </a:extLst>
          </p:cNvPr>
          <p:cNvSpPr/>
          <p:nvPr/>
        </p:nvSpPr>
        <p:spPr>
          <a:xfrm>
            <a:off x="287012" y="65246"/>
            <a:ext cx="8569975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ar-DZ" sz="6600" dirty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من أهداف المرافقة البيداغوجية </a:t>
            </a:r>
            <a:endParaRPr lang="fr-FR" dirty="0">
              <a:solidFill>
                <a:prstClr val="black"/>
              </a:solidFill>
            </a:endParaRPr>
          </a:p>
          <a:p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B1A531-2CFA-4573-895E-D34CAAE608E7}"/>
              </a:ext>
            </a:extLst>
          </p:cNvPr>
          <p:cNvSpPr/>
          <p:nvPr/>
        </p:nvSpPr>
        <p:spPr>
          <a:xfrm>
            <a:off x="134469" y="1601846"/>
            <a:ext cx="8633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حث وتشجيع الطالب على بذل</a:t>
            </a:r>
            <a:r>
              <a:rPr lang="ar-DZ" sz="2400" b="1" dirty="0">
                <a:solidFill>
                  <a:srgbClr val="000000"/>
                </a:solidFill>
                <a:ea typeface="Times New Roman" panose="02020603050405020304" pitchFamily="18" charset="0"/>
                <a:cs typeface="+mj-cs"/>
              </a:rPr>
              <a:t> </a:t>
            </a:r>
            <a:r>
              <a:rPr lang="ar-DZ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الجهد الذي يمكنه من تحقيق الأهداف التي يتطلع إليها</a:t>
            </a:r>
            <a:endParaRPr lang="fr-FR" sz="2400" dirty="0"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D76C06-90E7-425A-AC85-680657E232FB}"/>
              </a:ext>
            </a:extLst>
          </p:cNvPr>
          <p:cNvSpPr/>
          <p:nvPr/>
        </p:nvSpPr>
        <p:spPr>
          <a:xfrm>
            <a:off x="134469" y="2337041"/>
            <a:ext cx="8633010" cy="1141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مساعد</a:t>
            </a:r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ته على</a:t>
            </a: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 </a:t>
            </a:r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كيفية تدوين المعلومات أثناء متابعته ل</a:t>
            </a: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لمحاضرات، </a:t>
            </a:r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إعداد تقارير </a:t>
            </a: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الأعمال التطبيقية </a:t>
            </a:r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وتحضير الاعمال الموجهة </a:t>
            </a: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cs typeface="+mj-cs"/>
              </a:rPr>
              <a:t>أو الأعمال الفردية</a:t>
            </a:r>
            <a:endParaRPr lang="fr-FR" sz="2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BE39B-F6AA-4962-98DE-17DA69F94B92}"/>
              </a:ext>
            </a:extLst>
          </p:cNvPr>
          <p:cNvSpPr/>
          <p:nvPr/>
        </p:nvSpPr>
        <p:spPr>
          <a:xfrm>
            <a:off x="134470" y="3751717"/>
            <a:ext cx="8633009" cy="1141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DZ" sz="24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مساعدته على استغلال </a:t>
            </a:r>
            <a:r>
              <a:rPr lang="ar-SA" sz="24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الوسائل التكنولوجية</a:t>
            </a:r>
            <a:r>
              <a:rPr lang="ar-SA" sz="2400" b="1" dirty="0">
                <a:ea typeface="Calibri" panose="020F0502020204030204" pitchFamily="34" charset="0"/>
                <a:cs typeface="+mj-cs"/>
              </a:rPr>
              <a:t> </a:t>
            </a:r>
            <a:r>
              <a:rPr lang="ar-DZ" sz="2400" b="1" dirty="0">
                <a:ea typeface="Calibri" panose="020F0502020204030204" pitchFamily="34" charset="0"/>
                <a:cs typeface="+mj-cs"/>
              </a:rPr>
              <a:t>وفضاءات الانترنت وكذا </a:t>
            </a:r>
            <a:r>
              <a:rPr lang="ar-DZ" sz="24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المكتبة لتوسيع معارفه وإعداد الاعمال والبحوث الفردية أو الجماعية </a:t>
            </a:r>
            <a:endParaRPr lang="fr-FR" sz="2400" dirty="0"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0078F1-7237-410E-95D7-035122EE4B41}"/>
              </a:ext>
            </a:extLst>
          </p:cNvPr>
          <p:cNvSpPr/>
          <p:nvPr/>
        </p:nvSpPr>
        <p:spPr>
          <a:xfrm>
            <a:off x="134469" y="5166393"/>
            <a:ext cx="8633011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توجيه </a:t>
            </a:r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الطالب فيما يخص الفضاءات البيداغوجية، الهياكل القاعدية للقسم وللمعهد وللجامعة وكذلك القواعد الخاصة بالنظام الداخلي للمؤسسة الجامعية وغيرها</a:t>
            </a:r>
          </a:p>
        </p:txBody>
      </p:sp>
    </p:spTree>
    <p:extLst>
      <p:ext uri="{BB962C8B-B14F-4D97-AF65-F5344CB8AC3E}">
        <p14:creationId xmlns:p14="http://schemas.microsoft.com/office/powerpoint/2010/main" val="391567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6292F6-6DCA-43A1-83EB-475D970BFF59}"/>
              </a:ext>
            </a:extLst>
          </p:cNvPr>
          <p:cNvSpPr/>
          <p:nvPr/>
        </p:nvSpPr>
        <p:spPr>
          <a:xfrm>
            <a:off x="745471" y="185589"/>
            <a:ext cx="765305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DZ" sz="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أهداف المرافقة البيداغوجية </a:t>
            </a:r>
            <a:endParaRPr lang="fr-F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fr-F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4C27DB-6018-4E25-91D0-DDEC31202133}"/>
              </a:ext>
            </a:extLst>
          </p:cNvPr>
          <p:cNvSpPr/>
          <p:nvPr/>
        </p:nvSpPr>
        <p:spPr>
          <a:xfrm>
            <a:off x="161366" y="1263587"/>
            <a:ext cx="86599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buFont typeface="Wingdings" panose="05000000000000000000" pitchFamily="2" charset="2"/>
              <a:buChar char="v"/>
            </a:pPr>
            <a:r>
              <a:rPr lang="ar-DZ" sz="24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شرح للطالب بعض المصطلحات المرتبطة بحياته الدراسية في الجامعة كـ:</a:t>
            </a:r>
          </a:p>
          <a:p>
            <a:pPr marL="1976438" indent="-363538" algn="r" rtl="1">
              <a:buFont typeface="Arial" panose="020B0604020202020204" pitchFamily="34" charset="0"/>
              <a:buChar char="•"/>
            </a:pPr>
            <a:r>
              <a:rPr lang="ar-DZ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الوحدات التعليمية (أنواعها ووزنها)،</a:t>
            </a:r>
          </a:p>
          <a:p>
            <a:pPr marL="1976438" indent="-363538" algn="r" rtl="1">
              <a:buFont typeface="Arial" panose="020B0604020202020204" pitchFamily="34" charset="0"/>
              <a:buChar char="•"/>
            </a:pPr>
            <a:r>
              <a:rPr lang="ar-DZ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الرصيد (</a:t>
            </a:r>
            <a:r>
              <a:rPr lang="ar-DZ" sz="2400" b="1" dirty="0">
                <a:solidFill>
                  <a:srgbClr val="00B0F0"/>
                </a:solidFill>
                <a:cs typeface="+mj-cs"/>
              </a:rPr>
              <a:t>أهميته </a:t>
            </a:r>
            <a:r>
              <a:rPr lang="ar-SA" sz="2400" b="1" dirty="0">
                <a:solidFill>
                  <a:srgbClr val="00B0F0"/>
                </a:solidFill>
                <a:cs typeface="+mj-cs"/>
              </a:rPr>
              <a:t>وكيفية الحصول عليه</a:t>
            </a:r>
            <a:r>
              <a:rPr lang="ar-DZ" sz="2400" b="1" dirty="0">
                <a:solidFill>
                  <a:srgbClr val="00B0F0"/>
                </a:solidFill>
                <a:cs typeface="+mj-cs"/>
              </a:rPr>
              <a:t>) </a:t>
            </a:r>
          </a:p>
          <a:p>
            <a:pPr marL="1976438" indent="-363538" algn="r" rtl="1">
              <a:buFont typeface="Arial" panose="020B0604020202020204" pitchFamily="34" charset="0"/>
              <a:buChar char="•"/>
            </a:pPr>
            <a:r>
              <a:rPr lang="ar-DZ" sz="24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الديون (كيفية تفاديها والتعامل معها وتسديدها) </a:t>
            </a:r>
          </a:p>
          <a:p>
            <a:pPr marL="1976438" indent="-363538" algn="r" rtl="1">
              <a:buFont typeface="Arial" panose="020B0604020202020204" pitchFamily="34" charset="0"/>
              <a:buChar char="•"/>
            </a:pPr>
            <a:r>
              <a:rPr lang="ar-DZ" sz="2400" b="1" dirty="0">
                <a:solidFill>
                  <a:srgbClr val="00B050"/>
                </a:solidFill>
                <a:cs typeface="+mj-cs"/>
              </a:rPr>
              <a:t>أليات الانتقال بين المستويات التكوينية، إلى آخره</a:t>
            </a:r>
            <a:endParaRPr lang="fr-FR" sz="2400" dirty="0">
              <a:solidFill>
                <a:srgbClr val="00B050"/>
              </a:solidFill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8F2982-7AFE-4233-B574-A0A1DE87457E}"/>
              </a:ext>
            </a:extLst>
          </p:cNvPr>
          <p:cNvSpPr/>
          <p:nvPr/>
        </p:nvSpPr>
        <p:spPr>
          <a:xfrm>
            <a:off x="453418" y="3256367"/>
            <a:ext cx="8237162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DZ" sz="2400" b="1" dirty="0">
                <a:latin typeface="Calibri" panose="020F0502020204030204" pitchFamily="34" charset="0"/>
                <a:ea typeface="Calibri" panose="020F0502020204030204" pitchFamily="34" charset="0"/>
              </a:rPr>
              <a:t>شرح للطالب الإجراءات الخاصة بسير الامتحانات وإعلان النتائج وما يتبعها من معاينة أوراق الامتحان، وحق الطعن وما إلى ذلك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77484-1A44-4C44-9BF1-398B778F1460}"/>
              </a:ext>
            </a:extLst>
          </p:cNvPr>
          <p:cNvSpPr/>
          <p:nvPr/>
        </p:nvSpPr>
        <p:spPr>
          <a:xfrm>
            <a:off x="453418" y="4792552"/>
            <a:ext cx="8507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شرح للطالب كيفية سير اجتماعات اللجان البيداغوجية وأهمية مشاركة الطلبة فيها</a:t>
            </a:r>
            <a:endParaRPr lang="fr-FR" sz="2400" dirty="0">
              <a:solidFill>
                <a:srgbClr val="7030A0"/>
              </a:solidFill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1C1C94-03DF-437E-B9E3-74CA4C5826B0}"/>
              </a:ext>
            </a:extLst>
          </p:cNvPr>
          <p:cNvSpPr/>
          <p:nvPr/>
        </p:nvSpPr>
        <p:spPr>
          <a:xfrm>
            <a:off x="161366" y="5658554"/>
            <a:ext cx="88754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DZ" sz="24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شرح للطالب كيفية سير المداولات الفصلية والسنوية ومراقبة ومتابعة نتائجه وتقديم الطعون في آجالها حتى لا تضيع حقوقه وغيرها من الأمور .....</a:t>
            </a:r>
            <a:endParaRPr lang="fr-FR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678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29D7DFEE-C352-4047-9432-FD17B74F5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4" y="85624"/>
            <a:ext cx="8972551" cy="667702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02358E7-FDC2-48F3-91D6-210217AD13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11" y="95351"/>
            <a:ext cx="1837764" cy="1527101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9EC5EFF6-1596-49AA-8E61-2E5463FAC06C}"/>
              </a:ext>
            </a:extLst>
          </p:cNvPr>
          <p:cNvGrpSpPr/>
          <p:nvPr/>
        </p:nvGrpSpPr>
        <p:grpSpPr>
          <a:xfrm>
            <a:off x="365343" y="5192989"/>
            <a:ext cx="6855168" cy="1569660"/>
            <a:chOff x="351896" y="5645176"/>
            <a:chExt cx="6116281" cy="109452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94F1005-5667-4E25-915D-A16F4F7444A9}"/>
                </a:ext>
              </a:extLst>
            </p:cNvPr>
            <p:cNvSpPr/>
            <p:nvPr/>
          </p:nvSpPr>
          <p:spPr>
            <a:xfrm>
              <a:off x="351896" y="6045286"/>
              <a:ext cx="2512105" cy="4077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ar-DZ" sz="3200" b="1" dirty="0">
                  <a:solidFill>
                    <a:srgbClr val="00B050"/>
                  </a:solidFill>
                  <a:latin typeface="Andalus" panose="02020603050405020304" pitchFamily="18" charset="-78"/>
                  <a:ea typeface="Calibri" panose="020F0502020204030204" pitchFamily="34" charset="0"/>
                  <a:cs typeface="Andalus" panose="02020603050405020304" pitchFamily="18" charset="-78"/>
                </a:rPr>
                <a:t>الأستاذ: محمد زواغي</a:t>
              </a:r>
              <a:endParaRPr lang="fr-FR" sz="3200" dirty="0">
                <a:latin typeface="Andalus" panose="02020603050405020304" pitchFamily="18" charset="-78"/>
                <a:cs typeface="Andalus" panose="02020603050405020304" pitchFamily="18" charset="-78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ECAA8B7D-1C31-48D4-B3E7-9FBB6258F621}"/>
                </a:ext>
              </a:extLst>
            </p:cNvPr>
            <p:cNvGrpSpPr/>
            <p:nvPr/>
          </p:nvGrpSpPr>
          <p:grpSpPr>
            <a:xfrm>
              <a:off x="2775857" y="5645176"/>
              <a:ext cx="3692320" cy="1094522"/>
              <a:chOff x="2775857" y="5645176"/>
              <a:chExt cx="3692320" cy="1094522"/>
            </a:xfrm>
          </p:grpSpPr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44C5A371-3B62-40DA-B4E6-E4D448EC71EE}"/>
                  </a:ext>
                </a:extLst>
              </p:cNvPr>
              <p:cNvSpPr/>
              <p:nvPr/>
            </p:nvSpPr>
            <p:spPr>
              <a:xfrm>
                <a:off x="2775857" y="5645176"/>
                <a:ext cx="3692320" cy="1064846"/>
              </a:xfrm>
              <a:prstGeom prst="roundRect">
                <a:avLst>
                  <a:gd name="adj" fmla="val 13540"/>
                </a:avLst>
              </a:prstGeom>
              <a:noFill/>
              <a:ln w="76200" cmpd="thickThin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55CC82C-16A1-40CA-B876-24EEED8AAD83}"/>
                  </a:ext>
                </a:extLst>
              </p:cNvPr>
              <p:cNvSpPr/>
              <p:nvPr/>
            </p:nvSpPr>
            <p:spPr>
              <a:xfrm>
                <a:off x="2775857" y="5645176"/>
                <a:ext cx="3692320" cy="10945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DZ" sz="2400" b="1" dirty="0">
                    <a:solidFill>
                      <a:schemeClr val="bg1"/>
                    </a:solidFill>
                    <a:latin typeface="Andalus" panose="02020603050405020304" pitchFamily="18" charset="-78"/>
                    <a:ea typeface="Calibri" panose="020F0502020204030204" pitchFamily="34" charset="0"/>
                    <a:cs typeface="Andalus" panose="02020603050405020304" pitchFamily="18" charset="-78"/>
                  </a:rPr>
                  <a:t>عد العدة وتوكل على الله وثق في نفسك وانطلق، لا تعبأ بالضباب الذي يلف الأفق أمامك، فسينقشع كلما اخترقته، وشيئا فشيئا يتجلى لك المستقبل ساطعا.  </a:t>
                </a:r>
                <a:endParaRPr lang="fr-FR" sz="2400" dirty="0">
                  <a:solidFill>
                    <a:schemeClr val="bg1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932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276</Words>
  <Application>Microsoft Office PowerPoint</Application>
  <PresentationFormat>Affichage à l'écran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Andalus</vt:lpstr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Family</dc:creator>
  <cp:lastModifiedBy>Family</cp:lastModifiedBy>
  <cp:revision>22</cp:revision>
  <dcterms:created xsi:type="dcterms:W3CDTF">2021-02-05T15:14:58Z</dcterms:created>
  <dcterms:modified xsi:type="dcterms:W3CDTF">2021-02-06T09:49:22Z</dcterms:modified>
</cp:coreProperties>
</file>