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67" r:id="rId5"/>
    <p:sldId id="274" r:id="rId6"/>
    <p:sldId id="277" r:id="rId7"/>
    <p:sldId id="271" r:id="rId8"/>
    <p:sldId id="272" r:id="rId9"/>
    <p:sldId id="273" r:id="rId10"/>
    <p:sldId id="278" r:id="rId11"/>
    <p:sldId id="280" r:id="rId12"/>
    <p:sldId id="286" r:id="rId13"/>
    <p:sldId id="281" r:id="rId14"/>
    <p:sldId id="282" r:id="rId15"/>
    <p:sldId id="287" r:id="rId16"/>
    <p:sldId id="283" r:id="rId17"/>
    <p:sldId id="289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  <p:sldId id="305" r:id="rId27"/>
    <p:sldId id="296" r:id="rId28"/>
    <p:sldId id="297" r:id="rId29"/>
    <p:sldId id="303" r:id="rId30"/>
    <p:sldId id="298" r:id="rId31"/>
    <p:sldId id="304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E509B-D4A8-49AE-89C5-BD5B6F420CEC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392450D-A5E3-44B1-9232-616304297556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Récepteurs Enzymes</a:t>
          </a:r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C33723-96C2-4D4C-BB74-068202611E7C}" type="parTrans" cxnId="{B6B8A5AB-3DB8-466A-BB45-3B82A786162B}">
      <dgm:prSet/>
      <dgm:spPr/>
      <dgm:t>
        <a:bodyPr/>
        <a:lstStyle/>
        <a:p>
          <a:endParaRPr lang="fr-FR"/>
        </a:p>
      </dgm:t>
    </dgm:pt>
    <dgm:pt modelId="{5F6B5947-453A-435B-84F2-4F3E853A5A2D}" type="sibTrans" cxnId="{B6B8A5AB-3DB8-466A-BB45-3B82A786162B}">
      <dgm:prSet/>
      <dgm:spPr/>
      <dgm:t>
        <a:bodyPr/>
        <a:lstStyle/>
        <a:p>
          <a:endParaRPr lang="fr-FR"/>
        </a:p>
      </dgm:t>
    </dgm:pt>
    <dgm:pt modelId="{F332A2C1-995C-4889-A9C3-C0FA216BB2F1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1. RTKs (à activité Tyrosine Kinase)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5D773A16-1B25-42C0-AA04-9F98A4BE3F03}" type="parTrans" cxnId="{66D89674-D623-4493-AB5A-E38051FEF582}">
      <dgm:prSet/>
      <dgm:spPr/>
      <dgm:t>
        <a:bodyPr/>
        <a:lstStyle/>
        <a:p>
          <a:endParaRPr lang="fr-FR"/>
        </a:p>
      </dgm:t>
    </dgm:pt>
    <dgm:pt modelId="{0A6F5FCC-3DA3-42DD-85C5-2DC1032398B4}" type="sibTrans" cxnId="{66D89674-D623-4493-AB5A-E38051FEF582}">
      <dgm:prSet/>
      <dgm:spPr/>
      <dgm:t>
        <a:bodyPr/>
        <a:lstStyle/>
        <a:p>
          <a:endParaRPr lang="fr-FR"/>
        </a:p>
      </dgm:t>
    </dgm:pt>
    <dgm:pt modelId="{6EB796C7-DE0F-4533-9245-92099AB3A81B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fr-FR" sz="2800" b="1" dirty="0" err="1" smtClean="0">
              <a:latin typeface="Times New Roman" pitchFamily="18" charset="0"/>
              <a:cs typeface="Times New Roman" pitchFamily="18" charset="0"/>
            </a:rPr>
            <a:t>RSTKs</a:t>
          </a:r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 (à activité Sérine/thréonine Kinase)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3DC399A3-4CF4-4C95-911E-F0348D346036}" type="parTrans" cxnId="{0DAE3B5F-3652-469A-8F6A-7FBF7375B4C7}">
      <dgm:prSet/>
      <dgm:spPr/>
      <dgm:t>
        <a:bodyPr/>
        <a:lstStyle/>
        <a:p>
          <a:endParaRPr lang="fr-FR"/>
        </a:p>
      </dgm:t>
    </dgm:pt>
    <dgm:pt modelId="{0D6A4495-DFB0-4A8E-A23C-E3469FBCEC70}" type="sibTrans" cxnId="{0DAE3B5F-3652-469A-8F6A-7FBF7375B4C7}">
      <dgm:prSet/>
      <dgm:spPr/>
      <dgm:t>
        <a:bodyPr/>
        <a:lstStyle/>
        <a:p>
          <a:endParaRPr lang="fr-FR"/>
        </a:p>
      </dgm:t>
    </dgm:pt>
    <dgm:pt modelId="{D84A6437-42AD-4618-890D-AADA8EEF92FB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fr-FR" sz="2800" b="1" dirty="0" err="1" smtClean="0">
              <a:latin typeface="Times New Roman" pitchFamily="18" charset="0"/>
              <a:cs typeface="Times New Roman" pitchFamily="18" charset="0"/>
            </a:rPr>
            <a:t>RGCs</a:t>
          </a:r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 (à activité guanylyl </a:t>
          </a:r>
          <a:r>
            <a:rPr lang="fr-FR" sz="2800" b="1" dirty="0" err="1" smtClean="0">
              <a:latin typeface="Times New Roman" pitchFamily="18" charset="0"/>
              <a:cs typeface="Times New Roman" pitchFamily="18" charset="0"/>
            </a:rPr>
            <a:t>Cyclase</a:t>
          </a:r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A24B4B00-EB84-4DF8-A440-B4B3A7378BD5}" type="parTrans" cxnId="{662A25C1-2AE5-4976-8C12-D9A6252F2D96}">
      <dgm:prSet/>
      <dgm:spPr/>
      <dgm:t>
        <a:bodyPr/>
        <a:lstStyle/>
        <a:p>
          <a:endParaRPr lang="fr-FR"/>
        </a:p>
      </dgm:t>
    </dgm:pt>
    <dgm:pt modelId="{A9BA7034-AF18-4789-8C02-1BF8F31F05F2}" type="sibTrans" cxnId="{662A25C1-2AE5-4976-8C12-D9A6252F2D96}">
      <dgm:prSet/>
      <dgm:spPr/>
      <dgm:t>
        <a:bodyPr/>
        <a:lstStyle/>
        <a:p>
          <a:endParaRPr lang="fr-FR"/>
        </a:p>
      </dgm:t>
    </dgm:pt>
    <dgm:pt modelId="{63CC2B8E-7C8D-4A7A-A988-1D5E6E838B98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fr-FR" sz="2800" b="1" dirty="0" err="1" smtClean="0">
              <a:latin typeface="Times New Roman" pitchFamily="18" charset="0"/>
              <a:cs typeface="Times New Roman" pitchFamily="18" charset="0"/>
            </a:rPr>
            <a:t>RPs</a:t>
          </a:r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 (à activité Phosphatase)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B92D8768-DE0C-45C2-A6EB-F929806C4364}" type="parTrans" cxnId="{FB7EA474-5877-451E-8171-02ECC6C5A5F4}">
      <dgm:prSet/>
      <dgm:spPr/>
      <dgm:t>
        <a:bodyPr/>
        <a:lstStyle/>
        <a:p>
          <a:endParaRPr lang="fr-FR"/>
        </a:p>
      </dgm:t>
    </dgm:pt>
    <dgm:pt modelId="{103BE7B8-12E0-4AED-89E6-2E1393085ECD}" type="sibTrans" cxnId="{FB7EA474-5877-451E-8171-02ECC6C5A5F4}">
      <dgm:prSet/>
      <dgm:spPr/>
      <dgm:t>
        <a:bodyPr/>
        <a:lstStyle/>
        <a:p>
          <a:endParaRPr lang="fr-FR"/>
        </a:p>
      </dgm:t>
    </dgm:pt>
    <dgm:pt modelId="{FC086E6E-6A1A-4398-B90E-59DF82A1A661}" type="pres">
      <dgm:prSet presAssocID="{64DE509B-D4A8-49AE-89C5-BD5B6F420C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9214FC-083B-4297-9D9C-BCEDFF728597}" type="pres">
      <dgm:prSet presAssocID="{64DE509B-D4A8-49AE-89C5-BD5B6F420CEC}" presName="matrix" presStyleCnt="0"/>
      <dgm:spPr/>
    </dgm:pt>
    <dgm:pt modelId="{2C229FE1-B8FC-4F7E-BEC1-CED2E07C8468}" type="pres">
      <dgm:prSet presAssocID="{64DE509B-D4A8-49AE-89C5-BD5B6F420CEC}" presName="tile1" presStyleLbl="node1" presStyleIdx="0" presStyleCnt="4"/>
      <dgm:spPr/>
      <dgm:t>
        <a:bodyPr/>
        <a:lstStyle/>
        <a:p>
          <a:endParaRPr lang="fr-FR"/>
        </a:p>
      </dgm:t>
    </dgm:pt>
    <dgm:pt modelId="{04D55027-914E-4570-A8C1-5D3515D12240}" type="pres">
      <dgm:prSet presAssocID="{64DE509B-D4A8-49AE-89C5-BD5B6F420C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1A0B8-C4CA-4B20-B018-DA4DCAC50FEE}" type="pres">
      <dgm:prSet presAssocID="{64DE509B-D4A8-49AE-89C5-BD5B6F420CEC}" presName="tile2" presStyleLbl="node1" presStyleIdx="1" presStyleCnt="4"/>
      <dgm:spPr/>
      <dgm:t>
        <a:bodyPr/>
        <a:lstStyle/>
        <a:p>
          <a:endParaRPr lang="fr-FR"/>
        </a:p>
      </dgm:t>
    </dgm:pt>
    <dgm:pt modelId="{21F0531B-D7AF-4828-AB59-8D3C7C56BED6}" type="pres">
      <dgm:prSet presAssocID="{64DE509B-D4A8-49AE-89C5-BD5B6F420C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C964EB-C21E-4D43-949C-F2A12BEECEC0}" type="pres">
      <dgm:prSet presAssocID="{64DE509B-D4A8-49AE-89C5-BD5B6F420CEC}" presName="tile3" presStyleLbl="node1" presStyleIdx="2" presStyleCnt="4"/>
      <dgm:spPr/>
      <dgm:t>
        <a:bodyPr/>
        <a:lstStyle/>
        <a:p>
          <a:endParaRPr lang="fr-FR"/>
        </a:p>
      </dgm:t>
    </dgm:pt>
    <dgm:pt modelId="{7BF7E40B-D7F6-4070-954E-1C6732F1E8EB}" type="pres">
      <dgm:prSet presAssocID="{64DE509B-D4A8-49AE-89C5-BD5B6F420C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BB1C94-6DC2-4CED-8447-A237909BA3DE}" type="pres">
      <dgm:prSet presAssocID="{64DE509B-D4A8-49AE-89C5-BD5B6F420CEC}" presName="tile4" presStyleLbl="node1" presStyleIdx="3" presStyleCnt="4"/>
      <dgm:spPr/>
      <dgm:t>
        <a:bodyPr/>
        <a:lstStyle/>
        <a:p>
          <a:endParaRPr lang="fr-FR"/>
        </a:p>
      </dgm:t>
    </dgm:pt>
    <dgm:pt modelId="{B7FE703D-D6C8-4056-B873-B2A139683DE9}" type="pres">
      <dgm:prSet presAssocID="{64DE509B-D4A8-49AE-89C5-BD5B6F420C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3935D4-1D2A-42C9-9680-A021F08C410D}" type="pres">
      <dgm:prSet presAssocID="{64DE509B-D4A8-49AE-89C5-BD5B6F420CEC}" presName="centerTile" presStyleLbl="fgShp" presStyleIdx="0" presStyleCnt="1" custScaleX="109195" custScaleY="11874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64AC7FB9-C774-4052-A355-213304ABA7CD}" type="presOf" srcId="{F332A2C1-995C-4889-A9C3-C0FA216BB2F1}" destId="{04D55027-914E-4570-A8C1-5D3515D12240}" srcOrd="1" destOrd="0" presId="urn:microsoft.com/office/officeart/2005/8/layout/matrix1"/>
    <dgm:cxn modelId="{66D89674-D623-4493-AB5A-E38051FEF582}" srcId="{6392450D-A5E3-44B1-9232-616304297556}" destId="{F332A2C1-995C-4889-A9C3-C0FA216BB2F1}" srcOrd="0" destOrd="0" parTransId="{5D773A16-1B25-42C0-AA04-9F98A4BE3F03}" sibTransId="{0A6F5FCC-3DA3-42DD-85C5-2DC1032398B4}"/>
    <dgm:cxn modelId="{FB7EA474-5877-451E-8171-02ECC6C5A5F4}" srcId="{6392450D-A5E3-44B1-9232-616304297556}" destId="{63CC2B8E-7C8D-4A7A-A988-1D5E6E838B98}" srcOrd="3" destOrd="0" parTransId="{B92D8768-DE0C-45C2-A6EB-F929806C4364}" sibTransId="{103BE7B8-12E0-4AED-89E6-2E1393085ECD}"/>
    <dgm:cxn modelId="{0DAE3B5F-3652-469A-8F6A-7FBF7375B4C7}" srcId="{6392450D-A5E3-44B1-9232-616304297556}" destId="{6EB796C7-DE0F-4533-9245-92099AB3A81B}" srcOrd="1" destOrd="0" parTransId="{3DC399A3-4CF4-4C95-911E-F0348D346036}" sibTransId="{0D6A4495-DFB0-4A8E-A23C-E3469FBCEC70}"/>
    <dgm:cxn modelId="{235F8963-3EF6-448B-B58C-2DA734695B51}" type="presOf" srcId="{64DE509B-D4A8-49AE-89C5-BD5B6F420CEC}" destId="{FC086E6E-6A1A-4398-B90E-59DF82A1A661}" srcOrd="0" destOrd="0" presId="urn:microsoft.com/office/officeart/2005/8/layout/matrix1"/>
    <dgm:cxn modelId="{B6B8A5AB-3DB8-466A-BB45-3B82A786162B}" srcId="{64DE509B-D4A8-49AE-89C5-BD5B6F420CEC}" destId="{6392450D-A5E3-44B1-9232-616304297556}" srcOrd="0" destOrd="0" parTransId="{71C33723-96C2-4D4C-BB74-068202611E7C}" sibTransId="{5F6B5947-453A-435B-84F2-4F3E853A5A2D}"/>
    <dgm:cxn modelId="{46442D60-215C-4783-8839-194D9B4DB803}" type="presOf" srcId="{63CC2B8E-7C8D-4A7A-A988-1D5E6E838B98}" destId="{62BB1C94-6DC2-4CED-8447-A237909BA3DE}" srcOrd="0" destOrd="0" presId="urn:microsoft.com/office/officeart/2005/8/layout/matrix1"/>
    <dgm:cxn modelId="{6A46E5E4-E520-4D1E-978F-85212FCCC185}" type="presOf" srcId="{63CC2B8E-7C8D-4A7A-A988-1D5E6E838B98}" destId="{B7FE703D-D6C8-4056-B873-B2A139683DE9}" srcOrd="1" destOrd="0" presId="urn:microsoft.com/office/officeart/2005/8/layout/matrix1"/>
    <dgm:cxn modelId="{04DD5C67-923D-4F08-9153-2ADD7613ED2E}" type="presOf" srcId="{6EB796C7-DE0F-4533-9245-92099AB3A81B}" destId="{85A1A0B8-C4CA-4B20-B018-DA4DCAC50FEE}" srcOrd="0" destOrd="0" presId="urn:microsoft.com/office/officeart/2005/8/layout/matrix1"/>
    <dgm:cxn modelId="{A57D183C-5CB5-4E7A-867C-EFFE8A0FCC8F}" type="presOf" srcId="{D84A6437-42AD-4618-890D-AADA8EEF92FB}" destId="{7BF7E40B-D7F6-4070-954E-1C6732F1E8EB}" srcOrd="1" destOrd="0" presId="urn:microsoft.com/office/officeart/2005/8/layout/matrix1"/>
    <dgm:cxn modelId="{1EFF40DB-7207-479D-B6FB-BD6D061D1088}" type="presOf" srcId="{6EB796C7-DE0F-4533-9245-92099AB3A81B}" destId="{21F0531B-D7AF-4828-AB59-8D3C7C56BED6}" srcOrd="1" destOrd="0" presId="urn:microsoft.com/office/officeart/2005/8/layout/matrix1"/>
    <dgm:cxn modelId="{7D103B3B-484D-4E00-9E99-E7C3FD956BE4}" type="presOf" srcId="{D84A6437-42AD-4618-890D-AADA8EEF92FB}" destId="{6EC964EB-C21E-4D43-949C-F2A12BEECEC0}" srcOrd="0" destOrd="0" presId="urn:microsoft.com/office/officeart/2005/8/layout/matrix1"/>
    <dgm:cxn modelId="{3A88F6D9-668A-4C1C-9BBA-AD66108E8321}" type="presOf" srcId="{F332A2C1-995C-4889-A9C3-C0FA216BB2F1}" destId="{2C229FE1-B8FC-4F7E-BEC1-CED2E07C8468}" srcOrd="0" destOrd="0" presId="urn:microsoft.com/office/officeart/2005/8/layout/matrix1"/>
    <dgm:cxn modelId="{72200C36-1681-4E1A-82DE-8496D50F0340}" type="presOf" srcId="{6392450D-A5E3-44B1-9232-616304297556}" destId="{C73935D4-1D2A-42C9-9680-A021F08C410D}" srcOrd="0" destOrd="0" presId="urn:microsoft.com/office/officeart/2005/8/layout/matrix1"/>
    <dgm:cxn modelId="{662A25C1-2AE5-4976-8C12-D9A6252F2D96}" srcId="{6392450D-A5E3-44B1-9232-616304297556}" destId="{D84A6437-42AD-4618-890D-AADA8EEF92FB}" srcOrd="2" destOrd="0" parTransId="{A24B4B00-EB84-4DF8-A440-B4B3A7378BD5}" sibTransId="{A9BA7034-AF18-4789-8C02-1BF8F31F05F2}"/>
    <dgm:cxn modelId="{14619FDC-6F15-440C-9ECD-4CE97C1E06B2}" type="presParOf" srcId="{FC086E6E-6A1A-4398-B90E-59DF82A1A661}" destId="{A29214FC-083B-4297-9D9C-BCEDFF728597}" srcOrd="0" destOrd="0" presId="urn:microsoft.com/office/officeart/2005/8/layout/matrix1"/>
    <dgm:cxn modelId="{3745ACFE-C515-46D3-BF00-5B06C4BA86D6}" type="presParOf" srcId="{A29214FC-083B-4297-9D9C-BCEDFF728597}" destId="{2C229FE1-B8FC-4F7E-BEC1-CED2E07C8468}" srcOrd="0" destOrd="0" presId="urn:microsoft.com/office/officeart/2005/8/layout/matrix1"/>
    <dgm:cxn modelId="{941AA859-4A5C-45CD-A1AB-7100CB6B4D87}" type="presParOf" srcId="{A29214FC-083B-4297-9D9C-BCEDFF728597}" destId="{04D55027-914E-4570-A8C1-5D3515D12240}" srcOrd="1" destOrd="0" presId="urn:microsoft.com/office/officeart/2005/8/layout/matrix1"/>
    <dgm:cxn modelId="{A5E363D9-AC60-449C-A613-311CA8CDD1A3}" type="presParOf" srcId="{A29214FC-083B-4297-9D9C-BCEDFF728597}" destId="{85A1A0B8-C4CA-4B20-B018-DA4DCAC50FEE}" srcOrd="2" destOrd="0" presId="urn:microsoft.com/office/officeart/2005/8/layout/matrix1"/>
    <dgm:cxn modelId="{58830F9B-0870-4B2F-8780-C49E4107ADE9}" type="presParOf" srcId="{A29214FC-083B-4297-9D9C-BCEDFF728597}" destId="{21F0531B-D7AF-4828-AB59-8D3C7C56BED6}" srcOrd="3" destOrd="0" presId="urn:microsoft.com/office/officeart/2005/8/layout/matrix1"/>
    <dgm:cxn modelId="{3A46DBC6-940C-437E-9D0A-FB7F255D61C6}" type="presParOf" srcId="{A29214FC-083B-4297-9D9C-BCEDFF728597}" destId="{6EC964EB-C21E-4D43-949C-F2A12BEECEC0}" srcOrd="4" destOrd="0" presId="urn:microsoft.com/office/officeart/2005/8/layout/matrix1"/>
    <dgm:cxn modelId="{131E0B29-6BF3-4764-9110-8266AEDF7176}" type="presParOf" srcId="{A29214FC-083B-4297-9D9C-BCEDFF728597}" destId="{7BF7E40B-D7F6-4070-954E-1C6732F1E8EB}" srcOrd="5" destOrd="0" presId="urn:microsoft.com/office/officeart/2005/8/layout/matrix1"/>
    <dgm:cxn modelId="{D1CAC74B-2CE2-4B0E-A6C8-2266C0BB0436}" type="presParOf" srcId="{A29214FC-083B-4297-9D9C-BCEDFF728597}" destId="{62BB1C94-6DC2-4CED-8447-A237909BA3DE}" srcOrd="6" destOrd="0" presId="urn:microsoft.com/office/officeart/2005/8/layout/matrix1"/>
    <dgm:cxn modelId="{77A7A635-2B49-4420-9606-B48AB43C6442}" type="presParOf" srcId="{A29214FC-083B-4297-9D9C-BCEDFF728597}" destId="{B7FE703D-D6C8-4056-B873-B2A139683DE9}" srcOrd="7" destOrd="0" presId="urn:microsoft.com/office/officeart/2005/8/layout/matrix1"/>
    <dgm:cxn modelId="{34443F27-00EC-4809-8D80-3D4B709C2E60}" type="presParOf" srcId="{FC086E6E-6A1A-4398-B90E-59DF82A1A661}" destId="{C73935D4-1D2A-42C9-9680-A021F08C410D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2353-33F3-4F1E-9097-0847134ED2B6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5607-215C-4BF0-96D6-FE1E13BE82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Récepteurs Enzymes 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428596" y="2071678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Fixation du ligand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857496"/>
            <a:ext cx="5072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fixation du ligand constitue l’élément déclencheur de l’activation du récepteur.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conduit à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dimérisation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non covalente des récepteurs </a:t>
            </a:r>
          </a:p>
          <a:p>
            <a:pPr marL="457200" indent="-457200">
              <a:lnSpc>
                <a:spcPct val="20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286380" y="2928934"/>
            <a:ext cx="3500462" cy="36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Dimérisation des récepteurs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2428868"/>
            <a:ext cx="9001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oligomérisation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non covalente induite par la fixation du ligand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constitue le mécanisme déclencheur de l’autophosphorylation des tyrosines.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conduit à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dimérisation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non covalente des récepteurs 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boucle activatrice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présente dans les domaines tyrosine kinase cytoplasmiques en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conformation fermée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cette boucle empêche la fixation du substrat.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phosphorylation des tyrosines appartenant à la boucle par un récepteur voisin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autophosphorylation) la rend en </a:t>
            </a:r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conformation ouverte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laissant l’accès libre au site actif tyrosine kinase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Dimérisation des récepteurs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61274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2924132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se fait par: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lphaLcPeriod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Augmentation de l’activité catalytique intrinsèque du récepteur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250000"/>
              </a:lnSpc>
              <a:buFont typeface="+mj-lt"/>
              <a:buAutoNum type="alphaLcPeriod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Création de sites de fixation dans le domaine intracellulaire pour recruter les protéines de signalisation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2285992"/>
            <a:ext cx="9001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L’autophosphorylation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tyrosines peut être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bien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9750" indent="-2698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L’autophosphorylation cis: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phosphorylation est effectuée par le récepteur même, elle est probablement due à un changement de conformation provoqué par la fixation du ligand.</a:t>
            </a:r>
          </a:p>
          <a:p>
            <a:pPr marL="539750" indent="-2698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L’autophosphorylation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phosphorylation s’effectue entre récepteurs et est due à l’effet de proximité engendré par la dimérisation (ne nécessite aucun changement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conformationnel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539750" indent="-269875"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I.3. Activation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715172" cy="39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III. Activation 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2819657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RTKs contiennent entre 1 et 3 tyrosines dans la boucle activatrice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L’autophosphorylation des résidus tyrosines de la boucle activatrice génère des sites de fixation pour les protéines de signalisation pouvant reconnaitre les séquences contenant des phosphotyrosines.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domaines protéiques qui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reconnaissent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phosphotyrosines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sont les domaine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SH2 (domaine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homolgue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PTB (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phosphotyrosine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binding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39750" indent="-269875"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III. Activation 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500166" y="2643182"/>
            <a:ext cx="6000792" cy="399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III. Activation 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2819657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Selon le modèle de Hubbard et ses collaborateurs, la stimulation de l’activité tyrosine kinase par dimérisation des récepteurs suit le modèle suivant: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Sous forme monomérique, l’accès au site actif du domaine tyrosine kinase est partiellement obstrué par la boucle activatrice.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tyrosines de la boucle activatrices sont très conservés, leur phosphorylation provoque le déplacement de l’équilibre de la conformation, libérant ainsi l’accès au site catalytique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4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III. Activation des 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Autophosphorylation des tyrosines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85992"/>
            <a:ext cx="7352517" cy="45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5720" y="1857364"/>
            <a:ext cx="8501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Leur activité kinase permet le transfert du phosphate de l’ATP vers l’hydroxyle des tyrosines des protéines cibles/du récepteur lui-même (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autophosphorylation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 sont récepteurs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effecteurs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n’ont pas besoin d’un effecteur, ils réalisent eux même la transduction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agissent à deux niveaux : au niveau cytosolique par action biochimique et au niveau nucléaire (mitose)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jouent un rôle important dans de nombreux processus biologiques tels que : le cycle cellulaire, la migration cellulaire, le métabolisme, la croissance, la prolifération et la différenciation cellulaire.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I.1.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Généralités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2214554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RTKs activés mettent en jeu différentes voies de signalisation via des protéines possédant des modules protéiques pour transmettre le signal au noyau ou au différentes enzymes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principales voies sont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1438275" indent="-269875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Ras/MAP kinase</a:t>
            </a:r>
          </a:p>
          <a:p>
            <a:pPr marL="1438275" indent="-269875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Métabolisme du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phosphoinositol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4. Voies de signalisation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RTKs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2143116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protéines possédant les domaines SH2 et PTB interviennent dans la reconnaissance des sites d’autophosphorylation et dans la cascade d’évènements en aval.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Ces protéines peuvent posséder une activité enzymatique et modifier d’autres enzymes, des phospholipides ou des acides nucléiques pendant leur interaction.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protéines effectrices participant à la signalisation possèdent de petits modules constitués de 50 à 200 AA qui permettent des associations avec d’autres protéines, des membranes ou d’autres composants cellulaires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5. Modules protéiques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1643050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SH2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Défini comme une séquence conservée de 100 acides aminés environ, qui fixe une séquence peptidique particulière (jusqu’à 6 résidus) contenant une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phosphotyrosine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dans la partie C terminale (intracellulaire) du récepteur.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PTB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39750" indent="-269875" algn="just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composé d’environ 200 acides aminés, il fixe une séquence de 3 à 5 résidus en N terminale de la région intracellulaire du récepteur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5. Modules protéiques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2214554"/>
            <a:ext cx="8501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SH3 et domaine WW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Reconnaissent et fixent des régions riches en proline, 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SH3 fixe spécifiquement une séquence PXXP (P pour proline et X représente n’importe quel acide aminé)</a:t>
            </a:r>
          </a:p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domaine WW qui est un  petit module de 35 à 40 acides aminés, reconnait les motifs PPXY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5. Modules protéiques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5720" y="1857364"/>
            <a:ext cx="85011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PH (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pleckstrin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homolgy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composé d’environ 120 acides aminés, </a:t>
            </a: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nombreuses protéines possédant ce domaine sont impliqués dans la régulation de l’actine du cytosquelette et dans le ciblage intracellulaire au niveau de la membrane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5. Modules protéiques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571612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FYVE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Comprend un peu moins de 80 acides aminés et tient son nom des protéines de sa famille.</a:t>
            </a: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Sa structure présente deux doigts de zinc</a:t>
            </a: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PDZ: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 compose d’environ 90 acides aminés, et reconnait de courts motifs peptidiques hydrophobes de 4 résidus situés à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extremité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 terminale de la protéine cible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5. Modules protéiques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28662" y="2428868"/>
            <a:ext cx="7572428" cy="20002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Récepteurs à activité sérine/thréonine kinase</a:t>
            </a:r>
            <a:endParaRPr lang="fr-FR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1000108"/>
            <a:ext cx="9144000" cy="71438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 1.Généralités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II. Récepteurs à Sérine/thréonine Kinase :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2071678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reconnaissent et fixent les ligands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trois familles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facteurs de croissance qui interviennent surtout dans le  développement embryonnaire et la différenciation cellulaire :</a:t>
            </a:r>
          </a:p>
          <a:p>
            <a:pPr marL="727075" indent="-457200" algn="just">
              <a:lnSpc>
                <a:spcPct val="200000"/>
              </a:lnSpc>
              <a:buFont typeface="+mj-lt"/>
              <a:buAutoNum type="alphaLcPeriod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TGFs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Transforming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Factors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7075" indent="-457200" algn="just">
              <a:lnSpc>
                <a:spcPct val="200000"/>
              </a:lnSpc>
              <a:buFont typeface="+mj-lt"/>
              <a:buAutoNum type="alphaLcPeriod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Activines</a:t>
            </a:r>
          </a:p>
          <a:p>
            <a:pPr marL="727075" indent="-457200" algn="just">
              <a:lnSpc>
                <a:spcPct val="200000"/>
              </a:lnSpc>
              <a:buFont typeface="+mj-lt"/>
              <a:buAutoNum type="alphaLcPeriod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PMB: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Morphogenetic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Proteins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1000108"/>
            <a:ext cx="9144000" cy="71438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II.2.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Mécanisme d’activation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II. Récepteurs à Sérine/thréonine Kinase :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857364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269875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y aura intervention de deux types de récepteurs RI et  RII</a:t>
            </a:r>
          </a:p>
          <a:p>
            <a:pPr marL="539750" indent="-269875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ligand se fixe sur un récepteur de type I  (RI) formant un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hétérotetramère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750" indent="-269875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L’activité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kinasique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RI est induite par phosphorylation de certains de ses résidus sérine par RII. </a:t>
            </a: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269875" algn="just">
              <a:lnSpc>
                <a:spcPct val="20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360" r="22747"/>
          <a:stretch>
            <a:fillRect/>
          </a:stretch>
        </p:blipFill>
        <p:spPr bwMode="auto">
          <a:xfrm>
            <a:off x="285720" y="3467116"/>
            <a:ext cx="22145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31441"/>
          <a:stretch>
            <a:fillRect/>
          </a:stretch>
        </p:blipFill>
        <p:spPr bwMode="auto">
          <a:xfrm>
            <a:off x="6429388" y="3681430"/>
            <a:ext cx="235742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38554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1285852" y="607220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a</a:t>
            </a:r>
            <a:endParaRPr lang="fr-FR" sz="28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071934" y="609424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b</a:t>
            </a:r>
            <a:endParaRPr lang="fr-FR" sz="28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500958" y="607220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1000108"/>
            <a:ext cx="9144000" cy="71438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II.2.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Mécanisme d’activation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II. Récepteurs à Sérine/thréonine Kinase :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76709"/>
            <a:ext cx="34344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62395"/>
            <a:ext cx="2322840" cy="22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62395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4282" y="2000240"/>
            <a:ext cx="8643998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2698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activation est responsable de phosphorylation de constituants cytoplasmiques mobiles : Smad Famille de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intracellulaires intervenant dans la transduction du signal du facteur de croissance transformant-bêta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285852" y="607220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d</a:t>
            </a:r>
            <a:endParaRPr lang="fr-FR" sz="28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071934" y="609424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e</a:t>
            </a:r>
            <a:endParaRPr lang="fr-FR" sz="2800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500958" y="6072206"/>
            <a:ext cx="500066" cy="5494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f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406" y="1714488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RTKs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sont classés en 20 familles selon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leu domaines extracellulaire et intracellulaire . Parmi ces familles on distingue : </a:t>
            </a:r>
          </a:p>
          <a:p>
            <a:pPr marL="809625" indent="-2698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récepteurs à l’insuline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IR</a:t>
            </a:r>
          </a:p>
          <a:p>
            <a:pPr marL="809625" indent="-2698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récepteurs aux facteurs de croissance de l’épiderme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EGFR</a:t>
            </a:r>
          </a:p>
          <a:p>
            <a:pPr marL="809625" indent="-2698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récepteurs aux facteurs de croissance des plaquettes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PDGFR</a:t>
            </a:r>
          </a:p>
          <a:p>
            <a:pPr marL="809625" indent="-2698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récepteurs aux facteurs de croissance de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endothéluim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vasculaire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VEGFR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809625" indent="-269875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récepteurs aux facteurs de croissance des fibroblastes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FGFR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I.1.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Généralités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1000108"/>
            <a:ext cx="9144000" cy="71438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II.2.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Mécanisme d’activation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II. Récepteurs à Sérine/thréonine Kinase :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71470" y="1714488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Smad sont de trois types:</a:t>
            </a:r>
          </a:p>
          <a:p>
            <a:pPr marL="630238" indent="-269875" algn="just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R-Smad (</a:t>
            </a:r>
            <a:r>
              <a:rPr lang="fr-F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Smad):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phosphorylés et activés par le récepteur activé RI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comprennent les Smad 2 et 3 qui interviennent dans le cas ou les ligands sont des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TGFs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des activines, et les Smad 1, 5 et 8 pour les ligands BMP.</a:t>
            </a:r>
          </a:p>
          <a:p>
            <a:pPr marL="630238" indent="-269875" algn="just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-Smad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représentés par Smad 4</a:t>
            </a:r>
          </a:p>
          <a:p>
            <a:pPr marL="630238" indent="-269875" algn="just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I-Smad (Smad 6 et 7)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jouent le rôle d’inhibiteurs ou antagonistes  pour les R-Smad.</a:t>
            </a:r>
          </a:p>
          <a:p>
            <a:pPr marL="3603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Quand les R-Smad sont phosphorylés, ils forment un complexe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hétérotrimérique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avec Smad 4.</a:t>
            </a:r>
          </a:p>
          <a:p>
            <a:pPr marL="360363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 complexe pénètre dans le noyau et , en s’associant avec d’autres facteurs, module ma transcription de différents gènes cibles.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1000108"/>
            <a:ext cx="9144000" cy="71438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2. Mécanisme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d’activation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II. Récepteurs à Sérine/thréonine Kinase :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RSTs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1943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4695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256"/>
            <a:ext cx="7200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28596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269875" algn="just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Smad agissent directement sur l’expression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génique: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Domaine extracellulaire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39639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 domaine permet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fixation de ligands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Très diversifié et très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glycosylé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Possède une variété d’éléments conservés qui déterminent la spécificité de la liaison au ligand:</a:t>
            </a:r>
          </a:p>
          <a:p>
            <a:pPr marL="900113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Domaine de type immunoglobuline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00113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Domaine de type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fibronectine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III (FNIII)</a:t>
            </a:r>
          </a:p>
          <a:p>
            <a:pPr marL="900113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Domaine de type facteur de croissance épidermique EGFD</a:t>
            </a:r>
          </a:p>
          <a:p>
            <a:pPr marL="900113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Domaine riche en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cyctéine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00113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Domaine riche en leucine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85926"/>
            <a:ext cx="6429420" cy="49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6611" y="1714512"/>
            <a:ext cx="556290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Domaine transmembranaire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3214686"/>
            <a:ext cx="9144000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est constitué d’un seul segment de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22 à 26 acides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aminés organisé en une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hélice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9875" indent="-269875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Caractérisée par une séquence hydrophobe dont la fonction est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l’ancrage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 récepteur à la membrane.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ct val="200000"/>
              </a:lnSpc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Domaine intracellulaire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214311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se compose de trois régions:</a:t>
            </a:r>
          </a:p>
          <a:p>
            <a:pPr marL="982663" indent="-457200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Région juxta-membranaire</a:t>
            </a:r>
          </a:p>
          <a:p>
            <a:pPr marL="982663" indent="-457200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Domaine catalytique tyrosine kinase </a:t>
            </a:r>
          </a:p>
          <a:p>
            <a:pPr marL="982663" indent="-457200">
              <a:lnSpc>
                <a:spcPct val="150000"/>
              </a:lnSpc>
              <a:buFont typeface="+mj-lt"/>
              <a:buAutoNum type="alphaLcPeriod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Région carboxy-terminale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La longueur et la séquence des domaines juxta-membranaire et carboxy-terminale varient selon les RTKs et contiennent 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sites de phosphorylation tyrosine et sérine/thréonine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Ces sites peuvent être phosphoryles par le récepteur lui-même (autophosphorylation) ou bien par des protéines kinases.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00108"/>
            <a:ext cx="91440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I.2. Structure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1571612"/>
            <a:ext cx="9144000" cy="71438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Domaine intracellulaire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2643182"/>
            <a:ext cx="8858280" cy="307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Ces régions du domaine intracellulaire contiennent: </a:t>
            </a:r>
          </a:p>
          <a:p>
            <a:pPr marL="982663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sous -domaines régulateurs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influencent négativement ou positivement la liaison du substrat et la phosphorylation.</a:t>
            </a:r>
          </a:p>
          <a:p>
            <a:pPr marL="982663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sous-domaines impliqués dans la dimérisation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et/ou dans les changements structuraux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pendant l’activation de la kinase.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I. Récepteurs à Tyrosine Kinase RTKs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1623</Words>
  <Application>Microsoft Office PowerPoint</Application>
  <PresentationFormat>Affichage à l'écran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PMS</dc:creator>
  <cp:lastModifiedBy>PMS</cp:lastModifiedBy>
  <cp:revision>38</cp:revision>
  <dcterms:created xsi:type="dcterms:W3CDTF">2023-11-12T07:41:02Z</dcterms:created>
  <dcterms:modified xsi:type="dcterms:W3CDTF">2023-11-24T04:13:46Z</dcterms:modified>
</cp:coreProperties>
</file>