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77" r:id="rId4"/>
    <p:sldId id="258" r:id="rId5"/>
    <p:sldId id="278" r:id="rId6"/>
    <p:sldId id="259" r:id="rId7"/>
    <p:sldId id="279" r:id="rId8"/>
    <p:sldId id="280" r:id="rId9"/>
    <p:sldId id="260" r:id="rId10"/>
    <p:sldId id="261" r:id="rId11"/>
    <p:sldId id="262" r:id="rId12"/>
    <p:sldId id="281" r:id="rId13"/>
    <p:sldId id="263" r:id="rId14"/>
    <p:sldId id="289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6667" autoAdjust="0"/>
  </p:normalViewPr>
  <p:slideViewPr>
    <p:cSldViewPr>
      <p:cViewPr>
        <p:scale>
          <a:sx n="50" d="100"/>
          <a:sy n="50" d="100"/>
        </p:scale>
        <p:origin x="-108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39EC4CD-8DA6-4471-8851-BB0405FE2E21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066478-7054-4A46-A52F-6B44F314F6E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9EC4CD-8DA6-4471-8851-BB0405FE2E21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066478-7054-4A46-A52F-6B44F314F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9EC4CD-8DA6-4471-8851-BB0405FE2E21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066478-7054-4A46-A52F-6B44F314F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9EC4CD-8DA6-4471-8851-BB0405FE2E21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066478-7054-4A46-A52F-6B44F314F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39EC4CD-8DA6-4471-8851-BB0405FE2E21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066478-7054-4A46-A52F-6B44F314F6E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9EC4CD-8DA6-4471-8851-BB0405FE2E21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066478-7054-4A46-A52F-6B44F314F6E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9EC4CD-8DA6-4471-8851-BB0405FE2E21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066478-7054-4A46-A52F-6B44F314F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9EC4CD-8DA6-4471-8851-BB0405FE2E21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066478-7054-4A46-A52F-6B44F314F6E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9EC4CD-8DA6-4471-8851-BB0405FE2E21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066478-7054-4A46-A52F-6B44F314F6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39EC4CD-8DA6-4471-8851-BB0405FE2E21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066478-7054-4A46-A52F-6B44F314F6E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39EC4CD-8DA6-4471-8851-BB0405FE2E21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066478-7054-4A46-A52F-6B44F314F6E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039EC4CD-8DA6-4471-8851-BB0405FE2E21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1066478-7054-4A46-A52F-6B44F314F6E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Didactics and Pedagogy</a:t>
            </a:r>
            <a:endParaRPr lang="fr-FR" sz="4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0034" y="714356"/>
            <a:ext cx="6400800" cy="1000132"/>
          </a:xfrm>
        </p:spPr>
        <p:txBody>
          <a:bodyPr>
            <a:normAutofit/>
          </a:bodyPr>
          <a:lstStyle/>
          <a:p>
            <a:pPr algn="l"/>
            <a:r>
              <a:rPr lang="fr-FR" sz="3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</a:t>
            </a:r>
            <a:r>
              <a:rPr lang="en-GB" sz="3600" b="1" u="sng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(Part 1)</a:t>
            </a:r>
            <a:endParaRPr lang="fr-FR" sz="36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800" b="1" dirty="0" smtClean="0">
                <a:solidFill>
                  <a:srgbClr val="FFC000"/>
                </a:solidFill>
              </a:rPr>
              <a:t>1. Didactics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concept of </a:t>
            </a:r>
            <a:r>
              <a:rPr lang="en-US" dirty="0">
                <a:solidFill>
                  <a:srgbClr val="FFFF00"/>
                </a:solidFill>
              </a:rPr>
              <a:t>language didactics </a:t>
            </a:r>
            <a:r>
              <a:rPr lang="en-US" dirty="0"/>
              <a:t>has particularly been used in the </a:t>
            </a:r>
            <a:r>
              <a:rPr lang="en-US" dirty="0">
                <a:solidFill>
                  <a:srgbClr val="FFFF00"/>
                </a:solidFill>
              </a:rPr>
              <a:t>seventies</a:t>
            </a:r>
            <a:r>
              <a:rPr lang="en-US" dirty="0"/>
              <a:t>, since the </a:t>
            </a:r>
            <a:r>
              <a:rPr lang="en-US" b="1" dirty="0" err="1">
                <a:solidFill>
                  <a:srgbClr val="FFFF00"/>
                </a:solidFill>
              </a:rPr>
              <a:t>Dictionnaire</a:t>
            </a:r>
            <a:r>
              <a:rPr lang="en-US" b="1" dirty="0">
                <a:solidFill>
                  <a:srgbClr val="FFFF00"/>
                </a:solidFill>
              </a:rPr>
              <a:t> de </a:t>
            </a:r>
            <a:r>
              <a:rPr lang="en-US" b="1" dirty="0" err="1">
                <a:solidFill>
                  <a:srgbClr val="FFFF00"/>
                </a:solidFill>
              </a:rPr>
              <a:t>Didactique</a:t>
            </a:r>
            <a:r>
              <a:rPr lang="en-US" b="1" dirty="0">
                <a:solidFill>
                  <a:srgbClr val="FFFF00"/>
                </a:solidFill>
              </a:rPr>
              <a:t> des </a:t>
            </a:r>
            <a:r>
              <a:rPr lang="en-US" b="1" dirty="0" err="1">
                <a:solidFill>
                  <a:srgbClr val="FFFF00"/>
                </a:solidFill>
              </a:rPr>
              <a:t>Langues</a:t>
            </a:r>
            <a:r>
              <a:rPr lang="en-US" dirty="0"/>
              <a:t> got published by </a:t>
            </a:r>
            <a:r>
              <a:rPr lang="en-US" dirty="0">
                <a:solidFill>
                  <a:srgbClr val="FFFF00"/>
                </a:solidFill>
              </a:rPr>
              <a:t>Robert </a:t>
            </a:r>
            <a:r>
              <a:rPr lang="en-US" dirty="0" err="1">
                <a:solidFill>
                  <a:srgbClr val="FFFF00"/>
                </a:solidFill>
              </a:rPr>
              <a:t>Galisson</a:t>
            </a:r>
            <a:r>
              <a:rPr lang="en-US" dirty="0">
                <a:solidFill>
                  <a:srgbClr val="FFFF00"/>
                </a:solidFill>
              </a:rPr>
              <a:t> and Daniel </a:t>
            </a:r>
            <a:r>
              <a:rPr lang="en-US" dirty="0" err="1">
                <a:solidFill>
                  <a:srgbClr val="FFFF00"/>
                </a:solidFill>
              </a:rPr>
              <a:t>Coste</a:t>
            </a:r>
            <a:r>
              <a:rPr lang="en-US" dirty="0"/>
              <a:t> in </a:t>
            </a:r>
            <a:r>
              <a:rPr lang="en-US" dirty="0">
                <a:solidFill>
                  <a:srgbClr val="FFFF00"/>
                </a:solidFill>
              </a:rPr>
              <a:t>1976</a:t>
            </a:r>
            <a:r>
              <a:rPr lang="en-US" dirty="0"/>
              <a:t>, and this helped to spread the term "</a:t>
            </a:r>
            <a:r>
              <a:rPr lang="en-US" dirty="0">
                <a:solidFill>
                  <a:srgbClr val="FFFF00"/>
                </a:solidFill>
              </a:rPr>
              <a:t>language didactics</a:t>
            </a:r>
            <a:r>
              <a:rPr lang="en-US" dirty="0"/>
              <a:t>" in </a:t>
            </a:r>
            <a:r>
              <a:rPr lang="en-US" dirty="0">
                <a:solidFill>
                  <a:srgbClr val="FFFF00"/>
                </a:solidFill>
              </a:rPr>
              <a:t>France</a:t>
            </a:r>
            <a:r>
              <a:rPr lang="en-US" dirty="0"/>
              <a:t> and in some francophone countries.</a:t>
            </a:r>
            <a:endParaRPr lang="fr-FR" dirty="0"/>
          </a:p>
          <a:p>
            <a:pPr algn="just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800" b="1" dirty="0" smtClean="0">
                <a:solidFill>
                  <a:srgbClr val="FFC000"/>
                </a:solidFill>
              </a:rPr>
              <a:t>1. Didactics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>
                <a:solidFill>
                  <a:srgbClr val="FFFF00"/>
                </a:solidFill>
              </a:rPr>
              <a:t>Language didactics </a:t>
            </a:r>
            <a:r>
              <a:rPr lang="en-US" dirty="0"/>
              <a:t>is a research discipline that analyzes </a:t>
            </a:r>
            <a:r>
              <a:rPr lang="en-US" dirty="0">
                <a:solidFill>
                  <a:srgbClr val="FFFF00"/>
                </a:solidFill>
              </a:rPr>
              <a:t>content</a:t>
            </a:r>
            <a:r>
              <a:rPr lang="en-US" dirty="0"/>
              <a:t> (knowledge, skills</a:t>
            </a:r>
            <a:r>
              <a:rPr lang="en-US" dirty="0" smtClean="0"/>
              <a:t>,...) </a:t>
            </a:r>
            <a:r>
              <a:rPr lang="en-US" dirty="0"/>
              <a:t>and its concomitant </a:t>
            </a:r>
            <a:r>
              <a:rPr lang="en-US" dirty="0">
                <a:solidFill>
                  <a:srgbClr val="FFFF00"/>
                </a:solidFill>
              </a:rPr>
              <a:t>learning processes </a:t>
            </a:r>
            <a:r>
              <a:rPr lang="en-US" dirty="0"/>
              <a:t>as object of teaching. 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It </a:t>
            </a:r>
            <a:r>
              <a:rPr lang="en-US" dirty="0"/>
              <a:t>consists of all </a:t>
            </a:r>
            <a:r>
              <a:rPr lang="en-US" dirty="0">
                <a:solidFill>
                  <a:srgbClr val="FFFF00"/>
                </a:solidFill>
              </a:rPr>
              <a:t>the procedures </a:t>
            </a:r>
            <a:r>
              <a:rPr lang="en-US" dirty="0"/>
              <a:t>used to select, analyze, organize knowledge (</a:t>
            </a:r>
            <a:r>
              <a:rPr lang="en-US" dirty="0">
                <a:solidFill>
                  <a:srgbClr val="FFFF00"/>
                </a:solidFill>
              </a:rPr>
              <a:t>content</a:t>
            </a:r>
            <a:r>
              <a:rPr lang="en-US" dirty="0"/>
              <a:t>) and </a:t>
            </a:r>
            <a:r>
              <a:rPr lang="en-US" dirty="0">
                <a:solidFill>
                  <a:srgbClr val="FFFF00"/>
                </a:solidFill>
              </a:rPr>
              <a:t>adapt</a:t>
            </a:r>
            <a:r>
              <a:rPr lang="en-US" dirty="0"/>
              <a:t> it to the type of </a:t>
            </a:r>
            <a:r>
              <a:rPr lang="en-US" dirty="0" smtClean="0"/>
              <a:t>students </a:t>
            </a:r>
            <a:r>
              <a:rPr lang="en-US" dirty="0" err="1" smtClean="0"/>
              <a:t>i.e</a:t>
            </a:r>
            <a:r>
              <a:rPr lang="en-US" dirty="0" smtClean="0"/>
              <a:t> the conditions </a:t>
            </a:r>
            <a:r>
              <a:rPr lang="en-US" dirty="0"/>
              <a:t>for its selection. </a:t>
            </a:r>
            <a:endParaRPr lang="fr-FR" dirty="0"/>
          </a:p>
          <a:p>
            <a:pPr algn="just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800" b="1" dirty="0" smtClean="0">
                <a:solidFill>
                  <a:srgbClr val="FFC000"/>
                </a:solidFill>
              </a:rPr>
              <a:t>1. Didactics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As a discipline, </a:t>
            </a:r>
            <a:r>
              <a:rPr lang="en-US" dirty="0" smtClean="0">
                <a:solidFill>
                  <a:srgbClr val="FFFF00"/>
                </a:solidFill>
              </a:rPr>
              <a:t>language didactics </a:t>
            </a:r>
            <a:r>
              <a:rPr lang="en-US" dirty="0" smtClean="0"/>
              <a:t>is not only about </a:t>
            </a:r>
            <a:r>
              <a:rPr lang="en-US" dirty="0" smtClean="0">
                <a:solidFill>
                  <a:srgbClr val="FFFF00"/>
                </a:solidFill>
              </a:rPr>
              <a:t>knowledge</a:t>
            </a:r>
            <a:r>
              <a:rPr lang="en-US" dirty="0" smtClean="0"/>
              <a:t> acquisition but also the acquisition of a '</a:t>
            </a:r>
            <a:r>
              <a:rPr lang="en-US" dirty="0" smtClean="0">
                <a:solidFill>
                  <a:srgbClr val="FFFF00"/>
                </a:solidFill>
              </a:rPr>
              <a:t>know-how</a:t>
            </a:r>
            <a:r>
              <a:rPr lang="en-US" dirty="0" smtClean="0"/>
              <a:t>': the expertise or the </a:t>
            </a:r>
            <a:r>
              <a:rPr lang="en-US" dirty="0" smtClean="0">
                <a:solidFill>
                  <a:srgbClr val="FFFF00"/>
                </a:solidFill>
              </a:rPr>
              <a:t>ability to communicate </a:t>
            </a:r>
            <a:r>
              <a:rPr lang="en-US" dirty="0" smtClean="0"/>
              <a:t>with others i.e. </a:t>
            </a:r>
            <a:r>
              <a:rPr lang="en-US" dirty="0" smtClean="0">
                <a:solidFill>
                  <a:srgbClr val="FFFF00"/>
                </a:solidFill>
              </a:rPr>
              <a:t>to understand and be understood</a:t>
            </a:r>
            <a:r>
              <a:rPr lang="en-US" dirty="0" smtClean="0"/>
              <a:t>.</a:t>
            </a:r>
          </a:p>
          <a:p>
            <a:pPr algn="just">
              <a:buNone/>
            </a:pPr>
            <a:r>
              <a:rPr lang="en-US" dirty="0" smtClean="0"/>
              <a:t> </a:t>
            </a:r>
          </a:p>
          <a:p>
            <a:pPr algn="just"/>
            <a:r>
              <a:rPr lang="en-US" dirty="0" smtClean="0"/>
              <a:t>Since </a:t>
            </a:r>
            <a:r>
              <a:rPr lang="en-US" dirty="0" smtClean="0">
                <a:solidFill>
                  <a:srgbClr val="FFC000"/>
                </a:solidFill>
              </a:rPr>
              <a:t>teaching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FFC000"/>
                </a:solidFill>
              </a:rPr>
              <a:t>to mobilize means </a:t>
            </a:r>
            <a:r>
              <a:rPr lang="en-US" dirty="0" smtClean="0"/>
              <a:t>to ensure the transmission and appropriation of </a:t>
            </a:r>
            <a:r>
              <a:rPr lang="en-US" dirty="0" smtClean="0">
                <a:solidFill>
                  <a:srgbClr val="FFC000"/>
                </a:solidFill>
              </a:rPr>
              <a:t>content</a:t>
            </a:r>
            <a:r>
              <a:rPr lang="en-US" dirty="0" smtClean="0"/>
              <a:t>, teaching results from the interactive combination of </a:t>
            </a:r>
            <a:r>
              <a:rPr lang="en-US" b="1" dirty="0" smtClean="0">
                <a:solidFill>
                  <a:srgbClr val="FFC000"/>
                </a:solidFill>
              </a:rPr>
              <a:t>didactics and pedagogy</a:t>
            </a:r>
            <a:r>
              <a:rPr lang="en-US" dirty="0" smtClean="0"/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>
                <a:solidFill>
                  <a:srgbClr val="FFC000"/>
                </a:solidFill>
              </a:rPr>
              <a:t>2. Pedagogy: Art, </a:t>
            </a:r>
            <a:r>
              <a:rPr lang="en-US" sz="2800" b="1" dirty="0" smtClean="0">
                <a:solidFill>
                  <a:srgbClr val="FFC000"/>
                </a:solidFill>
              </a:rPr>
              <a:t/>
            </a:r>
            <a:br>
              <a:rPr lang="en-US" sz="2800" b="1" dirty="0" smtClean="0">
                <a:solidFill>
                  <a:srgbClr val="FFC000"/>
                </a:solidFill>
              </a:rPr>
            </a:br>
            <a:r>
              <a:rPr lang="en-US" sz="2800" b="1" dirty="0" smtClean="0">
                <a:solidFill>
                  <a:srgbClr val="FFC000"/>
                </a:solidFill>
              </a:rPr>
              <a:t>science </a:t>
            </a:r>
            <a:r>
              <a:rPr lang="en-US" sz="2800" b="1" dirty="0">
                <a:solidFill>
                  <a:srgbClr val="FFC000"/>
                </a:solidFill>
              </a:rPr>
              <a:t>or craft?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Of Greek origin, the word </a:t>
            </a:r>
            <a:r>
              <a:rPr lang="en-US" dirty="0">
                <a:solidFill>
                  <a:srgbClr val="FFFF00"/>
                </a:solidFill>
              </a:rPr>
              <a:t>'pedagogy</a:t>
            </a:r>
            <a:r>
              <a:rPr lang="en-US" dirty="0"/>
              <a:t>' is said to have appeared in </a:t>
            </a:r>
            <a:r>
              <a:rPr lang="en-US" dirty="0">
                <a:solidFill>
                  <a:srgbClr val="FFFF00"/>
                </a:solidFill>
              </a:rPr>
              <a:t>1485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Broadly</a:t>
            </a:r>
            <a:r>
              <a:rPr lang="en-US" dirty="0"/>
              <a:t>, just like didactics, while there are many who argue that </a:t>
            </a:r>
            <a:r>
              <a:rPr lang="en-US" dirty="0">
                <a:solidFill>
                  <a:srgbClr val="FFC000"/>
                </a:solidFill>
              </a:rPr>
              <a:t>pedagogy</a:t>
            </a:r>
            <a:r>
              <a:rPr lang="en-US" dirty="0"/>
              <a:t> can be approached as a </a:t>
            </a:r>
            <a:r>
              <a:rPr lang="en-US" dirty="0">
                <a:solidFill>
                  <a:srgbClr val="FFFF00"/>
                </a:solidFill>
              </a:rPr>
              <a:t>science</a:t>
            </a:r>
            <a:r>
              <a:rPr lang="en-US" dirty="0"/>
              <a:t> (see, for example, the discussions in </a:t>
            </a:r>
            <a:r>
              <a:rPr lang="en-US" dirty="0" err="1"/>
              <a:t>Kornbeck</a:t>
            </a:r>
            <a:r>
              <a:rPr lang="en-US" dirty="0"/>
              <a:t> and Jensen 2009), others look at it more as an </a:t>
            </a:r>
            <a:r>
              <a:rPr lang="en-US" dirty="0">
                <a:solidFill>
                  <a:srgbClr val="FFFF00"/>
                </a:solidFill>
              </a:rPr>
              <a:t>art</a:t>
            </a:r>
            <a:r>
              <a:rPr lang="en-US" dirty="0"/>
              <a:t> or </a:t>
            </a:r>
            <a:r>
              <a:rPr lang="en-US" dirty="0">
                <a:solidFill>
                  <a:srgbClr val="FFFF00"/>
                </a:solidFill>
              </a:rPr>
              <a:t>craft</a:t>
            </a:r>
            <a:r>
              <a:rPr lang="en-US" dirty="0"/>
              <a:t>.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>
                <a:solidFill>
                  <a:srgbClr val="FFC000"/>
                </a:solidFill>
              </a:rPr>
              <a:t>2. Pedagogy: Art, </a:t>
            </a:r>
            <a:r>
              <a:rPr lang="en-US" sz="2800" b="1" dirty="0" smtClean="0">
                <a:solidFill>
                  <a:srgbClr val="FFC000"/>
                </a:solidFill>
              </a:rPr>
              <a:t/>
            </a:r>
            <a:br>
              <a:rPr lang="en-US" sz="2800" b="1" dirty="0" smtClean="0">
                <a:solidFill>
                  <a:srgbClr val="FFC000"/>
                </a:solidFill>
              </a:rPr>
            </a:br>
            <a:r>
              <a:rPr lang="en-US" sz="2800" b="1" dirty="0" smtClean="0">
                <a:solidFill>
                  <a:srgbClr val="FFC000"/>
                </a:solidFill>
              </a:rPr>
              <a:t>science </a:t>
            </a:r>
            <a:r>
              <a:rPr lang="en-US" sz="2800" b="1" dirty="0">
                <a:solidFill>
                  <a:srgbClr val="FFC000"/>
                </a:solidFill>
              </a:rPr>
              <a:t>or craft?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26035"/>
          </a:xfrm>
        </p:spPr>
        <p:txBody>
          <a:bodyPr>
            <a:normAutofit/>
          </a:bodyPr>
          <a:lstStyle/>
          <a:p>
            <a:pPr>
              <a:buNone/>
            </a:pPr>
            <a:endParaRPr lang="fr-FR" dirty="0" smtClean="0"/>
          </a:p>
          <a:p>
            <a:pPr lvl="0">
              <a:buFont typeface="Wingdings" pitchFamily="2" charset="2"/>
              <a:buChar char="ü"/>
            </a:pPr>
            <a:r>
              <a:rPr lang="en-US" i="1" dirty="0" smtClean="0">
                <a:solidFill>
                  <a:srgbClr val="FFFF00"/>
                </a:solidFill>
              </a:rPr>
              <a:t>the art of teaching </a:t>
            </a:r>
            <a:r>
              <a:rPr lang="en-US" i="1" dirty="0" smtClean="0"/>
              <a:t>– the responsive, creative, intuitive part</a:t>
            </a:r>
          </a:p>
          <a:p>
            <a:pPr lvl="0">
              <a:buNone/>
            </a:pPr>
            <a:endParaRPr lang="fr-FR" i="1" dirty="0" smtClean="0"/>
          </a:p>
          <a:p>
            <a:pPr lvl="0">
              <a:buFont typeface="Wingdings" pitchFamily="2" charset="2"/>
              <a:buChar char="ü"/>
            </a:pPr>
            <a:r>
              <a:rPr lang="en-US" i="1" dirty="0" smtClean="0">
                <a:solidFill>
                  <a:srgbClr val="FFFF00"/>
                </a:solidFill>
              </a:rPr>
              <a:t>the craft of teaching </a:t>
            </a:r>
            <a:r>
              <a:rPr lang="en-US" i="1" dirty="0" smtClean="0"/>
              <a:t>– skills and practice</a:t>
            </a:r>
          </a:p>
          <a:p>
            <a:pPr lvl="0">
              <a:buNone/>
            </a:pPr>
            <a:endParaRPr lang="fr-FR" i="1" dirty="0" smtClean="0"/>
          </a:p>
          <a:p>
            <a:pPr lvl="0">
              <a:buFont typeface="Wingdings" pitchFamily="2" charset="2"/>
              <a:buChar char="ü"/>
            </a:pPr>
            <a:r>
              <a:rPr lang="en-US" i="1" dirty="0" smtClean="0">
                <a:solidFill>
                  <a:srgbClr val="FFFF00"/>
                </a:solidFill>
              </a:rPr>
              <a:t>the science of teaching </a:t>
            </a:r>
            <a:r>
              <a:rPr lang="en-US" i="1" dirty="0" smtClean="0"/>
              <a:t>– research-informed decision making and the theoretical underpinning</a:t>
            </a:r>
            <a:r>
              <a:rPr lang="en-US" i="1" dirty="0" smtClean="0"/>
              <a:t>.</a:t>
            </a:r>
          </a:p>
          <a:p>
            <a:pPr lvl="0" algn="r">
              <a:buFont typeface="Wingdings" pitchFamily="2" charset="2"/>
              <a:buChar char="ü"/>
            </a:pPr>
            <a:r>
              <a:rPr lang="en-US" sz="1800" i="1" dirty="0" smtClean="0"/>
              <a:t>To be continued…</a:t>
            </a:r>
            <a:endParaRPr lang="fr-FR" sz="1400" i="1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8572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1. Didactics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46303"/>
            <a:ext cx="8229600" cy="3925903"/>
          </a:xfrm>
        </p:spPr>
        <p:txBody>
          <a:bodyPr/>
          <a:lstStyle/>
          <a:p>
            <a:r>
              <a:rPr lang="en-US" dirty="0"/>
              <a:t>The term </a:t>
            </a:r>
            <a:r>
              <a:rPr lang="en-US" dirty="0" smtClean="0">
                <a:solidFill>
                  <a:srgbClr val="FFFF00"/>
                </a:solidFill>
              </a:rPr>
              <a:t>'didactic</a:t>
            </a:r>
            <a:r>
              <a:rPr lang="en-US" dirty="0" smtClean="0"/>
              <a:t>‘, </a:t>
            </a:r>
            <a:r>
              <a:rPr lang="en-US" dirty="0"/>
              <a:t>etymologically adjective, has long characterized all "that is specific to </a:t>
            </a:r>
            <a:r>
              <a:rPr lang="en-US" dirty="0">
                <a:solidFill>
                  <a:srgbClr val="FFFF00"/>
                </a:solidFill>
              </a:rPr>
              <a:t>teaching</a:t>
            </a:r>
            <a:r>
              <a:rPr lang="en-US" dirty="0"/>
              <a:t>".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originates from the </a:t>
            </a:r>
            <a:r>
              <a:rPr lang="en-US" dirty="0">
                <a:solidFill>
                  <a:srgbClr val="FFFF00"/>
                </a:solidFill>
              </a:rPr>
              <a:t>Greek</a:t>
            </a:r>
            <a:r>
              <a:rPr lang="en-US" dirty="0"/>
              <a:t> verb </a:t>
            </a:r>
            <a:r>
              <a:rPr lang="en-US" i="1" dirty="0" err="1">
                <a:solidFill>
                  <a:srgbClr val="FFFF00"/>
                </a:solidFill>
              </a:rPr>
              <a:t>Didaskein</a:t>
            </a:r>
            <a:r>
              <a:rPr lang="en-US" i="1" dirty="0"/>
              <a:t>, </a:t>
            </a:r>
            <a:r>
              <a:rPr lang="en-US" dirty="0"/>
              <a:t>which means </a:t>
            </a:r>
            <a:r>
              <a:rPr lang="en-US" dirty="0">
                <a:solidFill>
                  <a:srgbClr val="FFFF00"/>
                </a:solidFill>
              </a:rPr>
              <a:t>to teach</a:t>
            </a:r>
            <a:r>
              <a:rPr lang="en-US" dirty="0"/>
              <a:t>, </a:t>
            </a:r>
            <a:r>
              <a:rPr lang="en-US" dirty="0">
                <a:solidFill>
                  <a:srgbClr val="FFFF00"/>
                </a:solidFill>
              </a:rPr>
              <a:t>to educate</a:t>
            </a:r>
            <a:r>
              <a:rPr lang="en-US" dirty="0"/>
              <a:t>. 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800" b="1" dirty="0" smtClean="0">
                <a:solidFill>
                  <a:srgbClr val="FFC000"/>
                </a:solidFill>
              </a:rPr>
              <a:t>1. Didactics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However</a:t>
            </a:r>
            <a:r>
              <a:rPr lang="en-US" dirty="0" smtClean="0"/>
              <a:t>, the term can also mean: having the </a:t>
            </a:r>
            <a:r>
              <a:rPr lang="en-US" dirty="0" smtClean="0">
                <a:solidFill>
                  <a:srgbClr val="FFFF00"/>
                </a:solidFill>
              </a:rPr>
              <a:t>ability to teach</a:t>
            </a:r>
            <a:r>
              <a:rPr lang="en-US" dirty="0" smtClean="0"/>
              <a:t>, the </a:t>
            </a:r>
            <a:r>
              <a:rPr lang="en-US" dirty="0" smtClean="0">
                <a:solidFill>
                  <a:srgbClr val="FFFF00"/>
                </a:solidFill>
              </a:rPr>
              <a:t>content</a:t>
            </a:r>
            <a:r>
              <a:rPr lang="en-US" dirty="0" smtClean="0"/>
              <a:t> taught, teaching </a:t>
            </a:r>
            <a:r>
              <a:rPr lang="en-US" dirty="0" smtClean="0">
                <a:solidFill>
                  <a:srgbClr val="FFFF00"/>
                </a:solidFill>
              </a:rPr>
              <a:t>aids</a:t>
            </a:r>
            <a:r>
              <a:rPr lang="en-US" dirty="0" smtClean="0"/>
              <a:t>, including </a:t>
            </a:r>
            <a:r>
              <a:rPr lang="en-US" dirty="0" smtClean="0">
                <a:solidFill>
                  <a:srgbClr val="FFFF00"/>
                </a:solidFill>
              </a:rPr>
              <a:t>methods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FF00"/>
                </a:solidFill>
              </a:rPr>
              <a:t>media</a:t>
            </a:r>
            <a:r>
              <a:rPr lang="en-US" dirty="0" smtClean="0"/>
              <a:t>, the school and the </a:t>
            </a:r>
            <a:r>
              <a:rPr lang="en-US" dirty="0" smtClean="0">
                <a:solidFill>
                  <a:srgbClr val="FFFF00"/>
                </a:solidFill>
              </a:rPr>
              <a:t>classroom</a:t>
            </a:r>
            <a:r>
              <a:rPr lang="en-US" dirty="0" smtClean="0"/>
              <a:t> where learning takes place, and </a:t>
            </a:r>
            <a:r>
              <a:rPr lang="en-US" dirty="0" smtClean="0">
                <a:solidFill>
                  <a:srgbClr val="FFFF00"/>
                </a:solidFill>
              </a:rPr>
              <a:t>learning</a:t>
            </a:r>
            <a:r>
              <a:rPr lang="en-US" dirty="0" smtClean="0"/>
              <a:t> as the main activity of students.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800" b="1" dirty="0" smtClean="0">
                <a:solidFill>
                  <a:srgbClr val="FFC000"/>
                </a:solidFill>
              </a:rPr>
              <a:t>1. Didactics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of the important landmarks here was the publication of </a:t>
            </a:r>
            <a:r>
              <a:rPr lang="en-US" dirty="0">
                <a:solidFill>
                  <a:srgbClr val="FFFF00"/>
                </a:solidFill>
              </a:rPr>
              <a:t>John Amos </a:t>
            </a:r>
            <a:r>
              <a:rPr lang="en-US" dirty="0" smtClean="0">
                <a:solidFill>
                  <a:srgbClr val="FFFF00"/>
                </a:solidFill>
              </a:rPr>
              <a:t>Comenius’ </a:t>
            </a:r>
            <a:r>
              <a:rPr lang="en-US" dirty="0" smtClean="0"/>
              <a:t>book </a:t>
            </a:r>
            <a:r>
              <a:rPr lang="en-US" i="1" dirty="0">
                <a:solidFill>
                  <a:srgbClr val="FFFF00"/>
                </a:solidFill>
              </a:rPr>
              <a:t>The Great Didactics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/>
              <a:t>[</a:t>
            </a:r>
            <a:r>
              <a:rPr lang="en-US" i="1" dirty="0" err="1"/>
              <a:t>Didactica</a:t>
            </a:r>
            <a:r>
              <a:rPr lang="en-US" i="1" dirty="0"/>
              <a:t> Magna</a:t>
            </a:r>
            <a:r>
              <a:rPr lang="en-US" dirty="0"/>
              <a:t>] (first published in </a:t>
            </a:r>
            <a:r>
              <a:rPr lang="en-US" dirty="0">
                <a:solidFill>
                  <a:srgbClr val="FFFF00"/>
                </a:solidFill>
              </a:rPr>
              <a:t>Czech</a:t>
            </a:r>
            <a:r>
              <a:rPr lang="en-US" dirty="0"/>
              <a:t> in </a:t>
            </a:r>
            <a:r>
              <a:rPr lang="en-US" dirty="0">
                <a:solidFill>
                  <a:srgbClr val="FFFF00"/>
                </a:solidFill>
              </a:rPr>
              <a:t>1648</a:t>
            </a:r>
            <a:r>
              <a:rPr lang="en-US" dirty="0"/>
              <a:t>, in Latin in 1657, and </a:t>
            </a:r>
            <a:r>
              <a:rPr lang="en-US" dirty="0">
                <a:solidFill>
                  <a:srgbClr val="FFFF00"/>
                </a:solidFill>
              </a:rPr>
              <a:t>in English in 1896</a:t>
            </a:r>
            <a:r>
              <a:rPr lang="en-US" dirty="0"/>
              <a:t>). 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800" b="1" dirty="0" smtClean="0">
                <a:solidFill>
                  <a:srgbClr val="FFC000"/>
                </a:solidFill>
              </a:rPr>
              <a:t>1. Didactics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solidFill>
                  <a:srgbClr val="FFFF00"/>
                </a:solidFill>
              </a:rPr>
              <a:t>Comenius</a:t>
            </a:r>
            <a:r>
              <a:rPr lang="en-US" dirty="0" smtClean="0"/>
              <a:t> is a </a:t>
            </a:r>
            <a:r>
              <a:rPr lang="en-US" dirty="0" smtClean="0">
                <a:solidFill>
                  <a:srgbClr val="FFFF00"/>
                </a:solidFill>
              </a:rPr>
              <a:t>Czech</a:t>
            </a:r>
            <a:r>
              <a:rPr lang="en-US" dirty="0" smtClean="0"/>
              <a:t> educator of the seventeenth century who was the first to develop language </a:t>
            </a:r>
            <a:r>
              <a:rPr lang="en-US" dirty="0" smtClean="0">
                <a:solidFill>
                  <a:srgbClr val="FFFF00"/>
                </a:solidFill>
              </a:rPr>
              <a:t>textbooks</a:t>
            </a:r>
            <a:r>
              <a:rPr lang="en-US" dirty="0" smtClean="0"/>
              <a:t>; his </a:t>
            </a:r>
            <a:r>
              <a:rPr lang="en-US" dirty="0" smtClean="0">
                <a:solidFill>
                  <a:srgbClr val="FFFF00"/>
                </a:solidFill>
              </a:rPr>
              <a:t>goal</a:t>
            </a:r>
            <a:r>
              <a:rPr lang="en-US" dirty="0" smtClean="0"/>
              <a:t> was to </a:t>
            </a:r>
            <a:r>
              <a:rPr lang="en-US" dirty="0" smtClean="0">
                <a:solidFill>
                  <a:srgbClr val="FFFF00"/>
                </a:solidFill>
              </a:rPr>
              <a:t>structure</a:t>
            </a:r>
            <a:r>
              <a:rPr lang="en-US" dirty="0" smtClean="0"/>
              <a:t> explicitly the </a:t>
            </a:r>
            <a:r>
              <a:rPr lang="en-US" dirty="0" smtClean="0">
                <a:solidFill>
                  <a:srgbClr val="FFFF00"/>
                </a:solidFill>
              </a:rPr>
              <a:t>teaching</a:t>
            </a:r>
            <a:r>
              <a:rPr lang="en-US" dirty="0" smtClean="0"/>
              <a:t> of languages.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Today</a:t>
            </a:r>
            <a:r>
              <a:rPr lang="en-US" dirty="0" smtClean="0"/>
              <a:t>, more than 360 years after the publication of </a:t>
            </a:r>
            <a:r>
              <a:rPr lang="en-US" i="1" dirty="0" smtClean="0"/>
              <a:t>The Great Didactics</a:t>
            </a:r>
            <a:r>
              <a:rPr lang="en-US" dirty="0" smtClean="0"/>
              <a:t> the noun, </a:t>
            </a:r>
            <a:r>
              <a:rPr lang="en-US" dirty="0" smtClean="0">
                <a:solidFill>
                  <a:srgbClr val="FFFF00"/>
                </a:solidFill>
              </a:rPr>
              <a:t>didactics</a:t>
            </a:r>
            <a:r>
              <a:rPr lang="en-US" dirty="0" smtClean="0"/>
              <a:t>, has </a:t>
            </a:r>
            <a:r>
              <a:rPr lang="en-US" dirty="0" smtClean="0">
                <a:solidFill>
                  <a:srgbClr val="FFFF00"/>
                </a:solidFill>
              </a:rPr>
              <a:t>two meanings</a:t>
            </a:r>
            <a:r>
              <a:rPr lang="en-US" dirty="0" smtClean="0"/>
              <a:t>: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800" b="1" dirty="0" smtClean="0">
                <a:solidFill>
                  <a:srgbClr val="FFC000"/>
                </a:solidFill>
              </a:rPr>
              <a:t>1. Didactics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>
                <a:solidFill>
                  <a:srgbClr val="FFFF00"/>
                </a:solidFill>
              </a:rPr>
              <a:t>1. </a:t>
            </a:r>
            <a:r>
              <a:rPr lang="en-US" dirty="0"/>
              <a:t>In its </a:t>
            </a:r>
            <a:r>
              <a:rPr lang="en-US" dirty="0">
                <a:solidFill>
                  <a:srgbClr val="FFFF00"/>
                </a:solidFill>
              </a:rPr>
              <a:t>common meaning</a:t>
            </a:r>
            <a:r>
              <a:rPr lang="en-US" dirty="0"/>
              <a:t>, the terms "language didactics", "didactics of mathematics", "didactics of mechanics" etc., refer to the </a:t>
            </a:r>
            <a:r>
              <a:rPr lang="en-US" dirty="0">
                <a:solidFill>
                  <a:srgbClr val="FFFF00"/>
                </a:solidFill>
              </a:rPr>
              <a:t>use of teaching techniques and methods </a:t>
            </a:r>
            <a:r>
              <a:rPr lang="en-US" dirty="0"/>
              <a:t>specific to each discipline. </a:t>
            </a:r>
            <a:r>
              <a:rPr lang="en-US" dirty="0">
                <a:solidFill>
                  <a:srgbClr val="FFFF00"/>
                </a:solidFill>
              </a:rPr>
              <a:t>The techniques </a:t>
            </a:r>
            <a:r>
              <a:rPr lang="en-US" dirty="0"/>
              <a:t>used are, of course, </a:t>
            </a:r>
            <a:r>
              <a:rPr lang="en-US" dirty="0">
                <a:solidFill>
                  <a:srgbClr val="FFFF00"/>
                </a:solidFill>
              </a:rPr>
              <a:t>different</a:t>
            </a:r>
            <a:r>
              <a:rPr lang="en-US" dirty="0"/>
              <a:t> depending on </a:t>
            </a:r>
            <a:r>
              <a:rPr lang="en-US" dirty="0">
                <a:solidFill>
                  <a:srgbClr val="FFFF00"/>
                </a:solidFill>
              </a:rPr>
              <a:t>subject-matter</a:t>
            </a:r>
            <a:r>
              <a:rPr lang="en-US" dirty="0"/>
              <a:t>, since they depend directly on the </a:t>
            </a:r>
            <a:r>
              <a:rPr lang="en-US" dirty="0">
                <a:solidFill>
                  <a:srgbClr val="FFFF00"/>
                </a:solidFill>
              </a:rPr>
              <a:t>content</a:t>
            </a:r>
            <a:r>
              <a:rPr lang="en-US" dirty="0"/>
              <a:t> to be </a:t>
            </a:r>
            <a:r>
              <a:rPr lang="en-US" dirty="0" smtClean="0"/>
              <a:t>taught.</a:t>
            </a:r>
            <a:endParaRPr lang="fr-FR" dirty="0"/>
          </a:p>
          <a:p>
            <a:pPr algn="just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800" b="1" dirty="0" smtClean="0">
                <a:solidFill>
                  <a:srgbClr val="FFC000"/>
                </a:solidFill>
              </a:rPr>
              <a:t>1. Didactics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For example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FF00"/>
                </a:solidFill>
              </a:rPr>
              <a:t>language teaching </a:t>
            </a:r>
            <a:r>
              <a:rPr lang="en-US" dirty="0" smtClean="0"/>
              <a:t>uses audio-oral techniques, teaching the </a:t>
            </a:r>
            <a:r>
              <a:rPr lang="en-US" dirty="0" smtClean="0">
                <a:solidFill>
                  <a:srgbClr val="FFFF00"/>
                </a:solidFill>
              </a:rPr>
              <a:t>physical sciences </a:t>
            </a:r>
            <a:r>
              <a:rPr lang="en-US" dirty="0" smtClean="0"/>
              <a:t>requires the experimental approach, teaching </a:t>
            </a:r>
            <a:r>
              <a:rPr lang="en-US" dirty="0" smtClean="0">
                <a:solidFill>
                  <a:srgbClr val="FFFF00"/>
                </a:solidFill>
              </a:rPr>
              <a:t>economics</a:t>
            </a:r>
            <a:r>
              <a:rPr lang="en-US" dirty="0" smtClean="0"/>
              <a:t> focuses on case studies.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800" b="1" dirty="0" smtClean="0">
                <a:solidFill>
                  <a:srgbClr val="FFC000"/>
                </a:solidFill>
              </a:rPr>
              <a:t>1. Didactics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selected teaching techniques, their adaptation to the characteristics of the subject-matter, are the didactics of the discipline (</a:t>
            </a:r>
            <a:r>
              <a:rPr lang="en-US" dirty="0" err="1" smtClean="0"/>
              <a:t>i.e</a:t>
            </a:r>
            <a:r>
              <a:rPr lang="en-US" dirty="0" smtClean="0"/>
              <a:t> subject-matter); </a:t>
            </a:r>
            <a:r>
              <a:rPr lang="en-US" dirty="0" smtClean="0">
                <a:solidFill>
                  <a:srgbClr val="FFFF00"/>
                </a:solidFill>
              </a:rPr>
              <a:t>so the term is not specific only to languages</a:t>
            </a:r>
            <a:r>
              <a:rPr lang="en-US" dirty="0" smtClean="0"/>
              <a:t>.</a:t>
            </a:r>
            <a:endParaRPr lang="fr-FR" dirty="0" smtClean="0"/>
          </a:p>
          <a:p>
            <a:pPr algn="just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800" b="1" dirty="0" smtClean="0">
                <a:solidFill>
                  <a:srgbClr val="FFC000"/>
                </a:solidFill>
              </a:rPr>
              <a:t>1. Didactics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solidFill>
                  <a:srgbClr val="FFFF00"/>
                </a:solidFill>
              </a:rPr>
              <a:t>2. </a:t>
            </a:r>
            <a:r>
              <a:rPr lang="en-US" dirty="0"/>
              <a:t>In its </a:t>
            </a:r>
            <a:r>
              <a:rPr lang="en-US" dirty="0">
                <a:solidFill>
                  <a:srgbClr val="FFFF00"/>
                </a:solidFill>
              </a:rPr>
              <a:t>modern sense</a:t>
            </a:r>
            <a:r>
              <a:rPr lang="en-US" dirty="0"/>
              <a:t>, didactics studies the interactions that can establish themselves in a teaching/learning situation between an identified </a:t>
            </a:r>
            <a:r>
              <a:rPr lang="en-US" dirty="0">
                <a:solidFill>
                  <a:srgbClr val="FFFF00"/>
                </a:solidFill>
              </a:rPr>
              <a:t>content</a:t>
            </a:r>
            <a:r>
              <a:rPr lang="en-US" dirty="0"/>
              <a:t>, a </a:t>
            </a:r>
            <a:r>
              <a:rPr lang="en-US" dirty="0">
                <a:solidFill>
                  <a:srgbClr val="FFFF00"/>
                </a:solidFill>
              </a:rPr>
              <a:t>provider</a:t>
            </a:r>
            <a:r>
              <a:rPr lang="en-US" dirty="0"/>
              <a:t> of this knowledge and a </a:t>
            </a:r>
            <a:r>
              <a:rPr lang="en-US" dirty="0">
                <a:solidFill>
                  <a:srgbClr val="FFFF00"/>
                </a:solidFill>
              </a:rPr>
              <a:t>receiver</a:t>
            </a:r>
            <a:r>
              <a:rPr lang="en-US" dirty="0"/>
              <a:t>.</a:t>
            </a:r>
            <a:endParaRPr lang="fr-FR" dirty="0"/>
          </a:p>
          <a:p>
            <a:pPr algn="just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nderie">
  <a:themeElements>
    <a:clrScheme name="Fonderie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nderie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nderi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6402</TotalTime>
  <Words>649</Words>
  <Application>Microsoft Office PowerPoint</Application>
  <PresentationFormat>Affichage à l'écran (4:3)</PresentationFormat>
  <Paragraphs>42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Fonderie</vt:lpstr>
      <vt:lpstr>Didactics and Pedagogy</vt:lpstr>
      <vt:lpstr>1. Didactics  </vt:lpstr>
      <vt:lpstr>1. Didactics</vt:lpstr>
      <vt:lpstr>1. Didactics</vt:lpstr>
      <vt:lpstr>1. Didactics</vt:lpstr>
      <vt:lpstr>1. Didactics</vt:lpstr>
      <vt:lpstr>1. Didactics</vt:lpstr>
      <vt:lpstr>1. Didactics</vt:lpstr>
      <vt:lpstr>1. Didactics</vt:lpstr>
      <vt:lpstr>1. Didactics</vt:lpstr>
      <vt:lpstr>1. Didactics</vt:lpstr>
      <vt:lpstr>1. Didactics</vt:lpstr>
      <vt:lpstr>2. Pedagogy: Art,  science or craft?</vt:lpstr>
      <vt:lpstr>2. Pedagogy: Art,  science or craft?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</dc:creator>
  <cp:lastModifiedBy>pc</cp:lastModifiedBy>
  <cp:revision>47</cp:revision>
  <dcterms:created xsi:type="dcterms:W3CDTF">2017-09-23T09:27:07Z</dcterms:created>
  <dcterms:modified xsi:type="dcterms:W3CDTF">2020-12-04T15:05:22Z</dcterms:modified>
</cp:coreProperties>
</file>