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6" r:id="rId2"/>
    <p:sldId id="260" r:id="rId3"/>
    <p:sldId id="261" r:id="rId4"/>
    <p:sldId id="262" r:id="rId5"/>
    <p:sldId id="263" r:id="rId6"/>
    <p:sldId id="264" r:id="rId7"/>
    <p:sldId id="268" r:id="rId8"/>
    <p:sldId id="269" r:id="rId9"/>
    <p:sldId id="270" r:id="rId10"/>
    <p:sldId id="265" r:id="rId11"/>
    <p:sldId id="266" r:id="rId12"/>
    <p:sldId id="267" r:id="rId13"/>
    <p:sldId id="277" r:id="rId14"/>
    <p:sldId id="256" r:id="rId15"/>
    <p:sldId id="257" r:id="rId16"/>
    <p:sldId id="258" r:id="rId17"/>
    <p:sldId id="278" r:id="rId18"/>
    <p:sldId id="259" r:id="rId19"/>
    <p:sldId id="271" r:id="rId20"/>
    <p:sldId id="272" r:id="rId21"/>
    <p:sldId id="273" r:id="rId22"/>
    <p:sldId id="274"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850"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AA885B-1A3F-4627-85A0-F8B8C3D0D127}" type="datetimeFigureOut">
              <a:rPr lang="en-GB" smtClean="0"/>
              <a:t>27/02/2019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F2B74C-DE71-4867-8A36-848B03361945}" type="slidenum">
              <a:rPr lang="en-GB" smtClean="0"/>
              <a:t>‹#›</a:t>
            </a:fld>
            <a:endParaRPr lang="en-GB"/>
          </a:p>
        </p:txBody>
      </p:sp>
    </p:spTree>
    <p:extLst>
      <p:ext uri="{BB962C8B-B14F-4D97-AF65-F5344CB8AC3E}">
        <p14:creationId xmlns:p14="http://schemas.microsoft.com/office/powerpoint/2010/main" val="1743486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0F2B74C-DE71-4867-8A36-848B03361945}" type="slidenum">
              <a:rPr lang="en-GB" smtClean="0"/>
              <a:t>12</a:t>
            </a:fld>
            <a:endParaRPr lang="en-GB"/>
          </a:p>
        </p:txBody>
      </p:sp>
    </p:spTree>
    <p:extLst>
      <p:ext uri="{BB962C8B-B14F-4D97-AF65-F5344CB8AC3E}">
        <p14:creationId xmlns:p14="http://schemas.microsoft.com/office/powerpoint/2010/main" val="570533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B1A11-933E-4DB5-A9A5-953BAE981F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224EBC-FF9A-49B8-A2F1-3025E6C471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B8BEDA-966D-4AD0-8B5A-8D113030B2E5}"/>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5" name="Footer Placeholder 4">
            <a:extLst>
              <a:ext uri="{FF2B5EF4-FFF2-40B4-BE49-F238E27FC236}">
                <a16:creationId xmlns:a16="http://schemas.microsoft.com/office/drawing/2014/main" id="{1909B3DB-DCB6-4C93-BD74-3B4432DD4E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19DD02-8EC3-4BB8-9FD2-828FC7BBC948}"/>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371197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09E68-F06F-4FED-9D93-F6F5C546A72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2263AE0-3FB2-463F-9E20-8E7934D15D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E135AA-0A5B-4BF5-AB50-17C7E58DB11A}"/>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5" name="Footer Placeholder 4">
            <a:extLst>
              <a:ext uri="{FF2B5EF4-FFF2-40B4-BE49-F238E27FC236}">
                <a16:creationId xmlns:a16="http://schemas.microsoft.com/office/drawing/2014/main" id="{252A49DC-8847-4BE9-BE27-957DB3C35F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C74671-2FB1-4A72-B6D2-E0A819DCF930}"/>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96235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753576-C5D4-4A33-BBAD-CE54D38CF3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D6D1BB-84A2-4D03-9F50-97DD973453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12A612-4FCF-48FD-AD8E-D2CEBB206C84}"/>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5" name="Footer Placeholder 4">
            <a:extLst>
              <a:ext uri="{FF2B5EF4-FFF2-40B4-BE49-F238E27FC236}">
                <a16:creationId xmlns:a16="http://schemas.microsoft.com/office/drawing/2014/main" id="{8887C8A3-B97F-41B9-91F5-0E8A60B460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6763DD-5FDF-4371-A19F-97434D130A24}"/>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192035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B6B25-85BE-4677-BA89-C43ECE70F5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06C37F2-4603-447E-9BE0-8E58F4A733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5C8F65-1BBF-491A-BAB4-83A846A4ECBD}"/>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5" name="Footer Placeholder 4">
            <a:extLst>
              <a:ext uri="{FF2B5EF4-FFF2-40B4-BE49-F238E27FC236}">
                <a16:creationId xmlns:a16="http://schemas.microsoft.com/office/drawing/2014/main" id="{EAFE0DA8-1269-4AF7-9FBE-45A6F28FE1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A44F98-5DA6-4814-8BB3-004641B383A9}"/>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709173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82682-1B03-46DC-AC25-F1CF18D958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11F05C-D538-4FF8-8EB2-3C71B9F672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55B4967-0D9F-4FDA-8C6F-EE3344088659}"/>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5" name="Footer Placeholder 4">
            <a:extLst>
              <a:ext uri="{FF2B5EF4-FFF2-40B4-BE49-F238E27FC236}">
                <a16:creationId xmlns:a16="http://schemas.microsoft.com/office/drawing/2014/main" id="{20D30385-86B9-454D-90BE-788A870C63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D11D36-8169-4A50-BC0B-75564AA16B17}"/>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60013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BC6D-94FB-4B15-A587-F894F40192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E65532-44CE-41A7-9F73-0AD4637D20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D1C62E5-C10D-4069-A3CE-801EB5120DA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04981E-48ED-4A12-91F3-D6ECDE45BB7D}"/>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6" name="Footer Placeholder 5">
            <a:extLst>
              <a:ext uri="{FF2B5EF4-FFF2-40B4-BE49-F238E27FC236}">
                <a16:creationId xmlns:a16="http://schemas.microsoft.com/office/drawing/2014/main" id="{BBBF9E2C-CBEA-4F4B-90E8-BD757D70B5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A252FBF-FC88-4D32-8550-0AE1BE09C60F}"/>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3357810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E506-D275-43E2-BEE3-C7E774E9E24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1288DF-122D-4A4F-A164-D5706EB5B1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D331E79-45AA-4208-A7B1-36300943507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B392662-A21A-49F3-A6B3-AA904951F8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77E41F9-0B10-4919-89F4-8444A9E3160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C496A5-40FA-4702-9587-312C45A57631}"/>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8" name="Footer Placeholder 7">
            <a:extLst>
              <a:ext uri="{FF2B5EF4-FFF2-40B4-BE49-F238E27FC236}">
                <a16:creationId xmlns:a16="http://schemas.microsoft.com/office/drawing/2014/main" id="{820508DF-0356-46CF-B3B0-4CC661451A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C4E043-694D-44C6-BAFC-C5FF1226D513}"/>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2210138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49BC-5D6D-4EF5-9521-DBF0F3B6D1D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959481-74A6-44A4-B56E-F92FDE209F01}"/>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4" name="Footer Placeholder 3">
            <a:extLst>
              <a:ext uri="{FF2B5EF4-FFF2-40B4-BE49-F238E27FC236}">
                <a16:creationId xmlns:a16="http://schemas.microsoft.com/office/drawing/2014/main" id="{6C6C6477-5B96-4D16-BA1E-F4D8C41785B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BF4CFB-2D22-45F0-B2A6-E78FDCC0D414}"/>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282519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0A826C-9B5E-4ED6-92C7-0634E2D2C6FF}"/>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3" name="Footer Placeholder 2">
            <a:extLst>
              <a:ext uri="{FF2B5EF4-FFF2-40B4-BE49-F238E27FC236}">
                <a16:creationId xmlns:a16="http://schemas.microsoft.com/office/drawing/2014/main" id="{10C569E0-6E9B-4AB6-9B0F-4E1C016EB43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51B465-7EA5-44B8-80FD-209C029A5309}"/>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218831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9367-C06F-44FA-BDB6-D1FAF2E17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500CD3-F01F-43B7-9866-6793CCDB39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E5FF3C-C992-44D8-AAFD-53F5F37659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C9E9A3-3140-4CDE-8480-EACF83E49C80}"/>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6" name="Footer Placeholder 5">
            <a:extLst>
              <a:ext uri="{FF2B5EF4-FFF2-40B4-BE49-F238E27FC236}">
                <a16:creationId xmlns:a16="http://schemas.microsoft.com/office/drawing/2014/main" id="{E07A65E3-AED2-4861-84F1-0D6053C61D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D5D08A-2C70-446F-BAD9-810D65AEC859}"/>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1809923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F7A36-D106-46AC-B849-37071AC9EC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43687A6-D381-4BE9-9F6F-35A9D3EFDE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DE0EE57-2C62-4080-A05D-06FFBE2A3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E711E86-3022-4543-B797-B0E786741470}"/>
              </a:ext>
            </a:extLst>
          </p:cNvPr>
          <p:cNvSpPr>
            <a:spLocks noGrp="1"/>
          </p:cNvSpPr>
          <p:nvPr>
            <p:ph type="dt" sz="half" idx="10"/>
          </p:nvPr>
        </p:nvSpPr>
        <p:spPr/>
        <p:txBody>
          <a:bodyPr/>
          <a:lstStyle/>
          <a:p>
            <a:fld id="{A1F136FC-7AAA-4B17-83E8-F14D4626B1AF}" type="datetimeFigureOut">
              <a:rPr lang="en-GB" smtClean="0"/>
              <a:t>27/02/2019</a:t>
            </a:fld>
            <a:endParaRPr lang="en-GB"/>
          </a:p>
        </p:txBody>
      </p:sp>
      <p:sp>
        <p:nvSpPr>
          <p:cNvPr id="6" name="Footer Placeholder 5">
            <a:extLst>
              <a:ext uri="{FF2B5EF4-FFF2-40B4-BE49-F238E27FC236}">
                <a16:creationId xmlns:a16="http://schemas.microsoft.com/office/drawing/2014/main" id="{4E8A0A25-6500-459B-A300-48B10CEC1D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71585E7-6B00-4F97-8C29-AF8EB3383AC3}"/>
              </a:ext>
            </a:extLst>
          </p:cNvPr>
          <p:cNvSpPr>
            <a:spLocks noGrp="1"/>
          </p:cNvSpPr>
          <p:nvPr>
            <p:ph type="sldNum" sz="quarter" idx="12"/>
          </p:nvPr>
        </p:nvSpPr>
        <p:spPr/>
        <p:txBody>
          <a:bodyPr/>
          <a:lstStyle/>
          <a:p>
            <a:fld id="{C8E78DC4-155E-4D65-A702-82F69B0FA033}" type="slidenum">
              <a:rPr lang="en-GB" smtClean="0"/>
              <a:t>‹#›</a:t>
            </a:fld>
            <a:endParaRPr lang="en-GB"/>
          </a:p>
        </p:txBody>
      </p:sp>
    </p:spTree>
    <p:extLst>
      <p:ext uri="{BB962C8B-B14F-4D97-AF65-F5344CB8AC3E}">
        <p14:creationId xmlns:p14="http://schemas.microsoft.com/office/powerpoint/2010/main" val="836479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3FE821-4DE1-4FD0-B4AF-2C43670DA2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E26C8A-171F-4C1E-9CCE-482B8E43B9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7657B4-1497-4084-B70B-6587A5F132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136FC-7AAA-4B17-83E8-F14D4626B1AF}" type="datetimeFigureOut">
              <a:rPr lang="en-GB" smtClean="0"/>
              <a:t>27/02/2019</a:t>
            </a:fld>
            <a:endParaRPr lang="en-GB"/>
          </a:p>
        </p:txBody>
      </p:sp>
      <p:sp>
        <p:nvSpPr>
          <p:cNvPr id="5" name="Footer Placeholder 4">
            <a:extLst>
              <a:ext uri="{FF2B5EF4-FFF2-40B4-BE49-F238E27FC236}">
                <a16:creationId xmlns:a16="http://schemas.microsoft.com/office/drawing/2014/main" id="{C08958CE-A8F8-4588-B6D3-40898ED9A8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8AE874-94A3-45C6-995F-ACE50EFCF3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78DC4-155E-4D65-A702-82F69B0FA033}" type="slidenum">
              <a:rPr lang="en-GB" smtClean="0"/>
              <a:t>‹#›</a:t>
            </a:fld>
            <a:endParaRPr lang="en-GB"/>
          </a:p>
        </p:txBody>
      </p:sp>
    </p:spTree>
    <p:extLst>
      <p:ext uri="{BB962C8B-B14F-4D97-AF65-F5344CB8AC3E}">
        <p14:creationId xmlns:p14="http://schemas.microsoft.com/office/powerpoint/2010/main" val="4186079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F5C3-A8D4-4305-A1E6-A03DD6C87753}"/>
              </a:ext>
            </a:extLst>
          </p:cNvPr>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GB" dirty="0"/>
              <a:t>Linguistics Lectures on Sociolinguistics</a:t>
            </a:r>
          </a:p>
        </p:txBody>
      </p:sp>
      <p:sp>
        <p:nvSpPr>
          <p:cNvPr id="3" name="Content Placeholder 2">
            <a:extLst>
              <a:ext uri="{FF2B5EF4-FFF2-40B4-BE49-F238E27FC236}">
                <a16:creationId xmlns:a16="http://schemas.microsoft.com/office/drawing/2014/main" id="{6F75ECE7-9B62-4CF2-9A4D-B8FBBEA5EAE1}"/>
              </a:ext>
            </a:extLst>
          </p:cNvPr>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pPr marL="0" indent="0" algn="ctr">
              <a:buNone/>
            </a:pPr>
            <a:r>
              <a:rPr lang="en-GB" dirty="0"/>
              <a:t>Lecture 03</a:t>
            </a:r>
          </a:p>
          <a:p>
            <a:pPr algn="ctr"/>
            <a:r>
              <a:rPr lang="en-GB" dirty="0" err="1"/>
              <a:t>Standardisiation</a:t>
            </a:r>
            <a:r>
              <a:rPr lang="en-GB" dirty="0"/>
              <a:t> </a:t>
            </a:r>
          </a:p>
          <a:p>
            <a:pPr algn="ctr"/>
            <a:r>
              <a:rPr lang="en-GB" dirty="0"/>
              <a:t>Speech Communities</a:t>
            </a:r>
          </a:p>
          <a:p>
            <a:pPr algn="ctr"/>
            <a:r>
              <a:rPr lang="en-GB" dirty="0" err="1"/>
              <a:t>Multilinguiaism</a:t>
            </a:r>
            <a:r>
              <a:rPr lang="en-GB" dirty="0"/>
              <a:t>/Bilingualism</a:t>
            </a:r>
          </a:p>
          <a:p>
            <a:pPr algn="ctr"/>
            <a:r>
              <a:rPr lang="en-GB" dirty="0" err="1"/>
              <a:t>Diglossia</a:t>
            </a:r>
            <a:endParaRPr lang="en-GB" dirty="0"/>
          </a:p>
          <a:p>
            <a:r>
              <a:rPr lang="en-GB" dirty="0"/>
              <a:t>Dr Djalal Mansour</a:t>
            </a:r>
          </a:p>
          <a:p>
            <a:pPr marL="0" indent="0">
              <a:buNone/>
            </a:pPr>
            <a:r>
              <a:rPr lang="en-GB" dirty="0"/>
              <a:t>Thursday, February 28, 2019                                 </a:t>
            </a:r>
          </a:p>
        </p:txBody>
      </p:sp>
    </p:spTree>
    <p:extLst>
      <p:ext uri="{BB962C8B-B14F-4D97-AF65-F5344CB8AC3E}">
        <p14:creationId xmlns:p14="http://schemas.microsoft.com/office/powerpoint/2010/main" val="1560072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2C463-9045-43D3-927F-FA476ED617B9}"/>
              </a:ext>
            </a:extLst>
          </p:cNvPr>
          <p:cNvSpPr>
            <a:spLocks noGrp="1"/>
          </p:cNvSpPr>
          <p:nvPr>
            <p:ph type="title"/>
          </p:nvPr>
        </p:nvSpPr>
        <p:spPr>
          <a:xfrm>
            <a:off x="126124" y="204953"/>
            <a:ext cx="11227676" cy="977462"/>
          </a:xfrm>
        </p:spPr>
        <p:txBody>
          <a:bodyPr/>
          <a:lstStyle/>
          <a:p>
            <a:r>
              <a:rPr lang="en-GB" b="1" dirty="0">
                <a:solidFill>
                  <a:srgbClr val="FF0000"/>
                </a:solidFill>
              </a:rPr>
              <a:t>Areas of Disagreement (p.21- 22)</a:t>
            </a:r>
          </a:p>
        </p:txBody>
      </p:sp>
      <p:sp>
        <p:nvSpPr>
          <p:cNvPr id="3" name="Content Placeholder 2">
            <a:extLst>
              <a:ext uri="{FF2B5EF4-FFF2-40B4-BE49-F238E27FC236}">
                <a16:creationId xmlns:a16="http://schemas.microsoft.com/office/drawing/2014/main" id="{4D4283AB-75B0-4340-AFC9-FDC788915C6A}"/>
              </a:ext>
            </a:extLst>
          </p:cNvPr>
          <p:cNvSpPr>
            <a:spLocks noGrp="1"/>
          </p:cNvSpPr>
          <p:nvPr>
            <p:ph idx="1"/>
          </p:nvPr>
        </p:nvSpPr>
        <p:spPr>
          <a:xfrm>
            <a:off x="126124" y="1592316"/>
            <a:ext cx="12065876" cy="5265684"/>
          </a:xfrm>
        </p:spPr>
        <p:txBody>
          <a:bodyPr>
            <a:normAutofit/>
          </a:bodyPr>
          <a:lstStyle/>
          <a:p>
            <a:pPr marL="0" indent="0">
              <a:buNone/>
            </a:pPr>
            <a:r>
              <a:rPr lang="en-US" sz="3200" dirty="0"/>
              <a:t>However, many points of disagreement exist among linguists as to the exact provenance of the term ‘standard English’. John Joseph (1987: 17)</a:t>
            </a:r>
          </a:p>
          <a:p>
            <a:pPr marL="0" indent="0">
              <a:buNone/>
            </a:pPr>
            <a:r>
              <a:rPr lang="en-US" sz="3200" dirty="0"/>
              <a:t>believes that a standard language is not ‘native’ to anyone. It is a higher </a:t>
            </a:r>
            <a:r>
              <a:rPr lang="en-US" sz="3200" dirty="0" err="1"/>
              <a:t>cultura</a:t>
            </a:r>
            <a:r>
              <a:rPr lang="en-US" sz="3200" dirty="0"/>
              <a:t> endowment serving (formal) functions and has linguistic features that cannot be mastered until after the period of normal first-language acquisition (that is, the age of four or fi </a:t>
            </a:r>
            <a:r>
              <a:rPr lang="en-US" sz="3200" dirty="0" err="1"/>
              <a:t>ve</a:t>
            </a:r>
            <a:r>
              <a:rPr lang="en-US" sz="3200" dirty="0"/>
              <a:t>). Others disagree: for example, Michael Stubbs (1986: 87) argues that standard English is the native language of a particular social group – the educated middle classes.</a:t>
            </a:r>
            <a:endParaRPr lang="en-GB" sz="3200" dirty="0"/>
          </a:p>
        </p:txBody>
      </p:sp>
    </p:spTree>
    <p:extLst>
      <p:ext uri="{BB962C8B-B14F-4D97-AF65-F5344CB8AC3E}">
        <p14:creationId xmlns:p14="http://schemas.microsoft.com/office/powerpoint/2010/main" val="1009405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DAA8E-3AA9-4856-A899-BE7FB8EBEF04}"/>
              </a:ext>
            </a:extLst>
          </p:cNvPr>
          <p:cNvSpPr>
            <a:spLocks noGrp="1"/>
          </p:cNvSpPr>
          <p:nvPr>
            <p:ph type="title"/>
          </p:nvPr>
        </p:nvSpPr>
        <p:spPr>
          <a:xfrm>
            <a:off x="141890" y="236482"/>
            <a:ext cx="11887200" cy="945931"/>
          </a:xfrm>
        </p:spPr>
        <p:txBody>
          <a:bodyPr>
            <a:normAutofit fontScale="90000"/>
          </a:bodyPr>
          <a:lstStyle/>
          <a:p>
            <a:br>
              <a:rPr lang="en-US" dirty="0"/>
            </a:br>
            <a:r>
              <a:rPr lang="en-US" b="1" dirty="0">
                <a:solidFill>
                  <a:srgbClr val="FF0000"/>
                </a:solidFill>
              </a:rPr>
              <a:t>John Joseph (1987, p.  17) Vs. Michael Stubbs (1986: 87) </a:t>
            </a:r>
            <a:br>
              <a:rPr lang="en-US" dirty="0"/>
            </a:br>
            <a:endParaRPr lang="en-GB" dirty="0"/>
          </a:p>
        </p:txBody>
      </p:sp>
      <p:sp>
        <p:nvSpPr>
          <p:cNvPr id="3" name="Content Placeholder 2">
            <a:extLst>
              <a:ext uri="{FF2B5EF4-FFF2-40B4-BE49-F238E27FC236}">
                <a16:creationId xmlns:a16="http://schemas.microsoft.com/office/drawing/2014/main" id="{BD07FAE4-1931-4069-9807-19B8A46B684F}"/>
              </a:ext>
            </a:extLst>
          </p:cNvPr>
          <p:cNvSpPr>
            <a:spLocks noGrp="1"/>
          </p:cNvSpPr>
          <p:nvPr>
            <p:ph idx="1"/>
          </p:nvPr>
        </p:nvSpPr>
        <p:spPr>
          <a:xfrm>
            <a:off x="-63064" y="1355833"/>
            <a:ext cx="12192000" cy="5849007"/>
          </a:xfrm>
        </p:spPr>
        <p:txBody>
          <a:bodyPr>
            <a:normAutofit/>
          </a:bodyPr>
          <a:lstStyle/>
          <a:p>
            <a:pPr marL="0" indent="0">
              <a:buNone/>
            </a:pPr>
            <a:r>
              <a:rPr lang="en-GB" dirty="0"/>
              <a:t>Whereas the former </a:t>
            </a:r>
            <a:r>
              <a:rPr lang="en-US" dirty="0"/>
              <a:t>view places emphasis on vocabulary, including learned or technical term and on complex (bookish) syntactic constructions, the latter view (subscribe to by most sociolinguists) concentrates on everyday, non-technical uses of language. For someone like Stubbs, the standard form of a language must, by virtue of having a community of native speakers, be divisible int formal and informal norms. Speakers of standard English, he argues, ca be as casual, polite or rude as anyone else, and can use slang, swear an say things in bad taste or in bad style. This, of course, makes defining the features of a standard dialect much harder. Most English utterances can b easily classified (</a:t>
            </a:r>
            <a:r>
              <a:rPr lang="en-US" i="1" dirty="0"/>
              <a:t>I </a:t>
            </a:r>
            <a:r>
              <a:rPr lang="en-US" i="1" dirty="0" err="1"/>
              <a:t>ain’t</a:t>
            </a:r>
            <a:r>
              <a:rPr lang="en-US" i="1" dirty="0"/>
              <a:t> seen them kids </a:t>
            </a:r>
            <a:r>
              <a:rPr lang="en-US" dirty="0"/>
              <a:t>is non-standard; </a:t>
            </a:r>
            <a:r>
              <a:rPr lang="en-US" i="1" dirty="0"/>
              <a:t>I haven’t seen the kids </a:t>
            </a:r>
            <a:r>
              <a:rPr lang="en-US" dirty="0"/>
              <a:t>is standard though informal). However, there are some features which cannot be so easily </a:t>
            </a:r>
            <a:r>
              <a:rPr lang="en-US" dirty="0" err="1"/>
              <a:t>categorised</a:t>
            </a:r>
            <a:r>
              <a:rPr lang="en-US" dirty="0"/>
              <a:t>. Even among prescriptivists, there may be disagreements about the status of certain constructions.   (p.22)</a:t>
            </a:r>
            <a:endParaRPr lang="en-GB" dirty="0"/>
          </a:p>
        </p:txBody>
      </p:sp>
    </p:spTree>
    <p:extLst>
      <p:ext uri="{BB962C8B-B14F-4D97-AF65-F5344CB8AC3E}">
        <p14:creationId xmlns:p14="http://schemas.microsoft.com/office/powerpoint/2010/main" val="2788327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695DB-9A4D-4344-AA99-9CB8B59D6952}"/>
              </a:ext>
            </a:extLst>
          </p:cNvPr>
          <p:cNvSpPr>
            <a:spLocks noGrp="1"/>
          </p:cNvSpPr>
          <p:nvPr>
            <p:ph type="title"/>
          </p:nvPr>
        </p:nvSpPr>
        <p:spPr>
          <a:xfrm>
            <a:off x="204952" y="141890"/>
            <a:ext cx="11987048" cy="1024758"/>
          </a:xfrm>
        </p:spPr>
        <p:txBody>
          <a:bodyPr/>
          <a:lstStyle/>
          <a:p>
            <a:r>
              <a:rPr lang="en-GB" b="1" dirty="0">
                <a:solidFill>
                  <a:srgbClr val="FF0000"/>
                </a:solidFill>
              </a:rPr>
              <a:t>Gradients of </a:t>
            </a:r>
            <a:r>
              <a:rPr lang="en-GB" b="1" dirty="0" err="1">
                <a:solidFill>
                  <a:srgbClr val="FF0000"/>
                </a:solidFill>
              </a:rPr>
              <a:t>Standardness</a:t>
            </a:r>
            <a:r>
              <a:rPr lang="en-GB" b="1" dirty="0">
                <a:solidFill>
                  <a:srgbClr val="FF0000"/>
                </a:solidFill>
              </a:rPr>
              <a:t> (p.22)</a:t>
            </a:r>
          </a:p>
        </p:txBody>
      </p:sp>
      <p:sp>
        <p:nvSpPr>
          <p:cNvPr id="3" name="Content Placeholder 2">
            <a:extLst>
              <a:ext uri="{FF2B5EF4-FFF2-40B4-BE49-F238E27FC236}">
                <a16:creationId xmlns:a16="http://schemas.microsoft.com/office/drawing/2014/main" id="{F19D7B97-2D31-4365-BFCE-D0EE49E72EED}"/>
              </a:ext>
            </a:extLst>
          </p:cNvPr>
          <p:cNvSpPr>
            <a:spLocks noGrp="1"/>
          </p:cNvSpPr>
          <p:nvPr>
            <p:ph idx="1"/>
          </p:nvPr>
        </p:nvSpPr>
        <p:spPr>
          <a:xfrm>
            <a:off x="0" y="914400"/>
            <a:ext cx="12192000" cy="5943600"/>
          </a:xfrm>
        </p:spPr>
        <p:txBody>
          <a:bodyPr>
            <a:normAutofit/>
          </a:bodyPr>
          <a:lstStyle/>
          <a:p>
            <a:pPr marL="0" indent="0">
              <a:buNone/>
            </a:pPr>
            <a:r>
              <a:rPr lang="en-GB" dirty="0"/>
              <a:t>It makes sense to </a:t>
            </a:r>
            <a:r>
              <a:rPr lang="en-US" dirty="0"/>
              <a:t>think of a gradient of ‘</a:t>
            </a:r>
            <a:r>
              <a:rPr lang="en-US" dirty="0" err="1"/>
              <a:t>standardness</a:t>
            </a:r>
            <a:r>
              <a:rPr lang="en-US" dirty="0"/>
              <a:t>’ in cases like the following:</a:t>
            </a:r>
          </a:p>
          <a:p>
            <a:r>
              <a:rPr lang="en-US" i="1" dirty="0"/>
              <a:t>The man what you saw.</a:t>
            </a:r>
          </a:p>
          <a:p>
            <a:r>
              <a:rPr lang="en-US" i="1" dirty="0"/>
              <a:t>The man that you saw.</a:t>
            </a:r>
          </a:p>
          <a:p>
            <a:r>
              <a:rPr lang="en-US" i="1" dirty="0"/>
              <a:t>The man who you saw.</a:t>
            </a:r>
          </a:p>
          <a:p>
            <a:r>
              <a:rPr lang="en-US" i="1" dirty="0"/>
              <a:t>The man whom you saw.</a:t>
            </a:r>
          </a:p>
          <a:p>
            <a:r>
              <a:rPr lang="en-US" sz="3200" dirty="0"/>
              <a:t>These four sentences exist on a scale from least standard to most standard The first sentence is considered non-standard while the last one is considered standard in formal writing. The second and third sentences are intermediate in terms of </a:t>
            </a:r>
            <a:r>
              <a:rPr lang="en-US" sz="3200" dirty="0" err="1"/>
              <a:t>standardness</a:t>
            </a:r>
            <a:r>
              <a:rPr lang="en-US" sz="3200" dirty="0"/>
              <a:t>. Some editors, writers and teachers accept </a:t>
            </a:r>
            <a:r>
              <a:rPr lang="en-US" sz="3200" i="1" dirty="0"/>
              <a:t>that </a:t>
            </a:r>
            <a:r>
              <a:rPr lang="en-US" sz="3200" dirty="0"/>
              <a:t>and </a:t>
            </a:r>
            <a:r>
              <a:rPr lang="en-US" sz="3200" i="1" dirty="0"/>
              <a:t>who</a:t>
            </a:r>
            <a:r>
              <a:rPr lang="en-US" sz="3200" dirty="0"/>
              <a:t>, while others insist on restricting </a:t>
            </a:r>
            <a:r>
              <a:rPr lang="en-US" sz="3200" i="1" dirty="0"/>
              <a:t>that </a:t>
            </a:r>
            <a:r>
              <a:rPr lang="en-US" sz="3200" dirty="0"/>
              <a:t>to nonhuman referents and using </a:t>
            </a:r>
            <a:r>
              <a:rPr lang="en-US" sz="3200" i="1" dirty="0"/>
              <a:t>whom </a:t>
            </a:r>
            <a:r>
              <a:rPr lang="en-US" sz="3200" dirty="0"/>
              <a:t>as the only acceptable object pronoun </a:t>
            </a:r>
            <a:r>
              <a:rPr lang="en-GB" sz="3200" dirty="0"/>
              <a:t>for human referents.</a:t>
            </a:r>
          </a:p>
        </p:txBody>
      </p:sp>
    </p:spTree>
    <p:extLst>
      <p:ext uri="{BB962C8B-B14F-4D97-AF65-F5344CB8AC3E}">
        <p14:creationId xmlns:p14="http://schemas.microsoft.com/office/powerpoint/2010/main" val="1665730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ECFF7-6C4E-46EC-B08E-D45E90CEC1A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B8DB1A6-12C0-47C4-87F3-EE04738A461E}"/>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marL="0" indent="0" algn="ctr">
              <a:buNone/>
            </a:pPr>
            <a:endParaRPr lang="en-GB" sz="6000" b="1" dirty="0">
              <a:solidFill>
                <a:srgbClr val="FF0000"/>
              </a:solidFill>
            </a:endParaRPr>
          </a:p>
          <a:p>
            <a:pPr marL="0" indent="0" algn="ctr">
              <a:buNone/>
            </a:pPr>
            <a:r>
              <a:rPr lang="en-GB" sz="6000" b="1" dirty="0">
                <a:solidFill>
                  <a:srgbClr val="FF0000"/>
                </a:solidFill>
              </a:rPr>
              <a:t>Speech Community</a:t>
            </a:r>
            <a:endParaRPr lang="en-GB" sz="6000" dirty="0"/>
          </a:p>
        </p:txBody>
      </p:sp>
    </p:spTree>
    <p:extLst>
      <p:ext uri="{BB962C8B-B14F-4D97-AF65-F5344CB8AC3E}">
        <p14:creationId xmlns:p14="http://schemas.microsoft.com/office/powerpoint/2010/main" val="3107172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2172D-F4E7-4033-815C-A42248A39EC1}"/>
              </a:ext>
            </a:extLst>
          </p:cNvPr>
          <p:cNvSpPr>
            <a:spLocks noGrp="1"/>
          </p:cNvSpPr>
          <p:nvPr>
            <p:ph type="title"/>
          </p:nvPr>
        </p:nvSpPr>
        <p:spPr>
          <a:xfrm>
            <a:off x="1434662" y="157655"/>
            <a:ext cx="9919137" cy="756745"/>
          </a:xfrm>
        </p:spPr>
        <p:txBody>
          <a:bodyPr>
            <a:normAutofit/>
          </a:bodyPr>
          <a:lstStyle/>
          <a:p>
            <a:r>
              <a:rPr lang="en-GB" b="1" dirty="0">
                <a:solidFill>
                  <a:srgbClr val="FF0000"/>
                </a:solidFill>
              </a:rPr>
              <a:t>Speech Community p. 36</a:t>
            </a:r>
          </a:p>
        </p:txBody>
      </p:sp>
      <p:sp>
        <p:nvSpPr>
          <p:cNvPr id="3" name="Content Placeholder 2">
            <a:extLst>
              <a:ext uri="{FF2B5EF4-FFF2-40B4-BE49-F238E27FC236}">
                <a16:creationId xmlns:a16="http://schemas.microsoft.com/office/drawing/2014/main" id="{FD3D5EC7-5860-486E-BA6D-B761DD35D460}"/>
              </a:ext>
            </a:extLst>
          </p:cNvPr>
          <p:cNvSpPr>
            <a:spLocks noGrp="1"/>
          </p:cNvSpPr>
          <p:nvPr>
            <p:ph idx="1"/>
          </p:nvPr>
        </p:nvSpPr>
        <p:spPr>
          <a:xfrm>
            <a:off x="0" y="1690688"/>
            <a:ext cx="12192000" cy="5167312"/>
          </a:xfrm>
        </p:spPr>
        <p:txBody>
          <a:bodyPr>
            <a:normAutofit/>
          </a:bodyPr>
          <a:lstStyle/>
          <a:p>
            <a:r>
              <a:rPr lang="en-US" dirty="0"/>
              <a:t>1. Shared language use (Lyons 1970).</a:t>
            </a:r>
          </a:p>
          <a:p>
            <a:r>
              <a:rPr lang="en-US" dirty="0"/>
              <a:t>2. Frequency of interaction by a group of people (</a:t>
            </a:r>
            <a:r>
              <a:rPr lang="en-US" dirty="0" err="1"/>
              <a:t>Bloomfi</a:t>
            </a:r>
            <a:r>
              <a:rPr lang="en-US" dirty="0"/>
              <a:t> </a:t>
            </a:r>
            <a:r>
              <a:rPr lang="en-US" dirty="0" err="1"/>
              <a:t>eld</a:t>
            </a:r>
            <a:r>
              <a:rPr lang="en-US" dirty="0"/>
              <a:t> 1933; Hockett</a:t>
            </a:r>
          </a:p>
          <a:p>
            <a:r>
              <a:rPr lang="en-GB" dirty="0"/>
              <a:t>1958; </a:t>
            </a:r>
            <a:r>
              <a:rPr lang="en-GB" dirty="0" err="1"/>
              <a:t>Gumperz</a:t>
            </a:r>
            <a:r>
              <a:rPr lang="en-GB" dirty="0"/>
              <a:t> 1962).</a:t>
            </a:r>
          </a:p>
          <a:p>
            <a:r>
              <a:rPr lang="en-US" dirty="0"/>
              <a:t>3. Shared rules of speaking and interpretations of speech performance (</a:t>
            </a:r>
            <a:r>
              <a:rPr lang="en-US" dirty="0" err="1"/>
              <a:t>Hymes</a:t>
            </a:r>
            <a:endParaRPr lang="en-US" dirty="0"/>
          </a:p>
          <a:p>
            <a:r>
              <a:rPr lang="en-GB" dirty="0"/>
              <a:t>1972).</a:t>
            </a:r>
          </a:p>
          <a:p>
            <a:r>
              <a:rPr lang="en-US" dirty="0"/>
              <a:t>4. Shared attitudes and values regarding language forms and language use</a:t>
            </a:r>
          </a:p>
          <a:p>
            <a:r>
              <a:rPr lang="en-GB" dirty="0"/>
              <a:t>(</a:t>
            </a:r>
            <a:r>
              <a:rPr lang="en-GB" dirty="0" err="1"/>
              <a:t>Labov</a:t>
            </a:r>
            <a:r>
              <a:rPr lang="en-GB" dirty="0"/>
              <a:t> 1972a).</a:t>
            </a:r>
          </a:p>
          <a:p>
            <a:r>
              <a:rPr lang="en-US" dirty="0"/>
              <a:t>5. Shared sociocultural understandings and presupposition regarding speech</a:t>
            </a:r>
          </a:p>
          <a:p>
            <a:r>
              <a:rPr lang="en-GB" dirty="0"/>
              <a:t>events (</a:t>
            </a:r>
            <a:r>
              <a:rPr lang="en-GB" dirty="0" err="1"/>
              <a:t>Sherzer</a:t>
            </a:r>
            <a:r>
              <a:rPr lang="en-GB" dirty="0"/>
              <a:t> 1977).</a:t>
            </a:r>
          </a:p>
        </p:txBody>
      </p:sp>
    </p:spTree>
    <p:extLst>
      <p:ext uri="{BB962C8B-B14F-4D97-AF65-F5344CB8AC3E}">
        <p14:creationId xmlns:p14="http://schemas.microsoft.com/office/powerpoint/2010/main" val="1101756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0FC64-7F67-45B5-9B54-B275B6E5501E}"/>
              </a:ext>
            </a:extLst>
          </p:cNvPr>
          <p:cNvSpPr>
            <a:spLocks noGrp="1"/>
          </p:cNvSpPr>
          <p:nvPr>
            <p:ph type="title"/>
          </p:nvPr>
        </p:nvSpPr>
        <p:spPr>
          <a:xfrm>
            <a:off x="0" y="0"/>
            <a:ext cx="10515600" cy="1325563"/>
          </a:xfrm>
        </p:spPr>
        <p:txBody>
          <a:bodyPr/>
          <a:lstStyle/>
          <a:p>
            <a:r>
              <a:rPr lang="en-GB" b="1" dirty="0">
                <a:solidFill>
                  <a:srgbClr val="FF0000"/>
                </a:solidFill>
              </a:rPr>
              <a:t>Speech Community p. 36</a:t>
            </a:r>
          </a:p>
        </p:txBody>
      </p:sp>
      <p:sp>
        <p:nvSpPr>
          <p:cNvPr id="3" name="Content Placeholder 2">
            <a:extLst>
              <a:ext uri="{FF2B5EF4-FFF2-40B4-BE49-F238E27FC236}">
                <a16:creationId xmlns:a16="http://schemas.microsoft.com/office/drawing/2014/main" id="{CE5DFF87-CE3F-4BD7-9483-97D39B77EB4C}"/>
              </a:ext>
            </a:extLst>
          </p:cNvPr>
          <p:cNvSpPr>
            <a:spLocks noGrp="1"/>
          </p:cNvSpPr>
          <p:nvPr>
            <p:ph idx="1"/>
          </p:nvPr>
        </p:nvSpPr>
        <p:spPr>
          <a:xfrm>
            <a:off x="-1" y="1576552"/>
            <a:ext cx="11997559" cy="5281448"/>
          </a:xfrm>
        </p:spPr>
        <p:txBody>
          <a:bodyPr>
            <a:normAutofit/>
          </a:bodyPr>
          <a:lstStyle/>
          <a:p>
            <a:r>
              <a:rPr lang="en-US" sz="4000" dirty="0"/>
              <a:t>The core meaning that we might extract from these is that a speech community</a:t>
            </a:r>
          </a:p>
          <a:p>
            <a:pPr marL="0" indent="0">
              <a:buNone/>
            </a:pPr>
            <a:r>
              <a:rPr lang="en-US" sz="4000" dirty="0"/>
              <a:t>comprises people who are in habitual contact with each other by means of speech which involves either a shared language variety or shared ways of interpreting the different language varieties commonly used in the </a:t>
            </a:r>
            <a:r>
              <a:rPr lang="en-GB" sz="4000" dirty="0"/>
              <a:t>area.</a:t>
            </a:r>
          </a:p>
        </p:txBody>
      </p:sp>
    </p:spTree>
    <p:extLst>
      <p:ext uri="{BB962C8B-B14F-4D97-AF65-F5344CB8AC3E}">
        <p14:creationId xmlns:p14="http://schemas.microsoft.com/office/powerpoint/2010/main" val="4113778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43932-5368-432D-8315-3710823CFA62}"/>
              </a:ext>
            </a:extLst>
          </p:cNvPr>
          <p:cNvSpPr>
            <a:spLocks noGrp="1"/>
          </p:cNvSpPr>
          <p:nvPr>
            <p:ph type="title"/>
          </p:nvPr>
        </p:nvSpPr>
        <p:spPr>
          <a:xfrm>
            <a:off x="1" y="1"/>
            <a:ext cx="11353800" cy="977462"/>
          </a:xfrm>
        </p:spPr>
        <p:txBody>
          <a:bodyPr>
            <a:normAutofit/>
          </a:bodyPr>
          <a:lstStyle/>
          <a:p>
            <a:r>
              <a:rPr lang="en-US" b="1" dirty="0">
                <a:solidFill>
                  <a:schemeClr val="accent2"/>
                </a:solidFill>
              </a:rPr>
              <a:t>Peter Patrick Definition of Speech Community</a:t>
            </a:r>
            <a:endParaRPr lang="en-GB" b="1" dirty="0">
              <a:solidFill>
                <a:schemeClr val="accent2"/>
              </a:solidFill>
            </a:endParaRPr>
          </a:p>
        </p:txBody>
      </p:sp>
      <p:sp>
        <p:nvSpPr>
          <p:cNvPr id="3" name="Content Placeholder 2">
            <a:extLst>
              <a:ext uri="{FF2B5EF4-FFF2-40B4-BE49-F238E27FC236}">
                <a16:creationId xmlns:a16="http://schemas.microsoft.com/office/drawing/2014/main" id="{7ADD2389-F245-4F35-9134-AD462D58A587}"/>
              </a:ext>
            </a:extLst>
          </p:cNvPr>
          <p:cNvSpPr>
            <a:spLocks noGrp="1"/>
          </p:cNvSpPr>
          <p:nvPr>
            <p:ph idx="1"/>
          </p:nvPr>
        </p:nvSpPr>
        <p:spPr>
          <a:xfrm>
            <a:off x="0" y="1387366"/>
            <a:ext cx="12029090" cy="5328744"/>
          </a:xfrm>
        </p:spPr>
        <p:txBody>
          <a:bodyPr>
            <a:normAutofit/>
          </a:bodyPr>
          <a:lstStyle/>
          <a:p>
            <a:pPr marL="0" indent="0">
              <a:buNone/>
            </a:pPr>
            <a:r>
              <a:rPr lang="en-US" sz="3200" dirty="0"/>
              <a:t>Peter Patrick (2002: 593) concludes his detailed survey of the complexities</a:t>
            </a:r>
          </a:p>
          <a:p>
            <a:pPr marL="0" indent="0">
              <a:buNone/>
            </a:pPr>
            <a:r>
              <a:rPr lang="en-US" sz="3200" dirty="0"/>
              <a:t>of the concept of speech community, with a more postmodern</a:t>
            </a:r>
          </a:p>
          <a:p>
            <a:pPr marL="0" indent="0">
              <a:buNone/>
            </a:pPr>
            <a:r>
              <a:rPr lang="en-GB" sz="3200" dirty="0"/>
              <a:t>outlook: </a:t>
            </a:r>
            <a:r>
              <a:rPr lang="en-US" sz="3200" dirty="0"/>
              <a:t>[Researchers] should not presume social cohesion or accept it to be an inevitable result of interaction; size and its effects should not be taken for granted; social theories, including class analyses, must be explicitly invoked, not accepted as givens; the speech community should not be taken for a unit of social analysis; and we ought not to assume that [they] exist as </a:t>
            </a:r>
            <a:r>
              <a:rPr lang="en-US" sz="3200" dirty="0" err="1"/>
              <a:t>predefi</a:t>
            </a:r>
            <a:r>
              <a:rPr lang="en-US" sz="3200" dirty="0"/>
              <a:t> </a:t>
            </a:r>
            <a:r>
              <a:rPr lang="en-US" sz="3200" dirty="0" err="1"/>
              <a:t>ned</a:t>
            </a:r>
            <a:r>
              <a:rPr lang="en-US" sz="3200" dirty="0"/>
              <a:t> entities waiting to be researched or identify them with folk notions, but see them as objects constituted anew by the researcher’s gaze and the questions we ask.</a:t>
            </a:r>
            <a:endParaRPr lang="en-GB" sz="3200" dirty="0"/>
          </a:p>
        </p:txBody>
      </p:sp>
    </p:spTree>
    <p:extLst>
      <p:ext uri="{BB962C8B-B14F-4D97-AF65-F5344CB8AC3E}">
        <p14:creationId xmlns:p14="http://schemas.microsoft.com/office/powerpoint/2010/main" val="3526075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9398D-83F1-42CF-BF4C-8D8E5572FFA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9FC18FA-657F-4645-83E3-EB149CAA5BD8}"/>
              </a:ext>
            </a:extLst>
          </p:cNvPr>
          <p:cNvSpPr>
            <a:spLocks noGrp="1"/>
          </p:cNvSpPr>
          <p:nvPr>
            <p:ph idx="1"/>
          </p:nvPr>
        </p:nvSpPr>
        <p:spPr/>
        <p:style>
          <a:lnRef idx="3">
            <a:schemeClr val="lt1"/>
          </a:lnRef>
          <a:fillRef idx="1">
            <a:schemeClr val="dk1"/>
          </a:fillRef>
          <a:effectRef idx="1">
            <a:schemeClr val="dk1"/>
          </a:effectRef>
          <a:fontRef idx="minor">
            <a:schemeClr val="lt1"/>
          </a:fontRef>
        </p:style>
        <p:txBody>
          <a:bodyPr>
            <a:normAutofit/>
          </a:bodyPr>
          <a:lstStyle/>
          <a:p>
            <a:pPr marL="0" indent="0" algn="ctr">
              <a:buNone/>
            </a:pPr>
            <a:endParaRPr lang="en-GB" sz="5400" b="1" dirty="0">
              <a:solidFill>
                <a:schemeClr val="accent2"/>
              </a:solidFill>
            </a:endParaRPr>
          </a:p>
          <a:p>
            <a:pPr marL="0" indent="0" algn="ctr">
              <a:buNone/>
            </a:pPr>
            <a:r>
              <a:rPr lang="en-GB" sz="5400" b="1" dirty="0">
                <a:solidFill>
                  <a:schemeClr val="accent2"/>
                </a:solidFill>
              </a:rPr>
              <a:t>Bilingualism or Multilingualism</a:t>
            </a:r>
            <a:endParaRPr lang="en-GB" sz="5400" dirty="0"/>
          </a:p>
        </p:txBody>
      </p:sp>
    </p:spTree>
    <p:extLst>
      <p:ext uri="{BB962C8B-B14F-4D97-AF65-F5344CB8AC3E}">
        <p14:creationId xmlns:p14="http://schemas.microsoft.com/office/powerpoint/2010/main" val="2032963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F1881-505B-443A-BD6B-F6164B137506}"/>
              </a:ext>
            </a:extLst>
          </p:cNvPr>
          <p:cNvSpPr>
            <a:spLocks noGrp="1"/>
          </p:cNvSpPr>
          <p:nvPr>
            <p:ph type="title"/>
          </p:nvPr>
        </p:nvSpPr>
        <p:spPr>
          <a:xfrm>
            <a:off x="0" y="1"/>
            <a:ext cx="11353800" cy="1166648"/>
          </a:xfrm>
        </p:spPr>
        <p:txBody>
          <a:bodyPr/>
          <a:lstStyle/>
          <a:p>
            <a:r>
              <a:rPr lang="en-GB" b="1" dirty="0">
                <a:solidFill>
                  <a:schemeClr val="accent2"/>
                </a:solidFill>
              </a:rPr>
              <a:t>Bilingualism or Multilingualism</a:t>
            </a:r>
          </a:p>
        </p:txBody>
      </p:sp>
      <p:sp>
        <p:nvSpPr>
          <p:cNvPr id="3" name="Content Placeholder 2">
            <a:extLst>
              <a:ext uri="{FF2B5EF4-FFF2-40B4-BE49-F238E27FC236}">
                <a16:creationId xmlns:a16="http://schemas.microsoft.com/office/drawing/2014/main" id="{D1D93E9A-EA98-4A69-8AD4-6E24C9EA5683}"/>
              </a:ext>
            </a:extLst>
          </p:cNvPr>
          <p:cNvSpPr>
            <a:spLocks noGrp="1"/>
          </p:cNvSpPr>
          <p:nvPr>
            <p:ph idx="1"/>
          </p:nvPr>
        </p:nvSpPr>
        <p:spPr>
          <a:xfrm>
            <a:off x="0" y="1166650"/>
            <a:ext cx="12192000" cy="5691350"/>
          </a:xfrm>
        </p:spPr>
        <p:txBody>
          <a:bodyPr>
            <a:normAutofit lnSpcReduction="10000"/>
          </a:bodyPr>
          <a:lstStyle/>
          <a:p>
            <a:pPr marL="0" indent="0">
              <a:buNone/>
            </a:pPr>
            <a:r>
              <a:rPr lang="en-US" dirty="0"/>
              <a:t>In this book, ‘bilingualism’ will be used as a general term for the use of two or more languages in a society</a:t>
            </a:r>
            <a:r>
              <a:rPr lang="en-US" sz="3200" dirty="0"/>
              <a:t>. The term thus subsumes the idea of ‘multilingualism’. Many writers do the reverse using the term ‘multilingualism’ in the more general way (to mean the use of </a:t>
            </a:r>
            <a:r>
              <a:rPr lang="en-US" sz="3200" i="1" dirty="0"/>
              <a:t>two or more </a:t>
            </a:r>
            <a:r>
              <a:rPr lang="en-US" sz="3200" dirty="0"/>
              <a:t>languages). Neither usage is quite satisfactory, and the reader has to deduce whether in certain cases </a:t>
            </a:r>
            <a:r>
              <a:rPr lang="en-US" sz="3200" i="1" dirty="0"/>
              <a:t>multi</a:t>
            </a:r>
            <a:r>
              <a:rPr lang="en-US" sz="3200" dirty="0"/>
              <a:t>- means ‘two’ or </a:t>
            </a:r>
            <a:r>
              <a:rPr lang="en-US" sz="3200" i="1" dirty="0"/>
              <a:t>bi </a:t>
            </a:r>
            <a:r>
              <a:rPr lang="en-US" sz="3200" dirty="0"/>
              <a:t>means ‘more than two’. In practice, with the aid of context however, there is little ambiguity. Some sociolinguists, however, prefer to restrict bilingualism to its literal sense of commanding two languages and multilingualism to more than two. This is the policy of the </a:t>
            </a:r>
            <a:r>
              <a:rPr lang="en-US" sz="3200" i="1" dirty="0"/>
              <a:t>International Journal of Multilingualism</a:t>
            </a:r>
            <a:r>
              <a:rPr lang="en-US" sz="3200" dirty="0"/>
              <a:t>, for example, which restricts its subject matter to the acquisition, use and theories regarding third or fourth languages (etc.) used by individuals, rather than </a:t>
            </a:r>
            <a:r>
              <a:rPr lang="en-GB" sz="3200" dirty="0"/>
              <a:t>second languages.</a:t>
            </a:r>
          </a:p>
        </p:txBody>
      </p:sp>
    </p:spTree>
    <p:extLst>
      <p:ext uri="{BB962C8B-B14F-4D97-AF65-F5344CB8AC3E}">
        <p14:creationId xmlns:p14="http://schemas.microsoft.com/office/powerpoint/2010/main" val="2114171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D58CE-2810-4A40-AB9C-033EF1908DCC}"/>
              </a:ext>
            </a:extLst>
          </p:cNvPr>
          <p:cNvSpPr>
            <a:spLocks noGrp="1"/>
          </p:cNvSpPr>
          <p:nvPr>
            <p:ph type="title"/>
          </p:nvPr>
        </p:nvSpPr>
        <p:spPr>
          <a:xfrm>
            <a:off x="0" y="110359"/>
            <a:ext cx="12044855" cy="1040523"/>
          </a:xfrm>
        </p:spPr>
        <p:txBody>
          <a:bodyPr>
            <a:normAutofit fontScale="90000"/>
          </a:bodyPr>
          <a:lstStyle/>
          <a:p>
            <a:r>
              <a:rPr lang="en-US" b="1" dirty="0" err="1">
                <a:solidFill>
                  <a:srgbClr val="FF0000"/>
                </a:solidFill>
              </a:rPr>
              <a:t>Diglossia</a:t>
            </a:r>
            <a:r>
              <a:rPr lang="en-US" b="1" dirty="0">
                <a:solidFill>
                  <a:srgbClr val="FF0000"/>
                </a:solidFill>
              </a:rPr>
              <a:t> – An Unequal Arrangement of Language Varieties</a:t>
            </a:r>
            <a:endParaRPr lang="en-GB" dirty="0">
              <a:solidFill>
                <a:srgbClr val="FF0000"/>
              </a:solidFill>
            </a:endParaRPr>
          </a:p>
        </p:txBody>
      </p:sp>
      <p:sp>
        <p:nvSpPr>
          <p:cNvPr id="3" name="Content Placeholder 2">
            <a:extLst>
              <a:ext uri="{FF2B5EF4-FFF2-40B4-BE49-F238E27FC236}">
                <a16:creationId xmlns:a16="http://schemas.microsoft.com/office/drawing/2014/main" id="{050987A4-BE63-4C50-8654-D19C1CB4C660}"/>
              </a:ext>
            </a:extLst>
          </p:cNvPr>
          <p:cNvSpPr>
            <a:spLocks noGrp="1"/>
          </p:cNvSpPr>
          <p:nvPr>
            <p:ph idx="1"/>
          </p:nvPr>
        </p:nvSpPr>
        <p:spPr>
          <a:xfrm>
            <a:off x="78828" y="914400"/>
            <a:ext cx="12113172" cy="5896303"/>
          </a:xfrm>
        </p:spPr>
        <p:txBody>
          <a:bodyPr>
            <a:normAutofit/>
          </a:bodyPr>
          <a:lstStyle/>
          <a:p>
            <a:pPr marL="0" indent="0">
              <a:buNone/>
            </a:pPr>
            <a:r>
              <a:rPr lang="en-US" dirty="0"/>
              <a:t>Th</a:t>
            </a:r>
            <a:r>
              <a:rPr lang="en-US" sz="3100" dirty="0"/>
              <a:t>e term ‘</a:t>
            </a:r>
            <a:r>
              <a:rPr lang="en-US" sz="3100" dirty="0" err="1"/>
              <a:t>diglossia</a:t>
            </a:r>
            <a:r>
              <a:rPr lang="en-US" sz="3100" dirty="0"/>
              <a:t>’ was coined by the US linguist Charles Ferguson (1959) to denote a situation where two varieties of a language exist side by side throughout a speech community, with each being assigned a definite but non-overlapping role. Ferguson was interested in societies in which a classical form of a language (no longer spoken colloquially) was reserved for some functions like education, literature and public speeches, while a modern colloquial variety of the same language was used for other functions like domestic interaction. The community regards the classical form a superior, while the colloquial form tends to be taken for granted. Ferguson used the labels ‘H’ (‘high’) for the variety accorded social prestige and ‘L’ (‘low’) for the other variety. Ferguson stressed that these labels were meant for convenience of reference rather than as judgmental terms on his part.      p. 38</a:t>
            </a:r>
            <a:endParaRPr lang="en-GB" sz="3100" dirty="0"/>
          </a:p>
        </p:txBody>
      </p:sp>
    </p:spTree>
    <p:extLst>
      <p:ext uri="{BB962C8B-B14F-4D97-AF65-F5344CB8AC3E}">
        <p14:creationId xmlns:p14="http://schemas.microsoft.com/office/powerpoint/2010/main" val="677672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1D11E-D9E5-4FF6-BFFF-BCBAC93A454C}"/>
              </a:ext>
            </a:extLst>
          </p:cNvPr>
          <p:cNvSpPr>
            <a:spLocks noGrp="1"/>
          </p:cNvSpPr>
          <p:nvPr>
            <p:ph type="ctrTitle"/>
          </p:nvPr>
        </p:nvSpPr>
        <p:spPr/>
        <p:style>
          <a:lnRef idx="1">
            <a:schemeClr val="dk1"/>
          </a:lnRef>
          <a:fillRef idx="3">
            <a:schemeClr val="dk1"/>
          </a:fillRef>
          <a:effectRef idx="2">
            <a:schemeClr val="dk1"/>
          </a:effectRef>
          <a:fontRef idx="minor">
            <a:schemeClr val="lt1"/>
          </a:fontRef>
        </p:style>
        <p:txBody>
          <a:bodyPr>
            <a:normAutofit/>
          </a:bodyPr>
          <a:lstStyle/>
          <a:p>
            <a:r>
              <a:rPr lang="en-GB" b="1" dirty="0"/>
              <a:t>Standardisation </a:t>
            </a:r>
          </a:p>
        </p:txBody>
      </p:sp>
      <p:sp>
        <p:nvSpPr>
          <p:cNvPr id="3" name="Subtitle 2">
            <a:extLst>
              <a:ext uri="{FF2B5EF4-FFF2-40B4-BE49-F238E27FC236}">
                <a16:creationId xmlns:a16="http://schemas.microsoft.com/office/drawing/2014/main" id="{A5630A89-266C-405B-B7BD-02FBCE78042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707502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C9D54-D4F1-4C0C-B8FB-F60A19E64DB8}"/>
              </a:ext>
            </a:extLst>
          </p:cNvPr>
          <p:cNvSpPr>
            <a:spLocks noGrp="1"/>
          </p:cNvSpPr>
          <p:nvPr>
            <p:ph type="title"/>
          </p:nvPr>
        </p:nvSpPr>
        <p:spPr>
          <a:xfrm>
            <a:off x="331076" y="0"/>
            <a:ext cx="11022724" cy="945932"/>
          </a:xfrm>
        </p:spPr>
        <p:txBody>
          <a:bodyPr>
            <a:normAutofit/>
          </a:bodyPr>
          <a:lstStyle/>
          <a:p>
            <a:r>
              <a:rPr lang="en-GB" b="1" dirty="0">
                <a:solidFill>
                  <a:srgbClr val="FF0000"/>
                </a:solidFill>
              </a:rPr>
              <a:t>Arabic and </a:t>
            </a:r>
            <a:r>
              <a:rPr lang="en-GB" b="1" dirty="0" err="1">
                <a:solidFill>
                  <a:srgbClr val="FF0000"/>
                </a:solidFill>
              </a:rPr>
              <a:t>Diglossia</a:t>
            </a:r>
            <a:r>
              <a:rPr lang="en-GB" b="1" dirty="0">
                <a:solidFill>
                  <a:srgbClr val="FF0000"/>
                </a:solidFill>
              </a:rPr>
              <a:t>   p.38</a:t>
            </a:r>
          </a:p>
        </p:txBody>
      </p:sp>
      <p:sp>
        <p:nvSpPr>
          <p:cNvPr id="3" name="Content Placeholder 2">
            <a:extLst>
              <a:ext uri="{FF2B5EF4-FFF2-40B4-BE49-F238E27FC236}">
                <a16:creationId xmlns:a16="http://schemas.microsoft.com/office/drawing/2014/main" id="{7A838775-2140-421F-A7CC-1745D031EF49}"/>
              </a:ext>
            </a:extLst>
          </p:cNvPr>
          <p:cNvSpPr>
            <a:spLocks noGrp="1"/>
          </p:cNvSpPr>
          <p:nvPr>
            <p:ph idx="1"/>
          </p:nvPr>
        </p:nvSpPr>
        <p:spPr>
          <a:xfrm>
            <a:off x="0" y="1056290"/>
            <a:ext cx="12076386" cy="5801710"/>
          </a:xfrm>
        </p:spPr>
        <p:txBody>
          <a:bodyPr>
            <a:normAutofit/>
          </a:bodyPr>
          <a:lstStyle/>
          <a:p>
            <a:pPr marL="0" indent="0">
              <a:buNone/>
            </a:pPr>
            <a:r>
              <a:rPr lang="en-US" dirty="0"/>
              <a:t>Arabic in many parts of the Middle East is the paradigm example of </a:t>
            </a:r>
            <a:r>
              <a:rPr lang="en-US" dirty="0" err="1"/>
              <a:t>diglossia</a:t>
            </a:r>
            <a:r>
              <a:rPr lang="en-US" dirty="0"/>
              <a:t>, with Classical Arabic being accorded public and prestigious roles while colloquial Arabic is used in other roles. Table 1.1 shows typical </a:t>
            </a:r>
            <a:r>
              <a:rPr lang="en-US" dirty="0" err="1"/>
              <a:t>diglossi</a:t>
            </a:r>
            <a:r>
              <a:rPr lang="en-US" dirty="0"/>
              <a:t> distributions of H and L in the societies that Ferguson studied.</a:t>
            </a:r>
          </a:p>
          <a:p>
            <a:pPr marL="0" indent="0">
              <a:buNone/>
            </a:pPr>
            <a:endParaRPr lang="en-US" dirty="0"/>
          </a:p>
          <a:p>
            <a:pPr marL="0" indent="0">
              <a:buNone/>
            </a:pPr>
            <a:r>
              <a:rPr lang="en-US" dirty="0"/>
              <a:t>Great importance is attached to using the right variety in the right situation. According to Ferguson, an outsider who learns to speak fluently, accurate L and then uses it in a formal speech is an object of ridicule. A member of the speech community who uses H in a purely conversational situation or in an informal activity like shopping is equally an object of ridicule. In a sense, this is verbal hygiene taken to an extreme, with one variety not deemed worthy of ‘serious’ use.</a:t>
            </a:r>
            <a:endParaRPr lang="en-GB" dirty="0"/>
          </a:p>
        </p:txBody>
      </p:sp>
    </p:spTree>
    <p:extLst>
      <p:ext uri="{BB962C8B-B14F-4D97-AF65-F5344CB8AC3E}">
        <p14:creationId xmlns:p14="http://schemas.microsoft.com/office/powerpoint/2010/main" val="2185335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C868F-C894-4A41-9B08-9CD9323C50C8}"/>
              </a:ext>
            </a:extLst>
          </p:cNvPr>
          <p:cNvSpPr>
            <a:spLocks noGrp="1"/>
          </p:cNvSpPr>
          <p:nvPr>
            <p:ph type="title"/>
          </p:nvPr>
        </p:nvSpPr>
        <p:spPr>
          <a:xfrm>
            <a:off x="126124" y="1"/>
            <a:ext cx="11227676" cy="1355834"/>
          </a:xfrm>
        </p:spPr>
        <p:txBody>
          <a:bodyPr/>
          <a:lstStyle/>
          <a:p>
            <a:r>
              <a:rPr lang="en-GB" b="1" dirty="0" err="1">
                <a:solidFill>
                  <a:srgbClr val="FF0000"/>
                </a:solidFill>
              </a:rPr>
              <a:t>Diglossia</a:t>
            </a:r>
            <a:r>
              <a:rPr lang="en-GB" b="1" dirty="0">
                <a:solidFill>
                  <a:srgbClr val="FF0000"/>
                </a:solidFill>
              </a:rPr>
              <a:t> Vs Standard Dialect n  p/39</a:t>
            </a:r>
          </a:p>
        </p:txBody>
      </p:sp>
      <p:sp>
        <p:nvSpPr>
          <p:cNvPr id="3" name="Content Placeholder 2">
            <a:extLst>
              <a:ext uri="{FF2B5EF4-FFF2-40B4-BE49-F238E27FC236}">
                <a16:creationId xmlns:a16="http://schemas.microsoft.com/office/drawing/2014/main" id="{40E9650A-D744-4FC2-9027-FE81E7666D9E}"/>
              </a:ext>
            </a:extLst>
          </p:cNvPr>
          <p:cNvSpPr>
            <a:spLocks noGrp="1"/>
          </p:cNvSpPr>
          <p:nvPr>
            <p:ph idx="1"/>
          </p:nvPr>
        </p:nvSpPr>
        <p:spPr>
          <a:xfrm>
            <a:off x="0" y="1355834"/>
            <a:ext cx="12065876" cy="5502165"/>
          </a:xfrm>
        </p:spPr>
        <p:txBody>
          <a:bodyPr>
            <a:normAutofit/>
          </a:bodyPr>
          <a:lstStyle/>
          <a:p>
            <a:pPr marL="0" indent="0">
              <a:buNone/>
            </a:pPr>
            <a:r>
              <a:rPr lang="en-US" sz="3600" dirty="0" err="1"/>
              <a:t>Diglossia</a:t>
            </a:r>
            <a:r>
              <a:rPr lang="en-US" sz="3600" dirty="0"/>
              <a:t> is different from a simple ‘standard versus dialect’ arrangement in other societies. First, the standard in non-</a:t>
            </a:r>
            <a:r>
              <a:rPr lang="en-US" sz="3600" dirty="0" err="1"/>
              <a:t>diglossic</a:t>
            </a:r>
            <a:r>
              <a:rPr lang="en-US" sz="3600" dirty="0"/>
              <a:t> societies is typically a modern form spoken by some sectors of society from childhood. This is not the case with the H form in </a:t>
            </a:r>
            <a:r>
              <a:rPr lang="en-US" sz="3600" dirty="0" err="1"/>
              <a:t>diglossia</a:t>
            </a:r>
            <a:r>
              <a:rPr lang="en-US" sz="3600" dirty="0"/>
              <a:t>, which has to be learned via formal education. Second, the relationship between standard and dialect is typically a close one, and it is not always easy to draw the line between the two. Again, in contrast the H and L forms of </a:t>
            </a:r>
            <a:r>
              <a:rPr lang="en-US" sz="3600" dirty="0" err="1"/>
              <a:t>diglossia</a:t>
            </a:r>
            <a:r>
              <a:rPr lang="en-US" sz="3600" dirty="0"/>
              <a:t> have distinct grammars which are almost like those of different languages.</a:t>
            </a:r>
            <a:endParaRPr lang="en-GB" sz="3600" dirty="0"/>
          </a:p>
        </p:txBody>
      </p:sp>
    </p:spTree>
    <p:extLst>
      <p:ext uri="{BB962C8B-B14F-4D97-AF65-F5344CB8AC3E}">
        <p14:creationId xmlns:p14="http://schemas.microsoft.com/office/powerpoint/2010/main" val="160816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CF28A-D722-412F-9E46-98CAA2DF5794}"/>
              </a:ext>
            </a:extLst>
          </p:cNvPr>
          <p:cNvSpPr>
            <a:spLocks noGrp="1"/>
          </p:cNvSpPr>
          <p:nvPr>
            <p:ph type="title"/>
          </p:nvPr>
        </p:nvSpPr>
        <p:spPr>
          <a:xfrm>
            <a:off x="299544" y="0"/>
            <a:ext cx="11054255" cy="1087822"/>
          </a:xfrm>
        </p:spPr>
        <p:txBody>
          <a:bodyPr/>
          <a:lstStyle/>
          <a:p>
            <a:r>
              <a:rPr lang="en-GB" b="1" dirty="0" err="1">
                <a:solidFill>
                  <a:srgbClr val="FF0000"/>
                </a:solidFill>
              </a:rPr>
              <a:t>Diglossia</a:t>
            </a:r>
            <a:r>
              <a:rPr lang="en-GB" b="1" dirty="0">
                <a:solidFill>
                  <a:srgbClr val="FF0000"/>
                </a:solidFill>
              </a:rPr>
              <a:t> Vs Standard Dialect n  p/39-40</a:t>
            </a:r>
            <a:endParaRPr lang="en-GB" dirty="0"/>
          </a:p>
        </p:txBody>
      </p:sp>
      <p:sp>
        <p:nvSpPr>
          <p:cNvPr id="3" name="Content Placeholder 2">
            <a:extLst>
              <a:ext uri="{FF2B5EF4-FFF2-40B4-BE49-F238E27FC236}">
                <a16:creationId xmlns:a16="http://schemas.microsoft.com/office/drawing/2014/main" id="{62E2495E-2610-403B-B23E-1F79C8759B50}"/>
              </a:ext>
            </a:extLst>
          </p:cNvPr>
          <p:cNvSpPr>
            <a:spLocks noGrp="1"/>
          </p:cNvSpPr>
          <p:nvPr>
            <p:ph idx="1"/>
          </p:nvPr>
        </p:nvSpPr>
        <p:spPr>
          <a:xfrm>
            <a:off x="0" y="1229710"/>
            <a:ext cx="12076386" cy="5628290"/>
          </a:xfrm>
        </p:spPr>
        <p:txBody>
          <a:bodyPr>
            <a:normAutofit/>
          </a:bodyPr>
          <a:lstStyle/>
          <a:p>
            <a:pPr marL="0" indent="0">
              <a:buNone/>
            </a:pPr>
            <a:r>
              <a:rPr lang="en-US" sz="3200" dirty="0"/>
              <a:t>Whereas </a:t>
            </a:r>
            <a:r>
              <a:rPr lang="en-US" sz="3200" dirty="0" err="1"/>
              <a:t>diglossia</a:t>
            </a:r>
            <a:r>
              <a:rPr lang="en-US" sz="3200" dirty="0"/>
              <a:t> was meant to be a special concept limited to a few communities, the standard–dialect dichotomy today applies to almost all societies. One attempt at revising Ferguson’s scheme, which has come to be known as ‘Fishman’s extension’, places </a:t>
            </a:r>
            <a:r>
              <a:rPr lang="en-US" sz="3200" dirty="0" err="1"/>
              <a:t>diglossia</a:t>
            </a:r>
            <a:r>
              <a:rPr lang="en-US" sz="3200" dirty="0"/>
              <a:t> at the </a:t>
            </a:r>
            <a:r>
              <a:rPr lang="en-US" sz="3200" dirty="0" err="1"/>
              <a:t>centre</a:t>
            </a:r>
            <a:r>
              <a:rPr lang="en-US" sz="3200" dirty="0"/>
              <a:t> of an attempt to </a:t>
            </a:r>
            <a:r>
              <a:rPr lang="en-US" sz="3200" dirty="0" err="1"/>
              <a:t>characterise</a:t>
            </a:r>
            <a:r>
              <a:rPr lang="en-US" sz="3200" dirty="0"/>
              <a:t> societies in terms of their linguistic repertoires. Joshua Fishman (1967) argued that some societies show the kind of functional </a:t>
            </a:r>
            <a:r>
              <a:rPr lang="en-US" sz="3200" dirty="0" err="1"/>
              <a:t>specialisation</a:t>
            </a:r>
            <a:r>
              <a:rPr lang="en-US" sz="3200" dirty="0"/>
              <a:t> identified by Ferguson, where the roles of H and L were played by different languages, rather than two specially related forms of the same language. Fishman gave the example of Paraguay, where for the general population Spanish played the role of H while the indigenous language, Guarani, played the role of L.</a:t>
            </a:r>
            <a:endParaRPr lang="en-GB" sz="3200" dirty="0"/>
          </a:p>
        </p:txBody>
      </p:sp>
    </p:spTree>
    <p:extLst>
      <p:ext uri="{BB962C8B-B14F-4D97-AF65-F5344CB8AC3E}">
        <p14:creationId xmlns:p14="http://schemas.microsoft.com/office/powerpoint/2010/main" val="325475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B29B2-9801-4D69-8FBA-BDD2F01EB9B3}"/>
              </a:ext>
            </a:extLst>
          </p:cNvPr>
          <p:cNvSpPr>
            <a:spLocks noGrp="1"/>
          </p:cNvSpPr>
          <p:nvPr>
            <p:ph type="title"/>
          </p:nvPr>
        </p:nvSpPr>
        <p:spPr>
          <a:xfrm>
            <a:off x="236483" y="365125"/>
            <a:ext cx="11117317" cy="959177"/>
          </a:xfrm>
        </p:spPr>
        <p:txBody>
          <a:bodyPr>
            <a:normAutofit fontScale="90000"/>
          </a:bodyPr>
          <a:lstStyle/>
          <a:p>
            <a:r>
              <a:rPr lang="en-GB" b="1" dirty="0">
                <a:solidFill>
                  <a:srgbClr val="FF0000"/>
                </a:solidFill>
              </a:rPr>
              <a:t>Garvin and </a:t>
            </a:r>
            <a:r>
              <a:rPr lang="en-GB" b="1" dirty="0" err="1">
                <a:solidFill>
                  <a:srgbClr val="FF0000"/>
                </a:solidFill>
              </a:rPr>
              <a:t>Mathiot</a:t>
            </a:r>
            <a:r>
              <a:rPr lang="en-GB" b="1" dirty="0">
                <a:solidFill>
                  <a:srgbClr val="FF0000"/>
                </a:solidFill>
              </a:rPr>
              <a:t> Definition of Standard Language(1960: 783) (p.20)</a:t>
            </a:r>
          </a:p>
        </p:txBody>
      </p:sp>
      <p:sp>
        <p:nvSpPr>
          <p:cNvPr id="3" name="Content Placeholder 2">
            <a:extLst>
              <a:ext uri="{FF2B5EF4-FFF2-40B4-BE49-F238E27FC236}">
                <a16:creationId xmlns:a16="http://schemas.microsoft.com/office/drawing/2014/main" id="{70D03423-F722-4C82-BB8B-AEA7BD803B03}"/>
              </a:ext>
            </a:extLst>
          </p:cNvPr>
          <p:cNvSpPr>
            <a:spLocks noGrp="1"/>
          </p:cNvSpPr>
          <p:nvPr>
            <p:ph idx="1"/>
          </p:nvPr>
        </p:nvSpPr>
        <p:spPr>
          <a:xfrm>
            <a:off x="0" y="1481958"/>
            <a:ext cx="12192000" cy="5376042"/>
          </a:xfrm>
        </p:spPr>
        <p:txBody>
          <a:bodyPr>
            <a:normAutofit/>
          </a:bodyPr>
          <a:lstStyle/>
          <a:p>
            <a:pPr marL="0" indent="0">
              <a:buNone/>
            </a:pPr>
            <a:r>
              <a:rPr lang="en-GB" sz="3200" dirty="0"/>
              <a:t>Garvin and </a:t>
            </a:r>
            <a:r>
              <a:rPr lang="en-GB" sz="3200" dirty="0" err="1"/>
              <a:t>Mathiot</a:t>
            </a:r>
            <a:r>
              <a:rPr lang="en-GB" sz="3200" dirty="0"/>
              <a:t> (1960: 783) </a:t>
            </a:r>
            <a:r>
              <a:rPr lang="en-GB" sz="3200" dirty="0" err="1"/>
              <a:t>defi</a:t>
            </a:r>
            <a:r>
              <a:rPr lang="en-GB" sz="3200" dirty="0"/>
              <a:t> ned a standardised language as a ‘codified form </a:t>
            </a:r>
            <a:r>
              <a:rPr lang="en-US" sz="3200" dirty="0"/>
              <a:t>of a language, accepted by, and serving as a model to, a larger speech community’ In other words, the standard form of a language is that dialect which is most often associated with specific subgroups (usually educated people or people having high status and authority within the society) and with specific functions serving a community that goes beyond that of its native speakers (for example writing, education, radio and television). The term </a:t>
            </a:r>
            <a:r>
              <a:rPr lang="en-US" sz="3200" i="1" dirty="0"/>
              <a:t>codified </a:t>
            </a:r>
            <a:r>
              <a:rPr lang="en-US" sz="3200" dirty="0"/>
              <a:t>– based on Latin </a:t>
            </a:r>
            <a:r>
              <a:rPr lang="en-US" sz="3200" i="1" dirty="0"/>
              <a:t>codex </a:t>
            </a:r>
            <a:r>
              <a:rPr lang="en-US" sz="3200" dirty="0"/>
              <a:t>and English </a:t>
            </a:r>
            <a:r>
              <a:rPr lang="en-US" sz="3200" i="1" dirty="0"/>
              <a:t>code </a:t>
            </a:r>
            <a:r>
              <a:rPr lang="en-US" sz="3200" dirty="0"/>
              <a:t>– refers to the existence of explicit statements of the norms of a language, as in dictionaries and grammars, especially concerning aspects of language use where some </a:t>
            </a:r>
            <a:r>
              <a:rPr lang="en-GB" sz="3200" dirty="0"/>
              <a:t>variation exists among speakers.</a:t>
            </a:r>
          </a:p>
        </p:txBody>
      </p:sp>
    </p:spTree>
    <p:extLst>
      <p:ext uri="{BB962C8B-B14F-4D97-AF65-F5344CB8AC3E}">
        <p14:creationId xmlns:p14="http://schemas.microsoft.com/office/powerpoint/2010/main" val="221058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BE890-3C6D-4BBD-84EE-86E14BA3ACF3}"/>
              </a:ext>
            </a:extLst>
          </p:cNvPr>
          <p:cNvSpPr>
            <a:spLocks noGrp="1"/>
          </p:cNvSpPr>
          <p:nvPr>
            <p:ph type="title"/>
          </p:nvPr>
        </p:nvSpPr>
        <p:spPr>
          <a:xfrm>
            <a:off x="126124" y="15766"/>
            <a:ext cx="11227676" cy="993228"/>
          </a:xfrm>
        </p:spPr>
        <p:txBody>
          <a:bodyPr>
            <a:normAutofit/>
          </a:bodyPr>
          <a:lstStyle/>
          <a:p>
            <a:r>
              <a:rPr lang="en-GB" b="1" dirty="0">
                <a:solidFill>
                  <a:srgbClr val="FF0000"/>
                </a:solidFill>
              </a:rPr>
              <a:t>Social Dimension of Standardisation (p.20)</a:t>
            </a:r>
          </a:p>
        </p:txBody>
      </p:sp>
      <p:sp>
        <p:nvSpPr>
          <p:cNvPr id="3" name="Content Placeholder 2">
            <a:extLst>
              <a:ext uri="{FF2B5EF4-FFF2-40B4-BE49-F238E27FC236}">
                <a16:creationId xmlns:a16="http://schemas.microsoft.com/office/drawing/2014/main" id="{07168922-1F2F-40B7-8E4F-8FC2BDA96F17}"/>
              </a:ext>
            </a:extLst>
          </p:cNvPr>
          <p:cNvSpPr>
            <a:spLocks noGrp="1"/>
          </p:cNvSpPr>
          <p:nvPr>
            <p:ph idx="1"/>
          </p:nvPr>
        </p:nvSpPr>
        <p:spPr>
          <a:xfrm>
            <a:off x="0" y="1261240"/>
            <a:ext cx="12192000" cy="5596760"/>
          </a:xfrm>
        </p:spPr>
        <p:txBody>
          <a:bodyPr>
            <a:normAutofit/>
          </a:bodyPr>
          <a:lstStyle/>
          <a:p>
            <a:pPr marL="0" indent="0">
              <a:buNone/>
            </a:pPr>
            <a:r>
              <a:rPr lang="en-US" sz="3600" dirty="0"/>
              <a:t>The definition of </a:t>
            </a:r>
            <a:r>
              <a:rPr lang="en-US" sz="3600" dirty="0" err="1"/>
              <a:t>standardisation</a:t>
            </a:r>
            <a:r>
              <a:rPr lang="en-US" sz="3600" dirty="0"/>
              <a:t> draws attention to the social nature of the process. The popular conception that a standard form of a language is automatically an ‘original’ or ‘pure’ form o a language that pre-existed other dialects (which are ‘deviations’ from the standard) is frequently incorrect. </a:t>
            </a:r>
            <a:r>
              <a:rPr lang="en-US" sz="3600" dirty="0" err="1"/>
              <a:t>Standardisation</a:t>
            </a:r>
            <a:r>
              <a:rPr lang="en-US" sz="3600" dirty="0"/>
              <a:t> occurs when a language is put to a wider range of functions than previously – typically for the spread of literacy, education, government and administration, and in the expansion of the media. Successful </a:t>
            </a:r>
            <a:r>
              <a:rPr lang="en-US" sz="3600" dirty="0" err="1"/>
              <a:t>standardisation</a:t>
            </a:r>
            <a:r>
              <a:rPr lang="en-US" sz="3600" dirty="0"/>
              <a:t> involves the creation (or acceptance) of a variety as the most prestigious one, on account of its use by those who have status and power in the society.</a:t>
            </a:r>
            <a:endParaRPr lang="en-GB" sz="3600" dirty="0"/>
          </a:p>
        </p:txBody>
      </p:sp>
    </p:spTree>
    <p:extLst>
      <p:ext uri="{BB962C8B-B14F-4D97-AF65-F5344CB8AC3E}">
        <p14:creationId xmlns:p14="http://schemas.microsoft.com/office/powerpoint/2010/main" val="4180031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F4CCA-18D0-46E5-B3BD-57DDD3297F6C}"/>
              </a:ext>
            </a:extLst>
          </p:cNvPr>
          <p:cNvSpPr>
            <a:spLocks noGrp="1"/>
          </p:cNvSpPr>
          <p:nvPr>
            <p:ph type="title"/>
          </p:nvPr>
        </p:nvSpPr>
        <p:spPr>
          <a:xfrm>
            <a:off x="141891" y="236483"/>
            <a:ext cx="11211910" cy="1182415"/>
          </a:xfrm>
        </p:spPr>
        <p:txBody>
          <a:bodyPr/>
          <a:lstStyle/>
          <a:p>
            <a:r>
              <a:rPr lang="en-US" dirty="0"/>
              <a:t> </a:t>
            </a:r>
            <a:r>
              <a:rPr lang="en-US" b="1" dirty="0">
                <a:solidFill>
                  <a:srgbClr val="FF0000"/>
                </a:solidFill>
              </a:rPr>
              <a:t>(J. R. Edwards 1979: 76) (p.21): </a:t>
            </a:r>
            <a:r>
              <a:rPr lang="en-US" b="1" dirty="0" err="1">
                <a:solidFill>
                  <a:srgbClr val="FF0000"/>
                </a:solidFill>
              </a:rPr>
              <a:t>Standardisation</a:t>
            </a:r>
            <a:r>
              <a:rPr lang="en-US" b="1" dirty="0">
                <a:solidFill>
                  <a:srgbClr val="FF0000"/>
                </a:solidFill>
              </a:rPr>
              <a:t> </a:t>
            </a:r>
            <a:endParaRPr lang="en-GB" b="1" dirty="0">
              <a:solidFill>
                <a:srgbClr val="FF0000"/>
              </a:solidFill>
            </a:endParaRPr>
          </a:p>
        </p:txBody>
      </p:sp>
      <p:sp>
        <p:nvSpPr>
          <p:cNvPr id="3" name="Content Placeholder 2">
            <a:extLst>
              <a:ext uri="{FF2B5EF4-FFF2-40B4-BE49-F238E27FC236}">
                <a16:creationId xmlns:a16="http://schemas.microsoft.com/office/drawing/2014/main" id="{3DCD4ACE-CF50-44AF-AB75-737EAFD1CA11}"/>
              </a:ext>
            </a:extLst>
          </p:cNvPr>
          <p:cNvSpPr>
            <a:spLocks noGrp="1"/>
          </p:cNvSpPr>
          <p:nvPr>
            <p:ph idx="1"/>
          </p:nvPr>
        </p:nvSpPr>
        <p:spPr>
          <a:xfrm>
            <a:off x="141890" y="1418898"/>
            <a:ext cx="11211910" cy="4758065"/>
          </a:xfrm>
        </p:spPr>
        <p:txBody>
          <a:bodyPr>
            <a:normAutofit/>
          </a:bodyPr>
          <a:lstStyle/>
          <a:p>
            <a:r>
              <a:rPr lang="en-US" sz="4000" dirty="0"/>
              <a:t>The power of a standard variety derives from historical accident and convention. Parisian French, for example, is usually taken as the standard dialect of that language yet, if history had decreed that some other </a:t>
            </a:r>
            <a:r>
              <a:rPr lang="en-US" sz="4000" dirty="0" err="1"/>
              <a:t>centre</a:t>
            </a:r>
            <a:r>
              <a:rPr lang="en-US" sz="4000" dirty="0"/>
              <a:t> were to be the capital of France, then presumably its linguistic variety would now be the accepted standard. (J. R. Edwards 1979: 76)</a:t>
            </a:r>
            <a:endParaRPr lang="en-GB" sz="4000" dirty="0"/>
          </a:p>
        </p:txBody>
      </p:sp>
    </p:spTree>
    <p:extLst>
      <p:ext uri="{BB962C8B-B14F-4D97-AF65-F5344CB8AC3E}">
        <p14:creationId xmlns:p14="http://schemas.microsoft.com/office/powerpoint/2010/main" val="2188814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261D1-375B-41D3-AD46-E4C19E830E73}"/>
              </a:ext>
            </a:extLst>
          </p:cNvPr>
          <p:cNvSpPr>
            <a:spLocks noGrp="1"/>
          </p:cNvSpPr>
          <p:nvPr>
            <p:ph type="title"/>
          </p:nvPr>
        </p:nvSpPr>
        <p:spPr>
          <a:xfrm>
            <a:off x="0" y="252248"/>
            <a:ext cx="11353801" cy="867104"/>
          </a:xfrm>
        </p:spPr>
        <p:txBody>
          <a:bodyPr>
            <a:normAutofit fontScale="90000"/>
          </a:bodyPr>
          <a:lstStyle/>
          <a:p>
            <a:br>
              <a:rPr lang="en-GB" b="1" dirty="0">
                <a:solidFill>
                  <a:srgbClr val="FF0000"/>
                </a:solidFill>
              </a:rPr>
            </a:br>
            <a:r>
              <a:rPr lang="en-GB" b="1" dirty="0">
                <a:solidFill>
                  <a:srgbClr val="FF0000"/>
                </a:solidFill>
              </a:rPr>
              <a:t>David Crystal (1995: 110) (p.21) Features of SE</a:t>
            </a:r>
            <a:br>
              <a:rPr lang="en-GB" dirty="0"/>
            </a:br>
            <a:endParaRPr lang="en-GB" dirty="0"/>
          </a:p>
        </p:txBody>
      </p:sp>
      <p:sp>
        <p:nvSpPr>
          <p:cNvPr id="3" name="Content Placeholder 2">
            <a:extLst>
              <a:ext uri="{FF2B5EF4-FFF2-40B4-BE49-F238E27FC236}">
                <a16:creationId xmlns:a16="http://schemas.microsoft.com/office/drawing/2014/main" id="{750FEEB4-42F1-465B-A591-F115191E6678}"/>
              </a:ext>
            </a:extLst>
          </p:cNvPr>
          <p:cNvSpPr>
            <a:spLocks noGrp="1"/>
          </p:cNvSpPr>
          <p:nvPr>
            <p:ph idx="1"/>
          </p:nvPr>
        </p:nvSpPr>
        <p:spPr>
          <a:xfrm>
            <a:off x="0" y="1466193"/>
            <a:ext cx="12192000" cy="5391806"/>
          </a:xfrm>
        </p:spPr>
        <p:txBody>
          <a:bodyPr>
            <a:normAutofit/>
          </a:bodyPr>
          <a:lstStyle/>
          <a:p>
            <a:pPr marL="0" indent="0">
              <a:buNone/>
            </a:pPr>
            <a:r>
              <a:rPr lang="en-US" sz="3200" dirty="0"/>
              <a:t>He lists the following essential characteristics of modern standard English:</a:t>
            </a:r>
          </a:p>
          <a:p>
            <a:pPr marL="0" indent="0">
              <a:buNone/>
            </a:pPr>
            <a:r>
              <a:rPr lang="en-US" sz="3200" dirty="0"/>
              <a:t>• It is historically based on one dialect among many, but now has special status, without a local base. It is largely (but not completely) neutral with </a:t>
            </a:r>
            <a:r>
              <a:rPr lang="en-GB" sz="3200" dirty="0"/>
              <a:t>respect to regional identity.</a:t>
            </a:r>
          </a:p>
          <a:p>
            <a:pPr marL="0" indent="0">
              <a:buNone/>
            </a:pPr>
            <a:r>
              <a:rPr lang="en-US" sz="3200" dirty="0"/>
              <a:t>• Standard English is not a matter of pronunciation, rather of grammar, </a:t>
            </a:r>
            <a:r>
              <a:rPr lang="en-GB" sz="3200" dirty="0"/>
              <a:t>vocabulary and orthography.</a:t>
            </a:r>
          </a:p>
          <a:p>
            <a:pPr marL="0" indent="0">
              <a:buNone/>
            </a:pPr>
            <a:r>
              <a:rPr lang="en-US" sz="3200" dirty="0"/>
              <a:t>• It carries most prestige within ‘English-speaking’ countries.</a:t>
            </a:r>
          </a:p>
          <a:p>
            <a:pPr marL="0" indent="0">
              <a:buNone/>
            </a:pPr>
            <a:r>
              <a:rPr lang="en-US" sz="3200" dirty="0"/>
              <a:t>• It is a desirable educational target.</a:t>
            </a:r>
          </a:p>
          <a:p>
            <a:pPr marL="0" indent="0">
              <a:buNone/>
            </a:pPr>
            <a:r>
              <a:rPr lang="en-US" sz="3200" dirty="0"/>
              <a:t>• Although widely understood, it is not widely spoken.</a:t>
            </a:r>
            <a:endParaRPr lang="en-GB" sz="3200" dirty="0"/>
          </a:p>
        </p:txBody>
      </p:sp>
    </p:spTree>
    <p:extLst>
      <p:ext uri="{BB962C8B-B14F-4D97-AF65-F5344CB8AC3E}">
        <p14:creationId xmlns:p14="http://schemas.microsoft.com/office/powerpoint/2010/main" val="2133479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C792-96DE-4B5B-89D4-EE152F1661D9}"/>
              </a:ext>
            </a:extLst>
          </p:cNvPr>
          <p:cNvSpPr>
            <a:spLocks noGrp="1"/>
          </p:cNvSpPr>
          <p:nvPr>
            <p:ph type="title"/>
          </p:nvPr>
        </p:nvSpPr>
        <p:spPr>
          <a:xfrm>
            <a:off x="0" y="0"/>
            <a:ext cx="11196144" cy="693682"/>
          </a:xfrm>
        </p:spPr>
        <p:txBody>
          <a:bodyPr>
            <a:normAutofit fontScale="90000"/>
          </a:bodyPr>
          <a:lstStyle/>
          <a:p>
            <a:pPr algn="ctr"/>
            <a:r>
              <a:rPr lang="en-GB" b="1" dirty="0">
                <a:solidFill>
                  <a:srgbClr val="FF0000"/>
                </a:solidFill>
              </a:rPr>
              <a:t>RP</a:t>
            </a:r>
          </a:p>
        </p:txBody>
      </p:sp>
      <p:sp>
        <p:nvSpPr>
          <p:cNvPr id="3" name="Content Placeholder 2">
            <a:extLst>
              <a:ext uri="{FF2B5EF4-FFF2-40B4-BE49-F238E27FC236}">
                <a16:creationId xmlns:a16="http://schemas.microsoft.com/office/drawing/2014/main" id="{D8080FF9-41B0-4201-A366-F044965E2F84}"/>
              </a:ext>
            </a:extLst>
          </p:cNvPr>
          <p:cNvSpPr>
            <a:spLocks noGrp="1"/>
          </p:cNvSpPr>
          <p:nvPr>
            <p:ph idx="1"/>
          </p:nvPr>
        </p:nvSpPr>
        <p:spPr>
          <a:xfrm>
            <a:off x="0" y="693683"/>
            <a:ext cx="12192000" cy="6164317"/>
          </a:xfrm>
        </p:spPr>
        <p:txBody>
          <a:bodyPr>
            <a:noAutofit/>
          </a:bodyPr>
          <a:lstStyle/>
          <a:p>
            <a:pPr marL="0" indent="0">
              <a:buNone/>
            </a:pPr>
            <a:r>
              <a:rPr lang="en-US" sz="2900" dirty="0"/>
              <a:t>Crystal’s </a:t>
            </a:r>
            <a:r>
              <a:rPr lang="en-US" sz="2900" dirty="0" err="1"/>
              <a:t>characterisation</a:t>
            </a:r>
            <a:r>
              <a:rPr lang="en-US" sz="2900" dirty="0"/>
              <a:t> of standard English excludes matters of pronunciation; in this view, it is not tied to any particular accent. However the issue is not as simple as this. Theoretically, one can speak standard English with any accent, though in Britain, especially, these are seldom very </a:t>
            </a:r>
            <a:r>
              <a:rPr lang="en-US" sz="2900" dirty="0" err="1"/>
              <a:t>localised</a:t>
            </a:r>
            <a:r>
              <a:rPr lang="en-US" sz="2900" dirty="0"/>
              <a:t> accents – but rather modified regional accents. Nevertheless there is one accent that has non-</a:t>
            </a:r>
            <a:r>
              <a:rPr lang="en-US" sz="2900" dirty="0" err="1"/>
              <a:t>localised</a:t>
            </a:r>
            <a:r>
              <a:rPr lang="en-US" sz="2900" dirty="0"/>
              <a:t> prestige and is something of a standard (or reference point) for teaching (British) English to foreigners. This is the accent used most frequently on British radio and television,</a:t>
            </a:r>
          </a:p>
          <a:p>
            <a:pPr marL="0" indent="0">
              <a:buNone/>
            </a:pPr>
            <a:r>
              <a:rPr lang="en-US" sz="2900" dirty="0"/>
              <a:t>known as Received Pronunciation (or RP), or sometimes as the Queen’s English, Oxford English or BBC English. The ‘received’ part of RP refer to an old-fashioned use of the word for ‘generally accepted’. RP was promoted in the public schools (i.e. exclusive fee-paying schools) of England and spread throughout the civil service of the British Empire and the </a:t>
            </a:r>
            <a:r>
              <a:rPr lang="en-US" sz="2900" dirty="0" err="1"/>
              <a:t>arme</a:t>
            </a:r>
            <a:r>
              <a:rPr lang="en-US" sz="2900" dirty="0"/>
              <a:t> forces. Crystal (1995: 365) notes that RP is not immune to change, as any examination of early BBC recordings will show. </a:t>
            </a:r>
            <a:endParaRPr lang="en-GB" sz="2900" dirty="0"/>
          </a:p>
        </p:txBody>
      </p:sp>
    </p:spTree>
    <p:extLst>
      <p:ext uri="{BB962C8B-B14F-4D97-AF65-F5344CB8AC3E}">
        <p14:creationId xmlns:p14="http://schemas.microsoft.com/office/powerpoint/2010/main" val="396379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4D8B0-11E8-4839-BC17-F84C1129F86C}"/>
              </a:ext>
            </a:extLst>
          </p:cNvPr>
          <p:cNvSpPr>
            <a:spLocks noGrp="1"/>
          </p:cNvSpPr>
          <p:nvPr>
            <p:ph type="title"/>
          </p:nvPr>
        </p:nvSpPr>
        <p:spPr>
          <a:xfrm>
            <a:off x="346840" y="1"/>
            <a:ext cx="11006959" cy="1434662"/>
          </a:xfrm>
        </p:spPr>
        <p:txBody>
          <a:bodyPr/>
          <a:lstStyle/>
          <a:p>
            <a:r>
              <a:rPr lang="en-GB" b="1" dirty="0">
                <a:solidFill>
                  <a:srgbClr val="FF0000"/>
                </a:solidFill>
              </a:rPr>
              <a:t>The Infrequency of RP</a:t>
            </a:r>
          </a:p>
        </p:txBody>
      </p:sp>
      <p:sp>
        <p:nvSpPr>
          <p:cNvPr id="3" name="Content Placeholder 2">
            <a:extLst>
              <a:ext uri="{FF2B5EF4-FFF2-40B4-BE49-F238E27FC236}">
                <a16:creationId xmlns:a16="http://schemas.microsoft.com/office/drawing/2014/main" id="{9C03E7A0-49B3-4C64-99C4-35E31B1D3FC9}"/>
              </a:ext>
            </a:extLst>
          </p:cNvPr>
          <p:cNvSpPr>
            <a:spLocks noGrp="1"/>
          </p:cNvSpPr>
          <p:nvPr>
            <p:ph idx="1"/>
          </p:nvPr>
        </p:nvSpPr>
        <p:spPr>
          <a:xfrm>
            <a:off x="0" y="1434662"/>
            <a:ext cx="12192000" cy="5423338"/>
          </a:xfrm>
        </p:spPr>
        <p:txBody>
          <a:bodyPr>
            <a:normAutofit/>
          </a:bodyPr>
          <a:lstStyle/>
          <a:p>
            <a:pPr marL="0" indent="0">
              <a:buNone/>
            </a:pPr>
            <a:r>
              <a:rPr lang="en-US" sz="3200" dirty="0"/>
              <a:t>RP was promoted in the public schools (i.e. exclusive fee-paying schools) of England and spread throughout the civil service of the British Empire and the </a:t>
            </a:r>
            <a:r>
              <a:rPr lang="en-US" sz="3200" dirty="0" err="1"/>
              <a:t>arme</a:t>
            </a:r>
            <a:r>
              <a:rPr lang="en-US" sz="3200" dirty="0"/>
              <a:t> forces. Crystal (1995: 365) notes that RP is not immune to change, as any examination of early BBC recordings will show.</a:t>
            </a:r>
          </a:p>
          <a:p>
            <a:pPr marL="0" indent="0">
              <a:buNone/>
            </a:pPr>
            <a:r>
              <a:rPr lang="en-US" sz="3200" dirty="0"/>
              <a:t>RP is no longer as widely used today as it was fi </a:t>
            </a:r>
            <a:r>
              <a:rPr lang="en-US" sz="3200" dirty="0" err="1"/>
              <a:t>fty</a:t>
            </a:r>
            <a:r>
              <a:rPr lang="en-US" sz="3200" dirty="0"/>
              <a:t> years ago. It is still the standard accent of the Royal family, Parliament, the Church of England, the High Courts and other national institutions; but less than 3 per cent of the British people speak it in a pure form now. Most educated people have developed an accent which is a mixture of RP and various regional characteristics  </a:t>
            </a:r>
            <a:r>
              <a:rPr lang="en-GB" sz="3200" dirty="0"/>
              <a:t>‘modified RP’ . . .</a:t>
            </a:r>
          </a:p>
        </p:txBody>
      </p:sp>
    </p:spTree>
    <p:extLst>
      <p:ext uri="{BB962C8B-B14F-4D97-AF65-F5344CB8AC3E}">
        <p14:creationId xmlns:p14="http://schemas.microsoft.com/office/powerpoint/2010/main" val="3302748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C6E48-E416-4C9B-8F6E-C1E8D66F8F25}"/>
              </a:ext>
            </a:extLst>
          </p:cNvPr>
          <p:cNvSpPr>
            <a:spLocks noGrp="1"/>
          </p:cNvSpPr>
          <p:nvPr>
            <p:ph type="title"/>
          </p:nvPr>
        </p:nvSpPr>
        <p:spPr>
          <a:xfrm>
            <a:off x="362607" y="1"/>
            <a:ext cx="10991193" cy="1292772"/>
          </a:xfrm>
        </p:spPr>
        <p:txBody>
          <a:bodyPr/>
          <a:lstStyle/>
          <a:p>
            <a:r>
              <a:rPr lang="en-GB" b="1" dirty="0">
                <a:solidFill>
                  <a:srgbClr val="FF0000"/>
                </a:solidFill>
              </a:rPr>
              <a:t>Accents and the Notion of Standard</a:t>
            </a:r>
          </a:p>
        </p:txBody>
      </p:sp>
      <p:sp>
        <p:nvSpPr>
          <p:cNvPr id="3" name="Content Placeholder 2">
            <a:extLst>
              <a:ext uri="{FF2B5EF4-FFF2-40B4-BE49-F238E27FC236}">
                <a16:creationId xmlns:a16="http://schemas.microsoft.com/office/drawing/2014/main" id="{2E25BE1B-E3DC-4FC0-8268-07A21A01C8B8}"/>
              </a:ext>
            </a:extLst>
          </p:cNvPr>
          <p:cNvSpPr>
            <a:spLocks noGrp="1"/>
          </p:cNvSpPr>
          <p:nvPr>
            <p:ph idx="1"/>
          </p:nvPr>
        </p:nvSpPr>
        <p:spPr>
          <a:xfrm>
            <a:off x="0" y="1292773"/>
            <a:ext cx="12192000" cy="5565226"/>
          </a:xfrm>
        </p:spPr>
        <p:txBody>
          <a:bodyPr>
            <a:normAutofit/>
          </a:bodyPr>
          <a:lstStyle/>
          <a:p>
            <a:pPr marL="0" indent="0">
              <a:buNone/>
            </a:pPr>
            <a:r>
              <a:rPr lang="en-US" sz="4000" dirty="0"/>
              <a:t>Some scholars argue that accent </a:t>
            </a:r>
            <a:r>
              <a:rPr lang="en-US" sz="4000" i="1" dirty="0"/>
              <a:t>is </a:t>
            </a:r>
            <a:r>
              <a:rPr lang="en-US" sz="4000" dirty="0"/>
              <a:t>involved in notions of </a:t>
            </a:r>
            <a:r>
              <a:rPr lang="en-US" sz="4000" dirty="0" err="1"/>
              <a:t>standardness</a:t>
            </a:r>
            <a:r>
              <a:rPr lang="en-US" sz="4000" dirty="0"/>
              <a:t>. Stubbs (1986: 88) points out that the fact that standard English only occurs with ‘milder regional accents’ undermines the claim that phonetics and phonology are not involved in people’s ideas of standard English. He observes that the very fact that there are such things as elocution lessons which focus on accent, means that people have an idea of what is and is not standard in pronunciation. </a:t>
            </a:r>
            <a:endParaRPr lang="en-GB" sz="4000" dirty="0"/>
          </a:p>
        </p:txBody>
      </p:sp>
    </p:spTree>
    <p:extLst>
      <p:ext uri="{BB962C8B-B14F-4D97-AF65-F5344CB8AC3E}">
        <p14:creationId xmlns:p14="http://schemas.microsoft.com/office/powerpoint/2010/main" val="38643870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2418</Words>
  <Application>Microsoft Office PowerPoint</Application>
  <PresentationFormat>Widescreen</PresentationFormat>
  <Paragraphs>76</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Linguistics Lectures on Sociolinguistics</vt:lpstr>
      <vt:lpstr>Standardisation </vt:lpstr>
      <vt:lpstr>Garvin and Mathiot Definition of Standard Language(1960: 783) (p.20)</vt:lpstr>
      <vt:lpstr>Social Dimension of Standardisation (p.20)</vt:lpstr>
      <vt:lpstr> (J. R. Edwards 1979: 76) (p.21): Standardisation </vt:lpstr>
      <vt:lpstr> David Crystal (1995: 110) (p.21) Features of SE </vt:lpstr>
      <vt:lpstr>RP</vt:lpstr>
      <vt:lpstr>The Infrequency of RP</vt:lpstr>
      <vt:lpstr>Accents and the Notion of Standard</vt:lpstr>
      <vt:lpstr>Areas of Disagreement (p.21- 22)</vt:lpstr>
      <vt:lpstr> John Joseph (1987, p.  17) Vs. Michael Stubbs (1986: 87)  </vt:lpstr>
      <vt:lpstr>Gradients of Standardness (p.22)</vt:lpstr>
      <vt:lpstr>PowerPoint Presentation</vt:lpstr>
      <vt:lpstr>Speech Community p. 36</vt:lpstr>
      <vt:lpstr>Speech Community p. 36</vt:lpstr>
      <vt:lpstr>Peter Patrick Definition of Speech Community</vt:lpstr>
      <vt:lpstr>PowerPoint Presentation</vt:lpstr>
      <vt:lpstr>Bilingualism or Multilingualism</vt:lpstr>
      <vt:lpstr>Diglossia – An Unequal Arrangement of Language Varieties</vt:lpstr>
      <vt:lpstr>Arabic and Diglossia   p.38</vt:lpstr>
      <vt:lpstr>Diglossia Vs Standard Dialect n  p/39</vt:lpstr>
      <vt:lpstr>Diglossia Vs Standard Dialect n  p/39-40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Speech Community 36</dc:title>
  <dc:creator>Dr.Djalal</dc:creator>
  <cp:lastModifiedBy>Dr.Djalal</cp:lastModifiedBy>
  <cp:revision>14</cp:revision>
  <dcterms:created xsi:type="dcterms:W3CDTF">2019-02-26T20:43:39Z</dcterms:created>
  <dcterms:modified xsi:type="dcterms:W3CDTF">2019-02-27T23:01:22Z</dcterms:modified>
</cp:coreProperties>
</file>