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6" r:id="rId3"/>
    <p:sldId id="258" r:id="rId4"/>
    <p:sldId id="264" r:id="rId5"/>
    <p:sldId id="259" r:id="rId6"/>
    <p:sldId id="261" r:id="rId7"/>
    <p:sldId id="265" r:id="rId8"/>
    <p:sldId id="263"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4/5/2025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1108" y="1520307"/>
            <a:ext cx="8911687" cy="1280890"/>
          </a:xfrm>
        </p:spPr>
        <p:txBody>
          <a:bodyPr>
            <a:normAutofit/>
          </a:bodyPr>
          <a:lstStyle/>
          <a:p>
            <a:pPr algn="ctr"/>
            <a:r>
              <a:rPr lang="fr-FR" sz="5400" b="1" dirty="0"/>
              <a:t>L</a:t>
            </a:r>
            <a:r>
              <a:rPr lang="fr-FR" sz="5400" b="1" dirty="0" smtClean="0"/>
              <a:t>a Rédaction Scientifique</a:t>
            </a:r>
            <a:endParaRPr lang="en-US" sz="5400" b="1" dirty="0"/>
          </a:p>
        </p:txBody>
      </p:sp>
      <p:pic>
        <p:nvPicPr>
          <p:cNvPr id="2054" name="Picture 6" descr="Rédaction scientifique: 7 trucs pratiques pour progresser sans s'épuiser! -  Medlife Academ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4144" y="2801197"/>
            <a:ext cx="2682114" cy="178894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rédaction médicale - rédaction scientifique - article médic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917" y="2801197"/>
            <a:ext cx="2529102" cy="1688057"/>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3 astuces pour réussir la rédaction de votre article scientifique - Aide à  la rédaction de mémoi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1084" y="4521801"/>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55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679269" y="1020229"/>
            <a:ext cx="11451771"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sng"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lang="en-US" altLang="en-US" sz="4400" b="1" u="sng" dirty="0" err="1" smtClean="0">
                <a:latin typeface="Traditional Arabic" panose="02020603050405020304" pitchFamily="18" charset="-78"/>
                <a:cs typeface="Traditional Arabic" panose="02020603050405020304" pitchFamily="18" charset="-78"/>
              </a:rPr>
              <a:t>Dé</a:t>
            </a:r>
            <a:r>
              <a:rPr kumimoji="0" lang="en-US" altLang="en-US" sz="4400" b="1" i="0" u="sng"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finition</a:t>
            </a:r>
            <a:r>
              <a:rPr kumimoji="0" lang="en-US" altLang="en-US" sz="4400" b="1" i="0" u="sng"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La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rédaction</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scientifique</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est</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un style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d’écriture</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utilisé</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pour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communiquer</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résultats</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de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recherche</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des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découvertes</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et des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idées</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dans</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le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domaine</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 </a:t>
            </a:r>
            <a:r>
              <a:rPr kumimoji="0" lang="en-US" altLang="en-US" sz="4400" b="0" i="0" u="none" strike="noStrike" cap="none" normalizeH="0" baseline="0" dirty="0" err="1" smtClean="0">
                <a:ln>
                  <a:noFill/>
                </a:ln>
                <a:solidFill>
                  <a:schemeClr val="tx1"/>
                </a:solidFill>
                <a:effectLst/>
                <a:latin typeface="Traditional Arabic" panose="02020603050405020304" pitchFamily="18" charset="-78"/>
                <a:cs typeface="Traditional Arabic" panose="02020603050405020304" pitchFamily="18" charset="-78"/>
              </a:rPr>
              <a:t>scientifique</a:t>
            </a:r>
            <a:r>
              <a:rPr kumimoji="0" lang="en-US" altLang="en-US" sz="4400" b="0" i="0" u="none" strike="noStrike" cap="none" normalizeH="0" baseline="0" dirty="0" smtClean="0">
                <a:ln>
                  <a:noFill/>
                </a:ln>
                <a:solidFill>
                  <a:schemeClr val="tx1"/>
                </a:solidFill>
                <a:effectLst/>
                <a:latin typeface="Traditional Arabic" panose="02020603050405020304" pitchFamily="18" charset="-78"/>
                <a:cs typeface="Traditional Arabic" panose="02020603050405020304" pitchFamily="18" charset="-78"/>
              </a:rPr>
              <a:t>.</a:t>
            </a:r>
          </a:p>
        </p:txBody>
      </p:sp>
    </p:spTree>
    <p:extLst>
      <p:ext uri="{BB962C8B-B14F-4D97-AF65-F5344CB8AC3E}">
        <p14:creationId xmlns:p14="http://schemas.microsoft.com/office/powerpoint/2010/main" val="34775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74022" y="476064"/>
            <a:ext cx="8911687" cy="777970"/>
          </a:xfrm>
        </p:spPr>
        <p:txBody>
          <a:bodyPr/>
          <a:lstStyle/>
          <a:p>
            <a:r>
              <a:rPr lang="fr-FR" b="1" u="sng" dirty="0" smtClean="0"/>
              <a:t>Autres type de rédaction </a:t>
            </a:r>
            <a:endParaRPr lang="en-US" b="1" u="sng" dirty="0"/>
          </a:p>
        </p:txBody>
      </p:sp>
      <p:sp>
        <p:nvSpPr>
          <p:cNvPr id="4" name="Rectangle 1"/>
          <p:cNvSpPr>
            <a:spLocks noGrp="1" noChangeArrowheads="1"/>
          </p:cNvSpPr>
          <p:nvPr>
            <p:ph idx="1"/>
          </p:nvPr>
        </p:nvSpPr>
        <p:spPr bwMode="auto">
          <a:xfrm>
            <a:off x="490959" y="1381712"/>
            <a:ext cx="1159705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lang="en-US" altLang="en-US" sz="1600" b="1" u="sng" dirty="0" smtClean="0">
                <a:solidFill>
                  <a:schemeClr val="tx1"/>
                </a:solidFill>
                <a:latin typeface="Arial" panose="020B0604020202020204" pitchFamily="34" charset="0"/>
              </a:rPr>
              <a:t> </a:t>
            </a:r>
            <a:r>
              <a:rPr kumimoji="0" lang="en-US" altLang="en-US" sz="2800" b="1" i="0" u="sng" strike="noStrike" cap="none" normalizeH="0" baseline="0" dirty="0" smtClean="0">
                <a:ln>
                  <a:noFill/>
                </a:ln>
                <a:solidFill>
                  <a:schemeClr val="tx1"/>
                </a:solidFill>
                <a:effectLst/>
                <a:latin typeface="Arial" panose="020B0604020202020204" pitchFamily="34" charset="0"/>
              </a:rPr>
              <a:t>Rédaction creative</a:t>
            </a:r>
            <a:r>
              <a:rPr lang="en-US" altLang="en-US" sz="2800" b="1" u="sng" dirty="0" smtClean="0">
                <a:solidFill>
                  <a:schemeClr val="tx1"/>
                </a:solidFill>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800" b="1" i="0" u="none" strike="noStrike" cap="none" normalizeH="0" baseline="0" dirty="0" err="1" smtClean="0">
                <a:ln>
                  <a:noFill/>
                </a:ln>
                <a:solidFill>
                  <a:schemeClr val="tx1"/>
                </a:solidFill>
                <a:effectLst/>
                <a:latin typeface="Arial" panose="020B0604020202020204" pitchFamily="34" charset="0"/>
              </a:rPr>
              <a:t>Inclut</a:t>
            </a:r>
            <a:r>
              <a:rPr kumimoji="0" lang="en-US" altLang="en-US" sz="2800" b="1" i="0" u="none" strike="noStrike" cap="none" normalizeH="0" baseline="0" dirty="0" smtClean="0">
                <a:ln>
                  <a:noFill/>
                </a:ln>
                <a:solidFill>
                  <a:schemeClr val="tx1"/>
                </a:solidFill>
                <a:effectLst/>
                <a:latin typeface="Arial" panose="020B0604020202020204" pitchFamily="34" charset="0"/>
              </a:rPr>
              <a:t> la fiction, la </a:t>
            </a:r>
            <a:r>
              <a:rPr kumimoji="0" lang="en-US" altLang="en-US" sz="2800" b="1" i="0" u="none" strike="noStrike" cap="none" normalizeH="0" baseline="0" dirty="0" err="1" smtClean="0">
                <a:ln>
                  <a:noFill/>
                </a:ln>
                <a:solidFill>
                  <a:schemeClr val="tx1"/>
                </a:solidFill>
                <a:effectLst/>
                <a:latin typeface="Arial" panose="020B0604020202020204" pitchFamily="34" charset="0"/>
              </a:rPr>
              <a:t>poésie</a:t>
            </a:r>
            <a:r>
              <a:rPr kumimoji="0" lang="en-US" altLang="en-US" sz="2800" b="1" i="0" u="none" strike="noStrike" cap="none" normalizeH="0" baseline="0" dirty="0" smtClean="0">
                <a:ln>
                  <a:noFill/>
                </a:ln>
                <a:solidFill>
                  <a:schemeClr val="tx1"/>
                </a:solidFill>
                <a:effectLst/>
                <a:latin typeface="Arial" panose="020B0604020202020204" pitchFamily="34" charset="0"/>
              </a:rPr>
              <a:t> et </a:t>
            </a:r>
            <a:r>
              <a:rPr kumimoji="0" lang="en-US" altLang="en-US" sz="2800" b="1" i="0" u="none" strike="noStrike" cap="none" normalizeH="0" baseline="0" dirty="0" err="1" smtClean="0">
                <a:ln>
                  <a:noFill/>
                </a:ln>
                <a:solidFill>
                  <a:schemeClr val="tx1"/>
                </a:solidFill>
                <a:effectLst/>
                <a:latin typeface="Arial" panose="020B0604020202020204" pitchFamily="34" charset="0"/>
              </a:rPr>
              <a:t>d'autres</a:t>
            </a:r>
            <a:r>
              <a:rPr kumimoji="0" lang="en-US" altLang="en-US" sz="2800" b="1" i="0" u="none" strike="noStrike" cap="none" normalizeH="0" baseline="0" dirty="0" smtClean="0">
                <a:ln>
                  <a:noFill/>
                </a:ln>
                <a:solidFill>
                  <a:schemeClr val="tx1"/>
                </a:solidFill>
                <a:effectLst/>
                <a:latin typeface="Arial" panose="020B0604020202020204" pitchFamily="34" charset="0"/>
              </a:rPr>
              <a:t> </a:t>
            </a:r>
            <a:r>
              <a:rPr kumimoji="0" lang="en-US" altLang="en-US" sz="2800" b="1" i="0" u="none" strike="noStrike" cap="none" normalizeH="0" baseline="0" dirty="0" err="1" smtClean="0">
                <a:ln>
                  <a:noFill/>
                </a:ln>
                <a:solidFill>
                  <a:schemeClr val="tx1"/>
                </a:solidFill>
                <a:effectLst/>
                <a:latin typeface="Arial" panose="020B0604020202020204" pitchFamily="34" charset="0"/>
              </a:rPr>
              <a:t>formes</a:t>
            </a:r>
            <a:r>
              <a:rPr kumimoji="0" lang="en-US" altLang="en-US" sz="2800" b="1" i="0" u="none" strike="noStrike" cap="none" normalizeH="0" baseline="0" dirty="0" smtClean="0">
                <a:ln>
                  <a:noFill/>
                </a:ln>
                <a:solidFill>
                  <a:schemeClr val="tx1"/>
                </a:solidFill>
                <a:effectLst/>
                <a:latin typeface="Arial" panose="020B0604020202020204" pitchFamily="34" charset="0"/>
              </a:rPr>
              <a:t> </a:t>
            </a:r>
            <a:r>
              <a:rPr kumimoji="0" lang="en-US" altLang="en-US" sz="2800" b="1" i="0" u="none" strike="noStrike" cap="none" normalizeH="0" baseline="0" dirty="0" err="1" smtClean="0">
                <a:ln>
                  <a:noFill/>
                </a:ln>
                <a:solidFill>
                  <a:schemeClr val="tx1"/>
                </a:solidFill>
                <a:effectLst/>
                <a:latin typeface="Arial" panose="020B0604020202020204" pitchFamily="34" charset="0"/>
              </a:rPr>
              <a:t>d'écriture</a:t>
            </a:r>
            <a:r>
              <a:rPr kumimoji="0" lang="en-US" altLang="en-US" sz="2800" b="1" i="0" u="none" strike="noStrike" cap="none" normalizeH="0" baseline="0" dirty="0" smtClean="0">
                <a:ln>
                  <a:noFill/>
                </a:ln>
                <a:solidFill>
                  <a:schemeClr val="tx1"/>
                </a:solidFill>
                <a:effectLst/>
                <a:latin typeface="Arial" panose="020B0604020202020204" pitchFamily="34" charset="0"/>
              </a:rPr>
              <a:t> </a:t>
            </a:r>
            <a:r>
              <a:rPr kumimoji="0" lang="en-US" altLang="en-US" sz="2800" b="1" i="0" u="none" strike="noStrike" cap="none" normalizeH="0" baseline="0" dirty="0" err="1" smtClean="0">
                <a:ln>
                  <a:noFill/>
                </a:ln>
                <a:solidFill>
                  <a:schemeClr val="tx1"/>
                </a:solidFill>
                <a:effectLst/>
                <a:latin typeface="Arial" panose="020B0604020202020204" pitchFamily="34" charset="0"/>
              </a:rPr>
              <a:t>artistique</a:t>
            </a:r>
            <a:r>
              <a:rPr kumimoji="0" lang="en-US" altLang="en-US" sz="2800" b="1" i="0" u="none" strike="noStrike" cap="none" normalizeH="0" baseline="0" dirty="0" smtClean="0">
                <a:ln>
                  <a:noFill/>
                </a:ln>
                <a:solidFill>
                  <a:schemeClr val="tx1"/>
                </a:solidFill>
                <a:effectLst/>
                <a:latin typeface="Arial" panose="020B0604020202020204" pitchFamily="34" charset="0"/>
              </a:rPr>
              <a:t>, </a:t>
            </a:r>
            <a:r>
              <a:rPr kumimoji="0" lang="en-US" altLang="en-US" sz="2800" b="1" i="0" u="none" strike="noStrike" cap="none" normalizeH="0" baseline="0" dirty="0" err="1" smtClean="0">
                <a:ln>
                  <a:noFill/>
                </a:ln>
                <a:solidFill>
                  <a:schemeClr val="tx1"/>
                </a:solidFill>
                <a:effectLst/>
                <a:latin typeface="Arial" panose="020B0604020202020204" pitchFamily="34" charset="0"/>
              </a:rPr>
              <a:t>mettant</a:t>
            </a:r>
            <a:r>
              <a:rPr kumimoji="0" lang="en-US" altLang="en-US" sz="2800" b="1" i="0" u="none" strike="noStrike" cap="none" normalizeH="0" baseline="0" dirty="0" smtClean="0">
                <a:ln>
                  <a:noFill/>
                </a:ln>
                <a:solidFill>
                  <a:schemeClr val="tx1"/>
                </a:solidFill>
                <a:effectLst/>
                <a:latin typeface="Arial" panose="020B0604020202020204" pitchFamily="34" charset="0"/>
              </a:rPr>
              <a:t> </a:t>
            </a:r>
            <a:r>
              <a:rPr kumimoji="0" lang="en-US" altLang="en-US" sz="2800" b="1" i="0" u="none" strike="noStrike" cap="none" normalizeH="0" baseline="0" dirty="0" err="1" smtClean="0">
                <a:ln>
                  <a:noFill/>
                </a:ln>
                <a:solidFill>
                  <a:schemeClr val="tx1"/>
                </a:solidFill>
                <a:effectLst/>
                <a:latin typeface="Arial" panose="020B0604020202020204" pitchFamily="34" charset="0"/>
              </a:rPr>
              <a:t>l'accent</a:t>
            </a:r>
            <a:r>
              <a:rPr kumimoji="0" lang="en-US" altLang="en-US" sz="2800" b="1" i="0" u="none" strike="noStrike" cap="none" normalizeH="0" baseline="0" dirty="0" smtClean="0">
                <a:ln>
                  <a:noFill/>
                </a:ln>
                <a:solidFill>
                  <a:schemeClr val="tx1"/>
                </a:solidFill>
                <a:effectLst/>
                <a:latin typeface="Arial" panose="020B0604020202020204" pitchFamily="34" charset="0"/>
              </a:rPr>
              <a:t> sur </a:t>
            </a:r>
            <a:r>
              <a:rPr kumimoji="0" lang="en-US" altLang="en-US" sz="2800" b="1" i="0" u="none" strike="noStrike" cap="none" normalizeH="0" baseline="0" dirty="0" err="1" smtClean="0">
                <a:ln>
                  <a:noFill/>
                </a:ln>
                <a:solidFill>
                  <a:schemeClr val="tx1"/>
                </a:solidFill>
                <a:effectLst/>
                <a:latin typeface="Arial" panose="020B0604020202020204" pitchFamily="34" charset="0"/>
              </a:rPr>
              <a:t>l'expression</a:t>
            </a:r>
            <a:r>
              <a:rPr kumimoji="0" lang="en-US" altLang="en-US" sz="2800" b="1" i="0" u="none" strike="noStrike" cap="none" normalizeH="0" baseline="0" dirty="0" smtClean="0">
                <a:ln>
                  <a:noFill/>
                </a:ln>
                <a:solidFill>
                  <a:schemeClr val="tx1"/>
                </a:solidFill>
                <a:effectLst/>
                <a:latin typeface="Arial" panose="020B0604020202020204" pitchFamily="34" charset="0"/>
              </a:rPr>
              <a:t> </a:t>
            </a:r>
            <a:r>
              <a:rPr kumimoji="0" lang="en-US" altLang="en-US" sz="2800" b="1" i="0" u="none" strike="noStrike" cap="none" normalizeH="0" baseline="0" dirty="0" err="1" smtClean="0">
                <a:ln>
                  <a:noFill/>
                </a:ln>
                <a:solidFill>
                  <a:schemeClr val="tx1"/>
                </a:solidFill>
                <a:effectLst/>
                <a:latin typeface="Arial" panose="020B0604020202020204" pitchFamily="34" charset="0"/>
              </a:rPr>
              <a:t>personnelle</a:t>
            </a:r>
            <a:r>
              <a:rPr kumimoji="0" lang="en-US" altLang="en-US" sz="2800" b="1" i="0" u="none" strike="noStrike" cap="none" normalizeH="0" baseline="0" dirty="0" smtClean="0">
                <a:ln>
                  <a:noFill/>
                </a:ln>
                <a:solidFill>
                  <a:schemeClr val="tx1"/>
                </a:solidFill>
                <a:effectLst/>
                <a:latin typeface="Arial" panose="020B0604020202020204" pitchFamily="34" charset="0"/>
              </a:rPr>
              <a:t> et </a:t>
            </a:r>
            <a:r>
              <a:rPr kumimoji="0" lang="en-US" altLang="en-US" sz="2800" b="1" i="0" u="none" strike="noStrike" cap="none" normalizeH="0" baseline="0" dirty="0" err="1" smtClean="0">
                <a:ln>
                  <a:noFill/>
                </a:ln>
                <a:solidFill>
                  <a:schemeClr val="tx1"/>
                </a:solidFill>
                <a:effectLst/>
                <a:latin typeface="Arial" panose="020B0604020202020204" pitchFamily="34" charset="0"/>
              </a:rPr>
              <a:t>l'imagination</a:t>
            </a:r>
            <a:r>
              <a:rPr kumimoji="0" lang="en-US" altLang="en-US" sz="2800" b="1"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None/>
              <a:tabLst/>
            </a:pPr>
            <a:endParaRPr lang="fr-FR" altLang="en-US" sz="2800" b="1"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fr-FR" altLang="en-US" sz="2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fr-FR" altLang="en-US" sz="2800" b="1" dirty="0" smtClean="0">
                <a:solidFill>
                  <a:schemeClr val="tx1"/>
                </a:solidFill>
                <a:latin typeface="Arial" panose="020B0604020202020204" pitchFamily="34" charset="0"/>
              </a:rPr>
              <a:t>Exemple: </a:t>
            </a:r>
            <a:endParaRPr kumimoji="0" lang="en-US" altLang="en-US" sz="2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6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645459" y="4608566"/>
            <a:ext cx="1058731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La </a:t>
            </a:r>
            <a:r>
              <a:rPr kumimoji="0" lang="en-US" altLang="en-US" sz="1800" b="0" i="0" u="none" strike="noStrike" cap="none" normalizeH="0" baseline="0" dirty="0" err="1" smtClean="0">
                <a:ln>
                  <a:noFill/>
                </a:ln>
                <a:solidFill>
                  <a:schemeClr val="tx1"/>
                </a:solidFill>
                <a:effectLst/>
                <a:latin typeface="Arial" panose="020B0604020202020204" pitchFamily="34" charset="0"/>
              </a:rPr>
              <a:t>nuit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était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tombée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enveloppant</a:t>
            </a:r>
            <a:r>
              <a:rPr kumimoji="0" lang="en-US" altLang="en-US" sz="1800" b="0" i="0" u="none" strike="noStrike" cap="none" normalizeH="0" baseline="0" dirty="0" smtClean="0">
                <a:ln>
                  <a:noFill/>
                </a:ln>
                <a:solidFill>
                  <a:schemeClr val="tx1"/>
                </a:solidFill>
                <a:effectLst/>
                <a:latin typeface="Arial" panose="020B0604020202020204" pitchFamily="34" charset="0"/>
              </a:rPr>
              <a:t> le monde d’un </a:t>
            </a:r>
            <a:r>
              <a:rPr kumimoji="0" lang="en-US" altLang="en-US" sz="1800" b="0" i="0" u="none" strike="noStrike" cap="none" normalizeH="0" baseline="0" dirty="0" err="1" smtClean="0">
                <a:ln>
                  <a:noFill/>
                </a:ln>
                <a:solidFill>
                  <a:schemeClr val="tx1"/>
                </a:solidFill>
                <a:effectLst/>
                <a:latin typeface="Arial" panose="020B0604020202020204" pitchFamily="34" charset="0"/>
              </a:rPr>
              <a:t>manteau</a:t>
            </a:r>
            <a:r>
              <a:rPr kumimoji="0" lang="en-US" altLang="en-US" sz="1800" b="0" i="0" u="none" strike="noStrike" cap="none" normalizeH="0" baseline="0" dirty="0" smtClean="0">
                <a:ln>
                  <a:noFill/>
                </a:ln>
                <a:solidFill>
                  <a:schemeClr val="tx1"/>
                </a:solidFill>
                <a:effectLst/>
                <a:latin typeface="Arial" panose="020B0604020202020204" pitchFamily="34" charset="0"/>
              </a:rPr>
              <a:t> de </a:t>
            </a:r>
            <a:r>
              <a:rPr kumimoji="0" lang="en-US" altLang="en-US" sz="1800" b="0" i="0" u="none" strike="noStrike" cap="none" normalizeH="0" baseline="0" dirty="0" err="1" smtClean="0">
                <a:ln>
                  <a:noFill/>
                </a:ln>
                <a:solidFill>
                  <a:schemeClr val="tx1"/>
                </a:solidFill>
                <a:effectLst/>
                <a:latin typeface="Arial" panose="020B0604020202020204" pitchFamily="34" charset="0"/>
              </a:rPr>
              <a:t>velours</a:t>
            </a:r>
            <a:r>
              <a:rPr kumimoji="0" lang="en-US" altLang="en-US" sz="1800" b="0" i="0" u="none" strike="noStrike" cap="none" normalizeH="0" baseline="0" dirty="0" smtClean="0">
                <a:ln>
                  <a:noFill/>
                </a:ln>
                <a:solidFill>
                  <a:schemeClr val="tx1"/>
                </a:solidFill>
                <a:effectLst/>
                <a:latin typeface="Arial" panose="020B0604020202020204" pitchFamily="34" charset="0"/>
              </a:rPr>
              <a:t> noir.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étoiles</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scintillaient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comme</a:t>
            </a:r>
            <a:r>
              <a:rPr kumimoji="0" lang="en-US" altLang="en-US" sz="1800" b="0" i="0" u="none" strike="noStrike" cap="none" normalizeH="0" baseline="0" dirty="0" smtClean="0">
                <a:ln>
                  <a:noFill/>
                </a:ln>
                <a:solidFill>
                  <a:schemeClr val="tx1"/>
                </a:solidFill>
                <a:effectLst/>
                <a:latin typeface="Arial" panose="020B0604020202020204" pitchFamily="34" charset="0"/>
              </a:rPr>
              <a:t> des </a:t>
            </a:r>
            <a:r>
              <a:rPr kumimoji="0" lang="en-US" altLang="en-US" sz="1800" b="0" i="0" u="none" strike="noStrike" cap="none" normalizeH="0" baseline="0" dirty="0" err="1" smtClean="0">
                <a:ln>
                  <a:noFill/>
                </a:ln>
                <a:solidFill>
                  <a:schemeClr val="tx1"/>
                </a:solidFill>
                <a:effectLst/>
                <a:latin typeface="Arial" panose="020B0604020202020204" pitchFamily="34" charset="0"/>
              </a:rPr>
              <a:t>diamants</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éparpillés</a:t>
            </a:r>
            <a:r>
              <a:rPr kumimoji="0" lang="en-US" altLang="en-US" sz="1800" b="0" i="0" u="none" strike="noStrike" cap="none" normalizeH="0" baseline="0" dirty="0" smtClean="0">
                <a:ln>
                  <a:noFill/>
                </a:ln>
                <a:solidFill>
                  <a:schemeClr val="tx1"/>
                </a:solidFill>
                <a:effectLst/>
                <a:latin typeface="Arial" panose="020B0604020202020204" pitchFamily="34" charset="0"/>
              </a:rPr>
              <a:t> sur la toile </a:t>
            </a:r>
            <a:r>
              <a:rPr kumimoji="0" lang="en-US" altLang="en-US" sz="1800" b="0" i="0" u="none" strike="noStrike" cap="none" normalizeH="0" baseline="0" dirty="0" err="1" smtClean="0">
                <a:ln>
                  <a:noFill/>
                </a:ln>
                <a:solidFill>
                  <a:schemeClr val="tx1"/>
                </a:solidFill>
                <a:effectLst/>
                <a:latin typeface="Arial" panose="020B0604020202020204" pitchFamily="34" charset="0"/>
              </a:rPr>
              <a:t>céleste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smtClean="0">
                <a:ln>
                  <a:noFill/>
                </a:ln>
                <a:solidFill>
                  <a:schemeClr val="tx1"/>
                </a:solidFill>
                <a:effectLst/>
                <a:latin typeface="Arial" panose="020B0604020202020204" pitchFamily="34" charset="0"/>
              </a:rPr>
              <a:t>chacune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racontant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une</a:t>
            </a:r>
            <a:r>
              <a:rPr kumimoji="0" lang="en-US" altLang="en-US" sz="1800" b="0" i="0" u="none" strike="noStrike" cap="none" normalizeH="0" baseline="0" dirty="0" smtClean="0">
                <a:ln>
                  <a:noFill/>
                </a:ln>
                <a:solidFill>
                  <a:schemeClr val="tx1"/>
                </a:solidFill>
                <a:effectLst/>
                <a:latin typeface="Arial" panose="020B0604020202020204" pitchFamily="34" charset="0"/>
              </a:rPr>
              <a:t> histoire </a:t>
            </a:r>
            <a:r>
              <a:rPr kumimoji="0" lang="en-US" altLang="en-US" sz="1800" b="0" i="0" u="none" strike="noStrike" cap="none" normalizeH="0" baseline="0" dirty="0" err="1" smtClean="0">
                <a:ln>
                  <a:noFill/>
                </a:ln>
                <a:solidFill>
                  <a:schemeClr val="tx1"/>
                </a:solidFill>
                <a:effectLst/>
                <a:latin typeface="Arial" panose="020B0604020202020204" pitchFamily="34" charset="0"/>
              </a:rPr>
              <a:t>oubliée</a:t>
            </a:r>
            <a:r>
              <a:rPr kumimoji="0" lang="en-US" altLang="en-US" sz="1800" b="0" i="0" u="none" strike="noStrike" cap="none" normalizeH="0" baseline="0" dirty="0" smtClean="0">
                <a:ln>
                  <a:noFill/>
                </a:ln>
                <a:solidFill>
                  <a:schemeClr val="tx1"/>
                </a:solidFill>
                <a:effectLst/>
                <a:latin typeface="Arial" panose="020B0604020202020204" pitchFamily="34" charset="0"/>
              </a:rPr>
              <a:t>. Amina, </a:t>
            </a:r>
            <a:r>
              <a:rPr kumimoji="0" lang="en-US" altLang="en-US" sz="1800" b="0" i="0" u="none" strike="noStrike" cap="none" normalizeH="0" baseline="0" dirty="0" err="1" smtClean="0">
                <a:ln>
                  <a:noFill/>
                </a:ln>
                <a:solidFill>
                  <a:schemeClr val="tx1"/>
                </a:solidFill>
                <a:effectLst/>
                <a:latin typeface="Arial" panose="020B0604020202020204" pitchFamily="34" charset="0"/>
              </a:rPr>
              <a:t>assise</a:t>
            </a:r>
            <a:r>
              <a:rPr kumimoji="0" lang="en-US" altLang="en-US" sz="1800" b="0" i="0" u="none" strike="noStrike" cap="none" normalizeH="0" baseline="0" dirty="0" smtClean="0">
                <a:ln>
                  <a:noFill/>
                </a:ln>
                <a:solidFill>
                  <a:schemeClr val="tx1"/>
                </a:solidFill>
                <a:effectLst/>
                <a:latin typeface="Arial" panose="020B0604020202020204" pitchFamily="34" charset="0"/>
              </a:rPr>
              <a:t> sur le </a:t>
            </a:r>
            <a:r>
              <a:rPr kumimoji="0" lang="en-US" altLang="en-US" sz="1800" b="0" i="0" u="none" strike="noStrike" cap="none" normalizeH="0" baseline="0" dirty="0" err="1" smtClean="0">
                <a:ln>
                  <a:noFill/>
                </a:ln>
                <a:solidFill>
                  <a:schemeClr val="tx1"/>
                </a:solidFill>
                <a:effectLst/>
                <a:latin typeface="Arial" panose="020B0604020202020204" pitchFamily="34" charset="0"/>
              </a:rPr>
              <a:t>toit</a:t>
            </a:r>
            <a:r>
              <a:rPr kumimoji="0" lang="en-US" altLang="en-US" sz="1800" b="0" i="0" u="none" strike="noStrike" cap="none" normalizeH="0" baseline="0" dirty="0" smtClean="0">
                <a:ln>
                  <a:noFill/>
                </a:ln>
                <a:solidFill>
                  <a:schemeClr val="tx1"/>
                </a:solidFill>
                <a:effectLst/>
                <a:latin typeface="Arial" panose="020B0604020202020204" pitchFamily="34" charset="0"/>
              </a:rPr>
              <a:t> de </a:t>
            </a:r>
            <a:r>
              <a:rPr kumimoji="0" lang="en-US" altLang="en-US" sz="1800" b="0" i="0" u="none" strike="noStrike" cap="none" normalizeH="0" baseline="0" dirty="0" err="1" smtClean="0">
                <a:ln>
                  <a:noFill/>
                </a:ln>
                <a:solidFill>
                  <a:schemeClr val="tx1"/>
                </a:solidFill>
                <a:effectLst/>
                <a:latin typeface="Arial" panose="020B0604020202020204" pitchFamily="34" charset="0"/>
              </a:rPr>
              <a:t>sa</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maison</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smtClean="0">
                <a:ln>
                  <a:noFill/>
                </a:ln>
                <a:solidFill>
                  <a:schemeClr val="tx1"/>
                </a:solidFill>
                <a:effectLst/>
                <a:latin typeface="Arial" panose="020B0604020202020204" pitchFamily="34" charset="0"/>
              </a:rPr>
              <a:t>levait</a:t>
            </a:r>
            <a:r>
              <a:rPr kumimoji="0" lang="en-US" altLang="en-US" sz="1800" b="0" i="0" u="none" strike="noStrike" cap="none" normalizeH="0" baseline="0" dirty="0" smtClean="0">
                <a:ln>
                  <a:noFill/>
                </a:ln>
                <a:solidFill>
                  <a:schemeClr val="tx1"/>
                </a:solidFill>
                <a:effectLst/>
                <a:latin typeface="Arial" panose="020B0604020202020204" pitchFamily="34" charset="0"/>
              </a:rPr>
              <a:t> 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yeux</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fascinée</a:t>
            </a:r>
            <a:r>
              <a:rPr kumimoji="0" lang="en-US" altLang="en-US" sz="1800" b="0" i="0" u="none" strike="noStrike" cap="none" normalizeH="0" baseline="0" dirty="0" smtClean="0">
                <a:ln>
                  <a:noFill/>
                </a:ln>
                <a:solidFill>
                  <a:schemeClr val="tx1"/>
                </a:solidFill>
                <a:effectLst/>
                <a:latin typeface="Arial" panose="020B0604020202020204" pitchFamily="34" charset="0"/>
              </a:rPr>
              <a:t> par </a:t>
            </a:r>
            <a:r>
              <a:rPr kumimoji="0" lang="en-US" altLang="en-US" sz="1800" b="0" i="0" u="none" strike="noStrike" cap="none" normalizeH="0" baseline="0" dirty="0" err="1" smtClean="0">
                <a:ln>
                  <a:noFill/>
                </a:ln>
                <a:solidFill>
                  <a:schemeClr val="tx1"/>
                </a:solidFill>
                <a:effectLst/>
                <a:latin typeface="Arial" panose="020B0604020202020204" pitchFamily="34" charset="0"/>
              </a:rPr>
              <a:t>ce</a:t>
            </a:r>
            <a:r>
              <a:rPr kumimoji="0" lang="en-US" altLang="en-US" sz="1800" b="0" i="0" u="none" strike="noStrike" cap="none" normalizeH="0" baseline="0" dirty="0" smtClean="0">
                <a:ln>
                  <a:noFill/>
                </a:ln>
                <a:solidFill>
                  <a:schemeClr val="tx1"/>
                </a:solidFill>
                <a:effectLst/>
                <a:latin typeface="Arial" panose="020B0604020202020204" pitchFamily="34" charset="0"/>
              </a:rPr>
              <a:t> spectacle </a:t>
            </a:r>
            <a:r>
              <a:rPr kumimoji="0" lang="en-US" altLang="en-US" sz="1800" b="0" i="0" u="none" strike="noStrike" cap="none" normalizeH="0" baseline="0" dirty="0" err="1" smtClean="0">
                <a:ln>
                  <a:noFill/>
                </a:ln>
                <a:solidFill>
                  <a:schemeClr val="tx1"/>
                </a:solidFill>
                <a:effectLst/>
                <a:latin typeface="Arial" panose="020B0604020202020204" pitchFamily="34" charset="0"/>
              </a:rPr>
              <a:t>éternel</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2201051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2259" y="690283"/>
            <a:ext cx="11035554" cy="923330"/>
          </a:xfrm>
          <a:prstGeom prst="rect">
            <a:avLst/>
          </a:prstGeom>
        </p:spPr>
        <p:txBody>
          <a:bodyPr wrap="square">
            <a:spAutoFit/>
          </a:bodyPr>
          <a:lstStyle/>
          <a:p>
            <a:pPr lvl="0" defTabSz="914400" eaLnBrk="0" fontAlgn="base" hangingPunct="0">
              <a:spcBef>
                <a:spcPct val="0"/>
              </a:spcBef>
              <a:spcAft>
                <a:spcPct val="0"/>
              </a:spcAft>
            </a:pPr>
            <a:r>
              <a:rPr lang="en-US" altLang="en-US" b="1" u="sng" dirty="0">
                <a:latin typeface="Arial" panose="020B0604020202020204" pitchFamily="34" charset="0"/>
              </a:rPr>
              <a:t>Rédaction technique </a:t>
            </a:r>
          </a:p>
          <a:p>
            <a:pPr lvl="0" defTabSz="914400" eaLnBrk="0" fontAlgn="base" hangingPunct="0">
              <a:spcBef>
                <a:spcPct val="0"/>
              </a:spcBef>
              <a:spcAft>
                <a:spcPct val="0"/>
              </a:spcAft>
            </a:pPr>
            <a:r>
              <a:rPr lang="en-US" altLang="en-US" b="1" dirty="0" err="1">
                <a:latin typeface="Arial" panose="020B0604020202020204" pitchFamily="34" charset="0"/>
              </a:rPr>
              <a:t>Utilisée</a:t>
            </a:r>
            <a:r>
              <a:rPr lang="en-US" altLang="en-US" b="1" dirty="0">
                <a:latin typeface="Arial" panose="020B0604020202020204" pitchFamily="34" charset="0"/>
              </a:rPr>
              <a:t> pour </a:t>
            </a:r>
            <a:r>
              <a:rPr lang="en-US" altLang="en-US" b="1" dirty="0" err="1">
                <a:latin typeface="Arial" panose="020B0604020202020204" pitchFamily="34" charset="0"/>
              </a:rPr>
              <a:t>créer</a:t>
            </a:r>
            <a:r>
              <a:rPr lang="en-US" altLang="en-US" b="1" dirty="0">
                <a:latin typeface="Arial" panose="020B0604020202020204" pitchFamily="34" charset="0"/>
              </a:rPr>
              <a:t> des </a:t>
            </a:r>
            <a:r>
              <a:rPr lang="en-US" altLang="en-US" b="1" dirty="0" err="1">
                <a:latin typeface="Arial" panose="020B0604020202020204" pitchFamily="34" charset="0"/>
              </a:rPr>
              <a:t>manuels</a:t>
            </a:r>
            <a:r>
              <a:rPr lang="en-US" altLang="en-US" b="1" dirty="0">
                <a:latin typeface="Arial" panose="020B0604020202020204" pitchFamily="34" charset="0"/>
              </a:rPr>
              <a:t>, des guides et des documents techniques, </a:t>
            </a:r>
            <a:endParaRPr lang="en-US" altLang="en-US" b="1" dirty="0" smtClean="0">
              <a:latin typeface="Arial" panose="020B0604020202020204" pitchFamily="34" charset="0"/>
            </a:endParaRPr>
          </a:p>
          <a:p>
            <a:pPr lvl="0" defTabSz="914400" eaLnBrk="0" fontAlgn="base" hangingPunct="0">
              <a:spcBef>
                <a:spcPct val="0"/>
              </a:spcBef>
              <a:spcAft>
                <a:spcPct val="0"/>
              </a:spcAft>
            </a:pPr>
            <a:r>
              <a:rPr lang="en-US" altLang="en-US" b="1" dirty="0" err="1" smtClean="0">
                <a:latin typeface="Arial" panose="020B0604020202020204" pitchFamily="34" charset="0"/>
              </a:rPr>
              <a:t>elle</a:t>
            </a:r>
            <a:r>
              <a:rPr lang="en-US" altLang="en-US" b="1" dirty="0" smtClean="0">
                <a:latin typeface="Arial" panose="020B0604020202020204" pitchFamily="34" charset="0"/>
              </a:rPr>
              <a:t> </a:t>
            </a:r>
            <a:r>
              <a:rPr lang="en-US" altLang="en-US" b="1" dirty="0">
                <a:latin typeface="Arial" panose="020B0604020202020204" pitchFamily="34" charset="0"/>
              </a:rPr>
              <a:t>se </a:t>
            </a:r>
            <a:r>
              <a:rPr lang="en-US" altLang="en-US" b="1" dirty="0" err="1">
                <a:latin typeface="Arial" panose="020B0604020202020204" pitchFamily="34" charset="0"/>
              </a:rPr>
              <a:t>concentre</a:t>
            </a:r>
            <a:r>
              <a:rPr lang="en-US" altLang="en-US" b="1" dirty="0">
                <a:latin typeface="Arial" panose="020B0604020202020204" pitchFamily="34" charset="0"/>
              </a:rPr>
              <a:t> sur la </a:t>
            </a:r>
            <a:r>
              <a:rPr lang="en-US" altLang="en-US" b="1" dirty="0" err="1">
                <a:latin typeface="Arial" panose="020B0604020202020204" pitchFamily="34" charset="0"/>
              </a:rPr>
              <a:t>précision</a:t>
            </a:r>
            <a:r>
              <a:rPr lang="en-US" altLang="en-US" b="1" dirty="0">
                <a:latin typeface="Arial" panose="020B0604020202020204" pitchFamily="34" charset="0"/>
              </a:rPr>
              <a:t> et la </a:t>
            </a:r>
            <a:r>
              <a:rPr lang="en-US" altLang="en-US" b="1" dirty="0" err="1">
                <a:latin typeface="Arial" panose="020B0604020202020204" pitchFamily="34" charset="0"/>
              </a:rPr>
              <a:t>clarté</a:t>
            </a:r>
            <a:r>
              <a:rPr lang="en-US" altLang="en-US" b="1" dirty="0">
                <a:latin typeface="Arial" panose="020B0604020202020204" pitchFamily="34" charset="0"/>
              </a:rPr>
              <a:t> des </a:t>
            </a:r>
            <a:r>
              <a:rPr lang="en-US" altLang="en-US" b="1" dirty="0" err="1">
                <a:latin typeface="Arial" panose="020B0604020202020204" pitchFamily="34" charset="0"/>
              </a:rPr>
              <a:t>informations</a:t>
            </a:r>
            <a:r>
              <a:rPr lang="en-US" altLang="en-US" b="1" dirty="0">
                <a:latin typeface="Arial" panose="020B0604020202020204" pitchFamily="34" charset="0"/>
              </a:rPr>
              <a:t>. </a:t>
            </a:r>
          </a:p>
        </p:txBody>
      </p:sp>
      <p:sp>
        <p:nvSpPr>
          <p:cNvPr id="7" name="Rectangle 3"/>
          <p:cNvSpPr>
            <a:spLocks noChangeArrowheads="1"/>
          </p:cNvSpPr>
          <p:nvPr/>
        </p:nvSpPr>
        <p:spPr bwMode="auto">
          <a:xfrm>
            <a:off x="259977" y="1700696"/>
            <a:ext cx="13077020"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sng"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Titre</a:t>
            </a:r>
            <a:r>
              <a:rPr kumimoji="0" lang="en-US" altLang="en-US" sz="1600" b="1" i="0" u="sng"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Guide </a:t>
            </a:r>
            <a:r>
              <a:rPr kumimoji="0" lang="en-US" altLang="en-US" sz="1600" b="1" i="0" u="sng"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d'Installation</a:t>
            </a:r>
            <a:r>
              <a:rPr kumimoji="0" lang="en-US" altLang="en-US" sz="1600" b="1" i="0" u="sng"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d'un </a:t>
            </a:r>
            <a:r>
              <a:rPr kumimoji="0" lang="en-US" altLang="en-US" sz="1600" b="1" i="0" u="sng"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Système</a:t>
            </a:r>
            <a:r>
              <a:rPr kumimoji="0" lang="en-US" altLang="en-US" sz="1600" b="1" i="0" u="sng"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a:t>
            </a:r>
            <a:r>
              <a:rPr kumimoji="0" lang="en-US" altLang="en-US" sz="1600" b="1" i="0" u="sng"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Climatisation</a:t>
            </a:r>
            <a:endParaRPr kumimoji="0" lang="en-US" altLang="en-US" sz="1600" b="1" i="0" u="sng"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Introduction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L'installation</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d'un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système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climatisation</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peut</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améliorer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confort</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votre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espace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vie, surtout pendant les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mois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chauds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Ce guide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fournit</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des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étapes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détaillées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pour installer un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climatiseur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mural,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en</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veillant</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à respecter les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normes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sécurité</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d'efficacité</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Matériel</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Nécessaire</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Climatiseur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mural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Support de montage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Outils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perceuse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tournevis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niveau</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à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bulle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clé</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à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molette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Tuyaux</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drainage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Câbles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électriques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Étapes</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d'Installation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Choisir</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l'Emplacement</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Sélectionnez</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un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mur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intérieur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qui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offre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une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bonne circulation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d'air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457200" marR="0" lvl="1"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Assurez-vous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qu'il</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y a un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accès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électrique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à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proximité</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Préparer</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 Mur</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Utilisez</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niveau</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à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bulle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pour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marquer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l'emplacement</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du support de montage à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une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hauteur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appropriée</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généralement</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entre 1.5 et </a:t>
            </a:r>
          </a:p>
          <a:p>
            <a:pPr marL="457200" marR="0" lvl="1"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mètres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du sol). </a:t>
            </a:r>
          </a:p>
          <a:p>
            <a:pPr marL="457200" marR="0" lvl="1"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Percez</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des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trous</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pour fixer le support au </a:t>
            </a:r>
            <a:r>
              <a:rPr kumimoji="0" lang="en-US" altLang="en-US"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mur</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0063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3359" y="1264024"/>
            <a:ext cx="11888993" cy="1039905"/>
          </a:xfrm>
        </p:spPr>
        <p:txBody>
          <a:bodyPr/>
          <a:lstStyle/>
          <a:p>
            <a:pPr marL="0" lvl="0" indent="0" defTabSz="914400" eaLnBrk="0" fontAlgn="base" hangingPunct="0">
              <a:spcBef>
                <a:spcPct val="0"/>
              </a:spcBef>
              <a:spcAft>
                <a:spcPct val="0"/>
              </a:spcAft>
              <a:buClrTx/>
              <a:buNone/>
            </a:pPr>
            <a:r>
              <a:rPr lang="en-US" altLang="en-US" b="1" u="sng" dirty="0">
                <a:solidFill>
                  <a:schemeClr val="tx1"/>
                </a:solidFill>
                <a:latin typeface="Arial" panose="020B0604020202020204" pitchFamily="34" charset="0"/>
              </a:rPr>
              <a:t>Rédaction de </a:t>
            </a:r>
            <a:r>
              <a:rPr lang="en-US" altLang="en-US" b="1" u="sng" dirty="0" err="1">
                <a:solidFill>
                  <a:schemeClr val="tx1"/>
                </a:solidFill>
                <a:latin typeface="Arial" panose="020B0604020202020204" pitchFamily="34" charset="0"/>
              </a:rPr>
              <a:t>contenu</a:t>
            </a:r>
            <a:r>
              <a:rPr lang="en-US" altLang="en-US" b="1" u="sng" dirty="0">
                <a:solidFill>
                  <a:schemeClr val="tx1"/>
                </a:solidFill>
                <a:latin typeface="Arial" panose="020B0604020202020204" pitchFamily="34" charset="0"/>
              </a:rPr>
              <a:t> </a:t>
            </a:r>
          </a:p>
          <a:p>
            <a:pPr marL="0" lvl="0" indent="0" defTabSz="914400" eaLnBrk="0" fontAlgn="base" hangingPunct="0">
              <a:spcBef>
                <a:spcPct val="0"/>
              </a:spcBef>
              <a:spcAft>
                <a:spcPct val="0"/>
              </a:spcAft>
              <a:buClrTx/>
              <a:buNone/>
            </a:pPr>
            <a:r>
              <a:rPr lang="en-US" altLang="en-US" b="1" dirty="0" err="1">
                <a:solidFill>
                  <a:schemeClr val="tx1"/>
                </a:solidFill>
                <a:latin typeface="Arial" panose="020B0604020202020204" pitchFamily="34" charset="0"/>
              </a:rPr>
              <a:t>Conçue</a:t>
            </a:r>
            <a:r>
              <a:rPr lang="en-US" altLang="en-US" b="1" dirty="0">
                <a:solidFill>
                  <a:schemeClr val="tx1"/>
                </a:solidFill>
                <a:latin typeface="Arial" panose="020B0604020202020204" pitchFamily="34" charset="0"/>
              </a:rPr>
              <a:t> pour le marketing et la communication </a:t>
            </a:r>
            <a:r>
              <a:rPr lang="en-US" altLang="en-US" b="1" dirty="0" err="1">
                <a:solidFill>
                  <a:schemeClr val="tx1"/>
                </a:solidFill>
                <a:latin typeface="Arial" panose="020B0604020202020204" pitchFamily="34" charset="0"/>
              </a:rPr>
              <a:t>en</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ligne</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elle</a:t>
            </a:r>
            <a:r>
              <a:rPr lang="en-US" altLang="en-US" b="1" dirty="0">
                <a:solidFill>
                  <a:schemeClr val="tx1"/>
                </a:solidFill>
                <a:latin typeface="Arial" panose="020B0604020202020204" pitchFamily="34" charset="0"/>
              </a:rPr>
              <a:t> vise à engager et informer le public tout </a:t>
            </a:r>
            <a:r>
              <a:rPr lang="en-US" altLang="en-US" b="1" dirty="0" err="1">
                <a:solidFill>
                  <a:schemeClr val="tx1"/>
                </a:solidFill>
                <a:latin typeface="Arial" panose="020B0604020202020204" pitchFamily="34" charset="0"/>
              </a:rPr>
              <a:t>en</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optimisant</a:t>
            </a:r>
            <a:r>
              <a:rPr lang="en-US" altLang="en-US" b="1" dirty="0">
                <a:solidFill>
                  <a:schemeClr val="tx1"/>
                </a:solidFill>
                <a:latin typeface="Arial" panose="020B0604020202020204" pitchFamily="34" charset="0"/>
              </a:rPr>
              <a:t> le </a:t>
            </a:r>
            <a:r>
              <a:rPr lang="en-US" altLang="en-US" b="1" dirty="0" err="1">
                <a:solidFill>
                  <a:schemeClr val="tx1"/>
                </a:solidFill>
                <a:latin typeface="Arial" panose="020B0604020202020204" pitchFamily="34" charset="0"/>
              </a:rPr>
              <a:t>référencement</a:t>
            </a:r>
            <a:r>
              <a:rPr lang="en-US" altLang="en-US" b="1" dirty="0">
                <a:solidFill>
                  <a:schemeClr val="tx1"/>
                </a:solidFill>
                <a:latin typeface="Arial" panose="020B0604020202020204" pitchFamily="34" charset="0"/>
              </a:rPr>
              <a:t>. </a:t>
            </a:r>
            <a:endParaRPr lang="en-US" altLang="en-US" b="1" dirty="0" smtClean="0">
              <a:solidFill>
                <a:schemeClr val="tx1"/>
              </a:solidFill>
              <a:latin typeface="Arial" panose="020B0604020202020204" pitchFamily="34" charset="0"/>
            </a:endParaRPr>
          </a:p>
          <a:p>
            <a:pPr marL="0" lvl="0" indent="0" defTabSz="914400" eaLnBrk="0" fontAlgn="base" hangingPunct="0">
              <a:spcBef>
                <a:spcPct val="0"/>
              </a:spcBef>
              <a:spcAft>
                <a:spcPct val="0"/>
              </a:spcAft>
              <a:buClrTx/>
              <a:buNone/>
            </a:pPr>
            <a:endParaRPr lang="en-US" altLang="en-US" b="1" dirty="0" smtClean="0">
              <a:solidFill>
                <a:schemeClr val="tx1"/>
              </a:solidFill>
              <a:latin typeface="Arial" panose="020B0604020202020204" pitchFamily="34" charset="0"/>
            </a:endParaRPr>
          </a:p>
          <a:p>
            <a:endParaRPr lang="en-US" dirty="0"/>
          </a:p>
        </p:txBody>
      </p:sp>
      <p:sp>
        <p:nvSpPr>
          <p:cNvPr id="6" name="ZoneTexte 5"/>
          <p:cNvSpPr txBox="1"/>
          <p:nvPr/>
        </p:nvSpPr>
        <p:spPr>
          <a:xfrm>
            <a:off x="753036" y="6669741"/>
            <a:ext cx="10990729" cy="1730188"/>
          </a:xfrm>
          <a:prstGeom prst="rect">
            <a:avLst/>
          </a:prstGeom>
          <a:noFill/>
        </p:spPr>
        <p:txBody>
          <a:bodyPr wrap="square" rtlCol="0">
            <a:spAutoFit/>
          </a:bodyPr>
          <a:lstStyle/>
          <a:p>
            <a:endParaRPr lang="en-US" dirty="0"/>
          </a:p>
        </p:txBody>
      </p:sp>
      <p:sp>
        <p:nvSpPr>
          <p:cNvPr id="8" name="Rectangle 4"/>
          <p:cNvSpPr>
            <a:spLocks noChangeArrowheads="1"/>
          </p:cNvSpPr>
          <p:nvPr/>
        </p:nvSpPr>
        <p:spPr bwMode="auto">
          <a:xfrm>
            <a:off x="421829" y="2569243"/>
            <a:ext cx="11472051"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Titre</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Les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Bienfaits</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la Lecture :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Plongée</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dans</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un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Univers</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Infini</a:t>
            </a:r>
            <a:endPar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Introduction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 lecture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est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une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activité</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enrichissante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qui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offre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bien</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plus que du simple divertissement. Que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soit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un roman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captivant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un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essai</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stimulant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ou</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un article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informatif</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chaque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lecture nous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transporte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dans</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un monde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différent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Cet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article explore les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multiples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bienfaits</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la lecture sur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esprit et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bien-être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Bienfaits</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Cognitifs</a:t>
            </a:r>
            <a:endPar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Amélioration</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des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Compétences</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Linguistiques</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 lecture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régulière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enrichit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vocabulaire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améliore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compréhension</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des structures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grammaticales</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Elle nous expose à divers styles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d'écriture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qui nous aide à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mieux</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nous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exprimer</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Développement</a:t>
            </a:r>
            <a:r>
              <a:rPr kumimoji="0" lang="en-US" altLang="en-US"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a:t>
            </a:r>
            <a:r>
              <a:rPr kumimoji="0" lang="en-US" altLang="en-US"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l'Imagination</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Les livres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stimulent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créativité</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en</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nous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plongeant</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dans</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histoires</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et des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univers</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variés</a:t>
            </a:r>
            <a:r>
              <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La lecture de fiction</a:t>
            </a:r>
          </a:p>
        </p:txBody>
      </p:sp>
    </p:spTree>
    <p:extLst>
      <p:ext uri="{BB962C8B-B14F-4D97-AF65-F5344CB8AC3E}">
        <p14:creationId xmlns:p14="http://schemas.microsoft.com/office/powerpoint/2010/main" val="2938758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76201" y="515471"/>
            <a:ext cx="11386764" cy="2734235"/>
          </a:xfrm>
        </p:spPr>
        <p:txBody>
          <a:bodyPr/>
          <a:lstStyle/>
          <a:p>
            <a:pPr marL="0" lvl="0" indent="0" defTabSz="914400" eaLnBrk="0" fontAlgn="base" hangingPunct="0">
              <a:spcBef>
                <a:spcPct val="0"/>
              </a:spcBef>
              <a:spcAft>
                <a:spcPct val="0"/>
              </a:spcAft>
              <a:buClrTx/>
              <a:buNone/>
            </a:pPr>
            <a:endParaRPr lang="en-US" altLang="en-US" b="1" dirty="0">
              <a:solidFill>
                <a:schemeClr val="tx1"/>
              </a:solidFill>
              <a:latin typeface="Arial" panose="020B0604020202020204" pitchFamily="34" charset="0"/>
            </a:endParaRPr>
          </a:p>
          <a:p>
            <a:pPr marL="0" lvl="0" indent="0" defTabSz="914400" eaLnBrk="0" fontAlgn="base" hangingPunct="0">
              <a:spcBef>
                <a:spcPct val="0"/>
              </a:spcBef>
              <a:spcAft>
                <a:spcPct val="0"/>
              </a:spcAft>
              <a:buClrTx/>
              <a:buNone/>
            </a:pPr>
            <a:r>
              <a:rPr lang="en-US" altLang="en-US" b="1" u="sng" dirty="0">
                <a:solidFill>
                  <a:schemeClr val="tx1"/>
                </a:solidFill>
                <a:latin typeface="Arial" panose="020B0604020202020204" pitchFamily="34" charset="0"/>
              </a:rPr>
              <a:t>Rédaction de </a:t>
            </a:r>
            <a:r>
              <a:rPr lang="en-US" altLang="en-US" b="1" u="sng" dirty="0" err="1">
                <a:solidFill>
                  <a:schemeClr val="tx1"/>
                </a:solidFill>
                <a:latin typeface="Arial" panose="020B0604020202020204" pitchFamily="34" charset="0"/>
              </a:rPr>
              <a:t>discours</a:t>
            </a:r>
            <a:endParaRPr lang="en-US" altLang="en-US" b="1" u="sng" dirty="0">
              <a:solidFill>
                <a:schemeClr val="tx1"/>
              </a:solidFill>
              <a:latin typeface="Arial" panose="020B0604020202020204" pitchFamily="34" charset="0"/>
            </a:endParaRPr>
          </a:p>
          <a:p>
            <a:pPr marL="0" lvl="0" indent="0" defTabSz="914400" eaLnBrk="0" fontAlgn="base" hangingPunct="0">
              <a:spcBef>
                <a:spcPct val="0"/>
              </a:spcBef>
              <a:spcAft>
                <a:spcPct val="0"/>
              </a:spcAft>
              <a:buClrTx/>
              <a:buFontTx/>
              <a:buChar char="•"/>
            </a:pPr>
            <a:r>
              <a:rPr lang="en-US" altLang="en-US" b="1" dirty="0" err="1">
                <a:solidFill>
                  <a:schemeClr val="tx1"/>
                </a:solidFill>
                <a:latin typeface="Arial" panose="020B0604020202020204" pitchFamily="34" charset="0"/>
              </a:rPr>
              <a:t>Conçue</a:t>
            </a:r>
            <a:r>
              <a:rPr lang="en-US" altLang="en-US" b="1" dirty="0">
                <a:solidFill>
                  <a:schemeClr val="tx1"/>
                </a:solidFill>
                <a:latin typeface="Arial" panose="020B0604020202020204" pitchFamily="34" charset="0"/>
              </a:rPr>
              <a:t> pour </a:t>
            </a:r>
            <a:r>
              <a:rPr lang="en-US" altLang="en-US" b="1" dirty="0" err="1">
                <a:solidFill>
                  <a:schemeClr val="tx1"/>
                </a:solidFill>
                <a:latin typeface="Arial" panose="020B0604020202020204" pitchFamily="34" charset="0"/>
              </a:rPr>
              <a:t>être</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présentée</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oralement</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elle</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doit</a:t>
            </a:r>
            <a:r>
              <a:rPr lang="en-US" altLang="en-US" b="1" dirty="0">
                <a:solidFill>
                  <a:schemeClr val="tx1"/>
                </a:solidFill>
                <a:latin typeface="Arial" panose="020B0604020202020204" pitchFamily="34" charset="0"/>
              </a:rPr>
              <a:t> </a:t>
            </a:r>
            <a:r>
              <a:rPr lang="en-US" altLang="en-US" b="1" dirty="0" err="1">
                <a:solidFill>
                  <a:schemeClr val="tx1"/>
                </a:solidFill>
                <a:latin typeface="Arial" panose="020B0604020202020204" pitchFamily="34" charset="0"/>
              </a:rPr>
              <a:t>être</a:t>
            </a:r>
            <a:r>
              <a:rPr lang="en-US" altLang="en-US" b="1" dirty="0">
                <a:solidFill>
                  <a:schemeClr val="tx1"/>
                </a:solidFill>
                <a:latin typeface="Arial" panose="020B0604020202020204" pitchFamily="34" charset="0"/>
              </a:rPr>
              <a:t> persuasive et engageante</a:t>
            </a:r>
            <a:r>
              <a:rPr lang="en-US" altLang="en-US" b="1" dirty="0" smtClean="0">
                <a:solidFill>
                  <a:schemeClr val="tx1"/>
                </a:solidFill>
                <a:latin typeface="Arial" panose="020B0604020202020204" pitchFamily="34" charset="0"/>
              </a:rPr>
              <a:t>.</a:t>
            </a:r>
          </a:p>
          <a:p>
            <a:pPr marL="0" lvl="0" indent="0" defTabSz="914400" eaLnBrk="0" fontAlgn="base" hangingPunct="0">
              <a:spcBef>
                <a:spcPct val="0"/>
              </a:spcBef>
              <a:spcAft>
                <a:spcPct val="0"/>
              </a:spcAft>
              <a:buClrTx/>
              <a:buFontTx/>
              <a:buChar char="•"/>
            </a:pPr>
            <a:endParaRPr lang="en-US" altLang="en-US" b="1" dirty="0">
              <a:solidFill>
                <a:schemeClr val="tx1"/>
              </a:solidFill>
              <a:latin typeface="Arial" panose="020B0604020202020204" pitchFamily="34" charset="0"/>
            </a:endParaRPr>
          </a:p>
          <a:p>
            <a:endParaRPr lang="en-US" dirty="0"/>
          </a:p>
        </p:txBody>
      </p:sp>
      <p:sp>
        <p:nvSpPr>
          <p:cNvPr id="4" name="Rectangle 1"/>
          <p:cNvSpPr>
            <a:spLocks noChangeArrowheads="1"/>
          </p:cNvSpPr>
          <p:nvPr/>
        </p:nvSpPr>
        <p:spPr bwMode="auto">
          <a:xfrm>
            <a:off x="536295" y="2280210"/>
            <a:ext cx="1177277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Mesdames et Messieurs,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chers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amis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Aujourd'hui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je me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tiens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devant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vous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pour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aborder</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un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sujet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qui nous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concerne</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tous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2400" dirty="0">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préservation</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environnement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À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une</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époque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où</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les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défis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environnementaux</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sont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de plus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en</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plus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pressants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il</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est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responsabilité</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collective de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prendre</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des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mesures</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pour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protéger</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notre</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planète</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8529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446680" y="1321885"/>
            <a:ext cx="11405686"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La </a:t>
            </a:r>
            <a:r>
              <a:rPr kumimoji="0" lang="en-US" altLang="en-US" sz="1800" b="0" i="0" u="none" strike="noStrike" cap="none" normalizeH="0" baseline="0" dirty="0" err="1" smtClean="0">
                <a:ln>
                  <a:noFill/>
                </a:ln>
                <a:solidFill>
                  <a:schemeClr val="tx1"/>
                </a:solidFill>
                <a:effectLst/>
                <a:latin typeface="Arial" panose="020B0604020202020204" pitchFamily="34" charset="0"/>
              </a:rPr>
              <a:t>méthode</a:t>
            </a:r>
            <a:r>
              <a:rPr kumimoji="0" lang="en-US" altLang="en-US" sz="1800" b="0" i="0" u="none" strike="noStrike" cap="none" normalizeH="0" baseline="0" dirty="0" smtClean="0">
                <a:ln>
                  <a:noFill/>
                </a:ln>
                <a:solidFill>
                  <a:schemeClr val="tx1"/>
                </a:solidFill>
                <a:effectLst/>
                <a:latin typeface="Arial" panose="020B0604020202020204" pitchFamily="34" charset="0"/>
              </a:rPr>
              <a:t> IMRAD </a:t>
            </a:r>
            <a:r>
              <a:rPr kumimoji="0" lang="en-US" altLang="en-US" sz="1800" b="0" i="0" u="none" strike="noStrike" cap="none" normalizeH="0" baseline="0" dirty="0" err="1" smtClean="0">
                <a:ln>
                  <a:noFill/>
                </a:ln>
                <a:solidFill>
                  <a:schemeClr val="tx1"/>
                </a:solidFill>
                <a:effectLst/>
                <a:latin typeface="Arial" panose="020B0604020202020204" pitchFamily="34" charset="0"/>
              </a:rPr>
              <a:t>est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une</a:t>
            </a:r>
            <a:r>
              <a:rPr kumimoji="0" lang="en-US" altLang="en-US" sz="1800" b="0" i="0" u="none" strike="noStrike" cap="none" normalizeH="0" baseline="0" dirty="0" smtClean="0">
                <a:ln>
                  <a:noFill/>
                </a:ln>
                <a:solidFill>
                  <a:schemeClr val="tx1"/>
                </a:solidFill>
                <a:effectLst/>
                <a:latin typeface="Arial" panose="020B0604020202020204" pitchFamily="34" charset="0"/>
              </a:rPr>
              <a:t> structure </a:t>
            </a:r>
            <a:r>
              <a:rPr kumimoji="0" lang="en-US" altLang="en-US" sz="1800" b="0" i="0" u="none" strike="noStrike" cap="none" normalizeH="0" baseline="0" dirty="0" err="1" smtClean="0">
                <a:ln>
                  <a:noFill/>
                </a:ln>
                <a:solidFill>
                  <a:schemeClr val="tx1"/>
                </a:solidFill>
                <a:effectLst/>
                <a:latin typeface="Arial" panose="020B0604020202020204" pitchFamily="34" charset="0"/>
              </a:rPr>
              <a:t>couramment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utilisée</a:t>
            </a:r>
            <a:r>
              <a:rPr kumimoji="0" lang="en-US" altLang="en-US" sz="1800" b="0" i="0" u="none" strike="noStrike" cap="none" normalizeH="0" baseline="0" dirty="0" smtClean="0">
                <a:ln>
                  <a:noFill/>
                </a:ln>
                <a:solidFill>
                  <a:schemeClr val="tx1"/>
                </a:solidFill>
                <a:effectLst/>
                <a:latin typeface="Arial" panose="020B0604020202020204" pitchFamily="34" charset="0"/>
              </a:rPr>
              <a:t> pour </a:t>
            </a:r>
            <a:r>
              <a:rPr kumimoji="0" lang="en-US" altLang="en-US" sz="1800" b="0" i="0" u="none" strike="noStrike" cap="none" normalizeH="0" baseline="0" dirty="0" err="1" smtClean="0">
                <a:ln>
                  <a:noFill/>
                </a:ln>
                <a:solidFill>
                  <a:schemeClr val="tx1"/>
                </a:solidFill>
                <a:effectLst/>
                <a:latin typeface="Arial" panose="020B0604020202020204" pitchFamily="34" charset="0"/>
              </a:rPr>
              <a:t>rédiger</a:t>
            </a:r>
            <a:r>
              <a:rPr kumimoji="0" lang="en-US" altLang="en-US" sz="1800" b="0" i="0" u="none" strike="noStrike" cap="none" normalizeH="0" baseline="0" dirty="0" smtClean="0">
                <a:ln>
                  <a:noFill/>
                </a:ln>
                <a:solidFill>
                  <a:schemeClr val="tx1"/>
                </a:solidFill>
                <a:effectLst/>
                <a:latin typeface="Arial" panose="020B0604020202020204" pitchFamily="34" charset="0"/>
              </a:rPr>
              <a:t> des articles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scientifiques</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dirty="0" smtClean="0">
                <a:ln>
                  <a:noFill/>
                </a:ln>
                <a:solidFill>
                  <a:schemeClr val="tx1"/>
                </a:solidFill>
                <a:effectLst/>
                <a:latin typeface="Arial" panose="020B0604020202020204" pitchFamily="34" charset="0"/>
              </a:rPr>
              <a:t> </a:t>
            </a:r>
            <a:br>
              <a:rPr kumimoji="0" lang="en-US" altLang="en-US" sz="1800" b="0" i="0" u="none" strike="noStrike" cap="none" normalizeH="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Le </a:t>
            </a:r>
            <a:r>
              <a:rPr kumimoji="0" lang="en-US" altLang="en-US" sz="1800" b="0" i="0" u="none" strike="noStrike" cap="none" normalizeH="0" baseline="0" dirty="0" err="1" smtClean="0">
                <a:ln>
                  <a:noFill/>
                </a:ln>
                <a:solidFill>
                  <a:schemeClr val="tx1"/>
                </a:solidFill>
                <a:effectLst/>
                <a:latin typeface="Arial" panose="020B0604020202020204" pitchFamily="34" charset="0"/>
              </a:rPr>
              <a:t>terme</a:t>
            </a:r>
            <a:r>
              <a:rPr kumimoji="0" lang="en-US" altLang="en-US" sz="1800" b="0" i="0" u="none" strike="noStrike" cap="none" normalizeH="0" baseline="0" dirty="0" smtClean="0">
                <a:ln>
                  <a:noFill/>
                </a:ln>
                <a:solidFill>
                  <a:schemeClr val="tx1"/>
                </a:solidFill>
                <a:effectLst/>
                <a:latin typeface="Arial" panose="020B0604020202020204" pitchFamily="34" charset="0"/>
              </a:rPr>
              <a:t> IMRAD </a:t>
            </a:r>
            <a:r>
              <a:rPr kumimoji="0" lang="en-US" altLang="en-US" sz="1800" b="0" i="0" u="none" strike="noStrike" cap="none" normalizeH="0" baseline="0" dirty="0" err="1" smtClean="0">
                <a:ln>
                  <a:noFill/>
                </a:ln>
                <a:solidFill>
                  <a:schemeClr val="tx1"/>
                </a:solidFill>
                <a:effectLst/>
                <a:latin typeface="Arial" panose="020B0604020202020204" pitchFamily="34" charset="0"/>
              </a:rPr>
              <a:t>est</a:t>
            </a:r>
            <a:r>
              <a:rPr kumimoji="0" lang="en-US" altLang="en-US" sz="1800" b="0" i="0" u="none" strike="noStrike" cap="none" normalizeH="0" baseline="0" dirty="0" smtClean="0">
                <a:ln>
                  <a:noFill/>
                </a:ln>
                <a:solidFill>
                  <a:schemeClr val="tx1"/>
                </a:solidFill>
                <a:effectLst/>
                <a:latin typeface="Arial" panose="020B0604020202020204" pitchFamily="34" charset="0"/>
              </a:rPr>
              <a:t> un </a:t>
            </a:r>
            <a:r>
              <a:rPr kumimoji="0" lang="en-US" altLang="en-US" sz="1800" b="0" i="0" u="none" strike="noStrike" cap="none" normalizeH="0" baseline="0" dirty="0" err="1" smtClean="0">
                <a:ln>
                  <a:noFill/>
                </a:ln>
                <a:solidFill>
                  <a:schemeClr val="tx1"/>
                </a:solidFill>
                <a:effectLst/>
                <a:latin typeface="Arial" panose="020B0604020202020204" pitchFamily="34" charset="0"/>
              </a:rPr>
              <a:t>acronyme</a:t>
            </a:r>
            <a:r>
              <a:rPr kumimoji="0" lang="en-US" altLang="en-US" sz="1800" b="0" i="0" u="none" strike="noStrike" cap="none" normalizeH="0" baseline="0" dirty="0" smtClean="0">
                <a:ln>
                  <a:noFill/>
                </a:ln>
                <a:solidFill>
                  <a:schemeClr val="tx1"/>
                </a:solidFill>
                <a:effectLst/>
                <a:latin typeface="Arial" panose="020B0604020202020204" pitchFamily="34" charset="0"/>
              </a:rPr>
              <a:t> qui </a:t>
            </a:r>
            <a:r>
              <a:rPr kumimoji="0" lang="en-US" altLang="en-US" sz="1800" b="0" i="0" u="none" strike="noStrike" cap="none" normalizeH="0" baseline="0" dirty="0" err="1" smtClean="0">
                <a:ln>
                  <a:noFill/>
                </a:ln>
                <a:solidFill>
                  <a:schemeClr val="tx1"/>
                </a:solidFill>
                <a:effectLst/>
                <a:latin typeface="Arial" panose="020B0604020202020204" pitchFamily="34" charset="0"/>
              </a:rPr>
              <a:t>désigne</a:t>
            </a:r>
            <a:r>
              <a:rPr kumimoji="0" lang="en-US" altLang="en-US" sz="1800" b="0" i="0" u="none" strike="noStrike" cap="none" normalizeH="0" baseline="0" dirty="0" smtClean="0">
                <a:ln>
                  <a:noFill/>
                </a:ln>
                <a:solidFill>
                  <a:schemeClr val="tx1"/>
                </a:solidFill>
                <a:effectLst/>
                <a:latin typeface="Arial" panose="020B0604020202020204" pitchFamily="34" charset="0"/>
              </a:rPr>
              <a:t> les sections </a:t>
            </a:r>
            <a:r>
              <a:rPr kumimoji="0" lang="en-US" altLang="en-US" sz="1800" b="0" i="0" u="none" strike="noStrike" cap="none" normalizeH="0" baseline="0" dirty="0" err="1" smtClean="0">
                <a:ln>
                  <a:noFill/>
                </a:ln>
                <a:solidFill>
                  <a:schemeClr val="tx1"/>
                </a:solidFill>
                <a:effectLst/>
                <a:latin typeface="Arial" panose="020B0604020202020204" pitchFamily="34" charset="0"/>
              </a:rPr>
              <a:t>principales</a:t>
            </a:r>
            <a:r>
              <a:rPr kumimoji="0" lang="en-US" altLang="en-US" sz="1800" b="0" i="0" u="none" strike="noStrike" cap="none" normalizeH="0" baseline="0" dirty="0" smtClean="0">
                <a:ln>
                  <a:noFill/>
                </a:ln>
                <a:solidFill>
                  <a:schemeClr val="tx1"/>
                </a:solidFill>
                <a:effectLst/>
                <a:latin typeface="Arial" panose="020B0604020202020204" pitchFamily="34" charset="0"/>
              </a:rPr>
              <a:t> de </a:t>
            </a:r>
            <a:r>
              <a:rPr kumimoji="0" lang="en-US" altLang="en-US" sz="1800" b="0" i="0" u="none" strike="noStrike" cap="none" normalizeH="0" baseline="0" dirty="0" err="1" smtClean="0">
                <a:ln>
                  <a:noFill/>
                </a:ln>
                <a:solidFill>
                  <a:schemeClr val="tx1"/>
                </a:solidFill>
                <a:effectLst/>
                <a:latin typeface="Arial" panose="020B0604020202020204" pitchFamily="34" charset="0"/>
              </a:rPr>
              <a:t>ce</a:t>
            </a:r>
            <a:r>
              <a:rPr kumimoji="0" lang="en-US" altLang="en-US" sz="1800" b="0" i="0" u="none" strike="noStrike" cap="none" normalizeH="0" baseline="0" dirty="0" smtClean="0">
                <a:ln>
                  <a:noFill/>
                </a:ln>
                <a:solidFill>
                  <a:schemeClr val="tx1"/>
                </a:solidFill>
                <a:effectLst/>
                <a:latin typeface="Arial" panose="020B0604020202020204" pitchFamily="34" charset="0"/>
              </a:rPr>
              <a:t> type de document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chemeClr val="tx1"/>
                </a:solidFill>
                <a:effectLst/>
                <a:latin typeface="Arial" panose="020B0604020202020204" pitchFamily="34" charset="0"/>
              </a:rPr>
              <a:t>Introduction</a:t>
            </a:r>
            <a:r>
              <a:rPr kumimoji="0" lang="en-US" altLang="en-US" sz="1800" b="0" i="0" u="none" strike="noStrike" cap="none" normalizeH="0" baseline="0" dirty="0" smtClean="0">
                <a:ln>
                  <a:noFill/>
                </a:ln>
                <a:solidFill>
                  <a:schemeClr val="tx1"/>
                </a:solidFill>
                <a:effectLst/>
                <a:latin typeface="Arial" panose="020B0604020202020204" pitchFamily="34" charset="0"/>
              </a:rPr>
              <a:t> : </a:t>
            </a:r>
            <a:r>
              <a:rPr kumimoji="0" lang="en-US" altLang="en-US" sz="1800" b="0" i="0" u="none" strike="noStrike" cap="none" normalizeH="0" baseline="0" dirty="0" err="1" smtClean="0">
                <a:ln>
                  <a:noFill/>
                </a:ln>
                <a:solidFill>
                  <a:schemeClr val="tx1"/>
                </a:solidFill>
                <a:effectLst/>
                <a:latin typeface="Arial" panose="020B0604020202020204" pitchFamily="34" charset="0"/>
              </a:rPr>
              <a:t>Présente</a:t>
            </a:r>
            <a:r>
              <a:rPr kumimoji="0" lang="en-US" altLang="en-US" sz="1800" b="0" i="0" u="none" strike="noStrike" cap="none" normalizeH="0" baseline="0" dirty="0" smtClean="0">
                <a:ln>
                  <a:noFill/>
                </a:ln>
                <a:solidFill>
                  <a:schemeClr val="tx1"/>
                </a:solidFill>
                <a:effectLst/>
                <a:latin typeface="Arial" panose="020B0604020202020204" pitchFamily="34" charset="0"/>
              </a:rPr>
              <a:t> le </a:t>
            </a:r>
            <a:r>
              <a:rPr kumimoji="0" lang="en-US" altLang="en-US" sz="1800" b="0" i="0" u="none" strike="noStrike" cap="none" normalizeH="0" baseline="0" dirty="0" err="1" smtClean="0">
                <a:ln>
                  <a:noFill/>
                </a:ln>
                <a:solidFill>
                  <a:schemeClr val="tx1"/>
                </a:solidFill>
                <a:effectLst/>
                <a:latin typeface="Arial" panose="020B0604020202020204" pitchFamily="34" charset="0"/>
              </a:rPr>
              <a:t>sujet</a:t>
            </a:r>
            <a:r>
              <a:rPr kumimoji="0" lang="en-US" altLang="en-US" sz="1800" b="0" i="0" u="none" strike="noStrike" cap="none" normalizeH="0" baseline="0" dirty="0" smtClean="0">
                <a:ln>
                  <a:noFill/>
                </a:ln>
                <a:solidFill>
                  <a:schemeClr val="tx1"/>
                </a:solidFill>
                <a:effectLst/>
                <a:latin typeface="Arial" panose="020B0604020202020204" pitchFamily="34" charset="0"/>
              </a:rPr>
              <a:t> de </a:t>
            </a:r>
            <a:r>
              <a:rPr kumimoji="0" lang="en-US" altLang="en-US" sz="1800" b="0" i="0" u="none" strike="noStrike" cap="none" normalizeH="0" baseline="0" dirty="0" err="1" smtClean="0">
                <a:ln>
                  <a:noFill/>
                </a:ln>
                <a:solidFill>
                  <a:schemeClr val="tx1"/>
                </a:solidFill>
                <a:effectLst/>
                <a:latin typeface="Arial" panose="020B0604020202020204" pitchFamily="34" charset="0"/>
              </a:rPr>
              <a:t>recherche</a:t>
            </a:r>
            <a:r>
              <a:rPr kumimoji="0" lang="en-US" altLang="en-US" sz="1800" b="0" i="0" u="none" strike="noStrike" cap="none" normalizeH="0" baseline="0" dirty="0" smtClean="0">
                <a:ln>
                  <a:noFill/>
                </a:ln>
                <a:solidFill>
                  <a:schemeClr val="tx1"/>
                </a:solidFill>
                <a:effectLst/>
                <a:latin typeface="Arial" panose="020B0604020202020204" pitchFamily="34" charset="0"/>
              </a:rPr>
              <a:t>, son </a:t>
            </a:r>
            <a:r>
              <a:rPr kumimoji="0" lang="en-US" altLang="en-US" sz="1800" b="0" i="0" u="none" strike="noStrike" cap="none" normalizeH="0" baseline="0" dirty="0" err="1" smtClean="0">
                <a:ln>
                  <a:noFill/>
                </a:ln>
                <a:solidFill>
                  <a:schemeClr val="tx1"/>
                </a:solidFill>
                <a:effectLst/>
                <a:latin typeface="Arial" panose="020B0604020202020204" pitchFamily="34" charset="0"/>
              </a:rPr>
              <a:t>contexte</a:t>
            </a:r>
            <a:r>
              <a:rPr kumimoji="0" lang="en-US" altLang="en-US" sz="1800" b="0" i="0" u="none" strike="noStrike" cap="none" normalizeH="0" baseline="0" dirty="0" smtClean="0">
                <a:ln>
                  <a:noFill/>
                </a:ln>
                <a:solidFill>
                  <a:schemeClr val="tx1"/>
                </a:solidFill>
                <a:effectLst/>
                <a:latin typeface="Arial" panose="020B0604020202020204" pitchFamily="34" charset="0"/>
              </a:rPr>
              <a:t>, et 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objectifs</a:t>
            </a:r>
            <a:r>
              <a:rPr kumimoji="0" lang="en-US" altLang="en-US" sz="1800" b="0" i="0" u="none" strike="noStrike" cap="none" normalizeH="0" baseline="0" dirty="0" smtClean="0">
                <a:ln>
                  <a:noFill/>
                </a:ln>
                <a:solidFill>
                  <a:schemeClr val="tx1"/>
                </a:solidFill>
                <a:effectLst/>
                <a:latin typeface="Arial" panose="020B0604020202020204" pitchFamily="34" charset="0"/>
              </a:rPr>
              <a:t> de </a:t>
            </a:r>
            <a:r>
              <a:rPr kumimoji="0" lang="en-US" altLang="en-US" sz="1800" b="0" i="0" u="none" strike="noStrike" cap="none" normalizeH="0" baseline="0" dirty="0" err="1" smtClean="0">
                <a:ln>
                  <a:noFill/>
                </a:ln>
                <a:solidFill>
                  <a:schemeClr val="tx1"/>
                </a:solidFill>
                <a:effectLst/>
                <a:latin typeface="Arial" panose="020B0604020202020204" pitchFamily="34" charset="0"/>
              </a:rPr>
              <a:t>l'étude</a:t>
            </a:r>
            <a:r>
              <a:rPr kumimoji="0" lang="en-US" altLang="en-US" sz="1800" b="0" i="0" u="none" strike="noStrike" cap="none" normalizeH="0" baseline="0" dirty="0" smtClean="0">
                <a:ln>
                  <a:noFill/>
                </a:ln>
                <a:solidFill>
                  <a:schemeClr val="tx1"/>
                </a:solidFill>
                <a:effectLst/>
                <a:latin typeface="Arial" panose="020B0604020202020204" pitchFamily="34" charset="0"/>
              </a:rPr>
              <a: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Elle </a:t>
            </a:r>
            <a:r>
              <a:rPr kumimoji="0" lang="en-US" altLang="en-US" sz="1800" b="0" i="0" u="none" strike="noStrike" cap="none" normalizeH="0" baseline="0" dirty="0" err="1" smtClean="0">
                <a:ln>
                  <a:noFill/>
                </a:ln>
                <a:solidFill>
                  <a:schemeClr val="tx1"/>
                </a:solidFill>
                <a:effectLst/>
                <a:latin typeface="Arial" panose="020B0604020202020204" pitchFamily="34" charset="0"/>
              </a:rPr>
              <a:t>inclut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souvent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une</a:t>
            </a:r>
            <a:r>
              <a:rPr kumimoji="0" lang="en-US" altLang="en-US" sz="1800" b="0" i="0" u="none" strike="noStrike" cap="none" normalizeH="0" baseline="0" dirty="0" smtClean="0">
                <a:ln>
                  <a:noFill/>
                </a:ln>
                <a:solidFill>
                  <a:schemeClr val="tx1"/>
                </a:solidFill>
                <a:effectLst/>
                <a:latin typeface="Arial" panose="020B0604020202020204" pitchFamily="34" charset="0"/>
              </a:rPr>
              <a:t> revue de la </a:t>
            </a:r>
            <a:r>
              <a:rPr kumimoji="0" lang="en-US" altLang="en-US" sz="1800" b="0" i="0" u="none" strike="noStrike" cap="none" normalizeH="0" baseline="0" dirty="0" err="1" smtClean="0">
                <a:ln>
                  <a:noFill/>
                </a:ln>
                <a:solidFill>
                  <a:schemeClr val="tx1"/>
                </a:solidFill>
                <a:effectLst/>
                <a:latin typeface="Arial" panose="020B0604020202020204" pitchFamily="34" charset="0"/>
              </a:rPr>
              <a:t>littérature</a:t>
            </a:r>
            <a:r>
              <a:rPr kumimoji="0" lang="en-US" altLang="en-US" sz="1800" b="0" i="0" u="none" strike="noStrike" cap="none" normalizeH="0" baseline="0" dirty="0" smtClean="0">
                <a:ln>
                  <a:noFill/>
                </a:ln>
                <a:solidFill>
                  <a:schemeClr val="tx1"/>
                </a:solidFill>
                <a:effectLst/>
                <a:latin typeface="Arial" panose="020B0604020202020204" pitchFamily="34" charset="0"/>
              </a:rPr>
              <a:t> pour </a:t>
            </a:r>
            <a:r>
              <a:rPr kumimoji="0" lang="en-US" altLang="en-US" sz="1800" b="0" i="0" u="none" strike="noStrike" cap="none" normalizeH="0" baseline="0" dirty="0" err="1" smtClean="0">
                <a:ln>
                  <a:noFill/>
                </a:ln>
                <a:solidFill>
                  <a:schemeClr val="tx1"/>
                </a:solidFill>
                <a:effectLst/>
                <a:latin typeface="Arial" panose="020B0604020202020204" pitchFamily="34" charset="0"/>
              </a:rPr>
              <a:t>situer</a:t>
            </a:r>
            <a:r>
              <a:rPr kumimoji="0" lang="en-US" altLang="en-US" sz="1800" b="0" i="0" u="none" strike="noStrike" cap="none" normalizeH="0" baseline="0" dirty="0" smtClean="0">
                <a:ln>
                  <a:noFill/>
                </a:ln>
                <a:solidFill>
                  <a:schemeClr val="tx1"/>
                </a:solidFill>
                <a:effectLst/>
                <a:latin typeface="Arial" panose="020B0604020202020204" pitchFamily="34" charset="0"/>
              </a:rPr>
              <a:t> le travail </a:t>
            </a:r>
            <a:r>
              <a:rPr kumimoji="0" lang="en-US" altLang="en-US" sz="1800" b="0" i="0" u="none" strike="noStrike" cap="none" normalizeH="0" baseline="0" dirty="0" err="1" smtClean="0">
                <a:ln>
                  <a:noFill/>
                </a:ln>
                <a:solidFill>
                  <a:schemeClr val="tx1"/>
                </a:solidFill>
                <a:effectLst/>
                <a:latin typeface="Arial" panose="020B0604020202020204" pitchFamily="34" charset="0"/>
              </a:rPr>
              <a:t>dans</a:t>
            </a:r>
            <a:r>
              <a:rPr kumimoji="0" lang="en-US" altLang="en-US" sz="1800" b="0" i="0" u="none" strike="noStrike" cap="none" normalizeH="0" baseline="0" dirty="0" smtClean="0">
                <a:ln>
                  <a:noFill/>
                </a:ln>
                <a:solidFill>
                  <a:schemeClr val="tx1"/>
                </a:solidFill>
                <a:effectLst/>
                <a:latin typeface="Arial" panose="020B0604020202020204" pitchFamily="34" charset="0"/>
              </a:rPr>
              <a:t> le champ de </a:t>
            </a:r>
            <a:r>
              <a:rPr kumimoji="0" lang="en-US" altLang="en-US" sz="1800" b="0" i="0" u="none" strike="noStrike" cap="none" normalizeH="0" baseline="0" dirty="0" err="1" smtClean="0">
                <a:ln>
                  <a:noFill/>
                </a:ln>
                <a:solidFill>
                  <a:schemeClr val="tx1"/>
                </a:solidFill>
                <a:effectLst/>
                <a:latin typeface="Arial" panose="020B0604020202020204" pitchFamily="34" charset="0"/>
              </a:rPr>
              <a:t>recherche</a:t>
            </a:r>
            <a:r>
              <a:rPr kumimoji="0" lang="en-US" altLang="en-US" sz="1800" b="0" i="0" u="none" strike="noStrike" cap="none" normalizeH="0" baseline="0" dirty="0" smtClean="0">
                <a:ln>
                  <a:noFill/>
                </a:ln>
                <a:solidFill>
                  <a:schemeClr val="tx1"/>
                </a:solidFill>
                <a:effectLst/>
                <a:latin typeface="Arial" panose="020B0604020202020204" pitchFamily="34" charset="0"/>
              </a:rPr>
              <a:t>.</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1" i="0" u="none" strike="noStrike" cap="none" normalizeH="0" baseline="0" dirty="0" err="1" smtClean="0">
                <a:ln>
                  <a:noFill/>
                </a:ln>
                <a:solidFill>
                  <a:schemeClr val="tx1"/>
                </a:solidFill>
                <a:effectLst/>
                <a:latin typeface="Arial" panose="020B0604020202020204" pitchFamily="34" charset="0"/>
              </a:rPr>
              <a:t>Méthodes</a:t>
            </a:r>
            <a:r>
              <a:rPr kumimoji="0" lang="en-US" altLang="en-US" sz="1800" b="1" i="0" u="none" strike="noStrike" cap="none" normalizeH="0" baseline="0" dirty="0" smtClean="0">
                <a:ln>
                  <a:noFill/>
                </a:ln>
                <a:solidFill>
                  <a:schemeClr val="tx1"/>
                </a:solidFill>
                <a:effectLst/>
                <a:latin typeface="Arial" panose="020B0604020202020204" pitchFamily="34" charset="0"/>
              </a:rPr>
              <a:t> (Methods)</a:t>
            </a:r>
            <a:r>
              <a:rPr kumimoji="0" lang="en-US" altLang="en-US" sz="1800" b="0" i="0" u="none" strike="noStrike" cap="none" normalizeH="0" baseline="0" dirty="0" smtClean="0">
                <a:ln>
                  <a:noFill/>
                </a:ln>
                <a:solidFill>
                  <a:schemeClr val="tx1"/>
                </a:solidFill>
                <a:effectLst/>
                <a:latin typeface="Arial" panose="020B0604020202020204" pitchFamily="34" charset="0"/>
              </a:rPr>
              <a:t> : </a:t>
            </a:r>
            <a:r>
              <a:rPr kumimoji="0" lang="en-US" altLang="en-US" sz="1800" b="0" i="0" u="none" strike="noStrike" cap="none" normalizeH="0" baseline="0" dirty="0" err="1" smtClean="0">
                <a:ln>
                  <a:noFill/>
                </a:ln>
                <a:solidFill>
                  <a:schemeClr val="tx1"/>
                </a:solidFill>
                <a:effectLst/>
                <a:latin typeface="Arial" panose="020B0604020202020204" pitchFamily="34" charset="0"/>
              </a:rPr>
              <a:t>Décrit</a:t>
            </a:r>
            <a:r>
              <a:rPr kumimoji="0" lang="en-US" altLang="en-US" sz="1800" b="0" i="0" u="none" strike="noStrike" cap="none" normalizeH="0" baseline="0" dirty="0" smtClean="0">
                <a:ln>
                  <a:noFill/>
                </a:ln>
                <a:solidFill>
                  <a:schemeClr val="tx1"/>
                </a:solidFill>
                <a:effectLst/>
                <a:latin typeface="Arial" panose="020B0604020202020204" pitchFamily="34" charset="0"/>
              </a:rPr>
              <a:t> la </a:t>
            </a:r>
            <a:r>
              <a:rPr kumimoji="0" lang="en-US" altLang="en-US" sz="1800" b="0" i="0" u="none" strike="noStrike" cap="none" normalizeH="0" baseline="0" dirty="0" err="1" smtClean="0">
                <a:ln>
                  <a:noFill/>
                </a:ln>
                <a:solidFill>
                  <a:schemeClr val="tx1"/>
                </a:solidFill>
                <a:effectLst/>
                <a:latin typeface="Arial" panose="020B0604020202020204" pitchFamily="34" charset="0"/>
              </a:rPr>
              <a:t>méthodologie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utilisée</a:t>
            </a:r>
            <a:r>
              <a:rPr kumimoji="0" lang="en-US" altLang="en-US" sz="1800" b="0" i="0" u="none" strike="noStrike" cap="none" normalizeH="0" baseline="0" dirty="0" smtClean="0">
                <a:ln>
                  <a:noFill/>
                </a:ln>
                <a:solidFill>
                  <a:schemeClr val="tx1"/>
                </a:solidFill>
                <a:effectLst/>
                <a:latin typeface="Arial" panose="020B0604020202020204" pitchFamily="34" charset="0"/>
              </a:rPr>
              <a:t> pour </a:t>
            </a:r>
            <a:r>
              <a:rPr kumimoji="0" lang="en-US" altLang="en-US" sz="1800" b="0" i="0" u="none" strike="noStrike" cap="none" normalizeH="0" baseline="0" dirty="0" err="1" smtClean="0">
                <a:ln>
                  <a:noFill/>
                </a:ln>
                <a:solidFill>
                  <a:schemeClr val="tx1"/>
                </a:solidFill>
                <a:effectLst/>
                <a:latin typeface="Arial" panose="020B0604020202020204" pitchFamily="34" charset="0"/>
              </a:rPr>
              <a:t>mener</a:t>
            </a:r>
            <a:r>
              <a:rPr kumimoji="0" lang="en-US" altLang="en-US" sz="1800" b="0" i="0" u="none" strike="noStrike" cap="none" normalizeH="0" baseline="0" dirty="0" smtClean="0">
                <a:ln>
                  <a:noFill/>
                </a:ln>
                <a:solidFill>
                  <a:schemeClr val="tx1"/>
                </a:solidFill>
                <a:effectLst/>
                <a:latin typeface="Arial" panose="020B0604020202020204" pitchFamily="34" charset="0"/>
              </a:rPr>
              <a:t> la </a:t>
            </a:r>
            <a:r>
              <a:rPr kumimoji="0" lang="en-US" altLang="en-US" sz="1800" b="0" i="0" u="none" strike="noStrike" cap="none" normalizeH="0" baseline="0" dirty="0" err="1" smtClean="0">
                <a:ln>
                  <a:noFill/>
                </a:ln>
                <a:solidFill>
                  <a:schemeClr val="tx1"/>
                </a:solidFill>
                <a:effectLst/>
                <a:latin typeface="Arial" panose="020B0604020202020204" pitchFamily="34" charset="0"/>
              </a:rPr>
              <a:t>recherche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Cela</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inclut</a:t>
            </a:r>
            <a:r>
              <a:rPr kumimoji="0" lang="en-US" altLang="en-US" sz="1800" b="0" i="0" u="none" strike="noStrike" cap="none" normalizeH="0" baseline="0" dirty="0" smtClean="0">
                <a:ln>
                  <a:noFill/>
                </a:ln>
                <a:solidFill>
                  <a:schemeClr val="tx1"/>
                </a:solidFill>
                <a:effectLst/>
                <a:latin typeface="Arial" panose="020B0604020202020204" pitchFamily="34" charset="0"/>
              </a:rPr>
              <a:t> 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matériaux</a:t>
            </a:r>
            <a:r>
              <a:rPr kumimoji="0" lang="en-US" altLang="en-US" sz="1800" b="0" i="0" u="none" strike="noStrike" cap="none" normalizeH="0" baseline="0" dirty="0" smtClean="0">
                <a:ln>
                  <a:noFill/>
                </a:ln>
                <a:solidFill>
                  <a:schemeClr val="tx1"/>
                </a:solidFill>
                <a:effectLst/>
                <a:latin typeface="Arial" panose="020B0604020202020204" pitchFamily="34" charset="0"/>
              </a:rPr>
              <a: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les techniques, 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procédures</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expérimentales</a:t>
            </a:r>
            <a:r>
              <a:rPr kumimoji="0" lang="en-US" altLang="en-US" sz="1800" b="0" i="0" u="none" strike="noStrike" cap="none" normalizeH="0" baseline="0" dirty="0" smtClean="0">
                <a:ln>
                  <a:noFill/>
                </a:ln>
                <a:solidFill>
                  <a:schemeClr val="tx1"/>
                </a:solidFill>
                <a:effectLst/>
                <a:latin typeface="Arial" panose="020B0604020202020204" pitchFamily="34" charset="0"/>
              </a:rPr>
              <a:t>, et les analyses </a:t>
            </a:r>
            <a:r>
              <a:rPr kumimoji="0" lang="en-US" altLang="en-US" sz="1800" b="0" i="0" u="none" strike="noStrike" cap="none" normalizeH="0" baseline="0" dirty="0" err="1" smtClean="0">
                <a:ln>
                  <a:noFill/>
                </a:ln>
                <a:solidFill>
                  <a:schemeClr val="tx1"/>
                </a:solidFill>
                <a:effectLst/>
                <a:latin typeface="Arial" panose="020B0604020202020204" pitchFamily="34" charset="0"/>
              </a:rPr>
              <a:t>statistiques</a:t>
            </a:r>
            <a:r>
              <a:rPr kumimoji="0" lang="en-US" altLang="en-US" sz="1800" b="0" i="0" u="none" strike="noStrike" cap="none" normalizeH="0" baseline="0" dirty="0" smtClean="0">
                <a:ln>
                  <a:noFill/>
                </a:ln>
                <a:solidFill>
                  <a:schemeClr val="tx1"/>
                </a:solidFill>
                <a:effectLst/>
                <a:latin typeface="Arial" panose="020B0604020202020204" pitchFamily="34" charset="0"/>
              </a:rPr>
              <a:t>.</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1" i="0" u="none" strike="noStrike" cap="none" normalizeH="0" baseline="0" dirty="0" err="1" smtClean="0">
                <a:ln>
                  <a:noFill/>
                </a:ln>
                <a:solidFill>
                  <a:schemeClr val="tx1"/>
                </a:solidFill>
                <a:effectLst/>
                <a:latin typeface="Arial" panose="020B0604020202020204" pitchFamily="34" charset="0"/>
              </a:rPr>
              <a:t>Résultats</a:t>
            </a:r>
            <a:r>
              <a:rPr kumimoji="0" lang="en-US" altLang="en-US" sz="1800" b="1" i="0" u="none" strike="noStrike" cap="none" normalizeH="0" baseline="0" dirty="0" smtClean="0">
                <a:ln>
                  <a:noFill/>
                </a:ln>
                <a:solidFill>
                  <a:schemeClr val="tx1"/>
                </a:solidFill>
                <a:effectLst/>
                <a:latin typeface="Arial" panose="020B0604020202020204" pitchFamily="34" charset="0"/>
              </a:rPr>
              <a:t> (Results)</a:t>
            </a:r>
            <a:r>
              <a:rPr kumimoji="0" lang="en-US" altLang="en-US" sz="1800" b="0" i="0" u="none" strike="noStrike" cap="none" normalizeH="0" baseline="0" dirty="0" smtClean="0">
                <a:ln>
                  <a:noFill/>
                </a:ln>
                <a:solidFill>
                  <a:schemeClr val="tx1"/>
                </a:solidFill>
                <a:effectLst/>
                <a:latin typeface="Arial" panose="020B0604020202020204" pitchFamily="34" charset="0"/>
              </a:rPr>
              <a:t> : </a:t>
            </a:r>
            <a:r>
              <a:rPr kumimoji="0" lang="en-US" altLang="en-US" sz="1800" b="0" i="0" u="none" strike="noStrike" cap="none" normalizeH="0" baseline="0" dirty="0" err="1" smtClean="0">
                <a:ln>
                  <a:noFill/>
                </a:ln>
                <a:solidFill>
                  <a:schemeClr val="tx1"/>
                </a:solidFill>
                <a:effectLst/>
                <a:latin typeface="Arial" panose="020B0604020202020204" pitchFamily="34" charset="0"/>
              </a:rPr>
              <a:t>Présente</a:t>
            </a:r>
            <a:r>
              <a:rPr kumimoji="0" lang="en-US" altLang="en-US" sz="1800" b="0" i="0" u="none" strike="noStrike" cap="none" normalizeH="0" baseline="0" dirty="0" smtClean="0">
                <a:ln>
                  <a:noFill/>
                </a:ln>
                <a:solidFill>
                  <a:schemeClr val="tx1"/>
                </a:solidFill>
                <a:effectLst/>
                <a:latin typeface="Arial" panose="020B0604020202020204" pitchFamily="34" charset="0"/>
              </a:rPr>
              <a:t> 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résultats</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obtenus</a:t>
            </a:r>
            <a:r>
              <a:rPr kumimoji="0" lang="en-US" altLang="en-US" sz="1800" b="0" i="0" u="none" strike="noStrike" cap="none" normalizeH="0" baseline="0" dirty="0" smtClean="0">
                <a:ln>
                  <a:noFill/>
                </a:ln>
                <a:solidFill>
                  <a:schemeClr val="tx1"/>
                </a:solidFill>
                <a:effectLst/>
                <a:latin typeface="Arial" panose="020B0604020202020204" pitchFamily="34" charset="0"/>
              </a:rPr>
              <a:t> grâce à la </a:t>
            </a:r>
            <a:r>
              <a:rPr kumimoji="0" lang="en-US" altLang="en-US" sz="1800" b="0" i="0" u="none" strike="noStrike" cap="none" normalizeH="0" baseline="0" dirty="0" err="1" smtClean="0">
                <a:ln>
                  <a:noFill/>
                </a:ln>
                <a:solidFill>
                  <a:schemeClr val="tx1"/>
                </a:solidFill>
                <a:effectLst/>
                <a:latin typeface="Arial" panose="020B0604020202020204" pitchFamily="34" charset="0"/>
              </a:rPr>
              <a:t>méthodologie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décrite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Cela</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peut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inclure</a:t>
            </a:r>
            <a:r>
              <a:rPr kumimoji="0" lang="en-US" altLang="en-US" sz="1800" b="0" i="0" u="none" strike="noStrike" cap="none" normalizeH="0" baseline="0" dirty="0" smtClean="0">
                <a:ln>
                  <a:noFill/>
                </a:ln>
                <a:solidFill>
                  <a:schemeClr val="tx1"/>
                </a:solidFill>
                <a:effectLst/>
                <a:latin typeface="Arial" panose="020B0604020202020204" pitchFamily="34" charset="0"/>
              </a:rPr>
              <a:t> des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err="1" smtClean="0">
                <a:ln>
                  <a:noFill/>
                </a:ln>
                <a:solidFill>
                  <a:schemeClr val="tx1"/>
                </a:solidFill>
                <a:effectLst/>
                <a:latin typeface="Arial" panose="020B0604020202020204" pitchFamily="34" charset="0"/>
              </a:rPr>
              <a:t>données</a:t>
            </a:r>
            <a:r>
              <a:rPr kumimoji="0" lang="en-US" altLang="en-US" sz="1800" b="0" i="0" u="none" strike="noStrike" cap="none" normalizeH="0" baseline="0" dirty="0" smtClean="0">
                <a:ln>
                  <a:noFill/>
                </a:ln>
                <a:solidFill>
                  <a:schemeClr val="tx1"/>
                </a:solidFill>
                <a:effectLst/>
                <a:latin typeface="Arial" panose="020B0604020202020204" pitchFamily="34" charset="0"/>
              </a:rPr>
              <a:t> brutes, des tableaux, et des </a:t>
            </a:r>
            <a:r>
              <a:rPr kumimoji="0" lang="en-US" altLang="en-US" sz="1800" b="0" i="0" u="none" strike="noStrike" cap="none" normalizeH="0" baseline="0" dirty="0" err="1" smtClean="0">
                <a:ln>
                  <a:noFill/>
                </a:ln>
                <a:solidFill>
                  <a:schemeClr val="tx1"/>
                </a:solidFill>
                <a:effectLst/>
                <a:latin typeface="Arial" panose="020B0604020202020204" pitchFamily="34" charset="0"/>
              </a:rPr>
              <a:t>graphiques</a:t>
            </a:r>
            <a:r>
              <a:rPr kumimoji="0" lang="en-US" altLang="en-US" sz="1800" b="0" i="0" u="none" strike="noStrike" cap="none" normalizeH="0" baseline="0" dirty="0" smtClean="0">
                <a:ln>
                  <a:noFill/>
                </a:ln>
                <a:solidFill>
                  <a:schemeClr val="tx1"/>
                </a:solidFill>
                <a:effectLst/>
                <a:latin typeface="Arial" panose="020B0604020202020204" pitchFamily="34" charset="0"/>
              </a:rPr>
              <a:t>, sans </a:t>
            </a:r>
            <a:r>
              <a:rPr kumimoji="0" lang="en-US" altLang="en-US" sz="1800" b="0" i="0" u="none" strike="noStrike" cap="none" normalizeH="0" baseline="0" dirty="0" err="1" smtClean="0">
                <a:ln>
                  <a:noFill/>
                </a:ln>
                <a:solidFill>
                  <a:schemeClr val="tx1"/>
                </a:solidFill>
                <a:effectLst/>
                <a:latin typeface="Arial" panose="020B0604020202020204" pitchFamily="34" charset="0"/>
              </a:rPr>
              <a:t>interprétation</a:t>
            </a:r>
            <a:r>
              <a:rPr kumimoji="0" lang="en-US" altLang="en-US" sz="1800" b="0" i="0" u="none" strike="noStrike" cap="none" normalizeH="0" baseline="0" dirty="0" smtClean="0">
                <a:ln>
                  <a:noFill/>
                </a:ln>
                <a:solidFill>
                  <a:schemeClr val="tx1"/>
                </a:solidFill>
                <a:effectLst/>
                <a:latin typeface="Arial" panose="020B0604020202020204" pitchFamily="34" charset="0"/>
              </a:rPr>
              <a:t> des </a:t>
            </a:r>
            <a:r>
              <a:rPr kumimoji="0" lang="en-US" altLang="en-US" sz="1800" b="0" i="0" u="none" strike="noStrike" cap="none" normalizeH="0" baseline="0" dirty="0" err="1" smtClean="0">
                <a:ln>
                  <a:noFill/>
                </a:ln>
                <a:solidFill>
                  <a:schemeClr val="tx1"/>
                </a:solidFill>
                <a:effectLst/>
                <a:latin typeface="Arial" panose="020B0604020202020204" pitchFamily="34" charset="0"/>
              </a:rPr>
              <a:t>résultats</a:t>
            </a:r>
            <a:r>
              <a:rPr kumimoji="0" lang="en-US" altLang="en-US" sz="1800" b="0" i="0" u="none" strike="noStrike" cap="none" normalizeH="0" baseline="0" dirty="0" smtClean="0">
                <a:ln>
                  <a:noFill/>
                </a:ln>
                <a:solidFill>
                  <a:schemeClr val="tx1"/>
                </a:solidFill>
                <a:effectLst/>
                <a:latin typeface="Arial" panose="020B0604020202020204" pitchFamily="34" charset="0"/>
              </a:rPr>
              <a:t>.</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4"/>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a:t>
            </a:r>
            <a:r>
              <a:rPr kumimoji="0" lang="en-US" altLang="en-US" sz="1800" b="1" i="0" u="none" strike="noStrike" cap="none" normalizeH="0" baseline="0" dirty="0" err="1" smtClean="0">
                <a:ln>
                  <a:noFill/>
                </a:ln>
                <a:solidFill>
                  <a:schemeClr val="tx1"/>
                </a:solidFill>
                <a:effectLst/>
                <a:latin typeface="Arial" panose="020B0604020202020204" pitchFamily="34" charset="0"/>
              </a:rPr>
              <a:t>Analyse</a:t>
            </a:r>
            <a:r>
              <a:rPr kumimoji="0" lang="en-US" altLang="en-US" sz="1800" b="1" i="0" u="none" strike="noStrike" cap="none" normalizeH="0" baseline="0" dirty="0" smtClean="0">
                <a:ln>
                  <a:noFill/>
                </a:ln>
                <a:solidFill>
                  <a:schemeClr val="tx1"/>
                </a:solidFill>
                <a:effectLst/>
                <a:latin typeface="Arial" panose="020B0604020202020204" pitchFamily="34" charset="0"/>
              </a:rPr>
              <a:t>/Discussion</a:t>
            </a:r>
            <a:r>
              <a:rPr kumimoji="0" lang="en-US" altLang="en-US" sz="1800" b="0" i="0" u="none" strike="noStrike" cap="none" normalizeH="0" baseline="0" dirty="0" smtClean="0">
                <a:ln>
                  <a:noFill/>
                </a:ln>
                <a:solidFill>
                  <a:schemeClr val="tx1"/>
                </a:solidFill>
                <a:effectLst/>
                <a:latin typeface="Arial" panose="020B0604020202020204" pitchFamily="34" charset="0"/>
              </a:rPr>
              <a:t> : </a:t>
            </a:r>
            <a:r>
              <a:rPr kumimoji="0" lang="en-US" altLang="en-US" sz="1800" b="0" i="0" u="none" strike="noStrike" cap="none" normalizeH="0" baseline="0" dirty="0" err="1" smtClean="0">
                <a:ln>
                  <a:noFill/>
                </a:ln>
                <a:solidFill>
                  <a:schemeClr val="tx1"/>
                </a:solidFill>
                <a:effectLst/>
                <a:latin typeface="Arial" panose="020B0604020202020204" pitchFamily="34" charset="0"/>
              </a:rPr>
              <a:t>Interprète</a:t>
            </a:r>
            <a:r>
              <a:rPr kumimoji="0" lang="en-US" altLang="en-US" sz="1800" b="0" i="0" u="none" strike="noStrike" cap="none" normalizeH="0" baseline="0" dirty="0" smtClean="0">
                <a:ln>
                  <a:noFill/>
                </a:ln>
                <a:solidFill>
                  <a:schemeClr val="tx1"/>
                </a:solidFill>
                <a:effectLst/>
                <a:latin typeface="Arial" panose="020B0604020202020204" pitchFamily="34" charset="0"/>
              </a:rPr>
              <a:t> les </a:t>
            </a:r>
            <a:r>
              <a:rPr kumimoji="0" lang="en-US" altLang="en-US" sz="1800" b="0" i="0" u="none" strike="noStrike" cap="none" normalizeH="0" baseline="0" dirty="0" err="1" smtClean="0">
                <a:ln>
                  <a:noFill/>
                </a:ln>
                <a:solidFill>
                  <a:schemeClr val="tx1"/>
                </a:solidFill>
                <a:effectLst/>
                <a:latin typeface="Arial" panose="020B0604020202020204" pitchFamily="34" charset="0"/>
              </a:rPr>
              <a:t>résultats</a:t>
            </a:r>
            <a:r>
              <a:rPr kumimoji="0" lang="en-US" altLang="en-US" sz="1800" b="0" i="0" u="none" strike="noStrike" cap="none" normalizeH="0" baseline="0" dirty="0" smtClean="0">
                <a:ln>
                  <a:noFill/>
                </a:ln>
                <a:solidFill>
                  <a:schemeClr val="tx1"/>
                </a:solidFill>
                <a:effectLst/>
                <a:latin typeface="Arial" panose="020B0604020202020204" pitchFamily="34" charset="0"/>
              </a:rPr>
              <a:t>, les met </a:t>
            </a:r>
            <a:r>
              <a:rPr kumimoji="0" lang="en-US" altLang="en-US" sz="1800" b="0" i="0" u="none" strike="noStrike" cap="none" normalizeH="0" baseline="0" dirty="0" err="1" smtClean="0">
                <a:ln>
                  <a:noFill/>
                </a:ln>
                <a:solidFill>
                  <a:schemeClr val="tx1"/>
                </a:solidFill>
                <a:effectLst/>
                <a:latin typeface="Arial" panose="020B0604020202020204" pitchFamily="34" charset="0"/>
              </a:rPr>
              <a:t>en</a:t>
            </a:r>
            <a:r>
              <a:rPr kumimoji="0" lang="en-US" altLang="en-US" sz="1800" b="0" i="0" u="none" strike="noStrike" cap="none" normalizeH="0" baseline="0" dirty="0" smtClean="0">
                <a:ln>
                  <a:noFill/>
                </a:ln>
                <a:solidFill>
                  <a:schemeClr val="tx1"/>
                </a:solidFill>
                <a:effectLst/>
                <a:latin typeface="Arial" panose="020B0604020202020204" pitchFamily="34" charset="0"/>
              </a:rPr>
              <a:t> perspective par rapport à </a:t>
            </a:r>
            <a:r>
              <a:rPr kumimoji="0" lang="en-US" altLang="en-US" sz="1800" b="0" i="0" u="none" strike="noStrike" cap="none" normalizeH="0" baseline="0" dirty="0" err="1" smtClean="0">
                <a:ln>
                  <a:noFill/>
                </a:ln>
                <a:solidFill>
                  <a:schemeClr val="tx1"/>
                </a:solidFill>
                <a:effectLst/>
                <a:latin typeface="Arial" panose="020B0604020202020204" pitchFamily="34" charset="0"/>
              </a:rPr>
              <a:t>d'autres</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err="1" smtClean="0">
                <a:ln>
                  <a:noFill/>
                </a:ln>
                <a:solidFill>
                  <a:schemeClr val="tx1"/>
                </a:solidFill>
                <a:effectLst/>
                <a:latin typeface="Arial" panose="020B0604020202020204" pitchFamily="34" charset="0"/>
              </a:rPr>
              <a:t>études</a:t>
            </a:r>
            <a:r>
              <a:rPr kumimoji="0" lang="en-US" altLang="en-US" sz="1800" b="0" i="0" u="none" strike="noStrike" cap="none" normalizeH="0" baseline="0" dirty="0" smtClean="0">
                <a:ln>
                  <a:noFill/>
                </a:ln>
                <a:solidFill>
                  <a:schemeClr val="tx1"/>
                </a:solidFill>
                <a:effectLst/>
                <a:latin typeface="Arial" panose="020B0604020202020204" pitchFamily="34" charset="0"/>
              </a:rPr>
              <a:t>, et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err="1" smtClean="0">
                <a:ln>
                  <a:noFill/>
                </a:ln>
                <a:solidFill>
                  <a:schemeClr val="tx1"/>
                </a:solidFill>
                <a:effectLst/>
                <a:latin typeface="Arial" panose="020B0604020202020204" pitchFamily="34" charset="0"/>
              </a:rPr>
              <a:t>discute</a:t>
            </a:r>
            <a:r>
              <a:rPr kumimoji="0" lang="en-US" altLang="en-US" sz="1800" b="0" i="0" u="none" strike="noStrike" cap="none" normalizeH="0" baseline="0" dirty="0" smtClean="0">
                <a:ln>
                  <a:noFill/>
                </a:ln>
                <a:solidFill>
                  <a:schemeClr val="tx1"/>
                </a:solidFill>
                <a:effectLst/>
                <a:latin typeface="Arial" panose="020B0604020202020204" pitchFamily="34" charset="0"/>
              </a:rPr>
              <a:t> des implications, des </a:t>
            </a:r>
            <a:r>
              <a:rPr kumimoji="0" lang="en-US" altLang="en-US" sz="1800" b="0" i="0" u="none" strike="noStrike" cap="none" normalizeH="0" baseline="0" dirty="0" err="1" smtClean="0">
                <a:ln>
                  <a:noFill/>
                </a:ln>
                <a:solidFill>
                  <a:schemeClr val="tx1"/>
                </a:solidFill>
                <a:effectLst/>
                <a:latin typeface="Arial" panose="020B0604020202020204" pitchFamily="34" charset="0"/>
              </a:rPr>
              <a:t>limites</a:t>
            </a:r>
            <a:r>
              <a:rPr kumimoji="0" lang="en-US" altLang="en-US" sz="1800" b="0" i="0" u="none" strike="noStrike" cap="none" normalizeH="0" baseline="0" dirty="0" smtClean="0">
                <a:ln>
                  <a:noFill/>
                </a:ln>
                <a:solidFill>
                  <a:schemeClr val="tx1"/>
                </a:solidFill>
                <a:effectLst/>
                <a:latin typeface="Arial" panose="020B0604020202020204" pitchFamily="34" charset="0"/>
              </a:rPr>
              <a:t> de </a:t>
            </a:r>
            <a:r>
              <a:rPr kumimoji="0" lang="en-US" altLang="en-US" sz="1800" b="0" i="0" u="none" strike="noStrike" cap="none" normalizeH="0" baseline="0" dirty="0" err="1" smtClean="0">
                <a:ln>
                  <a:noFill/>
                </a:ln>
                <a:solidFill>
                  <a:schemeClr val="tx1"/>
                </a:solidFill>
                <a:effectLst/>
                <a:latin typeface="Arial" panose="020B0604020202020204" pitchFamily="34" charset="0"/>
              </a:rPr>
              <a:t>l'étude</a:t>
            </a:r>
            <a:r>
              <a:rPr kumimoji="0" lang="en-US" altLang="en-US" sz="1800" b="0" i="0" u="none" strike="noStrike" cap="none" normalizeH="0" baseline="0" dirty="0" smtClean="0">
                <a:ln>
                  <a:noFill/>
                </a:ln>
                <a:solidFill>
                  <a:schemeClr val="tx1"/>
                </a:solidFill>
                <a:effectLst/>
                <a:latin typeface="Arial" panose="020B0604020202020204" pitchFamily="34" charset="0"/>
              </a:rPr>
              <a:t>, et des </a:t>
            </a:r>
            <a:r>
              <a:rPr kumimoji="0" lang="en-US" altLang="en-US" sz="1800" b="0" i="0" u="none" strike="noStrike" cap="none" normalizeH="0" baseline="0" dirty="0" err="1" smtClean="0">
                <a:ln>
                  <a:noFill/>
                </a:ln>
                <a:solidFill>
                  <a:schemeClr val="tx1"/>
                </a:solidFill>
                <a:effectLst/>
                <a:latin typeface="Arial" panose="020B0604020202020204" pitchFamily="34" charset="0"/>
              </a:rPr>
              <a:t>pistes</a:t>
            </a:r>
            <a:r>
              <a:rPr kumimoji="0" lang="en-US" altLang="en-US" sz="1800" b="0" i="0" u="none" strike="noStrike" cap="none" normalizeH="0" baseline="0" dirty="0" smtClean="0">
                <a:ln>
                  <a:noFill/>
                </a:ln>
                <a:solidFill>
                  <a:schemeClr val="tx1"/>
                </a:solidFill>
                <a:effectLst/>
                <a:latin typeface="Arial" panose="020B0604020202020204" pitchFamily="34" charset="0"/>
              </a:rPr>
              <a:t> pour des </a:t>
            </a:r>
            <a:r>
              <a:rPr kumimoji="0" lang="en-US" altLang="en-US" sz="1800" b="0" i="0" u="none" strike="noStrike" cap="none" normalizeH="0" baseline="0" dirty="0" err="1" smtClean="0">
                <a:ln>
                  <a:noFill/>
                </a:ln>
                <a:solidFill>
                  <a:schemeClr val="tx1"/>
                </a:solidFill>
                <a:effectLst/>
                <a:latin typeface="Arial" panose="020B0604020202020204" pitchFamily="34" charset="0"/>
              </a:rPr>
              <a:t>recherches</a:t>
            </a:r>
            <a:r>
              <a:rPr kumimoji="0" lang="en-US" altLang="en-US" sz="1800" b="0" i="0" u="none" strike="noStrike" cap="none" normalizeH="0" baseline="0" dirty="0" smtClean="0">
                <a:ln>
                  <a:noFill/>
                </a:ln>
                <a:solidFill>
                  <a:schemeClr val="tx1"/>
                </a:solidFill>
                <a:effectLst/>
                <a:latin typeface="Arial" panose="020B0604020202020204" pitchFamily="34" charset="0"/>
              </a:rPr>
              <a:t> futures.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ZoneTexte 4"/>
          <p:cNvSpPr txBox="1"/>
          <p:nvPr/>
        </p:nvSpPr>
        <p:spPr>
          <a:xfrm>
            <a:off x="1802674" y="801189"/>
            <a:ext cx="8508275" cy="369332"/>
          </a:xfrm>
          <a:prstGeom prst="rect">
            <a:avLst/>
          </a:prstGeom>
          <a:noFill/>
        </p:spPr>
        <p:txBody>
          <a:bodyPr wrap="square" rtlCol="0">
            <a:spAutoFit/>
          </a:bodyPr>
          <a:lstStyle/>
          <a:p>
            <a:r>
              <a:rPr lang="fr-FR" b="1" dirty="0" smtClean="0"/>
              <a:t>Structure de rédaction d’un article scientifique (article simple ou mémoire)</a:t>
            </a:r>
            <a:endParaRPr lang="en-US" b="1" dirty="0"/>
          </a:p>
        </p:txBody>
      </p:sp>
    </p:spTree>
    <p:extLst>
      <p:ext uri="{BB962C8B-B14F-4D97-AF65-F5344CB8AC3E}">
        <p14:creationId xmlns:p14="http://schemas.microsoft.com/office/powerpoint/2010/main" val="203632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2331591" y="1652579"/>
            <a:ext cx="7718611" cy="3218329"/>
          </a:xfrm>
          <a:prstGeom prst="rect">
            <a:avLst/>
          </a:prstGeom>
        </p:spPr>
      </p:pic>
    </p:spTree>
    <p:extLst>
      <p:ext uri="{BB962C8B-B14F-4D97-AF65-F5344CB8AC3E}">
        <p14:creationId xmlns:p14="http://schemas.microsoft.com/office/powerpoint/2010/main" val="670427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949165" y="743186"/>
            <a:ext cx="8631238" cy="4365159"/>
          </a:xfrm>
          <a:prstGeom prst="rect">
            <a:avLst/>
          </a:prstGeom>
        </p:spPr>
      </p:pic>
      <p:pic>
        <p:nvPicPr>
          <p:cNvPr id="5" name="Image 4"/>
          <p:cNvPicPr>
            <a:picLocks noChangeAspect="1"/>
          </p:cNvPicPr>
          <p:nvPr/>
        </p:nvPicPr>
        <p:blipFill>
          <a:blip r:embed="rId3"/>
          <a:stretch>
            <a:fillRect/>
          </a:stretch>
        </p:blipFill>
        <p:spPr>
          <a:xfrm>
            <a:off x="1949165" y="5108345"/>
            <a:ext cx="8631238" cy="1526054"/>
          </a:xfrm>
          <a:prstGeom prst="rect">
            <a:avLst/>
          </a:prstGeom>
        </p:spPr>
      </p:pic>
      <p:sp>
        <p:nvSpPr>
          <p:cNvPr id="2" name="ZoneTexte 1"/>
          <p:cNvSpPr txBox="1"/>
          <p:nvPr/>
        </p:nvSpPr>
        <p:spPr>
          <a:xfrm>
            <a:off x="1088571" y="121920"/>
            <a:ext cx="3074126" cy="369332"/>
          </a:xfrm>
          <a:prstGeom prst="rect">
            <a:avLst/>
          </a:prstGeom>
          <a:noFill/>
        </p:spPr>
        <p:txBody>
          <a:bodyPr wrap="square" rtlCol="0">
            <a:spAutoFit/>
          </a:bodyPr>
          <a:lstStyle/>
          <a:p>
            <a:r>
              <a:rPr lang="fr-FR" dirty="0" smtClean="0"/>
              <a:t>Exemple:</a:t>
            </a:r>
            <a:endParaRPr lang="en-US" dirty="0"/>
          </a:p>
        </p:txBody>
      </p:sp>
    </p:spTree>
    <p:extLst>
      <p:ext uri="{BB962C8B-B14F-4D97-AF65-F5344CB8AC3E}">
        <p14:creationId xmlns:p14="http://schemas.microsoft.com/office/powerpoint/2010/main" val="157191813"/>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TotalTime>
  <Words>539</Words>
  <Application>Microsoft Office PowerPoint</Application>
  <PresentationFormat>Grand écran</PresentationFormat>
  <Paragraphs>63</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Century Gothic</vt:lpstr>
      <vt:lpstr>Times New Roman</vt:lpstr>
      <vt:lpstr>Traditional Arabic</vt:lpstr>
      <vt:lpstr>Wingdings 3</vt:lpstr>
      <vt:lpstr>Brin</vt:lpstr>
      <vt:lpstr>La Rédaction Scientifique</vt:lpstr>
      <vt:lpstr>Présentation PowerPoint</vt:lpstr>
      <vt:lpstr>Autres type de rédaction </vt:lpstr>
      <vt:lpstr>Présentation PowerPoint</vt:lpstr>
      <vt:lpstr>Présentation PowerPoint</vt:lpstr>
      <vt:lpstr>Présentation PowerPoint</vt:lpstr>
      <vt:lpstr>La méthode IMRAD est une structure couramment utilisée pour rédiger des articles scientifiques.   Le terme IMRAD est un acronyme qui désigne les sections principales de ce type de document :  Introduction : Présente le sujet de recherche, son contexte, et les objectifs de l'étude.  Elle inclut souvent une revue de la littérature pour situer le travail dans le champ de recherche.  Méthodes (Methods) : Décrit la méthodologie utilisée pour mener la recherche. Cela inclut les matériaux,  les techniques, les procédures expérimentales, et les analyses statistiques.  Résultats (Results) : Présente les résultats obtenus grâce à la méthodologie décrite. Cela peut inclure des  données brutes, des tableaux, et des graphiques, sans interprétation des résultats.   Analyse/Discussion : Interprète les résultats, les met en perspective par rapport à d'autres études, et  discute des implications, des limites de l'étude, et des pistes pour des recherches futures. </vt:lpstr>
      <vt:lpstr>Présentation PowerPoint</vt:lpstr>
      <vt:lpstr>Présentation PowerPoint</vt:lpstr>
    </vt:vector>
  </TitlesOfParts>
  <Company>FDC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Rédaction Scientifique</dc:title>
  <dc:creator>BleuUb</dc:creator>
  <cp:lastModifiedBy>BleuUb</cp:lastModifiedBy>
  <cp:revision>10</cp:revision>
  <dcterms:created xsi:type="dcterms:W3CDTF">2025-02-02T20:08:19Z</dcterms:created>
  <dcterms:modified xsi:type="dcterms:W3CDTF">2025-04-05T12:29:28Z</dcterms:modified>
</cp:coreProperties>
</file>