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9"/>
  </p:notesMasterIdLst>
  <p:sldIdLst>
    <p:sldId id="256" r:id="rId2"/>
    <p:sldId id="296" r:id="rId3"/>
    <p:sldId id="357" r:id="rId4"/>
    <p:sldId id="298" r:id="rId5"/>
    <p:sldId id="295" r:id="rId6"/>
    <p:sldId id="358" r:id="rId7"/>
    <p:sldId id="257" r:id="rId8"/>
    <p:sldId id="258" r:id="rId9"/>
    <p:sldId id="259" r:id="rId10"/>
    <p:sldId id="260" r:id="rId11"/>
    <p:sldId id="265" r:id="rId12"/>
    <p:sldId id="356" r:id="rId13"/>
    <p:sldId id="266" r:id="rId14"/>
    <p:sldId id="300" r:id="rId15"/>
    <p:sldId id="302" r:id="rId16"/>
    <p:sldId id="307" r:id="rId17"/>
    <p:sldId id="308" r:id="rId18"/>
    <p:sldId id="309" r:id="rId19"/>
    <p:sldId id="310" r:id="rId20"/>
    <p:sldId id="312" r:id="rId21"/>
    <p:sldId id="313" r:id="rId22"/>
    <p:sldId id="262" r:id="rId23"/>
    <p:sldId id="315" r:id="rId24"/>
    <p:sldId id="318" r:id="rId25"/>
    <p:sldId id="319" r:id="rId26"/>
    <p:sldId id="320" r:id="rId27"/>
    <p:sldId id="321" r:id="rId28"/>
    <p:sldId id="322" r:id="rId29"/>
    <p:sldId id="323" r:id="rId30"/>
    <p:sldId id="326" r:id="rId31"/>
    <p:sldId id="324" r:id="rId32"/>
    <p:sldId id="325" r:id="rId33"/>
    <p:sldId id="264" r:id="rId34"/>
    <p:sldId id="362" r:id="rId35"/>
    <p:sldId id="328" r:id="rId36"/>
    <p:sldId id="286" r:id="rId37"/>
    <p:sldId id="334" r:id="rId38"/>
    <p:sldId id="336" r:id="rId39"/>
    <p:sldId id="335" r:id="rId40"/>
    <p:sldId id="337" r:id="rId41"/>
    <p:sldId id="338" r:id="rId42"/>
    <p:sldId id="339" r:id="rId43"/>
    <p:sldId id="340" r:id="rId44"/>
    <p:sldId id="341" r:id="rId45"/>
    <p:sldId id="342" r:id="rId46"/>
    <p:sldId id="343" r:id="rId47"/>
    <p:sldId id="355" r:id="rId4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4660"/>
  </p:normalViewPr>
  <p:slideViewPr>
    <p:cSldViewPr>
      <p:cViewPr varScale="1">
        <p:scale>
          <a:sx n="74" d="100"/>
          <a:sy n="74" d="100"/>
        </p:scale>
        <p:origin x="-131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CC7A20-D6CD-4A9D-8B3E-2720CA21E6C6}" type="datetimeFigureOut">
              <a:rPr lang="fr-FR" smtClean="0"/>
              <a:pPr/>
              <a:t>17/11/2024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EA87BC-D624-4576-BABE-852066A66BA1}" type="slidenum">
              <a:rPr lang="fr-FR" smtClean="0"/>
              <a:pPr/>
              <a:t>‹N°›</a:t>
            </a:fld>
            <a:endParaRPr lang="fr-FR"/>
          </a:p>
        </p:txBody>
      </p:sp>
    </p:spTree>
    <p:extLst>
      <p:ext uri="{BB962C8B-B14F-4D97-AF65-F5344CB8AC3E}">
        <p14:creationId xmlns:p14="http://schemas.microsoft.com/office/powerpoint/2010/main" val="3319403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8</a:t>
            </a:fld>
            <a:endParaRPr lang="fr-FR"/>
          </a:p>
        </p:txBody>
      </p:sp>
    </p:spTree>
    <p:extLst>
      <p:ext uri="{BB962C8B-B14F-4D97-AF65-F5344CB8AC3E}">
        <p14:creationId xmlns:p14="http://schemas.microsoft.com/office/powerpoint/2010/main" val="570165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30</a:t>
            </a:fld>
            <a:endParaRPr lang="fr-FR"/>
          </a:p>
        </p:txBody>
      </p:sp>
    </p:spTree>
    <p:extLst>
      <p:ext uri="{BB962C8B-B14F-4D97-AF65-F5344CB8AC3E}">
        <p14:creationId xmlns:p14="http://schemas.microsoft.com/office/powerpoint/2010/main" val="1973152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31</a:t>
            </a:fld>
            <a:endParaRPr lang="fr-FR"/>
          </a:p>
        </p:txBody>
      </p:sp>
    </p:spTree>
    <p:extLst>
      <p:ext uri="{BB962C8B-B14F-4D97-AF65-F5344CB8AC3E}">
        <p14:creationId xmlns:p14="http://schemas.microsoft.com/office/powerpoint/2010/main" val="1571897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32</a:t>
            </a:fld>
            <a:endParaRPr lang="fr-FR"/>
          </a:p>
        </p:txBody>
      </p:sp>
    </p:spTree>
    <p:extLst>
      <p:ext uri="{BB962C8B-B14F-4D97-AF65-F5344CB8AC3E}">
        <p14:creationId xmlns:p14="http://schemas.microsoft.com/office/powerpoint/2010/main" val="2554464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1EA87BC-D624-4576-BABE-852066A66BA1}" type="slidenum">
              <a:rPr lang="fr-FR" smtClean="0"/>
              <a:pPr/>
              <a:t>10</a:t>
            </a:fld>
            <a:endParaRPr lang="fr-FR"/>
          </a:p>
        </p:txBody>
      </p:sp>
    </p:spTree>
    <p:extLst>
      <p:ext uri="{BB962C8B-B14F-4D97-AF65-F5344CB8AC3E}">
        <p14:creationId xmlns:p14="http://schemas.microsoft.com/office/powerpoint/2010/main" val="895996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23</a:t>
            </a:fld>
            <a:endParaRPr lang="fr-FR"/>
          </a:p>
        </p:txBody>
      </p:sp>
    </p:spTree>
    <p:extLst>
      <p:ext uri="{BB962C8B-B14F-4D97-AF65-F5344CB8AC3E}">
        <p14:creationId xmlns:p14="http://schemas.microsoft.com/office/powerpoint/2010/main" val="1240525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24</a:t>
            </a:fld>
            <a:endParaRPr lang="fr-FR"/>
          </a:p>
        </p:txBody>
      </p:sp>
    </p:spTree>
    <p:extLst>
      <p:ext uri="{BB962C8B-B14F-4D97-AF65-F5344CB8AC3E}">
        <p14:creationId xmlns:p14="http://schemas.microsoft.com/office/powerpoint/2010/main" val="2122461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25</a:t>
            </a:fld>
            <a:endParaRPr lang="fr-FR"/>
          </a:p>
        </p:txBody>
      </p:sp>
    </p:spTree>
    <p:extLst>
      <p:ext uri="{BB962C8B-B14F-4D97-AF65-F5344CB8AC3E}">
        <p14:creationId xmlns:p14="http://schemas.microsoft.com/office/powerpoint/2010/main" val="166424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26</a:t>
            </a:fld>
            <a:endParaRPr lang="fr-FR"/>
          </a:p>
        </p:txBody>
      </p:sp>
    </p:spTree>
    <p:extLst>
      <p:ext uri="{BB962C8B-B14F-4D97-AF65-F5344CB8AC3E}">
        <p14:creationId xmlns:p14="http://schemas.microsoft.com/office/powerpoint/2010/main" val="3954202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27</a:t>
            </a:fld>
            <a:endParaRPr lang="fr-FR"/>
          </a:p>
        </p:txBody>
      </p:sp>
    </p:spTree>
    <p:extLst>
      <p:ext uri="{BB962C8B-B14F-4D97-AF65-F5344CB8AC3E}">
        <p14:creationId xmlns:p14="http://schemas.microsoft.com/office/powerpoint/2010/main" val="3367752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28</a:t>
            </a:fld>
            <a:endParaRPr lang="fr-FR"/>
          </a:p>
        </p:txBody>
      </p:sp>
    </p:spTree>
    <p:extLst>
      <p:ext uri="{BB962C8B-B14F-4D97-AF65-F5344CB8AC3E}">
        <p14:creationId xmlns:p14="http://schemas.microsoft.com/office/powerpoint/2010/main" val="2875561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1EA87BC-D624-4576-BABE-852066A66BA1}" type="slidenum">
              <a:rPr lang="fr-FR" smtClean="0"/>
              <a:pPr/>
              <a:t>29</a:t>
            </a:fld>
            <a:endParaRPr lang="fr-FR"/>
          </a:p>
        </p:txBody>
      </p:sp>
    </p:spTree>
    <p:extLst>
      <p:ext uri="{BB962C8B-B14F-4D97-AF65-F5344CB8AC3E}">
        <p14:creationId xmlns:p14="http://schemas.microsoft.com/office/powerpoint/2010/main" val="1643776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F07F34-82C5-4BE7-95AC-7F4DF24B536D}" type="datetime1">
              <a:rPr lang="fr-FR" smtClean="0"/>
              <a:pPr/>
              <a:t>17/11/2024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672299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07F34-82C5-4BE7-95AC-7F4DF24B536D}" type="datetime1">
              <a:rPr lang="fr-FR" smtClean="0"/>
              <a:pPr/>
              <a:t>17/11/2024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294021176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07F34-82C5-4BE7-95AC-7F4DF24B536D}" type="datetime1">
              <a:rPr lang="fr-FR" smtClean="0"/>
              <a:pPr/>
              <a:t>17/11/2024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65116496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07F34-82C5-4BE7-95AC-7F4DF24B536D}" type="datetime1">
              <a:rPr lang="fr-FR" smtClean="0"/>
              <a:pPr/>
              <a:t>17/11/2024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140453295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F07F34-82C5-4BE7-95AC-7F4DF24B536D}" type="datetime1">
              <a:rPr lang="fr-FR" smtClean="0"/>
              <a:pPr/>
              <a:t>17/11/2024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973608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F07F34-82C5-4BE7-95AC-7F4DF24B536D}" type="datetime1">
              <a:rPr lang="fr-FR" smtClean="0"/>
              <a:pPr/>
              <a:t>17/11/2024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110901871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F07F34-82C5-4BE7-95AC-7F4DF24B536D}" type="datetime1">
              <a:rPr lang="fr-FR" smtClean="0"/>
              <a:pPr/>
              <a:t>17/11/2024</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81115799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4F07F34-82C5-4BE7-95AC-7F4DF24B536D}" type="datetime1">
              <a:rPr lang="fr-FR" smtClean="0"/>
              <a:pPr/>
              <a:t>17/11/2024</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118829794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4F07F34-82C5-4BE7-95AC-7F4DF24B536D}" type="datetime1">
              <a:rPr lang="fr-FR" smtClean="0"/>
              <a:pPr/>
              <a:t>17/11/2024</a:t>
            </a:fld>
            <a:endParaRPr lang="fr-B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269480771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4F07F34-82C5-4BE7-95AC-7F4DF24B536D}" type="datetime1">
              <a:rPr lang="fr-FR" smtClean="0"/>
              <a:pPr/>
              <a:t>17/11/2024</a:t>
            </a:fld>
            <a:endParaRPr lang="fr-B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fr-B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F4668DC-857F-487D-BFFA-8C0CA5037977}" type="slidenum">
              <a:rPr lang="fr-BE" smtClean="0"/>
              <a:pPr/>
              <a:t>‹N°›</a:t>
            </a:fld>
            <a:endParaRPr lang="fr-BE"/>
          </a:p>
        </p:txBody>
      </p:sp>
    </p:spTree>
    <p:extLst>
      <p:ext uri="{BB962C8B-B14F-4D97-AF65-F5344CB8AC3E}">
        <p14:creationId xmlns:p14="http://schemas.microsoft.com/office/powerpoint/2010/main" val="64511023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07F34-82C5-4BE7-95AC-7F4DF24B536D}" type="datetime1">
              <a:rPr lang="fr-FR" smtClean="0"/>
              <a:pPr/>
              <a:t>17/11/2024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348506790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4F07F34-82C5-4BE7-95AC-7F4DF24B536D}" type="datetime1">
              <a:rPr lang="fr-FR" smtClean="0"/>
              <a:pPr/>
              <a:t>17/11/2024</a:t>
            </a:fld>
            <a:endParaRPr lang="fr-B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B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F4668DC-857F-487D-BFFA-8C0CA5037977}" type="slidenum">
              <a:rPr lang="fr-BE" smtClean="0"/>
              <a:pPr/>
              <a:t>‹N°›</a:t>
            </a:fld>
            <a:endParaRPr lang="fr-B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44518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Agents et systèmes multi agents</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a:t>
            </a:fld>
            <a:endParaRPr lang="fr-BE" dirty="0"/>
          </a:p>
        </p:txBody>
      </p:sp>
      <p:sp>
        <p:nvSpPr>
          <p:cNvPr id="5" name="Sous-titre 2"/>
          <p:cNvSpPr txBox="1">
            <a:spLocks/>
          </p:cNvSpPr>
          <p:nvPr/>
        </p:nvSpPr>
        <p:spPr>
          <a:xfrm>
            <a:off x="3498054" y="4229472"/>
            <a:ext cx="5114778" cy="1101248"/>
          </a:xfrm>
          <a:prstGeom prst="rect">
            <a:avLst/>
          </a:prstGeom>
        </p:spPr>
        <p:txBody>
          <a:bodyPr vert="horz" lIns="45720" tIns="0" rIns="45720" bIns="0">
            <a:normAutofit/>
          </a:bodyPr>
          <a:lstStyle>
            <a:lvl1pPr marL="0" indent="0" algn="r" rtl="0" eaLnBrk="1" latinLnBrk="0" hangingPunct="1">
              <a:spcBef>
                <a:spcPts val="600"/>
              </a:spcBef>
              <a:buClr>
                <a:schemeClr val="tx2"/>
              </a:buClr>
              <a:buSzPct val="73000"/>
              <a:buFont typeface="Wingdings 2"/>
              <a:buNone/>
              <a:defRPr kumimoji="0" sz="2200" kern="1200" baseline="0">
                <a:solidFill>
                  <a:srgbClr val="FFFFFF"/>
                </a:solidFill>
                <a:effectLst/>
                <a:latin typeface="+mn-lt"/>
                <a:ea typeface="+mn-ea"/>
                <a:cs typeface="+mn-cs"/>
              </a:defRPr>
            </a:lvl1pPr>
            <a:lvl2pPr marL="457200" indent="0" algn="ctr" rtl="0" eaLnBrk="1" latinLnBrk="0" hangingPunct="1">
              <a:spcBef>
                <a:spcPts val="500"/>
              </a:spcBef>
              <a:buClr>
                <a:schemeClr val="accent4"/>
              </a:buClr>
              <a:buSzPct val="80000"/>
              <a:buFont typeface="Wingdings 2"/>
              <a:buNone/>
              <a:defRPr kumimoji="0" sz="2300" kern="1200">
                <a:solidFill>
                  <a:schemeClr val="tx1">
                    <a:tint val="85000"/>
                  </a:schemeClr>
                </a:solidFill>
                <a:latin typeface="+mn-lt"/>
                <a:ea typeface="+mn-ea"/>
                <a:cs typeface="+mn-cs"/>
              </a:defRPr>
            </a:lvl2pPr>
            <a:lvl3pPr marL="914400" indent="0" algn="ctr" rtl="0" eaLnBrk="1" latinLnBrk="0" hangingPunct="1">
              <a:spcBef>
                <a:spcPts val="400"/>
              </a:spcBef>
              <a:buClr>
                <a:schemeClr val="accent4"/>
              </a:buClr>
              <a:buSzPct val="60000"/>
              <a:buFont typeface="Wingdings"/>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80000"/>
              <a:buFont typeface="Wingdings 2"/>
              <a:buNone/>
              <a:defRPr kumimoji="0" sz="2000" kern="1200">
                <a:solidFill>
                  <a:schemeClr val="tx1">
                    <a:tint val="85000"/>
                  </a:schemeClr>
                </a:solidFill>
                <a:latin typeface="+mn-lt"/>
                <a:ea typeface="+mn-ea"/>
                <a:cs typeface="+mn-cs"/>
              </a:defRPr>
            </a:lvl4pPr>
            <a:lvl5pPr marL="1828800" indent="0" algn="ctr" rtl="0" eaLnBrk="1" latinLnBrk="0" hangingPunct="1">
              <a:spcBef>
                <a:spcPts val="400"/>
              </a:spcBef>
              <a:buClr>
                <a:schemeClr val="accent4"/>
              </a:buClr>
              <a:buSzPct val="70000"/>
              <a:buFont typeface="Wingdings"/>
              <a:buNone/>
              <a:defRPr kumimoji="0" sz="1800" kern="1200">
                <a:solidFill>
                  <a:schemeClr val="tx1"/>
                </a:solidFill>
                <a:latin typeface="+mn-lt"/>
                <a:ea typeface="+mn-ea"/>
                <a:cs typeface="+mn-cs"/>
              </a:defRPr>
            </a:lvl5pPr>
            <a:lvl6pPr marL="2286000" indent="0" algn="ctr" rtl="0" eaLnBrk="1" latinLnBrk="0" hangingPunct="1">
              <a:spcBef>
                <a:spcPts val="400"/>
              </a:spcBef>
              <a:buClr>
                <a:schemeClr val="accent4"/>
              </a:buClr>
              <a:buSzPct val="80000"/>
              <a:buFont typeface="Wingdings 2"/>
              <a:buNone/>
              <a:defRPr kumimoji="0" sz="1800" kern="1200">
                <a:solidFill>
                  <a:schemeClr val="tx1">
                    <a:tint val="85000"/>
                  </a:schemeClr>
                </a:solidFill>
                <a:latin typeface="+mn-lt"/>
                <a:ea typeface="+mn-ea"/>
                <a:cs typeface="+mn-cs"/>
              </a:defRPr>
            </a:lvl6pPr>
            <a:lvl7pPr marL="2743200" indent="0" algn="ctr" rtl="0" eaLnBrk="1" latinLnBrk="0" hangingPunct="1">
              <a:spcBef>
                <a:spcPct val="20000"/>
              </a:spcBef>
              <a:buClr>
                <a:schemeClr val="accent4"/>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ts val="300"/>
              </a:spcBef>
              <a:buClr>
                <a:schemeClr val="accent4"/>
              </a:buClr>
              <a:buSzPct val="100000"/>
              <a:buNone/>
              <a:defRPr kumimoji="0" sz="1600" kern="1200" baseline="0">
                <a:solidFill>
                  <a:schemeClr val="tx1">
                    <a:tint val="85000"/>
                  </a:schemeClr>
                </a:solidFill>
                <a:latin typeface="+mn-lt"/>
                <a:ea typeface="+mn-ea"/>
                <a:cs typeface="+mn-cs"/>
              </a:defRPr>
            </a:lvl8pPr>
            <a:lvl9pPr marL="3657600" indent="0" algn="ctr" rtl="0" eaLnBrk="1" latinLnBrk="0" hangingPunct="1">
              <a:spcBef>
                <a:spcPct val="20000"/>
              </a:spcBef>
              <a:buClr>
                <a:schemeClr val="accent4"/>
              </a:buClr>
              <a:buSzPct val="100000"/>
              <a:buFont typeface="Wingdings"/>
              <a:buNone/>
              <a:defRPr kumimoji="0" sz="1400" kern="1200" baseline="0">
                <a:solidFill>
                  <a:schemeClr val="tx1"/>
                </a:solidFill>
                <a:latin typeface="+mn-lt"/>
                <a:ea typeface="+mn-ea"/>
                <a:cs typeface="+mn-cs"/>
              </a:defRPr>
            </a:lvl9pPr>
            <a:extLst/>
          </a:lstStyle>
          <a:p>
            <a:r>
              <a:rPr lang="fr-FR" dirty="0" smtClean="0"/>
              <a:t>Concepts de base</a:t>
            </a:r>
            <a:endParaRPr lang="fr-FR" dirty="0"/>
          </a:p>
        </p:txBody>
      </p:sp>
    </p:spTree>
    <p:extLst>
      <p:ext uri="{BB962C8B-B14F-4D97-AF65-F5344CB8AC3E}">
        <p14:creationId xmlns:p14="http://schemas.microsoft.com/office/powerpoint/2010/main" val="480222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65563" y="0"/>
            <a:ext cx="7543800" cy="1450757"/>
          </a:xfrm>
        </p:spPr>
        <p:txBody>
          <a:bodyPr/>
          <a:lstStyle/>
          <a:p>
            <a:r>
              <a:rPr lang="fr-FR" dirty="0"/>
              <a:t>Notion d’agent: définition</a:t>
            </a:r>
          </a:p>
        </p:txBody>
      </p:sp>
      <p:sp>
        <p:nvSpPr>
          <p:cNvPr id="3" name="Espace réservé du contenu 2"/>
          <p:cNvSpPr>
            <a:spLocks noGrp="1"/>
          </p:cNvSpPr>
          <p:nvPr>
            <p:ph idx="1"/>
          </p:nvPr>
        </p:nvSpPr>
        <p:spPr>
          <a:xfrm>
            <a:off x="0" y="1628800"/>
            <a:ext cx="9036496" cy="5229200"/>
          </a:xfrm>
        </p:spPr>
        <p:txBody>
          <a:bodyPr>
            <a:normAutofit fontScale="92500" lnSpcReduction="20000"/>
          </a:bodyPr>
          <a:lstStyle/>
          <a:p>
            <a:pPr marL="0" indent="0">
              <a:lnSpc>
                <a:spcPct val="120000"/>
              </a:lnSpc>
              <a:buNone/>
            </a:pPr>
            <a:r>
              <a:rPr lang="fr-FR" sz="1900" dirty="0"/>
              <a:t>« </a:t>
            </a:r>
            <a:r>
              <a:rPr lang="fr-FR" sz="1900" b="1" dirty="0"/>
              <a:t>On appelle agent une entité physique ou </a:t>
            </a:r>
            <a:r>
              <a:rPr lang="fr-FR" sz="1900" b="1" dirty="0" smtClean="0"/>
              <a:t>virtuelle</a:t>
            </a:r>
          </a:p>
          <a:p>
            <a:pPr marL="704088" lvl="1" indent="-457200">
              <a:lnSpc>
                <a:spcPct val="120000"/>
              </a:lnSpc>
            </a:pPr>
            <a:r>
              <a:rPr lang="fr-FR" sz="1900" b="1" dirty="0" smtClean="0"/>
              <a:t>Qui </a:t>
            </a:r>
            <a:r>
              <a:rPr lang="fr-FR" sz="1900" b="1" dirty="0"/>
              <a:t>est capable d’agir dans un environnement,</a:t>
            </a:r>
          </a:p>
          <a:p>
            <a:pPr marL="704088" lvl="1" indent="-457200">
              <a:lnSpc>
                <a:spcPct val="120000"/>
              </a:lnSpc>
            </a:pPr>
            <a:r>
              <a:rPr lang="fr-FR" sz="1900" b="1" dirty="0" smtClean="0"/>
              <a:t>Qui </a:t>
            </a:r>
            <a:r>
              <a:rPr lang="fr-FR" sz="1900" b="1" dirty="0"/>
              <a:t>peut communiquer directement avec d’autres agents,</a:t>
            </a:r>
          </a:p>
          <a:p>
            <a:pPr marL="704088" lvl="1" indent="-457200">
              <a:lnSpc>
                <a:spcPct val="120000"/>
              </a:lnSpc>
            </a:pPr>
            <a:r>
              <a:rPr lang="fr-FR" sz="1900" b="1" dirty="0" smtClean="0"/>
              <a:t>Qui </a:t>
            </a:r>
            <a:r>
              <a:rPr lang="fr-FR" sz="1900" b="1" dirty="0"/>
              <a:t>est mue par un ensemble de tendances (sous la forme </a:t>
            </a:r>
            <a:r>
              <a:rPr lang="fr-FR" sz="1900" b="1" dirty="0" smtClean="0"/>
              <a:t>d’objectifs</a:t>
            </a:r>
            <a:r>
              <a:rPr lang="fr-FR" sz="1900" b="1" dirty="0" smtClean="0">
                <a:solidFill>
                  <a:schemeClr val="tx1">
                    <a:tint val="85000"/>
                  </a:schemeClr>
                </a:solidFill>
              </a:rPr>
              <a:t> individuels ou d’une </a:t>
            </a:r>
            <a:r>
              <a:rPr lang="fr-FR" sz="1900" b="1" dirty="0">
                <a:solidFill>
                  <a:schemeClr val="tx1">
                    <a:tint val="85000"/>
                  </a:schemeClr>
                </a:solidFill>
              </a:rPr>
              <a:t>fonction de satisfaction, voire de survie, </a:t>
            </a:r>
            <a:r>
              <a:rPr lang="fr-FR" sz="1900" b="1" dirty="0" smtClean="0">
                <a:solidFill>
                  <a:schemeClr val="tx1">
                    <a:tint val="85000"/>
                  </a:schemeClr>
                </a:solidFill>
              </a:rPr>
              <a:t>qu’elle cherche </a:t>
            </a:r>
            <a:r>
              <a:rPr lang="fr-FR" sz="1900" b="1" dirty="0">
                <a:solidFill>
                  <a:schemeClr val="tx1">
                    <a:tint val="85000"/>
                  </a:schemeClr>
                </a:solidFill>
              </a:rPr>
              <a:t>à optimiser),</a:t>
            </a:r>
          </a:p>
          <a:p>
            <a:pPr marL="704088" lvl="1" indent="-457200">
              <a:lnSpc>
                <a:spcPct val="120000"/>
              </a:lnSpc>
            </a:pPr>
            <a:r>
              <a:rPr lang="fr-FR" sz="1900" b="1" dirty="0" smtClean="0"/>
              <a:t>Qui </a:t>
            </a:r>
            <a:r>
              <a:rPr lang="fr-FR" sz="1900" b="1" dirty="0"/>
              <a:t>possède des ressources propres,</a:t>
            </a:r>
          </a:p>
          <a:p>
            <a:pPr marL="704088" lvl="1" indent="-457200">
              <a:lnSpc>
                <a:spcPct val="120000"/>
              </a:lnSpc>
            </a:pPr>
            <a:r>
              <a:rPr lang="fr-FR" sz="1900" b="1" dirty="0" smtClean="0"/>
              <a:t>Qui </a:t>
            </a:r>
            <a:r>
              <a:rPr lang="fr-FR" sz="1900" b="1" dirty="0"/>
              <a:t>est capable de percevoir (mais de manière limitée) son environnement,</a:t>
            </a:r>
          </a:p>
          <a:p>
            <a:pPr marL="704088" lvl="1" indent="-457200">
              <a:lnSpc>
                <a:spcPct val="120000"/>
              </a:lnSpc>
            </a:pPr>
            <a:r>
              <a:rPr lang="fr-FR" sz="1900" b="1" dirty="0" smtClean="0"/>
              <a:t>Qui </a:t>
            </a:r>
            <a:r>
              <a:rPr lang="fr-FR" sz="1900" b="1" dirty="0"/>
              <a:t>ne dispose que d’une représentation partielle de cet environnement (</a:t>
            </a:r>
            <a:r>
              <a:rPr lang="fr-FR" sz="1900" b="1" dirty="0" smtClean="0"/>
              <a:t>et éventuellement </a:t>
            </a:r>
            <a:r>
              <a:rPr lang="fr-FR" sz="1900" b="1" dirty="0"/>
              <a:t>aucune),</a:t>
            </a:r>
          </a:p>
          <a:p>
            <a:pPr marL="704088" lvl="1" indent="-457200">
              <a:lnSpc>
                <a:spcPct val="120000"/>
              </a:lnSpc>
            </a:pPr>
            <a:r>
              <a:rPr lang="fr-FR" sz="1900" b="1" dirty="0" smtClean="0"/>
              <a:t>Qui </a:t>
            </a:r>
            <a:r>
              <a:rPr lang="fr-FR" sz="1900" b="1" dirty="0"/>
              <a:t>possède des compétences et offre des services,</a:t>
            </a:r>
          </a:p>
          <a:p>
            <a:pPr marL="704088" lvl="1" indent="-457200">
              <a:lnSpc>
                <a:spcPct val="120000"/>
              </a:lnSpc>
            </a:pPr>
            <a:r>
              <a:rPr lang="fr-FR" sz="1900" b="1" dirty="0"/>
              <a:t>Q</a:t>
            </a:r>
            <a:r>
              <a:rPr lang="fr-FR" sz="1900" b="1" dirty="0" smtClean="0"/>
              <a:t>ui </a:t>
            </a:r>
            <a:r>
              <a:rPr lang="fr-FR" sz="1900" b="1" dirty="0"/>
              <a:t>peut éventuellement se </a:t>
            </a:r>
            <a:r>
              <a:rPr lang="fr-FR" sz="1900" b="1" dirty="0" smtClean="0"/>
              <a:t>reproduire, dont </a:t>
            </a:r>
            <a:r>
              <a:rPr lang="fr-FR" sz="1900" b="1" dirty="0"/>
              <a:t>le comportement tend à satisfaire ses objectifs, en tenant compte </a:t>
            </a:r>
            <a:r>
              <a:rPr lang="fr-FR" sz="1900" b="1" dirty="0" smtClean="0"/>
              <a:t>des ressources </a:t>
            </a:r>
            <a:r>
              <a:rPr lang="fr-FR" sz="1900" b="1" dirty="0"/>
              <a:t>et des compétences dont elle dispose, et en fonction de </a:t>
            </a:r>
            <a:r>
              <a:rPr lang="fr-FR" sz="1900" b="1" dirty="0" smtClean="0"/>
              <a:t>sa perception</a:t>
            </a:r>
            <a:r>
              <a:rPr lang="fr-FR" sz="1900" b="1" dirty="0"/>
              <a:t>, de ses représentations et des communications qu’elle reçoit. </a:t>
            </a:r>
            <a:r>
              <a:rPr lang="fr-FR" sz="1900" b="1" dirty="0" smtClean="0"/>
              <a:t>»</a:t>
            </a:r>
          </a:p>
          <a:p>
            <a:pPr marL="246888" lvl="1" indent="0" algn="r">
              <a:lnSpc>
                <a:spcPct val="120000"/>
              </a:lnSpc>
              <a:buNone/>
            </a:pPr>
            <a:r>
              <a:rPr lang="fr-FR" sz="2500" b="1" dirty="0" smtClean="0"/>
              <a:t>(</a:t>
            </a:r>
            <a:r>
              <a:rPr lang="fr-FR" sz="2500" b="1" dirty="0"/>
              <a:t>J. </a:t>
            </a:r>
            <a:r>
              <a:rPr lang="fr-FR" sz="2500" b="1" dirty="0" err="1"/>
              <a:t>Ferber</a:t>
            </a:r>
            <a:r>
              <a:rPr lang="fr-FR" sz="2500" b="1" dirty="0"/>
              <a:t>, 1995)</a:t>
            </a:r>
          </a:p>
          <a:p>
            <a:pPr>
              <a:lnSpc>
                <a:spcPct val="120000"/>
              </a:lnSpc>
            </a:pP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10</a:t>
            </a:fld>
            <a:endParaRPr lang="fr-BE"/>
          </a:p>
        </p:txBody>
      </p:sp>
    </p:spTree>
    <p:extLst>
      <p:ext uri="{BB962C8B-B14F-4D97-AF65-F5344CB8AC3E}">
        <p14:creationId xmlns:p14="http://schemas.microsoft.com/office/powerpoint/2010/main" val="3881400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arn(inVertical)">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wipe(down)">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barn(inVertical)">
                                      <p:cBhvr>
                                        <p:cTn id="4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3553" y="-18810"/>
            <a:ext cx="7543800" cy="1450757"/>
          </a:xfrm>
        </p:spPr>
        <p:txBody>
          <a:bodyPr>
            <a:normAutofit/>
          </a:bodyPr>
          <a:lstStyle/>
          <a:p>
            <a:r>
              <a:rPr lang="fr-FR" dirty="0"/>
              <a:t>Notion </a:t>
            </a:r>
            <a:r>
              <a:rPr lang="fr-FR" dirty="0" smtClean="0"/>
              <a:t>de système: </a:t>
            </a:r>
            <a:r>
              <a:rPr lang="fr-FR" dirty="0"/>
              <a:t>définition</a:t>
            </a:r>
          </a:p>
        </p:txBody>
      </p:sp>
      <p:sp>
        <p:nvSpPr>
          <p:cNvPr id="3" name="Espace réservé du contenu 2"/>
          <p:cNvSpPr>
            <a:spLocks noGrp="1"/>
          </p:cNvSpPr>
          <p:nvPr>
            <p:ph idx="1"/>
          </p:nvPr>
        </p:nvSpPr>
        <p:spPr>
          <a:xfrm>
            <a:off x="107504" y="1916832"/>
            <a:ext cx="8892480" cy="4908079"/>
          </a:xfrm>
        </p:spPr>
        <p:txBody>
          <a:bodyPr>
            <a:normAutofit/>
          </a:bodyPr>
          <a:lstStyle/>
          <a:p>
            <a:pPr>
              <a:lnSpc>
                <a:spcPct val="150000"/>
              </a:lnSpc>
            </a:pPr>
            <a:r>
              <a:rPr lang="fr-FR" b="1" dirty="0" smtClean="0"/>
              <a:t>Nom </a:t>
            </a:r>
            <a:r>
              <a:rPr lang="fr-FR" b="1" dirty="0"/>
              <a:t>masculin </a:t>
            </a:r>
            <a:r>
              <a:rPr lang="fr-FR" b="1" dirty="0" smtClean="0"/>
              <a:t>(latin </a:t>
            </a:r>
            <a:r>
              <a:rPr lang="fr-FR" b="1" i="1" dirty="0" err="1"/>
              <a:t>systema</a:t>
            </a:r>
            <a:r>
              <a:rPr lang="fr-FR" b="1" dirty="0"/>
              <a:t>, du grec </a:t>
            </a:r>
            <a:r>
              <a:rPr lang="fr-FR" b="1" i="1" dirty="0" err="1"/>
              <a:t>sustêma</a:t>
            </a:r>
            <a:r>
              <a:rPr lang="fr-FR" b="1" dirty="0"/>
              <a:t>, composition) </a:t>
            </a:r>
          </a:p>
          <a:p>
            <a:pPr marL="0" indent="0">
              <a:lnSpc>
                <a:spcPct val="150000"/>
              </a:lnSpc>
              <a:buNone/>
            </a:pPr>
            <a:r>
              <a:rPr lang="fr-FR" b="1" dirty="0"/>
              <a:t>•Ensemble organisé de principes coordonnés de façon à former un tout scientifique ou un corps de doctrine : Système philosophique. </a:t>
            </a:r>
          </a:p>
          <a:p>
            <a:pPr marL="0" indent="0">
              <a:lnSpc>
                <a:spcPct val="150000"/>
              </a:lnSpc>
              <a:buNone/>
            </a:pPr>
            <a:r>
              <a:rPr lang="fr-FR" b="1" dirty="0"/>
              <a:t>•Ensemble d'éléments considérés dans leurs relations à l'intérieur d'un tout fonctionnant de manière unitaire : Le système nerveux. Les différents systèmes politiques. </a:t>
            </a:r>
          </a:p>
          <a:p>
            <a:pPr marL="0" indent="0">
              <a:lnSpc>
                <a:spcPct val="150000"/>
              </a:lnSpc>
              <a:buNone/>
            </a:pPr>
            <a:r>
              <a:rPr lang="fr-FR" b="1" dirty="0"/>
              <a:t>•Ensemble de procédés, de pratiques organisées, destinés à assurer une fonction définie : Système d'éducation. </a:t>
            </a:r>
          </a:p>
          <a:p>
            <a:pPr marL="0" indent="0">
              <a:lnSpc>
                <a:spcPct val="150000"/>
              </a:lnSpc>
              <a:buNone/>
            </a:pPr>
            <a:endParaRPr lang="fr-FR" sz="24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11</a:t>
            </a:fld>
            <a:endParaRPr lang="fr-BE"/>
          </a:p>
        </p:txBody>
      </p:sp>
    </p:spTree>
    <p:extLst>
      <p:ext uri="{BB962C8B-B14F-4D97-AF65-F5344CB8AC3E}">
        <p14:creationId xmlns:p14="http://schemas.microsoft.com/office/powerpoint/2010/main" val="1124095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3553" y="-18810"/>
            <a:ext cx="7543800" cy="1450757"/>
          </a:xfrm>
        </p:spPr>
        <p:txBody>
          <a:bodyPr>
            <a:normAutofit/>
          </a:bodyPr>
          <a:lstStyle/>
          <a:p>
            <a:r>
              <a:rPr lang="fr-FR" dirty="0"/>
              <a:t>Notion </a:t>
            </a:r>
            <a:r>
              <a:rPr lang="fr-FR" dirty="0" smtClean="0"/>
              <a:t>de système: </a:t>
            </a:r>
            <a:r>
              <a:rPr lang="fr-FR" dirty="0"/>
              <a:t>définition</a:t>
            </a:r>
          </a:p>
        </p:txBody>
      </p:sp>
      <p:sp>
        <p:nvSpPr>
          <p:cNvPr id="3" name="Espace réservé du contenu 2"/>
          <p:cNvSpPr>
            <a:spLocks noGrp="1"/>
          </p:cNvSpPr>
          <p:nvPr>
            <p:ph idx="1"/>
          </p:nvPr>
        </p:nvSpPr>
        <p:spPr>
          <a:xfrm>
            <a:off x="107504" y="1916832"/>
            <a:ext cx="8892480" cy="4908079"/>
          </a:xfrm>
        </p:spPr>
        <p:txBody>
          <a:bodyPr>
            <a:normAutofit/>
          </a:bodyPr>
          <a:lstStyle/>
          <a:p>
            <a:pPr marL="0" indent="0">
              <a:lnSpc>
                <a:spcPct val="150000"/>
              </a:lnSpc>
              <a:buNone/>
            </a:pPr>
            <a:r>
              <a:rPr lang="fr-FR" dirty="0"/>
              <a:t>•</a:t>
            </a:r>
            <a:r>
              <a:rPr lang="fr-FR" b="1" dirty="0"/>
              <a:t>Moyen, plan employé pour obtenir un résultat : Le système de défense de l'accusé. Un bon système pour faire fortune. </a:t>
            </a:r>
          </a:p>
          <a:p>
            <a:pPr marL="0" indent="0">
              <a:lnSpc>
                <a:spcPct val="150000"/>
              </a:lnSpc>
              <a:buNone/>
            </a:pPr>
            <a:r>
              <a:rPr lang="fr-FR" b="1" dirty="0"/>
              <a:t>•Appareillage, dispositif formé de divers éléments et assurant une fonction déterminée : Un système de fermeture. Système optique. </a:t>
            </a:r>
          </a:p>
          <a:p>
            <a:pPr marL="0" indent="0">
              <a:lnSpc>
                <a:spcPct val="150000"/>
              </a:lnSpc>
              <a:buNone/>
            </a:pPr>
            <a:r>
              <a:rPr lang="fr-FR" b="1" dirty="0"/>
              <a:t>•Société considérée comme un ensemble structuré et rigide : Entrer dans le système. </a:t>
            </a:r>
          </a:p>
          <a:p>
            <a:pPr marL="0" indent="0">
              <a:lnSpc>
                <a:spcPct val="150000"/>
              </a:lnSpc>
              <a:buNone/>
            </a:pPr>
            <a:r>
              <a:rPr lang="fr-FR" b="1" dirty="0"/>
              <a:t>•Tendance à penser et à agir selon un ensemble de valeurs rigide et dogmatique : Il y a une part de système dans sa défense.</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12</a:t>
            </a:fld>
            <a:endParaRPr lang="fr-BE"/>
          </a:p>
        </p:txBody>
      </p:sp>
    </p:spTree>
    <p:extLst>
      <p:ext uri="{BB962C8B-B14F-4D97-AF65-F5344CB8AC3E}">
        <p14:creationId xmlns:p14="http://schemas.microsoft.com/office/powerpoint/2010/main" val="14761205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Système Multi Agent ?</a:t>
            </a:r>
            <a:endParaRPr lang="fr-FR" dirty="0"/>
          </a:p>
        </p:txBody>
      </p:sp>
      <p:sp>
        <p:nvSpPr>
          <p:cNvPr id="3" name="Espace réservé du contenu 2"/>
          <p:cNvSpPr>
            <a:spLocks noGrp="1"/>
          </p:cNvSpPr>
          <p:nvPr>
            <p:ph idx="1"/>
          </p:nvPr>
        </p:nvSpPr>
        <p:spPr/>
        <p:txBody>
          <a:bodyPr/>
          <a:lstStyle/>
          <a:p>
            <a:r>
              <a:rPr lang="fr-FR" dirty="0"/>
              <a:t>Un Système multi-agents… </a:t>
            </a:r>
          </a:p>
          <a:p>
            <a:pPr marL="0" indent="0" algn="ctr">
              <a:buNone/>
            </a:pPr>
            <a:endParaRPr lang="fr-FR" dirty="0" smtClean="0"/>
          </a:p>
          <a:p>
            <a:pPr marL="0" indent="0" algn="ctr">
              <a:buNone/>
            </a:pPr>
            <a:r>
              <a:rPr lang="fr-FR" dirty="0" smtClean="0"/>
              <a:t>Système+ Agents=</a:t>
            </a:r>
            <a:endParaRPr lang="fr-FR" dirty="0"/>
          </a:p>
          <a:p>
            <a:pPr marL="0" indent="0" algn="ctr">
              <a:buNone/>
            </a:pPr>
            <a:endParaRPr lang="fr-FR" sz="2800" b="1" dirty="0"/>
          </a:p>
          <a:p>
            <a:pPr marL="0" indent="0" algn="ctr">
              <a:buNone/>
            </a:pPr>
            <a:r>
              <a:rPr lang="fr-FR" sz="2800" b="1" dirty="0" smtClean="0"/>
              <a:t>Un </a:t>
            </a:r>
            <a:r>
              <a:rPr lang="fr-FR" sz="2800" b="1" dirty="0"/>
              <a:t>ensemble d’entités autonomes interagissant dans un environnement </a:t>
            </a:r>
          </a:p>
          <a:p>
            <a:endParaRPr lang="fr-FR" dirty="0"/>
          </a:p>
          <a:p>
            <a:endParaRPr lang="fr-FR" dirty="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13</a:t>
            </a:fld>
            <a:endParaRPr lang="fr-BE"/>
          </a:p>
        </p:txBody>
      </p:sp>
    </p:spTree>
    <p:extLst>
      <p:ext uri="{BB962C8B-B14F-4D97-AF65-F5344CB8AC3E}">
        <p14:creationId xmlns:p14="http://schemas.microsoft.com/office/powerpoint/2010/main" val="162738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SMA et informatique</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14</a:t>
            </a:fld>
            <a:endParaRPr lang="fr-BE"/>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244" y="1873302"/>
            <a:ext cx="7349232" cy="4737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8239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et informatique</a:t>
            </a:r>
            <a:endParaRPr lang="en-US" dirty="0"/>
          </a:p>
        </p:txBody>
      </p:sp>
      <p:sp>
        <p:nvSpPr>
          <p:cNvPr id="3" name="Espace réservé du contenu 2"/>
          <p:cNvSpPr>
            <a:spLocks noGrp="1"/>
          </p:cNvSpPr>
          <p:nvPr>
            <p:ph idx="1"/>
          </p:nvPr>
        </p:nvSpPr>
        <p:spPr/>
        <p:txBody>
          <a:bodyPr/>
          <a:lstStyle/>
          <a:p>
            <a:pPr marL="0" indent="0">
              <a:buNone/>
            </a:pPr>
            <a:r>
              <a:rPr lang="fr-FR" dirty="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15</a:t>
            </a:fld>
            <a:endParaRPr lang="fr-BE"/>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916832"/>
            <a:ext cx="6980808" cy="419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4778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et </a:t>
            </a:r>
            <a:r>
              <a:rPr lang="fr-FR" dirty="0" smtClean="0"/>
              <a:t>IA (1)</a:t>
            </a:r>
            <a:endParaRPr lang="en-US" dirty="0"/>
          </a:p>
        </p:txBody>
      </p:sp>
      <p:sp>
        <p:nvSpPr>
          <p:cNvPr id="3" name="Espace réservé du contenu 2"/>
          <p:cNvSpPr>
            <a:spLocks noGrp="1"/>
          </p:cNvSpPr>
          <p:nvPr>
            <p:ph idx="1"/>
          </p:nvPr>
        </p:nvSpPr>
        <p:spPr/>
        <p:txBody>
          <a:bodyPr/>
          <a:lstStyle/>
          <a:p>
            <a:pPr marL="0" indent="0">
              <a:buNone/>
            </a:pPr>
            <a:r>
              <a:rPr lang="fr-FR" dirty="0" smtClean="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16</a:t>
            </a:fld>
            <a:endParaRPr lang="fr-BE"/>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916832"/>
            <a:ext cx="5472608" cy="1518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1" y="3645024"/>
            <a:ext cx="7272808" cy="988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4884948"/>
            <a:ext cx="6480720" cy="1044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8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ppt_x"/>
                                          </p:val>
                                        </p:tav>
                                        <p:tav tm="100000">
                                          <p:val>
                                            <p:strVal val="#ppt_x"/>
                                          </p:val>
                                        </p:tav>
                                      </p:tavLst>
                                    </p:anim>
                                    <p:anim calcmode="lin" valueType="num">
                                      <p:cBhvr additive="base">
                                        <p:cTn id="8" dur="500" fill="hold"/>
                                        <p:tgtEl>
                                          <p:spTgt spid="1126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1268"/>
                                        </p:tgtEl>
                                        <p:attrNameLst>
                                          <p:attrName>style.visibility</p:attrName>
                                        </p:attrNameLst>
                                      </p:cBhvr>
                                      <p:to>
                                        <p:strVal val="visible"/>
                                      </p:to>
                                    </p:set>
                                    <p:animEffect transition="in" filter="fade">
                                      <p:cBhvr>
                                        <p:cTn id="13" dur="1000"/>
                                        <p:tgtEl>
                                          <p:spTgt spid="11268"/>
                                        </p:tgtEl>
                                      </p:cBhvr>
                                    </p:animEffect>
                                    <p:anim calcmode="lin" valueType="num">
                                      <p:cBhvr>
                                        <p:cTn id="14" dur="1000" fill="hold"/>
                                        <p:tgtEl>
                                          <p:spTgt spid="11268"/>
                                        </p:tgtEl>
                                        <p:attrNameLst>
                                          <p:attrName>ppt_x</p:attrName>
                                        </p:attrNameLst>
                                      </p:cBhvr>
                                      <p:tavLst>
                                        <p:tav tm="0">
                                          <p:val>
                                            <p:strVal val="#ppt_x"/>
                                          </p:val>
                                        </p:tav>
                                        <p:tav tm="100000">
                                          <p:val>
                                            <p:strVal val="#ppt_x"/>
                                          </p:val>
                                        </p:tav>
                                      </p:tavLst>
                                    </p:anim>
                                    <p:anim calcmode="lin" valueType="num">
                                      <p:cBhvr>
                                        <p:cTn id="15" dur="1000" fill="hold"/>
                                        <p:tgtEl>
                                          <p:spTgt spid="112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et </a:t>
            </a:r>
            <a:r>
              <a:rPr lang="fr-FR" dirty="0" smtClean="0"/>
              <a:t>IA (2)</a:t>
            </a:r>
            <a:endParaRPr lang="en-US" dirty="0"/>
          </a:p>
        </p:txBody>
      </p:sp>
      <p:sp>
        <p:nvSpPr>
          <p:cNvPr id="3" name="Espace réservé du contenu 2"/>
          <p:cNvSpPr>
            <a:spLocks noGrp="1"/>
          </p:cNvSpPr>
          <p:nvPr>
            <p:ph idx="1"/>
          </p:nvPr>
        </p:nvSpPr>
        <p:spPr/>
        <p:txBody>
          <a:bodyPr/>
          <a:lstStyle/>
          <a:p>
            <a:pPr marL="0" indent="0">
              <a:buNone/>
            </a:pPr>
            <a:r>
              <a:rPr lang="fr-FR" dirty="0" smtClean="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17</a:t>
            </a:fld>
            <a:endParaRPr lang="fr-BE"/>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232907"/>
            <a:ext cx="7850266" cy="152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826" y="4293096"/>
            <a:ext cx="7850264" cy="958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5569593"/>
            <a:ext cx="7710545" cy="471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747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12291"/>
                                        </p:tgtEl>
                                        <p:attrNameLst>
                                          <p:attrName>style.visibility</p:attrName>
                                        </p:attrNameLst>
                                      </p:cBhvr>
                                      <p:to>
                                        <p:strVal val="visible"/>
                                      </p:to>
                                    </p:set>
                                    <p:animEffect transition="in" filter="barn(inVertical)">
                                      <p:cBhvr>
                                        <p:cTn id="13" dur="500"/>
                                        <p:tgtEl>
                                          <p:spTgt spid="1229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12292"/>
                                        </p:tgtEl>
                                        <p:attrNameLst>
                                          <p:attrName>style.visibility</p:attrName>
                                        </p:attrNameLst>
                                      </p:cBhvr>
                                      <p:to>
                                        <p:strVal val="visible"/>
                                      </p:to>
                                    </p:set>
                                    <p:animEffect transition="in" filter="barn(inVertical)">
                                      <p:cBhvr>
                                        <p:cTn id="18"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et Systèmes distribués</a:t>
            </a:r>
            <a:endParaRPr lang="en-US" dirty="0"/>
          </a:p>
        </p:txBody>
      </p:sp>
      <p:sp>
        <p:nvSpPr>
          <p:cNvPr id="3" name="Espace réservé du contenu 2"/>
          <p:cNvSpPr>
            <a:spLocks noGrp="1"/>
          </p:cNvSpPr>
          <p:nvPr>
            <p:ph idx="1"/>
          </p:nvPr>
        </p:nvSpPr>
        <p:spPr>
          <a:xfrm>
            <a:off x="1331640" y="3090863"/>
            <a:ext cx="7239000" cy="4846320"/>
          </a:xfrm>
        </p:spPr>
        <p:txBody>
          <a:bodyPr/>
          <a:lstStyle/>
          <a:p>
            <a:pPr marL="0" indent="0">
              <a:buNone/>
            </a:pPr>
            <a:r>
              <a:rPr lang="fr-FR" dirty="0" smtClean="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18</a:t>
            </a:fld>
            <a:endParaRPr lang="fr-BE"/>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021694"/>
            <a:ext cx="6048672" cy="152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985" y="4358802"/>
            <a:ext cx="7128792" cy="793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40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down)">
                                      <p:cBhvr>
                                        <p:cTn id="7" dur="5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3316"/>
                                        </p:tgtEl>
                                        <p:attrNameLst>
                                          <p:attrName>style.visibility</p:attrName>
                                        </p:attrNameLst>
                                      </p:cBhvr>
                                      <p:to>
                                        <p:strVal val="visible"/>
                                      </p:to>
                                    </p:set>
                                    <p:animEffect transition="in" filter="fade">
                                      <p:cBhvr>
                                        <p:cTn id="12" dur="1000"/>
                                        <p:tgtEl>
                                          <p:spTgt spid="13316"/>
                                        </p:tgtEl>
                                      </p:cBhvr>
                                    </p:animEffect>
                                    <p:anim calcmode="lin" valueType="num">
                                      <p:cBhvr>
                                        <p:cTn id="13" dur="1000" fill="hold"/>
                                        <p:tgtEl>
                                          <p:spTgt spid="13316"/>
                                        </p:tgtEl>
                                        <p:attrNameLst>
                                          <p:attrName>ppt_x</p:attrName>
                                        </p:attrNameLst>
                                      </p:cBhvr>
                                      <p:tavLst>
                                        <p:tav tm="0">
                                          <p:val>
                                            <p:strVal val="#ppt_x"/>
                                          </p:val>
                                        </p:tav>
                                        <p:tav tm="100000">
                                          <p:val>
                                            <p:strVal val="#ppt_x"/>
                                          </p:val>
                                        </p:tav>
                                      </p:tavLst>
                                    </p:anim>
                                    <p:anim calcmode="lin" valueType="num">
                                      <p:cBhvr>
                                        <p:cTn id="14" dur="1000" fill="hold"/>
                                        <p:tgtEl>
                                          <p:spTgt spid="133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SMA et Systèmes distribués</a:t>
            </a:r>
            <a:endParaRPr lang="en-US" dirty="0"/>
          </a:p>
        </p:txBody>
      </p:sp>
      <p:sp>
        <p:nvSpPr>
          <p:cNvPr id="3" name="Espace réservé du contenu 2"/>
          <p:cNvSpPr>
            <a:spLocks noGrp="1"/>
          </p:cNvSpPr>
          <p:nvPr>
            <p:ph idx="1"/>
          </p:nvPr>
        </p:nvSpPr>
        <p:spPr/>
        <p:txBody>
          <a:bodyPr/>
          <a:lstStyle/>
          <a:p>
            <a:pPr marL="0" indent="0">
              <a:buNone/>
            </a:pPr>
            <a:r>
              <a:rPr lang="fr-FR" dirty="0" smtClean="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19</a:t>
            </a:fld>
            <a:endParaRPr lang="fr-BE"/>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1844824"/>
            <a:ext cx="3365723" cy="185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3098" y="4221088"/>
            <a:ext cx="3200277" cy="1613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959" y="1628799"/>
            <a:ext cx="3816424" cy="4379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1402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86605"/>
            <a:ext cx="7543800" cy="982156"/>
          </a:xfrm>
        </p:spPr>
        <p:txBody>
          <a:bodyPr/>
          <a:lstStyle/>
          <a:p>
            <a:r>
              <a:rPr lang="fr-FR" dirty="0" smtClean="0"/>
              <a:t>INTRODUCTION</a:t>
            </a:r>
            <a:endParaRPr lang="en-US" dirty="0"/>
          </a:p>
        </p:txBody>
      </p:sp>
      <p:sp>
        <p:nvSpPr>
          <p:cNvPr id="3" name="Espace réservé du contenu 2"/>
          <p:cNvSpPr>
            <a:spLocks noGrp="1"/>
          </p:cNvSpPr>
          <p:nvPr>
            <p:ph idx="1"/>
          </p:nvPr>
        </p:nvSpPr>
        <p:spPr/>
        <p:txBody>
          <a:bodyPr/>
          <a:lstStyle/>
          <a:p>
            <a:pPr marL="0" indent="0">
              <a:buNone/>
            </a:pPr>
            <a:r>
              <a:rPr lang="fr-FR" dirty="0" smtClean="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a:t>
            </a:fld>
            <a:endParaRPr lang="fr-BE" dirty="0"/>
          </a:p>
        </p:txBody>
      </p:sp>
      <p:sp>
        <p:nvSpPr>
          <p:cNvPr id="5" name="Rectangle 4"/>
          <p:cNvSpPr/>
          <p:nvPr/>
        </p:nvSpPr>
        <p:spPr>
          <a:xfrm>
            <a:off x="395536" y="1700808"/>
            <a:ext cx="8280920" cy="4524315"/>
          </a:xfrm>
          <a:prstGeom prst="rect">
            <a:avLst/>
          </a:prstGeom>
        </p:spPr>
        <p:txBody>
          <a:bodyPr wrap="square">
            <a:spAutoFit/>
          </a:bodyPr>
          <a:lstStyle/>
          <a:p>
            <a:pPr algn="just"/>
            <a:r>
              <a:rPr lang="fr-FR" sz="2400" b="1" dirty="0"/>
              <a:t>La programmation classique est </a:t>
            </a:r>
            <a:r>
              <a:rPr lang="fr-FR" sz="2400" b="1" dirty="0" smtClean="0"/>
              <a:t>fermée</a:t>
            </a:r>
          </a:p>
          <a:p>
            <a:pPr algn="just"/>
            <a:r>
              <a:rPr lang="fr-FR" sz="2000" dirty="0" smtClean="0"/>
              <a:t>· </a:t>
            </a:r>
            <a:r>
              <a:rPr lang="fr-FR" sz="2200" b="1" dirty="0" smtClean="0"/>
              <a:t>Dans l'espace </a:t>
            </a:r>
            <a:r>
              <a:rPr lang="fr-FR" sz="2200" dirty="0" smtClean="0"/>
              <a:t>: le programmeur a une connaissance globale du logiciel à construire. </a:t>
            </a:r>
          </a:p>
          <a:p>
            <a:pPr algn="just"/>
            <a:r>
              <a:rPr lang="fr-FR" sz="2200" dirty="0" smtClean="0"/>
              <a:t>· </a:t>
            </a:r>
            <a:r>
              <a:rPr lang="fr-FR" sz="2200" b="1" dirty="0" smtClean="0"/>
              <a:t>Dans le temps </a:t>
            </a:r>
            <a:r>
              <a:rPr lang="fr-FR" sz="2200" dirty="0" smtClean="0"/>
              <a:t>: bien que la notion de cycle de vie d'un logiciel introduise une dose de dynamique, il s'agit plutôt de corriger et de maintenir un logiciel spécifié une fois pour toutes.</a:t>
            </a:r>
          </a:p>
          <a:p>
            <a:pPr algn="just"/>
            <a:r>
              <a:rPr lang="fr-FR" sz="2200" dirty="0" smtClean="0"/>
              <a:t>·</a:t>
            </a:r>
            <a:r>
              <a:rPr lang="fr-FR" sz="2200" b="1" dirty="0" smtClean="0"/>
              <a:t> Dans la modalité </a:t>
            </a:r>
            <a:r>
              <a:rPr lang="fr-FR" sz="2200" dirty="0" smtClean="0"/>
              <a:t>: il existe une volonté de développer les applications de manière la    plus homogène possible : mêmes personnes, mêmes logiciels de développement.</a:t>
            </a:r>
          </a:p>
          <a:p>
            <a:pPr algn="just"/>
            <a:r>
              <a:rPr lang="fr-FR" sz="2200" dirty="0" smtClean="0"/>
              <a:t>· </a:t>
            </a:r>
            <a:r>
              <a:rPr lang="fr-FR" sz="2200" b="1" dirty="0" smtClean="0"/>
              <a:t>Dans la sémantique </a:t>
            </a:r>
            <a:r>
              <a:rPr lang="fr-FR" sz="2200" dirty="0" smtClean="0"/>
              <a:t>: Les applications ont une sémantique globale et statique.</a:t>
            </a:r>
          </a:p>
          <a:p>
            <a:pPr algn="just"/>
            <a:r>
              <a:rPr lang="fr-FR" sz="2200" b="1" dirty="0" smtClean="0"/>
              <a:t>· Dans la complexité </a:t>
            </a:r>
            <a:r>
              <a:rPr lang="fr-FR" sz="2200" dirty="0" smtClean="0"/>
              <a:t>: Les applications sont bien délimitées et conçues de manière analytique. </a:t>
            </a:r>
            <a:endParaRPr lang="fr-FR" sz="2200" dirty="0"/>
          </a:p>
        </p:txBody>
      </p:sp>
    </p:spTree>
    <p:extLst>
      <p:ext uri="{BB962C8B-B14F-4D97-AF65-F5344CB8AC3E}">
        <p14:creationId xmlns:p14="http://schemas.microsoft.com/office/powerpoint/2010/main" val="6409946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et Systèmes </a:t>
            </a:r>
            <a:r>
              <a:rPr lang="fr-FR" dirty="0" smtClean="0"/>
              <a:t>complexe</a:t>
            </a:r>
            <a:endParaRPr lang="en-US" dirty="0"/>
          </a:p>
        </p:txBody>
      </p:sp>
      <p:sp>
        <p:nvSpPr>
          <p:cNvPr id="3" name="Espace réservé du contenu 2"/>
          <p:cNvSpPr>
            <a:spLocks noGrp="1"/>
          </p:cNvSpPr>
          <p:nvPr>
            <p:ph idx="1"/>
          </p:nvPr>
        </p:nvSpPr>
        <p:spPr/>
        <p:txBody>
          <a:bodyPr/>
          <a:lstStyle/>
          <a:p>
            <a:r>
              <a:rPr lang="fr-FR" dirty="0" smtClean="0"/>
              <a:t>Système complexe?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20</a:t>
            </a:fld>
            <a:endParaRPr lang="fr-BE"/>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820" y="2175851"/>
            <a:ext cx="6408712" cy="1986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59" y="4162748"/>
            <a:ext cx="6992880" cy="229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546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6387"/>
                                        </p:tgtEl>
                                        <p:attrNameLst>
                                          <p:attrName>style.visibility</p:attrName>
                                        </p:attrNameLst>
                                      </p:cBhvr>
                                      <p:to>
                                        <p:strVal val="visible"/>
                                      </p:to>
                                    </p:set>
                                    <p:animEffect transition="in" filter="fade">
                                      <p:cBhvr>
                                        <p:cTn id="13" dur="1000"/>
                                        <p:tgtEl>
                                          <p:spTgt spid="16387"/>
                                        </p:tgtEl>
                                      </p:cBhvr>
                                    </p:animEffect>
                                    <p:anim calcmode="lin" valueType="num">
                                      <p:cBhvr>
                                        <p:cTn id="14" dur="1000" fill="hold"/>
                                        <p:tgtEl>
                                          <p:spTgt spid="16387"/>
                                        </p:tgtEl>
                                        <p:attrNameLst>
                                          <p:attrName>ppt_x</p:attrName>
                                        </p:attrNameLst>
                                      </p:cBhvr>
                                      <p:tavLst>
                                        <p:tav tm="0">
                                          <p:val>
                                            <p:strVal val="#ppt_x"/>
                                          </p:val>
                                        </p:tav>
                                        <p:tav tm="100000">
                                          <p:val>
                                            <p:strVal val="#ppt_x"/>
                                          </p:val>
                                        </p:tav>
                                      </p:tavLst>
                                    </p:anim>
                                    <p:anim calcmode="lin" valueType="num">
                                      <p:cBhvr>
                                        <p:cTn id="15" dur="1000" fill="hold"/>
                                        <p:tgtEl>
                                          <p:spTgt spid="163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SMA et Systèmes complexe</a:t>
            </a:r>
            <a:endParaRPr lang="en-US" dirty="0"/>
          </a:p>
        </p:txBody>
      </p:sp>
      <p:sp>
        <p:nvSpPr>
          <p:cNvPr id="3" name="Espace réservé du contenu 2"/>
          <p:cNvSpPr>
            <a:spLocks noGrp="1"/>
          </p:cNvSpPr>
          <p:nvPr>
            <p:ph idx="1"/>
          </p:nvPr>
        </p:nvSpPr>
        <p:spPr/>
        <p:txBody>
          <a:bodyPr/>
          <a:lstStyle/>
          <a:p>
            <a:pPr marL="0" indent="0">
              <a:buNone/>
            </a:pPr>
            <a:r>
              <a:rPr lang="fr-FR" dirty="0" smtClean="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21</a:t>
            </a:fld>
            <a:endParaRPr lang="fr-BE"/>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164" y="1930515"/>
            <a:ext cx="6840760" cy="1185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308800"/>
            <a:ext cx="6696744"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4883788"/>
            <a:ext cx="7545186"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079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1"/>
                                        </p:tgtEl>
                                        <p:attrNameLst>
                                          <p:attrName>style.visibility</p:attrName>
                                        </p:attrNameLst>
                                      </p:cBhvr>
                                      <p:to>
                                        <p:strVal val="visible"/>
                                      </p:to>
                                    </p:set>
                                    <p:anim calcmode="lin" valueType="num">
                                      <p:cBhvr additive="base">
                                        <p:cTn id="13" dur="500" fill="hold"/>
                                        <p:tgtEl>
                                          <p:spTgt spid="17411"/>
                                        </p:tgtEl>
                                        <p:attrNameLst>
                                          <p:attrName>ppt_x</p:attrName>
                                        </p:attrNameLst>
                                      </p:cBhvr>
                                      <p:tavLst>
                                        <p:tav tm="0">
                                          <p:val>
                                            <p:strVal val="#ppt_x"/>
                                          </p:val>
                                        </p:tav>
                                        <p:tav tm="100000">
                                          <p:val>
                                            <p:strVal val="#ppt_x"/>
                                          </p:val>
                                        </p:tav>
                                      </p:tavLst>
                                    </p:anim>
                                    <p:anim calcmode="lin" valueType="num">
                                      <p:cBhvr additive="base">
                                        <p:cTn id="14"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412"/>
                                        </p:tgtEl>
                                        <p:attrNameLst>
                                          <p:attrName>style.visibility</p:attrName>
                                        </p:attrNameLst>
                                      </p:cBhvr>
                                      <p:to>
                                        <p:strVal val="visible"/>
                                      </p:to>
                                    </p:set>
                                    <p:anim calcmode="lin" valueType="num">
                                      <p:cBhvr additive="base">
                                        <p:cTn id="19" dur="500" fill="hold"/>
                                        <p:tgtEl>
                                          <p:spTgt spid="17412"/>
                                        </p:tgtEl>
                                        <p:attrNameLst>
                                          <p:attrName>ppt_x</p:attrName>
                                        </p:attrNameLst>
                                      </p:cBhvr>
                                      <p:tavLst>
                                        <p:tav tm="0">
                                          <p:val>
                                            <p:strVal val="#ppt_x"/>
                                          </p:val>
                                        </p:tav>
                                        <p:tav tm="100000">
                                          <p:val>
                                            <p:strVal val="#ppt_x"/>
                                          </p:val>
                                        </p:tav>
                                      </p:tavLst>
                                    </p:anim>
                                    <p:anim calcmode="lin" valueType="num">
                                      <p:cBhvr additive="base">
                                        <p:cTn id="20"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Notion d’agent: propriétés</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22</a:t>
            </a:fld>
            <a:endParaRPr lang="fr-BE"/>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45740"/>
            <a:ext cx="7560840" cy="1475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338586"/>
            <a:ext cx="7056784" cy="1458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4869160"/>
            <a:ext cx="7056784"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2626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Capacité d’agent</a:t>
            </a:r>
            <a:r>
              <a:rPr lang="fr-FR" dirty="0"/>
              <a:t>: </a:t>
            </a:r>
            <a:r>
              <a:rPr lang="fr-FR" dirty="0" smtClean="0"/>
              <a:t>Autonomie</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23</a:t>
            </a:fld>
            <a:endParaRPr lang="fr-BE"/>
          </a:p>
        </p:txBody>
      </p:sp>
      <p:sp>
        <p:nvSpPr>
          <p:cNvPr id="3073" name="Rectangle 1"/>
          <p:cNvSpPr>
            <a:spLocks noChangeArrowheads="1"/>
          </p:cNvSpPr>
          <p:nvPr/>
        </p:nvSpPr>
        <p:spPr bwMode="auto">
          <a:xfrm>
            <a:off x="0" y="1857364"/>
            <a:ext cx="757239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Low" defTabSz="914400" rtl="0" eaLnBrk="1" fontAlgn="base" latinLnBrk="0" hangingPunct="1">
              <a:lnSpc>
                <a:spcPct val="100000"/>
              </a:lnSpc>
              <a:spcBef>
                <a:spcPct val="0"/>
              </a:spcBef>
              <a:spcAft>
                <a:spcPct val="0"/>
              </a:spcAft>
              <a:buClrTx/>
              <a:buSzTx/>
              <a:buFontTx/>
              <a:buAutoNum type="alphaLcPeriod"/>
              <a:tabLst>
                <a:tab pos="269875" algn="l"/>
              </a:tabLst>
            </a:pPr>
            <a:r>
              <a:rPr kumimoji="0" lang="fr-FR" sz="2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Autonomie</a:t>
            </a:r>
            <a:r>
              <a:rPr kumimoji="0" lang="fr-FR" sz="20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a:t>
            </a:r>
          </a:p>
          <a:p>
            <a:pPr marL="457200" marR="0" lvl="1" indent="0" algn="justLow" defTabSz="914400" rtl="0" eaLnBrk="1" fontAlgn="base" latinLnBrk="0" hangingPunct="1">
              <a:lnSpc>
                <a:spcPct val="100000"/>
              </a:lnSpc>
              <a:spcBef>
                <a:spcPct val="0"/>
              </a:spcBef>
              <a:spcAft>
                <a:spcPct val="0"/>
              </a:spcAft>
              <a:buClrTx/>
              <a:buSzTx/>
              <a:tabLst>
                <a:tab pos="269875" algn="l"/>
              </a:tabLst>
            </a:pPr>
            <a:endParaRPr kumimoji="0" lang="fr-FR" sz="20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endParaRPr>
          </a:p>
          <a:p>
            <a:pPr marL="457200" marR="0" lvl="1" indent="0" algn="justLow" defTabSz="914400" rtl="0" eaLnBrk="1" fontAlgn="base" latinLnBrk="0" hangingPunct="1">
              <a:spcBef>
                <a:spcPct val="0"/>
              </a:spcBef>
              <a:spcAft>
                <a:spcPct val="0"/>
              </a:spcAft>
              <a:buClrTx/>
              <a:buSzTx/>
              <a:buFont typeface="Arial" pitchFamily="34" charset="0"/>
              <a:buChar char="•"/>
              <a:tabLst>
                <a:tab pos="269875" algn="l"/>
              </a:tabLst>
            </a:pPr>
            <a:r>
              <a:rPr kumimoji="0" lang="fr-F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Par rapport à un objet, un agent peut prendre des initiatives, peut refuser d'obéir à une requête ou peut se déplacer. </a:t>
            </a:r>
          </a:p>
          <a:p>
            <a:pPr marL="457200" marR="0" lvl="1" indent="0" algn="justLow" defTabSz="914400" rtl="0" eaLnBrk="1" fontAlgn="base" latinLnBrk="0" hangingPunct="1">
              <a:spcBef>
                <a:spcPct val="0"/>
              </a:spcBef>
              <a:spcAft>
                <a:spcPct val="0"/>
              </a:spcAft>
              <a:buClrTx/>
              <a:buSzTx/>
              <a:tabLst>
                <a:tab pos="269875" algn="l"/>
              </a:tabLst>
            </a:pPr>
            <a:endParaRPr kumimoji="0" lang="fr-F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457200" marR="0" lvl="1" indent="0" algn="justLow" defTabSz="914400" rtl="0" eaLnBrk="1" fontAlgn="base" latinLnBrk="0" hangingPunct="1">
              <a:spcBef>
                <a:spcPct val="0"/>
              </a:spcBef>
              <a:spcAft>
                <a:spcPct val="0"/>
              </a:spcAft>
              <a:buClrTx/>
              <a:buSzTx/>
              <a:buFont typeface="Arial" pitchFamily="34" charset="0"/>
              <a:buChar char="•"/>
              <a:tabLst>
                <a:tab pos="269875" algn="l"/>
              </a:tabLst>
            </a:pPr>
            <a:r>
              <a:rPr kumimoji="0" lang="fr-F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L'autonomie permet au concepteur de se concentrer sur une partie humainement appréhendable du logiciel.</a:t>
            </a:r>
          </a:p>
          <a:p>
            <a:pPr marL="457200" marR="0" lvl="1" indent="0" algn="justLow" defTabSz="914400" rtl="0" eaLnBrk="1" fontAlgn="base" latinLnBrk="0" hangingPunct="1">
              <a:spcBef>
                <a:spcPct val="0"/>
              </a:spcBef>
              <a:spcAft>
                <a:spcPct val="0"/>
              </a:spcAft>
              <a:buClrTx/>
              <a:buSzTx/>
              <a:buFont typeface="Arial" pitchFamily="34" charset="0"/>
              <a:buChar char="•"/>
              <a:tabLst>
                <a:tab pos="269875" algn="l"/>
              </a:tabLst>
            </a:pPr>
            <a:endParaRPr kumimoji="0" lang="fr-FR" sz="1200" b="0" i="0" u="none" strike="noStrike" cap="none" normalizeH="0" baseline="0" dirty="0" smtClean="0">
              <a:ln>
                <a:noFill/>
              </a:ln>
              <a:solidFill>
                <a:schemeClr val="tx1"/>
              </a:solidFill>
              <a:effectLst/>
              <a:latin typeface="Arial" pitchFamily="34" charset="0"/>
              <a:cs typeface="Arial" pitchFamily="34" charset="0"/>
            </a:endParaRPr>
          </a:p>
          <a:p>
            <a:pPr lvl="1" algn="justLow" fontAlgn="base">
              <a:spcBef>
                <a:spcPct val="0"/>
              </a:spcBef>
              <a:spcAft>
                <a:spcPct val="0"/>
              </a:spcAft>
              <a:buFont typeface="Arial" pitchFamily="34" charset="0"/>
              <a:buChar char="•"/>
              <a:tabLst>
                <a:tab pos="269875" algn="l"/>
              </a:tabLst>
            </a:pPr>
            <a:r>
              <a:rPr lang="fr-FR" sz="2000" dirty="0" smtClean="0">
                <a:latin typeface="Calibri" pitchFamily="34" charset="0"/>
                <a:ea typeface="Calibri" pitchFamily="34" charset="0"/>
                <a:cs typeface="Calibri" pitchFamily="34" charset="0"/>
              </a:rPr>
              <a:t>Un agent autonome peut opérer sans une intervention directe, humaine ou non. Cela signifie qu’il doit avoir un degré de liberté vis-à-vis de son utilisateur. </a:t>
            </a:r>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Capacité d’agent</a:t>
            </a:r>
            <a:r>
              <a:rPr lang="fr-FR" dirty="0"/>
              <a:t>: </a:t>
            </a:r>
            <a:r>
              <a:rPr lang="fr-FR" dirty="0" smtClean="0"/>
              <a:t>Autonomie</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24</a:t>
            </a:fld>
            <a:endParaRPr lang="fr-BE"/>
          </a:p>
        </p:txBody>
      </p:sp>
      <p:sp>
        <p:nvSpPr>
          <p:cNvPr id="3073" name="Rectangle 1"/>
          <p:cNvSpPr>
            <a:spLocks noChangeArrowheads="1"/>
          </p:cNvSpPr>
          <p:nvPr/>
        </p:nvSpPr>
        <p:spPr bwMode="auto">
          <a:xfrm>
            <a:off x="0" y="1857364"/>
            <a:ext cx="757239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Low" defTabSz="914400" rtl="0" eaLnBrk="1" fontAlgn="base" latinLnBrk="0" hangingPunct="1">
              <a:lnSpc>
                <a:spcPct val="100000"/>
              </a:lnSpc>
              <a:spcBef>
                <a:spcPct val="0"/>
              </a:spcBef>
              <a:spcAft>
                <a:spcPct val="0"/>
              </a:spcAft>
              <a:buClrTx/>
              <a:buSzTx/>
              <a:buFontTx/>
              <a:buAutoNum type="alphaLcPeriod"/>
              <a:tabLst>
                <a:tab pos="269875" algn="l"/>
              </a:tabLst>
            </a:pPr>
            <a:r>
              <a:rPr kumimoji="0" lang="fr-FR" sz="2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Autonomie</a:t>
            </a:r>
            <a:r>
              <a:rPr kumimoji="0" lang="fr-FR" sz="20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a:t>
            </a:r>
          </a:p>
          <a:p>
            <a:pPr marL="457200" marR="0" lvl="1" indent="0" algn="justLow" defTabSz="914400" rtl="0" eaLnBrk="1" fontAlgn="base" latinLnBrk="0" hangingPunct="1">
              <a:lnSpc>
                <a:spcPct val="100000"/>
              </a:lnSpc>
              <a:spcBef>
                <a:spcPct val="0"/>
              </a:spcBef>
              <a:spcAft>
                <a:spcPct val="0"/>
              </a:spcAft>
              <a:buClrTx/>
              <a:buSzTx/>
              <a:tabLst>
                <a:tab pos="269875" algn="l"/>
              </a:tabLst>
            </a:pPr>
            <a:endParaRPr kumimoji="0" lang="fr-FR" sz="20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endParaRPr>
          </a:p>
          <a:p>
            <a:pPr lvl="1" algn="justLow" eaLnBrk="0" fontAlgn="base" hangingPunct="0">
              <a:spcBef>
                <a:spcPct val="0"/>
              </a:spcBef>
              <a:spcAft>
                <a:spcPct val="0"/>
              </a:spcAft>
              <a:buFont typeface="Arial" pitchFamily="34" charset="0"/>
              <a:buChar char="•"/>
              <a:tabLst>
                <a:tab pos="269875" algn="l"/>
              </a:tabLst>
            </a:pPr>
            <a:r>
              <a:rPr kumimoji="0" lang="fr-F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En effet, un agent autonome peut poursuivre un agenda indépendant de celui de son utilisateur. </a:t>
            </a:r>
          </a:p>
          <a:p>
            <a:pPr lvl="1" algn="justLow" eaLnBrk="0" fontAlgn="base" hangingPunct="0">
              <a:spcBef>
                <a:spcPct val="0"/>
              </a:spcBef>
              <a:spcAft>
                <a:spcPct val="0"/>
              </a:spcAft>
              <a:buFont typeface="Arial" pitchFamily="34" charset="0"/>
              <a:buChar char="•"/>
              <a:tabLst>
                <a:tab pos="269875" algn="l"/>
              </a:tabLst>
            </a:pPr>
            <a:endParaRPr kumimoji="0" lang="fr-F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lvl="1" algn="justLow" eaLnBrk="0" fontAlgn="base" hangingPunct="0">
              <a:spcBef>
                <a:spcPct val="0"/>
              </a:spcBef>
              <a:spcAft>
                <a:spcPct val="0"/>
              </a:spcAft>
              <a:buFont typeface="Arial" pitchFamily="34" charset="0"/>
              <a:buChar char="•"/>
              <a:tabLst>
                <a:tab pos="269875" algn="l"/>
              </a:tabLst>
            </a:pPr>
            <a:r>
              <a:rPr kumimoji="0" lang="fr-F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Cela exige l’intégration des aspects d’action périodique, d’exécution spontanée et d’initiative, qui permettent à un agent de prendre des décisions et d’entreprendre des actions de préemption ou des actions indépendantes qui sont éventuellement bénéfiques pour l’utilisateur.</a:t>
            </a:r>
          </a:p>
          <a:p>
            <a:pPr lvl="1" algn="justLow" eaLnBrk="0" fontAlgn="base" hangingPunct="0">
              <a:spcBef>
                <a:spcPct val="0"/>
              </a:spcBef>
              <a:spcAft>
                <a:spcPct val="0"/>
              </a:spcAft>
              <a:buFont typeface="Arial" pitchFamily="34" charset="0"/>
              <a:buChar char="•"/>
              <a:tabLst>
                <a:tab pos="269875" algn="l"/>
              </a:tabLst>
            </a:pP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Capacité d’agent</a:t>
            </a:r>
            <a:r>
              <a:rPr lang="fr-FR" dirty="0"/>
              <a:t>: </a:t>
            </a:r>
            <a:r>
              <a:rPr lang="fr-FR" sz="4000" dirty="0" smtClean="0"/>
              <a:t>Réactivité</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25</a:t>
            </a:fld>
            <a:endParaRPr lang="fr-BE"/>
          </a:p>
        </p:txBody>
      </p:sp>
      <p:sp>
        <p:nvSpPr>
          <p:cNvPr id="3073" name="Rectangle 1"/>
          <p:cNvSpPr>
            <a:spLocks noChangeArrowheads="1"/>
          </p:cNvSpPr>
          <p:nvPr/>
        </p:nvSpPr>
        <p:spPr bwMode="auto">
          <a:xfrm>
            <a:off x="0" y="1857364"/>
            <a:ext cx="7572396"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Low" fontAlgn="base">
              <a:spcBef>
                <a:spcPct val="0"/>
              </a:spcBef>
              <a:spcAft>
                <a:spcPct val="0"/>
              </a:spcAft>
              <a:tabLst>
                <a:tab pos="269875" algn="l"/>
              </a:tabLst>
            </a:pPr>
            <a:r>
              <a:rPr lang="fr-FR" sz="2400" b="1" dirty="0" smtClean="0"/>
              <a:t>b. Réactivité</a:t>
            </a:r>
            <a:r>
              <a:rPr kumimoji="0" lang="fr-FR" sz="20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a:t>
            </a:r>
          </a:p>
          <a:p>
            <a:pPr marL="457200" marR="0" lvl="1" indent="0" algn="justLow" defTabSz="914400" rtl="0" eaLnBrk="1" fontAlgn="base" latinLnBrk="0" hangingPunct="1">
              <a:lnSpc>
                <a:spcPct val="100000"/>
              </a:lnSpc>
              <a:spcBef>
                <a:spcPct val="0"/>
              </a:spcBef>
              <a:spcAft>
                <a:spcPct val="0"/>
              </a:spcAft>
              <a:buClrTx/>
              <a:buSzTx/>
              <a:tabLst>
                <a:tab pos="269875" algn="l"/>
              </a:tabLst>
            </a:pPr>
            <a:endParaRPr kumimoji="0" lang="fr-FR" sz="20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endParaRPr>
          </a:p>
          <a:p>
            <a:pPr lvl="1" algn="justLow" eaLnBrk="0" fontAlgn="base" hangingPunct="0">
              <a:lnSpc>
                <a:spcPct val="150000"/>
              </a:lnSpc>
              <a:spcBef>
                <a:spcPct val="0"/>
              </a:spcBef>
              <a:spcAft>
                <a:spcPct val="0"/>
              </a:spcAft>
              <a:tabLst>
                <a:tab pos="269875" algn="l"/>
              </a:tabLst>
            </a:pPr>
            <a:r>
              <a:rPr lang="fr-FR" sz="2400" dirty="0" smtClean="0"/>
              <a:t>Les agents peuvent percevoir leurs environnements et répondre, au moment opportun, à des changements qui s’y produisent.</a:t>
            </a:r>
          </a:p>
          <a:p>
            <a:pPr lvl="1" algn="justLow" eaLnBrk="0" fontAlgn="base" hangingPunct="0">
              <a:spcBef>
                <a:spcPct val="0"/>
              </a:spcBef>
              <a:spcAft>
                <a:spcPct val="0"/>
              </a:spcAft>
              <a:buFont typeface="Arial" pitchFamily="34" charset="0"/>
              <a:buChar char="•"/>
              <a:tabLst>
                <a:tab pos="269875" algn="l"/>
              </a:tabLst>
            </a:pP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Capacité d’agent</a:t>
            </a:r>
            <a:r>
              <a:rPr lang="fr-FR" dirty="0"/>
              <a:t>: </a:t>
            </a:r>
            <a:r>
              <a:rPr lang="fr-FR" sz="4000" dirty="0" smtClean="0"/>
              <a:t>Pro-activité</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26</a:t>
            </a:fld>
            <a:endParaRPr lang="fr-BE"/>
          </a:p>
        </p:txBody>
      </p:sp>
      <p:sp>
        <p:nvSpPr>
          <p:cNvPr id="3073" name="Rectangle 1"/>
          <p:cNvSpPr>
            <a:spLocks noChangeArrowheads="1"/>
          </p:cNvSpPr>
          <p:nvPr/>
        </p:nvSpPr>
        <p:spPr bwMode="auto">
          <a:xfrm>
            <a:off x="0" y="1857364"/>
            <a:ext cx="757239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nSpc>
                <a:spcPct val="150000"/>
              </a:lnSpc>
            </a:pPr>
            <a:r>
              <a:rPr lang="fr-FR" sz="2400" b="1" dirty="0" smtClean="0"/>
              <a:t>c. Pro-activité. </a:t>
            </a:r>
          </a:p>
          <a:p>
            <a:pPr lvl="1" algn="just">
              <a:lnSpc>
                <a:spcPct val="150000"/>
              </a:lnSpc>
            </a:pPr>
            <a:r>
              <a:rPr lang="fr-FR" sz="2400" dirty="0" smtClean="0"/>
              <a:t>Les agents peuvent dévoiler ou exhiber un comportement dirigé vers un but en prenant des initiatives. Ils peuvent raisonner sur leurs intentions et leurs croyances, et planifier leurs actions en conséquence.</a:t>
            </a:r>
            <a:endParaRPr lang="fr-FR" sz="2400" dirty="0"/>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320040"/>
            <a:ext cx="8001056" cy="1143000"/>
          </a:xfrm>
        </p:spPr>
        <p:txBody>
          <a:bodyPr>
            <a:normAutofit/>
          </a:bodyPr>
          <a:lstStyle/>
          <a:p>
            <a:r>
              <a:rPr lang="fr-FR" dirty="0" smtClean="0"/>
              <a:t>Capacité  d’agent</a:t>
            </a:r>
            <a:r>
              <a:rPr lang="fr-FR" dirty="0"/>
              <a:t>: </a:t>
            </a:r>
            <a:r>
              <a:rPr lang="fr-FR" sz="4000" dirty="0" smtClean="0"/>
              <a:t>Apprentissage</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27</a:t>
            </a:fld>
            <a:endParaRPr lang="fr-BE"/>
          </a:p>
        </p:txBody>
      </p:sp>
      <p:sp>
        <p:nvSpPr>
          <p:cNvPr id="3073" name="Rectangle 1"/>
          <p:cNvSpPr>
            <a:spLocks noChangeArrowheads="1"/>
          </p:cNvSpPr>
          <p:nvPr/>
        </p:nvSpPr>
        <p:spPr bwMode="auto">
          <a:xfrm>
            <a:off x="0" y="1857364"/>
            <a:ext cx="7572396"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
              <a:lnSpc>
                <a:spcPct val="150000"/>
              </a:lnSpc>
            </a:pPr>
            <a:r>
              <a:rPr lang="fr-FR" sz="2400" b="1" dirty="0" smtClean="0"/>
              <a:t>d. Apprentissage. </a:t>
            </a:r>
          </a:p>
          <a:p>
            <a:pPr lvl="1" algn="just">
              <a:lnSpc>
                <a:spcPct val="150000"/>
              </a:lnSpc>
            </a:pPr>
            <a:r>
              <a:rPr lang="fr-FR" sz="2400" dirty="0" smtClean="0"/>
              <a:t>Les architectures d'agents produisant des unités fonctionnelles dédiées à des tâches précises, ainsi que les techniques d'apprentissage classiques de l'intelligence artificielle, s'appliquent particulièrement à l'apprentissage d'un agent. </a:t>
            </a:r>
          </a:p>
          <a:p>
            <a:pPr lvl="1" algn="just"/>
            <a:r>
              <a:rPr lang="fr-FR" sz="2000" b="1" dirty="0" smtClean="0"/>
              <a:t> </a:t>
            </a:r>
            <a:endParaRPr lang="fr-FR" dirty="0"/>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Capacité d’agent</a:t>
            </a:r>
            <a:r>
              <a:rPr lang="fr-FR" dirty="0"/>
              <a:t>: </a:t>
            </a:r>
            <a:r>
              <a:rPr lang="fr-FR" sz="4000" dirty="0" smtClean="0"/>
              <a:t>Adaptabilité</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28</a:t>
            </a:fld>
            <a:endParaRPr lang="fr-BE"/>
          </a:p>
        </p:txBody>
      </p:sp>
      <p:sp>
        <p:nvSpPr>
          <p:cNvPr id="3073" name="Rectangle 1"/>
          <p:cNvSpPr>
            <a:spLocks noChangeArrowheads="1"/>
          </p:cNvSpPr>
          <p:nvPr/>
        </p:nvSpPr>
        <p:spPr bwMode="auto">
          <a:xfrm>
            <a:off x="0" y="1785926"/>
            <a:ext cx="8072462" cy="43858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
              <a:lnSpc>
                <a:spcPct val="150000"/>
              </a:lnSpc>
            </a:pPr>
            <a:r>
              <a:rPr lang="fr-FR" sz="2400" b="1" dirty="0" smtClean="0"/>
              <a:t>e. </a:t>
            </a:r>
            <a:r>
              <a:rPr lang="fr-FR" sz="2000" b="1" dirty="0" smtClean="0"/>
              <a:t>Adaptabilité</a:t>
            </a:r>
            <a:r>
              <a:rPr lang="fr-FR" b="1" dirty="0" smtClean="0"/>
              <a:t>. </a:t>
            </a:r>
          </a:p>
          <a:p>
            <a:pPr lvl="1" algn="just">
              <a:lnSpc>
                <a:spcPct val="150000"/>
              </a:lnSpc>
              <a:buFont typeface="Arial" pitchFamily="34" charset="0"/>
              <a:buChar char="•"/>
            </a:pPr>
            <a:r>
              <a:rPr lang="fr-FR" dirty="0" smtClean="0"/>
              <a:t>Un agent possède cette propriété s’il est capable d’utiliser ses connaissances afin de modifier son comportement (augmentation de l’espace disque, détection d’un seuil, etc.).</a:t>
            </a:r>
          </a:p>
          <a:p>
            <a:pPr lvl="1" algn="just">
              <a:lnSpc>
                <a:spcPct val="150000"/>
              </a:lnSpc>
              <a:buFont typeface="Arial" pitchFamily="34" charset="0"/>
              <a:buChar char="•"/>
            </a:pPr>
            <a:r>
              <a:rPr lang="fr-FR" dirty="0" smtClean="0"/>
              <a:t>En plus, il a la capacité de contrôler ses aptitudes selon l'agent ou l'environnement avec qui il interagit. L'adaptabilité des agents nécessite des capacités d’apprentissage, par exemple pour élaborer des cartes cognitives ou pour modifier ses préférences comportementales en fonction de son expérience.</a:t>
            </a:r>
          </a:p>
          <a:p>
            <a:pPr lvl="1" algn="just">
              <a:lnSpc>
                <a:spcPct val="150000"/>
              </a:lnSpc>
            </a:pPr>
            <a:r>
              <a:rPr lang="fr-FR" dirty="0" smtClean="0"/>
              <a:t> </a:t>
            </a:r>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Capacité d’agent</a:t>
            </a:r>
            <a:r>
              <a:rPr lang="fr-FR" dirty="0"/>
              <a:t>: </a:t>
            </a:r>
            <a:r>
              <a:rPr lang="fr-FR" sz="4000" dirty="0" smtClean="0"/>
              <a:t>Aptitude sociale et coopération</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29</a:t>
            </a:fld>
            <a:endParaRPr lang="fr-BE"/>
          </a:p>
        </p:txBody>
      </p:sp>
      <p:sp>
        <p:nvSpPr>
          <p:cNvPr id="3073" name="Rectangle 1"/>
          <p:cNvSpPr>
            <a:spLocks noChangeArrowheads="1"/>
          </p:cNvSpPr>
          <p:nvPr/>
        </p:nvSpPr>
        <p:spPr bwMode="auto">
          <a:xfrm>
            <a:off x="0" y="1785926"/>
            <a:ext cx="8072462"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nSpc>
                <a:spcPct val="150000"/>
              </a:lnSpc>
            </a:pPr>
            <a:r>
              <a:rPr lang="fr-FR" sz="2000" b="1" dirty="0" smtClean="0"/>
              <a:t>Aptitude sociale et coopération</a:t>
            </a:r>
            <a:r>
              <a:rPr lang="fr-FR" b="1" dirty="0" smtClean="0"/>
              <a:t>. </a:t>
            </a:r>
          </a:p>
          <a:p>
            <a:pPr lvl="1">
              <a:lnSpc>
                <a:spcPct val="150000"/>
              </a:lnSpc>
              <a:buFont typeface="Arial" pitchFamily="34" charset="0"/>
              <a:buChar char="•"/>
            </a:pPr>
            <a:r>
              <a:rPr lang="fr-FR" dirty="0" smtClean="0"/>
              <a:t>Les agents peuvent interagir avec d’autres agents et avec des humains. </a:t>
            </a:r>
          </a:p>
          <a:p>
            <a:pPr lvl="1">
              <a:lnSpc>
                <a:spcPct val="150000"/>
              </a:lnSpc>
              <a:buFont typeface="Arial" pitchFamily="34" charset="0"/>
              <a:buChar char="•"/>
            </a:pPr>
            <a:r>
              <a:rPr lang="fr-FR" dirty="0" smtClean="0"/>
              <a:t>La coopération Utilisateur-Agent peut prendre la forme d’un contrat de collaboration. L’utilisateur spécifie les actions devant être entreprises pour son compte, et l’agent spécifie ce qu’il peut faire pour fournir les résultats.</a:t>
            </a:r>
          </a:p>
          <a:p>
            <a:pPr lvl="1">
              <a:lnSpc>
                <a:spcPct val="150000"/>
              </a:lnSpc>
              <a:buFont typeface="Arial" pitchFamily="34" charset="0"/>
              <a:buChar char="•"/>
            </a:pPr>
            <a:r>
              <a:rPr lang="fr-FR" dirty="0" smtClean="0"/>
              <a:t>On peut comparer ce contrat à une conversation dans laquelle chacune des parties peut poser des questions à l’autre pour s’assurer de sa bonne compréhension.  </a:t>
            </a:r>
          </a:p>
          <a:p>
            <a:pPr lvl="1">
              <a:lnSpc>
                <a:spcPct val="150000"/>
              </a:lnSpc>
            </a:pPr>
            <a:endParaRPr lang="fr-FR" dirty="0"/>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86605"/>
            <a:ext cx="7543800" cy="982156"/>
          </a:xfrm>
        </p:spPr>
        <p:txBody>
          <a:bodyPr/>
          <a:lstStyle/>
          <a:p>
            <a:r>
              <a:rPr lang="fr-FR" dirty="0" smtClean="0"/>
              <a:t>INTRODUCTION</a:t>
            </a:r>
            <a:endParaRPr lang="en-US" dirty="0"/>
          </a:p>
        </p:txBody>
      </p:sp>
      <p:sp>
        <p:nvSpPr>
          <p:cNvPr id="3" name="Espace réservé du contenu 2"/>
          <p:cNvSpPr>
            <a:spLocks noGrp="1"/>
          </p:cNvSpPr>
          <p:nvPr>
            <p:ph idx="1"/>
          </p:nvPr>
        </p:nvSpPr>
        <p:spPr/>
        <p:txBody>
          <a:bodyPr/>
          <a:lstStyle/>
          <a:p>
            <a:pPr marL="0" indent="0">
              <a:buNone/>
            </a:pPr>
            <a:r>
              <a:rPr lang="fr-FR" dirty="0" smtClean="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a:t>
            </a:fld>
            <a:endParaRPr lang="fr-BE" dirty="0"/>
          </a:p>
        </p:txBody>
      </p:sp>
      <p:sp>
        <p:nvSpPr>
          <p:cNvPr id="5" name="Rectangle 4"/>
          <p:cNvSpPr/>
          <p:nvPr/>
        </p:nvSpPr>
        <p:spPr>
          <a:xfrm>
            <a:off x="395536" y="1700808"/>
            <a:ext cx="8280920" cy="4524315"/>
          </a:xfrm>
          <a:prstGeom prst="rect">
            <a:avLst/>
          </a:prstGeom>
        </p:spPr>
        <p:txBody>
          <a:bodyPr wrap="square">
            <a:spAutoFit/>
          </a:bodyPr>
          <a:lstStyle/>
          <a:p>
            <a:pPr algn="just"/>
            <a:r>
              <a:rPr lang="fr-FR" sz="2400" b="1" dirty="0"/>
              <a:t>la nouvelle programmation est ouverte</a:t>
            </a:r>
          </a:p>
          <a:p>
            <a:pPr algn="just"/>
            <a:r>
              <a:rPr lang="fr-FR" sz="2400" dirty="0"/>
              <a:t>L'ouverture est une propriété inhérente des systèmes d'information actuels. </a:t>
            </a:r>
            <a:r>
              <a:rPr lang="fr-FR" sz="2400" dirty="0" smtClean="0"/>
              <a:t> Cette </a:t>
            </a:r>
            <a:r>
              <a:rPr lang="fr-FR" sz="2400" dirty="0"/>
              <a:t>ouverture s'exprime :</a:t>
            </a:r>
          </a:p>
          <a:p>
            <a:pPr algn="just"/>
            <a:r>
              <a:rPr lang="fr-FR" sz="2400" dirty="0"/>
              <a:t>· Dans l'espace : les systèmes d'information actuels sont intrinsèquement distribués </a:t>
            </a:r>
            <a:r>
              <a:rPr lang="fr-FR" sz="2400" dirty="0" smtClean="0"/>
              <a:t>et </a:t>
            </a:r>
            <a:r>
              <a:rPr lang="fr-FR" sz="2400" dirty="0"/>
              <a:t>se développent de manière agrégative.</a:t>
            </a:r>
          </a:p>
          <a:p>
            <a:pPr algn="just"/>
            <a:r>
              <a:rPr lang="fr-FR" sz="2400" dirty="0"/>
              <a:t>· Dans la modalité </a:t>
            </a:r>
            <a:r>
              <a:rPr lang="fr-FR" sz="2400" dirty="0" smtClean="0"/>
              <a:t>: les systèmes </a:t>
            </a:r>
            <a:r>
              <a:rPr lang="fr-FR" sz="2400" dirty="0"/>
              <a:t>d'information actuels sont de plus en plus hétérogènes </a:t>
            </a:r>
          </a:p>
          <a:p>
            <a:pPr algn="just"/>
            <a:r>
              <a:rPr lang="fr-FR" sz="2400" dirty="0" smtClean="0"/>
              <a:t>· </a:t>
            </a:r>
            <a:r>
              <a:rPr lang="fr-FR" sz="2400" dirty="0"/>
              <a:t>Dans la sémantique : les multiples points de vue engendrent autant de mondes </a:t>
            </a:r>
            <a:r>
              <a:rPr lang="fr-FR" sz="2400" dirty="0" smtClean="0"/>
              <a:t>sémantiques hétérogènes </a:t>
            </a:r>
            <a:r>
              <a:rPr lang="fr-FR" sz="2400" dirty="0"/>
              <a:t>les uns aux autres.</a:t>
            </a:r>
          </a:p>
          <a:p>
            <a:pPr algn="just"/>
            <a:r>
              <a:rPr lang="fr-FR" sz="2400" dirty="0"/>
              <a:t>· Dans la complexité : les systèmes actuels présentent des interactions très intriquées ce </a:t>
            </a:r>
            <a:r>
              <a:rPr lang="fr-FR" sz="2400" dirty="0" smtClean="0"/>
              <a:t>qui les </a:t>
            </a:r>
            <a:r>
              <a:rPr lang="fr-FR" sz="2400" dirty="0"/>
              <a:t>rend difficiles à prédire </a:t>
            </a:r>
            <a:endParaRPr lang="fr-FR" sz="2200" dirty="0"/>
          </a:p>
        </p:txBody>
      </p:sp>
    </p:spTree>
    <p:extLst>
      <p:ext uri="{BB962C8B-B14F-4D97-AF65-F5344CB8AC3E}">
        <p14:creationId xmlns:p14="http://schemas.microsoft.com/office/powerpoint/2010/main" val="6746925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Capacité d’agent</a:t>
            </a:r>
            <a:r>
              <a:rPr lang="fr-FR" dirty="0"/>
              <a:t>: </a:t>
            </a:r>
            <a:r>
              <a:rPr lang="fr-FR" sz="4000" dirty="0" smtClean="0"/>
              <a:t>Aptitude sociale et coopération</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30</a:t>
            </a:fld>
            <a:endParaRPr lang="fr-BE"/>
          </a:p>
        </p:txBody>
      </p:sp>
      <p:sp>
        <p:nvSpPr>
          <p:cNvPr id="3073" name="Rectangle 1"/>
          <p:cNvSpPr>
            <a:spLocks noChangeArrowheads="1"/>
          </p:cNvSpPr>
          <p:nvPr/>
        </p:nvSpPr>
        <p:spPr bwMode="auto">
          <a:xfrm>
            <a:off x="0" y="1785926"/>
            <a:ext cx="8072462" cy="21651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nSpc>
                <a:spcPct val="150000"/>
              </a:lnSpc>
            </a:pPr>
            <a:r>
              <a:rPr lang="fr-FR" sz="2000" b="1" dirty="0" smtClean="0"/>
              <a:t>Aptitude sociale et coopération</a:t>
            </a:r>
            <a:r>
              <a:rPr lang="fr-FR" b="1" dirty="0" smtClean="0"/>
              <a:t>. </a:t>
            </a:r>
          </a:p>
          <a:p>
            <a:pPr lvl="1">
              <a:lnSpc>
                <a:spcPct val="150000"/>
              </a:lnSpc>
            </a:pPr>
            <a:r>
              <a:rPr lang="fr-FR" dirty="0" smtClean="0"/>
              <a:t>La coopération inter-agents, quant à elle, est un mécanisme par lequel les agents échangent leurs connaissances, leurs croyances et leurs plans afin de travailler ensemble pour résoudre des problèmes qui dépassent leurs capacités individuelles.</a:t>
            </a:r>
            <a:endParaRPr lang="fr-FR" dirty="0"/>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20040"/>
            <a:ext cx="7929586" cy="1143000"/>
          </a:xfrm>
        </p:spPr>
        <p:txBody>
          <a:bodyPr>
            <a:normAutofit/>
          </a:bodyPr>
          <a:lstStyle/>
          <a:p>
            <a:r>
              <a:rPr lang="fr-FR" dirty="0" smtClean="0"/>
              <a:t>Capacité d’agent</a:t>
            </a:r>
            <a:r>
              <a:rPr lang="fr-FR" dirty="0"/>
              <a:t>: </a:t>
            </a:r>
            <a:r>
              <a:rPr lang="fr-FR" sz="4000" dirty="0" smtClean="0"/>
              <a:t>Communication</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31</a:t>
            </a:fld>
            <a:endParaRPr lang="fr-BE"/>
          </a:p>
        </p:txBody>
      </p:sp>
      <p:sp>
        <p:nvSpPr>
          <p:cNvPr id="3073" name="Rectangle 1"/>
          <p:cNvSpPr>
            <a:spLocks noChangeArrowheads="1"/>
          </p:cNvSpPr>
          <p:nvPr/>
        </p:nvSpPr>
        <p:spPr bwMode="auto">
          <a:xfrm>
            <a:off x="0" y="1785926"/>
            <a:ext cx="8072462" cy="41395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
            <a:r>
              <a:rPr lang="fr-FR" sz="2000" b="1" dirty="0" smtClean="0"/>
              <a:t>Communication</a:t>
            </a:r>
            <a:r>
              <a:rPr lang="fr-FR" b="1" dirty="0" smtClean="0"/>
              <a:t>. </a:t>
            </a:r>
          </a:p>
          <a:p>
            <a:pPr lvl="1" algn="just">
              <a:lnSpc>
                <a:spcPct val="150000"/>
              </a:lnSpc>
              <a:buFont typeface="Arial" pitchFamily="34" charset="0"/>
              <a:buChar char="•"/>
            </a:pPr>
            <a:r>
              <a:rPr lang="fr-FR" dirty="0" smtClean="0"/>
              <a:t>Bien que l’interaction et la communication soient souvent confondues dans la littérature, la communication représente la transmission d’informations entre agents, alors que l’interaction comprend l’action sur le monde, ainsi que la communication entre les agents du système.</a:t>
            </a:r>
          </a:p>
          <a:p>
            <a:pPr lvl="1" algn="just">
              <a:lnSpc>
                <a:spcPct val="150000"/>
              </a:lnSpc>
              <a:buFont typeface="Arial" pitchFamily="34" charset="0"/>
              <a:buChar char="•"/>
            </a:pPr>
            <a:r>
              <a:rPr lang="fr-FR" dirty="0" smtClean="0"/>
              <a:t>Deux modes de communication se distinguent dans la littérature : </a:t>
            </a:r>
          </a:p>
          <a:p>
            <a:pPr lvl="2" algn="just">
              <a:lnSpc>
                <a:spcPct val="150000"/>
              </a:lnSpc>
              <a:buFont typeface="Arial" pitchFamily="34" charset="0"/>
              <a:buChar char="•"/>
            </a:pPr>
            <a:r>
              <a:rPr lang="fr-FR" dirty="0" smtClean="0"/>
              <a:t>la communication indirecte, qui se fait par transmission de signaux via l’environnement, </a:t>
            </a:r>
          </a:p>
          <a:p>
            <a:pPr lvl="2" algn="just">
              <a:lnSpc>
                <a:spcPct val="150000"/>
              </a:lnSpc>
              <a:buFont typeface="Arial" pitchFamily="34" charset="0"/>
              <a:buChar char="•"/>
            </a:pPr>
            <a:r>
              <a:rPr lang="fr-FR" dirty="0" smtClean="0"/>
              <a:t>la communication directe, qui correspond aux échanges de messages entre les agents. </a:t>
            </a:r>
            <a:endParaRPr lang="fr-FR" dirty="0"/>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 y="320040"/>
            <a:ext cx="8572560" cy="1143000"/>
          </a:xfrm>
        </p:spPr>
        <p:txBody>
          <a:bodyPr>
            <a:normAutofit/>
          </a:bodyPr>
          <a:lstStyle/>
          <a:p>
            <a:r>
              <a:rPr lang="fr-FR" dirty="0" smtClean="0"/>
              <a:t>Capacité d’agent</a:t>
            </a:r>
            <a:r>
              <a:rPr lang="fr-FR" dirty="0"/>
              <a:t>: </a:t>
            </a:r>
            <a:r>
              <a:rPr lang="fr-FR" sz="4000" dirty="0" smtClean="0"/>
              <a:t>Personnalisation</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32</a:t>
            </a:fld>
            <a:endParaRPr lang="fr-BE"/>
          </a:p>
        </p:txBody>
      </p:sp>
      <p:sp>
        <p:nvSpPr>
          <p:cNvPr id="3073" name="Rectangle 1"/>
          <p:cNvSpPr>
            <a:spLocks noChangeArrowheads="1"/>
          </p:cNvSpPr>
          <p:nvPr/>
        </p:nvSpPr>
        <p:spPr bwMode="auto">
          <a:xfrm>
            <a:off x="0" y="1785926"/>
            <a:ext cx="8072462"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
            <a:r>
              <a:rPr lang="fr-FR" sz="2400" b="1" dirty="0" smtClean="0"/>
              <a:t>Personnalisation. </a:t>
            </a:r>
          </a:p>
          <a:p>
            <a:pPr lvl="1" algn="just"/>
            <a:endParaRPr lang="fr-FR" sz="2400" b="1" dirty="0" smtClean="0"/>
          </a:p>
          <a:p>
            <a:pPr lvl="1" algn="just">
              <a:lnSpc>
                <a:spcPct val="150000"/>
              </a:lnSpc>
            </a:pPr>
            <a:r>
              <a:rPr lang="fr-FR" sz="2000" dirty="0" smtClean="0"/>
              <a:t>L’une des raisons d’être d’un agent est de permettre à ses utilisateurs de réaliser certaines tâches de la meilleure manière possible. Puisque ces derniers n’exécutent pas tous les mêmes tâches, et même ceux qui partagent les mêmes tâches le font de façons différentes, un agent doit être éducable (personnalisable). Idéalement, les agents doivent avoir des composantes d’apprentissage et de mémorisation.      </a:t>
            </a:r>
            <a:r>
              <a:rPr lang="fr-FR" sz="2400" dirty="0" smtClean="0"/>
              <a:t>  </a:t>
            </a:r>
            <a:endParaRPr lang="fr-FR" sz="2400" dirty="0"/>
          </a:p>
        </p:txBody>
      </p:sp>
    </p:spTree>
    <p:extLst>
      <p:ext uri="{BB962C8B-B14F-4D97-AF65-F5344CB8AC3E}">
        <p14:creationId xmlns:p14="http://schemas.microsoft.com/office/powerpoint/2010/main" val="13183900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Les éléments du SMA</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33</a:t>
            </a:fld>
            <a:endParaRPr lang="fr-BE"/>
          </a:p>
        </p:txBody>
      </p:sp>
      <p:sp>
        <p:nvSpPr>
          <p:cNvPr id="5" name="Rectangle 4"/>
          <p:cNvSpPr/>
          <p:nvPr/>
        </p:nvSpPr>
        <p:spPr>
          <a:xfrm>
            <a:off x="323528" y="2276872"/>
            <a:ext cx="8532440" cy="3046988"/>
          </a:xfrm>
          <a:prstGeom prst="rect">
            <a:avLst/>
          </a:prstGeom>
        </p:spPr>
        <p:txBody>
          <a:bodyPr wrap="square">
            <a:spAutoFit/>
          </a:bodyPr>
          <a:lstStyle/>
          <a:p>
            <a:r>
              <a:rPr lang="fr-FR" sz="2400" b="1" dirty="0"/>
              <a:t>Agents: les entités </a:t>
            </a:r>
            <a:r>
              <a:rPr lang="fr-FR" sz="2400" b="1" dirty="0" smtClean="0"/>
              <a:t>autonomes dans </a:t>
            </a:r>
            <a:r>
              <a:rPr lang="fr-FR" sz="2400" b="1" dirty="0"/>
              <a:t>un environnement</a:t>
            </a:r>
          </a:p>
          <a:p>
            <a:r>
              <a:rPr lang="fr-FR" sz="2400" b="1" dirty="0"/>
              <a:t>Contrôle: comment elles pensent </a:t>
            </a:r>
            <a:r>
              <a:rPr lang="fr-FR" sz="2400" b="1" dirty="0" smtClean="0"/>
              <a:t>/décident </a:t>
            </a:r>
            <a:r>
              <a:rPr lang="fr-FR" sz="2400" b="1" dirty="0"/>
              <a:t>de ce qu’elles font</a:t>
            </a:r>
          </a:p>
          <a:p>
            <a:r>
              <a:rPr lang="fr-FR" sz="2400" b="1" dirty="0"/>
              <a:t>Perception / Senseurs: avec </a:t>
            </a:r>
            <a:r>
              <a:rPr lang="fr-FR" sz="2400" b="1" dirty="0" smtClean="0"/>
              <a:t>quoi et </a:t>
            </a:r>
            <a:r>
              <a:rPr lang="fr-FR" sz="2400" b="1" dirty="0"/>
              <a:t>ce qu’elles </a:t>
            </a:r>
            <a:r>
              <a:rPr lang="fr-FR" sz="2400" b="1" dirty="0" err="1"/>
              <a:t>percoivent</a:t>
            </a:r>
            <a:endParaRPr lang="fr-FR" sz="2400" b="1" dirty="0"/>
          </a:p>
          <a:p>
            <a:r>
              <a:rPr lang="fr-FR" sz="2400" b="1" dirty="0"/>
              <a:t>Actions / Actuateurs: avec quoi </a:t>
            </a:r>
            <a:r>
              <a:rPr lang="fr-FR" sz="2400" b="1" dirty="0" smtClean="0"/>
              <a:t>et ce </a:t>
            </a:r>
            <a:r>
              <a:rPr lang="fr-FR" sz="2400" b="1" dirty="0"/>
              <a:t>qu’elles font</a:t>
            </a:r>
          </a:p>
          <a:p>
            <a:r>
              <a:rPr lang="fr-FR" sz="2400" b="1" dirty="0"/>
              <a:t>Interaction / Communication : </a:t>
            </a:r>
            <a:r>
              <a:rPr lang="fr-FR" sz="2400" b="1" dirty="0" smtClean="0"/>
              <a:t>les échanges </a:t>
            </a:r>
            <a:r>
              <a:rPr lang="fr-FR" sz="2400" b="1" dirty="0"/>
              <a:t>et contenus éventuels</a:t>
            </a:r>
          </a:p>
          <a:p>
            <a:r>
              <a:rPr lang="fr-FR" sz="2400" b="1" dirty="0"/>
              <a:t>Organisations: les </a:t>
            </a:r>
            <a:r>
              <a:rPr lang="fr-FR" sz="2400" b="1" dirty="0" smtClean="0"/>
              <a:t>groupes, temporels </a:t>
            </a:r>
            <a:r>
              <a:rPr lang="fr-FR" sz="2400" b="1" dirty="0"/>
              <a:t>ou permanents</a:t>
            </a:r>
          </a:p>
          <a:p>
            <a:r>
              <a:rPr lang="fr-FR" sz="2400" b="1" dirty="0"/>
              <a:t>Rôles, Services, </a:t>
            </a:r>
            <a:r>
              <a:rPr lang="fr-FR" sz="2400" b="1" dirty="0" err="1" smtClean="0"/>
              <a:t>Comportements:de</a:t>
            </a:r>
            <a:r>
              <a:rPr lang="fr-FR" sz="2400" b="1" dirty="0" smtClean="0"/>
              <a:t> </a:t>
            </a:r>
            <a:r>
              <a:rPr lang="fr-FR" sz="2400" b="1" dirty="0"/>
              <a:t>la sémantique pour décrire </a:t>
            </a:r>
            <a:r>
              <a:rPr lang="fr-FR" sz="2400" b="1" dirty="0" smtClean="0"/>
              <a:t>ce qui </a:t>
            </a:r>
            <a:r>
              <a:rPr lang="fr-FR" sz="2400" b="1" dirty="0"/>
              <a:t>est offert et comment</a:t>
            </a:r>
          </a:p>
        </p:txBody>
      </p:sp>
    </p:spTree>
    <p:extLst>
      <p:ext uri="{BB962C8B-B14F-4D97-AF65-F5344CB8AC3E}">
        <p14:creationId xmlns:p14="http://schemas.microsoft.com/office/powerpoint/2010/main" val="7939097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Modélisation de SMA</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34</a:t>
            </a:fld>
            <a:endParaRPr lang="fr-BE"/>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5057" y="2060848"/>
            <a:ext cx="6810375" cy="382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82780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Topologie des agents</a:t>
            </a:r>
            <a:endParaRPr lang="fr-FR" dirty="0"/>
          </a:p>
        </p:txBody>
      </p:sp>
      <p:sp>
        <p:nvSpPr>
          <p:cNvPr id="3" name="Espace réservé du contenu 2"/>
          <p:cNvSpPr>
            <a:spLocks noGrp="1"/>
          </p:cNvSpPr>
          <p:nvPr>
            <p:ph idx="1"/>
          </p:nvPr>
        </p:nvSpPr>
        <p:spPr/>
        <p:txBody>
          <a:bodyPr>
            <a:normAutofit/>
          </a:bodyPr>
          <a:lstStyle/>
          <a:p>
            <a:pPr algn="just"/>
            <a:r>
              <a:rPr lang="fr-FR" sz="2800" dirty="0" smtClean="0"/>
              <a:t>La topologie se réfère à l’étude de type des agents en se basant sur les critères suivants : (leur dynamique, leur capacité de raisonnement, leurs caractéristiques et leurs rôles). </a:t>
            </a:r>
          </a:p>
          <a:p>
            <a:pPr algn="just"/>
            <a:r>
              <a:rPr lang="fr-FR" sz="2800" dirty="0" smtClean="0"/>
              <a:t>En plus de leurs caractéristiques d'autonomie, organisation, raisonnement, mobilité et apprentissage,(</a:t>
            </a:r>
            <a:r>
              <a:rPr lang="fr-FR" sz="2800" dirty="0" err="1" smtClean="0"/>
              <a:t>Jennings</a:t>
            </a:r>
            <a:r>
              <a:rPr lang="fr-FR" sz="2800" dirty="0" smtClean="0"/>
              <a:t>, 1998),on peut définir quelques types d’agents,</a:t>
            </a:r>
            <a:endParaRPr lang="fr-FR" sz="28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35</a:t>
            </a:fld>
            <a:endParaRPr lang="fr-BE"/>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a:t>
            </a:r>
            <a:endParaRPr lang="fr-FR" dirty="0"/>
          </a:p>
        </p:txBody>
      </p:sp>
      <p:sp>
        <p:nvSpPr>
          <p:cNvPr id="3" name="Espace réservé du contenu 2"/>
          <p:cNvSpPr>
            <a:spLocks noGrp="1"/>
          </p:cNvSpPr>
          <p:nvPr>
            <p:ph idx="1"/>
          </p:nvPr>
        </p:nvSpPr>
        <p:spPr/>
        <p:txBody>
          <a:bodyPr>
            <a:normAutofit/>
          </a:bodyPr>
          <a:lstStyle/>
          <a:p>
            <a:pPr algn="just"/>
            <a:r>
              <a:rPr lang="fr-FR" sz="2400" dirty="0">
                <a:ea typeface="ＭＳ 明朝" charset="-128"/>
              </a:rPr>
              <a:t>On définit classiquement deux catégories d’agents : les agents </a:t>
            </a:r>
            <a:r>
              <a:rPr lang="fr-FR" sz="2400" i="1" dirty="0">
                <a:ea typeface="ＭＳ 明朝" charset="-128"/>
              </a:rPr>
              <a:t>réactifs</a:t>
            </a:r>
            <a:r>
              <a:rPr lang="fr-FR" sz="2400" dirty="0">
                <a:ea typeface="ＭＳ 明朝" charset="-128"/>
              </a:rPr>
              <a:t> et les agents </a:t>
            </a:r>
            <a:r>
              <a:rPr lang="fr-FR" sz="2400" i="1" dirty="0">
                <a:ea typeface="ＭＳ 明朝" charset="-128"/>
              </a:rPr>
              <a:t>cognitifs</a:t>
            </a:r>
            <a:r>
              <a:rPr lang="fr-FR" sz="2400" dirty="0">
                <a:ea typeface="ＭＳ 明朝" charset="-128"/>
              </a:rPr>
              <a:t>. </a:t>
            </a:r>
          </a:p>
          <a:p>
            <a:pPr lvl="1" algn="just"/>
            <a:r>
              <a:rPr lang="fr-FR" sz="2400" b="1" dirty="0">
                <a:solidFill>
                  <a:schemeClr val="tx1"/>
                </a:solidFill>
                <a:ea typeface="ＭＳ 明朝" charset="-128"/>
              </a:rPr>
              <a:t>Les agents réactifs sont définis uniquement à partir de lois de type stimulus/réponse. Ils permettent de modéliser des comportements très fins, mais ne possèdent pas d’états internes. </a:t>
            </a:r>
          </a:p>
          <a:p>
            <a:pPr lvl="1" algn="just"/>
            <a:r>
              <a:rPr lang="fr-FR" sz="2400" b="1" dirty="0">
                <a:solidFill>
                  <a:schemeClr val="tx1"/>
                </a:solidFill>
                <a:ea typeface="ＭＳ 明朝" charset="-128"/>
              </a:rPr>
              <a:t>les agents cognitifs sont dotés d’une représentation symbolique de leur environnement. </a:t>
            </a:r>
          </a:p>
          <a:p>
            <a:r>
              <a:rPr lang="fr-FR" sz="2400" dirty="0">
                <a:cs typeface="Times New Roman" charset="0"/>
              </a:rPr>
              <a:t>Il est souvent nécessaire de combiner ces deux types d’agents pour modéliser des systèmes complexes.</a:t>
            </a:r>
          </a:p>
          <a:p>
            <a:endParaRPr lang="fr-FR" dirty="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36</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 y="320040"/>
            <a:ext cx="8572560" cy="1143000"/>
          </a:xfrm>
        </p:spPr>
        <p:txBody>
          <a:bodyPr>
            <a:normAutofit/>
          </a:bodyPr>
          <a:lstStyle/>
          <a:p>
            <a:r>
              <a:rPr lang="fr-FR" dirty="0" smtClean="0"/>
              <a:t>Topologie des agents: </a:t>
            </a:r>
            <a:r>
              <a:rPr lang="fr-FR" sz="2400" dirty="0" smtClean="0"/>
              <a:t>Agent Cognitif</a:t>
            </a:r>
            <a:endParaRPr lang="fr-FR" dirty="0"/>
          </a:p>
        </p:txBody>
      </p:sp>
      <p:sp>
        <p:nvSpPr>
          <p:cNvPr id="3" name="Espace réservé du contenu 2"/>
          <p:cNvSpPr>
            <a:spLocks noGrp="1"/>
          </p:cNvSpPr>
          <p:nvPr>
            <p:ph idx="1"/>
          </p:nvPr>
        </p:nvSpPr>
        <p:spPr/>
        <p:txBody>
          <a:bodyPr>
            <a:normAutofit/>
          </a:bodyPr>
          <a:lstStyle/>
          <a:p>
            <a:pPr algn="just">
              <a:buNone/>
            </a:pPr>
            <a:r>
              <a:rPr lang="fr-FR" sz="3000" b="1" dirty="0" smtClean="0"/>
              <a:t>Agent cognitif</a:t>
            </a:r>
            <a:r>
              <a:rPr lang="fr-FR" dirty="0" smtClean="0"/>
              <a:t>. Les agents cognitifs sont les plus évolués. Ils implémentent en général des algorithmes de type planification pour décider de leurs actions. </a:t>
            </a:r>
          </a:p>
          <a:p>
            <a:pPr algn="just">
              <a:buNone/>
            </a:pPr>
            <a:endParaRPr lang="fr-FR" dirty="0" smtClean="0"/>
          </a:p>
          <a:p>
            <a:pPr algn="just"/>
            <a:r>
              <a:rPr lang="fr-FR" sz="2800" dirty="0" smtClean="0"/>
              <a:t>La planification est le sous domaine de l’I.A qui cherche à répondre à la question : ‘’Que doit-on faire ?’’, c'est-à-dire quelle action poser et dans quel ordre, par des techniques qui font appel à des capacités de raisonnement et de représentation des agents. </a:t>
            </a:r>
          </a:p>
          <a:p>
            <a:pPr algn="just"/>
            <a:endParaRPr lang="fr-FR" dirty="0"/>
          </a:p>
          <a:p>
            <a:pPr marL="0" indent="0" algn="just">
              <a:buNone/>
            </a:pP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37</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a:t>
            </a:r>
            <a:r>
              <a:rPr lang="fr-FR" sz="4000" dirty="0" smtClean="0"/>
              <a:t> Agent Cognitif</a:t>
            </a:r>
            <a:endParaRPr lang="fr-FR" dirty="0"/>
          </a:p>
        </p:txBody>
      </p:sp>
      <p:sp>
        <p:nvSpPr>
          <p:cNvPr id="3" name="Espace réservé du contenu 2"/>
          <p:cNvSpPr>
            <a:spLocks noGrp="1"/>
          </p:cNvSpPr>
          <p:nvPr>
            <p:ph idx="1"/>
          </p:nvPr>
        </p:nvSpPr>
        <p:spPr>
          <a:xfrm>
            <a:off x="457200" y="1609416"/>
            <a:ext cx="7543824" cy="4846320"/>
          </a:xfrm>
        </p:spPr>
        <p:txBody>
          <a:bodyPr>
            <a:normAutofit fontScale="77500" lnSpcReduction="20000"/>
          </a:bodyPr>
          <a:lstStyle/>
          <a:p>
            <a:pPr algn="just">
              <a:lnSpc>
                <a:spcPct val="120000"/>
              </a:lnSpc>
            </a:pPr>
            <a:r>
              <a:rPr lang="fr-FR" sz="2800" dirty="0" smtClean="0"/>
              <a:t>Un système cognitif comprend un petit nombre d’agents qui disposent d’une capacité de raisonnement sur une base de connaissances. </a:t>
            </a:r>
          </a:p>
          <a:p>
            <a:pPr algn="just">
              <a:lnSpc>
                <a:spcPct val="120000"/>
              </a:lnSpc>
            </a:pPr>
            <a:endParaRPr lang="fr-FR" sz="2800" dirty="0" smtClean="0"/>
          </a:p>
          <a:p>
            <a:pPr algn="just">
              <a:lnSpc>
                <a:spcPct val="120000"/>
              </a:lnSpc>
            </a:pPr>
            <a:r>
              <a:rPr lang="fr-FR" sz="2800" dirty="0" smtClean="0"/>
              <a:t>Ils ont une aptitude à traiter des informations diverses liées aux domaines d’applications et d’informations relatives à la gestion des interactions avec les autres agents et l’environnement.</a:t>
            </a:r>
          </a:p>
          <a:p>
            <a:pPr algn="just">
              <a:lnSpc>
                <a:spcPct val="120000"/>
              </a:lnSpc>
            </a:pPr>
            <a:endParaRPr lang="fr-FR" sz="2800" dirty="0" smtClean="0"/>
          </a:p>
          <a:p>
            <a:pPr algn="just">
              <a:lnSpc>
                <a:spcPct val="120000"/>
              </a:lnSpc>
            </a:pPr>
            <a:r>
              <a:rPr lang="fr-FR" sz="2800" dirty="0" smtClean="0"/>
              <a:t>On dit aussi que ces agents sont «  intelligents » c’est à dire qu’ils possèdent des buts et des plans explicites, leur permettant d’accomplir leurs buts.</a:t>
            </a:r>
          </a:p>
          <a:p>
            <a:pPr algn="just">
              <a:lnSpc>
                <a:spcPct val="120000"/>
              </a:lnSpc>
            </a:pPr>
            <a:endParaRPr lang="fr-FR" dirty="0"/>
          </a:p>
          <a:p>
            <a:pPr marL="0" indent="0" algn="just">
              <a:lnSpc>
                <a:spcPct val="120000"/>
              </a:lnSpc>
              <a:buNone/>
            </a:pP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38</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 </a:t>
            </a:r>
            <a:r>
              <a:rPr lang="fr-FR" sz="4000" dirty="0" smtClean="0"/>
              <a:t>Agent Cognitif</a:t>
            </a:r>
            <a:endParaRPr lang="fr-FR" dirty="0"/>
          </a:p>
        </p:txBody>
      </p:sp>
      <p:sp>
        <p:nvSpPr>
          <p:cNvPr id="3" name="Espace réservé du contenu 2"/>
          <p:cNvSpPr>
            <a:spLocks noGrp="1"/>
          </p:cNvSpPr>
          <p:nvPr>
            <p:ph idx="1"/>
          </p:nvPr>
        </p:nvSpPr>
        <p:spPr/>
        <p:txBody>
          <a:bodyPr>
            <a:normAutofit/>
          </a:bodyPr>
          <a:lstStyle/>
          <a:p>
            <a:pPr algn="just"/>
            <a:r>
              <a:rPr lang="fr-FR" b="1" dirty="0" smtClean="0"/>
              <a:t>Les agents cognitifs sont menés de caractéristiques suivantes :</a:t>
            </a:r>
          </a:p>
          <a:p>
            <a:pPr lvl="0" algn="just"/>
            <a:r>
              <a:rPr lang="fr-FR" b="1" i="1" dirty="0" smtClean="0"/>
              <a:t>Savoir-faire</a:t>
            </a:r>
            <a:r>
              <a:rPr lang="fr-FR" b="1" dirty="0" smtClean="0"/>
              <a:t>. C’est une interface permettant la déclaration des connaissances et les compétences de l’agent. Il permet la sélection des agents à solliciter pour une tâche de donnée. </a:t>
            </a:r>
          </a:p>
          <a:p>
            <a:pPr lvl="0" algn="just"/>
            <a:endParaRPr lang="fr-FR" b="1" dirty="0" smtClean="0"/>
          </a:p>
          <a:p>
            <a:pPr algn="just"/>
            <a:r>
              <a:rPr lang="fr-FR" b="1" i="1" dirty="0" smtClean="0"/>
              <a:t>Croyance</a:t>
            </a:r>
            <a:r>
              <a:rPr lang="fr-FR" b="1" dirty="0" smtClean="0"/>
              <a:t>. Dans un univers multi-agents, chaque agent possède des connaissances sur lui-même et sur les autres agents de son  univers. Cette est à la base de la conception de système multi-agents puisque c’est elle qui détermine en grande partie le comportement «intelligent » de chacun des agents. Les logiques des connaissances contrôlent et des croyances se préoccupent d’une telle représentation.</a:t>
            </a:r>
          </a:p>
          <a:p>
            <a:pPr lvl="0" algn="just"/>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39</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90264"/>
            <a:ext cx="7239000" cy="1143000"/>
          </a:xfrm>
        </p:spPr>
        <p:txBody>
          <a:bodyPr/>
          <a:lstStyle/>
          <a:p>
            <a:r>
              <a:rPr lang="fr-FR" dirty="0" smtClean="0"/>
              <a:t>ORIGINE</a:t>
            </a:r>
            <a:endParaRPr lang="en-US" dirty="0"/>
          </a:p>
        </p:txBody>
      </p:sp>
      <p:sp>
        <p:nvSpPr>
          <p:cNvPr id="3" name="Espace réservé du contenu 2"/>
          <p:cNvSpPr>
            <a:spLocks noGrp="1"/>
          </p:cNvSpPr>
          <p:nvPr>
            <p:ph idx="1"/>
          </p:nvPr>
        </p:nvSpPr>
        <p:spPr/>
        <p:txBody>
          <a:bodyPr/>
          <a:lstStyle/>
          <a:p>
            <a:pPr marL="0" indent="0">
              <a:buNone/>
            </a:pPr>
            <a:r>
              <a:rPr lang="fr-FR" dirty="0" smtClean="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a:t>
            </a:fld>
            <a:endParaRPr lang="fr-BE"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052736"/>
            <a:ext cx="6285706" cy="5428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7549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 </a:t>
            </a:r>
            <a:r>
              <a:rPr lang="fr-FR" sz="4000" dirty="0" smtClean="0"/>
              <a:t>Agent Cognitif</a:t>
            </a:r>
            <a:endParaRPr lang="fr-FR" dirty="0"/>
          </a:p>
        </p:txBody>
      </p:sp>
      <p:sp>
        <p:nvSpPr>
          <p:cNvPr id="3" name="Espace réservé du contenu 2"/>
          <p:cNvSpPr>
            <a:spLocks noGrp="1"/>
          </p:cNvSpPr>
          <p:nvPr>
            <p:ph idx="1"/>
          </p:nvPr>
        </p:nvSpPr>
        <p:spPr/>
        <p:txBody>
          <a:bodyPr>
            <a:normAutofit lnSpcReduction="10000"/>
          </a:bodyPr>
          <a:lstStyle/>
          <a:p>
            <a:pPr lvl="0" algn="just"/>
            <a:r>
              <a:rPr lang="fr-FR" i="1" dirty="0" smtClean="0"/>
              <a:t>Contrôle</a:t>
            </a:r>
            <a:r>
              <a:rPr lang="fr-FR" dirty="0" smtClean="0"/>
              <a:t>. Le contrôle dans un agent regroupe la connaissance sur les buts, les plans et les tâches.</a:t>
            </a:r>
          </a:p>
          <a:p>
            <a:pPr lvl="0" algn="just"/>
            <a:endParaRPr lang="fr-FR" dirty="0" smtClean="0"/>
          </a:p>
          <a:p>
            <a:pPr lvl="0" algn="just"/>
            <a:r>
              <a:rPr lang="fr-FR" i="1" dirty="0" smtClean="0"/>
              <a:t>Savoir</a:t>
            </a:r>
            <a:r>
              <a:rPr lang="fr-FR" dirty="0" smtClean="0"/>
              <a:t>. C’est la connaissance sur la résolution de problème, pour un système expert utilisant le formalisme de règles, par exemple, cette connaissance  correspond à sa base de règle.</a:t>
            </a:r>
          </a:p>
          <a:p>
            <a:pPr lvl="0" algn="just"/>
            <a:endParaRPr lang="fr-FR" dirty="0" smtClean="0"/>
          </a:p>
          <a:p>
            <a:pPr lvl="0" algn="just"/>
            <a:r>
              <a:rPr lang="fr-FR" i="1" dirty="0" smtClean="0"/>
              <a:t>Communication</a:t>
            </a:r>
            <a:r>
              <a:rPr lang="fr-FR" dirty="0" smtClean="0"/>
              <a:t>. La communication est l’ensemble des processus physiques et psychologiques par lesquels s’effectue l’opération de mise en relation d’un ou plusieurs acteurs ou agents émetteurs avec un ou plusieurs acteurs ou agents récepteurs   en vue d’atteindre certains objectifs.</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40</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 </a:t>
            </a:r>
            <a:r>
              <a:rPr lang="fr-FR" sz="4000" dirty="0" smtClean="0"/>
              <a:t>Agent Cognitif</a:t>
            </a:r>
            <a:endParaRPr lang="fr-FR" dirty="0"/>
          </a:p>
        </p:txBody>
      </p:sp>
      <p:sp>
        <p:nvSpPr>
          <p:cNvPr id="3" name="Espace réservé du contenu 2"/>
          <p:cNvSpPr>
            <a:spLocks noGrp="1"/>
          </p:cNvSpPr>
          <p:nvPr>
            <p:ph idx="1"/>
          </p:nvPr>
        </p:nvSpPr>
        <p:spPr/>
        <p:txBody>
          <a:bodyPr>
            <a:normAutofit/>
          </a:bodyPr>
          <a:lstStyle/>
          <a:p>
            <a:pPr>
              <a:buNone/>
            </a:pPr>
            <a:r>
              <a:rPr lang="fr-FR" dirty="0" smtClean="0"/>
              <a:t>Quelques sous fonctions importantes :</a:t>
            </a:r>
          </a:p>
          <a:p>
            <a:pPr>
              <a:buNone/>
            </a:pPr>
            <a:endParaRPr lang="fr-FR" dirty="0" smtClean="0"/>
          </a:p>
          <a:p>
            <a:pPr>
              <a:lnSpc>
                <a:spcPct val="150000"/>
              </a:lnSpc>
            </a:pPr>
            <a:r>
              <a:rPr lang="fr-FR" dirty="0" smtClean="0"/>
              <a:t>la détection de conflits,</a:t>
            </a:r>
          </a:p>
          <a:p>
            <a:pPr>
              <a:lnSpc>
                <a:spcPct val="150000"/>
              </a:lnSpc>
            </a:pPr>
            <a:r>
              <a:rPr lang="fr-FR" dirty="0" smtClean="0"/>
              <a:t>la révision des croyances,</a:t>
            </a:r>
          </a:p>
          <a:p>
            <a:pPr>
              <a:lnSpc>
                <a:spcPct val="150000"/>
              </a:lnSpc>
            </a:pPr>
            <a:r>
              <a:rPr lang="fr-FR" dirty="0" smtClean="0"/>
              <a:t>la coopération (négociation, coordination),</a:t>
            </a:r>
          </a:p>
          <a:p>
            <a:pPr>
              <a:lnSpc>
                <a:spcPct val="150000"/>
              </a:lnSpc>
            </a:pPr>
            <a:r>
              <a:rPr lang="fr-FR" dirty="0" smtClean="0"/>
              <a:t>l’apprentissage.</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41</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 </a:t>
            </a:r>
            <a:r>
              <a:rPr lang="fr-FR" sz="4000" dirty="0" smtClean="0"/>
              <a:t>Agent </a:t>
            </a:r>
            <a:r>
              <a:rPr lang="fr-FR" sz="4000" dirty="0" err="1" smtClean="0"/>
              <a:t>Reactif</a:t>
            </a:r>
            <a:endParaRPr lang="fr-FR" dirty="0"/>
          </a:p>
        </p:txBody>
      </p:sp>
      <p:sp>
        <p:nvSpPr>
          <p:cNvPr id="3" name="Espace réservé du contenu 2"/>
          <p:cNvSpPr>
            <a:spLocks noGrp="1"/>
          </p:cNvSpPr>
          <p:nvPr>
            <p:ph idx="1"/>
          </p:nvPr>
        </p:nvSpPr>
        <p:spPr/>
        <p:txBody>
          <a:bodyPr>
            <a:normAutofit/>
          </a:bodyPr>
          <a:lstStyle/>
          <a:p>
            <a:pPr lvl="0" algn="just"/>
            <a:r>
              <a:rPr lang="fr-FR" sz="2400" dirty="0" smtClean="0"/>
              <a:t>L’école « réactive» prétend au contraire qu’il n’est pas nécessaire que les agents soient intelligents individuellement pour que le système ait un comportement global intelligent.</a:t>
            </a:r>
          </a:p>
          <a:p>
            <a:pPr lvl="0" algn="just"/>
            <a:endParaRPr lang="fr-FR" sz="2400" dirty="0" smtClean="0"/>
          </a:p>
          <a:p>
            <a:pPr algn="just"/>
            <a:r>
              <a:rPr lang="fr-FR" sz="2400" dirty="0" smtClean="0"/>
              <a:t>Des mécanismes de réaction aux événements, ne prend en compte ni une explication des buts, ni des mécanismes de planifications, peuvent alors résoudre des problèmes qualifiés de complexes.</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42</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 </a:t>
            </a:r>
            <a:r>
              <a:rPr lang="fr-FR" sz="4000" dirty="0" smtClean="0"/>
              <a:t>Agent </a:t>
            </a:r>
            <a:r>
              <a:rPr lang="fr-FR" sz="4000" dirty="0" err="1" smtClean="0"/>
              <a:t>Reactif</a:t>
            </a:r>
            <a:endParaRPr lang="fr-FR" dirty="0"/>
          </a:p>
        </p:txBody>
      </p:sp>
      <p:sp>
        <p:nvSpPr>
          <p:cNvPr id="3" name="Espace réservé du contenu 2"/>
          <p:cNvSpPr>
            <a:spLocks noGrp="1"/>
          </p:cNvSpPr>
          <p:nvPr>
            <p:ph idx="1"/>
          </p:nvPr>
        </p:nvSpPr>
        <p:spPr/>
        <p:txBody>
          <a:bodyPr>
            <a:normAutofit lnSpcReduction="10000"/>
          </a:bodyPr>
          <a:lstStyle/>
          <a:p>
            <a:pPr algn="just"/>
            <a:r>
              <a:rPr lang="fr-FR" dirty="0" smtClean="0"/>
              <a:t>Les agents réactifs à l’inverse cherchent la simplicité. Leurs actions sont provoquées (plus que choisi) par des réactions réflexes aux changements de leurs environnements. </a:t>
            </a:r>
          </a:p>
          <a:p>
            <a:pPr algn="just"/>
            <a:endParaRPr lang="fr-FR" dirty="0" smtClean="0"/>
          </a:p>
          <a:p>
            <a:pPr algn="just"/>
            <a:r>
              <a:rPr lang="fr-FR" dirty="0" smtClean="0"/>
              <a:t>Brooks (Brooks, 1991) exposa son opposition au raisonnement symbolique, et proposa une approche alternative qu’on appelle aujourd’hui I.A réactive. Un agent est alors vu comme un ensemble de comportements accomplissant une tâche donnée. </a:t>
            </a:r>
          </a:p>
          <a:p>
            <a:pPr algn="just"/>
            <a:endParaRPr lang="fr-FR" dirty="0" smtClean="0"/>
          </a:p>
          <a:p>
            <a:pPr algn="just"/>
            <a:r>
              <a:rPr lang="fr-FR" dirty="0" smtClean="0"/>
              <a:t>Les agents réactifs ne disposent que d’un protocole et d’un langage de communication réduit, leurs capacités répondent uniquement à la loi stimulus/action. Comme exemple de cycle de base d’un agent réactif.</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43</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 </a:t>
            </a:r>
            <a:r>
              <a:rPr lang="fr-FR" sz="4000" dirty="0" smtClean="0"/>
              <a:t>Agent </a:t>
            </a:r>
            <a:r>
              <a:rPr lang="fr-FR" sz="4000" dirty="0" err="1" smtClean="0"/>
              <a:t>Reactif</a:t>
            </a:r>
            <a:r>
              <a:rPr lang="fr-FR" sz="4000" dirty="0" smtClean="0"/>
              <a:t> vs Agent </a:t>
            </a:r>
            <a:r>
              <a:rPr lang="fr-FR" sz="4000" dirty="0" err="1" smtClean="0"/>
              <a:t>congnitif</a:t>
            </a:r>
            <a:endParaRPr lang="fr-FR" dirty="0"/>
          </a:p>
        </p:txBody>
      </p:sp>
      <p:pic>
        <p:nvPicPr>
          <p:cNvPr id="5" name="Espace réservé du contenu 4"/>
          <p:cNvPicPr>
            <a:picLocks noGrp="1"/>
          </p:cNvPicPr>
          <p:nvPr>
            <p:ph idx="1"/>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58629" y="2348880"/>
            <a:ext cx="8072462" cy="2638393"/>
          </a:xfrm>
          <a:prstGeom prst="rect">
            <a:avLst/>
          </a:prstGeom>
          <a:noFill/>
          <a:ln>
            <a:noFill/>
          </a:ln>
        </p:spPr>
      </p:pic>
      <p:sp>
        <p:nvSpPr>
          <p:cNvPr id="4" name="Espace réservé du numéro de diapositive 3"/>
          <p:cNvSpPr>
            <a:spLocks noGrp="1"/>
          </p:cNvSpPr>
          <p:nvPr>
            <p:ph type="sldNum" sz="quarter" idx="12"/>
          </p:nvPr>
        </p:nvSpPr>
        <p:spPr/>
        <p:txBody>
          <a:bodyPr/>
          <a:lstStyle/>
          <a:p>
            <a:fld id="{CF4668DC-857F-487D-BFFA-8C0CA5037977}" type="slidenum">
              <a:rPr lang="fr-BE" smtClean="0"/>
              <a:pPr/>
              <a:t>44</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 </a:t>
            </a:r>
            <a:r>
              <a:rPr lang="fr-FR" sz="4000" dirty="0" smtClean="0"/>
              <a:t>Agent hybride</a:t>
            </a:r>
            <a:endParaRPr lang="fr-FR" dirty="0"/>
          </a:p>
        </p:txBody>
      </p:sp>
      <p:sp>
        <p:nvSpPr>
          <p:cNvPr id="3" name="Espace réservé du contenu 2"/>
          <p:cNvSpPr>
            <a:spLocks noGrp="1"/>
          </p:cNvSpPr>
          <p:nvPr>
            <p:ph idx="1"/>
          </p:nvPr>
        </p:nvSpPr>
        <p:spPr/>
        <p:txBody>
          <a:bodyPr>
            <a:normAutofit/>
          </a:bodyPr>
          <a:lstStyle/>
          <a:p>
            <a:pPr lvl="0"/>
            <a:r>
              <a:rPr lang="fr-FR" b="1" dirty="0" smtClean="0"/>
              <a:t>Agent Hybride. </a:t>
            </a:r>
          </a:p>
          <a:p>
            <a:pPr lvl="0"/>
            <a:endParaRPr lang="fr-FR" b="1" dirty="0" smtClean="0"/>
          </a:p>
          <a:p>
            <a:pPr lvl="0" algn="just"/>
            <a:r>
              <a:rPr lang="fr-FR" sz="2800" dirty="0" smtClean="0"/>
              <a:t>C’est l’école cognitive qui jusqu’à maintenant, a donné lieu aux applications les plus avancées. Les chercheurs constatent que ni une approche complètement délibérative ou complètement réactive convienne aux agents.</a:t>
            </a:r>
          </a:p>
          <a:p>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45</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Topologie des agents: </a:t>
            </a:r>
            <a:r>
              <a:rPr lang="fr-FR" sz="4000" dirty="0" smtClean="0"/>
              <a:t>Agent hybride</a:t>
            </a:r>
            <a:endParaRPr lang="fr-FR" dirty="0"/>
          </a:p>
        </p:txBody>
      </p:sp>
      <p:sp>
        <p:nvSpPr>
          <p:cNvPr id="3" name="Espace réservé du contenu 2"/>
          <p:cNvSpPr>
            <a:spLocks noGrp="1"/>
          </p:cNvSpPr>
          <p:nvPr>
            <p:ph idx="1"/>
          </p:nvPr>
        </p:nvSpPr>
        <p:spPr/>
        <p:txBody>
          <a:bodyPr>
            <a:normAutofit/>
          </a:bodyPr>
          <a:lstStyle/>
          <a:p>
            <a:pPr algn="just"/>
            <a:r>
              <a:rPr lang="fr-FR" dirty="0" smtClean="0"/>
              <a:t>Ils ont discuté le cas de systèmes hybrides, qui essayent de marier les des approches.</a:t>
            </a:r>
          </a:p>
          <a:p>
            <a:pPr algn="just"/>
            <a:endParaRPr lang="fr-FR" dirty="0" smtClean="0"/>
          </a:p>
          <a:p>
            <a:pPr algn="just"/>
            <a:r>
              <a:rPr lang="fr-FR" dirty="0" smtClean="0"/>
              <a:t>Une approche évidente est de construire un agent sur deux (ou plus) sous-ensembles: délibératif; contenant un modèle  symbolique du monde qui développe des plans et prend des décisions de la manière proposée par l’I.A symbolique traditionnelle; et réactif; capable de réaction à l'événement qui se produit dans l'environnement sans s'engager dans le raisonnement complexe.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46</a:t>
            </a:fld>
            <a:endParaRPr lang="fr-BE"/>
          </a:p>
        </p:txBody>
      </p:sp>
    </p:spTree>
    <p:extLst>
      <p:ext uri="{BB962C8B-B14F-4D97-AF65-F5344CB8AC3E}">
        <p14:creationId xmlns:p14="http://schemas.microsoft.com/office/powerpoint/2010/main" val="28975013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Conclusion</a:t>
            </a:r>
            <a:endParaRPr lang="fr-FR" dirty="0"/>
          </a:p>
        </p:txBody>
      </p:sp>
      <p:sp>
        <p:nvSpPr>
          <p:cNvPr id="3" name="Content Placeholder 2"/>
          <p:cNvSpPr>
            <a:spLocks noGrp="1"/>
          </p:cNvSpPr>
          <p:nvPr>
            <p:ph idx="1"/>
          </p:nvPr>
        </p:nvSpPr>
        <p:spPr/>
        <p:txBody>
          <a:bodyPr>
            <a:normAutofit/>
          </a:bodyPr>
          <a:lstStyle/>
          <a:p>
            <a:r>
              <a:rPr lang="fr-FR" sz="3200" b="1" dirty="0" smtClean="0"/>
              <a:t>Ce chapitre est considéré comme une introduction générale a l’univers des agents et systèmes multi agents </a:t>
            </a:r>
          </a:p>
          <a:p>
            <a:r>
              <a:rPr lang="fr-FR" sz="3200" b="1" dirty="0" smtClean="0"/>
              <a:t>Les chapitres qui suivent sont consacrés aux détailles de la </a:t>
            </a:r>
            <a:r>
              <a:rPr lang="fr-FR" sz="3200" b="1" dirty="0" smtClean="0"/>
              <a:t>simulation </a:t>
            </a:r>
            <a:r>
              <a:rPr lang="fr-FR" sz="3200" b="1" smtClean="0"/>
              <a:t>multi agents</a:t>
            </a:r>
            <a:endParaRPr lang="fr-FR" sz="3200" b="1" dirty="0" smtClean="0"/>
          </a:p>
          <a:p>
            <a:endParaRPr lang="fr-FR" sz="3200" b="1" dirty="0"/>
          </a:p>
        </p:txBody>
      </p:sp>
      <p:sp>
        <p:nvSpPr>
          <p:cNvPr id="4" name="Slide Number Placeholder 3"/>
          <p:cNvSpPr>
            <a:spLocks noGrp="1"/>
          </p:cNvSpPr>
          <p:nvPr>
            <p:ph type="sldNum" sz="quarter" idx="12"/>
          </p:nvPr>
        </p:nvSpPr>
        <p:spPr/>
        <p:txBody>
          <a:bodyPr/>
          <a:lstStyle/>
          <a:p>
            <a:fld id="{CF4668DC-857F-487D-BFFA-8C0CA5037977}" type="slidenum">
              <a:rPr lang="fr-BE" smtClean="0"/>
              <a:pPr/>
              <a:t>47</a:t>
            </a:fld>
            <a:endParaRPr lang="fr-BE"/>
          </a:p>
        </p:txBody>
      </p:sp>
    </p:spTree>
    <p:extLst>
      <p:ext uri="{BB962C8B-B14F-4D97-AF65-F5344CB8AC3E}">
        <p14:creationId xmlns:p14="http://schemas.microsoft.com/office/powerpoint/2010/main" val="3886207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Notion d’agent: définition</a:t>
            </a:r>
            <a:endParaRPr lang="en-US" dirty="0"/>
          </a:p>
        </p:txBody>
      </p:sp>
      <p:sp>
        <p:nvSpPr>
          <p:cNvPr id="3" name="Espace réservé du contenu 2"/>
          <p:cNvSpPr>
            <a:spLocks noGrp="1"/>
          </p:cNvSpPr>
          <p:nvPr>
            <p:ph idx="1"/>
          </p:nvPr>
        </p:nvSpPr>
        <p:spPr/>
        <p:txBody>
          <a:bodyPr>
            <a:noAutofit/>
          </a:bodyPr>
          <a:lstStyle/>
          <a:p>
            <a:pPr algn="just"/>
            <a:r>
              <a:rPr lang="fr-FR" sz="2400" dirty="0"/>
              <a:t>le mot « agent » est utilisé pour décrire des systèmes très différents les uns </a:t>
            </a:r>
            <a:r>
              <a:rPr lang="fr-FR" sz="2400" dirty="0" smtClean="0"/>
              <a:t>des autres</a:t>
            </a:r>
            <a:r>
              <a:rPr lang="fr-FR" sz="2400" dirty="0"/>
              <a:t>. Pour ajouter à la confusion, les chercheurs sont allés même jusqu’à inventer </a:t>
            </a:r>
            <a:r>
              <a:rPr lang="fr-FR" sz="2400" dirty="0" smtClean="0"/>
              <a:t>plusieurs synonymes </a:t>
            </a:r>
            <a:r>
              <a:rPr lang="fr-FR" sz="2400" dirty="0"/>
              <a:t>au mot « agent ». Ils ont ainsi inventé, par exemple, « </a:t>
            </a:r>
            <a:r>
              <a:rPr lang="fr-FR" sz="2400" dirty="0" err="1"/>
              <a:t>knowbots</a:t>
            </a:r>
            <a:r>
              <a:rPr lang="fr-FR" sz="2400" dirty="0"/>
              <a:t> » (robots à </a:t>
            </a:r>
            <a:r>
              <a:rPr lang="fr-FR" sz="2400" dirty="0" smtClean="0"/>
              <a:t>base de </a:t>
            </a:r>
            <a:r>
              <a:rPr lang="fr-FR" sz="2400" dirty="0"/>
              <a:t>connaissances), « </a:t>
            </a:r>
            <a:r>
              <a:rPr lang="fr-FR" sz="2400" dirty="0" err="1"/>
              <a:t>softbots</a:t>
            </a:r>
            <a:r>
              <a:rPr lang="fr-FR" sz="2400" dirty="0"/>
              <a:t> » (robots logiciel), </a:t>
            </a:r>
            <a:r>
              <a:rPr lang="fr-FR" sz="2400" dirty="0" err="1"/>
              <a:t>taskbots</a:t>
            </a:r>
            <a:r>
              <a:rPr lang="fr-FR" sz="2400" dirty="0"/>
              <a:t> (robots à base de tâche), « </a:t>
            </a:r>
            <a:r>
              <a:rPr lang="fr-FR" sz="2400" dirty="0" err="1" smtClean="0"/>
              <a:t>userbots</a:t>
            </a:r>
            <a:r>
              <a:rPr lang="fr-FR" sz="2400" dirty="0" smtClean="0"/>
              <a:t>» </a:t>
            </a:r>
            <a:r>
              <a:rPr lang="fr-FR" sz="2400" dirty="0"/>
              <a:t>(robots pour utilisateur), robots, agents personnels, agents autonomes, assistants </a:t>
            </a:r>
            <a:r>
              <a:rPr lang="fr-FR" sz="2400" dirty="0" err="1" smtClean="0"/>
              <a:t>personnels,etc</a:t>
            </a:r>
            <a:r>
              <a:rPr lang="fr-FR" sz="2400" dirty="0"/>
              <a:t>. Il est vrai qu’une telle prolifération de termes trouve sa justification dans le fait que les</a:t>
            </a:r>
          </a:p>
          <a:p>
            <a:pPr algn="just"/>
            <a:r>
              <a:rPr lang="fr-FR" sz="2400" dirty="0"/>
              <a:t>agents peuvent prendre différentes formes physiques (robot ou agent logiciel) et </a:t>
            </a:r>
            <a:r>
              <a:rPr lang="fr-FR" sz="2400" dirty="0" smtClean="0"/>
              <a:t>qu’ils peuvent </a:t>
            </a:r>
            <a:r>
              <a:rPr lang="fr-FR" sz="2400" dirty="0"/>
              <a:t>aussi jouer plusieurs rôles.</a:t>
            </a:r>
            <a:endParaRPr lang="en-US" sz="24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a:t>
            </a:fld>
            <a:endParaRPr lang="fr-BE"/>
          </a:p>
        </p:txBody>
      </p:sp>
    </p:spTree>
    <p:extLst>
      <p:ext uri="{BB962C8B-B14F-4D97-AF65-F5344CB8AC3E}">
        <p14:creationId xmlns:p14="http://schemas.microsoft.com/office/powerpoint/2010/main" val="221096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Notion d’agent: définition</a:t>
            </a:r>
            <a:endParaRPr lang="en-US" dirty="0"/>
          </a:p>
        </p:txBody>
      </p:sp>
      <p:sp>
        <p:nvSpPr>
          <p:cNvPr id="3" name="Espace réservé du contenu 2"/>
          <p:cNvSpPr>
            <a:spLocks noGrp="1"/>
          </p:cNvSpPr>
          <p:nvPr>
            <p:ph idx="1"/>
          </p:nvPr>
        </p:nvSpPr>
        <p:spPr/>
        <p:txBody>
          <a:bodyPr>
            <a:normAutofit/>
          </a:bodyPr>
          <a:lstStyle/>
          <a:p>
            <a:pPr algn="just"/>
            <a:r>
              <a:rPr lang="fr-FR" sz="2400" dirty="0"/>
              <a:t>nom masculin </a:t>
            </a:r>
            <a:r>
              <a:rPr lang="fr-FR" sz="2400" dirty="0" smtClean="0"/>
              <a:t>(</a:t>
            </a:r>
            <a:r>
              <a:rPr lang="fr-FR" sz="2400" dirty="0"/>
              <a:t>latin médiéval </a:t>
            </a:r>
            <a:r>
              <a:rPr lang="fr-FR" sz="2400" i="1" dirty="0" err="1"/>
              <a:t>agens</a:t>
            </a:r>
            <a:r>
              <a:rPr lang="fr-FR" sz="2400" i="1" dirty="0"/>
              <a:t>, </a:t>
            </a:r>
            <a:r>
              <a:rPr lang="fr-FR" sz="2400" dirty="0"/>
              <a:t>participe présent de </a:t>
            </a:r>
            <a:r>
              <a:rPr lang="fr-FR" sz="2400" i="1" dirty="0" err="1"/>
              <a:t>agere</a:t>
            </a:r>
            <a:r>
              <a:rPr lang="fr-FR" sz="2400" i="1" dirty="0"/>
              <a:t>, </a:t>
            </a:r>
            <a:r>
              <a:rPr lang="fr-FR" sz="2400" dirty="0"/>
              <a:t>agir) </a:t>
            </a:r>
            <a:endParaRPr lang="fr-FR" sz="2400" dirty="0" smtClean="0"/>
          </a:p>
          <a:p>
            <a:pPr algn="just"/>
            <a:r>
              <a:rPr lang="fr-FR" sz="2400" dirty="0" smtClean="0"/>
              <a:t>Corps</a:t>
            </a:r>
            <a:r>
              <a:rPr lang="fr-FR" sz="2400" dirty="0"/>
              <a:t>, substance, force qui détermine quelque chose, qui est à l'origine d'un phénomène ou d'un processus ; cause, facteur : Les enzymes sont les agents des fermentations. </a:t>
            </a:r>
            <a:endParaRPr lang="fr-FR" sz="2400" dirty="0" smtClean="0"/>
          </a:p>
          <a:p>
            <a:pPr algn="just"/>
            <a:r>
              <a:rPr lang="fr-FR" sz="2400" dirty="0" smtClean="0"/>
              <a:t>Personne </a:t>
            </a:r>
            <a:r>
              <a:rPr lang="fr-FR" sz="2400" dirty="0"/>
              <a:t>qui exerce une action d'une certaine sorte, qui joue un rôle déterminant dans la production d'un fait humain ou social ; cause, moteur : Il a été l'agent de nombreuses réformes sociales.</a:t>
            </a:r>
          </a:p>
          <a:p>
            <a:pPr algn="just"/>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a:t>
            </a:fld>
            <a:endParaRPr lang="fr-BE"/>
          </a:p>
        </p:txBody>
      </p:sp>
    </p:spTree>
    <p:extLst>
      <p:ext uri="{BB962C8B-B14F-4D97-AF65-F5344CB8AC3E}">
        <p14:creationId xmlns:p14="http://schemas.microsoft.com/office/powerpoint/2010/main" val="405167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Notion d’agent: définition</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sz="2600" dirty="0"/>
              <a:t>« Un agent est une entité intelligente, agissant rationnellement </a:t>
            </a:r>
            <a:r>
              <a:rPr lang="fr-FR" sz="2600" dirty="0" smtClean="0"/>
              <a:t>et intentionnellement</a:t>
            </a:r>
            <a:r>
              <a:rPr lang="fr-FR" sz="2600" dirty="0"/>
              <a:t>, en fonction de ses buts propres et de l’état actuel de </a:t>
            </a:r>
            <a:r>
              <a:rPr lang="fr-FR" sz="2600" dirty="0" smtClean="0"/>
              <a:t>sa connaissance</a:t>
            </a:r>
            <a:r>
              <a:rPr lang="fr-FR" sz="2600" dirty="0"/>
              <a:t>.»</a:t>
            </a:r>
          </a:p>
          <a:p>
            <a:pPr marL="0" indent="0">
              <a:buNone/>
            </a:pPr>
            <a:r>
              <a:rPr lang="fr-FR" sz="2600" dirty="0" smtClean="0"/>
              <a:t>                        </a:t>
            </a:r>
          </a:p>
          <a:p>
            <a:pPr marL="0" indent="0">
              <a:buNone/>
            </a:pPr>
            <a:r>
              <a:rPr lang="fr-FR" sz="2600" dirty="0"/>
              <a:t> </a:t>
            </a:r>
            <a:r>
              <a:rPr lang="fr-FR" sz="2600" dirty="0" smtClean="0"/>
              <a:t>                        Y</a:t>
            </a:r>
            <a:r>
              <a:rPr lang="fr-FR" sz="2600" dirty="0"/>
              <a:t>. </a:t>
            </a:r>
            <a:r>
              <a:rPr lang="fr-FR" sz="2600" dirty="0" err="1"/>
              <a:t>Demazeau</a:t>
            </a:r>
            <a:r>
              <a:rPr lang="fr-FR" sz="2600" dirty="0"/>
              <a:t> &amp; J.P. Müller, 90</a:t>
            </a:r>
          </a:p>
          <a:p>
            <a:pPr marL="0" indent="0">
              <a:buNone/>
            </a:pPr>
            <a:endParaRPr lang="fr-FR" sz="2600" dirty="0" smtClean="0"/>
          </a:p>
          <a:p>
            <a:pPr marL="0" indent="0" algn="just">
              <a:buNone/>
            </a:pPr>
            <a:r>
              <a:rPr lang="fr-FR" sz="2600" dirty="0" smtClean="0"/>
              <a:t>« Un </a:t>
            </a:r>
            <a:r>
              <a:rPr lang="fr-FR" sz="2600" dirty="0"/>
              <a:t>agent est une entité qui fonctionne continuellement et de </a:t>
            </a:r>
            <a:r>
              <a:rPr lang="fr-FR" sz="2600" dirty="0" smtClean="0"/>
              <a:t>manière autonome </a:t>
            </a:r>
            <a:r>
              <a:rPr lang="fr-FR" sz="2600" dirty="0"/>
              <a:t>dans un environnement où d'autres processus se </a:t>
            </a:r>
            <a:r>
              <a:rPr lang="fr-FR" sz="2600" dirty="0" smtClean="0"/>
              <a:t>déroulent et </a:t>
            </a:r>
            <a:r>
              <a:rPr lang="fr-FR" sz="2600" dirty="0"/>
              <a:t>d'autres agents existent »</a:t>
            </a:r>
          </a:p>
          <a:p>
            <a:pPr marL="0" indent="0">
              <a:buNone/>
            </a:pPr>
            <a:r>
              <a:rPr lang="fr-FR" sz="2600" dirty="0" smtClean="0"/>
              <a:t>       </a:t>
            </a:r>
          </a:p>
          <a:p>
            <a:pPr marL="0" indent="0">
              <a:buNone/>
            </a:pPr>
            <a:r>
              <a:rPr lang="fr-FR" sz="2600" dirty="0"/>
              <a:t> </a:t>
            </a:r>
            <a:r>
              <a:rPr lang="fr-FR" sz="2600" dirty="0" smtClean="0"/>
              <a:t>                             </a:t>
            </a:r>
            <a:r>
              <a:rPr lang="fr-FR" sz="2600" dirty="0" err="1" smtClean="0"/>
              <a:t>Shoham</a:t>
            </a:r>
            <a:r>
              <a:rPr lang="fr-FR" sz="2600" dirty="0"/>
              <a:t>, </a:t>
            </a:r>
            <a:r>
              <a:rPr lang="fr-FR" sz="2600" dirty="0" smtClean="0"/>
              <a:t>1993</a:t>
            </a:r>
            <a:endParaRPr lang="fr-FR" sz="2600"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7</a:t>
            </a:fld>
            <a:endParaRPr lang="fr-BE"/>
          </a:p>
        </p:txBody>
      </p:sp>
    </p:spTree>
    <p:extLst>
      <p:ext uri="{BB962C8B-B14F-4D97-AF65-F5344CB8AC3E}">
        <p14:creationId xmlns:p14="http://schemas.microsoft.com/office/powerpoint/2010/main" val="2869683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Notion d’agent: définition</a:t>
            </a:r>
            <a:endParaRPr lang="fr-FR" dirty="0"/>
          </a:p>
        </p:txBody>
      </p:sp>
      <p:sp>
        <p:nvSpPr>
          <p:cNvPr id="3" name="Espace réservé du contenu 2"/>
          <p:cNvSpPr>
            <a:spLocks noGrp="1"/>
          </p:cNvSpPr>
          <p:nvPr>
            <p:ph idx="1"/>
          </p:nvPr>
        </p:nvSpPr>
        <p:spPr/>
        <p:txBody>
          <a:bodyPr>
            <a:noAutofit/>
          </a:bodyPr>
          <a:lstStyle/>
          <a:p>
            <a:pPr algn="just"/>
            <a:r>
              <a:rPr lang="fr-FR" sz="2800" dirty="0"/>
              <a:t>« Un agent est une entité </a:t>
            </a:r>
            <a:r>
              <a:rPr lang="fr-FR" sz="2800" b="1" dirty="0"/>
              <a:t>autonome, </a:t>
            </a:r>
            <a:r>
              <a:rPr lang="fr-FR" sz="2800" dirty="0"/>
              <a:t>réelle ou abstraite, qui est </a:t>
            </a:r>
            <a:r>
              <a:rPr lang="fr-FR" sz="2800" dirty="0" smtClean="0"/>
              <a:t>capable </a:t>
            </a:r>
            <a:r>
              <a:rPr lang="fr-FR" sz="2800" b="1" dirty="0" smtClean="0"/>
              <a:t>d'agir </a:t>
            </a:r>
            <a:r>
              <a:rPr lang="fr-FR" sz="2800" dirty="0"/>
              <a:t>sur elle-même et sur son </a:t>
            </a:r>
            <a:r>
              <a:rPr lang="fr-FR" sz="2800" b="1" dirty="0"/>
              <a:t>environnement, </a:t>
            </a:r>
            <a:r>
              <a:rPr lang="fr-FR" sz="2800" dirty="0"/>
              <a:t>qui, dans un </a:t>
            </a:r>
            <a:r>
              <a:rPr lang="fr-FR" sz="2800" b="1" dirty="0" smtClean="0"/>
              <a:t>univers multi-agents</a:t>
            </a:r>
            <a:r>
              <a:rPr lang="fr-FR" sz="2800" b="1" dirty="0"/>
              <a:t>, </a:t>
            </a:r>
            <a:r>
              <a:rPr lang="fr-FR" sz="2800" dirty="0"/>
              <a:t>peut </a:t>
            </a:r>
            <a:r>
              <a:rPr lang="fr-FR" sz="2800" b="1" dirty="0"/>
              <a:t>communiquer </a:t>
            </a:r>
            <a:r>
              <a:rPr lang="fr-FR" sz="2800" dirty="0"/>
              <a:t>avec d'autres agents, et dont </a:t>
            </a:r>
            <a:r>
              <a:rPr lang="fr-FR" sz="2800" dirty="0" smtClean="0"/>
              <a:t>le comportement </a:t>
            </a:r>
            <a:r>
              <a:rPr lang="fr-FR" sz="2800" dirty="0"/>
              <a:t>est la conséquence de ses </a:t>
            </a:r>
            <a:r>
              <a:rPr lang="fr-FR" sz="2800" b="1" dirty="0"/>
              <a:t>observations</a:t>
            </a:r>
            <a:r>
              <a:rPr lang="fr-FR" sz="2800" dirty="0"/>
              <a:t>, de </a:t>
            </a:r>
            <a:r>
              <a:rPr lang="fr-FR" sz="2800" dirty="0" smtClean="0"/>
              <a:t>ses </a:t>
            </a:r>
            <a:r>
              <a:rPr lang="fr-FR" sz="2800" b="1" dirty="0" smtClean="0"/>
              <a:t>connaissances </a:t>
            </a:r>
            <a:r>
              <a:rPr lang="fr-FR" sz="2800" dirty="0"/>
              <a:t>et des </a:t>
            </a:r>
            <a:r>
              <a:rPr lang="fr-FR" sz="2800" b="1" dirty="0"/>
              <a:t>interactions </a:t>
            </a:r>
            <a:r>
              <a:rPr lang="fr-FR" sz="2800" dirty="0"/>
              <a:t>avec les autres agents »</a:t>
            </a:r>
          </a:p>
          <a:p>
            <a:endParaRPr lang="fr-FR" sz="2800" dirty="0" smtClean="0"/>
          </a:p>
          <a:p>
            <a:pPr marL="0" indent="0" algn="r">
              <a:buNone/>
            </a:pPr>
            <a:r>
              <a:rPr lang="fr-FR" sz="2800" b="1" dirty="0" smtClean="0"/>
              <a:t>(</a:t>
            </a:r>
            <a:r>
              <a:rPr lang="fr-FR" sz="2800" b="1" dirty="0" err="1"/>
              <a:t>Ferber</a:t>
            </a:r>
            <a:r>
              <a:rPr lang="fr-FR" sz="2800" b="1" dirty="0"/>
              <a:t>, 1995)</a:t>
            </a:r>
          </a:p>
          <a:p>
            <a:endParaRPr lang="fr-FR" sz="28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8</a:t>
            </a:fld>
            <a:endParaRPr lang="fr-BE"/>
          </a:p>
        </p:txBody>
      </p:sp>
    </p:spTree>
    <p:extLst>
      <p:ext uri="{BB962C8B-B14F-4D97-AF65-F5344CB8AC3E}">
        <p14:creationId xmlns:p14="http://schemas.microsoft.com/office/powerpoint/2010/main" val="2475765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Notion d’agent: définition</a:t>
            </a:r>
          </a:p>
        </p:txBody>
      </p:sp>
      <p:sp>
        <p:nvSpPr>
          <p:cNvPr id="3" name="Espace réservé du contenu 2"/>
          <p:cNvSpPr>
            <a:spLocks noGrp="1"/>
          </p:cNvSpPr>
          <p:nvPr>
            <p:ph idx="1"/>
          </p:nvPr>
        </p:nvSpPr>
        <p:spPr/>
        <p:txBody>
          <a:bodyPr>
            <a:noAutofit/>
          </a:bodyPr>
          <a:lstStyle/>
          <a:p>
            <a:r>
              <a:rPr lang="fr-FR" sz="2400" dirty="0"/>
              <a:t>« Un agent est une entité qui </a:t>
            </a:r>
            <a:r>
              <a:rPr lang="fr-FR" sz="2400" b="1" dirty="0"/>
              <a:t>perçoit </a:t>
            </a:r>
            <a:r>
              <a:rPr lang="fr-FR" sz="2400" dirty="0"/>
              <a:t>son </a:t>
            </a:r>
            <a:r>
              <a:rPr lang="fr-FR" sz="2400" b="1" dirty="0"/>
              <a:t>environnement et agisse </a:t>
            </a:r>
            <a:r>
              <a:rPr lang="fr-FR" sz="2400" dirty="0" smtClean="0"/>
              <a:t>sur celui-ci </a:t>
            </a:r>
            <a:r>
              <a:rPr lang="fr-FR" sz="2400" b="1" dirty="0"/>
              <a:t>»</a:t>
            </a:r>
          </a:p>
          <a:p>
            <a:pPr marL="0" indent="0" algn="r">
              <a:buNone/>
            </a:pPr>
            <a:r>
              <a:rPr lang="fr-FR" sz="2400" b="1" dirty="0"/>
              <a:t>(Russell, 1997</a:t>
            </a:r>
            <a:r>
              <a:rPr lang="fr-FR" sz="2400" b="1" dirty="0" smtClean="0"/>
              <a:t>)</a:t>
            </a:r>
          </a:p>
          <a:p>
            <a:pPr marL="0" indent="0" algn="r">
              <a:buNone/>
            </a:pPr>
            <a:endParaRPr lang="fr-FR" sz="2400" dirty="0"/>
          </a:p>
          <a:p>
            <a:r>
              <a:rPr lang="fr-FR" sz="2400" dirty="0"/>
              <a:t>« Un agent est un programme informatique qui est </a:t>
            </a:r>
            <a:r>
              <a:rPr lang="fr-FR" sz="2400" b="1" dirty="0"/>
              <a:t>situé </a:t>
            </a:r>
            <a:r>
              <a:rPr lang="fr-FR" sz="2400" dirty="0"/>
              <a:t>dans </a:t>
            </a:r>
            <a:r>
              <a:rPr lang="fr-FR" sz="2400" b="1" dirty="0" smtClean="0"/>
              <a:t>un environnement </a:t>
            </a:r>
            <a:r>
              <a:rPr lang="fr-FR" sz="2400" dirty="0"/>
              <a:t>et qui est doté de comportements </a:t>
            </a:r>
            <a:r>
              <a:rPr lang="fr-FR" sz="2400" b="1" dirty="0"/>
              <a:t>autonomes </a:t>
            </a:r>
            <a:r>
              <a:rPr lang="fr-FR" sz="2400" dirty="0"/>
              <a:t>(actions) </a:t>
            </a:r>
            <a:r>
              <a:rPr lang="fr-FR" sz="2400" dirty="0" smtClean="0"/>
              <a:t>lui permettant </a:t>
            </a:r>
            <a:r>
              <a:rPr lang="fr-FR" sz="2400" dirty="0"/>
              <a:t>d’atteindre, dans cet environnement, </a:t>
            </a:r>
            <a:r>
              <a:rPr lang="fr-FR" sz="2400" b="1" dirty="0"/>
              <a:t>les objectifs </a:t>
            </a:r>
            <a:r>
              <a:rPr lang="fr-FR" sz="2400" dirty="0"/>
              <a:t>qui lui </a:t>
            </a:r>
            <a:r>
              <a:rPr lang="fr-FR" sz="2400" dirty="0" smtClean="0"/>
              <a:t>ont été </a:t>
            </a:r>
            <a:r>
              <a:rPr lang="fr-FR" sz="2400" dirty="0"/>
              <a:t>fixé à sa conception »</a:t>
            </a:r>
          </a:p>
          <a:p>
            <a:pPr marL="0" indent="0" algn="r">
              <a:buNone/>
            </a:pPr>
            <a:r>
              <a:rPr lang="fr-FR" sz="2400" b="1" dirty="0"/>
              <a:t>(M.Wooldridge1997)</a:t>
            </a:r>
          </a:p>
          <a:p>
            <a:endParaRPr lang="fr-FR" sz="24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9</a:t>
            </a:fld>
            <a:endParaRPr lang="fr-BE"/>
          </a:p>
        </p:txBody>
      </p:sp>
    </p:spTree>
    <p:extLst>
      <p:ext uri="{BB962C8B-B14F-4D97-AF65-F5344CB8AC3E}">
        <p14:creationId xmlns:p14="http://schemas.microsoft.com/office/powerpoint/2010/main" val="8339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2763</TotalTime>
  <Words>2420</Words>
  <Application>Microsoft Office PowerPoint</Application>
  <PresentationFormat>Affichage à l'écran (4:3)</PresentationFormat>
  <Paragraphs>277</Paragraphs>
  <Slides>47</Slides>
  <Notes>12</Notes>
  <HiddenSlides>0</HiddenSlides>
  <MMClips>0</MMClips>
  <ScaleCrop>false</ScaleCrop>
  <HeadingPairs>
    <vt:vector size="4" baseType="variant">
      <vt:variant>
        <vt:lpstr>Thème</vt:lpstr>
      </vt:variant>
      <vt:variant>
        <vt:i4>1</vt:i4>
      </vt:variant>
      <vt:variant>
        <vt:lpstr>Titres des diapositives</vt:lpstr>
      </vt:variant>
      <vt:variant>
        <vt:i4>47</vt:i4>
      </vt:variant>
    </vt:vector>
  </HeadingPairs>
  <TitlesOfParts>
    <vt:vector size="48" baseType="lpstr">
      <vt:lpstr>Retrospect</vt:lpstr>
      <vt:lpstr>Agents et systèmes multi agents</vt:lpstr>
      <vt:lpstr>INTRODUCTION</vt:lpstr>
      <vt:lpstr>INTRODUCTION</vt:lpstr>
      <vt:lpstr>ORIGINE</vt:lpstr>
      <vt:lpstr>Notion d’agent: définition</vt:lpstr>
      <vt:lpstr>Notion d’agent: définition</vt:lpstr>
      <vt:lpstr>Notion d’agent: définition</vt:lpstr>
      <vt:lpstr>Notion d’agent: définition</vt:lpstr>
      <vt:lpstr>Notion d’agent: définition</vt:lpstr>
      <vt:lpstr>Notion d’agent: définition</vt:lpstr>
      <vt:lpstr>Notion de système: définition</vt:lpstr>
      <vt:lpstr>Notion de système: définition</vt:lpstr>
      <vt:lpstr>Système Multi Agent ?</vt:lpstr>
      <vt:lpstr>SMA et informatique</vt:lpstr>
      <vt:lpstr>SMA et informatique</vt:lpstr>
      <vt:lpstr>SMA et IA (1)</vt:lpstr>
      <vt:lpstr>SMA et IA (2)</vt:lpstr>
      <vt:lpstr>SMA et Systèmes distribués</vt:lpstr>
      <vt:lpstr>SMA et Systèmes distribués</vt:lpstr>
      <vt:lpstr>SMA et Systèmes complexe</vt:lpstr>
      <vt:lpstr>SMA et Systèmes complexe</vt:lpstr>
      <vt:lpstr>Notion d’agent: propriétés</vt:lpstr>
      <vt:lpstr>Capacité d’agent: Autonomie</vt:lpstr>
      <vt:lpstr>Capacité d’agent: Autonomie</vt:lpstr>
      <vt:lpstr>Capacité d’agent: Réactivité</vt:lpstr>
      <vt:lpstr>Capacité d’agent: Pro-activité</vt:lpstr>
      <vt:lpstr>Capacité  d’agent: Apprentissage</vt:lpstr>
      <vt:lpstr>Capacité d’agent: Adaptabilité</vt:lpstr>
      <vt:lpstr>Capacité d’agent: Aptitude sociale et coopération</vt:lpstr>
      <vt:lpstr>Capacité d’agent: Aptitude sociale et coopération</vt:lpstr>
      <vt:lpstr>Capacité d’agent: Communication</vt:lpstr>
      <vt:lpstr>Capacité d’agent: Personnalisation</vt:lpstr>
      <vt:lpstr>Les éléments du SMA</vt:lpstr>
      <vt:lpstr>Modélisation de SMA</vt:lpstr>
      <vt:lpstr>Topologie des agents</vt:lpstr>
      <vt:lpstr>Topologie des agents</vt:lpstr>
      <vt:lpstr>Topologie des agents: Agent Cognitif</vt:lpstr>
      <vt:lpstr>Topologie des agents: Agent Cognitif</vt:lpstr>
      <vt:lpstr>Topologie des agents: Agent Cognitif</vt:lpstr>
      <vt:lpstr>Topologie des agents: Agent Cognitif</vt:lpstr>
      <vt:lpstr>Topologie des agents: Agent Cognitif</vt:lpstr>
      <vt:lpstr>Topologie des agents: Agent Reactif</vt:lpstr>
      <vt:lpstr>Topologie des agents: Agent Reactif</vt:lpstr>
      <vt:lpstr>Topologie des agents: Agent Reactif vs Agent congnitif</vt:lpstr>
      <vt:lpstr>Topologie des agents: Agent hybride</vt:lpstr>
      <vt:lpstr>Topologie des agents: Agent hybride</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systèmes multi agents</dc:title>
  <dc:creator>Nejersette</dc:creator>
  <cp:lastModifiedBy>Pc</cp:lastModifiedBy>
  <cp:revision>120</cp:revision>
  <dcterms:created xsi:type="dcterms:W3CDTF">2012-12-13T19:35:58Z</dcterms:created>
  <dcterms:modified xsi:type="dcterms:W3CDTF">2024-11-17T20:40:57Z</dcterms:modified>
</cp:coreProperties>
</file>