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8" r:id="rId4"/>
    <p:sldId id="294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7" r:id="rId18"/>
    <p:sldId id="292" r:id="rId19"/>
    <p:sldId id="293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1403-5ADE-46B1-9CDE-02C93678885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AB528E-FD9E-4F4C-BA99-E2D2A84487B8}">
      <dgm:prSet phldrT="[Texte]"/>
      <dgm:spPr/>
      <dgm:t>
        <a:bodyPr/>
        <a:lstStyle/>
        <a:p>
          <a:r>
            <a:rPr lang="fr-FR" dirty="0" smtClean="0"/>
            <a:t>Poste de livraison HTA</a:t>
          </a:r>
          <a:endParaRPr lang="fr-FR" dirty="0"/>
        </a:p>
      </dgm:t>
    </dgm:pt>
    <dgm:pt modelId="{CA41021F-D1E1-4020-B330-E62DF97C8AB2}" type="parTrans" cxnId="{425314A8-6897-4DE8-9876-681220977016}">
      <dgm:prSet/>
      <dgm:spPr/>
      <dgm:t>
        <a:bodyPr/>
        <a:lstStyle/>
        <a:p>
          <a:endParaRPr lang="fr-FR"/>
        </a:p>
      </dgm:t>
    </dgm:pt>
    <dgm:pt modelId="{07C59332-924A-4F5D-89EE-87A4A7EE8E72}" type="sibTrans" cxnId="{425314A8-6897-4DE8-9876-681220977016}">
      <dgm:prSet/>
      <dgm:spPr/>
      <dgm:t>
        <a:bodyPr/>
        <a:lstStyle/>
        <a:p>
          <a:endParaRPr lang="fr-FR"/>
        </a:p>
      </dgm:t>
    </dgm:pt>
    <dgm:pt modelId="{456FC820-6CA1-40E9-9538-E429C67E4185}">
      <dgm:prSet phldrT="[Texte]"/>
      <dgm:spPr/>
      <dgm:t>
        <a:bodyPr/>
        <a:lstStyle/>
        <a:p>
          <a:r>
            <a:rPr lang="fr-FR" dirty="0" smtClean="0"/>
            <a:t>Comptage BT</a:t>
          </a:r>
          <a:endParaRPr lang="fr-FR" dirty="0"/>
        </a:p>
      </dgm:t>
    </dgm:pt>
    <dgm:pt modelId="{BF7CA31D-D6AE-4221-A777-1447E37429EC}" type="parTrans" cxnId="{662EC75B-2F25-4986-BD3E-907E7DD511C6}">
      <dgm:prSet/>
      <dgm:spPr/>
      <dgm:t>
        <a:bodyPr/>
        <a:lstStyle/>
        <a:p>
          <a:endParaRPr lang="fr-FR"/>
        </a:p>
      </dgm:t>
    </dgm:pt>
    <dgm:pt modelId="{7F7D0049-F760-4CEC-BA53-F60617827E65}" type="sibTrans" cxnId="{662EC75B-2F25-4986-BD3E-907E7DD511C6}">
      <dgm:prSet/>
      <dgm:spPr/>
      <dgm:t>
        <a:bodyPr/>
        <a:lstStyle/>
        <a:p>
          <a:endParaRPr lang="fr-FR"/>
        </a:p>
      </dgm:t>
    </dgm:pt>
    <dgm:pt modelId="{C201A41B-F96C-49CC-9A2D-CA1068B50564}">
      <dgm:prSet phldrT="[Texte]"/>
      <dgm:spPr/>
      <dgm:t>
        <a:bodyPr/>
        <a:lstStyle/>
        <a:p>
          <a:r>
            <a:rPr lang="fr-FR" dirty="0" smtClean="0"/>
            <a:t>À comptage HTA  </a:t>
          </a:r>
          <a:endParaRPr lang="fr-FR" dirty="0"/>
        </a:p>
      </dgm:t>
    </dgm:pt>
    <dgm:pt modelId="{DEEF457A-CB34-4BC7-8D50-D36D02083129}" type="parTrans" cxnId="{292011B0-EE94-486D-964C-DE83D4E9C224}">
      <dgm:prSet/>
      <dgm:spPr/>
      <dgm:t>
        <a:bodyPr/>
        <a:lstStyle/>
        <a:p>
          <a:endParaRPr lang="fr-FR"/>
        </a:p>
      </dgm:t>
    </dgm:pt>
    <dgm:pt modelId="{BD906029-3A91-499C-AC94-E7E8360DA2BC}" type="sibTrans" cxnId="{292011B0-EE94-486D-964C-DE83D4E9C224}">
      <dgm:prSet/>
      <dgm:spPr/>
      <dgm:t>
        <a:bodyPr/>
        <a:lstStyle/>
        <a:p>
          <a:endParaRPr lang="fr-FR"/>
        </a:p>
      </dgm:t>
    </dgm:pt>
    <dgm:pt modelId="{659CEBAE-E5C7-44FA-BDFB-AD118CB3733C}" type="pres">
      <dgm:prSet presAssocID="{A2BE1403-5ADE-46B1-9CDE-02C9367888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D6A6D1-D21C-489F-9D97-4E37C15078D8}" type="pres">
      <dgm:prSet presAssocID="{BCAB528E-FD9E-4F4C-BA99-E2D2A84487B8}" presName="roof" presStyleLbl="dkBgShp" presStyleIdx="0" presStyleCnt="2"/>
      <dgm:spPr/>
      <dgm:t>
        <a:bodyPr/>
        <a:lstStyle/>
        <a:p>
          <a:endParaRPr lang="fr-FR"/>
        </a:p>
      </dgm:t>
    </dgm:pt>
    <dgm:pt modelId="{91D5367C-08CA-4CF3-84F6-E47C6602195D}" type="pres">
      <dgm:prSet presAssocID="{BCAB528E-FD9E-4F4C-BA99-E2D2A84487B8}" presName="pillars" presStyleCnt="0"/>
      <dgm:spPr/>
    </dgm:pt>
    <dgm:pt modelId="{6210AB46-A7D3-4CE5-82A7-E5E38DCCB883}" type="pres">
      <dgm:prSet presAssocID="{BCAB528E-FD9E-4F4C-BA99-E2D2A84487B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3220D-DA24-4C5C-B52F-5D4598F04976}" type="pres">
      <dgm:prSet presAssocID="{C201A41B-F96C-49CC-9A2D-CA1068B5056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4FE3EE-52C0-4BAD-B02A-E874256A80FA}" type="pres">
      <dgm:prSet presAssocID="{BCAB528E-FD9E-4F4C-BA99-E2D2A84487B8}" presName="base" presStyleLbl="dkBgShp" presStyleIdx="1" presStyleCnt="2" custLinFactY="5001" custLinFactNeighborX="-17391" custLinFactNeighborY="100000"/>
      <dgm:spPr/>
    </dgm:pt>
  </dgm:ptLst>
  <dgm:cxnLst>
    <dgm:cxn modelId="{292011B0-EE94-486D-964C-DE83D4E9C224}" srcId="{BCAB528E-FD9E-4F4C-BA99-E2D2A84487B8}" destId="{C201A41B-F96C-49CC-9A2D-CA1068B50564}" srcOrd="1" destOrd="0" parTransId="{DEEF457A-CB34-4BC7-8D50-D36D02083129}" sibTransId="{BD906029-3A91-499C-AC94-E7E8360DA2BC}"/>
    <dgm:cxn modelId="{6F39A553-368D-4A33-82F7-BB8690644190}" type="presOf" srcId="{456FC820-6CA1-40E9-9538-E429C67E4185}" destId="{6210AB46-A7D3-4CE5-82A7-E5E38DCCB883}" srcOrd="0" destOrd="0" presId="urn:microsoft.com/office/officeart/2005/8/layout/hList3"/>
    <dgm:cxn modelId="{59467449-2957-417A-892D-A14A4AF61764}" type="presOf" srcId="{C201A41B-F96C-49CC-9A2D-CA1068B50564}" destId="{5A63220D-DA24-4C5C-B52F-5D4598F04976}" srcOrd="0" destOrd="0" presId="urn:microsoft.com/office/officeart/2005/8/layout/hList3"/>
    <dgm:cxn modelId="{5C93D536-D553-46AD-880C-B3EFA30B252B}" type="presOf" srcId="{BCAB528E-FD9E-4F4C-BA99-E2D2A84487B8}" destId="{B9D6A6D1-D21C-489F-9D97-4E37C15078D8}" srcOrd="0" destOrd="0" presId="urn:microsoft.com/office/officeart/2005/8/layout/hList3"/>
    <dgm:cxn modelId="{425314A8-6897-4DE8-9876-681220977016}" srcId="{A2BE1403-5ADE-46B1-9CDE-02C93678885F}" destId="{BCAB528E-FD9E-4F4C-BA99-E2D2A84487B8}" srcOrd="0" destOrd="0" parTransId="{CA41021F-D1E1-4020-B330-E62DF97C8AB2}" sibTransId="{07C59332-924A-4F5D-89EE-87A4A7EE8E72}"/>
    <dgm:cxn modelId="{FE41969D-33D6-4E05-A00E-A341CF983D5F}" type="presOf" srcId="{A2BE1403-5ADE-46B1-9CDE-02C93678885F}" destId="{659CEBAE-E5C7-44FA-BDFB-AD118CB3733C}" srcOrd="0" destOrd="0" presId="urn:microsoft.com/office/officeart/2005/8/layout/hList3"/>
    <dgm:cxn modelId="{662EC75B-2F25-4986-BD3E-907E7DD511C6}" srcId="{BCAB528E-FD9E-4F4C-BA99-E2D2A84487B8}" destId="{456FC820-6CA1-40E9-9538-E429C67E4185}" srcOrd="0" destOrd="0" parTransId="{BF7CA31D-D6AE-4221-A777-1447E37429EC}" sibTransId="{7F7D0049-F760-4CEC-BA53-F60617827E65}"/>
    <dgm:cxn modelId="{D8CC22A5-46FD-42EC-97D8-955F3A3920AF}" type="presParOf" srcId="{659CEBAE-E5C7-44FA-BDFB-AD118CB3733C}" destId="{B9D6A6D1-D21C-489F-9D97-4E37C15078D8}" srcOrd="0" destOrd="0" presId="urn:microsoft.com/office/officeart/2005/8/layout/hList3"/>
    <dgm:cxn modelId="{25119365-900E-4A58-89DB-068B739DB48C}" type="presParOf" srcId="{659CEBAE-E5C7-44FA-BDFB-AD118CB3733C}" destId="{91D5367C-08CA-4CF3-84F6-E47C6602195D}" srcOrd="1" destOrd="0" presId="urn:microsoft.com/office/officeart/2005/8/layout/hList3"/>
    <dgm:cxn modelId="{34106606-F3BB-43F3-AD67-49A7323597AE}" type="presParOf" srcId="{91D5367C-08CA-4CF3-84F6-E47C6602195D}" destId="{6210AB46-A7D3-4CE5-82A7-E5E38DCCB883}" srcOrd="0" destOrd="0" presId="urn:microsoft.com/office/officeart/2005/8/layout/hList3"/>
    <dgm:cxn modelId="{FABC1F70-48A2-4713-9162-971BA3819D50}" type="presParOf" srcId="{91D5367C-08CA-4CF3-84F6-E47C6602195D}" destId="{5A63220D-DA24-4C5C-B52F-5D4598F04976}" srcOrd="1" destOrd="0" presId="urn:microsoft.com/office/officeart/2005/8/layout/hList3"/>
    <dgm:cxn modelId="{113FA794-1DF3-460E-BED4-9F521B08A58A}" type="presParOf" srcId="{659CEBAE-E5C7-44FA-BDFB-AD118CB3733C}" destId="{254FE3EE-52C0-4BAD-B02A-E874256A80F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6A6D1-D21C-489F-9D97-4E37C15078D8}">
      <dsp:nvSpPr>
        <dsp:cNvPr id="0" name=""/>
        <dsp:cNvSpPr/>
      </dsp:nvSpPr>
      <dsp:spPr>
        <a:xfrm>
          <a:off x="0" y="0"/>
          <a:ext cx="4968552" cy="4319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Poste de livraison HTA</a:t>
          </a:r>
          <a:endParaRPr lang="fr-FR" sz="2000" kern="1200" dirty="0"/>
        </a:p>
      </dsp:txBody>
      <dsp:txXfrm>
        <a:off x="0" y="0"/>
        <a:ext cx="4968552" cy="431990"/>
      </dsp:txXfrm>
    </dsp:sp>
    <dsp:sp modelId="{6210AB46-A7D3-4CE5-82A7-E5E38DCCB883}">
      <dsp:nvSpPr>
        <dsp:cNvPr id="0" name=""/>
        <dsp:cNvSpPr/>
      </dsp:nvSpPr>
      <dsp:spPr>
        <a:xfrm>
          <a:off x="0" y="431990"/>
          <a:ext cx="2484276" cy="907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Comptage BT</a:t>
          </a:r>
          <a:endParaRPr lang="fr-FR" sz="2600" kern="1200" dirty="0"/>
        </a:p>
      </dsp:txBody>
      <dsp:txXfrm>
        <a:off x="0" y="431990"/>
        <a:ext cx="2484276" cy="907179"/>
      </dsp:txXfrm>
    </dsp:sp>
    <dsp:sp modelId="{5A63220D-DA24-4C5C-B52F-5D4598F04976}">
      <dsp:nvSpPr>
        <dsp:cNvPr id="0" name=""/>
        <dsp:cNvSpPr/>
      </dsp:nvSpPr>
      <dsp:spPr>
        <a:xfrm>
          <a:off x="2484276" y="431990"/>
          <a:ext cx="2484276" cy="907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À comptage HTA  </a:t>
          </a:r>
          <a:endParaRPr lang="fr-FR" sz="2600" kern="1200" dirty="0"/>
        </a:p>
      </dsp:txBody>
      <dsp:txXfrm>
        <a:off x="2484276" y="431990"/>
        <a:ext cx="2484276" cy="907179"/>
      </dsp:txXfrm>
    </dsp:sp>
    <dsp:sp modelId="{254FE3EE-52C0-4BAD-B02A-E874256A80FA}">
      <dsp:nvSpPr>
        <dsp:cNvPr id="0" name=""/>
        <dsp:cNvSpPr/>
      </dsp:nvSpPr>
      <dsp:spPr>
        <a:xfrm>
          <a:off x="0" y="1339170"/>
          <a:ext cx="4968552" cy="1007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C40E-E33C-4649-8D6C-95DE0326209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0A2-8743-4DF8-AA7F-2F9F71342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75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7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Centre Universitaire Abdelhafidh Boussouf-MILA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de GM-ELM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Master ELM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3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Réseaux électriques Industriels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43608" y="6381328"/>
            <a:ext cx="7632848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 Universitaire: 2024-2025                                        Dr. HIMOUR Kamal</a:t>
            </a:r>
            <a:endParaRPr lang="fr-F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-17704" y="638112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72296" y="2708920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19672" y="3933056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564904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72296" y="3789040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612775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7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ableau HTA- Professionnels | Schneider Electric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7" y="4302035"/>
            <a:ext cx="2232248" cy="19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armoire electrique - Industrie &amp; Fabrication Services - Ouedkniss.com -  Algéri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Aucune description de phot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28" y="4369100"/>
            <a:ext cx="1951612" cy="18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ste HT, Poste de Livraison, Câble électrique, Transformateur, Self,  Batterie de condensateurs, Parafoudre, HTA, Power Sines, Comec, Cabine  béton, Poste EDF; ERDF; ENEDIS | ELKA-FR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82299"/>
            <a:ext cx="2394056" cy="18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ment gérer les réseaux industriels pour une meilleure disponibilité et  sécurité ? - Cisco Suisse Bl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322861"/>
            <a:ext cx="2152844" cy="1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Les postes de livraison HTA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postes de livraison HTA à comptage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3293" y="1561539"/>
            <a:ext cx="806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postes de livraison HTA à comptage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2115835"/>
            <a:ext cx="38280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poste de livraison HTA peut comprendre plusieurs transformateurs HTA/BT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départs sortants, Identique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aux postes de livraison à comptage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BT,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l'alimentation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distributeur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être en simple dérivation, ou double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dérivation,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comptage HT est réalisé grâce au TT (transformateur de tension) et 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TC (transformateur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courant). 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6" y="2060848"/>
            <a:ext cx="43695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5. 1.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Alimentation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tableaux BT avec une seule source d'alimentation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51911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1899526"/>
            <a:ext cx="4067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tableaux T1, T2 et T3 n’ont qu’une seule source d’alimentation.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réseau est dit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type radial arborescent.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cette alimentation est coupée (hors service), les tableaux cesseront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fonctionner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jusqu'au rétablissement de l’alimentation 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5.2. 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Alimentation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tableaux BT par une double alimentation sans couplage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44824"/>
            <a:ext cx="427241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184482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tableau T1 dispose d’une double alimentation sans couplage via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deux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transformateurs HTA/BT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source alimente le tableau T1 et la seconde fournit une alimentation de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secours, en fonctionnement normal, un seul disjoncteur est fermé (D1 ou D2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tableau secondaire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T2 bénéficie d'une seule alimentation BT issue du tableau principal T1 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Alimentation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tableaux BT par une double alimentation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couplage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/>
          <a:stretch/>
        </p:blipFill>
        <p:spPr bwMode="auto">
          <a:xfrm>
            <a:off x="811" y="1772816"/>
            <a:ext cx="46431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Le tableau T1 dispose d'une double alimentation avec couplage via deux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transformateurs HTA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/ BT. En fonctionnement normal, le disjoncteur de découplage D3 est ouvert.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Chaque source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alimente une partie de T1, En cas de perte d’une source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’alimentation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disjoncteur de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couplage D3 est fermé et une seule source alimente la totalité 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T1.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tableau secondaire T2 est alimenté par double source d’alimentation avec couplage,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la première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alimentation via la source 3 HTA, tandis que la deuxième alimentation est un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départ BT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issu du tableau principal. En fonctionnement normal, le disjoncteur découplage D6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est ouvert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Chaque source alimente une partie de T2. En cas de perte d'une source, 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disjoncteur de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couplage D6 est fermé et l'autre source alimente la totalité de T2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5.4.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tableaux BT secourus par des alternateurs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039"/>
            <a:ext cx="5148064" cy="51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3073" y="2204864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Le tableau de distribution T1 est alimenté par les deux sources HTA 1 et 2. En</a:t>
            </a:r>
            <a:br>
              <a:rPr lang="fr-FR" sz="1600" dirty="0">
                <a:latin typeface="Times New Roman" pitchFamily="18" charset="0"/>
                <a:cs typeface="Times New Roman" pitchFamily="18" charset="0"/>
              </a:rPr>
            </a:b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fonctionnement normal, le disjoncteur D1 de couplage entre les deux parties de T1 est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ouvert.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dispositif normal/secours est sur la position D2 fermé et D3 ouvert.</a:t>
            </a:r>
            <a:br>
              <a:rPr lang="fr-FR" sz="1600" dirty="0">
                <a:latin typeface="Times New Roman" pitchFamily="18" charset="0"/>
                <a:cs typeface="Times New Roman" pitchFamily="18" charset="0"/>
              </a:rPr>
            </a:b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En cas de l’indisponibilité de l’une des deux sources 1 ou 2, le secours d’une des deux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parties du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tableau T1 est assuré prioritairement par l’autre source, en fermant 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disjoncteur découplage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D1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On fait recours aux alternateurs qu'après la perte des deux sources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principales d'alimentation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r-FR" sz="1600" dirty="0">
                <a:latin typeface="Times New Roman" pitchFamily="18" charset="0"/>
                <a:cs typeface="Times New Roman" pitchFamily="18" charset="0"/>
              </a:rPr>
            </a:b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5.5. 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tableaux BT secourus par des alternateurs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3491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143362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Le déroulement des étapes de sauvegarde de l'alimentation des circuits prioritaires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1. Fonctionnement du dispositif normal/secours, ouverture de D2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Délestage éventuel d'une partie des récepteurs des circuits prioritaires, afin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limiter l'impact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charge subi par les alternateurs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3. Démarrage des alternateurs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4. Fermeture de D3 lorsque la fréquence et la tension de l'alternateur sont à l'intérieur des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plages requises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Relestage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des récepteurs éventuellement délestés à l'étape 2. </a:t>
            </a:r>
          </a:p>
        </p:txBody>
      </p:sp>
    </p:spTree>
    <p:extLst>
      <p:ext uri="{BB962C8B-B14F-4D97-AF65-F5344CB8AC3E}">
        <p14:creationId xmlns:p14="http://schemas.microsoft.com/office/powerpoint/2010/main" val="40436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5.6.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tableaux BT secourus par une alimentation sans interruption (ASI)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938"/>
            <a:ext cx="6012160" cy="52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1785" y="1785075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L'utilisation d'une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Alimentation Sans Interruption (ASI)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assure une alimentation à tous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types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d'équipements et permet de résoudre les problèmes dus à certaines perturbations, </a:t>
            </a:r>
          </a:p>
        </p:txBody>
      </p:sp>
    </p:spTree>
    <p:extLst>
      <p:ext uri="{BB962C8B-B14F-4D97-AF65-F5344CB8AC3E}">
        <p14:creationId xmlns:p14="http://schemas.microsoft.com/office/powerpoint/2010/main" val="16644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2880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est un système qui assure une alimentation continu, il est constitué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Redresseur-Chargeur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Transforme la tension alternative du réseau d'alimentation en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tension continue destinée à alimenter l'onduleur assurer la charge des batteries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d'accumulateurs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Batterie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d'accumulateurs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Assure une réserve d'énergie destinée à alimenter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l'onduleur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cas de l’indisponibilité de la tension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réseau.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Onduleur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Transforme la tension continue issue du redresseur-chargeur ou de la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batterie d'accumulateurs en tension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alternative.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Contacteur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Réalise le basculement de l'alimentation de l'utilisation, de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l'onduleur vers le réseau secours et réciproquement, sans interruption (pas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coupure due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un temps de permutation d'organes mécaniques - le basculement est réalisé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partir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composants électroniques en un temps &lt; 1 ms).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Le rôle du filtre est de réduire les courants harmoniques générés par le redresseur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remontant 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réseau d'alimentation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5.6.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tableaux BT secourus par une alimentation sans interruption (ASI)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Exemples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réseaux électriques de distribution industriel standard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" y="1531938"/>
            <a:ext cx="7816233" cy="50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634" y="15669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Exemple 1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8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2" y="1785913"/>
            <a:ext cx="7677183" cy="493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Exemples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réseaux électriques de distribution industriel standard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4634" y="15669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Exemple 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5" y="1859341"/>
            <a:ext cx="82160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réseaux électriques industriels sont une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extension naturelle du réseau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distribution électrique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auquel ils sont connectés et peuvent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répondre aux besoins de l'industrie en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énergie électrique.</a:t>
            </a:r>
          </a:p>
          <a:p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6" descr="BMS/SCADA planner, designer, executor | Freel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6983529" cy="24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110" y="5877272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Ces réseaux sont de nature complexe et constamment modifiés, ils sont optimisés et améliorés pour répondre aux besoins d'adaptation et de modernisation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59766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321297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Merci de votre attention</a:t>
            </a:r>
            <a:endParaRPr lang="fr-FR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5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Structure générale d’un réseau électrique industriel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4546" y="1447140"/>
            <a:ext cx="821608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L'architecture d'un réseau de distribution électrique industriel dépend plus ou moins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niveau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tension, de la puissance demandée et de la sécurité électrique requise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973"/>
            <a:ext cx="4542586" cy="473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53532" y="2204864"/>
            <a:ext cx="46014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une alimentation en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HTB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un réseau de distribution électrique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industriel comprend 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fr-FR" sz="1400" dirty="0">
                <a:latin typeface="Times New Roman" pitchFamily="18" charset="0"/>
                <a:cs typeface="Times New Roman" pitchFamily="18" charset="0"/>
              </a:rPr>
            </a:b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 de livraison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HTB (60kV ou 220kV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) alimenté par une ou plusieurs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sources, composé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d'un ou plusieurs jeux de barres et de disjoncteurs de protection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source de production interne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(par exemple un groupe électrogène, ou une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source solaire photovoltaïque)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ou plusieurs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transformateurs HTB / HTA (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60kv/30kv)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tableau de distribution principal HTA (30kV)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composé d'un ou plusieurs jeux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 barres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réseau de distribution électrique interne en HTA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(30kV) alimentant des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tableaux de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distribution électriques secondaires ou des postes transformateurs HTA/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BT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récepteurs HTA </a:t>
            </a:r>
            <a:r>
              <a: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des charges HTA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postes transformateurs HTA/BT (30kV/380V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tableaux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de distribution et des réseaux 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récepteurs </a:t>
            </a:r>
            <a:r>
              <a: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basses tensions. </a:t>
            </a:r>
          </a:p>
        </p:txBody>
      </p:sp>
    </p:spTree>
    <p:extLst>
      <p:ext uri="{BB962C8B-B14F-4D97-AF65-F5344CB8AC3E}">
        <p14:creationId xmlns:p14="http://schemas.microsoft.com/office/powerpoint/2010/main" val="24101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Dimensionnement de postes de transformation - Elo Energie - Ingénierie en  électricité à haute 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8" y="1462842"/>
            <a:ext cx="4094115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Nexans - Transformateurs de puissanc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Transformateurs : une maintenance très spécialisée pour assurer la sécurité  et la continuité de service - Filière 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15" y="1519991"/>
            <a:ext cx="3914988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Tableaux HTA Innovations : Faire progresser la technologie de contrôle  électriqu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66" y="3941457"/>
            <a:ext cx="4165728" cy="2752395"/>
          </a:xfrm>
          <a:prstGeom prst="rect">
            <a:avLst/>
          </a:prstGeom>
        </p:spPr>
      </p:pic>
      <p:pic>
        <p:nvPicPr>
          <p:cNvPr id="4114" name="Picture 18" descr="Transformateurs HT immergés huiles Enys P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65" y="4209548"/>
            <a:ext cx="2968047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374775" y="3871079"/>
            <a:ext cx="26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Poste HTB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540503" y="3926319"/>
            <a:ext cx="26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Transformateur  HTB/HTA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20042" y="6324520"/>
            <a:ext cx="29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distribution HTA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722676" y="6404096"/>
            <a:ext cx="26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Transformateur  HTA/BT</a:t>
            </a:r>
            <a:endParaRPr lang="fr-FR" dirty="0"/>
          </a:p>
        </p:txBody>
      </p:sp>
      <p:pic>
        <p:nvPicPr>
          <p:cNvPr id="4116" name="Picture 20" descr="Comment organiser une rangée de tableau électri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12" y="4428560"/>
            <a:ext cx="2620651" cy="18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6275566" y="6404096"/>
            <a:ext cx="266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distribution BT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6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La source d’alimentation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7975" y="1772816"/>
            <a:ext cx="8728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Algérie, l'alimentation des réseaux électriques industriels peut être réalisée, soit :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HTB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cela signifie que la tension dépasse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50kV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généralement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60kV, 90kV,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150kV ou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220kV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HTA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la tension est de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kV à 50 kV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généralement en Algérie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la tension est inférieure à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kV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généralement en Algérie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380V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La source d’alimentation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57197" y="1628507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tension de l'alimentation est liée à la puissance demandée par le consommateur.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puissance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requise est élevée, plus la tension doit être élevée.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3" y="2780928"/>
            <a:ext cx="78378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Les postes de livraison HTA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57197" y="1628507"/>
            <a:ext cx="828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Ils sont généralement liés à une puissance comprise entre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10 MVA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En Algérie,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existe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deux types de poste de livraison moyenne tension HTA selon que le comptage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effectué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au niveau de la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ou bien au niveau de la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073" y="4451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Les postes de livraison HTA à comptage BT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769" y="4941168"/>
            <a:ext cx="8156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Ils n'ont qu'un seul poste transformateur avec un courant secondaire inférieur ou égal à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 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pour une tension BT de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380 V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la puissance généralement est inférieure ou égale à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1250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53005848"/>
              </p:ext>
            </p:extLst>
          </p:nvPr>
        </p:nvGraphicFramePr>
        <p:xfrm>
          <a:off x="1475656" y="2733407"/>
          <a:ext cx="4968552" cy="143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6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Les postes de livraison HTA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postes de livraison HTA à comptage BT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2774" y="1700808"/>
            <a:ext cx="806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1.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postes de livraison HTA à comptage BT en simple dérivation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048" y="2636912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Si le courant nominal est supérieur ou égal à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la cellule de protection universelle P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doit 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disjoncteur (voir NF C 13-100 § 433.1).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type de poste de livraison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généralement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utilisé pour la distribution public HTA, et le distributeur fournit qu'une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seule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source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d'alimentation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/>
        </p:blipFill>
        <p:spPr bwMode="auto">
          <a:xfrm>
            <a:off x="155574" y="2209948"/>
            <a:ext cx="4632450" cy="464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II: Réseaux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Les postes de livraison HTA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postes de livraison HTA à comptage BT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3293" y="1561539"/>
            <a:ext cx="806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2.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postes de livraison HTA à comptage BT 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dérivation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/>
          <a:stretch/>
        </p:blipFill>
        <p:spPr bwMode="auto">
          <a:xfrm>
            <a:off x="162404" y="2070140"/>
            <a:ext cx="43434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3141" y="2199345"/>
            <a:ext cx="44586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Dans ce cas, le réseau de distribution public HTA dispose de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 câbles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souterrains indépendants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parallèles, le poste de livraison peut être alimenté par l'un de ces deux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câbles comme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indiqué dans la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figure.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Considéré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comme solution alternative, en cas de coupure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l’électricité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au niveau de poste de livraison, généralement réalisée automatiquement,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ou manuellement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suivant le besoin, Le recours à cette opération est très coûteuse pour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les distributeurs,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tableau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est notamment utilisé dans les réseaux à forte densité de charge et dans les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zones urbaines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en expansion rapide alimentées par des systèmes de câbles souterrains HTA </a:t>
            </a:r>
          </a:p>
        </p:txBody>
      </p:sp>
    </p:spTree>
    <p:extLst>
      <p:ext uri="{BB962C8B-B14F-4D97-AF65-F5344CB8AC3E}">
        <p14:creationId xmlns:p14="http://schemas.microsoft.com/office/powerpoint/2010/main" val="36902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947</Words>
  <Application>Microsoft Office PowerPoint</Application>
  <PresentationFormat>Affichage à l'écran (4:3)</PresentationFormat>
  <Paragraphs>125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Thème Office</vt:lpstr>
      <vt:lpstr>Centre Universitaire Abdelhafidh Boussouf-MILA Département de GM-ELM 1re  Année Master ELM</vt:lpstr>
      <vt:lpstr>Chapitre II: Réseaux électriques industriels 1. Introduction</vt:lpstr>
      <vt:lpstr>Chapitre II: Réseaux électriques industriels 2. Structure générale d’un réseau électrique industriel</vt:lpstr>
      <vt:lpstr>Chapitre II: Réseaux électriques industriels 1. Introduction</vt:lpstr>
      <vt:lpstr>Chapitre II: Réseaux électriques industriels 3. La source d’alimentation</vt:lpstr>
      <vt:lpstr>Chapitre II: Réseaux électriques industriels 3. La source d’alimentation</vt:lpstr>
      <vt:lpstr>Chapitre II: Réseaux électriques industriels 4. Les postes de livraison HTA</vt:lpstr>
      <vt:lpstr>Chapitre II: Réseaux électriques industriels 4. Les postes de livraison HTA 4.1. Les postes de livraison HTA à comptage BT </vt:lpstr>
      <vt:lpstr>Chapitre II: Réseaux électriques industriels 4. Les postes de livraison HTA 4.1. Les postes de livraison HTA à comptage BT </vt:lpstr>
      <vt:lpstr>Chapitre II: Réseaux électriques industriels 4. Les postes de livraison HTA 4.2. Les postes de livraison HTA à comptage HT </vt:lpstr>
      <vt:lpstr>Chapitre II: Réseaux électriques industriels 5. 1. Alimentation des tableaux BT avec une seule source d'alimentation </vt:lpstr>
      <vt:lpstr>Chapitre II: Réseaux électriques industriels 5.2.  Alimentation des tableaux BT par une double alimentation sans couplage </vt:lpstr>
      <vt:lpstr>Chapitre II: Réseaux électriques industriels 5.3. Alimentation des tableaux BT par une double alimentation avec couplage </vt:lpstr>
      <vt:lpstr>Chapitre II: Réseaux électriques industriels 5.4. Les tableaux BT secourus par des alternateurs </vt:lpstr>
      <vt:lpstr>Chapitre II: Réseaux électriques industriels 5.5.  Les tableaux BT secourus par des alternateurs </vt:lpstr>
      <vt:lpstr>Chapitre II: Réseaux électriques industriels 5.6. Les tableaux BT secourus par une alimentation sans interruption (ASI) </vt:lpstr>
      <vt:lpstr>Présentation PowerPoint</vt:lpstr>
      <vt:lpstr>Chapitre II: Réseaux électriques industriels 6. Exemples des réseaux électriques de distribution industriel standard </vt:lpstr>
      <vt:lpstr>Chapitre II: Réseaux électriques industriels 6. Exemples des réseaux électriques de distribution industriel standard </vt:lpstr>
      <vt:lpstr>Chapitre II: Réseaux électriques industriels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pc</cp:lastModifiedBy>
  <cp:revision>65</cp:revision>
  <dcterms:created xsi:type="dcterms:W3CDTF">2023-10-24T13:19:11Z</dcterms:created>
  <dcterms:modified xsi:type="dcterms:W3CDTF">2024-10-16T18:08:26Z</dcterms:modified>
</cp:coreProperties>
</file>