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CECA23-E4EC-4890-8029-7FA004AF756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F7BA11B7-9295-4FBF-BC8C-8B62048F173F}">
      <dgm:prSet custT="1"/>
      <dgm:spPr/>
      <dgm:t>
        <a:bodyPr/>
        <a:lstStyle/>
        <a:p>
          <a:pPr algn="ctr" rtl="0"/>
          <a:r>
            <a:rPr lang="ar-SA" sz="2400" b="1" dirty="0" smtClean="0"/>
            <a:t>التسويق الاستراتيجي</a:t>
          </a:r>
          <a:endParaRPr lang="fr-FR" sz="2400" dirty="0"/>
        </a:p>
      </dgm:t>
    </dgm:pt>
    <dgm:pt modelId="{4C147D61-B398-49FD-8150-6D3C47E8C1FE}" type="parTrans" cxnId="{51025C73-7D75-4A64-BD80-B6ECC327779F}">
      <dgm:prSet/>
      <dgm:spPr/>
      <dgm:t>
        <a:bodyPr/>
        <a:lstStyle/>
        <a:p>
          <a:endParaRPr lang="fr-FR"/>
        </a:p>
      </dgm:t>
    </dgm:pt>
    <dgm:pt modelId="{81E27552-89D0-4C03-B151-EEE497C11A13}" type="sibTrans" cxnId="{51025C73-7D75-4A64-BD80-B6ECC327779F}">
      <dgm:prSet/>
      <dgm:spPr/>
      <dgm:t>
        <a:bodyPr/>
        <a:lstStyle/>
        <a:p>
          <a:endParaRPr lang="fr-FR"/>
        </a:p>
      </dgm:t>
    </dgm:pt>
    <dgm:pt modelId="{3C887153-CB42-4ECE-8F46-2E7843ED4CD4}" type="pres">
      <dgm:prSet presAssocID="{6ECECA23-E4EC-4890-8029-7FA004AF756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13541CE-F96A-430D-A2D6-37AFE586A2BB}" type="pres">
      <dgm:prSet presAssocID="{F7BA11B7-9295-4FBF-BC8C-8B62048F173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9376D62-F72D-4143-A1E3-32085FD0D162}" type="presOf" srcId="{F7BA11B7-9295-4FBF-BC8C-8B62048F173F}" destId="{313541CE-F96A-430D-A2D6-37AFE586A2BB}" srcOrd="0" destOrd="0" presId="urn:microsoft.com/office/officeart/2005/8/layout/vList2"/>
    <dgm:cxn modelId="{51025C73-7D75-4A64-BD80-B6ECC327779F}" srcId="{6ECECA23-E4EC-4890-8029-7FA004AF7565}" destId="{F7BA11B7-9295-4FBF-BC8C-8B62048F173F}" srcOrd="0" destOrd="0" parTransId="{4C147D61-B398-49FD-8150-6D3C47E8C1FE}" sibTransId="{81E27552-89D0-4C03-B151-EEE497C11A13}"/>
    <dgm:cxn modelId="{D92B0C8E-9627-4A5E-8E1A-CFE9F14BF9E5}" type="presOf" srcId="{6ECECA23-E4EC-4890-8029-7FA004AF7565}" destId="{3C887153-CB42-4ECE-8F46-2E7843ED4CD4}" srcOrd="0" destOrd="0" presId="urn:microsoft.com/office/officeart/2005/8/layout/vList2"/>
    <dgm:cxn modelId="{248CE936-7B22-40FE-9DBC-65903742FF11}" type="presParOf" srcId="{3C887153-CB42-4ECE-8F46-2E7843ED4CD4}" destId="{313541CE-F96A-430D-A2D6-37AFE586A2B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048243-2448-4373-9CD0-EB1C83EBDD71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8095B5-F7F5-41B1-B3BF-E06D0C76CEB4}">
      <dgm:prSet custT="1"/>
      <dgm:spPr/>
      <dgm:t>
        <a:bodyPr/>
        <a:lstStyle/>
        <a:p>
          <a:pPr rtl="0"/>
          <a:r>
            <a:rPr lang="ar-DZ" sz="1800" b="1" dirty="0" smtClean="0"/>
            <a:t>د. طارق بلحاج</a:t>
          </a:r>
          <a:endParaRPr lang="fr-FR" sz="1800" b="1" dirty="0"/>
        </a:p>
      </dgm:t>
    </dgm:pt>
    <dgm:pt modelId="{492F6946-3C60-467F-8A49-0693F07B6704}" type="parTrans" cxnId="{704FAEB4-E6C7-4CD8-9872-25752531428C}">
      <dgm:prSet/>
      <dgm:spPr/>
      <dgm:t>
        <a:bodyPr/>
        <a:lstStyle/>
        <a:p>
          <a:endParaRPr lang="fr-FR"/>
        </a:p>
      </dgm:t>
    </dgm:pt>
    <dgm:pt modelId="{04166B70-02A1-41A6-B814-0ED821914FA4}" type="sibTrans" cxnId="{704FAEB4-E6C7-4CD8-9872-25752531428C}">
      <dgm:prSet/>
      <dgm:spPr/>
      <dgm:t>
        <a:bodyPr/>
        <a:lstStyle/>
        <a:p>
          <a:endParaRPr lang="fr-FR"/>
        </a:p>
      </dgm:t>
    </dgm:pt>
    <dgm:pt modelId="{157F5294-3412-4DB9-91CF-223C65CE4C8E}">
      <dgm:prSet custT="1"/>
      <dgm:spPr/>
      <dgm:t>
        <a:bodyPr/>
        <a:lstStyle/>
        <a:p>
          <a:pPr rtl="0"/>
          <a:r>
            <a:rPr lang="ar-DZ" sz="1800" b="1" smtClean="0"/>
            <a:t>موجهة لطلبة السنة الأولى ماستر، تخصص إدارة اعمال</a:t>
          </a:r>
          <a:endParaRPr lang="fr-FR" sz="1800" dirty="0"/>
        </a:p>
      </dgm:t>
    </dgm:pt>
    <dgm:pt modelId="{54B01815-19AF-4C08-AB67-79049ACCF696}" type="parTrans" cxnId="{95A16D2F-EC68-4DD7-88F2-6DBE08C085BE}">
      <dgm:prSet/>
      <dgm:spPr/>
      <dgm:t>
        <a:bodyPr/>
        <a:lstStyle/>
        <a:p>
          <a:endParaRPr lang="fr-FR"/>
        </a:p>
      </dgm:t>
    </dgm:pt>
    <dgm:pt modelId="{816D2947-D1FB-4EC8-BCC0-3EACDE9C6314}" type="sibTrans" cxnId="{95A16D2F-EC68-4DD7-88F2-6DBE08C085BE}">
      <dgm:prSet/>
      <dgm:spPr/>
      <dgm:t>
        <a:bodyPr/>
        <a:lstStyle/>
        <a:p>
          <a:endParaRPr lang="fr-FR"/>
        </a:p>
      </dgm:t>
    </dgm:pt>
    <dgm:pt modelId="{A7253CE2-895B-4486-AC6B-586F09B26F13}" type="pres">
      <dgm:prSet presAssocID="{A1048243-2448-4373-9CD0-EB1C83EBDD7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7B36CEE-5B9E-464C-9959-A26F899893E3}" type="pres">
      <dgm:prSet presAssocID="{A1048243-2448-4373-9CD0-EB1C83EBDD71}" presName="tSp" presStyleCnt="0"/>
      <dgm:spPr/>
    </dgm:pt>
    <dgm:pt modelId="{6EF8F92A-AC1E-4961-821F-246381F9F4BB}" type="pres">
      <dgm:prSet presAssocID="{A1048243-2448-4373-9CD0-EB1C83EBDD71}" presName="bSp" presStyleCnt="0"/>
      <dgm:spPr/>
    </dgm:pt>
    <dgm:pt modelId="{851E5CB1-2C3D-4484-8115-0FC36E0E5E49}" type="pres">
      <dgm:prSet presAssocID="{A1048243-2448-4373-9CD0-EB1C83EBDD71}" presName="process" presStyleCnt="0"/>
      <dgm:spPr/>
    </dgm:pt>
    <dgm:pt modelId="{40F7174D-D695-4536-B5D4-5E44F482DF75}" type="pres">
      <dgm:prSet presAssocID="{5C8095B5-F7F5-41B1-B3BF-E06D0C76CEB4}" presName="composite1" presStyleCnt="0"/>
      <dgm:spPr/>
    </dgm:pt>
    <dgm:pt modelId="{11CCEDCE-00E9-4DD6-9CC6-CB5180D5D627}" type="pres">
      <dgm:prSet presAssocID="{5C8095B5-F7F5-41B1-B3BF-E06D0C76CEB4}" presName="dummyNode1" presStyleLbl="node1" presStyleIdx="0" presStyleCnt="2"/>
      <dgm:spPr/>
    </dgm:pt>
    <dgm:pt modelId="{D096C729-00DA-4664-BA62-1EFFFBA72265}" type="pres">
      <dgm:prSet presAssocID="{5C8095B5-F7F5-41B1-B3BF-E06D0C76CEB4}" presName="childNode1" presStyleLbl="bgAcc1" presStyleIdx="0" presStyleCnt="2">
        <dgm:presLayoutVars>
          <dgm:bulletEnabled val="1"/>
        </dgm:presLayoutVars>
      </dgm:prSet>
      <dgm:spPr/>
    </dgm:pt>
    <dgm:pt modelId="{19BFACDF-0665-4021-935B-0824B8D4C690}" type="pres">
      <dgm:prSet presAssocID="{5C8095B5-F7F5-41B1-B3BF-E06D0C76CEB4}" presName="childNode1tx" presStyleLbl="bgAcc1" presStyleIdx="0" presStyleCnt="2">
        <dgm:presLayoutVars>
          <dgm:bulletEnabled val="1"/>
        </dgm:presLayoutVars>
      </dgm:prSet>
      <dgm:spPr/>
    </dgm:pt>
    <dgm:pt modelId="{F60513BF-9833-4964-91A0-04F0DE8D0AE9}" type="pres">
      <dgm:prSet presAssocID="{5C8095B5-F7F5-41B1-B3BF-E06D0C76CEB4}" presName="parentNode1" presStyleLbl="node1" presStyleIdx="0" presStyleCnt="2" custScaleX="145509" custScaleY="119969" custLinFactNeighborX="-12500" custLinFactNeighborY="645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EFC65B8-E9FF-4D03-9693-FAFE466BC54A}" type="pres">
      <dgm:prSet presAssocID="{5C8095B5-F7F5-41B1-B3BF-E06D0C76CEB4}" presName="connSite1" presStyleCnt="0"/>
      <dgm:spPr/>
    </dgm:pt>
    <dgm:pt modelId="{00848C70-4C08-4007-A8F8-9E7746FE2E07}" type="pres">
      <dgm:prSet presAssocID="{04166B70-02A1-41A6-B814-0ED821914FA4}" presName="Name9" presStyleLbl="sibTrans2D1" presStyleIdx="0" presStyleCnt="1"/>
      <dgm:spPr/>
      <dgm:t>
        <a:bodyPr/>
        <a:lstStyle/>
        <a:p>
          <a:endParaRPr lang="fr-FR"/>
        </a:p>
      </dgm:t>
    </dgm:pt>
    <dgm:pt modelId="{324BDFC2-4C41-432C-B0F8-8BC38FCD671F}" type="pres">
      <dgm:prSet presAssocID="{157F5294-3412-4DB9-91CF-223C65CE4C8E}" presName="composite2" presStyleCnt="0"/>
      <dgm:spPr/>
    </dgm:pt>
    <dgm:pt modelId="{47233262-423E-4807-8827-5EA845EB32C7}" type="pres">
      <dgm:prSet presAssocID="{157F5294-3412-4DB9-91CF-223C65CE4C8E}" presName="dummyNode2" presStyleLbl="node1" presStyleIdx="0" presStyleCnt="2"/>
      <dgm:spPr/>
    </dgm:pt>
    <dgm:pt modelId="{DC493364-2DEC-4985-9659-7A3E82EBD4EC}" type="pres">
      <dgm:prSet presAssocID="{157F5294-3412-4DB9-91CF-223C65CE4C8E}" presName="childNode2" presStyleLbl="bgAcc1" presStyleIdx="1" presStyleCnt="2">
        <dgm:presLayoutVars>
          <dgm:bulletEnabled val="1"/>
        </dgm:presLayoutVars>
      </dgm:prSet>
      <dgm:spPr/>
    </dgm:pt>
    <dgm:pt modelId="{A43CD450-F9F2-4CE9-840E-606BC1B32896}" type="pres">
      <dgm:prSet presAssocID="{157F5294-3412-4DB9-91CF-223C65CE4C8E}" presName="childNode2tx" presStyleLbl="bgAcc1" presStyleIdx="1" presStyleCnt="2">
        <dgm:presLayoutVars>
          <dgm:bulletEnabled val="1"/>
        </dgm:presLayoutVars>
      </dgm:prSet>
      <dgm:spPr/>
    </dgm:pt>
    <dgm:pt modelId="{FE147CDD-9E09-48F8-997D-DEEBB929717C}" type="pres">
      <dgm:prSet presAssocID="{157F5294-3412-4DB9-91CF-223C65CE4C8E}" presName="parentNode2" presStyleLbl="node1" presStyleIdx="1" presStyleCnt="2" custScaleX="270987" custScaleY="15898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D85716-2C59-4A26-90D5-6149824C460F}" type="pres">
      <dgm:prSet presAssocID="{157F5294-3412-4DB9-91CF-223C65CE4C8E}" presName="connSite2" presStyleCnt="0"/>
      <dgm:spPr/>
    </dgm:pt>
  </dgm:ptLst>
  <dgm:cxnLst>
    <dgm:cxn modelId="{8801BC75-D935-49C1-86A6-C3045FD23719}" type="presOf" srcId="{04166B70-02A1-41A6-B814-0ED821914FA4}" destId="{00848C70-4C08-4007-A8F8-9E7746FE2E07}" srcOrd="0" destOrd="0" presId="urn:microsoft.com/office/officeart/2005/8/layout/hProcess4"/>
    <dgm:cxn modelId="{95A16D2F-EC68-4DD7-88F2-6DBE08C085BE}" srcId="{A1048243-2448-4373-9CD0-EB1C83EBDD71}" destId="{157F5294-3412-4DB9-91CF-223C65CE4C8E}" srcOrd="1" destOrd="0" parTransId="{54B01815-19AF-4C08-AB67-79049ACCF696}" sibTransId="{816D2947-D1FB-4EC8-BCC0-3EACDE9C6314}"/>
    <dgm:cxn modelId="{4BBA92F7-CD2E-4DD0-8540-D88A8F272953}" type="presOf" srcId="{A1048243-2448-4373-9CD0-EB1C83EBDD71}" destId="{A7253CE2-895B-4486-AC6B-586F09B26F13}" srcOrd="0" destOrd="0" presId="urn:microsoft.com/office/officeart/2005/8/layout/hProcess4"/>
    <dgm:cxn modelId="{704FAEB4-E6C7-4CD8-9872-25752531428C}" srcId="{A1048243-2448-4373-9CD0-EB1C83EBDD71}" destId="{5C8095B5-F7F5-41B1-B3BF-E06D0C76CEB4}" srcOrd="0" destOrd="0" parTransId="{492F6946-3C60-467F-8A49-0693F07B6704}" sibTransId="{04166B70-02A1-41A6-B814-0ED821914FA4}"/>
    <dgm:cxn modelId="{86DFCFE0-B126-4F20-A626-CF0DDB7BC250}" type="presOf" srcId="{5C8095B5-F7F5-41B1-B3BF-E06D0C76CEB4}" destId="{F60513BF-9833-4964-91A0-04F0DE8D0AE9}" srcOrd="0" destOrd="0" presId="urn:microsoft.com/office/officeart/2005/8/layout/hProcess4"/>
    <dgm:cxn modelId="{11209B60-A677-42FB-8188-0906821A4B52}" type="presOf" srcId="{157F5294-3412-4DB9-91CF-223C65CE4C8E}" destId="{FE147CDD-9E09-48F8-997D-DEEBB929717C}" srcOrd="0" destOrd="0" presId="urn:microsoft.com/office/officeart/2005/8/layout/hProcess4"/>
    <dgm:cxn modelId="{0C6C4003-7BFC-4C24-8380-E8039CEF5320}" type="presParOf" srcId="{A7253CE2-895B-4486-AC6B-586F09B26F13}" destId="{57B36CEE-5B9E-464C-9959-A26F899893E3}" srcOrd="0" destOrd="0" presId="urn:microsoft.com/office/officeart/2005/8/layout/hProcess4"/>
    <dgm:cxn modelId="{0BB21D50-3BAB-4E47-8802-2005726D2714}" type="presParOf" srcId="{A7253CE2-895B-4486-AC6B-586F09B26F13}" destId="{6EF8F92A-AC1E-4961-821F-246381F9F4BB}" srcOrd="1" destOrd="0" presId="urn:microsoft.com/office/officeart/2005/8/layout/hProcess4"/>
    <dgm:cxn modelId="{FAA61AD3-2936-49A2-B6DB-5E2F68E30BAC}" type="presParOf" srcId="{A7253CE2-895B-4486-AC6B-586F09B26F13}" destId="{851E5CB1-2C3D-4484-8115-0FC36E0E5E49}" srcOrd="2" destOrd="0" presId="urn:microsoft.com/office/officeart/2005/8/layout/hProcess4"/>
    <dgm:cxn modelId="{E61D506A-DA94-4B0D-9AD7-3DC31B419A9F}" type="presParOf" srcId="{851E5CB1-2C3D-4484-8115-0FC36E0E5E49}" destId="{40F7174D-D695-4536-B5D4-5E44F482DF75}" srcOrd="0" destOrd="0" presId="urn:microsoft.com/office/officeart/2005/8/layout/hProcess4"/>
    <dgm:cxn modelId="{62BDB6D6-833B-49A6-8B25-140809397CAB}" type="presParOf" srcId="{40F7174D-D695-4536-B5D4-5E44F482DF75}" destId="{11CCEDCE-00E9-4DD6-9CC6-CB5180D5D627}" srcOrd="0" destOrd="0" presId="urn:microsoft.com/office/officeart/2005/8/layout/hProcess4"/>
    <dgm:cxn modelId="{A725420E-9068-490F-89DC-F580777421C1}" type="presParOf" srcId="{40F7174D-D695-4536-B5D4-5E44F482DF75}" destId="{D096C729-00DA-4664-BA62-1EFFFBA72265}" srcOrd="1" destOrd="0" presId="urn:microsoft.com/office/officeart/2005/8/layout/hProcess4"/>
    <dgm:cxn modelId="{0DC0ADB1-FBA9-4340-9471-7DA6DCDD4D6C}" type="presParOf" srcId="{40F7174D-D695-4536-B5D4-5E44F482DF75}" destId="{19BFACDF-0665-4021-935B-0824B8D4C690}" srcOrd="2" destOrd="0" presId="urn:microsoft.com/office/officeart/2005/8/layout/hProcess4"/>
    <dgm:cxn modelId="{1CC93AA3-CD59-4E16-82EA-CCF9E3F13C00}" type="presParOf" srcId="{40F7174D-D695-4536-B5D4-5E44F482DF75}" destId="{F60513BF-9833-4964-91A0-04F0DE8D0AE9}" srcOrd="3" destOrd="0" presId="urn:microsoft.com/office/officeart/2005/8/layout/hProcess4"/>
    <dgm:cxn modelId="{3F300C42-E738-485E-A666-F18214F5319E}" type="presParOf" srcId="{40F7174D-D695-4536-B5D4-5E44F482DF75}" destId="{CEFC65B8-E9FF-4D03-9693-FAFE466BC54A}" srcOrd="4" destOrd="0" presId="urn:microsoft.com/office/officeart/2005/8/layout/hProcess4"/>
    <dgm:cxn modelId="{A1418CDB-6AB9-4154-AD48-FD779DD50FDE}" type="presParOf" srcId="{851E5CB1-2C3D-4484-8115-0FC36E0E5E49}" destId="{00848C70-4C08-4007-A8F8-9E7746FE2E07}" srcOrd="1" destOrd="0" presId="urn:microsoft.com/office/officeart/2005/8/layout/hProcess4"/>
    <dgm:cxn modelId="{32089253-0517-417B-99A9-DA18869006B6}" type="presParOf" srcId="{851E5CB1-2C3D-4484-8115-0FC36E0E5E49}" destId="{324BDFC2-4C41-432C-B0F8-8BC38FCD671F}" srcOrd="2" destOrd="0" presId="urn:microsoft.com/office/officeart/2005/8/layout/hProcess4"/>
    <dgm:cxn modelId="{1C00E2BD-E599-4F91-BBD6-0EF10AD880ED}" type="presParOf" srcId="{324BDFC2-4C41-432C-B0F8-8BC38FCD671F}" destId="{47233262-423E-4807-8827-5EA845EB32C7}" srcOrd="0" destOrd="0" presId="urn:microsoft.com/office/officeart/2005/8/layout/hProcess4"/>
    <dgm:cxn modelId="{C19373EE-C0D3-4AEB-AC70-757819F56C1F}" type="presParOf" srcId="{324BDFC2-4C41-432C-B0F8-8BC38FCD671F}" destId="{DC493364-2DEC-4985-9659-7A3E82EBD4EC}" srcOrd="1" destOrd="0" presId="urn:microsoft.com/office/officeart/2005/8/layout/hProcess4"/>
    <dgm:cxn modelId="{2A7EE9C2-0FF8-4B8C-8FBA-2B06A7C9C66B}" type="presParOf" srcId="{324BDFC2-4C41-432C-B0F8-8BC38FCD671F}" destId="{A43CD450-F9F2-4CE9-840E-606BC1B32896}" srcOrd="2" destOrd="0" presId="urn:microsoft.com/office/officeart/2005/8/layout/hProcess4"/>
    <dgm:cxn modelId="{E53EB4E8-D6CD-4F38-A31A-549D4D9F1971}" type="presParOf" srcId="{324BDFC2-4C41-432C-B0F8-8BC38FCD671F}" destId="{FE147CDD-9E09-48F8-997D-DEEBB929717C}" srcOrd="3" destOrd="0" presId="urn:microsoft.com/office/officeart/2005/8/layout/hProcess4"/>
    <dgm:cxn modelId="{84EA6D72-D864-4AC6-8697-6F35AC7D8208}" type="presParOf" srcId="{324BDFC2-4C41-432C-B0F8-8BC38FCD671F}" destId="{39D85716-2C59-4A26-90D5-6149824C460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541CE-F96A-430D-A2D6-37AFE586A2BB}">
      <dsp:nvSpPr>
        <dsp:cNvPr id="0" name=""/>
        <dsp:cNvSpPr/>
      </dsp:nvSpPr>
      <dsp:spPr>
        <a:xfrm>
          <a:off x="0" y="5103"/>
          <a:ext cx="4176464" cy="1141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/>
            <a:t>التسويق الاستراتيجي</a:t>
          </a:r>
          <a:endParaRPr lang="fr-FR" sz="2400" kern="1200" dirty="0"/>
        </a:p>
      </dsp:txBody>
      <dsp:txXfrm>
        <a:off x="55744" y="60847"/>
        <a:ext cx="4064976" cy="1030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6C729-00DA-4664-BA62-1EFFFBA72265}">
      <dsp:nvSpPr>
        <dsp:cNvPr id="0" name=""/>
        <dsp:cNvSpPr/>
      </dsp:nvSpPr>
      <dsp:spPr>
        <a:xfrm>
          <a:off x="576064" y="545820"/>
          <a:ext cx="1326156" cy="1093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48C70-4C08-4007-A8F8-9E7746FE2E07}">
      <dsp:nvSpPr>
        <dsp:cNvPr id="0" name=""/>
        <dsp:cNvSpPr/>
      </dsp:nvSpPr>
      <dsp:spPr>
        <a:xfrm>
          <a:off x="1063215" y="-187850"/>
          <a:ext cx="2922260" cy="2922260"/>
        </a:xfrm>
        <a:prstGeom prst="leftCircularArrow">
          <a:avLst>
            <a:gd name="adj1" fmla="val 2303"/>
            <a:gd name="adj2" fmla="val 277804"/>
            <a:gd name="adj3" fmla="val 2075359"/>
            <a:gd name="adj4" fmla="val 9046533"/>
            <a:gd name="adj5" fmla="val 268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513BF-9833-4964-91A0-04F0DE8D0AE9}">
      <dsp:nvSpPr>
        <dsp:cNvPr id="0" name=""/>
        <dsp:cNvSpPr/>
      </dsp:nvSpPr>
      <dsp:spPr>
        <a:xfrm>
          <a:off x="455183" y="1388677"/>
          <a:ext cx="1715268" cy="5623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dirty="0" smtClean="0"/>
            <a:t>د. طارق بلحاج</a:t>
          </a:r>
          <a:endParaRPr lang="fr-FR" sz="1800" b="1" kern="1200" dirty="0"/>
        </a:p>
      </dsp:txBody>
      <dsp:txXfrm>
        <a:off x="471655" y="1405149"/>
        <a:ext cx="1682324" cy="529437"/>
      </dsp:txXfrm>
    </dsp:sp>
    <dsp:sp modelId="{DC493364-2DEC-4985-9659-7A3E82EBD4EC}">
      <dsp:nvSpPr>
        <dsp:cNvPr id="0" name=""/>
        <dsp:cNvSpPr/>
      </dsp:nvSpPr>
      <dsp:spPr>
        <a:xfrm>
          <a:off x="3351338" y="638351"/>
          <a:ext cx="1326156" cy="10938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47CDD-9E09-48F8-997D-DEEBB929717C}">
      <dsp:nvSpPr>
        <dsp:cNvPr id="0" name=""/>
        <dsp:cNvSpPr/>
      </dsp:nvSpPr>
      <dsp:spPr>
        <a:xfrm>
          <a:off x="2638238" y="265708"/>
          <a:ext cx="3194409" cy="745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800" b="1" kern="1200" smtClean="0"/>
            <a:t>موجهة لطلبة السنة الأولى ماستر، تخصص إدارة اعمال</a:t>
          </a:r>
          <a:endParaRPr lang="fr-FR" sz="1800" kern="1200" dirty="0"/>
        </a:p>
      </dsp:txBody>
      <dsp:txXfrm>
        <a:off x="2660067" y="287537"/>
        <a:ext cx="3150751" cy="701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1"/>
          <p:cNvSpPr>
            <a:spLocks noChangeArrowheads="1"/>
          </p:cNvSpPr>
          <p:nvPr userDrawn="1"/>
        </p:nvSpPr>
        <p:spPr bwMode="white">
          <a:xfrm>
            <a:off x="0" y="836613"/>
            <a:ext cx="9144000" cy="155575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IE">
              <a:solidFill>
                <a:srgbClr val="808080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5" name="Freeform 43"/>
          <p:cNvSpPr>
            <a:spLocks/>
          </p:cNvSpPr>
          <p:nvPr userDrawn="1"/>
        </p:nvSpPr>
        <p:spPr bwMode="invGray">
          <a:xfrm>
            <a:off x="0" y="836613"/>
            <a:ext cx="2139950" cy="15462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48" y="0"/>
              </a:cxn>
              <a:cxn ang="0">
                <a:pos x="1170" y="287"/>
              </a:cxn>
              <a:cxn ang="0">
                <a:pos x="0" y="286"/>
              </a:cxn>
              <a:cxn ang="0">
                <a:pos x="0" y="0"/>
              </a:cxn>
            </a:cxnLst>
            <a:rect l="0" t="0" r="r" b="b"/>
            <a:pathLst>
              <a:path w="1348" h="287">
                <a:moveTo>
                  <a:pt x="0" y="0"/>
                </a:moveTo>
                <a:lnTo>
                  <a:pt x="1348" y="0"/>
                </a:lnTo>
                <a:lnTo>
                  <a:pt x="1170" y="287"/>
                </a:lnTo>
                <a:lnTo>
                  <a:pt x="0" y="2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IE">
              <a:solidFill>
                <a:srgbClr val="808080"/>
              </a:solidFill>
              <a:latin typeface="Arial" pitchFamily="34" charset="0"/>
              <a:cs typeface="Arial" charset="0"/>
            </a:endParaRPr>
          </a:p>
        </p:txBody>
      </p:sp>
      <p:graphicFrame>
        <p:nvGraphicFramePr>
          <p:cNvPr id="6" name="Object 37"/>
          <p:cNvGraphicFramePr>
            <a:graphicFrameLocks noChangeAspect="1"/>
          </p:cNvGraphicFramePr>
          <p:nvPr/>
        </p:nvGraphicFramePr>
        <p:xfrm>
          <a:off x="0" y="0"/>
          <a:ext cx="91440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Image" r:id="rId3" imgW="8571429" imgH="1514286" progId="">
                  <p:embed/>
                </p:oleObj>
              </mc:Choice>
              <mc:Fallback>
                <p:oleObj name="Image" r:id="rId3" imgW="8571429" imgH="15142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ltGray">
                      <a:xfrm>
                        <a:off x="0" y="0"/>
                        <a:ext cx="91440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eform 42"/>
          <p:cNvSpPr>
            <a:spLocks/>
          </p:cNvSpPr>
          <p:nvPr userDrawn="1"/>
        </p:nvSpPr>
        <p:spPr bwMode="gray">
          <a:xfrm>
            <a:off x="0" y="836613"/>
            <a:ext cx="9145588" cy="1558925"/>
          </a:xfrm>
          <a:custGeom>
            <a:avLst/>
            <a:gdLst/>
            <a:ahLst/>
            <a:cxnLst>
              <a:cxn ang="0">
                <a:pos x="0" y="573"/>
              </a:cxn>
              <a:cxn ang="0">
                <a:pos x="4134" y="573"/>
              </a:cxn>
              <a:cxn ang="0">
                <a:pos x="4134" y="1"/>
              </a:cxn>
              <a:cxn ang="0">
                <a:pos x="322" y="0"/>
              </a:cxn>
              <a:cxn ang="0">
                <a:pos x="0" y="573"/>
              </a:cxn>
            </a:cxnLst>
            <a:rect l="0" t="0" r="r" b="b"/>
            <a:pathLst>
              <a:path w="4134" h="573">
                <a:moveTo>
                  <a:pt x="0" y="573"/>
                </a:moveTo>
                <a:lnTo>
                  <a:pt x="4134" y="573"/>
                </a:lnTo>
                <a:lnTo>
                  <a:pt x="4134" y="1"/>
                </a:lnTo>
                <a:lnTo>
                  <a:pt x="322" y="0"/>
                </a:lnTo>
                <a:lnTo>
                  <a:pt x="0" y="573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12549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IE">
              <a:solidFill>
                <a:srgbClr val="808080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38425" y="1601788"/>
            <a:ext cx="6324600" cy="685800"/>
          </a:xfrm>
        </p:spPr>
        <p:txBody>
          <a:bodyPr/>
          <a:lstStyle>
            <a:lvl1pPr>
              <a:defRPr sz="1400" b="0" i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292600"/>
            <a:ext cx="6400800" cy="5334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8710110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4747174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227013"/>
            <a:ext cx="2068512" cy="6170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7013"/>
            <a:ext cx="6053138" cy="6170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188081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4020108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68776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141358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8654225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4821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34122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939828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7370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0"/>
          <p:cNvGraphicFramePr>
            <a:graphicFrameLocks noChangeAspect="1"/>
          </p:cNvGraphicFramePr>
          <p:nvPr/>
        </p:nvGraphicFramePr>
        <p:xfrm>
          <a:off x="0" y="0"/>
          <a:ext cx="91440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Image" r:id="rId14" imgW="8571429" imgH="1514286" progId="">
                  <p:embed/>
                </p:oleObj>
              </mc:Choice>
              <mc:Fallback>
                <p:oleObj name="Image" r:id="rId14" imgW="8571429" imgH="15142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ltGray">
                      <a:xfrm>
                        <a:off x="0" y="0"/>
                        <a:ext cx="914400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5808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808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B2B2B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" name="Freeform 21"/>
          <p:cNvSpPr>
            <a:spLocks/>
          </p:cNvSpPr>
          <p:nvPr/>
        </p:nvSpPr>
        <p:spPr bwMode="gray">
          <a:xfrm>
            <a:off x="1828800" y="246063"/>
            <a:ext cx="7315200" cy="720725"/>
          </a:xfrm>
          <a:custGeom>
            <a:avLst/>
            <a:gdLst/>
            <a:ahLst/>
            <a:cxnLst>
              <a:cxn ang="0">
                <a:pos x="0" y="454"/>
              </a:cxn>
              <a:cxn ang="0">
                <a:pos x="4798" y="454"/>
              </a:cxn>
              <a:cxn ang="0">
                <a:pos x="4798" y="0"/>
              </a:cxn>
              <a:cxn ang="0">
                <a:pos x="382" y="3"/>
              </a:cxn>
              <a:cxn ang="0">
                <a:pos x="0" y="454"/>
              </a:cxn>
            </a:cxnLst>
            <a:rect l="0" t="0" r="r" b="b"/>
            <a:pathLst>
              <a:path w="4798" h="454">
                <a:moveTo>
                  <a:pt x="0" y="454"/>
                </a:moveTo>
                <a:lnTo>
                  <a:pt x="4798" y="454"/>
                </a:lnTo>
                <a:lnTo>
                  <a:pt x="4798" y="0"/>
                </a:lnTo>
                <a:lnTo>
                  <a:pt x="382" y="3"/>
                </a:lnTo>
                <a:lnTo>
                  <a:pt x="0" y="454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IE">
              <a:solidFill>
                <a:srgbClr val="808080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1046" name="Freeform 22"/>
          <p:cNvSpPr>
            <a:spLocks/>
          </p:cNvSpPr>
          <p:nvPr/>
        </p:nvSpPr>
        <p:spPr bwMode="gray">
          <a:xfrm>
            <a:off x="0" y="966788"/>
            <a:ext cx="1828800" cy="288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38" y="0"/>
              </a:cxn>
              <a:cxn ang="0">
                <a:pos x="1138" y="182"/>
              </a:cxn>
              <a:cxn ang="0">
                <a:pos x="0" y="181"/>
              </a:cxn>
              <a:cxn ang="0">
                <a:pos x="0" y="0"/>
              </a:cxn>
            </a:cxnLst>
            <a:rect l="0" t="0" r="r" b="b"/>
            <a:pathLst>
              <a:path w="1338" h="182">
                <a:moveTo>
                  <a:pt x="0" y="0"/>
                </a:moveTo>
                <a:lnTo>
                  <a:pt x="1338" y="0"/>
                </a:lnTo>
                <a:lnTo>
                  <a:pt x="1138" y="182"/>
                </a:lnTo>
                <a:lnTo>
                  <a:pt x="0" y="18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IE">
              <a:solidFill>
                <a:srgbClr val="808080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406650" y="227013"/>
            <a:ext cx="6324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493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608173152"/>
              </p:ext>
            </p:extLst>
          </p:nvPr>
        </p:nvGraphicFramePr>
        <p:xfrm>
          <a:off x="2411760" y="1916832"/>
          <a:ext cx="4176464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313019" y="492761"/>
            <a:ext cx="4670425" cy="927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/>
          <a:lstStyle/>
          <a:p>
            <a:pPr algn="ctr" rtl="1"/>
            <a:r>
              <a:rPr lang="ar-DZ" sz="2000" b="1" dirty="0" smtClean="0">
                <a:solidFill>
                  <a:schemeClr val="bg1"/>
                </a:solidFill>
              </a:rPr>
              <a:t>جامعة عبد الحفيظ </a:t>
            </a:r>
            <a:r>
              <a:rPr lang="ar-DZ" sz="2000" b="1" dirty="0" err="1" smtClean="0">
                <a:solidFill>
                  <a:schemeClr val="bg1"/>
                </a:solidFill>
              </a:rPr>
              <a:t>بوالصوف</a:t>
            </a:r>
            <a:r>
              <a:rPr lang="ar-SA" sz="2000" b="1" dirty="0" smtClean="0">
                <a:solidFill>
                  <a:schemeClr val="bg1"/>
                </a:solidFill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</a:rPr>
              <a:t>- </a:t>
            </a:r>
            <a:r>
              <a:rPr lang="ar-SA" sz="2000" b="1" dirty="0" smtClean="0">
                <a:solidFill>
                  <a:schemeClr val="bg1"/>
                </a:solidFill>
              </a:rPr>
              <a:t>ميلة، الجزائر</a:t>
            </a:r>
            <a:endParaRPr lang="fr-FR" sz="2000" b="1" dirty="0">
              <a:solidFill>
                <a:schemeClr val="bg1"/>
              </a:solidFill>
            </a:endParaRPr>
          </a:p>
          <a:p>
            <a:pPr algn="ctr" rtl="1">
              <a:lnSpc>
                <a:spcPct val="150000"/>
              </a:lnSpc>
            </a:pPr>
            <a:endParaRPr lang="fr-FR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1396186383"/>
              </p:ext>
            </p:extLst>
          </p:nvPr>
        </p:nvGraphicFramePr>
        <p:xfrm>
          <a:off x="1547664" y="3573016"/>
          <a:ext cx="6408712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23511865"/>
      </p:ext>
    </p:extLst>
  </p:cSld>
  <p:clrMapOvr>
    <a:masterClrMapping/>
  </p:clrMapOvr>
  <p:transition advTm="24999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090358"/>
              </p:ext>
            </p:extLst>
          </p:nvPr>
        </p:nvGraphicFramePr>
        <p:xfrm>
          <a:off x="683568" y="1484784"/>
          <a:ext cx="7888313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953"/>
                <a:gridCol w="1524360"/>
              </a:tblGrid>
              <a:tr h="722009">
                <a:tc>
                  <a:txBody>
                    <a:bodyPr/>
                    <a:lstStyle/>
                    <a:p>
                      <a:pPr lvl="0" algn="just" rtl="1"/>
                      <a:r>
                        <a:rPr kumimoji="0" lang="ar-SA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مجموع المشترين والبائعين الذين تتم بينهم عملية مبادلة تتعلق بسلعة أو مجموعة من </a:t>
                      </a:r>
                      <a:r>
                        <a:rPr kumimoji="0" lang="ar-SA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السلع </a:t>
                      </a:r>
                      <a:r>
                        <a:rPr kumimoji="0" lang="ar-SA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(إما مباشرة يدا </a:t>
                      </a:r>
                      <a:r>
                        <a:rPr kumimoji="0" lang="ar-SA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بيد </a:t>
                      </a:r>
                      <a:r>
                        <a:rPr kumimoji="0" lang="ar-SA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، أو عن طريق </a:t>
                      </a:r>
                      <a:r>
                        <a:rPr kumimoji="0" lang="ar-SA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الهاتف </a:t>
                      </a:r>
                      <a:r>
                        <a:rPr kumimoji="0" lang="ar-SA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،أو عن طريق وسائل </a:t>
                      </a:r>
                      <a:r>
                        <a:rPr kumimoji="0" lang="ar-SA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أخرى )</a:t>
                      </a:r>
                      <a:endParaRPr kumimoji="0" lang="ar-SA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Kotler</a:t>
                      </a:r>
                      <a:r>
                        <a:rPr lang="fr-FR" sz="1400" b="0" i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fr-FR" sz="1400" b="0" i="1" u="sng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Les clés du marketing</a:t>
                      </a:r>
                      <a:r>
                        <a:rPr lang="fr-FR" sz="1400" b="0" i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Op.cit, p : 89</a:t>
                      </a:r>
                      <a:endParaRPr lang="fr-FR" sz="1400" b="0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 algn="just" rtl="1"/>
                      <a:endParaRPr kumimoji="0" lang="fr-FR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1" eaLnBrk="1" latinLnBrk="0" hangingPunct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السوق هو</a:t>
                      </a:r>
                      <a:endParaRPr kumimoji="0" lang="en-I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77DE1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464995"/>
              </p:ext>
            </p:extLst>
          </p:nvPr>
        </p:nvGraphicFramePr>
        <p:xfrm>
          <a:off x="654092" y="2708920"/>
          <a:ext cx="7916888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2528"/>
                <a:gridCol w="1524360"/>
              </a:tblGrid>
              <a:tr h="687071">
                <a:tc>
                  <a:txBody>
                    <a:bodyPr/>
                    <a:lstStyle/>
                    <a:p>
                      <a:pPr lvl="0" algn="just" rtl="1"/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المكان الذي يلتقي فيه البائع بالمشتري  وتعرض فيه السلع للبيع عند سعر محدد يقبله المشترون ويتم فيه تحويل ملكية تلك السلع</a:t>
                      </a:r>
                    </a:p>
                    <a:p>
                      <a:pPr lvl="0" algn="l" rtl="0"/>
                      <a:r>
                        <a:rPr kumimoji="0" lang="ar-SA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 </a:t>
                      </a:r>
                      <a:r>
                        <a:rPr lang="en-GB" sz="1400" b="0" i="1" u="sng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Robert, </a:t>
                      </a:r>
                      <a:r>
                        <a:rPr lang="en-GB" sz="1400" b="0" i="1" u="sng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Hisrish</a:t>
                      </a:r>
                      <a:r>
                        <a:rPr lang="en-GB" sz="1400" b="0" i="1" u="sng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Marketing, 2° Ed, Baron’s educational series, New York, 2000, p: 74. </a:t>
                      </a:r>
                      <a:endParaRPr lang="fr-FR" sz="1400" b="0" i="1" u="sng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82ED1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600" b="1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السوق هو</a:t>
                      </a:r>
                      <a:endParaRPr lang="en-IE" sz="14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82ED17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613104"/>
              </p:ext>
            </p:extLst>
          </p:nvPr>
        </p:nvGraphicFramePr>
        <p:xfrm>
          <a:off x="657227" y="4077072"/>
          <a:ext cx="7915301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3045"/>
                <a:gridCol w="1552256"/>
              </a:tblGrid>
              <a:tr h="1143008">
                <a:tc>
                  <a:txBody>
                    <a:bodyPr/>
                    <a:lstStyle/>
                    <a:p>
                      <a:pPr lvl="0" algn="just" rtl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مجموع  المنظمات والأفراد الذين لديهم حاجة لمنتجات معينة، ولديهم القدرة </a:t>
                      </a:r>
                      <a:r>
                        <a:rPr kumimoji="0" lang="ar-SA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والإستعداد</a:t>
                      </a:r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 لإشباع هذه الحاجة من خلال السلع والخدمات التي تحاول المؤسسة تقديمها لهم</a:t>
                      </a:r>
                      <a:endParaRPr kumimoji="0" lang="ar-SA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  <a:p>
                      <a:pPr lvl="0" algn="just" rtl="0"/>
                      <a:r>
                        <a:rPr lang="en-GB" sz="1400" b="0" i="1" u="sng" kern="12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Ph.Kotler</a:t>
                      </a:r>
                      <a:r>
                        <a:rPr lang="en-GB" sz="1400" b="0" i="1" u="sng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Lateral marketing, Hoboken, New Jersey 2003, p: 21.</a:t>
                      </a:r>
                      <a:endParaRPr lang="fr-FR" sz="1400" b="0" i="1" u="sng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408089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ar-SA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aditional Arabic" pitchFamily="18" charset="-78"/>
                          <a:ea typeface="Arial" pitchFamily="34" charset="0"/>
                          <a:cs typeface="Traditional Arabic" pitchFamily="18" charset="-78"/>
                        </a:rPr>
                        <a:t>السوق هو</a:t>
                      </a:r>
                      <a:endParaRPr kumimoji="0" lang="en-IE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aditional Arabic" pitchFamily="18" charset="-78"/>
                        <a:ea typeface="Arial" pitchFamily="34" charset="0"/>
                        <a:cs typeface="Traditional Arabic" pitchFamily="18" charset="-78"/>
                      </a:endParaRPr>
                    </a:p>
                  </a:txBody>
                  <a:tcPr anchor="ctr">
                    <a:solidFill>
                      <a:srgbClr val="408089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2330" name="Title 1"/>
          <p:cNvSpPr>
            <a:spLocks noGrp="1"/>
          </p:cNvSpPr>
          <p:nvPr>
            <p:ph type="title"/>
          </p:nvPr>
        </p:nvSpPr>
        <p:spPr>
          <a:xfrm>
            <a:off x="2799158" y="214290"/>
            <a:ext cx="5733282" cy="762000"/>
          </a:xfrm>
        </p:spPr>
        <p:txBody>
          <a:bodyPr/>
          <a:lstStyle/>
          <a:p>
            <a:pPr algn="just" rtl="1" eaLnBrk="1" hangingPunct="1"/>
            <a:r>
              <a:rPr lang="ar-SA" sz="2200" dirty="0" smtClean="0"/>
              <a:t>السوق والبيئة التسويقية  ـــــــــــــــــــــــــــ</a:t>
            </a:r>
            <a:r>
              <a:rPr lang="ar-SA" sz="2000" dirty="0" smtClean="0"/>
              <a:t>   تعريف السوق      </a:t>
            </a:r>
            <a:endParaRPr lang="en-IE" sz="2200" dirty="0" smtClean="0"/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5364088" y="1052736"/>
            <a:ext cx="2560341" cy="488093"/>
          </a:xfrm>
        </p:spPr>
        <p:txBody>
          <a:bodyPr/>
          <a:lstStyle/>
          <a:p>
            <a:pPr algn="just" rtl="1">
              <a:buNone/>
            </a:pPr>
            <a:r>
              <a:rPr lang="ar-SA" b="1" kern="1200" dirty="0" smtClean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السوق بالنسبة للاقتصاديين هو:</a:t>
            </a:r>
            <a:endParaRPr lang="fr-FR" b="1" kern="1200" dirty="0" smtClean="0">
              <a:solidFill>
                <a:srgbClr val="000000"/>
              </a:solidFill>
              <a:latin typeface="Traditional Arabic" pitchFamily="18" charset="-78"/>
              <a:ea typeface="Arial" pitchFamily="34" charset="0"/>
              <a:cs typeface="Traditional Arabic" pitchFamily="18" charset="-78"/>
            </a:endParaRPr>
          </a:p>
        </p:txBody>
      </p:sp>
      <p:sp>
        <p:nvSpPr>
          <p:cNvPr id="35" name="Espace réservé du contenu 2"/>
          <p:cNvSpPr txBox="1">
            <a:spLocks/>
          </p:cNvSpPr>
          <p:nvPr/>
        </p:nvSpPr>
        <p:spPr bwMode="auto">
          <a:xfrm>
            <a:off x="5364088" y="3645024"/>
            <a:ext cx="2560341" cy="48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just" rtl="1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ar-SA" sz="2000" b="1" dirty="0">
                <a:solidFill>
                  <a:srgbClr val="000000"/>
                </a:solidFill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بالنسبة للتسويقيين هو:</a:t>
            </a:r>
            <a:endParaRPr lang="fr-FR" sz="2000" b="1" dirty="0">
              <a:solidFill>
                <a:srgbClr val="000000"/>
              </a:solidFill>
              <a:latin typeface="Traditional Arabic" pitchFamily="18" charset="-78"/>
              <a:ea typeface="Arial" pitchFamily="34" charset="0"/>
              <a:cs typeface="Traditional Arabic" pitchFamily="18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5344180"/>
            <a:ext cx="75608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DZ" altLang="zh-CN" sz="1900" b="1" dirty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ي</a:t>
            </a:r>
            <a:r>
              <a:rPr lang="ar-SA" altLang="zh-CN" sz="1900" b="1" dirty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مكننا أن نتبنى تعريفا ضيقا أو واسعا للسوق من خلال خصائص الأفراد والمنظمات التي يتكون منها وتبعا لذلك فإنه ينقسم إلى نوعين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1520" y="5689231"/>
            <a:ext cx="633670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ar-SA" altLang="zh-CN" sz="1900" b="1" dirty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سوق المنتجات الاستهلاكية أو السوق </a:t>
            </a:r>
            <a:r>
              <a:rPr lang="ar-SA" altLang="zh-CN" sz="1900" b="1" dirty="0" err="1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الشامل </a:t>
            </a:r>
            <a:r>
              <a:rPr lang="ar-SA" altLang="zh-CN" sz="1700" b="1" dirty="0" err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lang="ar-SA" altLang="zh-CN" sz="1700" b="1" dirty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fr-FR" altLang="zh-CN" sz="1700" b="1" dirty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Mass </a:t>
            </a:r>
            <a:r>
              <a:rPr lang="fr-FR" altLang="zh-CN" sz="1700" b="1" dirty="0" err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market</a:t>
            </a:r>
            <a:r>
              <a:rPr lang="ar-SA" altLang="zh-CN" sz="1700" b="1" dirty="0" err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</a:t>
            </a:r>
            <a:endParaRPr lang="ar-SA" altLang="zh-CN" sz="1700" b="1" dirty="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algn="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ar-SA" altLang="zh-CN" sz="1900" b="1" dirty="0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 سوق المنتجـات الصناعية أو سوق العميـل </a:t>
            </a:r>
            <a:r>
              <a:rPr lang="ar-SA" altLang="zh-CN" sz="1900" b="1" dirty="0" err="1">
                <a:solidFill>
                  <a:srgbClr val="000000"/>
                </a:solidFill>
                <a:latin typeface="Traditional Arabic" pitchFamily="18" charset="-78"/>
                <a:ea typeface="SimSun" pitchFamily="2" charset="-122"/>
                <a:cs typeface="Traditional Arabic" pitchFamily="18" charset="-78"/>
              </a:rPr>
              <a:t>الفرد </a:t>
            </a:r>
            <a:r>
              <a:rPr lang="ar-SA" altLang="zh-CN" sz="1700" b="1" dirty="0" err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lang="en-US" altLang="zh-CN" sz="1700" b="1" dirty="0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Individual market</a:t>
            </a:r>
            <a:r>
              <a:rPr lang="ar-SA" altLang="zh-CN" sz="1700" b="1" dirty="0" err="1">
                <a:solidFill>
                  <a:srgbClr val="00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</a:t>
            </a:r>
            <a:endParaRPr lang="fr-FR" altLang="zh-CN" sz="1700" b="1" dirty="0">
              <a:solidFill>
                <a:srgbClr val="0000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002868"/>
      </p:ext>
    </p:extLst>
  </p:cSld>
  <p:clrMapOvr>
    <a:masterClrMapping/>
  </p:clrMapOvr>
  <p:transition advTm="890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88024" y="1196752"/>
            <a:ext cx="3528392" cy="762000"/>
          </a:xfrm>
        </p:spPr>
        <p:txBody>
          <a:bodyPr/>
          <a:lstStyle/>
          <a:p>
            <a:r>
              <a:rPr lang="ar-SA" sz="2000" dirty="0" smtClean="0">
                <a:solidFill>
                  <a:srgbClr val="000000"/>
                </a:solidFill>
              </a:rPr>
              <a:t>تعريف السوق حسب امتداد </a:t>
            </a:r>
            <a:r>
              <a:rPr lang="ar-SA" sz="2000" dirty="0" err="1" smtClean="0">
                <a:solidFill>
                  <a:srgbClr val="000000"/>
                </a:solidFill>
              </a:rPr>
              <a:t>المنتوج:</a:t>
            </a:r>
            <a:endParaRPr lang="fr-FR" sz="2000" dirty="0">
              <a:solidFill>
                <a:srgbClr val="000000"/>
              </a:solidFill>
            </a:endParaRP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555776" y="2726590"/>
            <a:ext cx="4143404" cy="2214578"/>
            <a:chOff x="432" y="1248"/>
            <a:chExt cx="4992" cy="2664"/>
          </a:xfrm>
        </p:grpSpPr>
        <p:sp>
          <p:nvSpPr>
            <p:cNvPr id="5" name="Oval 7"/>
            <p:cNvSpPr>
              <a:spLocks noChangeArrowheads="1"/>
            </p:cNvSpPr>
            <p:nvPr/>
          </p:nvSpPr>
          <p:spPr bwMode="auto">
            <a:xfrm>
              <a:off x="1776" y="1248"/>
              <a:ext cx="2304" cy="2256"/>
            </a:xfrm>
            <a:prstGeom prst="ellipse">
              <a:avLst/>
            </a:prstGeom>
            <a:solidFill>
              <a:srgbClr val="549C32">
                <a:alpha val="50195"/>
              </a:srgbClr>
            </a:solidFill>
            <a:ln w="12700">
              <a:solidFill>
                <a:srgbClr val="5D7C2A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2160" y="2352"/>
              <a:ext cx="1728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b="1" dirty="0">
                  <a:solidFill>
                    <a:srgbClr val="000000"/>
                  </a:solidFill>
                  <a:cs typeface="Arial" charset="0"/>
                </a:rPr>
                <a:t>السوق الاساسي</a:t>
              </a:r>
              <a:endParaRPr lang="en-US" b="1" dirty="0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432" y="1645"/>
              <a:ext cx="1728" cy="415"/>
            </a:xfrm>
            <a:prstGeom prst="rect">
              <a:avLst/>
            </a:prstGeom>
            <a:solidFill>
              <a:srgbClr val="3F7707"/>
            </a:solidFill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b="1" dirty="0">
                  <a:solidFill>
                    <a:srgbClr val="FFFFFF"/>
                  </a:solidFill>
                </a:rPr>
                <a:t>السوق الداعم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3648" y="1701"/>
              <a:ext cx="1776" cy="397"/>
            </a:xfrm>
            <a:prstGeom prst="rect">
              <a:avLst/>
            </a:prstGeom>
            <a:solidFill>
              <a:srgbClr val="3F7707"/>
            </a:solidFill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b="1" dirty="0">
                  <a:solidFill>
                    <a:srgbClr val="FFFFFF"/>
                  </a:solidFill>
                </a:rPr>
                <a:t>السوق المجاور</a:t>
              </a:r>
              <a:endParaRPr lang="en-US" sz="20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>
              <a:off x="1872" y="3504"/>
              <a:ext cx="2016" cy="408"/>
            </a:xfrm>
            <a:prstGeom prst="rect">
              <a:avLst/>
            </a:prstGeom>
            <a:solidFill>
              <a:srgbClr val="3F7707"/>
            </a:solidFill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b="1" dirty="0">
                  <a:solidFill>
                    <a:srgbClr val="FFFFFF"/>
                  </a:solidFill>
                </a:rPr>
                <a:t>السوق العام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auto">
            <a:xfrm>
              <a:off x="1764" y="2060"/>
              <a:ext cx="73" cy="337"/>
            </a:xfrm>
            <a:custGeom>
              <a:avLst/>
              <a:gdLst>
                <a:gd name="T0" fmla="*/ 18 w 48"/>
                <a:gd name="T1" fmla="*/ 221 h 221"/>
                <a:gd name="T2" fmla="*/ 18 w 48"/>
                <a:gd name="T3" fmla="*/ 192 h 221"/>
                <a:gd name="T4" fmla="*/ 20 w 48"/>
                <a:gd name="T5" fmla="*/ 165 h 221"/>
                <a:gd name="T6" fmla="*/ 21 w 48"/>
                <a:gd name="T7" fmla="*/ 136 h 221"/>
                <a:gd name="T8" fmla="*/ 25 w 48"/>
                <a:gd name="T9" fmla="*/ 109 h 221"/>
                <a:gd name="T10" fmla="*/ 29 w 48"/>
                <a:gd name="T11" fmla="*/ 82 h 221"/>
                <a:gd name="T12" fmla="*/ 35 w 48"/>
                <a:gd name="T13" fmla="*/ 56 h 221"/>
                <a:gd name="T14" fmla="*/ 43 w 48"/>
                <a:gd name="T15" fmla="*/ 31 h 221"/>
                <a:gd name="T16" fmla="*/ 48 w 48"/>
                <a:gd name="T17" fmla="*/ 4 h 221"/>
                <a:gd name="T18" fmla="*/ 33 w 48"/>
                <a:gd name="T19" fmla="*/ 0 h 221"/>
                <a:gd name="T20" fmla="*/ 27 w 48"/>
                <a:gd name="T21" fmla="*/ 27 h 221"/>
                <a:gd name="T22" fmla="*/ 20 w 48"/>
                <a:gd name="T23" fmla="*/ 54 h 221"/>
                <a:gd name="T24" fmla="*/ 14 w 48"/>
                <a:gd name="T25" fmla="*/ 80 h 221"/>
                <a:gd name="T26" fmla="*/ 10 w 48"/>
                <a:gd name="T27" fmla="*/ 107 h 221"/>
                <a:gd name="T28" fmla="*/ 6 w 48"/>
                <a:gd name="T29" fmla="*/ 136 h 221"/>
                <a:gd name="T30" fmla="*/ 2 w 48"/>
                <a:gd name="T31" fmla="*/ 163 h 221"/>
                <a:gd name="T32" fmla="*/ 2 w 48"/>
                <a:gd name="T33" fmla="*/ 192 h 221"/>
                <a:gd name="T34" fmla="*/ 0 w 48"/>
                <a:gd name="T35" fmla="*/ 221 h 221"/>
                <a:gd name="T36" fmla="*/ 18 w 48"/>
                <a:gd name="T37" fmla="*/ 221 h 22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8"/>
                <a:gd name="T58" fmla="*/ 0 h 221"/>
                <a:gd name="T59" fmla="*/ 48 w 48"/>
                <a:gd name="T60" fmla="*/ 221 h 22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8" h="221">
                  <a:moveTo>
                    <a:pt x="18" y="221"/>
                  </a:moveTo>
                  <a:lnTo>
                    <a:pt x="18" y="192"/>
                  </a:lnTo>
                  <a:lnTo>
                    <a:pt x="20" y="165"/>
                  </a:lnTo>
                  <a:lnTo>
                    <a:pt x="21" y="136"/>
                  </a:lnTo>
                  <a:lnTo>
                    <a:pt x="25" y="109"/>
                  </a:lnTo>
                  <a:lnTo>
                    <a:pt x="29" y="82"/>
                  </a:lnTo>
                  <a:lnTo>
                    <a:pt x="35" y="56"/>
                  </a:lnTo>
                  <a:lnTo>
                    <a:pt x="43" y="31"/>
                  </a:lnTo>
                  <a:lnTo>
                    <a:pt x="48" y="4"/>
                  </a:lnTo>
                  <a:lnTo>
                    <a:pt x="33" y="0"/>
                  </a:lnTo>
                  <a:lnTo>
                    <a:pt x="27" y="27"/>
                  </a:lnTo>
                  <a:lnTo>
                    <a:pt x="20" y="54"/>
                  </a:lnTo>
                  <a:lnTo>
                    <a:pt x="14" y="80"/>
                  </a:lnTo>
                  <a:lnTo>
                    <a:pt x="10" y="107"/>
                  </a:lnTo>
                  <a:lnTo>
                    <a:pt x="6" y="136"/>
                  </a:lnTo>
                  <a:lnTo>
                    <a:pt x="2" y="163"/>
                  </a:lnTo>
                  <a:lnTo>
                    <a:pt x="2" y="192"/>
                  </a:lnTo>
                  <a:lnTo>
                    <a:pt x="0" y="221"/>
                  </a:lnTo>
                  <a:lnTo>
                    <a:pt x="18" y="221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1" name="Freeform 13"/>
            <p:cNvSpPr>
              <a:spLocks/>
            </p:cNvSpPr>
            <p:nvPr/>
          </p:nvSpPr>
          <p:spPr bwMode="auto">
            <a:xfrm>
              <a:off x="1776" y="2400"/>
              <a:ext cx="867" cy="1109"/>
            </a:xfrm>
            <a:custGeom>
              <a:avLst/>
              <a:gdLst>
                <a:gd name="T0" fmla="*/ 540 w 569"/>
                <a:gd name="T1" fmla="*/ 704 h 727"/>
                <a:gd name="T2" fmla="*/ 482 w 569"/>
                <a:gd name="T3" fmla="*/ 683 h 727"/>
                <a:gd name="T4" fmla="*/ 426 w 569"/>
                <a:gd name="T5" fmla="*/ 660 h 727"/>
                <a:gd name="T6" fmla="*/ 375 w 569"/>
                <a:gd name="T7" fmla="*/ 631 h 727"/>
                <a:gd name="T8" fmla="*/ 325 w 569"/>
                <a:gd name="T9" fmla="*/ 597 h 727"/>
                <a:gd name="T10" fmla="*/ 277 w 569"/>
                <a:gd name="T11" fmla="*/ 560 h 727"/>
                <a:gd name="T12" fmla="*/ 233 w 569"/>
                <a:gd name="T13" fmla="*/ 520 h 727"/>
                <a:gd name="T14" fmla="*/ 192 w 569"/>
                <a:gd name="T15" fmla="*/ 478 h 727"/>
                <a:gd name="T16" fmla="*/ 156 w 569"/>
                <a:gd name="T17" fmla="*/ 430 h 727"/>
                <a:gd name="T18" fmla="*/ 123 w 569"/>
                <a:gd name="T19" fmla="*/ 380 h 727"/>
                <a:gd name="T20" fmla="*/ 94 w 569"/>
                <a:gd name="T21" fmla="*/ 328 h 727"/>
                <a:gd name="T22" fmla="*/ 69 w 569"/>
                <a:gd name="T23" fmla="*/ 272 h 727"/>
                <a:gd name="T24" fmla="*/ 48 w 569"/>
                <a:gd name="T25" fmla="*/ 215 h 727"/>
                <a:gd name="T26" fmla="*/ 33 w 569"/>
                <a:gd name="T27" fmla="*/ 155 h 727"/>
                <a:gd name="T28" fmla="*/ 23 w 569"/>
                <a:gd name="T29" fmla="*/ 94 h 727"/>
                <a:gd name="T30" fmla="*/ 18 w 569"/>
                <a:gd name="T31" fmla="*/ 32 h 727"/>
                <a:gd name="T32" fmla="*/ 0 w 569"/>
                <a:gd name="T33" fmla="*/ 0 h 727"/>
                <a:gd name="T34" fmla="*/ 4 w 569"/>
                <a:gd name="T35" fmla="*/ 65 h 727"/>
                <a:gd name="T36" fmla="*/ 12 w 569"/>
                <a:gd name="T37" fmla="*/ 128 h 727"/>
                <a:gd name="T38" fmla="*/ 25 w 569"/>
                <a:gd name="T39" fmla="*/ 190 h 727"/>
                <a:gd name="T40" fmla="*/ 43 w 569"/>
                <a:gd name="T41" fmla="*/ 249 h 727"/>
                <a:gd name="T42" fmla="*/ 66 w 569"/>
                <a:gd name="T43" fmla="*/ 307 h 727"/>
                <a:gd name="T44" fmla="*/ 94 w 569"/>
                <a:gd name="T45" fmla="*/ 362 h 727"/>
                <a:gd name="T46" fmla="*/ 125 w 569"/>
                <a:gd name="T47" fmla="*/ 414 h 727"/>
                <a:gd name="T48" fmla="*/ 162 w 569"/>
                <a:gd name="T49" fmla="*/ 464 h 727"/>
                <a:gd name="T50" fmla="*/ 200 w 569"/>
                <a:gd name="T51" fmla="*/ 510 h 727"/>
                <a:gd name="T52" fmla="*/ 244 w 569"/>
                <a:gd name="T53" fmla="*/ 552 h 727"/>
                <a:gd name="T54" fmla="*/ 290 w 569"/>
                <a:gd name="T55" fmla="*/ 593 h 727"/>
                <a:gd name="T56" fmla="*/ 340 w 569"/>
                <a:gd name="T57" fmla="*/ 627 h 727"/>
                <a:gd name="T58" fmla="*/ 392 w 569"/>
                <a:gd name="T59" fmla="*/ 660 h 727"/>
                <a:gd name="T60" fmla="*/ 448 w 569"/>
                <a:gd name="T61" fmla="*/ 687 h 727"/>
                <a:gd name="T62" fmla="*/ 505 w 569"/>
                <a:gd name="T63" fmla="*/ 710 h 727"/>
                <a:gd name="T64" fmla="*/ 565 w 569"/>
                <a:gd name="T65" fmla="*/ 727 h 72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69"/>
                <a:gd name="T100" fmla="*/ 0 h 727"/>
                <a:gd name="T101" fmla="*/ 569 w 569"/>
                <a:gd name="T102" fmla="*/ 727 h 72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69" h="727">
                  <a:moveTo>
                    <a:pt x="569" y="712"/>
                  </a:moveTo>
                  <a:lnTo>
                    <a:pt x="540" y="704"/>
                  </a:lnTo>
                  <a:lnTo>
                    <a:pt x="509" y="694"/>
                  </a:lnTo>
                  <a:lnTo>
                    <a:pt x="482" y="683"/>
                  </a:lnTo>
                  <a:lnTo>
                    <a:pt x="453" y="671"/>
                  </a:lnTo>
                  <a:lnTo>
                    <a:pt x="426" y="660"/>
                  </a:lnTo>
                  <a:lnTo>
                    <a:pt x="400" y="645"/>
                  </a:lnTo>
                  <a:lnTo>
                    <a:pt x="375" y="631"/>
                  </a:lnTo>
                  <a:lnTo>
                    <a:pt x="348" y="614"/>
                  </a:lnTo>
                  <a:lnTo>
                    <a:pt x="325" y="597"/>
                  </a:lnTo>
                  <a:lnTo>
                    <a:pt x="300" y="579"/>
                  </a:lnTo>
                  <a:lnTo>
                    <a:pt x="277" y="560"/>
                  </a:lnTo>
                  <a:lnTo>
                    <a:pt x="254" y="541"/>
                  </a:lnTo>
                  <a:lnTo>
                    <a:pt x="233" y="520"/>
                  </a:lnTo>
                  <a:lnTo>
                    <a:pt x="211" y="499"/>
                  </a:lnTo>
                  <a:lnTo>
                    <a:pt x="192" y="478"/>
                  </a:lnTo>
                  <a:lnTo>
                    <a:pt x="173" y="453"/>
                  </a:lnTo>
                  <a:lnTo>
                    <a:pt x="156" y="430"/>
                  </a:lnTo>
                  <a:lnTo>
                    <a:pt x="139" y="405"/>
                  </a:lnTo>
                  <a:lnTo>
                    <a:pt x="123" y="380"/>
                  </a:lnTo>
                  <a:lnTo>
                    <a:pt x="108" y="355"/>
                  </a:lnTo>
                  <a:lnTo>
                    <a:pt x="94" y="328"/>
                  </a:lnTo>
                  <a:lnTo>
                    <a:pt x="81" y="301"/>
                  </a:lnTo>
                  <a:lnTo>
                    <a:pt x="69" y="272"/>
                  </a:lnTo>
                  <a:lnTo>
                    <a:pt x="58" y="243"/>
                  </a:lnTo>
                  <a:lnTo>
                    <a:pt x="48" y="215"/>
                  </a:lnTo>
                  <a:lnTo>
                    <a:pt x="41" y="186"/>
                  </a:lnTo>
                  <a:lnTo>
                    <a:pt x="33" y="155"/>
                  </a:lnTo>
                  <a:lnTo>
                    <a:pt x="27" y="124"/>
                  </a:lnTo>
                  <a:lnTo>
                    <a:pt x="23" y="94"/>
                  </a:lnTo>
                  <a:lnTo>
                    <a:pt x="20" y="63"/>
                  </a:lnTo>
                  <a:lnTo>
                    <a:pt x="18" y="3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2" y="32"/>
                  </a:lnTo>
                  <a:lnTo>
                    <a:pt x="4" y="65"/>
                  </a:lnTo>
                  <a:lnTo>
                    <a:pt x="8" y="96"/>
                  </a:lnTo>
                  <a:lnTo>
                    <a:pt x="12" y="128"/>
                  </a:lnTo>
                  <a:lnTo>
                    <a:pt x="18" y="159"/>
                  </a:lnTo>
                  <a:lnTo>
                    <a:pt x="25" y="190"/>
                  </a:lnTo>
                  <a:lnTo>
                    <a:pt x="33" y="220"/>
                  </a:lnTo>
                  <a:lnTo>
                    <a:pt x="43" y="249"/>
                  </a:lnTo>
                  <a:lnTo>
                    <a:pt x="54" y="278"/>
                  </a:lnTo>
                  <a:lnTo>
                    <a:pt x="66" y="307"/>
                  </a:lnTo>
                  <a:lnTo>
                    <a:pt x="79" y="334"/>
                  </a:lnTo>
                  <a:lnTo>
                    <a:pt x="94" y="362"/>
                  </a:lnTo>
                  <a:lnTo>
                    <a:pt x="110" y="387"/>
                  </a:lnTo>
                  <a:lnTo>
                    <a:pt x="125" y="414"/>
                  </a:lnTo>
                  <a:lnTo>
                    <a:pt x="142" y="439"/>
                  </a:lnTo>
                  <a:lnTo>
                    <a:pt x="162" y="464"/>
                  </a:lnTo>
                  <a:lnTo>
                    <a:pt x="181" y="487"/>
                  </a:lnTo>
                  <a:lnTo>
                    <a:pt x="200" y="510"/>
                  </a:lnTo>
                  <a:lnTo>
                    <a:pt x="221" y="531"/>
                  </a:lnTo>
                  <a:lnTo>
                    <a:pt x="244" y="552"/>
                  </a:lnTo>
                  <a:lnTo>
                    <a:pt x="267" y="574"/>
                  </a:lnTo>
                  <a:lnTo>
                    <a:pt x="290" y="593"/>
                  </a:lnTo>
                  <a:lnTo>
                    <a:pt x="315" y="610"/>
                  </a:lnTo>
                  <a:lnTo>
                    <a:pt x="340" y="627"/>
                  </a:lnTo>
                  <a:lnTo>
                    <a:pt x="365" y="645"/>
                  </a:lnTo>
                  <a:lnTo>
                    <a:pt x="392" y="660"/>
                  </a:lnTo>
                  <a:lnTo>
                    <a:pt x="419" y="673"/>
                  </a:lnTo>
                  <a:lnTo>
                    <a:pt x="448" y="687"/>
                  </a:lnTo>
                  <a:lnTo>
                    <a:pt x="476" y="698"/>
                  </a:lnTo>
                  <a:lnTo>
                    <a:pt x="505" y="710"/>
                  </a:lnTo>
                  <a:lnTo>
                    <a:pt x="534" y="719"/>
                  </a:lnTo>
                  <a:lnTo>
                    <a:pt x="565" y="727"/>
                  </a:lnTo>
                  <a:lnTo>
                    <a:pt x="569" y="712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598" y="3458"/>
              <a:ext cx="108" cy="63"/>
            </a:xfrm>
            <a:custGeom>
              <a:avLst/>
              <a:gdLst>
                <a:gd name="T0" fmla="*/ 39 w 71"/>
                <a:gd name="T1" fmla="*/ 21 h 41"/>
                <a:gd name="T2" fmla="*/ 35 w 71"/>
                <a:gd name="T3" fmla="*/ 18 h 41"/>
                <a:gd name="T4" fmla="*/ 31 w 71"/>
                <a:gd name="T5" fmla="*/ 16 h 41"/>
                <a:gd name="T6" fmla="*/ 27 w 71"/>
                <a:gd name="T7" fmla="*/ 14 h 41"/>
                <a:gd name="T8" fmla="*/ 25 w 71"/>
                <a:gd name="T9" fmla="*/ 10 h 41"/>
                <a:gd name="T10" fmla="*/ 22 w 71"/>
                <a:gd name="T11" fmla="*/ 8 h 41"/>
                <a:gd name="T12" fmla="*/ 18 w 71"/>
                <a:gd name="T13" fmla="*/ 6 h 41"/>
                <a:gd name="T14" fmla="*/ 14 w 71"/>
                <a:gd name="T15" fmla="*/ 4 h 41"/>
                <a:gd name="T16" fmla="*/ 12 w 71"/>
                <a:gd name="T17" fmla="*/ 0 h 41"/>
                <a:gd name="T18" fmla="*/ 0 w 71"/>
                <a:gd name="T19" fmla="*/ 41 h 41"/>
                <a:gd name="T20" fmla="*/ 2 w 71"/>
                <a:gd name="T21" fmla="*/ 39 h 41"/>
                <a:gd name="T22" fmla="*/ 6 w 71"/>
                <a:gd name="T23" fmla="*/ 39 h 41"/>
                <a:gd name="T24" fmla="*/ 10 w 71"/>
                <a:gd name="T25" fmla="*/ 39 h 41"/>
                <a:gd name="T26" fmla="*/ 14 w 71"/>
                <a:gd name="T27" fmla="*/ 39 h 41"/>
                <a:gd name="T28" fmla="*/ 20 w 71"/>
                <a:gd name="T29" fmla="*/ 37 h 41"/>
                <a:gd name="T30" fmla="*/ 25 w 71"/>
                <a:gd name="T31" fmla="*/ 37 h 41"/>
                <a:gd name="T32" fmla="*/ 31 w 71"/>
                <a:gd name="T33" fmla="*/ 37 h 41"/>
                <a:gd name="T34" fmla="*/ 35 w 71"/>
                <a:gd name="T35" fmla="*/ 37 h 41"/>
                <a:gd name="T36" fmla="*/ 41 w 71"/>
                <a:gd name="T37" fmla="*/ 37 h 41"/>
                <a:gd name="T38" fmla="*/ 46 w 71"/>
                <a:gd name="T39" fmla="*/ 37 h 41"/>
                <a:gd name="T40" fmla="*/ 52 w 71"/>
                <a:gd name="T41" fmla="*/ 37 h 41"/>
                <a:gd name="T42" fmla="*/ 56 w 71"/>
                <a:gd name="T43" fmla="*/ 37 h 41"/>
                <a:gd name="T44" fmla="*/ 60 w 71"/>
                <a:gd name="T45" fmla="*/ 37 h 41"/>
                <a:gd name="T46" fmla="*/ 66 w 71"/>
                <a:gd name="T47" fmla="*/ 37 h 41"/>
                <a:gd name="T48" fmla="*/ 68 w 71"/>
                <a:gd name="T49" fmla="*/ 37 h 41"/>
                <a:gd name="T50" fmla="*/ 71 w 71"/>
                <a:gd name="T51" fmla="*/ 37 h 41"/>
                <a:gd name="T52" fmla="*/ 69 w 71"/>
                <a:gd name="T53" fmla="*/ 37 h 41"/>
                <a:gd name="T54" fmla="*/ 66 w 71"/>
                <a:gd name="T55" fmla="*/ 35 h 41"/>
                <a:gd name="T56" fmla="*/ 62 w 71"/>
                <a:gd name="T57" fmla="*/ 33 h 41"/>
                <a:gd name="T58" fmla="*/ 58 w 71"/>
                <a:gd name="T59" fmla="*/ 31 h 41"/>
                <a:gd name="T60" fmla="*/ 54 w 71"/>
                <a:gd name="T61" fmla="*/ 29 h 41"/>
                <a:gd name="T62" fmla="*/ 48 w 71"/>
                <a:gd name="T63" fmla="*/ 25 h 41"/>
                <a:gd name="T64" fmla="*/ 45 w 71"/>
                <a:gd name="T65" fmla="*/ 23 h 41"/>
                <a:gd name="T66" fmla="*/ 39 w 71"/>
                <a:gd name="T67" fmla="*/ 21 h 4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"/>
                <a:gd name="T103" fmla="*/ 0 h 41"/>
                <a:gd name="T104" fmla="*/ 71 w 71"/>
                <a:gd name="T105" fmla="*/ 41 h 4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1" h="41">
                  <a:moveTo>
                    <a:pt x="39" y="21"/>
                  </a:moveTo>
                  <a:lnTo>
                    <a:pt x="35" y="18"/>
                  </a:lnTo>
                  <a:lnTo>
                    <a:pt x="31" y="16"/>
                  </a:lnTo>
                  <a:lnTo>
                    <a:pt x="27" y="14"/>
                  </a:lnTo>
                  <a:lnTo>
                    <a:pt x="25" y="10"/>
                  </a:lnTo>
                  <a:lnTo>
                    <a:pt x="22" y="8"/>
                  </a:lnTo>
                  <a:lnTo>
                    <a:pt x="18" y="6"/>
                  </a:lnTo>
                  <a:lnTo>
                    <a:pt x="14" y="4"/>
                  </a:lnTo>
                  <a:lnTo>
                    <a:pt x="12" y="0"/>
                  </a:lnTo>
                  <a:lnTo>
                    <a:pt x="0" y="41"/>
                  </a:lnTo>
                  <a:lnTo>
                    <a:pt x="2" y="39"/>
                  </a:lnTo>
                  <a:lnTo>
                    <a:pt x="6" y="39"/>
                  </a:lnTo>
                  <a:lnTo>
                    <a:pt x="10" y="39"/>
                  </a:lnTo>
                  <a:lnTo>
                    <a:pt x="14" y="39"/>
                  </a:lnTo>
                  <a:lnTo>
                    <a:pt x="20" y="37"/>
                  </a:lnTo>
                  <a:lnTo>
                    <a:pt x="25" y="37"/>
                  </a:lnTo>
                  <a:lnTo>
                    <a:pt x="31" y="37"/>
                  </a:lnTo>
                  <a:lnTo>
                    <a:pt x="35" y="37"/>
                  </a:lnTo>
                  <a:lnTo>
                    <a:pt x="41" y="37"/>
                  </a:lnTo>
                  <a:lnTo>
                    <a:pt x="46" y="37"/>
                  </a:lnTo>
                  <a:lnTo>
                    <a:pt x="52" y="37"/>
                  </a:lnTo>
                  <a:lnTo>
                    <a:pt x="56" y="37"/>
                  </a:lnTo>
                  <a:lnTo>
                    <a:pt x="60" y="37"/>
                  </a:lnTo>
                  <a:lnTo>
                    <a:pt x="66" y="37"/>
                  </a:lnTo>
                  <a:lnTo>
                    <a:pt x="68" y="37"/>
                  </a:lnTo>
                  <a:lnTo>
                    <a:pt x="71" y="37"/>
                  </a:lnTo>
                  <a:lnTo>
                    <a:pt x="69" y="37"/>
                  </a:lnTo>
                  <a:lnTo>
                    <a:pt x="66" y="35"/>
                  </a:lnTo>
                  <a:lnTo>
                    <a:pt x="62" y="33"/>
                  </a:lnTo>
                  <a:lnTo>
                    <a:pt x="58" y="31"/>
                  </a:lnTo>
                  <a:lnTo>
                    <a:pt x="54" y="29"/>
                  </a:lnTo>
                  <a:lnTo>
                    <a:pt x="48" y="25"/>
                  </a:lnTo>
                  <a:lnTo>
                    <a:pt x="45" y="23"/>
                  </a:lnTo>
                  <a:lnTo>
                    <a:pt x="39" y="21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776" y="2064"/>
              <a:ext cx="61" cy="108"/>
            </a:xfrm>
            <a:custGeom>
              <a:avLst/>
              <a:gdLst>
                <a:gd name="T0" fmla="*/ 21 w 40"/>
                <a:gd name="T1" fmla="*/ 31 h 71"/>
                <a:gd name="T2" fmla="*/ 19 w 40"/>
                <a:gd name="T3" fmla="*/ 36 h 71"/>
                <a:gd name="T4" fmla="*/ 15 w 40"/>
                <a:gd name="T5" fmla="*/ 40 h 71"/>
                <a:gd name="T6" fmla="*/ 13 w 40"/>
                <a:gd name="T7" fmla="*/ 42 h 71"/>
                <a:gd name="T8" fmla="*/ 11 w 40"/>
                <a:gd name="T9" fmla="*/ 46 h 71"/>
                <a:gd name="T10" fmla="*/ 7 w 40"/>
                <a:gd name="T11" fmla="*/ 50 h 71"/>
                <a:gd name="T12" fmla="*/ 5 w 40"/>
                <a:gd name="T13" fmla="*/ 52 h 71"/>
                <a:gd name="T14" fmla="*/ 3 w 40"/>
                <a:gd name="T15" fmla="*/ 56 h 71"/>
                <a:gd name="T16" fmla="*/ 0 w 40"/>
                <a:gd name="T17" fmla="*/ 59 h 71"/>
                <a:gd name="T18" fmla="*/ 38 w 40"/>
                <a:gd name="T19" fmla="*/ 71 h 71"/>
                <a:gd name="T20" fmla="*/ 38 w 40"/>
                <a:gd name="T21" fmla="*/ 69 h 71"/>
                <a:gd name="T22" fmla="*/ 38 w 40"/>
                <a:gd name="T23" fmla="*/ 65 h 71"/>
                <a:gd name="T24" fmla="*/ 38 w 40"/>
                <a:gd name="T25" fmla="*/ 61 h 71"/>
                <a:gd name="T26" fmla="*/ 38 w 40"/>
                <a:gd name="T27" fmla="*/ 58 h 71"/>
                <a:gd name="T28" fmla="*/ 38 w 40"/>
                <a:gd name="T29" fmla="*/ 52 h 71"/>
                <a:gd name="T30" fmla="*/ 38 w 40"/>
                <a:gd name="T31" fmla="*/ 48 h 71"/>
                <a:gd name="T32" fmla="*/ 36 w 40"/>
                <a:gd name="T33" fmla="*/ 42 h 71"/>
                <a:gd name="T34" fmla="*/ 36 w 40"/>
                <a:gd name="T35" fmla="*/ 36 h 71"/>
                <a:gd name="T36" fmla="*/ 38 w 40"/>
                <a:gd name="T37" fmla="*/ 31 h 71"/>
                <a:gd name="T38" fmla="*/ 38 w 40"/>
                <a:gd name="T39" fmla="*/ 25 h 71"/>
                <a:gd name="T40" fmla="*/ 38 w 40"/>
                <a:gd name="T41" fmla="*/ 21 h 71"/>
                <a:gd name="T42" fmla="*/ 38 w 40"/>
                <a:gd name="T43" fmla="*/ 15 h 71"/>
                <a:gd name="T44" fmla="*/ 38 w 40"/>
                <a:gd name="T45" fmla="*/ 11 h 71"/>
                <a:gd name="T46" fmla="*/ 38 w 40"/>
                <a:gd name="T47" fmla="*/ 8 h 71"/>
                <a:gd name="T48" fmla="*/ 38 w 40"/>
                <a:gd name="T49" fmla="*/ 4 h 71"/>
                <a:gd name="T50" fmla="*/ 40 w 40"/>
                <a:gd name="T51" fmla="*/ 0 h 71"/>
                <a:gd name="T52" fmla="*/ 38 w 40"/>
                <a:gd name="T53" fmla="*/ 4 h 71"/>
                <a:gd name="T54" fmla="*/ 36 w 40"/>
                <a:gd name="T55" fmla="*/ 6 h 71"/>
                <a:gd name="T56" fmla="*/ 34 w 40"/>
                <a:gd name="T57" fmla="*/ 10 h 71"/>
                <a:gd name="T58" fmla="*/ 32 w 40"/>
                <a:gd name="T59" fmla="*/ 13 h 71"/>
                <a:gd name="T60" fmla="*/ 30 w 40"/>
                <a:gd name="T61" fmla="*/ 19 h 71"/>
                <a:gd name="T62" fmla="*/ 26 w 40"/>
                <a:gd name="T63" fmla="*/ 23 h 71"/>
                <a:gd name="T64" fmla="*/ 25 w 40"/>
                <a:gd name="T65" fmla="*/ 27 h 71"/>
                <a:gd name="T66" fmla="*/ 21 w 40"/>
                <a:gd name="T67" fmla="*/ 31 h 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0"/>
                <a:gd name="T103" fmla="*/ 0 h 71"/>
                <a:gd name="T104" fmla="*/ 40 w 40"/>
                <a:gd name="T105" fmla="*/ 71 h 7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0" h="71">
                  <a:moveTo>
                    <a:pt x="21" y="31"/>
                  </a:moveTo>
                  <a:lnTo>
                    <a:pt x="19" y="36"/>
                  </a:lnTo>
                  <a:lnTo>
                    <a:pt x="15" y="40"/>
                  </a:lnTo>
                  <a:lnTo>
                    <a:pt x="13" y="42"/>
                  </a:lnTo>
                  <a:lnTo>
                    <a:pt x="11" y="46"/>
                  </a:lnTo>
                  <a:lnTo>
                    <a:pt x="7" y="50"/>
                  </a:lnTo>
                  <a:lnTo>
                    <a:pt x="5" y="52"/>
                  </a:lnTo>
                  <a:lnTo>
                    <a:pt x="3" y="56"/>
                  </a:lnTo>
                  <a:lnTo>
                    <a:pt x="0" y="59"/>
                  </a:lnTo>
                  <a:lnTo>
                    <a:pt x="38" y="71"/>
                  </a:lnTo>
                  <a:lnTo>
                    <a:pt x="38" y="69"/>
                  </a:lnTo>
                  <a:lnTo>
                    <a:pt x="38" y="65"/>
                  </a:lnTo>
                  <a:lnTo>
                    <a:pt x="38" y="61"/>
                  </a:lnTo>
                  <a:lnTo>
                    <a:pt x="38" y="58"/>
                  </a:lnTo>
                  <a:lnTo>
                    <a:pt x="38" y="52"/>
                  </a:lnTo>
                  <a:lnTo>
                    <a:pt x="38" y="48"/>
                  </a:lnTo>
                  <a:lnTo>
                    <a:pt x="36" y="42"/>
                  </a:lnTo>
                  <a:lnTo>
                    <a:pt x="36" y="36"/>
                  </a:lnTo>
                  <a:lnTo>
                    <a:pt x="38" y="31"/>
                  </a:lnTo>
                  <a:lnTo>
                    <a:pt x="38" y="25"/>
                  </a:lnTo>
                  <a:lnTo>
                    <a:pt x="38" y="21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40" y="0"/>
                  </a:lnTo>
                  <a:lnTo>
                    <a:pt x="38" y="4"/>
                  </a:lnTo>
                  <a:lnTo>
                    <a:pt x="36" y="6"/>
                  </a:lnTo>
                  <a:lnTo>
                    <a:pt x="34" y="10"/>
                  </a:lnTo>
                  <a:lnTo>
                    <a:pt x="32" y="13"/>
                  </a:lnTo>
                  <a:lnTo>
                    <a:pt x="30" y="19"/>
                  </a:lnTo>
                  <a:lnTo>
                    <a:pt x="26" y="23"/>
                  </a:lnTo>
                  <a:lnTo>
                    <a:pt x="25" y="27"/>
                  </a:lnTo>
                  <a:lnTo>
                    <a:pt x="21" y="31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3187" y="2397"/>
              <a:ext cx="872" cy="1112"/>
            </a:xfrm>
            <a:custGeom>
              <a:avLst/>
              <a:gdLst>
                <a:gd name="T0" fmla="*/ 555 w 572"/>
                <a:gd name="T1" fmla="*/ 32 h 729"/>
                <a:gd name="T2" fmla="*/ 549 w 572"/>
                <a:gd name="T3" fmla="*/ 96 h 729"/>
                <a:gd name="T4" fmla="*/ 540 w 572"/>
                <a:gd name="T5" fmla="*/ 157 h 729"/>
                <a:gd name="T6" fmla="*/ 524 w 572"/>
                <a:gd name="T7" fmla="*/ 216 h 729"/>
                <a:gd name="T8" fmla="*/ 503 w 572"/>
                <a:gd name="T9" fmla="*/ 274 h 729"/>
                <a:gd name="T10" fmla="*/ 478 w 572"/>
                <a:gd name="T11" fmla="*/ 328 h 729"/>
                <a:gd name="T12" fmla="*/ 449 w 572"/>
                <a:gd name="T13" fmla="*/ 382 h 729"/>
                <a:gd name="T14" fmla="*/ 417 w 572"/>
                <a:gd name="T15" fmla="*/ 431 h 729"/>
                <a:gd name="T16" fmla="*/ 378 w 572"/>
                <a:gd name="T17" fmla="*/ 478 h 729"/>
                <a:gd name="T18" fmla="*/ 338 w 572"/>
                <a:gd name="T19" fmla="*/ 522 h 729"/>
                <a:gd name="T20" fmla="*/ 294 w 572"/>
                <a:gd name="T21" fmla="*/ 562 h 729"/>
                <a:gd name="T22" fmla="*/ 246 w 572"/>
                <a:gd name="T23" fmla="*/ 598 h 729"/>
                <a:gd name="T24" fmla="*/ 196 w 572"/>
                <a:gd name="T25" fmla="*/ 633 h 729"/>
                <a:gd name="T26" fmla="*/ 142 w 572"/>
                <a:gd name="T27" fmla="*/ 662 h 729"/>
                <a:gd name="T28" fmla="*/ 87 w 572"/>
                <a:gd name="T29" fmla="*/ 685 h 729"/>
                <a:gd name="T30" fmla="*/ 29 w 572"/>
                <a:gd name="T31" fmla="*/ 706 h 729"/>
                <a:gd name="T32" fmla="*/ 4 w 572"/>
                <a:gd name="T33" fmla="*/ 729 h 729"/>
                <a:gd name="T34" fmla="*/ 64 w 572"/>
                <a:gd name="T35" fmla="*/ 712 h 729"/>
                <a:gd name="T36" fmla="*/ 121 w 572"/>
                <a:gd name="T37" fmla="*/ 689 h 729"/>
                <a:gd name="T38" fmla="*/ 177 w 572"/>
                <a:gd name="T39" fmla="*/ 662 h 729"/>
                <a:gd name="T40" fmla="*/ 231 w 572"/>
                <a:gd name="T41" fmla="*/ 629 h 729"/>
                <a:gd name="T42" fmla="*/ 280 w 572"/>
                <a:gd name="T43" fmla="*/ 595 h 729"/>
                <a:gd name="T44" fmla="*/ 327 w 572"/>
                <a:gd name="T45" fmla="*/ 554 h 729"/>
                <a:gd name="T46" fmla="*/ 371 w 572"/>
                <a:gd name="T47" fmla="*/ 512 h 729"/>
                <a:gd name="T48" fmla="*/ 411 w 572"/>
                <a:gd name="T49" fmla="*/ 466 h 729"/>
                <a:gd name="T50" fmla="*/ 446 w 572"/>
                <a:gd name="T51" fmla="*/ 416 h 729"/>
                <a:gd name="T52" fmla="*/ 478 w 572"/>
                <a:gd name="T53" fmla="*/ 362 h 729"/>
                <a:gd name="T54" fmla="*/ 505 w 572"/>
                <a:gd name="T55" fmla="*/ 309 h 729"/>
                <a:gd name="T56" fmla="*/ 530 w 572"/>
                <a:gd name="T57" fmla="*/ 251 h 729"/>
                <a:gd name="T58" fmla="*/ 547 w 572"/>
                <a:gd name="T59" fmla="*/ 190 h 729"/>
                <a:gd name="T60" fmla="*/ 561 w 572"/>
                <a:gd name="T61" fmla="*/ 128 h 729"/>
                <a:gd name="T62" fmla="*/ 568 w 572"/>
                <a:gd name="T63" fmla="*/ 65 h 729"/>
                <a:gd name="T64" fmla="*/ 572 w 572"/>
                <a:gd name="T65" fmla="*/ 0 h 7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72"/>
                <a:gd name="T100" fmla="*/ 0 h 729"/>
                <a:gd name="T101" fmla="*/ 572 w 572"/>
                <a:gd name="T102" fmla="*/ 729 h 72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72" h="729">
                  <a:moveTo>
                    <a:pt x="557" y="0"/>
                  </a:moveTo>
                  <a:lnTo>
                    <a:pt x="555" y="32"/>
                  </a:lnTo>
                  <a:lnTo>
                    <a:pt x="553" y="63"/>
                  </a:lnTo>
                  <a:lnTo>
                    <a:pt x="549" y="96"/>
                  </a:lnTo>
                  <a:lnTo>
                    <a:pt x="545" y="126"/>
                  </a:lnTo>
                  <a:lnTo>
                    <a:pt x="540" y="157"/>
                  </a:lnTo>
                  <a:lnTo>
                    <a:pt x="532" y="186"/>
                  </a:lnTo>
                  <a:lnTo>
                    <a:pt x="524" y="216"/>
                  </a:lnTo>
                  <a:lnTo>
                    <a:pt x="515" y="245"/>
                  </a:lnTo>
                  <a:lnTo>
                    <a:pt x="503" y="274"/>
                  </a:lnTo>
                  <a:lnTo>
                    <a:pt x="492" y="301"/>
                  </a:lnTo>
                  <a:lnTo>
                    <a:pt x="478" y="328"/>
                  </a:lnTo>
                  <a:lnTo>
                    <a:pt x="465" y="355"/>
                  </a:lnTo>
                  <a:lnTo>
                    <a:pt x="449" y="382"/>
                  </a:lnTo>
                  <a:lnTo>
                    <a:pt x="432" y="407"/>
                  </a:lnTo>
                  <a:lnTo>
                    <a:pt x="417" y="431"/>
                  </a:lnTo>
                  <a:lnTo>
                    <a:pt x="398" y="455"/>
                  </a:lnTo>
                  <a:lnTo>
                    <a:pt x="378" y="478"/>
                  </a:lnTo>
                  <a:lnTo>
                    <a:pt x="359" y="501"/>
                  </a:lnTo>
                  <a:lnTo>
                    <a:pt x="338" y="522"/>
                  </a:lnTo>
                  <a:lnTo>
                    <a:pt x="317" y="543"/>
                  </a:lnTo>
                  <a:lnTo>
                    <a:pt x="294" y="562"/>
                  </a:lnTo>
                  <a:lnTo>
                    <a:pt x="271" y="581"/>
                  </a:lnTo>
                  <a:lnTo>
                    <a:pt x="246" y="598"/>
                  </a:lnTo>
                  <a:lnTo>
                    <a:pt x="221" y="616"/>
                  </a:lnTo>
                  <a:lnTo>
                    <a:pt x="196" y="633"/>
                  </a:lnTo>
                  <a:lnTo>
                    <a:pt x="169" y="646"/>
                  </a:lnTo>
                  <a:lnTo>
                    <a:pt x="142" y="662"/>
                  </a:lnTo>
                  <a:lnTo>
                    <a:pt x="115" y="673"/>
                  </a:lnTo>
                  <a:lnTo>
                    <a:pt x="87" y="685"/>
                  </a:lnTo>
                  <a:lnTo>
                    <a:pt x="60" y="696"/>
                  </a:lnTo>
                  <a:lnTo>
                    <a:pt x="29" y="706"/>
                  </a:lnTo>
                  <a:lnTo>
                    <a:pt x="0" y="714"/>
                  </a:lnTo>
                  <a:lnTo>
                    <a:pt x="4" y="729"/>
                  </a:lnTo>
                  <a:lnTo>
                    <a:pt x="35" y="721"/>
                  </a:lnTo>
                  <a:lnTo>
                    <a:pt x="64" y="712"/>
                  </a:lnTo>
                  <a:lnTo>
                    <a:pt x="92" y="700"/>
                  </a:lnTo>
                  <a:lnTo>
                    <a:pt x="121" y="689"/>
                  </a:lnTo>
                  <a:lnTo>
                    <a:pt x="150" y="675"/>
                  </a:lnTo>
                  <a:lnTo>
                    <a:pt x="177" y="662"/>
                  </a:lnTo>
                  <a:lnTo>
                    <a:pt x="204" y="646"/>
                  </a:lnTo>
                  <a:lnTo>
                    <a:pt x="231" y="629"/>
                  </a:lnTo>
                  <a:lnTo>
                    <a:pt x="256" y="612"/>
                  </a:lnTo>
                  <a:lnTo>
                    <a:pt x="280" y="595"/>
                  </a:lnTo>
                  <a:lnTo>
                    <a:pt x="304" y="575"/>
                  </a:lnTo>
                  <a:lnTo>
                    <a:pt x="327" y="554"/>
                  </a:lnTo>
                  <a:lnTo>
                    <a:pt x="350" y="533"/>
                  </a:lnTo>
                  <a:lnTo>
                    <a:pt x="371" y="512"/>
                  </a:lnTo>
                  <a:lnTo>
                    <a:pt x="390" y="489"/>
                  </a:lnTo>
                  <a:lnTo>
                    <a:pt x="411" y="466"/>
                  </a:lnTo>
                  <a:lnTo>
                    <a:pt x="428" y="441"/>
                  </a:lnTo>
                  <a:lnTo>
                    <a:pt x="446" y="416"/>
                  </a:lnTo>
                  <a:lnTo>
                    <a:pt x="463" y="389"/>
                  </a:lnTo>
                  <a:lnTo>
                    <a:pt x="478" y="362"/>
                  </a:lnTo>
                  <a:lnTo>
                    <a:pt x="494" y="335"/>
                  </a:lnTo>
                  <a:lnTo>
                    <a:pt x="505" y="309"/>
                  </a:lnTo>
                  <a:lnTo>
                    <a:pt x="519" y="280"/>
                  </a:lnTo>
                  <a:lnTo>
                    <a:pt x="530" y="251"/>
                  </a:lnTo>
                  <a:lnTo>
                    <a:pt x="540" y="220"/>
                  </a:lnTo>
                  <a:lnTo>
                    <a:pt x="547" y="190"/>
                  </a:lnTo>
                  <a:lnTo>
                    <a:pt x="555" y="159"/>
                  </a:lnTo>
                  <a:lnTo>
                    <a:pt x="561" y="128"/>
                  </a:lnTo>
                  <a:lnTo>
                    <a:pt x="567" y="97"/>
                  </a:lnTo>
                  <a:lnTo>
                    <a:pt x="568" y="65"/>
                  </a:lnTo>
                  <a:lnTo>
                    <a:pt x="570" y="32"/>
                  </a:lnTo>
                  <a:lnTo>
                    <a:pt x="572" y="0"/>
                  </a:lnTo>
                  <a:lnTo>
                    <a:pt x="557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" name="Freeform 17"/>
            <p:cNvSpPr>
              <a:spLocks/>
            </p:cNvSpPr>
            <p:nvPr/>
          </p:nvSpPr>
          <p:spPr bwMode="auto">
            <a:xfrm>
              <a:off x="3989" y="2069"/>
              <a:ext cx="70" cy="328"/>
            </a:xfrm>
            <a:custGeom>
              <a:avLst/>
              <a:gdLst>
                <a:gd name="T0" fmla="*/ 0 w 46"/>
                <a:gd name="T1" fmla="*/ 3 h 215"/>
                <a:gd name="T2" fmla="*/ 6 w 46"/>
                <a:gd name="T3" fmla="*/ 28 h 215"/>
                <a:gd name="T4" fmla="*/ 12 w 46"/>
                <a:gd name="T5" fmla="*/ 55 h 215"/>
                <a:gd name="T6" fmla="*/ 17 w 46"/>
                <a:gd name="T7" fmla="*/ 80 h 215"/>
                <a:gd name="T8" fmla="*/ 21 w 46"/>
                <a:gd name="T9" fmla="*/ 107 h 215"/>
                <a:gd name="T10" fmla="*/ 25 w 46"/>
                <a:gd name="T11" fmla="*/ 134 h 215"/>
                <a:gd name="T12" fmla="*/ 27 w 46"/>
                <a:gd name="T13" fmla="*/ 161 h 215"/>
                <a:gd name="T14" fmla="*/ 29 w 46"/>
                <a:gd name="T15" fmla="*/ 188 h 215"/>
                <a:gd name="T16" fmla="*/ 31 w 46"/>
                <a:gd name="T17" fmla="*/ 215 h 215"/>
                <a:gd name="T18" fmla="*/ 46 w 46"/>
                <a:gd name="T19" fmla="*/ 215 h 215"/>
                <a:gd name="T20" fmla="*/ 46 w 46"/>
                <a:gd name="T21" fmla="*/ 186 h 215"/>
                <a:gd name="T22" fmla="*/ 44 w 46"/>
                <a:gd name="T23" fmla="*/ 159 h 215"/>
                <a:gd name="T24" fmla="*/ 42 w 46"/>
                <a:gd name="T25" fmla="*/ 132 h 215"/>
                <a:gd name="T26" fmla="*/ 39 w 46"/>
                <a:gd name="T27" fmla="*/ 105 h 215"/>
                <a:gd name="T28" fmla="*/ 33 w 46"/>
                <a:gd name="T29" fmla="*/ 78 h 215"/>
                <a:gd name="T30" fmla="*/ 29 w 46"/>
                <a:gd name="T31" fmla="*/ 51 h 215"/>
                <a:gd name="T32" fmla="*/ 21 w 46"/>
                <a:gd name="T33" fmla="*/ 25 h 215"/>
                <a:gd name="T34" fmla="*/ 16 w 46"/>
                <a:gd name="T35" fmla="*/ 0 h 215"/>
                <a:gd name="T36" fmla="*/ 0 w 46"/>
                <a:gd name="T37" fmla="*/ 3 h 2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6"/>
                <a:gd name="T58" fmla="*/ 0 h 215"/>
                <a:gd name="T59" fmla="*/ 46 w 46"/>
                <a:gd name="T60" fmla="*/ 215 h 21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6" h="215">
                  <a:moveTo>
                    <a:pt x="0" y="3"/>
                  </a:moveTo>
                  <a:lnTo>
                    <a:pt x="6" y="28"/>
                  </a:lnTo>
                  <a:lnTo>
                    <a:pt x="12" y="55"/>
                  </a:lnTo>
                  <a:lnTo>
                    <a:pt x="17" y="80"/>
                  </a:lnTo>
                  <a:lnTo>
                    <a:pt x="21" y="107"/>
                  </a:lnTo>
                  <a:lnTo>
                    <a:pt x="25" y="134"/>
                  </a:lnTo>
                  <a:lnTo>
                    <a:pt x="27" y="161"/>
                  </a:lnTo>
                  <a:lnTo>
                    <a:pt x="29" y="188"/>
                  </a:lnTo>
                  <a:lnTo>
                    <a:pt x="31" y="215"/>
                  </a:lnTo>
                  <a:lnTo>
                    <a:pt x="46" y="215"/>
                  </a:lnTo>
                  <a:lnTo>
                    <a:pt x="46" y="186"/>
                  </a:lnTo>
                  <a:lnTo>
                    <a:pt x="44" y="159"/>
                  </a:lnTo>
                  <a:lnTo>
                    <a:pt x="42" y="132"/>
                  </a:lnTo>
                  <a:lnTo>
                    <a:pt x="39" y="105"/>
                  </a:lnTo>
                  <a:lnTo>
                    <a:pt x="33" y="78"/>
                  </a:lnTo>
                  <a:lnTo>
                    <a:pt x="29" y="51"/>
                  </a:lnTo>
                  <a:lnTo>
                    <a:pt x="21" y="25"/>
                  </a:lnTo>
                  <a:lnTo>
                    <a:pt x="16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4022" y="2100"/>
              <a:ext cx="58" cy="108"/>
            </a:xfrm>
            <a:custGeom>
              <a:avLst/>
              <a:gdLst>
                <a:gd name="T0" fmla="*/ 1 w 38"/>
                <a:gd name="T1" fmla="*/ 36 h 71"/>
                <a:gd name="T2" fmla="*/ 1 w 38"/>
                <a:gd name="T3" fmla="*/ 42 h 71"/>
                <a:gd name="T4" fmla="*/ 1 w 38"/>
                <a:gd name="T5" fmla="*/ 46 h 71"/>
                <a:gd name="T6" fmla="*/ 1 w 38"/>
                <a:gd name="T7" fmla="*/ 50 h 71"/>
                <a:gd name="T8" fmla="*/ 0 w 38"/>
                <a:gd name="T9" fmla="*/ 53 h 71"/>
                <a:gd name="T10" fmla="*/ 0 w 38"/>
                <a:gd name="T11" fmla="*/ 59 h 71"/>
                <a:gd name="T12" fmla="*/ 0 w 38"/>
                <a:gd name="T13" fmla="*/ 63 h 71"/>
                <a:gd name="T14" fmla="*/ 0 w 38"/>
                <a:gd name="T15" fmla="*/ 67 h 71"/>
                <a:gd name="T16" fmla="*/ 0 w 38"/>
                <a:gd name="T17" fmla="*/ 71 h 71"/>
                <a:gd name="T18" fmla="*/ 38 w 38"/>
                <a:gd name="T19" fmla="*/ 59 h 71"/>
                <a:gd name="T20" fmla="*/ 36 w 38"/>
                <a:gd name="T21" fmla="*/ 57 h 71"/>
                <a:gd name="T22" fmla="*/ 34 w 38"/>
                <a:gd name="T23" fmla="*/ 55 h 71"/>
                <a:gd name="T24" fmla="*/ 32 w 38"/>
                <a:gd name="T25" fmla="*/ 52 h 71"/>
                <a:gd name="T26" fmla="*/ 28 w 38"/>
                <a:gd name="T27" fmla="*/ 48 h 71"/>
                <a:gd name="T28" fmla="*/ 26 w 38"/>
                <a:gd name="T29" fmla="*/ 44 h 71"/>
                <a:gd name="T30" fmla="*/ 23 w 38"/>
                <a:gd name="T31" fmla="*/ 40 h 71"/>
                <a:gd name="T32" fmla="*/ 21 w 38"/>
                <a:gd name="T33" fmla="*/ 36 h 71"/>
                <a:gd name="T34" fmla="*/ 17 w 38"/>
                <a:gd name="T35" fmla="*/ 32 h 71"/>
                <a:gd name="T36" fmla="*/ 13 w 38"/>
                <a:gd name="T37" fmla="*/ 27 h 71"/>
                <a:gd name="T38" fmla="*/ 11 w 38"/>
                <a:gd name="T39" fmla="*/ 23 h 71"/>
                <a:gd name="T40" fmla="*/ 9 w 38"/>
                <a:gd name="T41" fmla="*/ 19 h 71"/>
                <a:gd name="T42" fmla="*/ 5 w 38"/>
                <a:gd name="T43" fmla="*/ 13 h 71"/>
                <a:gd name="T44" fmla="*/ 3 w 38"/>
                <a:gd name="T45" fmla="*/ 9 h 71"/>
                <a:gd name="T46" fmla="*/ 1 w 38"/>
                <a:gd name="T47" fmla="*/ 5 h 71"/>
                <a:gd name="T48" fmla="*/ 0 w 38"/>
                <a:gd name="T49" fmla="*/ 4 h 71"/>
                <a:gd name="T50" fmla="*/ 0 w 38"/>
                <a:gd name="T51" fmla="*/ 0 h 71"/>
                <a:gd name="T52" fmla="*/ 0 w 38"/>
                <a:gd name="T53" fmla="*/ 4 h 71"/>
                <a:gd name="T54" fmla="*/ 0 w 38"/>
                <a:gd name="T55" fmla="*/ 7 h 71"/>
                <a:gd name="T56" fmla="*/ 0 w 38"/>
                <a:gd name="T57" fmla="*/ 11 h 71"/>
                <a:gd name="T58" fmla="*/ 0 w 38"/>
                <a:gd name="T59" fmla="*/ 15 h 71"/>
                <a:gd name="T60" fmla="*/ 1 w 38"/>
                <a:gd name="T61" fmla="*/ 21 h 71"/>
                <a:gd name="T62" fmla="*/ 1 w 38"/>
                <a:gd name="T63" fmla="*/ 25 h 71"/>
                <a:gd name="T64" fmla="*/ 1 w 38"/>
                <a:gd name="T65" fmla="*/ 30 h 71"/>
                <a:gd name="T66" fmla="*/ 1 w 38"/>
                <a:gd name="T67" fmla="*/ 36 h 7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"/>
                <a:gd name="T103" fmla="*/ 0 h 71"/>
                <a:gd name="T104" fmla="*/ 38 w 38"/>
                <a:gd name="T105" fmla="*/ 71 h 7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" h="71">
                  <a:moveTo>
                    <a:pt x="1" y="36"/>
                  </a:moveTo>
                  <a:lnTo>
                    <a:pt x="1" y="42"/>
                  </a:lnTo>
                  <a:lnTo>
                    <a:pt x="1" y="46"/>
                  </a:lnTo>
                  <a:lnTo>
                    <a:pt x="1" y="50"/>
                  </a:lnTo>
                  <a:lnTo>
                    <a:pt x="0" y="53"/>
                  </a:lnTo>
                  <a:lnTo>
                    <a:pt x="0" y="59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0" y="71"/>
                  </a:lnTo>
                  <a:lnTo>
                    <a:pt x="38" y="59"/>
                  </a:lnTo>
                  <a:lnTo>
                    <a:pt x="36" y="57"/>
                  </a:lnTo>
                  <a:lnTo>
                    <a:pt x="34" y="55"/>
                  </a:lnTo>
                  <a:lnTo>
                    <a:pt x="32" y="52"/>
                  </a:lnTo>
                  <a:lnTo>
                    <a:pt x="28" y="48"/>
                  </a:lnTo>
                  <a:lnTo>
                    <a:pt x="26" y="44"/>
                  </a:lnTo>
                  <a:lnTo>
                    <a:pt x="23" y="40"/>
                  </a:lnTo>
                  <a:lnTo>
                    <a:pt x="21" y="36"/>
                  </a:lnTo>
                  <a:lnTo>
                    <a:pt x="17" y="32"/>
                  </a:lnTo>
                  <a:lnTo>
                    <a:pt x="13" y="27"/>
                  </a:lnTo>
                  <a:lnTo>
                    <a:pt x="11" y="23"/>
                  </a:lnTo>
                  <a:lnTo>
                    <a:pt x="9" y="19"/>
                  </a:lnTo>
                  <a:lnTo>
                    <a:pt x="5" y="13"/>
                  </a:lnTo>
                  <a:lnTo>
                    <a:pt x="3" y="9"/>
                  </a:ln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1" y="25"/>
                  </a:lnTo>
                  <a:lnTo>
                    <a:pt x="1" y="30"/>
                  </a:lnTo>
                  <a:lnTo>
                    <a:pt x="1" y="36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3107" y="3461"/>
              <a:ext cx="109" cy="60"/>
            </a:xfrm>
            <a:custGeom>
              <a:avLst/>
              <a:gdLst>
                <a:gd name="T0" fmla="*/ 37 w 71"/>
                <a:gd name="T1" fmla="*/ 35 h 39"/>
                <a:gd name="T2" fmla="*/ 43 w 71"/>
                <a:gd name="T3" fmla="*/ 37 h 39"/>
                <a:gd name="T4" fmla="*/ 46 w 71"/>
                <a:gd name="T5" fmla="*/ 37 h 39"/>
                <a:gd name="T6" fmla="*/ 52 w 71"/>
                <a:gd name="T7" fmla="*/ 37 h 39"/>
                <a:gd name="T8" fmla="*/ 56 w 71"/>
                <a:gd name="T9" fmla="*/ 37 h 39"/>
                <a:gd name="T10" fmla="*/ 60 w 71"/>
                <a:gd name="T11" fmla="*/ 37 h 39"/>
                <a:gd name="T12" fmla="*/ 64 w 71"/>
                <a:gd name="T13" fmla="*/ 39 h 39"/>
                <a:gd name="T14" fmla="*/ 68 w 71"/>
                <a:gd name="T15" fmla="*/ 39 h 39"/>
                <a:gd name="T16" fmla="*/ 71 w 71"/>
                <a:gd name="T17" fmla="*/ 39 h 39"/>
                <a:gd name="T18" fmla="*/ 62 w 71"/>
                <a:gd name="T19" fmla="*/ 0 h 39"/>
                <a:gd name="T20" fmla="*/ 60 w 71"/>
                <a:gd name="T21" fmla="*/ 2 h 39"/>
                <a:gd name="T22" fmla="*/ 58 w 71"/>
                <a:gd name="T23" fmla="*/ 4 h 39"/>
                <a:gd name="T24" fmla="*/ 54 w 71"/>
                <a:gd name="T25" fmla="*/ 6 h 39"/>
                <a:gd name="T26" fmla="*/ 50 w 71"/>
                <a:gd name="T27" fmla="*/ 8 h 39"/>
                <a:gd name="T28" fmla="*/ 46 w 71"/>
                <a:gd name="T29" fmla="*/ 12 h 39"/>
                <a:gd name="T30" fmla="*/ 43 w 71"/>
                <a:gd name="T31" fmla="*/ 14 h 39"/>
                <a:gd name="T32" fmla="*/ 39 w 71"/>
                <a:gd name="T33" fmla="*/ 18 h 39"/>
                <a:gd name="T34" fmla="*/ 33 w 71"/>
                <a:gd name="T35" fmla="*/ 19 h 39"/>
                <a:gd name="T36" fmla="*/ 29 w 71"/>
                <a:gd name="T37" fmla="*/ 21 h 39"/>
                <a:gd name="T38" fmla="*/ 23 w 71"/>
                <a:gd name="T39" fmla="*/ 25 h 39"/>
                <a:gd name="T40" fmla="*/ 20 w 71"/>
                <a:gd name="T41" fmla="*/ 27 h 39"/>
                <a:gd name="T42" fmla="*/ 16 w 71"/>
                <a:gd name="T43" fmla="*/ 29 h 39"/>
                <a:gd name="T44" fmla="*/ 12 w 71"/>
                <a:gd name="T45" fmla="*/ 31 h 39"/>
                <a:gd name="T46" fmla="*/ 8 w 71"/>
                <a:gd name="T47" fmla="*/ 33 h 39"/>
                <a:gd name="T48" fmla="*/ 4 w 71"/>
                <a:gd name="T49" fmla="*/ 35 h 39"/>
                <a:gd name="T50" fmla="*/ 0 w 71"/>
                <a:gd name="T51" fmla="*/ 37 h 39"/>
                <a:gd name="T52" fmla="*/ 4 w 71"/>
                <a:gd name="T53" fmla="*/ 37 h 39"/>
                <a:gd name="T54" fmla="*/ 8 w 71"/>
                <a:gd name="T55" fmla="*/ 35 h 39"/>
                <a:gd name="T56" fmla="*/ 12 w 71"/>
                <a:gd name="T57" fmla="*/ 35 h 39"/>
                <a:gd name="T58" fmla="*/ 18 w 71"/>
                <a:gd name="T59" fmla="*/ 35 h 39"/>
                <a:gd name="T60" fmla="*/ 22 w 71"/>
                <a:gd name="T61" fmla="*/ 35 h 39"/>
                <a:gd name="T62" fmla="*/ 27 w 71"/>
                <a:gd name="T63" fmla="*/ 35 h 39"/>
                <a:gd name="T64" fmla="*/ 31 w 71"/>
                <a:gd name="T65" fmla="*/ 35 h 39"/>
                <a:gd name="T66" fmla="*/ 37 w 71"/>
                <a:gd name="T67" fmla="*/ 35 h 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1"/>
                <a:gd name="T103" fmla="*/ 0 h 39"/>
                <a:gd name="T104" fmla="*/ 71 w 71"/>
                <a:gd name="T105" fmla="*/ 39 h 3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1" h="39">
                  <a:moveTo>
                    <a:pt x="37" y="35"/>
                  </a:moveTo>
                  <a:lnTo>
                    <a:pt x="43" y="37"/>
                  </a:lnTo>
                  <a:lnTo>
                    <a:pt x="46" y="37"/>
                  </a:lnTo>
                  <a:lnTo>
                    <a:pt x="52" y="37"/>
                  </a:lnTo>
                  <a:lnTo>
                    <a:pt x="56" y="37"/>
                  </a:lnTo>
                  <a:lnTo>
                    <a:pt x="60" y="37"/>
                  </a:lnTo>
                  <a:lnTo>
                    <a:pt x="64" y="39"/>
                  </a:lnTo>
                  <a:lnTo>
                    <a:pt x="68" y="39"/>
                  </a:lnTo>
                  <a:lnTo>
                    <a:pt x="71" y="39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4"/>
                  </a:lnTo>
                  <a:lnTo>
                    <a:pt x="54" y="6"/>
                  </a:lnTo>
                  <a:lnTo>
                    <a:pt x="50" y="8"/>
                  </a:lnTo>
                  <a:lnTo>
                    <a:pt x="46" y="12"/>
                  </a:lnTo>
                  <a:lnTo>
                    <a:pt x="43" y="14"/>
                  </a:lnTo>
                  <a:lnTo>
                    <a:pt x="39" y="18"/>
                  </a:lnTo>
                  <a:lnTo>
                    <a:pt x="33" y="19"/>
                  </a:lnTo>
                  <a:lnTo>
                    <a:pt x="29" y="21"/>
                  </a:lnTo>
                  <a:lnTo>
                    <a:pt x="23" y="25"/>
                  </a:lnTo>
                  <a:lnTo>
                    <a:pt x="20" y="27"/>
                  </a:lnTo>
                  <a:lnTo>
                    <a:pt x="16" y="29"/>
                  </a:lnTo>
                  <a:lnTo>
                    <a:pt x="12" y="31"/>
                  </a:lnTo>
                  <a:lnTo>
                    <a:pt x="8" y="33"/>
                  </a:lnTo>
                  <a:lnTo>
                    <a:pt x="4" y="35"/>
                  </a:lnTo>
                  <a:lnTo>
                    <a:pt x="0" y="37"/>
                  </a:lnTo>
                  <a:lnTo>
                    <a:pt x="4" y="37"/>
                  </a:lnTo>
                  <a:lnTo>
                    <a:pt x="8" y="35"/>
                  </a:lnTo>
                  <a:lnTo>
                    <a:pt x="12" y="35"/>
                  </a:lnTo>
                  <a:lnTo>
                    <a:pt x="18" y="35"/>
                  </a:lnTo>
                  <a:lnTo>
                    <a:pt x="22" y="35"/>
                  </a:lnTo>
                  <a:lnTo>
                    <a:pt x="27" y="35"/>
                  </a:lnTo>
                  <a:lnTo>
                    <a:pt x="31" y="35"/>
                  </a:lnTo>
                  <a:lnTo>
                    <a:pt x="37" y="35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2912" y="1248"/>
              <a:ext cx="828" cy="373"/>
            </a:xfrm>
            <a:custGeom>
              <a:avLst/>
              <a:gdLst>
                <a:gd name="T0" fmla="*/ 0 w 543"/>
                <a:gd name="T1" fmla="*/ 16 h 244"/>
                <a:gd name="T2" fmla="*/ 38 w 543"/>
                <a:gd name="T3" fmla="*/ 17 h 244"/>
                <a:gd name="T4" fmla="*/ 77 w 543"/>
                <a:gd name="T5" fmla="*/ 21 h 244"/>
                <a:gd name="T6" fmla="*/ 115 w 543"/>
                <a:gd name="T7" fmla="*/ 25 h 244"/>
                <a:gd name="T8" fmla="*/ 153 w 543"/>
                <a:gd name="T9" fmla="*/ 33 h 244"/>
                <a:gd name="T10" fmla="*/ 190 w 543"/>
                <a:gd name="T11" fmla="*/ 40 h 244"/>
                <a:gd name="T12" fmla="*/ 224 w 543"/>
                <a:gd name="T13" fmla="*/ 52 h 244"/>
                <a:gd name="T14" fmla="*/ 261 w 543"/>
                <a:gd name="T15" fmla="*/ 64 h 244"/>
                <a:gd name="T16" fmla="*/ 293 w 543"/>
                <a:gd name="T17" fmla="*/ 77 h 244"/>
                <a:gd name="T18" fmla="*/ 328 w 543"/>
                <a:gd name="T19" fmla="*/ 92 h 244"/>
                <a:gd name="T20" fmla="*/ 361 w 543"/>
                <a:gd name="T21" fmla="*/ 110 h 244"/>
                <a:gd name="T22" fmla="*/ 391 w 543"/>
                <a:gd name="T23" fmla="*/ 129 h 244"/>
                <a:gd name="T24" fmla="*/ 422 w 543"/>
                <a:gd name="T25" fmla="*/ 150 h 244"/>
                <a:gd name="T26" fmla="*/ 451 w 543"/>
                <a:gd name="T27" fmla="*/ 171 h 244"/>
                <a:gd name="T28" fmla="*/ 480 w 543"/>
                <a:gd name="T29" fmla="*/ 194 h 244"/>
                <a:gd name="T30" fmla="*/ 507 w 543"/>
                <a:gd name="T31" fmla="*/ 219 h 244"/>
                <a:gd name="T32" fmla="*/ 532 w 543"/>
                <a:gd name="T33" fmla="*/ 244 h 244"/>
                <a:gd name="T34" fmla="*/ 543 w 543"/>
                <a:gd name="T35" fmla="*/ 232 h 244"/>
                <a:gd name="T36" fmla="*/ 518 w 543"/>
                <a:gd name="T37" fmla="*/ 207 h 244"/>
                <a:gd name="T38" fmla="*/ 489 w 543"/>
                <a:gd name="T39" fmla="*/ 183 h 244"/>
                <a:gd name="T40" fmla="*/ 460 w 543"/>
                <a:gd name="T41" fmla="*/ 158 h 244"/>
                <a:gd name="T42" fmla="*/ 432 w 543"/>
                <a:gd name="T43" fmla="*/ 136 h 244"/>
                <a:gd name="T44" fmla="*/ 399 w 543"/>
                <a:gd name="T45" fmla="*/ 115 h 244"/>
                <a:gd name="T46" fmla="*/ 368 w 543"/>
                <a:gd name="T47" fmla="*/ 96 h 244"/>
                <a:gd name="T48" fmla="*/ 334 w 543"/>
                <a:gd name="T49" fmla="*/ 79 h 244"/>
                <a:gd name="T50" fmla="*/ 301 w 543"/>
                <a:gd name="T51" fmla="*/ 64 h 244"/>
                <a:gd name="T52" fmla="*/ 267 w 543"/>
                <a:gd name="T53" fmla="*/ 48 h 244"/>
                <a:gd name="T54" fmla="*/ 230 w 543"/>
                <a:gd name="T55" fmla="*/ 37 h 244"/>
                <a:gd name="T56" fmla="*/ 194 w 543"/>
                <a:gd name="T57" fmla="*/ 25 h 244"/>
                <a:gd name="T58" fmla="*/ 155 w 543"/>
                <a:gd name="T59" fmla="*/ 17 h 244"/>
                <a:gd name="T60" fmla="*/ 117 w 543"/>
                <a:gd name="T61" fmla="*/ 10 h 244"/>
                <a:gd name="T62" fmla="*/ 78 w 543"/>
                <a:gd name="T63" fmla="*/ 4 h 244"/>
                <a:gd name="T64" fmla="*/ 40 w 543"/>
                <a:gd name="T65" fmla="*/ 2 h 244"/>
                <a:gd name="T66" fmla="*/ 0 w 543"/>
                <a:gd name="T67" fmla="*/ 0 h 244"/>
                <a:gd name="T68" fmla="*/ 0 w 543"/>
                <a:gd name="T69" fmla="*/ 16 h 24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43"/>
                <a:gd name="T106" fmla="*/ 0 h 244"/>
                <a:gd name="T107" fmla="*/ 543 w 543"/>
                <a:gd name="T108" fmla="*/ 244 h 24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43" h="244">
                  <a:moveTo>
                    <a:pt x="0" y="16"/>
                  </a:moveTo>
                  <a:lnTo>
                    <a:pt x="38" y="17"/>
                  </a:lnTo>
                  <a:lnTo>
                    <a:pt x="77" y="21"/>
                  </a:lnTo>
                  <a:lnTo>
                    <a:pt x="115" y="25"/>
                  </a:lnTo>
                  <a:lnTo>
                    <a:pt x="153" y="33"/>
                  </a:lnTo>
                  <a:lnTo>
                    <a:pt x="190" y="40"/>
                  </a:lnTo>
                  <a:lnTo>
                    <a:pt x="224" y="52"/>
                  </a:lnTo>
                  <a:lnTo>
                    <a:pt x="261" y="64"/>
                  </a:lnTo>
                  <a:lnTo>
                    <a:pt x="293" y="77"/>
                  </a:lnTo>
                  <a:lnTo>
                    <a:pt x="328" y="92"/>
                  </a:lnTo>
                  <a:lnTo>
                    <a:pt x="361" y="110"/>
                  </a:lnTo>
                  <a:lnTo>
                    <a:pt x="391" y="129"/>
                  </a:lnTo>
                  <a:lnTo>
                    <a:pt x="422" y="150"/>
                  </a:lnTo>
                  <a:lnTo>
                    <a:pt x="451" y="171"/>
                  </a:lnTo>
                  <a:lnTo>
                    <a:pt x="480" y="194"/>
                  </a:lnTo>
                  <a:lnTo>
                    <a:pt x="507" y="219"/>
                  </a:lnTo>
                  <a:lnTo>
                    <a:pt x="532" y="244"/>
                  </a:lnTo>
                  <a:lnTo>
                    <a:pt x="543" y="232"/>
                  </a:lnTo>
                  <a:lnTo>
                    <a:pt x="518" y="207"/>
                  </a:lnTo>
                  <a:lnTo>
                    <a:pt x="489" y="183"/>
                  </a:lnTo>
                  <a:lnTo>
                    <a:pt x="460" y="158"/>
                  </a:lnTo>
                  <a:lnTo>
                    <a:pt x="432" y="136"/>
                  </a:lnTo>
                  <a:lnTo>
                    <a:pt x="399" y="115"/>
                  </a:lnTo>
                  <a:lnTo>
                    <a:pt x="368" y="96"/>
                  </a:lnTo>
                  <a:lnTo>
                    <a:pt x="334" y="79"/>
                  </a:lnTo>
                  <a:lnTo>
                    <a:pt x="301" y="64"/>
                  </a:lnTo>
                  <a:lnTo>
                    <a:pt x="267" y="48"/>
                  </a:lnTo>
                  <a:lnTo>
                    <a:pt x="230" y="37"/>
                  </a:lnTo>
                  <a:lnTo>
                    <a:pt x="194" y="25"/>
                  </a:lnTo>
                  <a:lnTo>
                    <a:pt x="155" y="17"/>
                  </a:lnTo>
                  <a:lnTo>
                    <a:pt x="117" y="10"/>
                  </a:lnTo>
                  <a:lnTo>
                    <a:pt x="78" y="4"/>
                  </a:lnTo>
                  <a:lnTo>
                    <a:pt x="40" y="2"/>
                  </a:lnTo>
                  <a:lnTo>
                    <a:pt x="0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21"/>
            <p:cNvSpPr>
              <a:spLocks/>
            </p:cNvSpPr>
            <p:nvPr/>
          </p:nvSpPr>
          <p:spPr bwMode="auto">
            <a:xfrm>
              <a:off x="2091" y="1248"/>
              <a:ext cx="821" cy="363"/>
            </a:xfrm>
            <a:custGeom>
              <a:avLst/>
              <a:gdLst>
                <a:gd name="T0" fmla="*/ 12 w 538"/>
                <a:gd name="T1" fmla="*/ 238 h 238"/>
                <a:gd name="T2" fmla="*/ 37 w 538"/>
                <a:gd name="T3" fmla="*/ 213 h 238"/>
                <a:gd name="T4" fmla="*/ 64 w 538"/>
                <a:gd name="T5" fmla="*/ 188 h 238"/>
                <a:gd name="T6" fmla="*/ 92 w 538"/>
                <a:gd name="T7" fmla="*/ 167 h 238"/>
                <a:gd name="T8" fmla="*/ 121 w 538"/>
                <a:gd name="T9" fmla="*/ 146 h 238"/>
                <a:gd name="T10" fmla="*/ 152 w 538"/>
                <a:gd name="T11" fmla="*/ 125 h 238"/>
                <a:gd name="T12" fmla="*/ 183 w 538"/>
                <a:gd name="T13" fmla="*/ 108 h 238"/>
                <a:gd name="T14" fmla="*/ 215 w 538"/>
                <a:gd name="T15" fmla="*/ 90 h 238"/>
                <a:gd name="T16" fmla="*/ 248 w 538"/>
                <a:gd name="T17" fmla="*/ 75 h 238"/>
                <a:gd name="T18" fmla="*/ 282 w 538"/>
                <a:gd name="T19" fmla="*/ 62 h 238"/>
                <a:gd name="T20" fmla="*/ 317 w 538"/>
                <a:gd name="T21" fmla="*/ 50 h 238"/>
                <a:gd name="T22" fmla="*/ 352 w 538"/>
                <a:gd name="T23" fmla="*/ 40 h 238"/>
                <a:gd name="T24" fmla="*/ 388 w 538"/>
                <a:gd name="T25" fmla="*/ 31 h 238"/>
                <a:gd name="T26" fmla="*/ 425 w 538"/>
                <a:gd name="T27" fmla="*/ 25 h 238"/>
                <a:gd name="T28" fmla="*/ 461 w 538"/>
                <a:gd name="T29" fmla="*/ 21 h 238"/>
                <a:gd name="T30" fmla="*/ 499 w 538"/>
                <a:gd name="T31" fmla="*/ 17 h 238"/>
                <a:gd name="T32" fmla="*/ 538 w 538"/>
                <a:gd name="T33" fmla="*/ 16 h 238"/>
                <a:gd name="T34" fmla="*/ 538 w 538"/>
                <a:gd name="T35" fmla="*/ 0 h 238"/>
                <a:gd name="T36" fmla="*/ 499 w 538"/>
                <a:gd name="T37" fmla="*/ 2 h 238"/>
                <a:gd name="T38" fmla="*/ 459 w 538"/>
                <a:gd name="T39" fmla="*/ 4 h 238"/>
                <a:gd name="T40" fmla="*/ 423 w 538"/>
                <a:gd name="T41" fmla="*/ 10 h 238"/>
                <a:gd name="T42" fmla="*/ 384 w 538"/>
                <a:gd name="T43" fmla="*/ 16 h 238"/>
                <a:gd name="T44" fmla="*/ 348 w 538"/>
                <a:gd name="T45" fmla="*/ 25 h 238"/>
                <a:gd name="T46" fmla="*/ 311 w 538"/>
                <a:gd name="T47" fmla="*/ 35 h 238"/>
                <a:gd name="T48" fmla="*/ 277 w 538"/>
                <a:gd name="T49" fmla="*/ 48 h 238"/>
                <a:gd name="T50" fmla="*/ 242 w 538"/>
                <a:gd name="T51" fmla="*/ 62 h 238"/>
                <a:gd name="T52" fmla="*/ 208 w 538"/>
                <a:gd name="T53" fmla="*/ 77 h 238"/>
                <a:gd name="T54" fmla="*/ 175 w 538"/>
                <a:gd name="T55" fmla="*/ 94 h 238"/>
                <a:gd name="T56" fmla="*/ 142 w 538"/>
                <a:gd name="T57" fmla="*/ 111 h 238"/>
                <a:gd name="T58" fmla="*/ 112 w 538"/>
                <a:gd name="T59" fmla="*/ 133 h 238"/>
                <a:gd name="T60" fmla="*/ 83 w 538"/>
                <a:gd name="T61" fmla="*/ 154 h 238"/>
                <a:gd name="T62" fmla="*/ 54 w 538"/>
                <a:gd name="T63" fmla="*/ 177 h 238"/>
                <a:gd name="T64" fmla="*/ 27 w 538"/>
                <a:gd name="T65" fmla="*/ 202 h 238"/>
                <a:gd name="T66" fmla="*/ 0 w 538"/>
                <a:gd name="T67" fmla="*/ 227 h 238"/>
                <a:gd name="T68" fmla="*/ 12 w 538"/>
                <a:gd name="T69" fmla="*/ 238 h 23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38"/>
                <a:gd name="T106" fmla="*/ 0 h 238"/>
                <a:gd name="T107" fmla="*/ 538 w 538"/>
                <a:gd name="T108" fmla="*/ 238 h 23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38" h="238">
                  <a:moveTo>
                    <a:pt x="12" y="238"/>
                  </a:moveTo>
                  <a:lnTo>
                    <a:pt x="37" y="213"/>
                  </a:lnTo>
                  <a:lnTo>
                    <a:pt x="64" y="188"/>
                  </a:lnTo>
                  <a:lnTo>
                    <a:pt x="92" y="167"/>
                  </a:lnTo>
                  <a:lnTo>
                    <a:pt x="121" y="146"/>
                  </a:lnTo>
                  <a:lnTo>
                    <a:pt x="152" y="125"/>
                  </a:lnTo>
                  <a:lnTo>
                    <a:pt x="183" y="108"/>
                  </a:lnTo>
                  <a:lnTo>
                    <a:pt x="215" y="90"/>
                  </a:lnTo>
                  <a:lnTo>
                    <a:pt x="248" y="75"/>
                  </a:lnTo>
                  <a:lnTo>
                    <a:pt x="282" y="62"/>
                  </a:lnTo>
                  <a:lnTo>
                    <a:pt x="317" y="50"/>
                  </a:lnTo>
                  <a:lnTo>
                    <a:pt x="352" y="40"/>
                  </a:lnTo>
                  <a:lnTo>
                    <a:pt x="388" y="31"/>
                  </a:lnTo>
                  <a:lnTo>
                    <a:pt x="425" y="25"/>
                  </a:lnTo>
                  <a:lnTo>
                    <a:pt x="461" y="21"/>
                  </a:lnTo>
                  <a:lnTo>
                    <a:pt x="499" y="17"/>
                  </a:lnTo>
                  <a:lnTo>
                    <a:pt x="538" y="16"/>
                  </a:lnTo>
                  <a:lnTo>
                    <a:pt x="538" y="0"/>
                  </a:lnTo>
                  <a:lnTo>
                    <a:pt x="499" y="2"/>
                  </a:lnTo>
                  <a:lnTo>
                    <a:pt x="459" y="4"/>
                  </a:lnTo>
                  <a:lnTo>
                    <a:pt x="423" y="10"/>
                  </a:lnTo>
                  <a:lnTo>
                    <a:pt x="384" y="16"/>
                  </a:lnTo>
                  <a:lnTo>
                    <a:pt x="348" y="25"/>
                  </a:lnTo>
                  <a:lnTo>
                    <a:pt x="311" y="35"/>
                  </a:lnTo>
                  <a:lnTo>
                    <a:pt x="277" y="48"/>
                  </a:lnTo>
                  <a:lnTo>
                    <a:pt x="242" y="62"/>
                  </a:lnTo>
                  <a:lnTo>
                    <a:pt x="208" y="77"/>
                  </a:lnTo>
                  <a:lnTo>
                    <a:pt x="175" y="94"/>
                  </a:lnTo>
                  <a:lnTo>
                    <a:pt x="142" y="111"/>
                  </a:lnTo>
                  <a:lnTo>
                    <a:pt x="112" y="133"/>
                  </a:lnTo>
                  <a:lnTo>
                    <a:pt x="83" y="154"/>
                  </a:lnTo>
                  <a:lnTo>
                    <a:pt x="54" y="177"/>
                  </a:lnTo>
                  <a:lnTo>
                    <a:pt x="27" y="202"/>
                  </a:lnTo>
                  <a:lnTo>
                    <a:pt x="0" y="227"/>
                  </a:lnTo>
                  <a:lnTo>
                    <a:pt x="12" y="238"/>
                  </a:lnTo>
                  <a:close/>
                </a:path>
              </a:pathLst>
            </a:custGeom>
            <a:solidFill>
              <a:schemeClr val="accent2"/>
            </a:solidFill>
            <a:ln w="28575">
              <a:solidFill>
                <a:srgbClr val="99FF33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22"/>
            <p:cNvSpPr>
              <a:spLocks/>
            </p:cNvSpPr>
            <p:nvPr/>
          </p:nvSpPr>
          <p:spPr bwMode="auto">
            <a:xfrm>
              <a:off x="2064" y="1536"/>
              <a:ext cx="96" cy="98"/>
            </a:xfrm>
            <a:custGeom>
              <a:avLst/>
              <a:gdLst>
                <a:gd name="T0" fmla="*/ 30 w 63"/>
                <a:gd name="T1" fmla="*/ 45 h 64"/>
                <a:gd name="T2" fmla="*/ 36 w 63"/>
                <a:gd name="T3" fmla="*/ 43 h 64"/>
                <a:gd name="T4" fmla="*/ 40 w 63"/>
                <a:gd name="T5" fmla="*/ 39 h 64"/>
                <a:gd name="T6" fmla="*/ 44 w 63"/>
                <a:gd name="T7" fmla="*/ 37 h 64"/>
                <a:gd name="T8" fmla="*/ 48 w 63"/>
                <a:gd name="T9" fmla="*/ 37 h 64"/>
                <a:gd name="T10" fmla="*/ 51 w 63"/>
                <a:gd name="T11" fmla="*/ 35 h 64"/>
                <a:gd name="T12" fmla="*/ 55 w 63"/>
                <a:gd name="T13" fmla="*/ 33 h 64"/>
                <a:gd name="T14" fmla="*/ 59 w 63"/>
                <a:gd name="T15" fmla="*/ 31 h 64"/>
                <a:gd name="T16" fmla="*/ 63 w 63"/>
                <a:gd name="T17" fmla="*/ 29 h 64"/>
                <a:gd name="T18" fmla="*/ 32 w 63"/>
                <a:gd name="T19" fmla="*/ 0 h 64"/>
                <a:gd name="T20" fmla="*/ 32 w 63"/>
                <a:gd name="T21" fmla="*/ 2 h 64"/>
                <a:gd name="T22" fmla="*/ 32 w 63"/>
                <a:gd name="T23" fmla="*/ 6 h 64"/>
                <a:gd name="T24" fmla="*/ 30 w 63"/>
                <a:gd name="T25" fmla="*/ 10 h 64"/>
                <a:gd name="T26" fmla="*/ 28 w 63"/>
                <a:gd name="T27" fmla="*/ 14 h 64"/>
                <a:gd name="T28" fmla="*/ 27 w 63"/>
                <a:gd name="T29" fmla="*/ 18 h 64"/>
                <a:gd name="T30" fmla="*/ 25 w 63"/>
                <a:gd name="T31" fmla="*/ 24 h 64"/>
                <a:gd name="T32" fmla="*/ 21 w 63"/>
                <a:gd name="T33" fmla="*/ 27 h 64"/>
                <a:gd name="T34" fmla="*/ 19 w 63"/>
                <a:gd name="T35" fmla="*/ 33 h 64"/>
                <a:gd name="T36" fmla="*/ 17 w 63"/>
                <a:gd name="T37" fmla="*/ 37 h 64"/>
                <a:gd name="T38" fmla="*/ 13 w 63"/>
                <a:gd name="T39" fmla="*/ 43 h 64"/>
                <a:gd name="T40" fmla="*/ 11 w 63"/>
                <a:gd name="T41" fmla="*/ 47 h 64"/>
                <a:gd name="T42" fmla="*/ 9 w 63"/>
                <a:gd name="T43" fmla="*/ 50 h 64"/>
                <a:gd name="T44" fmla="*/ 7 w 63"/>
                <a:gd name="T45" fmla="*/ 54 h 64"/>
                <a:gd name="T46" fmla="*/ 4 w 63"/>
                <a:gd name="T47" fmla="*/ 58 h 64"/>
                <a:gd name="T48" fmla="*/ 2 w 63"/>
                <a:gd name="T49" fmla="*/ 62 h 64"/>
                <a:gd name="T50" fmla="*/ 0 w 63"/>
                <a:gd name="T51" fmla="*/ 64 h 64"/>
                <a:gd name="T52" fmla="*/ 4 w 63"/>
                <a:gd name="T53" fmla="*/ 62 h 64"/>
                <a:gd name="T54" fmla="*/ 5 w 63"/>
                <a:gd name="T55" fmla="*/ 60 h 64"/>
                <a:gd name="T56" fmla="*/ 9 w 63"/>
                <a:gd name="T57" fmla="*/ 58 h 64"/>
                <a:gd name="T58" fmla="*/ 13 w 63"/>
                <a:gd name="T59" fmla="*/ 54 h 64"/>
                <a:gd name="T60" fmla="*/ 17 w 63"/>
                <a:gd name="T61" fmla="*/ 52 h 64"/>
                <a:gd name="T62" fmla="*/ 21 w 63"/>
                <a:gd name="T63" fmla="*/ 50 h 64"/>
                <a:gd name="T64" fmla="*/ 27 w 63"/>
                <a:gd name="T65" fmla="*/ 47 h 64"/>
                <a:gd name="T66" fmla="*/ 30 w 63"/>
                <a:gd name="T67" fmla="*/ 45 h 6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3"/>
                <a:gd name="T103" fmla="*/ 0 h 64"/>
                <a:gd name="T104" fmla="*/ 63 w 63"/>
                <a:gd name="T105" fmla="*/ 64 h 6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3" h="64">
                  <a:moveTo>
                    <a:pt x="30" y="45"/>
                  </a:moveTo>
                  <a:lnTo>
                    <a:pt x="36" y="43"/>
                  </a:lnTo>
                  <a:lnTo>
                    <a:pt x="40" y="39"/>
                  </a:lnTo>
                  <a:lnTo>
                    <a:pt x="44" y="37"/>
                  </a:lnTo>
                  <a:lnTo>
                    <a:pt x="48" y="37"/>
                  </a:lnTo>
                  <a:lnTo>
                    <a:pt x="51" y="35"/>
                  </a:lnTo>
                  <a:lnTo>
                    <a:pt x="55" y="33"/>
                  </a:lnTo>
                  <a:lnTo>
                    <a:pt x="59" y="31"/>
                  </a:lnTo>
                  <a:lnTo>
                    <a:pt x="63" y="29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6"/>
                  </a:lnTo>
                  <a:lnTo>
                    <a:pt x="30" y="10"/>
                  </a:lnTo>
                  <a:lnTo>
                    <a:pt x="28" y="14"/>
                  </a:lnTo>
                  <a:lnTo>
                    <a:pt x="27" y="18"/>
                  </a:lnTo>
                  <a:lnTo>
                    <a:pt x="25" y="24"/>
                  </a:lnTo>
                  <a:lnTo>
                    <a:pt x="21" y="27"/>
                  </a:lnTo>
                  <a:lnTo>
                    <a:pt x="19" y="33"/>
                  </a:lnTo>
                  <a:lnTo>
                    <a:pt x="17" y="37"/>
                  </a:lnTo>
                  <a:lnTo>
                    <a:pt x="13" y="43"/>
                  </a:lnTo>
                  <a:lnTo>
                    <a:pt x="11" y="47"/>
                  </a:lnTo>
                  <a:lnTo>
                    <a:pt x="9" y="50"/>
                  </a:lnTo>
                  <a:lnTo>
                    <a:pt x="7" y="54"/>
                  </a:lnTo>
                  <a:lnTo>
                    <a:pt x="4" y="58"/>
                  </a:lnTo>
                  <a:lnTo>
                    <a:pt x="2" y="62"/>
                  </a:lnTo>
                  <a:lnTo>
                    <a:pt x="0" y="64"/>
                  </a:lnTo>
                  <a:lnTo>
                    <a:pt x="4" y="62"/>
                  </a:lnTo>
                  <a:lnTo>
                    <a:pt x="5" y="60"/>
                  </a:lnTo>
                  <a:lnTo>
                    <a:pt x="9" y="58"/>
                  </a:lnTo>
                  <a:lnTo>
                    <a:pt x="13" y="54"/>
                  </a:lnTo>
                  <a:lnTo>
                    <a:pt x="17" y="52"/>
                  </a:lnTo>
                  <a:lnTo>
                    <a:pt x="21" y="50"/>
                  </a:lnTo>
                  <a:lnTo>
                    <a:pt x="27" y="47"/>
                  </a:lnTo>
                  <a:lnTo>
                    <a:pt x="30" y="45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1" name="Freeform 23"/>
            <p:cNvSpPr>
              <a:spLocks/>
            </p:cNvSpPr>
            <p:nvPr/>
          </p:nvSpPr>
          <p:spPr bwMode="auto">
            <a:xfrm>
              <a:off x="3697" y="1584"/>
              <a:ext cx="95" cy="96"/>
            </a:xfrm>
            <a:custGeom>
              <a:avLst/>
              <a:gdLst>
                <a:gd name="T0" fmla="*/ 42 w 62"/>
                <a:gd name="T1" fmla="*/ 31 h 63"/>
                <a:gd name="T2" fmla="*/ 41 w 62"/>
                <a:gd name="T3" fmla="*/ 27 h 63"/>
                <a:gd name="T4" fmla="*/ 39 w 62"/>
                <a:gd name="T5" fmla="*/ 23 h 63"/>
                <a:gd name="T6" fmla="*/ 37 w 62"/>
                <a:gd name="T7" fmla="*/ 19 h 63"/>
                <a:gd name="T8" fmla="*/ 35 w 62"/>
                <a:gd name="T9" fmla="*/ 16 h 63"/>
                <a:gd name="T10" fmla="*/ 33 w 62"/>
                <a:gd name="T11" fmla="*/ 12 h 63"/>
                <a:gd name="T12" fmla="*/ 33 w 62"/>
                <a:gd name="T13" fmla="*/ 8 h 63"/>
                <a:gd name="T14" fmla="*/ 31 w 62"/>
                <a:gd name="T15" fmla="*/ 4 h 63"/>
                <a:gd name="T16" fmla="*/ 29 w 62"/>
                <a:gd name="T17" fmla="*/ 0 h 63"/>
                <a:gd name="T18" fmla="*/ 0 w 62"/>
                <a:gd name="T19" fmla="*/ 27 h 63"/>
                <a:gd name="T20" fmla="*/ 2 w 62"/>
                <a:gd name="T21" fmla="*/ 29 h 63"/>
                <a:gd name="T22" fmla="*/ 4 w 62"/>
                <a:gd name="T23" fmla="*/ 29 h 63"/>
                <a:gd name="T24" fmla="*/ 8 w 62"/>
                <a:gd name="T25" fmla="*/ 31 h 63"/>
                <a:gd name="T26" fmla="*/ 12 w 62"/>
                <a:gd name="T27" fmla="*/ 33 h 63"/>
                <a:gd name="T28" fmla="*/ 18 w 62"/>
                <a:gd name="T29" fmla="*/ 35 h 63"/>
                <a:gd name="T30" fmla="*/ 21 w 62"/>
                <a:gd name="T31" fmla="*/ 39 h 63"/>
                <a:gd name="T32" fmla="*/ 27 w 62"/>
                <a:gd name="T33" fmla="*/ 40 h 63"/>
                <a:gd name="T34" fmla="*/ 31 w 62"/>
                <a:gd name="T35" fmla="*/ 42 h 63"/>
                <a:gd name="T36" fmla="*/ 35 w 62"/>
                <a:gd name="T37" fmla="*/ 46 h 63"/>
                <a:gd name="T38" fmla="*/ 41 w 62"/>
                <a:gd name="T39" fmla="*/ 48 h 63"/>
                <a:gd name="T40" fmla="*/ 44 w 62"/>
                <a:gd name="T41" fmla="*/ 50 h 63"/>
                <a:gd name="T42" fmla="*/ 48 w 62"/>
                <a:gd name="T43" fmla="*/ 54 h 63"/>
                <a:gd name="T44" fmla="*/ 52 w 62"/>
                <a:gd name="T45" fmla="*/ 56 h 63"/>
                <a:gd name="T46" fmla="*/ 56 w 62"/>
                <a:gd name="T47" fmla="*/ 58 h 63"/>
                <a:gd name="T48" fmla="*/ 58 w 62"/>
                <a:gd name="T49" fmla="*/ 62 h 63"/>
                <a:gd name="T50" fmla="*/ 62 w 62"/>
                <a:gd name="T51" fmla="*/ 63 h 63"/>
                <a:gd name="T52" fmla="*/ 60 w 62"/>
                <a:gd name="T53" fmla="*/ 60 h 63"/>
                <a:gd name="T54" fmla="*/ 58 w 62"/>
                <a:gd name="T55" fmla="*/ 58 h 63"/>
                <a:gd name="T56" fmla="*/ 56 w 62"/>
                <a:gd name="T57" fmla="*/ 54 h 63"/>
                <a:gd name="T58" fmla="*/ 52 w 62"/>
                <a:gd name="T59" fmla="*/ 50 h 63"/>
                <a:gd name="T60" fmla="*/ 50 w 62"/>
                <a:gd name="T61" fmla="*/ 46 h 63"/>
                <a:gd name="T62" fmla="*/ 48 w 62"/>
                <a:gd name="T63" fmla="*/ 40 h 63"/>
                <a:gd name="T64" fmla="*/ 46 w 62"/>
                <a:gd name="T65" fmla="*/ 37 h 63"/>
                <a:gd name="T66" fmla="*/ 42 w 62"/>
                <a:gd name="T67" fmla="*/ 31 h 6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63"/>
                <a:gd name="T104" fmla="*/ 62 w 62"/>
                <a:gd name="T105" fmla="*/ 63 h 63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63">
                  <a:moveTo>
                    <a:pt x="42" y="31"/>
                  </a:moveTo>
                  <a:lnTo>
                    <a:pt x="41" y="27"/>
                  </a:lnTo>
                  <a:lnTo>
                    <a:pt x="39" y="23"/>
                  </a:lnTo>
                  <a:lnTo>
                    <a:pt x="37" y="19"/>
                  </a:lnTo>
                  <a:lnTo>
                    <a:pt x="35" y="16"/>
                  </a:lnTo>
                  <a:lnTo>
                    <a:pt x="33" y="12"/>
                  </a:lnTo>
                  <a:lnTo>
                    <a:pt x="33" y="8"/>
                  </a:lnTo>
                  <a:lnTo>
                    <a:pt x="31" y="4"/>
                  </a:lnTo>
                  <a:lnTo>
                    <a:pt x="29" y="0"/>
                  </a:lnTo>
                  <a:lnTo>
                    <a:pt x="0" y="27"/>
                  </a:lnTo>
                  <a:lnTo>
                    <a:pt x="2" y="29"/>
                  </a:lnTo>
                  <a:lnTo>
                    <a:pt x="4" y="29"/>
                  </a:lnTo>
                  <a:lnTo>
                    <a:pt x="8" y="31"/>
                  </a:lnTo>
                  <a:lnTo>
                    <a:pt x="12" y="33"/>
                  </a:lnTo>
                  <a:lnTo>
                    <a:pt x="18" y="35"/>
                  </a:lnTo>
                  <a:lnTo>
                    <a:pt x="21" y="39"/>
                  </a:lnTo>
                  <a:lnTo>
                    <a:pt x="27" y="40"/>
                  </a:lnTo>
                  <a:lnTo>
                    <a:pt x="31" y="42"/>
                  </a:lnTo>
                  <a:lnTo>
                    <a:pt x="35" y="46"/>
                  </a:lnTo>
                  <a:lnTo>
                    <a:pt x="41" y="48"/>
                  </a:lnTo>
                  <a:lnTo>
                    <a:pt x="44" y="50"/>
                  </a:lnTo>
                  <a:lnTo>
                    <a:pt x="48" y="54"/>
                  </a:lnTo>
                  <a:lnTo>
                    <a:pt x="52" y="56"/>
                  </a:lnTo>
                  <a:lnTo>
                    <a:pt x="56" y="58"/>
                  </a:lnTo>
                  <a:lnTo>
                    <a:pt x="58" y="62"/>
                  </a:lnTo>
                  <a:lnTo>
                    <a:pt x="62" y="63"/>
                  </a:lnTo>
                  <a:lnTo>
                    <a:pt x="60" y="60"/>
                  </a:lnTo>
                  <a:lnTo>
                    <a:pt x="58" y="58"/>
                  </a:lnTo>
                  <a:lnTo>
                    <a:pt x="56" y="54"/>
                  </a:lnTo>
                  <a:lnTo>
                    <a:pt x="52" y="50"/>
                  </a:lnTo>
                  <a:lnTo>
                    <a:pt x="50" y="46"/>
                  </a:lnTo>
                  <a:lnTo>
                    <a:pt x="48" y="40"/>
                  </a:lnTo>
                  <a:lnTo>
                    <a:pt x="46" y="37"/>
                  </a:lnTo>
                  <a:lnTo>
                    <a:pt x="42" y="31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2" name="Freeform 24"/>
            <p:cNvSpPr>
              <a:spLocks/>
            </p:cNvSpPr>
            <p:nvPr/>
          </p:nvSpPr>
          <p:spPr bwMode="auto">
            <a:xfrm>
              <a:off x="2880" y="2784"/>
              <a:ext cx="23" cy="679"/>
            </a:xfrm>
            <a:custGeom>
              <a:avLst/>
              <a:gdLst>
                <a:gd name="T0" fmla="*/ 7 w 15"/>
                <a:gd name="T1" fmla="*/ 0 h 445"/>
                <a:gd name="T2" fmla="*/ 0 w 15"/>
                <a:gd name="T3" fmla="*/ 0 h 445"/>
                <a:gd name="T4" fmla="*/ 0 w 15"/>
                <a:gd name="T5" fmla="*/ 445 h 445"/>
                <a:gd name="T6" fmla="*/ 15 w 15"/>
                <a:gd name="T7" fmla="*/ 445 h 445"/>
                <a:gd name="T8" fmla="*/ 15 w 15"/>
                <a:gd name="T9" fmla="*/ 0 h 445"/>
                <a:gd name="T10" fmla="*/ 7 w 15"/>
                <a:gd name="T11" fmla="*/ 0 h 44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445"/>
                <a:gd name="T20" fmla="*/ 15 w 15"/>
                <a:gd name="T21" fmla="*/ 445 h 44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445">
                  <a:moveTo>
                    <a:pt x="7" y="0"/>
                  </a:moveTo>
                  <a:lnTo>
                    <a:pt x="0" y="0"/>
                  </a:lnTo>
                  <a:lnTo>
                    <a:pt x="0" y="445"/>
                  </a:lnTo>
                  <a:lnTo>
                    <a:pt x="15" y="445"/>
                  </a:lnTo>
                  <a:lnTo>
                    <a:pt x="15" y="0"/>
                  </a:lnTo>
                  <a:lnTo>
                    <a:pt x="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3" name="Freeform 25"/>
            <p:cNvSpPr>
              <a:spLocks/>
            </p:cNvSpPr>
            <p:nvPr/>
          </p:nvSpPr>
          <p:spPr bwMode="auto">
            <a:xfrm>
              <a:off x="2867" y="2682"/>
              <a:ext cx="61" cy="102"/>
            </a:xfrm>
            <a:custGeom>
              <a:avLst/>
              <a:gdLst>
                <a:gd name="T0" fmla="*/ 12 w 40"/>
                <a:gd name="T1" fmla="*/ 36 h 67"/>
                <a:gd name="T2" fmla="*/ 10 w 40"/>
                <a:gd name="T3" fmla="*/ 40 h 67"/>
                <a:gd name="T4" fmla="*/ 8 w 40"/>
                <a:gd name="T5" fmla="*/ 44 h 67"/>
                <a:gd name="T6" fmla="*/ 8 w 40"/>
                <a:gd name="T7" fmla="*/ 48 h 67"/>
                <a:gd name="T8" fmla="*/ 6 w 40"/>
                <a:gd name="T9" fmla="*/ 54 h 67"/>
                <a:gd name="T10" fmla="*/ 4 w 40"/>
                <a:gd name="T11" fmla="*/ 56 h 67"/>
                <a:gd name="T12" fmla="*/ 2 w 40"/>
                <a:gd name="T13" fmla="*/ 59 h 67"/>
                <a:gd name="T14" fmla="*/ 0 w 40"/>
                <a:gd name="T15" fmla="*/ 63 h 67"/>
                <a:gd name="T16" fmla="*/ 0 w 40"/>
                <a:gd name="T17" fmla="*/ 67 h 67"/>
                <a:gd name="T18" fmla="*/ 40 w 40"/>
                <a:gd name="T19" fmla="*/ 67 h 67"/>
                <a:gd name="T20" fmla="*/ 38 w 40"/>
                <a:gd name="T21" fmla="*/ 65 h 67"/>
                <a:gd name="T22" fmla="*/ 38 w 40"/>
                <a:gd name="T23" fmla="*/ 63 h 67"/>
                <a:gd name="T24" fmla="*/ 37 w 40"/>
                <a:gd name="T25" fmla="*/ 59 h 67"/>
                <a:gd name="T26" fmla="*/ 35 w 40"/>
                <a:gd name="T27" fmla="*/ 56 h 67"/>
                <a:gd name="T28" fmla="*/ 33 w 40"/>
                <a:gd name="T29" fmla="*/ 50 h 67"/>
                <a:gd name="T30" fmla="*/ 31 w 40"/>
                <a:gd name="T31" fmla="*/ 46 h 67"/>
                <a:gd name="T32" fmla="*/ 29 w 40"/>
                <a:gd name="T33" fmla="*/ 40 h 67"/>
                <a:gd name="T34" fmla="*/ 27 w 40"/>
                <a:gd name="T35" fmla="*/ 36 h 67"/>
                <a:gd name="T36" fmla="*/ 27 w 40"/>
                <a:gd name="T37" fmla="*/ 31 h 67"/>
                <a:gd name="T38" fmla="*/ 25 w 40"/>
                <a:gd name="T39" fmla="*/ 25 h 67"/>
                <a:gd name="T40" fmla="*/ 23 w 40"/>
                <a:gd name="T41" fmla="*/ 21 h 67"/>
                <a:gd name="T42" fmla="*/ 23 w 40"/>
                <a:gd name="T43" fmla="*/ 15 h 67"/>
                <a:gd name="T44" fmla="*/ 21 w 40"/>
                <a:gd name="T45" fmla="*/ 11 h 67"/>
                <a:gd name="T46" fmla="*/ 21 w 40"/>
                <a:gd name="T47" fmla="*/ 8 h 67"/>
                <a:gd name="T48" fmla="*/ 19 w 40"/>
                <a:gd name="T49" fmla="*/ 4 h 67"/>
                <a:gd name="T50" fmla="*/ 19 w 40"/>
                <a:gd name="T51" fmla="*/ 0 h 67"/>
                <a:gd name="T52" fmla="*/ 19 w 40"/>
                <a:gd name="T53" fmla="*/ 4 h 67"/>
                <a:gd name="T54" fmla="*/ 19 w 40"/>
                <a:gd name="T55" fmla="*/ 8 h 67"/>
                <a:gd name="T56" fmla="*/ 17 w 40"/>
                <a:gd name="T57" fmla="*/ 11 h 67"/>
                <a:gd name="T58" fmla="*/ 17 w 40"/>
                <a:gd name="T59" fmla="*/ 15 h 67"/>
                <a:gd name="T60" fmla="*/ 15 w 40"/>
                <a:gd name="T61" fmla="*/ 21 h 67"/>
                <a:gd name="T62" fmla="*/ 14 w 40"/>
                <a:gd name="T63" fmla="*/ 25 h 67"/>
                <a:gd name="T64" fmla="*/ 14 w 40"/>
                <a:gd name="T65" fmla="*/ 31 h 67"/>
                <a:gd name="T66" fmla="*/ 12 w 40"/>
                <a:gd name="T67" fmla="*/ 36 h 6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0"/>
                <a:gd name="T103" fmla="*/ 0 h 67"/>
                <a:gd name="T104" fmla="*/ 40 w 40"/>
                <a:gd name="T105" fmla="*/ 67 h 6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0" h="67">
                  <a:moveTo>
                    <a:pt x="12" y="36"/>
                  </a:moveTo>
                  <a:lnTo>
                    <a:pt x="10" y="40"/>
                  </a:lnTo>
                  <a:lnTo>
                    <a:pt x="8" y="44"/>
                  </a:lnTo>
                  <a:lnTo>
                    <a:pt x="8" y="48"/>
                  </a:lnTo>
                  <a:lnTo>
                    <a:pt x="6" y="54"/>
                  </a:lnTo>
                  <a:lnTo>
                    <a:pt x="4" y="56"/>
                  </a:lnTo>
                  <a:lnTo>
                    <a:pt x="2" y="59"/>
                  </a:lnTo>
                  <a:lnTo>
                    <a:pt x="0" y="63"/>
                  </a:lnTo>
                  <a:lnTo>
                    <a:pt x="0" y="67"/>
                  </a:lnTo>
                  <a:lnTo>
                    <a:pt x="40" y="67"/>
                  </a:lnTo>
                  <a:lnTo>
                    <a:pt x="38" y="65"/>
                  </a:lnTo>
                  <a:lnTo>
                    <a:pt x="38" y="63"/>
                  </a:lnTo>
                  <a:lnTo>
                    <a:pt x="37" y="59"/>
                  </a:lnTo>
                  <a:lnTo>
                    <a:pt x="35" y="56"/>
                  </a:lnTo>
                  <a:lnTo>
                    <a:pt x="33" y="50"/>
                  </a:lnTo>
                  <a:lnTo>
                    <a:pt x="31" y="46"/>
                  </a:lnTo>
                  <a:lnTo>
                    <a:pt x="29" y="40"/>
                  </a:lnTo>
                  <a:lnTo>
                    <a:pt x="27" y="36"/>
                  </a:lnTo>
                  <a:lnTo>
                    <a:pt x="27" y="31"/>
                  </a:lnTo>
                  <a:lnTo>
                    <a:pt x="25" y="25"/>
                  </a:lnTo>
                  <a:lnTo>
                    <a:pt x="23" y="21"/>
                  </a:lnTo>
                  <a:lnTo>
                    <a:pt x="23" y="15"/>
                  </a:lnTo>
                  <a:lnTo>
                    <a:pt x="21" y="11"/>
                  </a:lnTo>
                  <a:lnTo>
                    <a:pt x="21" y="8"/>
                  </a:lnTo>
                  <a:lnTo>
                    <a:pt x="19" y="4"/>
                  </a:lnTo>
                  <a:lnTo>
                    <a:pt x="19" y="0"/>
                  </a:lnTo>
                  <a:lnTo>
                    <a:pt x="19" y="4"/>
                  </a:lnTo>
                  <a:lnTo>
                    <a:pt x="19" y="8"/>
                  </a:lnTo>
                  <a:lnTo>
                    <a:pt x="17" y="11"/>
                  </a:lnTo>
                  <a:lnTo>
                    <a:pt x="17" y="15"/>
                  </a:lnTo>
                  <a:lnTo>
                    <a:pt x="15" y="21"/>
                  </a:lnTo>
                  <a:lnTo>
                    <a:pt x="14" y="25"/>
                  </a:lnTo>
                  <a:lnTo>
                    <a:pt x="14" y="31"/>
                  </a:lnTo>
                  <a:lnTo>
                    <a:pt x="12" y="3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" name="Freeform 26"/>
            <p:cNvSpPr>
              <a:spLocks/>
            </p:cNvSpPr>
            <p:nvPr/>
          </p:nvSpPr>
          <p:spPr bwMode="auto">
            <a:xfrm>
              <a:off x="2160" y="1968"/>
              <a:ext cx="430" cy="293"/>
            </a:xfrm>
            <a:custGeom>
              <a:avLst/>
              <a:gdLst>
                <a:gd name="T0" fmla="*/ 276 w 282"/>
                <a:gd name="T1" fmla="*/ 187 h 192"/>
                <a:gd name="T2" fmla="*/ 282 w 282"/>
                <a:gd name="T3" fmla="*/ 179 h 192"/>
                <a:gd name="T4" fmla="*/ 9 w 282"/>
                <a:gd name="T5" fmla="*/ 0 h 192"/>
                <a:gd name="T6" fmla="*/ 0 w 282"/>
                <a:gd name="T7" fmla="*/ 14 h 192"/>
                <a:gd name="T8" fmla="*/ 272 w 282"/>
                <a:gd name="T9" fmla="*/ 192 h 192"/>
                <a:gd name="T10" fmla="*/ 276 w 282"/>
                <a:gd name="T11" fmla="*/ 187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2"/>
                <a:gd name="T19" fmla="*/ 0 h 192"/>
                <a:gd name="T20" fmla="*/ 282 w 282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2" h="192">
                  <a:moveTo>
                    <a:pt x="276" y="187"/>
                  </a:moveTo>
                  <a:lnTo>
                    <a:pt x="282" y="179"/>
                  </a:lnTo>
                  <a:lnTo>
                    <a:pt x="9" y="0"/>
                  </a:lnTo>
                  <a:lnTo>
                    <a:pt x="0" y="14"/>
                  </a:lnTo>
                  <a:lnTo>
                    <a:pt x="272" y="192"/>
                  </a:lnTo>
                  <a:lnTo>
                    <a:pt x="276" y="18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2546" y="2215"/>
              <a:ext cx="102" cy="84"/>
            </a:xfrm>
            <a:custGeom>
              <a:avLst/>
              <a:gdLst>
                <a:gd name="T0" fmla="*/ 42 w 67"/>
                <a:gd name="T1" fmla="*/ 28 h 55"/>
                <a:gd name="T2" fmla="*/ 38 w 67"/>
                <a:gd name="T3" fmla="*/ 25 h 55"/>
                <a:gd name="T4" fmla="*/ 36 w 67"/>
                <a:gd name="T5" fmla="*/ 21 h 55"/>
                <a:gd name="T6" fmla="*/ 34 w 67"/>
                <a:gd name="T7" fmla="*/ 17 h 55"/>
                <a:gd name="T8" fmla="*/ 31 w 67"/>
                <a:gd name="T9" fmla="*/ 13 h 55"/>
                <a:gd name="T10" fmla="*/ 29 w 67"/>
                <a:gd name="T11" fmla="*/ 11 h 55"/>
                <a:gd name="T12" fmla="*/ 27 w 67"/>
                <a:gd name="T13" fmla="*/ 7 h 55"/>
                <a:gd name="T14" fmla="*/ 25 w 67"/>
                <a:gd name="T15" fmla="*/ 3 h 55"/>
                <a:gd name="T16" fmla="*/ 21 w 67"/>
                <a:gd name="T17" fmla="*/ 0 h 55"/>
                <a:gd name="T18" fmla="*/ 0 w 67"/>
                <a:gd name="T19" fmla="*/ 34 h 55"/>
                <a:gd name="T20" fmla="*/ 2 w 67"/>
                <a:gd name="T21" fmla="*/ 34 h 55"/>
                <a:gd name="T22" fmla="*/ 4 w 67"/>
                <a:gd name="T23" fmla="*/ 34 h 55"/>
                <a:gd name="T24" fmla="*/ 8 w 67"/>
                <a:gd name="T25" fmla="*/ 36 h 55"/>
                <a:gd name="T26" fmla="*/ 13 w 67"/>
                <a:gd name="T27" fmla="*/ 36 h 55"/>
                <a:gd name="T28" fmla="*/ 17 w 67"/>
                <a:gd name="T29" fmla="*/ 38 h 55"/>
                <a:gd name="T30" fmla="*/ 23 w 67"/>
                <a:gd name="T31" fmla="*/ 38 h 55"/>
                <a:gd name="T32" fmla="*/ 29 w 67"/>
                <a:gd name="T33" fmla="*/ 40 h 55"/>
                <a:gd name="T34" fmla="*/ 32 w 67"/>
                <a:gd name="T35" fmla="*/ 42 h 55"/>
                <a:gd name="T36" fmla="*/ 38 w 67"/>
                <a:gd name="T37" fmla="*/ 44 h 55"/>
                <a:gd name="T38" fmla="*/ 44 w 67"/>
                <a:gd name="T39" fmla="*/ 46 h 55"/>
                <a:gd name="T40" fmla="*/ 48 w 67"/>
                <a:gd name="T41" fmla="*/ 48 h 55"/>
                <a:gd name="T42" fmla="*/ 52 w 67"/>
                <a:gd name="T43" fmla="*/ 48 h 55"/>
                <a:gd name="T44" fmla="*/ 57 w 67"/>
                <a:gd name="T45" fmla="*/ 49 h 55"/>
                <a:gd name="T46" fmla="*/ 61 w 67"/>
                <a:gd name="T47" fmla="*/ 51 h 55"/>
                <a:gd name="T48" fmla="*/ 63 w 67"/>
                <a:gd name="T49" fmla="*/ 53 h 55"/>
                <a:gd name="T50" fmla="*/ 67 w 67"/>
                <a:gd name="T51" fmla="*/ 55 h 55"/>
                <a:gd name="T52" fmla="*/ 65 w 67"/>
                <a:gd name="T53" fmla="*/ 51 h 55"/>
                <a:gd name="T54" fmla="*/ 61 w 67"/>
                <a:gd name="T55" fmla="*/ 49 h 55"/>
                <a:gd name="T56" fmla="*/ 59 w 67"/>
                <a:gd name="T57" fmla="*/ 48 h 55"/>
                <a:gd name="T58" fmla="*/ 56 w 67"/>
                <a:gd name="T59" fmla="*/ 44 h 55"/>
                <a:gd name="T60" fmla="*/ 52 w 67"/>
                <a:gd name="T61" fmla="*/ 40 h 55"/>
                <a:gd name="T62" fmla="*/ 50 w 67"/>
                <a:gd name="T63" fmla="*/ 36 h 55"/>
                <a:gd name="T64" fmla="*/ 46 w 67"/>
                <a:gd name="T65" fmla="*/ 32 h 55"/>
                <a:gd name="T66" fmla="*/ 42 w 67"/>
                <a:gd name="T67" fmla="*/ 28 h 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"/>
                <a:gd name="T103" fmla="*/ 0 h 55"/>
                <a:gd name="T104" fmla="*/ 67 w 67"/>
                <a:gd name="T105" fmla="*/ 55 h 5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" h="55">
                  <a:moveTo>
                    <a:pt x="42" y="28"/>
                  </a:moveTo>
                  <a:lnTo>
                    <a:pt x="38" y="25"/>
                  </a:lnTo>
                  <a:lnTo>
                    <a:pt x="36" y="21"/>
                  </a:lnTo>
                  <a:lnTo>
                    <a:pt x="34" y="17"/>
                  </a:lnTo>
                  <a:lnTo>
                    <a:pt x="31" y="13"/>
                  </a:lnTo>
                  <a:lnTo>
                    <a:pt x="29" y="11"/>
                  </a:lnTo>
                  <a:lnTo>
                    <a:pt x="27" y="7"/>
                  </a:lnTo>
                  <a:lnTo>
                    <a:pt x="25" y="3"/>
                  </a:lnTo>
                  <a:lnTo>
                    <a:pt x="21" y="0"/>
                  </a:lnTo>
                  <a:lnTo>
                    <a:pt x="0" y="34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8" y="36"/>
                  </a:lnTo>
                  <a:lnTo>
                    <a:pt x="13" y="36"/>
                  </a:lnTo>
                  <a:lnTo>
                    <a:pt x="17" y="38"/>
                  </a:lnTo>
                  <a:lnTo>
                    <a:pt x="23" y="38"/>
                  </a:lnTo>
                  <a:lnTo>
                    <a:pt x="29" y="40"/>
                  </a:lnTo>
                  <a:lnTo>
                    <a:pt x="32" y="42"/>
                  </a:lnTo>
                  <a:lnTo>
                    <a:pt x="38" y="44"/>
                  </a:lnTo>
                  <a:lnTo>
                    <a:pt x="44" y="46"/>
                  </a:lnTo>
                  <a:lnTo>
                    <a:pt x="48" y="48"/>
                  </a:lnTo>
                  <a:lnTo>
                    <a:pt x="52" y="48"/>
                  </a:lnTo>
                  <a:lnTo>
                    <a:pt x="57" y="49"/>
                  </a:lnTo>
                  <a:lnTo>
                    <a:pt x="61" y="51"/>
                  </a:lnTo>
                  <a:lnTo>
                    <a:pt x="63" y="53"/>
                  </a:lnTo>
                  <a:lnTo>
                    <a:pt x="67" y="55"/>
                  </a:lnTo>
                  <a:lnTo>
                    <a:pt x="65" y="51"/>
                  </a:lnTo>
                  <a:lnTo>
                    <a:pt x="61" y="49"/>
                  </a:lnTo>
                  <a:lnTo>
                    <a:pt x="59" y="48"/>
                  </a:lnTo>
                  <a:lnTo>
                    <a:pt x="56" y="44"/>
                  </a:lnTo>
                  <a:lnTo>
                    <a:pt x="52" y="40"/>
                  </a:lnTo>
                  <a:lnTo>
                    <a:pt x="50" y="36"/>
                  </a:lnTo>
                  <a:lnTo>
                    <a:pt x="46" y="32"/>
                  </a:lnTo>
                  <a:lnTo>
                    <a:pt x="42" y="2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3216" y="1968"/>
              <a:ext cx="431" cy="293"/>
            </a:xfrm>
            <a:custGeom>
              <a:avLst/>
              <a:gdLst>
                <a:gd name="T0" fmla="*/ 6 w 283"/>
                <a:gd name="T1" fmla="*/ 187 h 192"/>
                <a:gd name="T2" fmla="*/ 10 w 283"/>
                <a:gd name="T3" fmla="*/ 192 h 192"/>
                <a:gd name="T4" fmla="*/ 283 w 283"/>
                <a:gd name="T5" fmla="*/ 14 h 192"/>
                <a:gd name="T6" fmla="*/ 273 w 283"/>
                <a:gd name="T7" fmla="*/ 0 h 192"/>
                <a:gd name="T8" fmla="*/ 0 w 283"/>
                <a:gd name="T9" fmla="*/ 179 h 192"/>
                <a:gd name="T10" fmla="*/ 6 w 283"/>
                <a:gd name="T11" fmla="*/ 187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3"/>
                <a:gd name="T19" fmla="*/ 0 h 192"/>
                <a:gd name="T20" fmla="*/ 283 w 283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3" h="192">
                  <a:moveTo>
                    <a:pt x="6" y="187"/>
                  </a:moveTo>
                  <a:lnTo>
                    <a:pt x="10" y="192"/>
                  </a:lnTo>
                  <a:lnTo>
                    <a:pt x="283" y="14"/>
                  </a:lnTo>
                  <a:lnTo>
                    <a:pt x="273" y="0"/>
                  </a:lnTo>
                  <a:lnTo>
                    <a:pt x="0" y="179"/>
                  </a:lnTo>
                  <a:lnTo>
                    <a:pt x="6" y="18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3155" y="2215"/>
              <a:ext cx="102" cy="84"/>
            </a:xfrm>
            <a:custGeom>
              <a:avLst/>
              <a:gdLst>
                <a:gd name="T0" fmla="*/ 25 w 67"/>
                <a:gd name="T1" fmla="*/ 28 h 55"/>
                <a:gd name="T2" fmla="*/ 29 w 67"/>
                <a:gd name="T3" fmla="*/ 25 h 55"/>
                <a:gd name="T4" fmla="*/ 31 w 67"/>
                <a:gd name="T5" fmla="*/ 21 h 55"/>
                <a:gd name="T6" fmla="*/ 35 w 67"/>
                <a:gd name="T7" fmla="*/ 17 h 55"/>
                <a:gd name="T8" fmla="*/ 37 w 67"/>
                <a:gd name="T9" fmla="*/ 13 h 55"/>
                <a:gd name="T10" fmla="*/ 39 w 67"/>
                <a:gd name="T11" fmla="*/ 11 h 55"/>
                <a:gd name="T12" fmla="*/ 40 w 67"/>
                <a:gd name="T13" fmla="*/ 7 h 55"/>
                <a:gd name="T14" fmla="*/ 42 w 67"/>
                <a:gd name="T15" fmla="*/ 3 h 55"/>
                <a:gd name="T16" fmla="*/ 46 w 67"/>
                <a:gd name="T17" fmla="*/ 0 h 55"/>
                <a:gd name="T18" fmla="*/ 67 w 67"/>
                <a:gd name="T19" fmla="*/ 34 h 55"/>
                <a:gd name="T20" fmla="*/ 65 w 67"/>
                <a:gd name="T21" fmla="*/ 34 h 55"/>
                <a:gd name="T22" fmla="*/ 63 w 67"/>
                <a:gd name="T23" fmla="*/ 34 h 55"/>
                <a:gd name="T24" fmla="*/ 60 w 67"/>
                <a:gd name="T25" fmla="*/ 36 h 55"/>
                <a:gd name="T26" fmla="*/ 54 w 67"/>
                <a:gd name="T27" fmla="*/ 36 h 55"/>
                <a:gd name="T28" fmla="*/ 50 w 67"/>
                <a:gd name="T29" fmla="*/ 38 h 55"/>
                <a:gd name="T30" fmla="*/ 44 w 67"/>
                <a:gd name="T31" fmla="*/ 38 h 55"/>
                <a:gd name="T32" fmla="*/ 39 w 67"/>
                <a:gd name="T33" fmla="*/ 40 h 55"/>
                <a:gd name="T34" fmla="*/ 35 w 67"/>
                <a:gd name="T35" fmla="*/ 42 h 55"/>
                <a:gd name="T36" fmla="*/ 29 w 67"/>
                <a:gd name="T37" fmla="*/ 44 h 55"/>
                <a:gd name="T38" fmla="*/ 23 w 67"/>
                <a:gd name="T39" fmla="*/ 46 h 55"/>
                <a:gd name="T40" fmla="*/ 19 w 67"/>
                <a:gd name="T41" fmla="*/ 48 h 55"/>
                <a:gd name="T42" fmla="*/ 15 w 67"/>
                <a:gd name="T43" fmla="*/ 48 h 55"/>
                <a:gd name="T44" fmla="*/ 10 w 67"/>
                <a:gd name="T45" fmla="*/ 49 h 55"/>
                <a:gd name="T46" fmla="*/ 6 w 67"/>
                <a:gd name="T47" fmla="*/ 51 h 55"/>
                <a:gd name="T48" fmla="*/ 4 w 67"/>
                <a:gd name="T49" fmla="*/ 53 h 55"/>
                <a:gd name="T50" fmla="*/ 0 w 67"/>
                <a:gd name="T51" fmla="*/ 55 h 55"/>
                <a:gd name="T52" fmla="*/ 2 w 67"/>
                <a:gd name="T53" fmla="*/ 51 h 55"/>
                <a:gd name="T54" fmla="*/ 6 w 67"/>
                <a:gd name="T55" fmla="*/ 49 h 55"/>
                <a:gd name="T56" fmla="*/ 8 w 67"/>
                <a:gd name="T57" fmla="*/ 48 h 55"/>
                <a:gd name="T58" fmla="*/ 12 w 67"/>
                <a:gd name="T59" fmla="*/ 44 h 55"/>
                <a:gd name="T60" fmla="*/ 15 w 67"/>
                <a:gd name="T61" fmla="*/ 40 h 55"/>
                <a:gd name="T62" fmla="*/ 17 w 67"/>
                <a:gd name="T63" fmla="*/ 36 h 55"/>
                <a:gd name="T64" fmla="*/ 21 w 67"/>
                <a:gd name="T65" fmla="*/ 32 h 55"/>
                <a:gd name="T66" fmla="*/ 25 w 67"/>
                <a:gd name="T67" fmla="*/ 28 h 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7"/>
                <a:gd name="T103" fmla="*/ 0 h 55"/>
                <a:gd name="T104" fmla="*/ 67 w 67"/>
                <a:gd name="T105" fmla="*/ 55 h 5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7" h="55">
                  <a:moveTo>
                    <a:pt x="25" y="28"/>
                  </a:moveTo>
                  <a:lnTo>
                    <a:pt x="29" y="25"/>
                  </a:lnTo>
                  <a:lnTo>
                    <a:pt x="31" y="21"/>
                  </a:lnTo>
                  <a:lnTo>
                    <a:pt x="35" y="17"/>
                  </a:lnTo>
                  <a:lnTo>
                    <a:pt x="37" y="13"/>
                  </a:lnTo>
                  <a:lnTo>
                    <a:pt x="39" y="11"/>
                  </a:lnTo>
                  <a:lnTo>
                    <a:pt x="40" y="7"/>
                  </a:lnTo>
                  <a:lnTo>
                    <a:pt x="42" y="3"/>
                  </a:lnTo>
                  <a:lnTo>
                    <a:pt x="46" y="0"/>
                  </a:lnTo>
                  <a:lnTo>
                    <a:pt x="67" y="34"/>
                  </a:lnTo>
                  <a:lnTo>
                    <a:pt x="65" y="34"/>
                  </a:lnTo>
                  <a:lnTo>
                    <a:pt x="63" y="34"/>
                  </a:lnTo>
                  <a:lnTo>
                    <a:pt x="60" y="36"/>
                  </a:lnTo>
                  <a:lnTo>
                    <a:pt x="54" y="36"/>
                  </a:lnTo>
                  <a:lnTo>
                    <a:pt x="50" y="38"/>
                  </a:lnTo>
                  <a:lnTo>
                    <a:pt x="44" y="38"/>
                  </a:lnTo>
                  <a:lnTo>
                    <a:pt x="39" y="40"/>
                  </a:lnTo>
                  <a:lnTo>
                    <a:pt x="35" y="42"/>
                  </a:lnTo>
                  <a:lnTo>
                    <a:pt x="29" y="44"/>
                  </a:lnTo>
                  <a:lnTo>
                    <a:pt x="23" y="46"/>
                  </a:lnTo>
                  <a:lnTo>
                    <a:pt x="19" y="48"/>
                  </a:lnTo>
                  <a:lnTo>
                    <a:pt x="15" y="48"/>
                  </a:lnTo>
                  <a:lnTo>
                    <a:pt x="10" y="49"/>
                  </a:lnTo>
                  <a:lnTo>
                    <a:pt x="6" y="51"/>
                  </a:lnTo>
                  <a:lnTo>
                    <a:pt x="4" y="53"/>
                  </a:lnTo>
                  <a:lnTo>
                    <a:pt x="0" y="55"/>
                  </a:lnTo>
                  <a:lnTo>
                    <a:pt x="2" y="51"/>
                  </a:lnTo>
                  <a:lnTo>
                    <a:pt x="6" y="49"/>
                  </a:lnTo>
                  <a:lnTo>
                    <a:pt x="8" y="48"/>
                  </a:lnTo>
                  <a:lnTo>
                    <a:pt x="12" y="44"/>
                  </a:lnTo>
                  <a:lnTo>
                    <a:pt x="15" y="40"/>
                  </a:lnTo>
                  <a:lnTo>
                    <a:pt x="17" y="36"/>
                  </a:lnTo>
                  <a:lnTo>
                    <a:pt x="21" y="32"/>
                  </a:lnTo>
                  <a:lnTo>
                    <a:pt x="25" y="2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894948"/>
      </p:ext>
    </p:extLst>
  </p:cSld>
  <p:clrMapOvr>
    <a:masterClrMapping/>
  </p:clrMapOvr>
  <p:transition advTm="6191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au 27"/>
          <p:cNvGraphicFramePr>
            <a:graphicFrameLocks noGrp="1"/>
          </p:cNvGraphicFramePr>
          <p:nvPr/>
        </p:nvGraphicFramePr>
        <p:xfrm>
          <a:off x="1880870" y="2420888"/>
          <a:ext cx="5382260" cy="1115060"/>
        </p:xfrm>
        <a:graphic>
          <a:graphicData uri="http://schemas.openxmlformats.org/drawingml/2006/table">
            <a:tbl>
              <a:tblPr rtl="1"/>
              <a:tblGrid>
                <a:gridCol w="1227455"/>
                <a:gridCol w="1463675"/>
                <a:gridCol w="1203325"/>
                <a:gridCol w="1487805"/>
              </a:tblGrid>
              <a:tr h="111506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المقاطعون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تمـامـا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abic Transparent"/>
                        </a:rPr>
                        <a:t>  </a:t>
                      </a: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المقاطعون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  </a:t>
                      </a:r>
                      <a:r>
                        <a:rPr lang="ar-SA" sz="1600" b="0" dirty="0" smtClean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  </a:t>
                      </a:r>
                      <a:r>
                        <a:rPr lang="ar-SA" sz="1600" b="0" dirty="0" err="1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ظرفيـا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raditional Arabic"/>
                        </a:rPr>
                        <a:t>السوق الحالي للمؤسسة</a:t>
                      </a:r>
                      <a:endParaRPr lang="fr-FR" sz="1600" b="0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ar-SA" sz="16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abic Transparent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Arabic Transparent"/>
                        </a:rPr>
                        <a:t>  </a:t>
                      </a:r>
                      <a:endParaRPr lang="fr-FR" sz="1600" b="1" dirty="0">
                        <a:solidFill>
                          <a:srgbClr val="000000"/>
                        </a:solidFill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3820" name="Group 28"/>
          <p:cNvGrpSpPr>
            <a:grpSpLocks/>
          </p:cNvGrpSpPr>
          <p:nvPr/>
        </p:nvGrpSpPr>
        <p:grpSpPr bwMode="auto">
          <a:xfrm>
            <a:off x="1879442" y="1844824"/>
            <a:ext cx="5356858" cy="3531884"/>
            <a:chOff x="1724" y="4838"/>
            <a:chExt cx="8435" cy="5564"/>
          </a:xfrm>
        </p:grpSpPr>
        <p:grpSp>
          <p:nvGrpSpPr>
            <p:cNvPr id="33821" name="Group 29"/>
            <p:cNvGrpSpPr>
              <a:grpSpLocks/>
            </p:cNvGrpSpPr>
            <p:nvPr/>
          </p:nvGrpSpPr>
          <p:grpSpPr bwMode="auto">
            <a:xfrm>
              <a:off x="1724" y="5753"/>
              <a:ext cx="6552" cy="4649"/>
              <a:chOff x="1724" y="4869"/>
              <a:chExt cx="6552" cy="4649"/>
            </a:xfrm>
          </p:grpSpPr>
          <p:sp>
            <p:nvSpPr>
              <p:cNvPr id="33822" name="Line 30"/>
              <p:cNvSpPr>
                <a:spLocks noChangeShapeType="1"/>
              </p:cNvSpPr>
              <p:nvPr/>
            </p:nvSpPr>
            <p:spPr bwMode="auto">
              <a:xfrm>
                <a:off x="6539" y="4870"/>
                <a:ext cx="0" cy="2668"/>
              </a:xfrm>
              <a:prstGeom prst="line">
                <a:avLst/>
              </a:prstGeom>
              <a:noFill/>
              <a:ln w="12700">
                <a:solidFill>
                  <a:srgbClr val="8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80808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823" name="Line 31"/>
              <p:cNvSpPr>
                <a:spLocks noChangeShapeType="1"/>
              </p:cNvSpPr>
              <p:nvPr/>
            </p:nvSpPr>
            <p:spPr bwMode="auto">
              <a:xfrm>
                <a:off x="3486" y="4869"/>
                <a:ext cx="0" cy="2669"/>
              </a:xfrm>
              <a:prstGeom prst="line">
                <a:avLst/>
              </a:prstGeom>
              <a:noFill/>
              <a:ln w="12700">
                <a:solidFill>
                  <a:srgbClr val="8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80808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824" name="Text Box 32"/>
              <p:cNvSpPr txBox="1">
                <a:spLocks noChangeArrowheads="1"/>
              </p:cNvSpPr>
              <p:nvPr/>
            </p:nvSpPr>
            <p:spPr bwMode="auto">
              <a:xfrm>
                <a:off x="3469" y="7063"/>
                <a:ext cx="2563" cy="4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ar-SA" sz="1600" b="1" dirty="0">
                    <a:solidFill>
                      <a:srgbClr val="000000"/>
                    </a:solidFill>
                    <a:latin typeface="Times New Roman"/>
                    <a:ea typeface="SimSun"/>
                    <a:cs typeface="Traditional Arabic"/>
                  </a:rPr>
                  <a:t>السوق المحتمل للمؤسسة    </a:t>
                </a:r>
                <a:endParaRPr lang="fr-FR" sz="1600" b="1" dirty="0">
                  <a:solidFill>
                    <a:srgbClr val="000000"/>
                  </a:solidFill>
                  <a:latin typeface="Times New Roman"/>
                  <a:ea typeface="SimSun"/>
                  <a:cs typeface="Traditional Arabic"/>
                </a:endParaRPr>
              </a:p>
            </p:txBody>
          </p:sp>
          <p:sp>
            <p:nvSpPr>
              <p:cNvPr id="33825" name="Line 33"/>
              <p:cNvSpPr>
                <a:spLocks noChangeShapeType="1"/>
              </p:cNvSpPr>
              <p:nvPr/>
            </p:nvSpPr>
            <p:spPr bwMode="auto">
              <a:xfrm>
                <a:off x="5955" y="6638"/>
                <a:ext cx="0" cy="1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80808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826" name="Line 34"/>
              <p:cNvSpPr>
                <a:spLocks noChangeShapeType="1"/>
              </p:cNvSpPr>
              <p:nvPr/>
            </p:nvSpPr>
            <p:spPr bwMode="auto">
              <a:xfrm>
                <a:off x="1725" y="6629"/>
                <a:ext cx="0" cy="2889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80808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827" name="Line 35"/>
              <p:cNvSpPr>
                <a:spLocks noChangeShapeType="1"/>
              </p:cNvSpPr>
              <p:nvPr/>
            </p:nvSpPr>
            <p:spPr bwMode="auto">
              <a:xfrm>
                <a:off x="8258" y="6649"/>
                <a:ext cx="8" cy="2869"/>
              </a:xfrm>
              <a:prstGeom prst="line">
                <a:avLst/>
              </a:prstGeom>
              <a:noFill/>
              <a:ln w="12700">
                <a:solidFill>
                  <a:srgbClr val="80000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80808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828" name="Line 36"/>
              <p:cNvSpPr>
                <a:spLocks noChangeShapeType="1"/>
              </p:cNvSpPr>
              <p:nvPr/>
            </p:nvSpPr>
            <p:spPr bwMode="auto">
              <a:xfrm>
                <a:off x="1724" y="9518"/>
                <a:ext cx="6552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80808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829" name="Line 37"/>
              <p:cNvSpPr>
                <a:spLocks noChangeShapeType="1"/>
              </p:cNvSpPr>
              <p:nvPr/>
            </p:nvSpPr>
            <p:spPr bwMode="auto">
              <a:xfrm flipH="1">
                <a:off x="1742" y="8438"/>
                <a:ext cx="4200" cy="0"/>
              </a:xfrm>
              <a:prstGeom prst="line">
                <a:avLst/>
              </a:prstGeom>
              <a:noFill/>
              <a:ln w="19050">
                <a:solidFill>
                  <a:srgbClr val="800000"/>
                </a:solidFill>
                <a:round/>
                <a:headEnd type="triangle" w="med" len="med"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fr-FR">
                  <a:solidFill>
                    <a:srgbClr val="80808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33830" name="Text Box 38"/>
              <p:cNvSpPr txBox="1">
                <a:spLocks noChangeArrowheads="1"/>
              </p:cNvSpPr>
              <p:nvPr/>
            </p:nvSpPr>
            <p:spPr bwMode="auto">
              <a:xfrm>
                <a:off x="2562" y="7910"/>
                <a:ext cx="2760" cy="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ar-SA" sz="1600" b="1" dirty="0">
                    <a:solidFill>
                      <a:srgbClr val="000000"/>
                    </a:solidFill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السوق الحالي للصناعة</a:t>
                </a:r>
                <a:endParaRPr lang="fr-FR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31" name="Text Box 39"/>
              <p:cNvSpPr txBox="1">
                <a:spLocks noChangeArrowheads="1"/>
              </p:cNvSpPr>
              <p:nvPr/>
            </p:nvSpPr>
            <p:spPr bwMode="auto">
              <a:xfrm>
                <a:off x="3698" y="8923"/>
                <a:ext cx="2760" cy="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 rtl="1"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ar-SA" sz="1600" b="1" dirty="0">
                    <a:solidFill>
                      <a:srgbClr val="000000"/>
                    </a:solidFill>
                    <a:latin typeface="Traditional Arabic" pitchFamily="18" charset="-78"/>
                    <a:ea typeface="Arial" pitchFamily="34" charset="0"/>
                    <a:cs typeface="Traditional Arabic" pitchFamily="18" charset="-78"/>
                  </a:rPr>
                  <a:t> السوق النظري للصناعة</a:t>
                </a:r>
                <a:endParaRPr lang="fr-FR" b="1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3832" name="AutoShape 40"/>
            <p:cNvSpPr>
              <a:spLocks/>
            </p:cNvSpPr>
            <p:nvPr/>
          </p:nvSpPr>
          <p:spPr bwMode="auto">
            <a:xfrm rot="5400000">
              <a:off x="5840" y="1271"/>
              <a:ext cx="237" cy="8400"/>
            </a:xfrm>
            <a:prstGeom prst="leftBrace">
              <a:avLst>
                <a:gd name="adj1" fmla="val 295359"/>
                <a:gd name="adj2" fmla="val 50000"/>
              </a:avLst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808080"/>
                </a:solidFill>
              </a:endParaRPr>
            </a:p>
          </p:txBody>
        </p:sp>
        <p:sp>
          <p:nvSpPr>
            <p:cNvPr id="33833" name="Text Box 41"/>
            <p:cNvSpPr txBox="1">
              <a:spLocks noChangeArrowheads="1"/>
            </p:cNvSpPr>
            <p:nvPr/>
          </p:nvSpPr>
          <p:spPr bwMode="auto">
            <a:xfrm>
              <a:off x="1882" y="6265"/>
              <a:ext cx="1638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</a:pPr>
              <a:r>
                <a:rPr lang="ar-SA" sz="1600" dirty="0">
                  <a:solidFill>
                    <a:srgbClr val="000000"/>
                  </a:solidFill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الس</a:t>
              </a:r>
              <a:r>
                <a:rPr lang="ar-SA" sz="1600" dirty="0">
                  <a:solidFill>
                    <a:srgbClr val="000000"/>
                  </a:solidFill>
                  <a:latin typeface="Times New Roman"/>
                  <a:ea typeface="SimSun"/>
                  <a:cs typeface="Traditional Arabic"/>
                </a:rPr>
                <a:t>وق الحالي للمنافس</a:t>
              </a:r>
              <a:r>
                <a:rPr lang="ar-SA" sz="1600" dirty="0">
                  <a:solidFill>
                    <a:srgbClr val="000000"/>
                  </a:solidFill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ين</a:t>
              </a:r>
              <a:endParaRPr lang="fr-FR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34" name="Text Box 42"/>
            <p:cNvSpPr txBox="1">
              <a:spLocks noChangeArrowheads="1"/>
            </p:cNvSpPr>
            <p:nvPr/>
          </p:nvSpPr>
          <p:spPr bwMode="auto">
            <a:xfrm>
              <a:off x="5173" y="4838"/>
              <a:ext cx="1560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rtl="1" fontAlgn="base">
                <a:spcBef>
                  <a:spcPct val="0"/>
                </a:spcBef>
                <a:spcAft>
                  <a:spcPts val="1000"/>
                </a:spcAft>
              </a:pPr>
              <a:r>
                <a:rPr lang="ar-SA" sz="1700" b="1" dirty="0">
                  <a:solidFill>
                    <a:srgbClr val="000000"/>
                  </a:solidFill>
                  <a:latin typeface="Traditional Arabic" pitchFamily="18" charset="-78"/>
                  <a:ea typeface="Arial" pitchFamily="34" charset="0"/>
                  <a:cs typeface="Traditional Arabic" pitchFamily="18" charset="-78"/>
                </a:rPr>
                <a:t>الجمهـور</a:t>
              </a:r>
              <a:endParaRPr lang="fr-FR" sz="17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7" name="ZoneTexte 46"/>
          <p:cNvSpPr txBox="1"/>
          <p:nvPr/>
        </p:nvSpPr>
        <p:spPr>
          <a:xfrm>
            <a:off x="1115616" y="5807586"/>
            <a:ext cx="57606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400" b="1" dirty="0" err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شكـل </a:t>
            </a:r>
            <a:r>
              <a:rPr lang="ar-SA" sz="14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: حالات طلب الجمهور في السوق</a:t>
            </a:r>
            <a:endParaRPr lang="fr-FR" sz="1400" b="1" dirty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1400" b="1" dirty="0" err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المصـدر:</a:t>
            </a:r>
            <a:r>
              <a:rPr lang="ar-SA" b="1" dirty="0">
                <a:solidFill>
                  <a:srgbClr val="808080"/>
                </a:solidFill>
                <a:latin typeface="Arial" charset="0"/>
                <a:cs typeface="Arial" charset="0"/>
              </a:rPr>
              <a:t> </a:t>
            </a:r>
            <a:r>
              <a:rPr lang="fr-FR" sz="1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Daniel </a:t>
            </a:r>
            <a:r>
              <a:rPr lang="fr-FR" sz="12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Durafeur</a:t>
            </a:r>
            <a:r>
              <a:rPr lang="fr-FR" sz="1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200" i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Marketing</a:t>
            </a:r>
            <a:r>
              <a:rPr lang="fr-FR" sz="1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2°édition, </a:t>
            </a:r>
            <a:r>
              <a:rPr lang="fr-FR" sz="12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Dunod</a:t>
            </a:r>
            <a:r>
              <a:rPr lang="fr-FR" sz="12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Paris 2001, p :12</a:t>
            </a:r>
            <a:r>
              <a:rPr lang="fr-FR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1" fontAlgn="base">
              <a:spcBef>
                <a:spcPct val="0"/>
              </a:spcBef>
              <a:spcAft>
                <a:spcPct val="0"/>
              </a:spcAft>
            </a:pPr>
            <a:endParaRPr lang="fr-FR" dirty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sp>
        <p:nvSpPr>
          <p:cNvPr id="49" name="Titre 1"/>
          <p:cNvSpPr>
            <a:spLocks noGrp="1"/>
          </p:cNvSpPr>
          <p:nvPr>
            <p:ph type="title"/>
          </p:nvPr>
        </p:nvSpPr>
        <p:spPr>
          <a:xfrm>
            <a:off x="5364088" y="980728"/>
            <a:ext cx="3528392" cy="762000"/>
          </a:xfrm>
        </p:spPr>
        <p:txBody>
          <a:bodyPr/>
          <a:lstStyle/>
          <a:p>
            <a:r>
              <a:rPr lang="ar-SA" sz="2000" dirty="0" smtClean="0">
                <a:solidFill>
                  <a:srgbClr val="000000"/>
                </a:solidFill>
              </a:rPr>
              <a:t>تعريف السوق حسب امتداد الطلب:</a:t>
            </a:r>
            <a:endParaRPr lang="fr-FR" sz="2000" dirty="0">
              <a:solidFill>
                <a:srgbClr val="000000"/>
              </a:solidFill>
            </a:endParaRPr>
          </a:p>
        </p:txBody>
      </p:sp>
      <p:sp>
        <p:nvSpPr>
          <p:cNvPr id="50" name="Line 37"/>
          <p:cNvSpPr>
            <a:spLocks noChangeShapeType="1"/>
          </p:cNvSpPr>
          <p:nvPr/>
        </p:nvSpPr>
        <p:spPr bwMode="auto">
          <a:xfrm flipH="1">
            <a:off x="2988040" y="4149080"/>
            <a:ext cx="1944000" cy="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 type="triangle" w="med" len="med"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934201"/>
      </p:ext>
    </p:extLst>
  </p:cSld>
  <p:clrMapOvr>
    <a:masterClrMapping/>
  </p:clrMapOvr>
  <p:transition advTm="32788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92080" y="260648"/>
            <a:ext cx="3101454" cy="762000"/>
          </a:xfrm>
        </p:spPr>
        <p:txBody>
          <a:bodyPr/>
          <a:lstStyle/>
          <a:p>
            <a:r>
              <a:rPr lang="ar-SA" dirty="0" smtClean="0"/>
              <a:t>البيئة التسويقية للمؤسسة</a:t>
            </a:r>
            <a:endParaRPr lang="fr-FR" dirty="0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627784" y="1484784"/>
            <a:ext cx="3640242" cy="3949551"/>
            <a:chOff x="1051" y="668"/>
            <a:chExt cx="3598" cy="3352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051" y="889"/>
              <a:ext cx="3598" cy="3131"/>
              <a:chOff x="1122" y="585"/>
              <a:chExt cx="3517" cy="3517"/>
            </a:xfrm>
          </p:grpSpPr>
          <p:sp>
            <p:nvSpPr>
              <p:cNvPr id="19" name="Oval 5"/>
              <p:cNvSpPr>
                <a:spLocks noChangeArrowheads="1"/>
              </p:cNvSpPr>
              <p:nvPr/>
            </p:nvSpPr>
            <p:spPr bwMode="auto">
              <a:xfrm>
                <a:off x="1122" y="585"/>
                <a:ext cx="3517" cy="351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  <p:sp>
            <p:nvSpPr>
              <p:cNvPr id="20" name="Oval 6"/>
              <p:cNvSpPr>
                <a:spLocks noChangeArrowheads="1"/>
              </p:cNvSpPr>
              <p:nvPr/>
            </p:nvSpPr>
            <p:spPr bwMode="auto">
              <a:xfrm>
                <a:off x="1909" y="1372"/>
                <a:ext cx="1943" cy="1943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  <p:sp>
            <p:nvSpPr>
              <p:cNvPr id="21" name="Oval 7"/>
              <p:cNvSpPr>
                <a:spLocks noChangeArrowheads="1"/>
              </p:cNvSpPr>
              <p:nvPr/>
            </p:nvSpPr>
            <p:spPr bwMode="auto">
              <a:xfrm>
                <a:off x="2528" y="1991"/>
                <a:ext cx="704" cy="704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ar-SA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endParaRPr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2613" y="2308"/>
              <a:ext cx="476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المنظمة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424" y="1701"/>
              <a:ext cx="933" cy="31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b="1" u="sng" dirty="0">
                  <a:solidFill>
                    <a:srgbClr val="FF0000"/>
                  </a:solidFill>
                  <a:latin typeface="Traditional Arabic" pitchFamily="18" charset="-78"/>
                  <a:cs typeface="Traditional Arabic" pitchFamily="18" charset="-78"/>
                </a:rPr>
                <a:t>البيئة الجزئية</a:t>
              </a:r>
              <a:endParaRPr lang="en-US" b="1" u="sng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450" y="1173"/>
              <a:ext cx="864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u="sng" dirty="0">
                  <a:solidFill>
                    <a:srgbClr val="FF0000"/>
                  </a:solidFill>
                  <a:latin typeface="Traditional Arabic" pitchFamily="18" charset="-78"/>
                  <a:cs typeface="Traditional Arabic" pitchFamily="18" charset="-78"/>
                </a:rPr>
                <a:t>البيئة الكلية </a:t>
              </a:r>
              <a:endParaRPr lang="en-US" sz="1600" b="1" u="sng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700" y="1652"/>
              <a:ext cx="702" cy="4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السياسية </a:t>
              </a:r>
            </a:p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التشريعية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3817" y="2624"/>
              <a:ext cx="792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التكنولوجية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763" y="3296"/>
              <a:ext cx="595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الاجتماعية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1336" y="1737"/>
              <a:ext cx="770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الاقتصادية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1976" y="2031"/>
              <a:ext cx="508" cy="22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الموردين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164" y="2020"/>
              <a:ext cx="570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العملاء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1905" y="2501"/>
              <a:ext cx="616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الوسطاء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2546" y="2929"/>
              <a:ext cx="742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المنافسون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18" name="Text Box 19"/>
            <p:cNvSpPr txBox="1">
              <a:spLocks noChangeArrowheads="1"/>
            </p:cNvSpPr>
            <p:nvPr/>
          </p:nvSpPr>
          <p:spPr bwMode="auto">
            <a:xfrm>
              <a:off x="3017" y="668"/>
              <a:ext cx="14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600" b="1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  <p:sp>
          <p:nvSpPr>
            <p:cNvPr id="23" name="Rectangle 13"/>
            <p:cNvSpPr>
              <a:spLocks noChangeArrowheads="1"/>
            </p:cNvSpPr>
            <p:nvPr/>
          </p:nvSpPr>
          <p:spPr bwMode="auto">
            <a:xfrm>
              <a:off x="1193" y="2624"/>
              <a:ext cx="555" cy="28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defTabSz="7620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1600" b="1" dirty="0">
                  <a:solidFill>
                    <a:srgbClr val="000000"/>
                  </a:solidFill>
                  <a:latin typeface="Traditional Arabic" pitchFamily="18" charset="-78"/>
                  <a:cs typeface="Traditional Arabic" pitchFamily="18" charset="-78"/>
                </a:rPr>
                <a:t>الثقافية</a:t>
              </a:r>
              <a:endParaRPr lang="en-US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4789638" y="3573016"/>
            <a:ext cx="718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الجمهور</a:t>
            </a:r>
            <a:r>
              <a:rPr lang="ar-SA" b="1" dirty="0">
                <a:solidFill>
                  <a:srgbClr val="808080"/>
                </a:solidFill>
                <a:latin typeface="Arial" charset="0"/>
                <a:cs typeface="Arial" charset="0"/>
              </a:rPr>
              <a:t> </a:t>
            </a:r>
            <a:endParaRPr lang="fr-FR" dirty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32040" y="4602614"/>
            <a:ext cx="8595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1600" b="1" dirty="0">
                <a:solidFill>
                  <a:srgbClr val="000000"/>
                </a:solidFill>
                <a:latin typeface="Traditional Arabic" pitchFamily="18" charset="-78"/>
                <a:cs typeface="Traditional Arabic" pitchFamily="18" charset="-78"/>
              </a:rPr>
              <a:t>الديموغرافية</a:t>
            </a:r>
            <a:endParaRPr lang="fr-FR" sz="1600" b="1" dirty="0">
              <a:solidFill>
                <a:srgbClr val="00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8136752"/>
      </p:ext>
    </p:extLst>
  </p:cSld>
  <p:clrMapOvr>
    <a:masterClrMapping/>
  </p:clrMapOvr>
  <p:transition advTm="386232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 [2]">
  <a:themeElements>
    <a:clrScheme name="Sample presentation slides [2] 3">
      <a:dk1>
        <a:srgbClr val="808080"/>
      </a:dk1>
      <a:lt1>
        <a:srgbClr val="FFFFFF"/>
      </a:lt1>
      <a:dk2>
        <a:srgbClr val="FFFFFF"/>
      </a:dk2>
      <a:lt2>
        <a:srgbClr val="B2B2B2"/>
      </a:lt2>
      <a:accent1>
        <a:srgbClr val="058089"/>
      </a:accent1>
      <a:accent2>
        <a:srgbClr val="66BE0E"/>
      </a:accent2>
      <a:accent3>
        <a:srgbClr val="FFFFFF"/>
      </a:accent3>
      <a:accent4>
        <a:srgbClr val="6C6C6C"/>
      </a:accent4>
      <a:accent5>
        <a:srgbClr val="AAC0C4"/>
      </a:accent5>
      <a:accent6>
        <a:srgbClr val="5CAC0C"/>
      </a:accent6>
      <a:hlink>
        <a:srgbClr val="2CA9D0"/>
      </a:hlink>
      <a:folHlink>
        <a:srgbClr val="4841D9"/>
      </a:folHlink>
    </a:clrScheme>
    <a:fontScheme name="Sample presentation slides [2]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[2]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[2]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[2] 3">
        <a:dk1>
          <a:srgbClr val="808080"/>
        </a:dk1>
        <a:lt1>
          <a:srgbClr val="FFFFFF"/>
        </a:lt1>
        <a:dk2>
          <a:srgbClr val="FFFFFF"/>
        </a:dk2>
        <a:lt2>
          <a:srgbClr val="B2B2B2"/>
        </a:lt2>
        <a:accent1>
          <a:srgbClr val="058089"/>
        </a:accent1>
        <a:accent2>
          <a:srgbClr val="66BE0E"/>
        </a:accent2>
        <a:accent3>
          <a:srgbClr val="FFFFFF"/>
        </a:accent3>
        <a:accent4>
          <a:srgbClr val="6C6C6C"/>
        </a:accent4>
        <a:accent5>
          <a:srgbClr val="AAC0C4"/>
        </a:accent5>
        <a:accent6>
          <a:srgbClr val="5CAC0C"/>
        </a:accent6>
        <a:hlink>
          <a:srgbClr val="2CA9D0"/>
        </a:hlink>
        <a:folHlink>
          <a:srgbClr val="4841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301</Words>
  <Application>Microsoft Office PowerPoint</Application>
  <PresentationFormat>Affichage à l'écran (4:3)</PresentationFormat>
  <Paragraphs>55</Paragraphs>
  <Slides>5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4" baseType="lpstr">
      <vt:lpstr>SimSun</vt:lpstr>
      <vt:lpstr>Arabic Transparent</vt:lpstr>
      <vt:lpstr>Arial</vt:lpstr>
      <vt:lpstr>Times New Roman</vt:lpstr>
      <vt:lpstr>Traditional Arabic</vt:lpstr>
      <vt:lpstr>Verdana</vt:lpstr>
      <vt:lpstr>Wingdings</vt:lpstr>
      <vt:lpstr>Sample presentation slides [2]</vt:lpstr>
      <vt:lpstr>Image</vt:lpstr>
      <vt:lpstr>Présentation PowerPoint</vt:lpstr>
      <vt:lpstr>السوق والبيئة التسويقية  ـــــــــــــــــــــــــــ   تعريف السوق      </vt:lpstr>
      <vt:lpstr>تعريف السوق حسب امتداد المنتوج:</vt:lpstr>
      <vt:lpstr>تعريف السوق حسب امتداد الطلب:</vt:lpstr>
      <vt:lpstr>البيئة التسويقية للمؤسسة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Israa</dc:creator>
  <cp:lastModifiedBy>Tarek</cp:lastModifiedBy>
  <cp:revision>9</cp:revision>
  <dcterms:created xsi:type="dcterms:W3CDTF">2020-04-22T23:58:08Z</dcterms:created>
  <dcterms:modified xsi:type="dcterms:W3CDTF">2024-03-04T12:35:28Z</dcterms:modified>
</cp:coreProperties>
</file>