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558"/>
    <a:srgbClr val="CC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64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FC123F-C011-4786-A919-58BCB53E5469}"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fr-FR"/>
        </a:p>
      </dgm:t>
    </dgm:pt>
    <dgm:pt modelId="{3A507B5E-1EE0-471B-9DF1-03D830ABB631}">
      <dgm:prSet phldrT="[Text]"/>
      <dgm:spPr/>
      <dgm:t>
        <a:bodyPr/>
        <a:lstStyle/>
        <a:p>
          <a:r>
            <a:rPr lang="fr-FR" dirty="0" err="1">
              <a:ln>
                <a:solidFill>
                  <a:schemeClr val="tx2">
                    <a:lumMod val="20000"/>
                    <a:lumOff val="80000"/>
                  </a:schemeClr>
                </a:solidFill>
              </a:ln>
            </a:rPr>
            <a:t>M.orgs</a:t>
          </a:r>
          <a:endParaRPr lang="fr-FR" dirty="0">
            <a:ln>
              <a:solidFill>
                <a:schemeClr val="tx2">
                  <a:lumMod val="20000"/>
                  <a:lumOff val="80000"/>
                </a:schemeClr>
              </a:solidFill>
            </a:ln>
          </a:endParaRPr>
        </a:p>
      </dgm:t>
    </dgm:pt>
    <dgm:pt modelId="{6F8C2C8D-CE2B-478F-B209-A3720587D9AB}" type="parTrans" cxnId="{49CC0D62-1F80-4AA8-97C6-1AE0AC973C05}">
      <dgm:prSet/>
      <dgm:spPr/>
      <dgm:t>
        <a:bodyPr/>
        <a:lstStyle/>
        <a:p>
          <a:endParaRPr lang="fr-FR"/>
        </a:p>
      </dgm:t>
    </dgm:pt>
    <dgm:pt modelId="{633C2240-A749-4341-9A62-EB2951C42BD8}" type="sibTrans" cxnId="{49CC0D62-1F80-4AA8-97C6-1AE0AC973C05}">
      <dgm:prSet/>
      <dgm:spPr/>
      <dgm:t>
        <a:bodyPr/>
        <a:lstStyle/>
        <a:p>
          <a:endParaRPr lang="fr-FR"/>
        </a:p>
      </dgm:t>
    </dgm:pt>
    <dgm:pt modelId="{6E57B9F0-6953-4743-8325-BAE363836A30}">
      <dgm:prSet phldrT="[Text]" custT="1"/>
      <dgm:spPr/>
      <dgm:t>
        <a:bodyPr/>
        <a:lstStyle/>
        <a:p>
          <a:r>
            <a:rPr lang="fr-FR" sz="1800" dirty="0">
              <a:ln>
                <a:solidFill>
                  <a:schemeClr val="accent3">
                    <a:lumMod val="75000"/>
                  </a:schemeClr>
                </a:solidFill>
              </a:ln>
            </a:rPr>
            <a:t>Bactéries</a:t>
          </a:r>
          <a:r>
            <a:rPr lang="fr-FR" sz="1200" dirty="0">
              <a:ln>
                <a:solidFill>
                  <a:schemeClr val="accent3">
                    <a:lumMod val="75000"/>
                  </a:schemeClr>
                </a:solidFill>
              </a:ln>
            </a:rPr>
            <a:t> </a:t>
          </a:r>
        </a:p>
      </dgm:t>
    </dgm:pt>
    <dgm:pt modelId="{F8C998C2-B047-42F1-87AA-4BB5CBCB8DD5}" type="parTrans" cxnId="{9EC64A8B-635C-4B50-A398-689F277CCC30}">
      <dgm:prSet/>
      <dgm:spPr/>
      <dgm:t>
        <a:bodyPr/>
        <a:lstStyle/>
        <a:p>
          <a:endParaRPr lang="fr-FR"/>
        </a:p>
      </dgm:t>
    </dgm:pt>
    <dgm:pt modelId="{2989C762-FE72-4FC3-9F63-7DF136541CAA}" type="sibTrans" cxnId="{9EC64A8B-635C-4B50-A398-689F277CCC30}">
      <dgm:prSet/>
      <dgm:spPr/>
      <dgm:t>
        <a:bodyPr/>
        <a:lstStyle/>
        <a:p>
          <a:endParaRPr lang="fr-FR"/>
        </a:p>
      </dgm:t>
    </dgm:pt>
    <dgm:pt modelId="{0D464227-7CA6-40FB-B4A7-2075889346BB}">
      <dgm:prSet phldrT="[Text]" custT="1"/>
      <dgm:spPr/>
      <dgm:t>
        <a:bodyPr/>
        <a:lstStyle/>
        <a:p>
          <a:r>
            <a:rPr lang="fr-FR" sz="2000" dirty="0">
              <a:ln>
                <a:solidFill>
                  <a:schemeClr val="accent3">
                    <a:lumMod val="75000"/>
                  </a:schemeClr>
                </a:solidFill>
              </a:ln>
            </a:rPr>
            <a:t>Levures</a:t>
          </a:r>
          <a:r>
            <a:rPr lang="fr-FR" sz="2000" dirty="0"/>
            <a:t> </a:t>
          </a:r>
        </a:p>
      </dgm:t>
    </dgm:pt>
    <dgm:pt modelId="{2FD5AFE7-8B2F-4289-8EFB-7913D69BBEC9}" type="parTrans" cxnId="{1D8603F4-6F15-4E26-AA95-BEC379C81D5C}">
      <dgm:prSet/>
      <dgm:spPr/>
      <dgm:t>
        <a:bodyPr/>
        <a:lstStyle/>
        <a:p>
          <a:endParaRPr lang="fr-FR"/>
        </a:p>
      </dgm:t>
    </dgm:pt>
    <dgm:pt modelId="{B18B52D0-A913-45E8-B787-AC3FCC0D55BE}" type="sibTrans" cxnId="{1D8603F4-6F15-4E26-AA95-BEC379C81D5C}">
      <dgm:prSet/>
      <dgm:spPr/>
      <dgm:t>
        <a:bodyPr/>
        <a:lstStyle/>
        <a:p>
          <a:endParaRPr lang="fr-FR"/>
        </a:p>
      </dgm:t>
    </dgm:pt>
    <dgm:pt modelId="{6ABF82B1-28B6-4A7A-849E-1C07B54D577E}">
      <dgm:prSet phldrT="[Text]"/>
      <dgm:spPr/>
      <dgm:t>
        <a:bodyPr/>
        <a:lstStyle/>
        <a:p>
          <a:r>
            <a:rPr lang="fr-FR" dirty="0">
              <a:ln>
                <a:solidFill>
                  <a:schemeClr val="accent3">
                    <a:lumMod val="75000"/>
                  </a:schemeClr>
                </a:solidFill>
              </a:ln>
            </a:rPr>
            <a:t>Champignons</a:t>
          </a:r>
        </a:p>
      </dgm:t>
    </dgm:pt>
    <dgm:pt modelId="{7E8E8DEC-A1B8-47C0-8806-9E203C9B8B8E}" type="parTrans" cxnId="{A1182B31-57F2-47DB-A7F7-DC6EF3EE515A}">
      <dgm:prSet/>
      <dgm:spPr/>
      <dgm:t>
        <a:bodyPr/>
        <a:lstStyle/>
        <a:p>
          <a:endParaRPr lang="fr-FR"/>
        </a:p>
      </dgm:t>
    </dgm:pt>
    <dgm:pt modelId="{E030D1EE-6A3B-42D5-B5E5-53AA240C86A2}" type="sibTrans" cxnId="{A1182B31-57F2-47DB-A7F7-DC6EF3EE515A}">
      <dgm:prSet/>
      <dgm:spPr/>
      <dgm:t>
        <a:bodyPr/>
        <a:lstStyle/>
        <a:p>
          <a:endParaRPr lang="fr-FR"/>
        </a:p>
      </dgm:t>
    </dgm:pt>
    <dgm:pt modelId="{70AD903F-D7BE-4B95-90D2-D33C8523BCA1}">
      <dgm:prSet phldrT="[Text]" custT="1"/>
      <dgm:spPr/>
      <dgm:t>
        <a:bodyPr/>
        <a:lstStyle/>
        <a:p>
          <a:r>
            <a:rPr lang="fr-FR" sz="2000" dirty="0">
              <a:ln>
                <a:solidFill>
                  <a:schemeClr val="accent3">
                    <a:lumMod val="75000"/>
                  </a:schemeClr>
                </a:solidFill>
              </a:ln>
            </a:rPr>
            <a:t>Algues</a:t>
          </a:r>
        </a:p>
      </dgm:t>
    </dgm:pt>
    <dgm:pt modelId="{1D4E5801-A3CC-4917-99A0-680028A8ECBE}" type="parTrans" cxnId="{4A8B44C8-A4E1-465C-83FD-5F32F81EA224}">
      <dgm:prSet/>
      <dgm:spPr/>
      <dgm:t>
        <a:bodyPr/>
        <a:lstStyle/>
        <a:p>
          <a:endParaRPr lang="fr-FR"/>
        </a:p>
      </dgm:t>
    </dgm:pt>
    <dgm:pt modelId="{0D2F66CE-C2AE-43DB-8C57-C9705AB24DBD}" type="sibTrans" cxnId="{4A8B44C8-A4E1-465C-83FD-5F32F81EA224}">
      <dgm:prSet/>
      <dgm:spPr/>
      <dgm:t>
        <a:bodyPr/>
        <a:lstStyle/>
        <a:p>
          <a:endParaRPr lang="fr-FR"/>
        </a:p>
      </dgm:t>
    </dgm:pt>
    <dgm:pt modelId="{8B85DEE7-4B5B-49E5-B12F-6BEC805821F1}" type="pres">
      <dgm:prSet presAssocID="{69FC123F-C011-4786-A919-58BCB53E5469}" presName="Name0" presStyleCnt="0">
        <dgm:presLayoutVars>
          <dgm:chMax val="1"/>
          <dgm:dir/>
          <dgm:animLvl val="ctr"/>
          <dgm:resizeHandles val="exact"/>
        </dgm:presLayoutVars>
      </dgm:prSet>
      <dgm:spPr/>
    </dgm:pt>
    <dgm:pt modelId="{98B003DC-598E-46D6-94DC-57664A1F312B}" type="pres">
      <dgm:prSet presAssocID="{3A507B5E-1EE0-471B-9DF1-03D830ABB631}" presName="centerShape" presStyleLbl="node0" presStyleIdx="0" presStyleCnt="1"/>
      <dgm:spPr/>
    </dgm:pt>
    <dgm:pt modelId="{00F34858-C106-4F13-ACFF-F2F9B79EF163}" type="pres">
      <dgm:prSet presAssocID="{F8C998C2-B047-42F1-87AA-4BB5CBCB8DD5}" presName="parTrans" presStyleLbl="sibTrans2D1" presStyleIdx="0" presStyleCnt="4"/>
      <dgm:spPr/>
    </dgm:pt>
    <dgm:pt modelId="{1CC67DED-120F-4339-9DEA-B0D8FB910687}" type="pres">
      <dgm:prSet presAssocID="{F8C998C2-B047-42F1-87AA-4BB5CBCB8DD5}" presName="connectorText" presStyleLbl="sibTrans2D1" presStyleIdx="0" presStyleCnt="4"/>
      <dgm:spPr/>
    </dgm:pt>
    <dgm:pt modelId="{5DFE0819-2572-4E38-84AF-FA5EAE7C0BA1}" type="pres">
      <dgm:prSet presAssocID="{6E57B9F0-6953-4743-8325-BAE363836A30}" presName="node" presStyleLbl="node1" presStyleIdx="0" presStyleCnt="4">
        <dgm:presLayoutVars>
          <dgm:bulletEnabled val="1"/>
        </dgm:presLayoutVars>
      </dgm:prSet>
      <dgm:spPr/>
    </dgm:pt>
    <dgm:pt modelId="{1B8DCB6B-CA03-477E-8195-14A8A063C3BC}" type="pres">
      <dgm:prSet presAssocID="{2FD5AFE7-8B2F-4289-8EFB-7913D69BBEC9}" presName="parTrans" presStyleLbl="sibTrans2D1" presStyleIdx="1" presStyleCnt="4"/>
      <dgm:spPr/>
    </dgm:pt>
    <dgm:pt modelId="{924E602E-FABC-4683-95DA-94C7B88607F9}" type="pres">
      <dgm:prSet presAssocID="{2FD5AFE7-8B2F-4289-8EFB-7913D69BBEC9}" presName="connectorText" presStyleLbl="sibTrans2D1" presStyleIdx="1" presStyleCnt="4"/>
      <dgm:spPr/>
    </dgm:pt>
    <dgm:pt modelId="{A1B6A99D-BD13-4A04-93BB-9BC33F18F159}" type="pres">
      <dgm:prSet presAssocID="{0D464227-7CA6-40FB-B4A7-2075889346BB}" presName="node" presStyleLbl="node1" presStyleIdx="1" presStyleCnt="4">
        <dgm:presLayoutVars>
          <dgm:bulletEnabled val="1"/>
        </dgm:presLayoutVars>
      </dgm:prSet>
      <dgm:spPr/>
    </dgm:pt>
    <dgm:pt modelId="{9E9B0363-B031-428A-BD76-5B9393B8296A}" type="pres">
      <dgm:prSet presAssocID="{7E8E8DEC-A1B8-47C0-8806-9E203C9B8B8E}" presName="parTrans" presStyleLbl="sibTrans2D1" presStyleIdx="2" presStyleCnt="4"/>
      <dgm:spPr/>
    </dgm:pt>
    <dgm:pt modelId="{A599554D-589A-4723-8D11-E744A8E9F678}" type="pres">
      <dgm:prSet presAssocID="{7E8E8DEC-A1B8-47C0-8806-9E203C9B8B8E}" presName="connectorText" presStyleLbl="sibTrans2D1" presStyleIdx="2" presStyleCnt="4"/>
      <dgm:spPr/>
    </dgm:pt>
    <dgm:pt modelId="{7DA80747-C92F-4B2B-A660-95DB3FF47DAB}" type="pres">
      <dgm:prSet presAssocID="{6ABF82B1-28B6-4A7A-849E-1C07B54D577E}" presName="node" presStyleLbl="node1" presStyleIdx="2" presStyleCnt="4">
        <dgm:presLayoutVars>
          <dgm:bulletEnabled val="1"/>
        </dgm:presLayoutVars>
      </dgm:prSet>
      <dgm:spPr/>
    </dgm:pt>
    <dgm:pt modelId="{807EBCCF-12AF-460A-9782-DC9EA695E38D}" type="pres">
      <dgm:prSet presAssocID="{1D4E5801-A3CC-4917-99A0-680028A8ECBE}" presName="parTrans" presStyleLbl="sibTrans2D1" presStyleIdx="3" presStyleCnt="4"/>
      <dgm:spPr/>
    </dgm:pt>
    <dgm:pt modelId="{BE4ED25D-FAB8-4AED-B6B8-41D373668D33}" type="pres">
      <dgm:prSet presAssocID="{1D4E5801-A3CC-4917-99A0-680028A8ECBE}" presName="connectorText" presStyleLbl="sibTrans2D1" presStyleIdx="3" presStyleCnt="4"/>
      <dgm:spPr/>
    </dgm:pt>
    <dgm:pt modelId="{AEF3E69C-2A93-4A28-94E2-05674F9529A6}" type="pres">
      <dgm:prSet presAssocID="{70AD903F-D7BE-4B95-90D2-D33C8523BCA1}" presName="node" presStyleLbl="node1" presStyleIdx="3" presStyleCnt="4">
        <dgm:presLayoutVars>
          <dgm:bulletEnabled val="1"/>
        </dgm:presLayoutVars>
      </dgm:prSet>
      <dgm:spPr/>
    </dgm:pt>
  </dgm:ptLst>
  <dgm:cxnLst>
    <dgm:cxn modelId="{D8847200-CF11-4C83-9C45-5E988DD8FD43}" type="presOf" srcId="{F8C998C2-B047-42F1-87AA-4BB5CBCB8DD5}" destId="{00F34858-C106-4F13-ACFF-F2F9B79EF163}" srcOrd="0" destOrd="0" presId="urn:microsoft.com/office/officeart/2005/8/layout/radial5"/>
    <dgm:cxn modelId="{681D2C2C-9FE1-4A6C-AD59-6384C054A0A8}" type="presOf" srcId="{3A507B5E-1EE0-471B-9DF1-03D830ABB631}" destId="{98B003DC-598E-46D6-94DC-57664A1F312B}" srcOrd="0" destOrd="0" presId="urn:microsoft.com/office/officeart/2005/8/layout/radial5"/>
    <dgm:cxn modelId="{A1182B31-57F2-47DB-A7F7-DC6EF3EE515A}" srcId="{3A507B5E-1EE0-471B-9DF1-03D830ABB631}" destId="{6ABF82B1-28B6-4A7A-849E-1C07B54D577E}" srcOrd="2" destOrd="0" parTransId="{7E8E8DEC-A1B8-47C0-8806-9E203C9B8B8E}" sibTransId="{E030D1EE-6A3B-42D5-B5E5-53AA240C86A2}"/>
    <dgm:cxn modelId="{732D213E-CA6A-4EB3-B287-B6FCCA4CEE4B}" type="presOf" srcId="{7E8E8DEC-A1B8-47C0-8806-9E203C9B8B8E}" destId="{A599554D-589A-4723-8D11-E744A8E9F678}" srcOrd="1" destOrd="0" presId="urn:microsoft.com/office/officeart/2005/8/layout/radial5"/>
    <dgm:cxn modelId="{819FED61-341E-44B9-AC35-D37B8F5B104D}" type="presOf" srcId="{1D4E5801-A3CC-4917-99A0-680028A8ECBE}" destId="{BE4ED25D-FAB8-4AED-B6B8-41D373668D33}" srcOrd="1" destOrd="0" presId="urn:microsoft.com/office/officeart/2005/8/layout/radial5"/>
    <dgm:cxn modelId="{49CC0D62-1F80-4AA8-97C6-1AE0AC973C05}" srcId="{69FC123F-C011-4786-A919-58BCB53E5469}" destId="{3A507B5E-1EE0-471B-9DF1-03D830ABB631}" srcOrd="0" destOrd="0" parTransId="{6F8C2C8D-CE2B-478F-B209-A3720587D9AB}" sibTransId="{633C2240-A749-4341-9A62-EB2951C42BD8}"/>
    <dgm:cxn modelId="{F1E04A65-B4B2-4888-95C0-CA059C1E5E93}" type="presOf" srcId="{6ABF82B1-28B6-4A7A-849E-1C07B54D577E}" destId="{7DA80747-C92F-4B2B-A660-95DB3FF47DAB}" srcOrd="0" destOrd="0" presId="urn:microsoft.com/office/officeart/2005/8/layout/radial5"/>
    <dgm:cxn modelId="{EFCB9554-74E5-4EAB-B298-CD27387A87BF}" type="presOf" srcId="{70AD903F-D7BE-4B95-90D2-D33C8523BCA1}" destId="{AEF3E69C-2A93-4A28-94E2-05674F9529A6}" srcOrd="0" destOrd="0" presId="urn:microsoft.com/office/officeart/2005/8/layout/radial5"/>
    <dgm:cxn modelId="{9EC64A8B-635C-4B50-A398-689F277CCC30}" srcId="{3A507B5E-1EE0-471B-9DF1-03D830ABB631}" destId="{6E57B9F0-6953-4743-8325-BAE363836A30}" srcOrd="0" destOrd="0" parTransId="{F8C998C2-B047-42F1-87AA-4BB5CBCB8DD5}" sibTransId="{2989C762-FE72-4FC3-9F63-7DF136541CAA}"/>
    <dgm:cxn modelId="{D7427390-CA90-4FB7-B0A9-600BE240F2EB}" type="presOf" srcId="{F8C998C2-B047-42F1-87AA-4BB5CBCB8DD5}" destId="{1CC67DED-120F-4339-9DEA-B0D8FB910687}" srcOrd="1" destOrd="0" presId="urn:microsoft.com/office/officeart/2005/8/layout/radial5"/>
    <dgm:cxn modelId="{2A59D5C1-5E1A-4564-BF42-C42D731F15D0}" type="presOf" srcId="{0D464227-7CA6-40FB-B4A7-2075889346BB}" destId="{A1B6A99D-BD13-4A04-93BB-9BC33F18F159}" srcOrd="0" destOrd="0" presId="urn:microsoft.com/office/officeart/2005/8/layout/radial5"/>
    <dgm:cxn modelId="{335C9BC7-5999-46A8-95BE-3ADEB2045613}" type="presOf" srcId="{6E57B9F0-6953-4743-8325-BAE363836A30}" destId="{5DFE0819-2572-4E38-84AF-FA5EAE7C0BA1}" srcOrd="0" destOrd="0" presId="urn:microsoft.com/office/officeart/2005/8/layout/radial5"/>
    <dgm:cxn modelId="{4A8B44C8-A4E1-465C-83FD-5F32F81EA224}" srcId="{3A507B5E-1EE0-471B-9DF1-03D830ABB631}" destId="{70AD903F-D7BE-4B95-90D2-D33C8523BCA1}" srcOrd="3" destOrd="0" parTransId="{1D4E5801-A3CC-4917-99A0-680028A8ECBE}" sibTransId="{0D2F66CE-C2AE-43DB-8C57-C9705AB24DBD}"/>
    <dgm:cxn modelId="{DCFF5FCB-168F-4E4F-809E-F089DC6FD528}" type="presOf" srcId="{1D4E5801-A3CC-4917-99A0-680028A8ECBE}" destId="{807EBCCF-12AF-460A-9782-DC9EA695E38D}" srcOrd="0" destOrd="0" presId="urn:microsoft.com/office/officeart/2005/8/layout/radial5"/>
    <dgm:cxn modelId="{41771CD4-6BD9-4DF5-9DCE-A5F989E0BAEE}" type="presOf" srcId="{69FC123F-C011-4786-A919-58BCB53E5469}" destId="{8B85DEE7-4B5B-49E5-B12F-6BEC805821F1}" srcOrd="0" destOrd="0" presId="urn:microsoft.com/office/officeart/2005/8/layout/radial5"/>
    <dgm:cxn modelId="{4714D8D6-E4B1-4A95-BD46-039DF8114873}" type="presOf" srcId="{2FD5AFE7-8B2F-4289-8EFB-7913D69BBEC9}" destId="{1B8DCB6B-CA03-477E-8195-14A8A063C3BC}" srcOrd="0" destOrd="0" presId="urn:microsoft.com/office/officeart/2005/8/layout/radial5"/>
    <dgm:cxn modelId="{2FA030E9-AFA4-4677-9493-7143692D1CE1}" type="presOf" srcId="{7E8E8DEC-A1B8-47C0-8806-9E203C9B8B8E}" destId="{9E9B0363-B031-428A-BD76-5B9393B8296A}" srcOrd="0" destOrd="0" presId="urn:microsoft.com/office/officeart/2005/8/layout/radial5"/>
    <dgm:cxn modelId="{1D8603F4-6F15-4E26-AA95-BEC379C81D5C}" srcId="{3A507B5E-1EE0-471B-9DF1-03D830ABB631}" destId="{0D464227-7CA6-40FB-B4A7-2075889346BB}" srcOrd="1" destOrd="0" parTransId="{2FD5AFE7-8B2F-4289-8EFB-7913D69BBEC9}" sibTransId="{B18B52D0-A913-45E8-B787-AC3FCC0D55BE}"/>
    <dgm:cxn modelId="{90F394F5-1293-4A3A-BD95-35E8CEE6DA0E}" type="presOf" srcId="{2FD5AFE7-8B2F-4289-8EFB-7913D69BBEC9}" destId="{924E602E-FABC-4683-95DA-94C7B88607F9}" srcOrd="1" destOrd="0" presId="urn:microsoft.com/office/officeart/2005/8/layout/radial5"/>
    <dgm:cxn modelId="{4B3FB672-D3FF-4897-B133-78B48F1F6E6E}" type="presParOf" srcId="{8B85DEE7-4B5B-49E5-B12F-6BEC805821F1}" destId="{98B003DC-598E-46D6-94DC-57664A1F312B}" srcOrd="0" destOrd="0" presId="urn:microsoft.com/office/officeart/2005/8/layout/radial5"/>
    <dgm:cxn modelId="{539463CE-5245-4AC5-9D73-54141CED2EA2}" type="presParOf" srcId="{8B85DEE7-4B5B-49E5-B12F-6BEC805821F1}" destId="{00F34858-C106-4F13-ACFF-F2F9B79EF163}" srcOrd="1" destOrd="0" presId="urn:microsoft.com/office/officeart/2005/8/layout/radial5"/>
    <dgm:cxn modelId="{0D277FBF-10D4-4DBD-812C-CCE537528454}" type="presParOf" srcId="{00F34858-C106-4F13-ACFF-F2F9B79EF163}" destId="{1CC67DED-120F-4339-9DEA-B0D8FB910687}" srcOrd="0" destOrd="0" presId="urn:microsoft.com/office/officeart/2005/8/layout/radial5"/>
    <dgm:cxn modelId="{8EBE0064-EC84-4C48-A930-52BBF46C1D97}" type="presParOf" srcId="{8B85DEE7-4B5B-49E5-B12F-6BEC805821F1}" destId="{5DFE0819-2572-4E38-84AF-FA5EAE7C0BA1}" srcOrd="2" destOrd="0" presId="urn:microsoft.com/office/officeart/2005/8/layout/radial5"/>
    <dgm:cxn modelId="{7A427F3E-FA16-4236-BAA9-0C1B6FBAC4C4}" type="presParOf" srcId="{8B85DEE7-4B5B-49E5-B12F-6BEC805821F1}" destId="{1B8DCB6B-CA03-477E-8195-14A8A063C3BC}" srcOrd="3" destOrd="0" presId="urn:microsoft.com/office/officeart/2005/8/layout/radial5"/>
    <dgm:cxn modelId="{EC856393-A051-430D-ADEF-A487B429DD5C}" type="presParOf" srcId="{1B8DCB6B-CA03-477E-8195-14A8A063C3BC}" destId="{924E602E-FABC-4683-95DA-94C7B88607F9}" srcOrd="0" destOrd="0" presId="urn:microsoft.com/office/officeart/2005/8/layout/radial5"/>
    <dgm:cxn modelId="{E0E027B5-42C7-44E8-ABB2-317BF7A8AA01}" type="presParOf" srcId="{8B85DEE7-4B5B-49E5-B12F-6BEC805821F1}" destId="{A1B6A99D-BD13-4A04-93BB-9BC33F18F159}" srcOrd="4" destOrd="0" presId="urn:microsoft.com/office/officeart/2005/8/layout/radial5"/>
    <dgm:cxn modelId="{823850C6-D283-429B-AAEF-84B7E5B77342}" type="presParOf" srcId="{8B85DEE7-4B5B-49E5-B12F-6BEC805821F1}" destId="{9E9B0363-B031-428A-BD76-5B9393B8296A}" srcOrd="5" destOrd="0" presId="urn:microsoft.com/office/officeart/2005/8/layout/radial5"/>
    <dgm:cxn modelId="{73D7F1FB-C4AE-4B5D-A167-4D8128FEFFD2}" type="presParOf" srcId="{9E9B0363-B031-428A-BD76-5B9393B8296A}" destId="{A599554D-589A-4723-8D11-E744A8E9F678}" srcOrd="0" destOrd="0" presId="urn:microsoft.com/office/officeart/2005/8/layout/radial5"/>
    <dgm:cxn modelId="{F4324FBA-04AF-498D-AFD4-7633967FA2FF}" type="presParOf" srcId="{8B85DEE7-4B5B-49E5-B12F-6BEC805821F1}" destId="{7DA80747-C92F-4B2B-A660-95DB3FF47DAB}" srcOrd="6" destOrd="0" presId="urn:microsoft.com/office/officeart/2005/8/layout/radial5"/>
    <dgm:cxn modelId="{0613B873-4C01-4052-9D79-2666BF1E3237}" type="presParOf" srcId="{8B85DEE7-4B5B-49E5-B12F-6BEC805821F1}" destId="{807EBCCF-12AF-460A-9782-DC9EA695E38D}" srcOrd="7" destOrd="0" presId="urn:microsoft.com/office/officeart/2005/8/layout/radial5"/>
    <dgm:cxn modelId="{6117EBF9-9BC2-4AC3-88E4-639362CED984}" type="presParOf" srcId="{807EBCCF-12AF-460A-9782-DC9EA695E38D}" destId="{BE4ED25D-FAB8-4AED-B6B8-41D373668D33}" srcOrd="0" destOrd="0" presId="urn:microsoft.com/office/officeart/2005/8/layout/radial5"/>
    <dgm:cxn modelId="{C162C967-5CC4-47E6-BF20-F534BDBF8752}" type="presParOf" srcId="{8B85DEE7-4B5B-49E5-B12F-6BEC805821F1}" destId="{AEF3E69C-2A93-4A28-94E2-05674F9529A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03DC-598E-46D6-94DC-57664A1F312B}">
      <dsp:nvSpPr>
        <dsp:cNvPr id="0" name=""/>
        <dsp:cNvSpPr/>
      </dsp:nvSpPr>
      <dsp:spPr>
        <a:xfrm>
          <a:off x="3770056" y="1848152"/>
          <a:ext cx="1316870" cy="1316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err="1">
              <a:ln>
                <a:solidFill>
                  <a:schemeClr val="tx2">
                    <a:lumMod val="20000"/>
                    <a:lumOff val="80000"/>
                  </a:schemeClr>
                </a:solidFill>
              </a:ln>
            </a:rPr>
            <a:t>M.orgs</a:t>
          </a:r>
          <a:endParaRPr lang="fr-FR" sz="2400" kern="1200" dirty="0">
            <a:ln>
              <a:solidFill>
                <a:schemeClr val="tx2">
                  <a:lumMod val="20000"/>
                  <a:lumOff val="80000"/>
                </a:schemeClr>
              </a:solidFill>
            </a:ln>
          </a:endParaRPr>
        </a:p>
      </dsp:txBody>
      <dsp:txXfrm>
        <a:off x="3962907" y="2041003"/>
        <a:ext cx="931168" cy="931168"/>
      </dsp:txXfrm>
    </dsp:sp>
    <dsp:sp modelId="{00F34858-C106-4F13-ACFF-F2F9B79EF163}">
      <dsp:nvSpPr>
        <dsp:cNvPr id="0" name=""/>
        <dsp:cNvSpPr/>
      </dsp:nvSpPr>
      <dsp:spPr>
        <a:xfrm rot="16200000">
          <a:off x="4288853" y="1368719"/>
          <a:ext cx="279276" cy="447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4330745" y="1500158"/>
        <a:ext cx="195493" cy="268642"/>
      </dsp:txXfrm>
    </dsp:sp>
    <dsp:sp modelId="{5DFE0819-2572-4E38-84AF-FA5EAE7C0BA1}">
      <dsp:nvSpPr>
        <dsp:cNvPr id="0" name=""/>
        <dsp:cNvSpPr/>
      </dsp:nvSpPr>
      <dsp:spPr>
        <a:xfrm>
          <a:off x="3770056" y="4344"/>
          <a:ext cx="1316870" cy="1316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dirty="0">
              <a:ln>
                <a:solidFill>
                  <a:schemeClr val="accent3">
                    <a:lumMod val="75000"/>
                  </a:schemeClr>
                </a:solidFill>
              </a:ln>
            </a:rPr>
            <a:t>Bactéries</a:t>
          </a:r>
          <a:r>
            <a:rPr lang="fr-FR" sz="1200" kern="1200" dirty="0">
              <a:ln>
                <a:solidFill>
                  <a:schemeClr val="accent3">
                    <a:lumMod val="75000"/>
                  </a:schemeClr>
                </a:solidFill>
              </a:ln>
            </a:rPr>
            <a:t> </a:t>
          </a:r>
        </a:p>
      </dsp:txBody>
      <dsp:txXfrm>
        <a:off x="3962907" y="197195"/>
        <a:ext cx="931168" cy="931168"/>
      </dsp:txXfrm>
    </dsp:sp>
    <dsp:sp modelId="{1B8DCB6B-CA03-477E-8195-14A8A063C3BC}">
      <dsp:nvSpPr>
        <dsp:cNvPr id="0" name=""/>
        <dsp:cNvSpPr/>
      </dsp:nvSpPr>
      <dsp:spPr>
        <a:xfrm>
          <a:off x="5202853" y="2282719"/>
          <a:ext cx="279276" cy="447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5202853" y="2372266"/>
        <a:ext cx="195493" cy="268642"/>
      </dsp:txXfrm>
    </dsp:sp>
    <dsp:sp modelId="{A1B6A99D-BD13-4A04-93BB-9BC33F18F159}">
      <dsp:nvSpPr>
        <dsp:cNvPr id="0" name=""/>
        <dsp:cNvSpPr/>
      </dsp:nvSpPr>
      <dsp:spPr>
        <a:xfrm>
          <a:off x="5613864" y="1848152"/>
          <a:ext cx="1316870" cy="1316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n>
                <a:solidFill>
                  <a:schemeClr val="accent3">
                    <a:lumMod val="75000"/>
                  </a:schemeClr>
                </a:solidFill>
              </a:ln>
            </a:rPr>
            <a:t>Levures</a:t>
          </a:r>
          <a:r>
            <a:rPr lang="fr-FR" sz="2000" kern="1200" dirty="0"/>
            <a:t> </a:t>
          </a:r>
        </a:p>
      </dsp:txBody>
      <dsp:txXfrm>
        <a:off x="5806715" y="2041003"/>
        <a:ext cx="931168" cy="931168"/>
      </dsp:txXfrm>
    </dsp:sp>
    <dsp:sp modelId="{9E9B0363-B031-428A-BD76-5B9393B8296A}">
      <dsp:nvSpPr>
        <dsp:cNvPr id="0" name=""/>
        <dsp:cNvSpPr/>
      </dsp:nvSpPr>
      <dsp:spPr>
        <a:xfrm rot="5400000">
          <a:off x="4288853" y="3196720"/>
          <a:ext cx="279276" cy="447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4330745" y="3244376"/>
        <a:ext cx="195493" cy="268642"/>
      </dsp:txXfrm>
    </dsp:sp>
    <dsp:sp modelId="{7DA80747-C92F-4B2B-A660-95DB3FF47DAB}">
      <dsp:nvSpPr>
        <dsp:cNvPr id="0" name=""/>
        <dsp:cNvSpPr/>
      </dsp:nvSpPr>
      <dsp:spPr>
        <a:xfrm>
          <a:off x="3770056" y="3691960"/>
          <a:ext cx="1316870" cy="1316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ln>
                <a:solidFill>
                  <a:schemeClr val="accent3">
                    <a:lumMod val="75000"/>
                  </a:schemeClr>
                </a:solidFill>
              </a:ln>
            </a:rPr>
            <a:t>Champignons</a:t>
          </a:r>
        </a:p>
      </dsp:txBody>
      <dsp:txXfrm>
        <a:off x="3962907" y="3884811"/>
        <a:ext cx="931168" cy="931168"/>
      </dsp:txXfrm>
    </dsp:sp>
    <dsp:sp modelId="{807EBCCF-12AF-460A-9782-DC9EA695E38D}">
      <dsp:nvSpPr>
        <dsp:cNvPr id="0" name=""/>
        <dsp:cNvSpPr/>
      </dsp:nvSpPr>
      <dsp:spPr>
        <a:xfrm rot="10800000">
          <a:off x="3374853" y="2282719"/>
          <a:ext cx="279276" cy="44773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rot="10800000">
        <a:off x="3458636" y="2372266"/>
        <a:ext cx="195493" cy="268642"/>
      </dsp:txXfrm>
    </dsp:sp>
    <dsp:sp modelId="{AEF3E69C-2A93-4A28-94E2-05674F9529A6}">
      <dsp:nvSpPr>
        <dsp:cNvPr id="0" name=""/>
        <dsp:cNvSpPr/>
      </dsp:nvSpPr>
      <dsp:spPr>
        <a:xfrm>
          <a:off x="1926248" y="1848152"/>
          <a:ext cx="1316870" cy="131687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n>
                <a:solidFill>
                  <a:schemeClr val="accent3">
                    <a:lumMod val="75000"/>
                  </a:schemeClr>
                </a:solidFill>
              </a:ln>
            </a:rPr>
            <a:t>Algues</a:t>
          </a:r>
        </a:p>
      </dsp:txBody>
      <dsp:txXfrm>
        <a:off x="2119099" y="2041003"/>
        <a:ext cx="931168" cy="93116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7144CED1-EDC5-49BA-BDDF-25E75FBC169B}"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1704448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144CED1-EDC5-49BA-BDDF-25E75FBC169B}"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70200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144CED1-EDC5-49BA-BDDF-25E75FBC169B}"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2465142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144CED1-EDC5-49BA-BDDF-25E75FBC169B}"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353227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44CED1-EDC5-49BA-BDDF-25E75FBC169B}" type="datetimeFigureOut">
              <a:rPr lang="fr-FR" smtClean="0"/>
              <a:t>07/12/2024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426487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7144CED1-EDC5-49BA-BDDF-25E75FBC169B}" type="datetimeFigureOut">
              <a:rPr lang="fr-FR" smtClean="0"/>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306257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7144CED1-EDC5-49BA-BDDF-25E75FBC169B}" type="datetimeFigureOut">
              <a:rPr lang="fr-FR" smtClean="0"/>
              <a:t>07/12/2024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17776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144CED1-EDC5-49BA-BDDF-25E75FBC169B}" type="datetimeFigureOut">
              <a:rPr lang="fr-FR" smtClean="0"/>
              <a:t>07/12/2024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138564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4CED1-EDC5-49BA-BDDF-25E75FBC169B}" type="datetimeFigureOut">
              <a:rPr lang="fr-FR" smtClean="0"/>
              <a:t>07/12/2024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371310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4CED1-EDC5-49BA-BDDF-25E75FBC169B}" type="datetimeFigureOut">
              <a:rPr lang="fr-FR" smtClean="0"/>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3540548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44CED1-EDC5-49BA-BDDF-25E75FBC169B}" type="datetimeFigureOut">
              <a:rPr lang="fr-FR" smtClean="0"/>
              <a:t>07/12/2024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725BED4-CB32-4EA8-BEE6-045DA766094A}" type="slidenum">
              <a:rPr lang="fr-FR" smtClean="0"/>
              <a:t>‹N°›</a:t>
            </a:fld>
            <a:endParaRPr lang="fr-FR"/>
          </a:p>
        </p:txBody>
      </p:sp>
    </p:spTree>
    <p:extLst>
      <p:ext uri="{BB962C8B-B14F-4D97-AF65-F5344CB8AC3E}">
        <p14:creationId xmlns:p14="http://schemas.microsoft.com/office/powerpoint/2010/main" val="99206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4CED1-EDC5-49BA-BDDF-25E75FBC169B}" type="datetimeFigureOut">
              <a:rPr lang="fr-FR" smtClean="0"/>
              <a:t>07/12/2024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5BED4-CB32-4EA8-BEE6-045DA766094A}" type="slidenum">
              <a:rPr lang="fr-FR" smtClean="0"/>
              <a:t>‹N°›</a:t>
            </a:fld>
            <a:endParaRPr lang="fr-FR"/>
          </a:p>
        </p:txBody>
      </p:sp>
    </p:spTree>
    <p:extLst>
      <p:ext uri="{BB962C8B-B14F-4D97-AF65-F5344CB8AC3E}">
        <p14:creationId xmlns:p14="http://schemas.microsoft.com/office/powerpoint/2010/main" val="109342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88640"/>
            <a:ext cx="8229600" cy="4176464"/>
          </a:xfrm>
        </p:spPr>
        <p:txBody>
          <a:bodyPr>
            <a:normAutofit/>
          </a:bodyPr>
          <a:lstStyle/>
          <a:p>
            <a:r>
              <a:rPr lang="fr-FR" sz="2400" b="1" dirty="0">
                <a:solidFill>
                  <a:schemeClr val="bg1"/>
                </a:solidFill>
              </a:rPr>
              <a:t>Centre universitaire </a:t>
            </a:r>
            <a:r>
              <a:rPr lang="fr-FR" sz="2400" b="1" dirty="0" err="1">
                <a:solidFill>
                  <a:schemeClr val="bg1"/>
                </a:solidFill>
              </a:rPr>
              <a:t>Abdelhafid</a:t>
            </a:r>
            <a:r>
              <a:rPr lang="fr-FR" sz="2400" b="1" dirty="0">
                <a:solidFill>
                  <a:schemeClr val="bg1"/>
                </a:solidFill>
              </a:rPr>
              <a:t> BOUSSOUF-Mila</a:t>
            </a:r>
            <a:br>
              <a:rPr lang="fr-FR" sz="2400" b="1" dirty="0">
                <a:solidFill>
                  <a:schemeClr val="bg1"/>
                </a:solidFill>
              </a:rPr>
            </a:br>
            <a:r>
              <a:rPr lang="fr-FR" sz="2400" b="1" dirty="0">
                <a:solidFill>
                  <a:schemeClr val="bg1"/>
                </a:solidFill>
              </a:rPr>
              <a:t>Institut des sciences de la nature et de la vie</a:t>
            </a:r>
            <a:br>
              <a:rPr lang="fr-FR" sz="2400" b="1" dirty="0">
                <a:solidFill>
                  <a:schemeClr val="bg1"/>
                </a:solidFill>
              </a:rPr>
            </a:br>
            <a:r>
              <a:rPr lang="fr-FR" sz="2400" b="1" dirty="0">
                <a:solidFill>
                  <a:schemeClr val="bg1"/>
                </a:solidFill>
              </a:rPr>
              <a:t>Département de Biotechnologie</a:t>
            </a:r>
            <a:br>
              <a:rPr lang="fr-FR" sz="2400" b="1" dirty="0">
                <a:solidFill>
                  <a:schemeClr val="bg1"/>
                </a:solidFill>
              </a:rPr>
            </a:br>
            <a:r>
              <a:rPr lang="fr-FR" sz="2400" b="1" dirty="0">
                <a:solidFill>
                  <a:schemeClr val="bg1"/>
                </a:solidFill>
              </a:rPr>
              <a:t>M1: Biotechnologie et pathologie moléculaire</a:t>
            </a:r>
            <a:br>
              <a:rPr lang="fr-FR" sz="2400" b="1" dirty="0">
                <a:solidFill>
                  <a:schemeClr val="bg1"/>
                </a:solidFill>
              </a:rPr>
            </a:br>
            <a:br>
              <a:rPr lang="fr-FR" sz="2400" b="1" dirty="0">
                <a:solidFill>
                  <a:schemeClr val="bg1"/>
                </a:solidFill>
              </a:rPr>
            </a:br>
            <a:br>
              <a:rPr lang="fr-FR" b="1" dirty="0">
                <a:solidFill>
                  <a:schemeClr val="bg1"/>
                </a:solidFill>
              </a:rPr>
            </a:br>
            <a:r>
              <a:rPr lang="fr-FR" sz="4800" b="1" dirty="0">
                <a:solidFill>
                  <a:srgbClr val="FF0000"/>
                </a:solidFill>
              </a:rPr>
              <a:t>Les applications des micro-organismes en agroalimentaire</a:t>
            </a:r>
            <a:endParaRPr lang="fr-FR" b="1" dirty="0">
              <a:solidFill>
                <a:srgbClr val="FF0000"/>
              </a:solidFill>
            </a:endParaRPr>
          </a:p>
        </p:txBody>
      </p:sp>
      <p:sp>
        <p:nvSpPr>
          <p:cNvPr id="3" name="Content Placeholder 2"/>
          <p:cNvSpPr>
            <a:spLocks noGrp="1"/>
          </p:cNvSpPr>
          <p:nvPr>
            <p:ph idx="1"/>
          </p:nvPr>
        </p:nvSpPr>
        <p:spPr>
          <a:xfrm>
            <a:off x="3635896" y="4437112"/>
            <a:ext cx="5328592" cy="2420888"/>
          </a:xfrm>
        </p:spPr>
        <p:txBody>
          <a:bodyPr>
            <a:normAutofit fontScale="62500" lnSpcReduction="20000"/>
          </a:bodyPr>
          <a:lstStyle/>
          <a:p>
            <a:pPr marL="0" indent="0">
              <a:buNone/>
            </a:pPr>
            <a:r>
              <a:rPr lang="fr-FR" sz="3800" b="1" dirty="0">
                <a:solidFill>
                  <a:schemeClr val="bg1"/>
                </a:solidFill>
              </a:rPr>
              <a:t>     Présenté par : </a:t>
            </a:r>
            <a:br>
              <a:rPr lang="fr-FR" sz="3800" b="1" dirty="0">
                <a:solidFill>
                  <a:schemeClr val="bg1"/>
                </a:solidFill>
              </a:rPr>
            </a:br>
            <a:br>
              <a:rPr lang="fr-FR" b="1" dirty="0">
                <a:solidFill>
                  <a:schemeClr val="bg1"/>
                </a:solidFill>
              </a:rPr>
            </a:br>
            <a:r>
              <a:rPr lang="fr-FR" b="1" dirty="0">
                <a:solidFill>
                  <a:schemeClr val="bg1"/>
                </a:solidFill>
              </a:rPr>
              <a:t>                                            BOUDAB </a:t>
            </a:r>
            <a:r>
              <a:rPr lang="fr-FR" b="1" dirty="0" err="1">
                <a:solidFill>
                  <a:schemeClr val="bg1"/>
                </a:solidFill>
              </a:rPr>
              <a:t>Chaima</a:t>
            </a:r>
            <a:r>
              <a:rPr lang="fr-FR" b="1" dirty="0">
                <a:solidFill>
                  <a:schemeClr val="bg1"/>
                </a:solidFill>
              </a:rPr>
              <a:t> </a:t>
            </a:r>
            <a:r>
              <a:rPr lang="en-US" b="1" dirty="0">
                <a:solidFill>
                  <a:schemeClr val="bg1"/>
                </a:solidFill>
              </a:rPr>
              <a:t>.</a:t>
            </a:r>
            <a:br>
              <a:rPr lang="fr-FR" b="1" dirty="0">
                <a:solidFill>
                  <a:schemeClr val="bg1"/>
                </a:solidFill>
              </a:rPr>
            </a:br>
            <a:r>
              <a:rPr lang="fr-FR" b="1" dirty="0">
                <a:solidFill>
                  <a:schemeClr val="bg1"/>
                </a:solidFill>
              </a:rPr>
              <a:t>                                            BOUDELAL </a:t>
            </a:r>
            <a:r>
              <a:rPr lang="fr-FR" b="1" dirty="0" err="1">
                <a:solidFill>
                  <a:schemeClr val="bg1"/>
                </a:solidFill>
              </a:rPr>
              <a:t>Chaima</a:t>
            </a:r>
            <a:r>
              <a:rPr lang="fr-FR" b="1" dirty="0">
                <a:solidFill>
                  <a:schemeClr val="bg1"/>
                </a:solidFill>
              </a:rPr>
              <a:t> .</a:t>
            </a:r>
          </a:p>
          <a:p>
            <a:pPr marL="0" indent="0">
              <a:buNone/>
            </a:pPr>
            <a:r>
              <a:rPr lang="en-US" b="1" dirty="0">
                <a:solidFill>
                  <a:schemeClr val="bg1"/>
                </a:solidFill>
              </a:rPr>
              <a:t>                                            KETTAB </a:t>
            </a:r>
            <a:r>
              <a:rPr lang="en-US" b="1" dirty="0" err="1">
                <a:solidFill>
                  <a:schemeClr val="bg1"/>
                </a:solidFill>
              </a:rPr>
              <a:t>Manar</a:t>
            </a:r>
            <a:r>
              <a:rPr lang="en-US" b="1" dirty="0">
                <a:solidFill>
                  <a:schemeClr val="bg1"/>
                </a:solidFill>
              </a:rPr>
              <a:t> .</a:t>
            </a:r>
            <a:endParaRPr lang="fr-FR" b="1" dirty="0">
              <a:solidFill>
                <a:schemeClr val="bg1"/>
              </a:solidFill>
            </a:endParaRPr>
          </a:p>
          <a:p>
            <a:pPr marL="0" indent="0">
              <a:buNone/>
            </a:pPr>
            <a:r>
              <a:rPr lang="fr-FR" b="1" dirty="0">
                <a:solidFill>
                  <a:schemeClr val="bg1"/>
                </a:solidFill>
              </a:rPr>
              <a:t>                                            BOUNAB </a:t>
            </a:r>
            <a:r>
              <a:rPr lang="fr-FR" b="1" dirty="0" err="1">
                <a:solidFill>
                  <a:schemeClr val="bg1"/>
                </a:solidFill>
              </a:rPr>
              <a:t>Nourhane</a:t>
            </a:r>
            <a:r>
              <a:rPr lang="fr-FR" b="1" dirty="0">
                <a:solidFill>
                  <a:schemeClr val="bg1"/>
                </a:solidFill>
              </a:rPr>
              <a:t> .</a:t>
            </a:r>
          </a:p>
          <a:p>
            <a:pPr marL="0" indent="0">
              <a:buNone/>
            </a:pPr>
            <a:r>
              <a:rPr lang="fr-FR" b="1" dirty="0">
                <a:solidFill>
                  <a:schemeClr val="bg1"/>
                </a:solidFill>
              </a:rPr>
              <a:t>                                     </a:t>
            </a:r>
            <a:br>
              <a:rPr lang="fr-FR" b="1" dirty="0">
                <a:solidFill>
                  <a:schemeClr val="bg1"/>
                </a:solidFill>
              </a:rPr>
            </a:br>
            <a:r>
              <a:rPr lang="fr-FR" b="1" dirty="0">
                <a:solidFill>
                  <a:schemeClr val="bg1"/>
                </a:solidFill>
              </a:rPr>
              <a:t> 2024-2025</a:t>
            </a:r>
          </a:p>
        </p:txBody>
      </p:sp>
    </p:spTree>
    <p:extLst>
      <p:ext uri="{BB962C8B-B14F-4D97-AF65-F5344CB8AC3E}">
        <p14:creationId xmlns:p14="http://schemas.microsoft.com/office/powerpoint/2010/main" val="917221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noAutofit/>
          </a:bodyPr>
          <a:lstStyle/>
          <a:p>
            <a:r>
              <a:rPr lang="fr-FR" sz="3600" b="1" dirty="0">
                <a:solidFill>
                  <a:schemeClr val="accent3">
                    <a:lumMod val="75000"/>
                  </a:schemeClr>
                </a:solidFill>
              </a:rPr>
              <a:t>Types d'enzymes produites par des micro-organismes </a:t>
            </a:r>
          </a:p>
        </p:txBody>
      </p:sp>
      <p:sp>
        <p:nvSpPr>
          <p:cNvPr id="3" name="Content Placeholder 2"/>
          <p:cNvSpPr>
            <a:spLocks noGrp="1"/>
          </p:cNvSpPr>
          <p:nvPr>
            <p:ph idx="1"/>
          </p:nvPr>
        </p:nvSpPr>
        <p:spPr>
          <a:xfrm>
            <a:off x="251520" y="1268760"/>
            <a:ext cx="8712968" cy="5589240"/>
          </a:xfrm>
        </p:spPr>
        <p:txBody>
          <a:bodyPr>
            <a:normAutofit/>
          </a:bodyPr>
          <a:lstStyle/>
          <a:p>
            <a:r>
              <a:rPr lang="fr-FR" sz="2800" b="1" dirty="0">
                <a:solidFill>
                  <a:schemeClr val="tx2">
                    <a:lumMod val="60000"/>
                    <a:lumOff val="40000"/>
                  </a:schemeClr>
                </a:solidFill>
              </a:rPr>
              <a:t>Amylases : </a:t>
            </a:r>
            <a:r>
              <a:rPr lang="fr-FR" sz="2400" b="1" dirty="0">
                <a:solidFill>
                  <a:schemeClr val="bg1"/>
                </a:solidFill>
              </a:rPr>
              <a:t>Ces enzymes dégradent l'amidon en sucres plus simples (maltose, glucose), et sont couramment utilisées dans la fabrication de pain</a:t>
            </a:r>
            <a:r>
              <a:rPr lang="fr-FR" sz="2400" b="1" dirty="0"/>
              <a:t>.</a:t>
            </a:r>
          </a:p>
          <a:p>
            <a:r>
              <a:rPr lang="fr-FR" sz="2800" b="1" dirty="0">
                <a:solidFill>
                  <a:schemeClr val="tx2">
                    <a:lumMod val="60000"/>
                    <a:lumOff val="40000"/>
                  </a:schemeClr>
                </a:solidFill>
              </a:rPr>
              <a:t>Protéases : </a:t>
            </a:r>
            <a:r>
              <a:rPr lang="fr-FR" sz="2400" b="1" dirty="0">
                <a:solidFill>
                  <a:schemeClr val="bg1"/>
                </a:solidFill>
              </a:rPr>
              <a:t>Elles décomposent les protéines en peptides ou acides aminés. Utilisées dans la production de fromages .</a:t>
            </a:r>
          </a:p>
          <a:p>
            <a:r>
              <a:rPr lang="fr-FR" sz="2800" b="1" dirty="0">
                <a:solidFill>
                  <a:schemeClr val="tx2">
                    <a:lumMod val="60000"/>
                    <a:lumOff val="40000"/>
                  </a:schemeClr>
                </a:solidFill>
              </a:rPr>
              <a:t>Lipases :</a:t>
            </a:r>
            <a:r>
              <a:rPr lang="fr-FR" sz="2400" b="1" dirty="0">
                <a:solidFill>
                  <a:schemeClr val="tx2">
                    <a:lumMod val="60000"/>
                    <a:lumOff val="40000"/>
                  </a:schemeClr>
                </a:solidFill>
              </a:rPr>
              <a:t> </a:t>
            </a:r>
            <a:r>
              <a:rPr lang="fr-FR" sz="2400" b="1" dirty="0">
                <a:solidFill>
                  <a:schemeClr val="bg1"/>
                </a:solidFill>
              </a:rPr>
              <a:t>Ces enzymes agissent sur les graisses et les huiles, et sont utilisées dans la production de produits laitiers .</a:t>
            </a:r>
          </a:p>
          <a:p>
            <a:r>
              <a:rPr lang="fr-FR" sz="2800" b="1" dirty="0">
                <a:solidFill>
                  <a:schemeClr val="tx2">
                    <a:lumMod val="60000"/>
                    <a:lumOff val="40000"/>
                  </a:schemeClr>
                </a:solidFill>
              </a:rPr>
              <a:t>Cellulases : </a:t>
            </a:r>
            <a:r>
              <a:rPr lang="fr-FR" sz="2400" b="1" dirty="0">
                <a:solidFill>
                  <a:schemeClr val="bg1"/>
                </a:solidFill>
              </a:rPr>
              <a:t>Elles dégradent la cellulose, et sont utilisées dans le traitement des fibres végétales, la production de biocarburants .</a:t>
            </a:r>
          </a:p>
          <a:p>
            <a:r>
              <a:rPr lang="fr-FR" sz="2800" b="1" dirty="0">
                <a:solidFill>
                  <a:schemeClr val="tx2">
                    <a:lumMod val="60000"/>
                    <a:lumOff val="40000"/>
                  </a:schemeClr>
                </a:solidFill>
              </a:rPr>
              <a:t>Lactases </a:t>
            </a:r>
            <a:r>
              <a:rPr lang="fr-FR" sz="2800" b="1" dirty="0">
                <a:solidFill>
                  <a:schemeClr val="bg1"/>
                </a:solidFill>
              </a:rPr>
              <a:t>: </a:t>
            </a:r>
            <a:r>
              <a:rPr lang="fr-FR" sz="2400" b="1" dirty="0">
                <a:solidFill>
                  <a:schemeClr val="bg1"/>
                </a:solidFill>
              </a:rPr>
              <a:t>Utilisées pour décomposer le lactose, l’enzyme lactase est largement employée dans la production de produits sans lactose, comme le lait et le yaourt .</a:t>
            </a:r>
          </a:p>
        </p:txBody>
      </p:sp>
    </p:spTree>
    <p:extLst>
      <p:ext uri="{BB962C8B-B14F-4D97-AF65-F5344CB8AC3E}">
        <p14:creationId xmlns:p14="http://schemas.microsoft.com/office/powerpoint/2010/main" val="162589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512" y="274638"/>
            <a:ext cx="8856984" cy="1143000"/>
          </a:xfrm>
        </p:spPr>
        <p:txBody>
          <a:bodyPr>
            <a:normAutofit fontScale="90000"/>
          </a:bodyPr>
          <a:lstStyle/>
          <a:p>
            <a:r>
              <a:rPr lang="fr-FR" b="1" dirty="0">
                <a:solidFill>
                  <a:schemeClr val="accent3">
                    <a:lumMod val="75000"/>
                  </a:schemeClr>
                </a:solidFill>
              </a:rPr>
              <a:t>Applications des Enzymes Alimentaires </a:t>
            </a:r>
          </a:p>
        </p:txBody>
      </p:sp>
      <p:sp>
        <p:nvSpPr>
          <p:cNvPr id="3" name="Content Placeholder 2"/>
          <p:cNvSpPr>
            <a:spLocks noGrp="1"/>
          </p:cNvSpPr>
          <p:nvPr>
            <p:ph idx="1"/>
          </p:nvPr>
        </p:nvSpPr>
        <p:spPr/>
        <p:txBody>
          <a:bodyPr/>
          <a:lstStyle/>
          <a:p>
            <a:r>
              <a:rPr lang="fr-FR" sz="2800" b="1" dirty="0">
                <a:solidFill>
                  <a:schemeClr val="tx2">
                    <a:lumMod val="60000"/>
                    <a:lumOff val="40000"/>
                  </a:schemeClr>
                </a:solidFill>
              </a:rPr>
              <a:t>Amélioration de la texture des produits : </a:t>
            </a:r>
            <a:r>
              <a:rPr lang="fr-FR" sz="2400" b="1" dirty="0"/>
              <a:t>Les enzymes </a:t>
            </a:r>
            <a:r>
              <a:rPr lang="fr-FR" sz="2400" b="1" dirty="0">
                <a:solidFill>
                  <a:schemeClr val="bg1"/>
                </a:solidFill>
              </a:rPr>
              <a:t>comme les protéases et amylases sont utilisées pour améliorer la texture des produits alimentaires </a:t>
            </a:r>
            <a:r>
              <a:rPr lang="fr-FR" sz="2400" b="1" dirty="0"/>
              <a:t>.</a:t>
            </a:r>
          </a:p>
          <a:p>
            <a:r>
              <a:rPr lang="fr-FR" sz="2800" b="1" dirty="0">
                <a:solidFill>
                  <a:schemeClr val="tx2">
                    <a:lumMod val="60000"/>
                    <a:lumOff val="40000"/>
                  </a:schemeClr>
                </a:solidFill>
              </a:rPr>
              <a:t>Clarification des jus et des boissons : </a:t>
            </a:r>
            <a:r>
              <a:rPr lang="fr-FR" sz="2400" b="1" dirty="0"/>
              <a:t>Des enzymes </a:t>
            </a:r>
            <a:r>
              <a:rPr lang="fr-FR" sz="2400" b="1" dirty="0">
                <a:solidFill>
                  <a:schemeClr val="bg1"/>
                </a:solidFill>
              </a:rPr>
              <a:t>comme les </a:t>
            </a:r>
            <a:r>
              <a:rPr lang="fr-FR" sz="2400" b="1" dirty="0" err="1">
                <a:solidFill>
                  <a:schemeClr val="bg1"/>
                </a:solidFill>
              </a:rPr>
              <a:t>pectinases</a:t>
            </a:r>
            <a:r>
              <a:rPr lang="fr-FR" sz="2400" b="1" dirty="0">
                <a:solidFill>
                  <a:schemeClr val="bg1"/>
                </a:solidFill>
              </a:rPr>
              <a:t> et cellulases sont utilisées dans l’industrie des boissons .</a:t>
            </a:r>
          </a:p>
          <a:p>
            <a:r>
              <a:rPr lang="fr-FR" sz="2800" b="1" dirty="0">
                <a:solidFill>
                  <a:schemeClr val="tx2">
                    <a:lumMod val="60000"/>
                    <a:lumOff val="40000"/>
                  </a:schemeClr>
                </a:solidFill>
              </a:rPr>
              <a:t>Amélioration de la digestibilité des aliments : </a:t>
            </a:r>
            <a:r>
              <a:rPr lang="fr-FR" sz="2400" b="1" dirty="0"/>
              <a:t>Les </a:t>
            </a:r>
            <a:r>
              <a:rPr lang="fr-FR" sz="2400" b="1" dirty="0">
                <a:solidFill>
                  <a:schemeClr val="bg1"/>
                </a:solidFill>
              </a:rPr>
              <a:t>enzymes digestives, comme la lactase et la </a:t>
            </a:r>
            <a:r>
              <a:rPr lang="fr-FR" sz="2400" b="1" dirty="0" err="1">
                <a:solidFill>
                  <a:schemeClr val="bg1"/>
                </a:solidFill>
              </a:rPr>
              <a:t>phytase</a:t>
            </a:r>
            <a:r>
              <a:rPr lang="fr-FR" sz="2400" b="1" dirty="0">
                <a:solidFill>
                  <a:schemeClr val="bg1"/>
                </a:solidFill>
              </a:rPr>
              <a:t>, peuvent être ajoutées aux aliments pour améliorer la digestibilité et la biodisponibilité des nutriments, en particulier pour les personnes ayant des difficultés digestives.</a:t>
            </a:r>
          </a:p>
        </p:txBody>
      </p:sp>
    </p:spTree>
    <p:extLst>
      <p:ext uri="{BB962C8B-B14F-4D97-AF65-F5344CB8AC3E}">
        <p14:creationId xmlns:p14="http://schemas.microsoft.com/office/powerpoint/2010/main" val="82318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fr-FR" sz="4800" b="1" dirty="0">
                <a:solidFill>
                  <a:schemeClr val="bg1"/>
                </a:solidFill>
              </a:rPr>
              <a:t>2. Fermentation Alimentaire  </a:t>
            </a:r>
          </a:p>
        </p:txBody>
      </p:sp>
      <p:sp>
        <p:nvSpPr>
          <p:cNvPr id="3" name="Content Placeholder 2"/>
          <p:cNvSpPr>
            <a:spLocks noGrp="1"/>
          </p:cNvSpPr>
          <p:nvPr>
            <p:ph idx="1"/>
          </p:nvPr>
        </p:nvSpPr>
        <p:spPr/>
        <p:txBody>
          <a:bodyPr>
            <a:normAutofit fontScale="92500" lnSpcReduction="10000"/>
          </a:bodyPr>
          <a:lstStyle/>
          <a:p>
            <a:r>
              <a:rPr lang="fr-FR" b="1" dirty="0"/>
              <a:t>La fermentation est un processus biologique au cours duquel des micro-organismes (bactéries, levures, moisissures) transforment des substrats organiques (comme des sucres) en produits finaux (alcool, acide lactique, etc.) en conditions </a:t>
            </a:r>
            <a:r>
              <a:rPr lang="fr-FR" b="1" dirty="0" err="1"/>
              <a:t>aérobiques</a:t>
            </a:r>
            <a:r>
              <a:rPr lang="fr-FR" b="1" dirty="0"/>
              <a:t> ou anaérobiques.</a:t>
            </a:r>
          </a:p>
          <a:p>
            <a:r>
              <a:rPr lang="fr-FR" b="1" dirty="0"/>
              <a:t> Ce processus est fondamental pour la production alimentaire, car il améliore les propriétés organoleptiques, la sécurité et la conservation des produits</a:t>
            </a:r>
            <a:r>
              <a:rPr lang="fr-FR" sz="2800" b="1" dirty="0"/>
              <a:t>.</a:t>
            </a:r>
          </a:p>
        </p:txBody>
      </p:sp>
    </p:spTree>
    <p:extLst>
      <p:ext uri="{BB962C8B-B14F-4D97-AF65-F5344CB8AC3E}">
        <p14:creationId xmlns:p14="http://schemas.microsoft.com/office/powerpoint/2010/main" val="15863669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16632"/>
            <a:ext cx="8229600" cy="936104"/>
          </a:xfrm>
        </p:spPr>
        <p:txBody>
          <a:bodyPr/>
          <a:lstStyle/>
          <a:p>
            <a:r>
              <a:rPr lang="fr-FR" b="1" dirty="0">
                <a:solidFill>
                  <a:schemeClr val="accent3">
                    <a:lumMod val="75000"/>
                  </a:schemeClr>
                </a:solidFill>
              </a:rPr>
              <a:t>Produits Fermentés </a:t>
            </a:r>
          </a:p>
        </p:txBody>
      </p:sp>
      <p:sp>
        <p:nvSpPr>
          <p:cNvPr id="3" name="Content Placeholder 2"/>
          <p:cNvSpPr>
            <a:spLocks noGrp="1"/>
          </p:cNvSpPr>
          <p:nvPr>
            <p:ph idx="1"/>
          </p:nvPr>
        </p:nvSpPr>
        <p:spPr>
          <a:xfrm>
            <a:off x="457200" y="1268760"/>
            <a:ext cx="8229600" cy="5472608"/>
          </a:xfrm>
        </p:spPr>
        <p:txBody>
          <a:bodyPr>
            <a:normAutofit lnSpcReduction="10000"/>
          </a:bodyPr>
          <a:lstStyle/>
          <a:p>
            <a:r>
              <a:rPr lang="fr-FR" sz="2400" b="1" dirty="0">
                <a:solidFill>
                  <a:srgbClr val="C70558"/>
                </a:solidFill>
              </a:rPr>
              <a:t>Le yaourt : </a:t>
            </a:r>
            <a:r>
              <a:rPr lang="fr-FR" sz="2000" b="1" dirty="0"/>
              <a:t>Les cultures de bactéries lactiques, notamment Lactobacillus </a:t>
            </a:r>
            <a:r>
              <a:rPr lang="fr-FR" sz="2000" b="1" dirty="0" err="1"/>
              <a:t>bulgaricus</a:t>
            </a:r>
            <a:r>
              <a:rPr lang="fr-FR" sz="2000" b="1" dirty="0"/>
              <a:t> et Streptococcus </a:t>
            </a:r>
            <a:r>
              <a:rPr lang="fr-FR" sz="2000" b="1" dirty="0" err="1"/>
              <a:t>thermophilus</a:t>
            </a:r>
            <a:r>
              <a:rPr lang="fr-FR" sz="2000" b="1" dirty="0"/>
              <a:t>, sont nécessaires pour la fermentation du lait. </a:t>
            </a:r>
          </a:p>
          <a:p>
            <a:r>
              <a:rPr lang="fr-FR" sz="2400" b="1" dirty="0">
                <a:solidFill>
                  <a:srgbClr val="C70558"/>
                </a:solidFill>
              </a:rPr>
              <a:t>Le fromage : </a:t>
            </a:r>
            <a:r>
              <a:rPr lang="fr-FR" sz="2000" b="1" dirty="0"/>
              <a:t>La fermentation joue un rôle clé dans l'affinage du fromage. Les bactéries et moisissures contribuent à la transformation des protéines du lait et au développement de la texture et des saveurs caractéristiques.</a:t>
            </a:r>
          </a:p>
          <a:p>
            <a:r>
              <a:rPr lang="fr-FR" sz="2400" b="1" dirty="0">
                <a:solidFill>
                  <a:srgbClr val="C70558"/>
                </a:solidFill>
              </a:rPr>
              <a:t>Boissons alcoolisées : </a:t>
            </a:r>
            <a:r>
              <a:rPr lang="fr-FR" sz="2000" b="1" dirty="0"/>
              <a:t>La levure Saccharomyces </a:t>
            </a:r>
            <a:r>
              <a:rPr lang="fr-FR" sz="2000" b="1" dirty="0" err="1"/>
              <a:t>cerevisiae</a:t>
            </a:r>
            <a:r>
              <a:rPr lang="fr-FR" sz="2000" b="1" dirty="0"/>
              <a:t> est utilisée dans la fermentation des bières et des vins, où elle convertit les sucres présents dans les céréales ou les fruits en alcool et dioxyde de carbone.</a:t>
            </a:r>
          </a:p>
          <a:p>
            <a:r>
              <a:rPr lang="fr-FR" sz="2400" b="1" dirty="0">
                <a:solidFill>
                  <a:srgbClr val="C70558"/>
                </a:solidFill>
              </a:rPr>
              <a:t>Pain et pâtisserie : </a:t>
            </a:r>
            <a:r>
              <a:rPr lang="fr-FR" sz="2000" b="1" dirty="0"/>
              <a:t>Les levures (principalement Saccharomyces </a:t>
            </a:r>
            <a:r>
              <a:rPr lang="fr-FR" sz="2000" b="1" dirty="0" err="1"/>
              <a:t>cerevisiae</a:t>
            </a:r>
            <a:r>
              <a:rPr lang="fr-FR" sz="2000" b="1" dirty="0"/>
              <a:t>) jouent un rôle clé dans la fermentation de la pâte à pain.</a:t>
            </a:r>
          </a:p>
          <a:p>
            <a:r>
              <a:rPr lang="fr-FR" sz="2400" b="1" dirty="0">
                <a:solidFill>
                  <a:srgbClr val="C70558"/>
                </a:solidFill>
              </a:rPr>
              <a:t>Sauces et condiments fermentés : </a:t>
            </a:r>
            <a:r>
              <a:rPr lang="fr-FR" sz="2000" b="1" dirty="0"/>
              <a:t>Des produits comme le </a:t>
            </a:r>
            <a:r>
              <a:rPr lang="fr-FR" sz="2000" b="1" dirty="0" err="1"/>
              <a:t>miso</a:t>
            </a:r>
            <a:r>
              <a:rPr lang="fr-FR" sz="2000" b="1" dirty="0"/>
              <a:t>, la sauce soja, le </a:t>
            </a:r>
            <a:r>
              <a:rPr lang="fr-FR" sz="2000" b="1" dirty="0" err="1"/>
              <a:t>kimchi</a:t>
            </a:r>
            <a:r>
              <a:rPr lang="fr-FR" sz="2000" b="1" dirty="0"/>
              <a:t> ou la choucroute sont obtenus par fermentation de légumes, céréales ou légumineuses avec des micro-organismes spécifiques, comme les bactéries lactiques et les moisissures. </a:t>
            </a:r>
          </a:p>
        </p:txBody>
      </p:sp>
    </p:spTree>
    <p:extLst>
      <p:ext uri="{BB962C8B-B14F-4D97-AF65-F5344CB8AC3E}">
        <p14:creationId xmlns:p14="http://schemas.microsoft.com/office/powerpoint/2010/main" val="3801772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fr-FR" sz="3600" b="1" dirty="0">
                <a:solidFill>
                  <a:schemeClr val="accent3">
                    <a:lumMod val="75000"/>
                  </a:schemeClr>
                </a:solidFill>
              </a:rPr>
              <a:t>Avantages de la fermentation alimentaire </a:t>
            </a:r>
          </a:p>
        </p:txBody>
      </p:sp>
      <p:sp>
        <p:nvSpPr>
          <p:cNvPr id="3" name="Content Placeholder 2"/>
          <p:cNvSpPr>
            <a:spLocks noGrp="1"/>
          </p:cNvSpPr>
          <p:nvPr>
            <p:ph idx="1"/>
          </p:nvPr>
        </p:nvSpPr>
        <p:spPr>
          <a:xfrm>
            <a:off x="457200" y="1628800"/>
            <a:ext cx="8229600" cy="4497363"/>
          </a:xfrm>
        </p:spPr>
        <p:txBody>
          <a:bodyPr>
            <a:normAutofit/>
          </a:bodyPr>
          <a:lstStyle/>
          <a:p>
            <a:r>
              <a:rPr lang="fr-FR" sz="2800" b="1" dirty="0">
                <a:solidFill>
                  <a:srgbClr val="C70558"/>
                </a:solidFill>
              </a:rPr>
              <a:t>Conservation naturelle : </a:t>
            </a:r>
            <a:r>
              <a:rPr lang="fr-FR" sz="2400" b="1" dirty="0"/>
              <a:t>La fermentation peut augmenter la durée de conservation grâce à la production d’acides organiques, comme l’acide lactique.</a:t>
            </a:r>
          </a:p>
          <a:p>
            <a:r>
              <a:rPr lang="fr-FR" sz="2800" b="1" dirty="0">
                <a:solidFill>
                  <a:srgbClr val="C70558"/>
                </a:solidFill>
              </a:rPr>
              <a:t>Amélioration de la digestibilité : </a:t>
            </a:r>
            <a:r>
              <a:rPr lang="fr-FR" sz="2400" b="1" dirty="0"/>
              <a:t>Elle rend les nutriments plus accessibles (ex. : dégradation du lactose dans les produits laitiers </a:t>
            </a:r>
            <a:r>
              <a:rPr lang="en-US" sz="2400" b="1" dirty="0"/>
              <a:t>) .</a:t>
            </a:r>
          </a:p>
          <a:p>
            <a:r>
              <a:rPr lang="fr-FR" sz="2800" b="1" dirty="0">
                <a:solidFill>
                  <a:srgbClr val="C70558"/>
                </a:solidFill>
              </a:rPr>
              <a:t>Bénéfices pour la santé : </a:t>
            </a:r>
            <a:r>
              <a:rPr lang="fr-FR" sz="2400" b="1" dirty="0"/>
              <a:t>Les produits fermentés sont riches en </a:t>
            </a:r>
            <a:r>
              <a:rPr lang="fr-FR" sz="2400" b="1" dirty="0" err="1"/>
              <a:t>probiotiques</a:t>
            </a:r>
            <a:r>
              <a:rPr lang="fr-FR" sz="2400" b="1" dirty="0"/>
              <a:t> (micro-organismes vivants), qui favorisent la santé intestinale et le système immunitaire.</a:t>
            </a:r>
          </a:p>
        </p:txBody>
      </p:sp>
    </p:spTree>
    <p:extLst>
      <p:ext uri="{BB962C8B-B14F-4D97-AF65-F5344CB8AC3E}">
        <p14:creationId xmlns:p14="http://schemas.microsoft.com/office/powerpoint/2010/main" val="26784845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r-FR" b="1" dirty="0">
                <a:solidFill>
                  <a:schemeClr val="bg1"/>
                </a:solidFill>
              </a:rPr>
              <a:t>3. </a:t>
            </a:r>
            <a:r>
              <a:rPr lang="fr-FR" b="1" dirty="0" err="1">
                <a:solidFill>
                  <a:schemeClr val="bg1"/>
                </a:solidFill>
              </a:rPr>
              <a:t>Probiotiques</a:t>
            </a:r>
            <a:r>
              <a:rPr lang="fr-FR" b="1" dirty="0">
                <a:solidFill>
                  <a:schemeClr val="bg1"/>
                </a:solidFill>
              </a:rPr>
              <a:t> et </a:t>
            </a:r>
            <a:r>
              <a:rPr lang="fr-FR" b="1" dirty="0" err="1">
                <a:solidFill>
                  <a:schemeClr val="bg1"/>
                </a:solidFill>
              </a:rPr>
              <a:t>Prébiotiques</a:t>
            </a:r>
            <a:r>
              <a:rPr lang="fr-FR" dirty="0">
                <a:solidFill>
                  <a:schemeClr val="bg1"/>
                </a:solidFill>
              </a:rPr>
              <a:t>	</a:t>
            </a:r>
          </a:p>
        </p:txBody>
      </p:sp>
      <p:sp>
        <p:nvSpPr>
          <p:cNvPr id="3" name="Content Placeholder 2"/>
          <p:cNvSpPr>
            <a:spLocks noGrp="1"/>
          </p:cNvSpPr>
          <p:nvPr>
            <p:ph idx="1"/>
          </p:nvPr>
        </p:nvSpPr>
        <p:spPr>
          <a:xfrm>
            <a:off x="179512" y="1600200"/>
            <a:ext cx="8856984" cy="4525963"/>
          </a:xfrm>
        </p:spPr>
        <p:txBody>
          <a:bodyPr>
            <a:normAutofit/>
          </a:bodyPr>
          <a:lstStyle/>
          <a:p>
            <a:r>
              <a:rPr lang="fr-FR" sz="2800" b="1" dirty="0" err="1">
                <a:solidFill>
                  <a:schemeClr val="tx2">
                    <a:lumMod val="60000"/>
                    <a:lumOff val="40000"/>
                  </a:schemeClr>
                </a:solidFill>
              </a:rPr>
              <a:t>Probiotiques</a:t>
            </a:r>
            <a:r>
              <a:rPr lang="fr-FR" sz="2800" b="1" dirty="0">
                <a:solidFill>
                  <a:schemeClr val="tx2">
                    <a:lumMod val="60000"/>
                    <a:lumOff val="40000"/>
                  </a:schemeClr>
                </a:solidFill>
              </a:rPr>
              <a:t> : </a:t>
            </a:r>
            <a:r>
              <a:rPr lang="fr-FR" sz="2400" b="1" dirty="0">
                <a:solidFill>
                  <a:schemeClr val="bg1"/>
                </a:solidFill>
              </a:rPr>
              <a:t>sont des micro-organismes vivants, souvent des bactéries lactiques ou des levures, qui apportent des bienfaits pour la santé </a:t>
            </a:r>
            <a:r>
              <a:rPr lang="en-US" sz="2400" b="1" dirty="0">
                <a:solidFill>
                  <a:schemeClr val="bg1"/>
                </a:solidFill>
              </a:rPr>
              <a:t>.</a:t>
            </a:r>
          </a:p>
          <a:p>
            <a:pPr marL="0" indent="0">
              <a:buNone/>
            </a:pPr>
            <a:endParaRPr lang="en-US" sz="2400" b="1" dirty="0"/>
          </a:p>
          <a:p>
            <a:r>
              <a:rPr lang="fr-FR" sz="2800" b="1" dirty="0">
                <a:solidFill>
                  <a:schemeClr val="tx2">
                    <a:lumMod val="60000"/>
                    <a:lumOff val="40000"/>
                  </a:schemeClr>
                </a:solidFill>
              </a:rPr>
              <a:t>Exemples de </a:t>
            </a:r>
            <a:r>
              <a:rPr lang="fr-FR" sz="2800" b="1" dirty="0" err="1">
                <a:solidFill>
                  <a:schemeClr val="tx2">
                    <a:lumMod val="60000"/>
                    <a:lumOff val="40000"/>
                  </a:schemeClr>
                </a:solidFill>
              </a:rPr>
              <a:t>probiotiques</a:t>
            </a:r>
            <a:r>
              <a:rPr lang="fr-FR" sz="2800" b="1" dirty="0">
                <a:solidFill>
                  <a:schemeClr val="tx2">
                    <a:lumMod val="60000"/>
                    <a:lumOff val="40000"/>
                  </a:schemeClr>
                </a:solidFill>
              </a:rPr>
              <a:t> :</a:t>
            </a:r>
          </a:p>
          <a:p>
            <a:endParaRPr lang="fr-FR" sz="2400" b="1" dirty="0">
              <a:solidFill>
                <a:schemeClr val="tx2">
                  <a:lumMod val="60000"/>
                  <a:lumOff val="40000"/>
                </a:schemeClr>
              </a:solidFill>
            </a:endParaRPr>
          </a:p>
          <a:p>
            <a:pPr>
              <a:buFont typeface="Wingdings" pitchFamily="2" charset="2"/>
              <a:buChar char="Ø"/>
            </a:pPr>
            <a:r>
              <a:rPr lang="fr-FR" sz="2400" b="1" dirty="0">
                <a:solidFill>
                  <a:schemeClr val="tx2">
                    <a:lumMod val="60000"/>
                    <a:lumOff val="40000"/>
                  </a:schemeClr>
                </a:solidFill>
              </a:rPr>
              <a:t> </a:t>
            </a:r>
            <a:r>
              <a:rPr lang="fr-FR" sz="2400" b="1" dirty="0">
                <a:solidFill>
                  <a:srgbClr val="C70558"/>
                </a:solidFill>
              </a:rPr>
              <a:t>Lactobacillus et </a:t>
            </a:r>
            <a:r>
              <a:rPr lang="fr-FR" sz="2400" b="1" dirty="0" err="1">
                <a:solidFill>
                  <a:srgbClr val="C70558"/>
                </a:solidFill>
              </a:rPr>
              <a:t>Bifidobacterium</a:t>
            </a:r>
            <a:r>
              <a:rPr lang="fr-FR" sz="2400" b="1" dirty="0">
                <a:solidFill>
                  <a:srgbClr val="C70558"/>
                </a:solidFill>
              </a:rPr>
              <a:t> : </a:t>
            </a:r>
            <a:r>
              <a:rPr lang="fr-FR" sz="2000" b="1" dirty="0">
                <a:solidFill>
                  <a:schemeClr val="bg1"/>
                </a:solidFill>
              </a:rPr>
              <a:t>Ces bactéries lactiques sont couramment utilisées dans  la production de yaourts, fromages.</a:t>
            </a:r>
          </a:p>
          <a:p>
            <a:pPr>
              <a:buFont typeface="Wingdings" pitchFamily="2" charset="2"/>
              <a:buChar char="Ø"/>
            </a:pPr>
            <a:r>
              <a:rPr lang="fr-FR" sz="2000" b="1" dirty="0">
                <a:solidFill>
                  <a:schemeClr val="bg1"/>
                </a:solidFill>
              </a:rPr>
              <a:t> </a:t>
            </a:r>
            <a:r>
              <a:rPr lang="fr-FR" sz="2400" b="1" dirty="0">
                <a:solidFill>
                  <a:srgbClr val="C70558"/>
                </a:solidFill>
              </a:rPr>
              <a:t>Saccharomyces </a:t>
            </a:r>
            <a:r>
              <a:rPr lang="fr-FR" sz="2400" b="1" dirty="0" err="1">
                <a:solidFill>
                  <a:srgbClr val="C70558"/>
                </a:solidFill>
              </a:rPr>
              <a:t>boulardii</a:t>
            </a:r>
            <a:r>
              <a:rPr lang="fr-FR" sz="2400" b="1" dirty="0">
                <a:solidFill>
                  <a:srgbClr val="C70558"/>
                </a:solidFill>
              </a:rPr>
              <a:t> : </a:t>
            </a:r>
            <a:r>
              <a:rPr lang="fr-FR" sz="2000" b="1" dirty="0">
                <a:solidFill>
                  <a:schemeClr val="bg1"/>
                </a:solidFill>
              </a:rPr>
              <a:t>Une levure </a:t>
            </a:r>
            <a:r>
              <a:rPr lang="fr-FR" sz="2000" b="1" dirty="0" err="1">
                <a:solidFill>
                  <a:schemeClr val="bg1"/>
                </a:solidFill>
              </a:rPr>
              <a:t>probiotique</a:t>
            </a:r>
            <a:r>
              <a:rPr lang="fr-FR" sz="2000" b="1" dirty="0">
                <a:solidFill>
                  <a:schemeClr val="bg1"/>
                </a:solidFill>
              </a:rPr>
              <a:t> utilisée pour traiter certaines infections intestinales et restaurer la flore intestinale après un traitement antibiotique.</a:t>
            </a:r>
          </a:p>
        </p:txBody>
      </p:sp>
    </p:spTree>
    <p:extLst>
      <p:ext uri="{BB962C8B-B14F-4D97-AF65-F5344CB8AC3E}">
        <p14:creationId xmlns:p14="http://schemas.microsoft.com/office/powerpoint/2010/main" val="2878842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2" name="Title 1"/>
          <p:cNvSpPr>
            <a:spLocks noGrp="1"/>
          </p:cNvSpPr>
          <p:nvPr>
            <p:ph type="title"/>
          </p:nvPr>
        </p:nvSpPr>
        <p:spPr>
          <a:xfrm>
            <a:off x="179512" y="548680"/>
            <a:ext cx="8712968" cy="6048672"/>
          </a:xfrm>
        </p:spPr>
        <p:txBody>
          <a:bodyPr>
            <a:normAutofit fontScale="90000"/>
          </a:bodyPr>
          <a:lstStyle/>
          <a:p>
            <a:pPr algn="l"/>
            <a:r>
              <a:rPr lang="fr-FR" sz="2800" b="1" dirty="0" err="1">
                <a:solidFill>
                  <a:schemeClr val="tx2">
                    <a:lumMod val="60000"/>
                    <a:lumOff val="40000"/>
                  </a:schemeClr>
                </a:solidFill>
              </a:rPr>
              <a:t>Prébiotiques</a:t>
            </a:r>
            <a:r>
              <a:rPr lang="fr-FR" sz="2800" b="1" dirty="0">
                <a:solidFill>
                  <a:schemeClr val="tx2">
                    <a:lumMod val="60000"/>
                    <a:lumOff val="40000"/>
                  </a:schemeClr>
                </a:solidFill>
              </a:rPr>
              <a:t>: </a:t>
            </a:r>
            <a:r>
              <a:rPr lang="fr-FR" sz="2400" b="1" dirty="0">
                <a:solidFill>
                  <a:schemeClr val="bg1"/>
                </a:solidFill>
              </a:rPr>
              <a:t>sont des composés non digestibles qui stimulent sélectivement la croissance et l’activité de certaines bactéries bénéfiques dans l’intestin (les bactéries lactiques et </a:t>
            </a:r>
            <a:r>
              <a:rPr lang="fr-FR" sz="2400" b="1" dirty="0" err="1">
                <a:solidFill>
                  <a:schemeClr val="bg1"/>
                </a:solidFill>
              </a:rPr>
              <a:t>bifidobactéries</a:t>
            </a:r>
            <a:r>
              <a:rPr lang="fr-FR" sz="2400" b="1" dirty="0">
                <a:solidFill>
                  <a:schemeClr val="bg1"/>
                </a:solidFill>
              </a:rPr>
              <a:t>). Ils agissent comme "nourriture" pour les bonnes bactéries.</a:t>
            </a:r>
            <a:br>
              <a:rPr lang="fr-FR" sz="2400" b="1" dirty="0">
                <a:solidFill>
                  <a:schemeClr val="bg1"/>
                </a:solidFill>
              </a:rPr>
            </a:br>
            <a:br>
              <a:rPr lang="fr-FR" sz="2400" b="1" dirty="0"/>
            </a:br>
            <a:r>
              <a:rPr lang="fr-FR" sz="2800" b="1" dirty="0">
                <a:solidFill>
                  <a:schemeClr val="tx2">
                    <a:lumMod val="60000"/>
                    <a:lumOff val="40000"/>
                  </a:schemeClr>
                </a:solidFill>
              </a:rPr>
              <a:t>Exemples de </a:t>
            </a:r>
            <a:r>
              <a:rPr lang="fr-FR" sz="2800" b="1" dirty="0" err="1">
                <a:solidFill>
                  <a:schemeClr val="tx2">
                    <a:lumMod val="60000"/>
                    <a:lumOff val="40000"/>
                  </a:schemeClr>
                </a:solidFill>
              </a:rPr>
              <a:t>prébiotiques</a:t>
            </a:r>
            <a:r>
              <a:rPr lang="fr-FR" sz="2800" b="1" dirty="0">
                <a:solidFill>
                  <a:schemeClr val="tx2">
                    <a:lumMod val="60000"/>
                    <a:lumOff val="40000"/>
                  </a:schemeClr>
                </a:solidFill>
              </a:rPr>
              <a:t> : </a:t>
            </a:r>
            <a:br>
              <a:rPr lang="fr-FR" sz="2800" b="1" dirty="0">
                <a:solidFill>
                  <a:schemeClr val="tx2">
                    <a:lumMod val="60000"/>
                    <a:lumOff val="40000"/>
                  </a:schemeClr>
                </a:solidFill>
              </a:rPr>
            </a:br>
            <a:br>
              <a:rPr lang="fr-FR" sz="2800" b="1" dirty="0">
                <a:solidFill>
                  <a:schemeClr val="tx2">
                    <a:lumMod val="60000"/>
                    <a:lumOff val="40000"/>
                  </a:schemeClr>
                </a:solidFill>
              </a:rPr>
            </a:br>
            <a:r>
              <a:rPr lang="fr-FR" sz="2400" b="1" dirty="0" err="1">
                <a:solidFill>
                  <a:srgbClr val="C70558"/>
                </a:solidFill>
              </a:rPr>
              <a:t>Fructo</a:t>
            </a:r>
            <a:r>
              <a:rPr lang="fr-FR" sz="2400" b="1" dirty="0">
                <a:solidFill>
                  <a:srgbClr val="C70558"/>
                </a:solidFill>
              </a:rPr>
              <a:t>-oligosaccharides (FOS) et inuline : </a:t>
            </a:r>
            <a:r>
              <a:rPr lang="fr-FR" sz="2400" b="1" dirty="0">
                <a:solidFill>
                  <a:schemeClr val="bg1"/>
                </a:solidFill>
              </a:rPr>
              <a:t>Ces fibres solubles se trouvent dans des aliments comme les bananes. Elles favorisent la croissance de </a:t>
            </a:r>
            <a:r>
              <a:rPr lang="fr-FR" sz="2400" b="1" dirty="0" err="1">
                <a:solidFill>
                  <a:schemeClr val="bg1"/>
                </a:solidFill>
              </a:rPr>
              <a:t>bifidobactéries</a:t>
            </a:r>
            <a:r>
              <a:rPr lang="fr-FR" sz="2400" b="1" dirty="0">
                <a:solidFill>
                  <a:schemeClr val="bg1"/>
                </a:solidFill>
              </a:rPr>
              <a:t> et d'autres bactéries bénéfiques dans le côlon.</a:t>
            </a:r>
            <a:br>
              <a:rPr lang="fr-FR" sz="2400" b="1" dirty="0">
                <a:solidFill>
                  <a:schemeClr val="bg1"/>
                </a:solidFill>
              </a:rPr>
            </a:br>
            <a:br>
              <a:rPr lang="fr-FR" sz="2400" b="1" dirty="0">
                <a:solidFill>
                  <a:schemeClr val="bg1"/>
                </a:solidFill>
              </a:rPr>
            </a:br>
            <a:r>
              <a:rPr lang="fr-FR" sz="2400" b="1" dirty="0" err="1">
                <a:solidFill>
                  <a:srgbClr val="C70558"/>
                </a:solidFill>
              </a:rPr>
              <a:t>Galacto</a:t>
            </a:r>
            <a:r>
              <a:rPr lang="fr-FR" sz="2400" b="1" dirty="0">
                <a:solidFill>
                  <a:srgbClr val="C70558"/>
                </a:solidFill>
              </a:rPr>
              <a:t>-oligosaccharides (GOS) </a:t>
            </a:r>
            <a:r>
              <a:rPr lang="fr-FR" sz="2400" b="1" dirty="0">
                <a:solidFill>
                  <a:schemeClr val="bg1"/>
                </a:solidFill>
              </a:rPr>
              <a:t>: Ils se trouvent dans le lait maternel et favorisent la croissance de lactobacilles et </a:t>
            </a:r>
            <a:r>
              <a:rPr lang="fr-FR" sz="2400" b="1" dirty="0" err="1">
                <a:solidFill>
                  <a:schemeClr val="bg1"/>
                </a:solidFill>
              </a:rPr>
              <a:t>bifidobactéries</a:t>
            </a:r>
            <a:r>
              <a:rPr lang="fr-FR" sz="2400" b="1" dirty="0">
                <a:solidFill>
                  <a:schemeClr val="bg1"/>
                </a:solidFill>
              </a:rPr>
              <a:t>.</a:t>
            </a:r>
            <a:br>
              <a:rPr lang="fr-FR" sz="2000" b="1" dirty="0">
                <a:solidFill>
                  <a:schemeClr val="bg1"/>
                </a:solidFill>
              </a:rPr>
            </a:br>
            <a:br>
              <a:rPr lang="fr-FR" sz="2400" b="1" dirty="0">
                <a:solidFill>
                  <a:schemeClr val="bg1"/>
                </a:solidFill>
              </a:rPr>
            </a:br>
            <a:br>
              <a:rPr lang="fr-FR" sz="2400" b="1" dirty="0"/>
            </a:br>
            <a:endParaRPr lang="fr-FR" sz="2400" b="1" dirty="0"/>
          </a:p>
        </p:txBody>
      </p:sp>
    </p:spTree>
    <p:extLst>
      <p:ext uri="{BB962C8B-B14F-4D97-AF65-F5344CB8AC3E}">
        <p14:creationId xmlns:p14="http://schemas.microsoft.com/office/powerpoint/2010/main" val="1383125925"/>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fr-FR" sz="4000" b="1" dirty="0">
                <a:solidFill>
                  <a:srgbClr val="FF0000"/>
                </a:solidFill>
              </a:rPr>
              <a:t>4. Les avantages et les défis de l'utilisation des micro-organismes en agroalimentaire </a:t>
            </a:r>
          </a:p>
        </p:txBody>
      </p:sp>
      <p:sp>
        <p:nvSpPr>
          <p:cNvPr id="3" name="Content Placeholder 2"/>
          <p:cNvSpPr>
            <a:spLocks noGrp="1"/>
          </p:cNvSpPr>
          <p:nvPr>
            <p:ph idx="1"/>
          </p:nvPr>
        </p:nvSpPr>
        <p:spPr>
          <a:xfrm>
            <a:off x="457200" y="1600200"/>
            <a:ext cx="8229600" cy="4997152"/>
          </a:xfrm>
        </p:spPr>
        <p:txBody>
          <a:bodyPr>
            <a:normAutofit/>
          </a:bodyPr>
          <a:lstStyle/>
          <a:p>
            <a:r>
              <a:rPr lang="fr-FR" sz="3600" b="1" dirty="0">
                <a:solidFill>
                  <a:schemeClr val="tx2">
                    <a:lumMod val="60000"/>
                    <a:lumOff val="40000"/>
                  </a:schemeClr>
                </a:solidFill>
              </a:rPr>
              <a:t>Les avantages :</a:t>
            </a:r>
            <a:endParaRPr lang="fr-FR" sz="3600" b="1" dirty="0"/>
          </a:p>
          <a:p>
            <a:pPr>
              <a:buFont typeface="Wingdings" pitchFamily="2" charset="2"/>
              <a:buChar char="Ø"/>
            </a:pPr>
            <a:r>
              <a:rPr lang="fr-FR" sz="2800" b="1" dirty="0"/>
              <a:t>Durabilité et Réduction de l'Impact Environnemental.</a:t>
            </a:r>
          </a:p>
          <a:p>
            <a:pPr>
              <a:buFont typeface="Wingdings" pitchFamily="2" charset="2"/>
              <a:buChar char="Ø"/>
            </a:pPr>
            <a:r>
              <a:rPr lang="fr-FR" sz="2800" b="1" dirty="0"/>
              <a:t>Amélioration de la Qualité et de la Sécurité Alimentaire.</a:t>
            </a:r>
          </a:p>
          <a:p>
            <a:pPr>
              <a:buFont typeface="Wingdings" pitchFamily="2" charset="2"/>
              <a:buChar char="Ø"/>
            </a:pPr>
            <a:r>
              <a:rPr lang="fr-FR" sz="2800" b="1" dirty="0"/>
              <a:t>Efficient dans la Transformation et la Production de Produits .</a:t>
            </a:r>
          </a:p>
          <a:p>
            <a:pPr>
              <a:buFont typeface="Wingdings" pitchFamily="2" charset="2"/>
              <a:buChar char="Ø"/>
            </a:pPr>
            <a:r>
              <a:rPr lang="fr-FR" sz="2800" b="1" dirty="0"/>
              <a:t>Efficacité Énergétique .</a:t>
            </a:r>
          </a:p>
          <a:p>
            <a:pPr>
              <a:buFont typeface="Wingdings" pitchFamily="2" charset="2"/>
              <a:buChar char="Ø"/>
            </a:pPr>
            <a:r>
              <a:rPr lang="fr-FR" sz="2800" b="1" dirty="0"/>
              <a:t>Innovation et diversification des produits .</a:t>
            </a:r>
          </a:p>
          <a:p>
            <a:pPr>
              <a:buFont typeface="Wingdings" pitchFamily="2" charset="2"/>
              <a:buChar char="Ø"/>
            </a:pPr>
            <a:r>
              <a:rPr lang="fr-FR" sz="2800" b="1" dirty="0"/>
              <a:t>Réduction des coûts de production . </a:t>
            </a:r>
          </a:p>
        </p:txBody>
      </p:sp>
    </p:spTree>
    <p:extLst>
      <p:ext uri="{BB962C8B-B14F-4D97-AF65-F5344CB8AC3E}">
        <p14:creationId xmlns:p14="http://schemas.microsoft.com/office/powerpoint/2010/main" val="156258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188640"/>
            <a:ext cx="8229600" cy="6408712"/>
          </a:xfrm>
        </p:spPr>
        <p:txBody>
          <a:bodyPr>
            <a:normAutofit/>
          </a:bodyPr>
          <a:lstStyle/>
          <a:p>
            <a:pPr algn="l"/>
            <a:r>
              <a:rPr lang="fr-FR" sz="3200" b="1" dirty="0">
                <a:solidFill>
                  <a:schemeClr val="tx2">
                    <a:lumMod val="60000"/>
                    <a:lumOff val="40000"/>
                  </a:schemeClr>
                </a:solidFill>
              </a:rPr>
              <a:t>Les Inconvénients et Défis : </a:t>
            </a:r>
            <a:br>
              <a:rPr lang="fr-FR" sz="3200" b="1" dirty="0">
                <a:solidFill>
                  <a:schemeClr val="tx2">
                    <a:lumMod val="60000"/>
                    <a:lumOff val="40000"/>
                  </a:schemeClr>
                </a:solidFill>
              </a:rPr>
            </a:br>
            <a:br>
              <a:rPr lang="fr-FR" sz="3200" b="1" dirty="0">
                <a:solidFill>
                  <a:schemeClr val="tx2">
                    <a:lumMod val="60000"/>
                    <a:lumOff val="40000"/>
                  </a:schemeClr>
                </a:solidFill>
              </a:rPr>
            </a:br>
            <a:r>
              <a:rPr lang="fr-FR" sz="2800" b="1" dirty="0">
                <a:solidFill>
                  <a:srgbClr val="C70558"/>
                </a:solidFill>
              </a:rPr>
              <a:t>Problèmes de Sécurité et de Santé : </a:t>
            </a:r>
            <a:r>
              <a:rPr lang="fr-FR" sz="2400" b="1" dirty="0">
                <a:solidFill>
                  <a:schemeClr val="bg1"/>
                </a:solidFill>
              </a:rPr>
              <a:t>Contamination par des agents pathogènes , Effets secondaires non souhaités , Réglementation stricte , …</a:t>
            </a:r>
            <a:br>
              <a:rPr lang="fr-FR" sz="2400" b="1" dirty="0">
                <a:solidFill>
                  <a:schemeClr val="bg1"/>
                </a:solidFill>
              </a:rPr>
            </a:br>
            <a:r>
              <a:rPr lang="fr-FR" sz="2800" b="1" dirty="0">
                <a:solidFill>
                  <a:srgbClr val="C70558"/>
                </a:solidFill>
              </a:rPr>
              <a:t>Dépendance à des Conditions Spécifiques: </a:t>
            </a:r>
            <a:r>
              <a:rPr lang="fr-FR" sz="2400" b="1" dirty="0">
                <a:solidFill>
                  <a:schemeClr val="bg1"/>
                </a:solidFill>
              </a:rPr>
              <a:t>Conditions de culture strictes , Énergie et ressources nécessaires , …</a:t>
            </a:r>
            <a:br>
              <a:rPr lang="fr-FR" sz="2400" b="1" dirty="0">
                <a:solidFill>
                  <a:schemeClr val="bg1"/>
                </a:solidFill>
              </a:rPr>
            </a:br>
            <a:r>
              <a:rPr lang="fr-FR" sz="2800" b="1" dirty="0">
                <a:solidFill>
                  <a:srgbClr val="C70558"/>
                </a:solidFill>
              </a:rPr>
              <a:t>Coût et Complexité de la Production : </a:t>
            </a:r>
            <a:r>
              <a:rPr lang="fr-FR" sz="2400" b="1" dirty="0">
                <a:solidFill>
                  <a:schemeClr val="bg1"/>
                </a:solidFill>
              </a:rPr>
              <a:t>Coûts de production élevés , Investissements en recherche et développement, … </a:t>
            </a:r>
            <a:br>
              <a:rPr lang="fr-FR" sz="2400" b="1" dirty="0">
                <a:solidFill>
                  <a:schemeClr val="bg1"/>
                </a:solidFill>
              </a:rPr>
            </a:br>
            <a:r>
              <a:rPr lang="fr-FR" sz="2800" b="1" dirty="0">
                <a:solidFill>
                  <a:srgbClr val="C70558"/>
                </a:solidFill>
              </a:rPr>
              <a:t>Impact sur l'Environnement : </a:t>
            </a:r>
            <a:r>
              <a:rPr lang="fr-FR" sz="2400" b="1" dirty="0">
                <a:solidFill>
                  <a:schemeClr val="bg1"/>
                </a:solidFill>
              </a:rPr>
              <a:t>Manipulation génétique et risques associés , Biorisque , … </a:t>
            </a:r>
            <a:br>
              <a:rPr lang="fr-FR" sz="2400" b="1" dirty="0">
                <a:solidFill>
                  <a:schemeClr val="bg1"/>
                </a:solidFill>
              </a:rPr>
            </a:br>
            <a:r>
              <a:rPr lang="fr-FR" sz="2800" b="1" dirty="0">
                <a:solidFill>
                  <a:srgbClr val="C70558"/>
                </a:solidFill>
              </a:rPr>
              <a:t>Défis Éthiques et Sociaux : </a:t>
            </a:r>
            <a:r>
              <a:rPr lang="fr-FR" sz="2400" b="1" dirty="0">
                <a:solidFill>
                  <a:schemeClr val="bg1"/>
                </a:solidFill>
              </a:rPr>
              <a:t>Acceptation des consommateurs , Transparence et étiquetage , … </a:t>
            </a:r>
          </a:p>
        </p:txBody>
      </p:sp>
    </p:spTree>
    <p:extLst>
      <p:ext uri="{BB962C8B-B14F-4D97-AF65-F5344CB8AC3E}">
        <p14:creationId xmlns:p14="http://schemas.microsoft.com/office/powerpoint/2010/main" val="37502935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br>
              <a:rPr lang="fr-FR" dirty="0"/>
            </a:br>
            <a:r>
              <a:rPr lang="fr-FR" b="1" dirty="0">
                <a:solidFill>
                  <a:srgbClr val="FF0000"/>
                </a:solidFill>
              </a:rPr>
              <a:t>5. Cas d’étude et exemple concret </a:t>
            </a:r>
            <a:br>
              <a:rPr lang="fr-FR" b="1" dirty="0">
                <a:solidFill>
                  <a:srgbClr val="FF0000"/>
                </a:solidFill>
              </a:rPr>
            </a:br>
            <a:endParaRPr lang="fr-FR" b="1" dirty="0">
              <a:solidFill>
                <a:srgbClr val="FF0000"/>
              </a:solidFill>
            </a:endParaRPr>
          </a:p>
        </p:txBody>
      </p:sp>
      <p:sp>
        <p:nvSpPr>
          <p:cNvPr id="3" name="Content Placeholder 2"/>
          <p:cNvSpPr>
            <a:spLocks noGrp="1"/>
          </p:cNvSpPr>
          <p:nvPr>
            <p:ph idx="1"/>
          </p:nvPr>
        </p:nvSpPr>
        <p:spPr/>
        <p:txBody>
          <a:bodyPr/>
          <a:lstStyle/>
          <a:p>
            <a:r>
              <a:rPr lang="fr-FR" b="1" dirty="0">
                <a:solidFill>
                  <a:schemeClr val="bg1"/>
                </a:solidFill>
              </a:rPr>
              <a:t>Les micro-organismes jouent un rôle clé dans de nombreuses étapes de la production agro-alimentaire. Parmi les applications les plus courantes et emblématiques de la biotechnologie verte, l'utilisation des levures dans la production de pain et des bactéries lactiques dans la fabrication de fromage sont des exemples concrets et bien documentés. </a:t>
            </a:r>
          </a:p>
        </p:txBody>
      </p:sp>
    </p:spTree>
    <p:extLst>
      <p:ext uri="{BB962C8B-B14F-4D97-AF65-F5344CB8AC3E}">
        <p14:creationId xmlns:p14="http://schemas.microsoft.com/office/powerpoint/2010/main" val="230478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922114"/>
          </a:xfrm>
        </p:spPr>
        <p:txBody>
          <a:bodyPr>
            <a:normAutofit/>
          </a:bodyPr>
          <a:lstStyle/>
          <a:p>
            <a:r>
              <a:rPr lang="fr-FR" sz="5400" b="1" dirty="0">
                <a:solidFill>
                  <a:srgbClr val="FF0000"/>
                </a:solidFill>
              </a:rPr>
              <a:t>Plan de travail</a:t>
            </a:r>
          </a:p>
        </p:txBody>
      </p:sp>
      <p:sp>
        <p:nvSpPr>
          <p:cNvPr id="3" name="Content Placeholder 2"/>
          <p:cNvSpPr>
            <a:spLocks noGrp="1"/>
          </p:cNvSpPr>
          <p:nvPr>
            <p:ph idx="1"/>
          </p:nvPr>
        </p:nvSpPr>
        <p:spPr>
          <a:xfrm>
            <a:off x="1" y="908721"/>
            <a:ext cx="9143998" cy="5949278"/>
          </a:xfrm>
        </p:spPr>
        <p:txBody>
          <a:bodyPr>
            <a:normAutofit lnSpcReduction="10000"/>
          </a:bodyPr>
          <a:lstStyle/>
          <a:p>
            <a:r>
              <a:rPr lang="fr-FR" b="1" dirty="0"/>
              <a:t>Introduction.</a:t>
            </a:r>
          </a:p>
          <a:p>
            <a:r>
              <a:rPr lang="fr-FR" b="1" dirty="0"/>
              <a:t>Les micro-organismes en agroalimentaire </a:t>
            </a:r>
            <a:r>
              <a:rPr lang="en-US" b="1" dirty="0"/>
              <a:t>.</a:t>
            </a:r>
          </a:p>
          <a:p>
            <a:r>
              <a:rPr lang="fr-FR" b="1" dirty="0"/>
              <a:t>Les techniques de manipulation des micro-organismes.</a:t>
            </a:r>
          </a:p>
          <a:p>
            <a:r>
              <a:rPr lang="fr-FR" b="1" dirty="0"/>
              <a:t>Les applications des micro-organismes en biotechnologie verte .</a:t>
            </a:r>
          </a:p>
          <a:p>
            <a:r>
              <a:rPr lang="fr-FR" b="1" dirty="0"/>
              <a:t>Les avantages et les défis de l'utilisation des micro-organismes en agroalimentaire .</a:t>
            </a:r>
          </a:p>
          <a:p>
            <a:r>
              <a:rPr lang="fr-FR" b="1" dirty="0"/>
              <a:t>Cas d'étude et exemples concrets .</a:t>
            </a:r>
          </a:p>
          <a:p>
            <a:r>
              <a:rPr lang="fr-FR" b="1" dirty="0"/>
              <a:t>Perspectives futures et innovation .</a:t>
            </a:r>
          </a:p>
          <a:p>
            <a:r>
              <a:rPr lang="fr-FR" b="1" dirty="0"/>
              <a:t>Conclusion .</a:t>
            </a:r>
          </a:p>
          <a:p>
            <a:pPr marL="0" indent="0">
              <a:buNone/>
            </a:pPr>
            <a:endParaRPr lang="fr-FR" dirty="0"/>
          </a:p>
        </p:txBody>
      </p:sp>
    </p:spTree>
    <p:extLst>
      <p:ext uri="{BB962C8B-B14F-4D97-AF65-F5344CB8AC3E}">
        <p14:creationId xmlns:p14="http://schemas.microsoft.com/office/powerpoint/2010/main" val="155332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23528" y="116632"/>
            <a:ext cx="8568952" cy="1080120"/>
          </a:xfrm>
        </p:spPr>
        <p:txBody>
          <a:bodyPr>
            <a:noAutofit/>
          </a:bodyPr>
          <a:lstStyle/>
          <a:p>
            <a:r>
              <a:rPr lang="fr-FR" sz="3200" b="1" dirty="0">
                <a:solidFill>
                  <a:schemeClr val="accent3">
                    <a:lumMod val="75000"/>
                  </a:schemeClr>
                </a:solidFill>
              </a:rPr>
              <a:t>Utilisation des Levures dans la Production de Pain</a:t>
            </a:r>
          </a:p>
        </p:txBody>
      </p:sp>
      <p:sp>
        <p:nvSpPr>
          <p:cNvPr id="3" name="Content Placeholder 2"/>
          <p:cNvSpPr>
            <a:spLocks noGrp="1"/>
          </p:cNvSpPr>
          <p:nvPr>
            <p:ph idx="1"/>
          </p:nvPr>
        </p:nvSpPr>
        <p:spPr>
          <a:xfrm>
            <a:off x="457200" y="1268760"/>
            <a:ext cx="8229600" cy="5256584"/>
          </a:xfrm>
        </p:spPr>
        <p:txBody>
          <a:bodyPr>
            <a:normAutofit lnSpcReduction="10000"/>
          </a:bodyPr>
          <a:lstStyle/>
          <a:p>
            <a:r>
              <a:rPr lang="fr-FR" sz="2400" b="1" dirty="0">
                <a:solidFill>
                  <a:schemeClr val="bg1"/>
                </a:solidFill>
              </a:rPr>
              <a:t>La levure, en particulier Saccharomyces </a:t>
            </a:r>
            <a:r>
              <a:rPr lang="fr-FR" sz="2400" b="1" dirty="0" err="1">
                <a:solidFill>
                  <a:schemeClr val="bg1"/>
                </a:solidFill>
              </a:rPr>
              <a:t>cerevisiae</a:t>
            </a:r>
            <a:r>
              <a:rPr lang="fr-FR" sz="2400" b="1" dirty="0">
                <a:solidFill>
                  <a:schemeClr val="bg1"/>
                </a:solidFill>
              </a:rPr>
              <a:t>, est un micro-organisme essentiel dans la fabrication du pain. Elle est responsable de la fermentation, un processus biologique clé qui permet au pain de lever et d'acquérir sa texture aérée et moelleuse</a:t>
            </a:r>
            <a:r>
              <a:rPr lang="fr-FR" sz="2000" b="1" dirty="0">
                <a:solidFill>
                  <a:schemeClr val="bg1"/>
                </a:solidFill>
              </a:rPr>
              <a:t>. </a:t>
            </a:r>
          </a:p>
          <a:p>
            <a:pPr marL="0" indent="0">
              <a:buNone/>
            </a:pPr>
            <a:endParaRPr lang="fr-FR" sz="2000" b="1" dirty="0">
              <a:solidFill>
                <a:schemeClr val="bg1"/>
              </a:solidFill>
            </a:endParaRPr>
          </a:p>
          <a:p>
            <a:r>
              <a:rPr lang="fr-FR" sz="2400" b="1" dirty="0">
                <a:solidFill>
                  <a:schemeClr val="bg1"/>
                </a:solidFill>
              </a:rPr>
              <a:t>Avantages de l'utilisation des levures dans la fabrication du </a:t>
            </a:r>
            <a:r>
              <a:rPr lang="fr-FR" sz="2400" b="1" dirty="0"/>
              <a:t>pain :</a:t>
            </a:r>
          </a:p>
          <a:p>
            <a:pPr marL="0" indent="0">
              <a:buNone/>
            </a:pPr>
            <a:r>
              <a:rPr lang="fr-FR" sz="2000" b="1" dirty="0">
                <a:solidFill>
                  <a:srgbClr val="C70558"/>
                </a:solidFill>
              </a:rPr>
              <a:t>Amélioration de la texture et de la légèreté du pain : </a:t>
            </a:r>
            <a:r>
              <a:rPr lang="fr-FR" sz="2000" b="1" dirty="0">
                <a:solidFill>
                  <a:schemeClr val="bg1"/>
                </a:solidFill>
              </a:rPr>
              <a:t>Grâce à l’action des levures, le pain a une texture aérée et une croûte dorée.</a:t>
            </a:r>
          </a:p>
          <a:p>
            <a:pPr marL="0" indent="0">
              <a:buNone/>
            </a:pPr>
            <a:r>
              <a:rPr lang="fr-FR" sz="2000" b="1" dirty="0">
                <a:solidFill>
                  <a:srgbClr val="C70558"/>
                </a:solidFill>
              </a:rPr>
              <a:t>Réduction des besoins en agents levants chimiques : </a:t>
            </a:r>
            <a:r>
              <a:rPr lang="fr-FR" sz="2000" b="1" dirty="0">
                <a:solidFill>
                  <a:schemeClr val="bg1"/>
                </a:solidFill>
              </a:rPr>
              <a:t>L'utilisation de levures réduit le besoin d'ajouter des produits chimiques ou des agents de levée </a:t>
            </a:r>
            <a:r>
              <a:rPr lang="fr-FR" sz="2000" b="1" dirty="0"/>
              <a:t>artificiels.</a:t>
            </a:r>
          </a:p>
          <a:p>
            <a:pPr marL="0" indent="0">
              <a:buNone/>
            </a:pPr>
            <a:r>
              <a:rPr lang="fr-FR" sz="2000" b="1" dirty="0">
                <a:solidFill>
                  <a:srgbClr val="C70558"/>
                </a:solidFill>
              </a:rPr>
              <a:t>Production rapide et constante </a:t>
            </a:r>
            <a:r>
              <a:rPr lang="fr-FR" sz="2000" b="1" dirty="0">
                <a:solidFill>
                  <a:schemeClr val="bg1"/>
                </a:solidFill>
              </a:rPr>
              <a:t>: Les levures commerciales permettent une production de pain plus rapide et plus uniforme à grande échelle.</a:t>
            </a:r>
          </a:p>
          <a:p>
            <a:pPr marL="0" indent="0">
              <a:buNone/>
            </a:pPr>
            <a:endParaRPr lang="fr-FR" sz="2000" b="1" dirty="0">
              <a:solidFill>
                <a:schemeClr val="bg1"/>
              </a:solidFill>
            </a:endParaRPr>
          </a:p>
        </p:txBody>
      </p:sp>
    </p:spTree>
    <p:extLst>
      <p:ext uri="{BB962C8B-B14F-4D97-AF65-F5344CB8AC3E}">
        <p14:creationId xmlns:p14="http://schemas.microsoft.com/office/powerpoint/2010/main" val="725422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le 1"/>
          <p:cNvSpPr>
            <a:spLocks noGrp="1"/>
          </p:cNvSpPr>
          <p:nvPr>
            <p:ph type="title"/>
          </p:nvPr>
        </p:nvSpPr>
        <p:spPr>
          <a:xfrm>
            <a:off x="107504" y="116632"/>
            <a:ext cx="8928992" cy="1152128"/>
          </a:xfrm>
        </p:spPr>
        <p:txBody>
          <a:bodyPr>
            <a:normAutofit fontScale="90000"/>
          </a:bodyPr>
          <a:lstStyle/>
          <a:p>
            <a:r>
              <a:rPr lang="fr-FR" sz="3600" b="1" dirty="0">
                <a:solidFill>
                  <a:schemeClr val="accent3">
                    <a:lumMod val="75000"/>
                  </a:schemeClr>
                </a:solidFill>
              </a:rPr>
              <a:t>Bactéries Lactiques dans la Fabrication de Fromage</a:t>
            </a:r>
          </a:p>
        </p:txBody>
      </p:sp>
      <p:sp>
        <p:nvSpPr>
          <p:cNvPr id="3" name="Content Placeholder 2"/>
          <p:cNvSpPr>
            <a:spLocks noGrp="1"/>
          </p:cNvSpPr>
          <p:nvPr>
            <p:ph idx="1"/>
          </p:nvPr>
        </p:nvSpPr>
        <p:spPr>
          <a:xfrm>
            <a:off x="457200" y="1196752"/>
            <a:ext cx="8229600" cy="5472608"/>
          </a:xfrm>
        </p:spPr>
        <p:txBody>
          <a:bodyPr>
            <a:normAutofit/>
          </a:bodyPr>
          <a:lstStyle/>
          <a:p>
            <a:r>
              <a:rPr lang="fr-FR" sz="2000" b="1" dirty="0">
                <a:solidFill>
                  <a:schemeClr val="bg1"/>
                </a:solidFill>
              </a:rPr>
              <a:t>Les bactéries lactiques (notamment les genres Lactobacillus, Streptococcus et </a:t>
            </a:r>
            <a:r>
              <a:rPr lang="fr-FR" sz="2000" b="1" dirty="0" err="1">
                <a:solidFill>
                  <a:schemeClr val="bg1"/>
                </a:solidFill>
              </a:rPr>
              <a:t>Lactococcus</a:t>
            </a:r>
            <a:r>
              <a:rPr lang="fr-FR" sz="2000" b="1" dirty="0">
                <a:solidFill>
                  <a:schemeClr val="bg1"/>
                </a:solidFill>
              </a:rPr>
              <a:t>) sont des micro-organismes essentiels pour la fabrication du fromage. Elles jouent un rôle central dans la fermentation du lait, transformant le lactose en acide lactique. Cette acidification est essentielle pour la coagulation du lait . </a:t>
            </a:r>
          </a:p>
          <a:p>
            <a:endParaRPr lang="fr-FR" sz="2000" b="1" dirty="0">
              <a:solidFill>
                <a:schemeClr val="bg1"/>
              </a:solidFill>
            </a:endParaRPr>
          </a:p>
          <a:p>
            <a:r>
              <a:rPr lang="fr-FR" sz="2400" b="1" dirty="0">
                <a:solidFill>
                  <a:schemeClr val="bg1"/>
                </a:solidFill>
              </a:rPr>
              <a:t>Exemple de bactéries utilisées : </a:t>
            </a:r>
            <a:r>
              <a:rPr lang="fr-FR" sz="2000" b="1" dirty="0" err="1">
                <a:solidFill>
                  <a:schemeClr val="bg1"/>
                </a:solidFill>
              </a:rPr>
              <a:t>Lactococcus</a:t>
            </a:r>
            <a:r>
              <a:rPr lang="fr-FR" sz="2000" b="1" dirty="0">
                <a:solidFill>
                  <a:schemeClr val="bg1"/>
                </a:solidFill>
              </a:rPr>
              <a:t> </a:t>
            </a:r>
            <a:r>
              <a:rPr lang="fr-FR" sz="2000" b="1" dirty="0" err="1">
                <a:solidFill>
                  <a:schemeClr val="bg1"/>
                </a:solidFill>
              </a:rPr>
              <a:t>lactis</a:t>
            </a:r>
            <a:r>
              <a:rPr lang="fr-FR" sz="2000" b="1" dirty="0">
                <a:solidFill>
                  <a:schemeClr val="bg1"/>
                </a:solidFill>
              </a:rPr>
              <a:t> , Lactobacillus </a:t>
            </a:r>
            <a:r>
              <a:rPr lang="fr-FR" sz="2000" b="1" dirty="0" err="1">
                <a:solidFill>
                  <a:schemeClr val="bg1"/>
                </a:solidFill>
              </a:rPr>
              <a:t>helveticus</a:t>
            </a:r>
            <a:r>
              <a:rPr lang="fr-FR" sz="2000" b="1" dirty="0">
                <a:solidFill>
                  <a:schemeClr val="bg1"/>
                </a:solidFill>
              </a:rPr>
              <a:t> et Lactobacillus </a:t>
            </a:r>
            <a:r>
              <a:rPr lang="fr-FR" sz="2000" b="1" dirty="0" err="1">
                <a:solidFill>
                  <a:schemeClr val="bg1"/>
                </a:solidFill>
              </a:rPr>
              <a:t>casei</a:t>
            </a:r>
            <a:r>
              <a:rPr lang="fr-FR" sz="2000" b="1" dirty="0">
                <a:solidFill>
                  <a:schemeClr val="bg1"/>
                </a:solidFill>
              </a:rPr>
              <a:t> , Streptococcus </a:t>
            </a:r>
            <a:r>
              <a:rPr lang="fr-FR" sz="2000" b="1" dirty="0" err="1">
                <a:solidFill>
                  <a:schemeClr val="bg1"/>
                </a:solidFill>
              </a:rPr>
              <a:t>thermophilus</a:t>
            </a:r>
            <a:r>
              <a:rPr lang="fr-FR" sz="2000" b="1" dirty="0">
                <a:solidFill>
                  <a:schemeClr val="bg1"/>
                </a:solidFill>
              </a:rPr>
              <a:t>  , … </a:t>
            </a:r>
          </a:p>
          <a:p>
            <a:endParaRPr lang="fr-FR" sz="2000" b="1" dirty="0">
              <a:solidFill>
                <a:schemeClr val="bg1"/>
              </a:solidFill>
            </a:endParaRPr>
          </a:p>
          <a:p>
            <a:r>
              <a:rPr lang="fr-FR" sz="2400" b="1" dirty="0">
                <a:solidFill>
                  <a:schemeClr val="bg1"/>
                </a:solidFill>
              </a:rPr>
              <a:t>Avantages de l'utilisation des bactéries lactiques dans la production de fromage : </a:t>
            </a:r>
          </a:p>
          <a:p>
            <a:pPr marL="0" indent="0">
              <a:buNone/>
            </a:pPr>
            <a:r>
              <a:rPr lang="fr-FR" sz="2000" b="1" dirty="0">
                <a:solidFill>
                  <a:srgbClr val="C70558"/>
                </a:solidFill>
              </a:rPr>
              <a:t>Contrôle de la texture et de la saveur.</a:t>
            </a:r>
          </a:p>
          <a:p>
            <a:pPr marL="0" indent="0">
              <a:buNone/>
            </a:pPr>
            <a:r>
              <a:rPr lang="fr-FR" sz="2000" b="1" dirty="0">
                <a:solidFill>
                  <a:srgbClr val="C70558"/>
                </a:solidFill>
              </a:rPr>
              <a:t>Amélioration de la digestibilité .</a:t>
            </a:r>
          </a:p>
          <a:p>
            <a:pPr marL="0" indent="0">
              <a:buNone/>
            </a:pPr>
            <a:r>
              <a:rPr lang="fr-FR" sz="2000" b="1" dirty="0">
                <a:solidFill>
                  <a:srgbClr val="C70558"/>
                </a:solidFill>
              </a:rPr>
              <a:t>Propriétés </a:t>
            </a:r>
            <a:r>
              <a:rPr lang="fr-FR" sz="2000" b="1" dirty="0" err="1">
                <a:solidFill>
                  <a:srgbClr val="C70558"/>
                </a:solidFill>
              </a:rPr>
              <a:t>probiotiques</a:t>
            </a:r>
            <a:r>
              <a:rPr lang="fr-FR" sz="2000" b="1" dirty="0">
                <a:solidFill>
                  <a:srgbClr val="C70558"/>
                </a:solidFill>
              </a:rPr>
              <a:t> .</a:t>
            </a:r>
          </a:p>
          <a:p>
            <a:pPr marL="0" indent="0">
              <a:buNone/>
            </a:pPr>
            <a:endParaRPr lang="fr-FR" sz="2000" b="1" dirty="0"/>
          </a:p>
          <a:p>
            <a:endParaRPr lang="fr-FR" sz="2000" b="1" dirty="0"/>
          </a:p>
        </p:txBody>
      </p:sp>
    </p:spTree>
    <p:extLst>
      <p:ext uri="{BB962C8B-B14F-4D97-AF65-F5344CB8AC3E}">
        <p14:creationId xmlns:p14="http://schemas.microsoft.com/office/powerpoint/2010/main" val="138478455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fr-FR" b="1" dirty="0">
                <a:solidFill>
                  <a:srgbClr val="FF0000"/>
                </a:solidFill>
              </a:rPr>
              <a:t>6. Perspectives futures et innovations </a:t>
            </a:r>
          </a:p>
        </p:txBody>
      </p:sp>
      <p:sp>
        <p:nvSpPr>
          <p:cNvPr id="3" name="Content Placeholder 2"/>
          <p:cNvSpPr>
            <a:spLocks noGrp="1"/>
          </p:cNvSpPr>
          <p:nvPr>
            <p:ph idx="1"/>
          </p:nvPr>
        </p:nvSpPr>
        <p:spPr>
          <a:xfrm>
            <a:off x="457200" y="1340768"/>
            <a:ext cx="8229600" cy="5184576"/>
          </a:xfrm>
        </p:spPr>
        <p:txBody>
          <a:bodyPr>
            <a:normAutofit/>
          </a:bodyPr>
          <a:lstStyle/>
          <a:p>
            <a:pPr marL="514350" indent="-514350">
              <a:buAutoNum type="arabicPeriod"/>
            </a:pPr>
            <a:r>
              <a:rPr lang="fr-FR" sz="2800" b="1" dirty="0">
                <a:solidFill>
                  <a:schemeClr val="tx2">
                    <a:lumMod val="50000"/>
                  </a:schemeClr>
                </a:solidFill>
              </a:rPr>
              <a:t>Micro-organismes pour la Production Alimentaire Durable : </a:t>
            </a:r>
          </a:p>
          <a:p>
            <a:pPr marL="0" indent="0">
              <a:buNone/>
            </a:pPr>
            <a:r>
              <a:rPr lang="fr-FR" sz="2000" b="1" dirty="0">
                <a:solidFill>
                  <a:srgbClr val="C70558"/>
                </a:solidFill>
              </a:rPr>
              <a:t>Fermentation avancée et bioprocédés : </a:t>
            </a:r>
            <a:r>
              <a:rPr lang="fr-FR" sz="2000" b="1" dirty="0"/>
              <a:t>Fermentation cellulaire  , Utilisation de la fermentation pour la production de viande cellulaire . </a:t>
            </a:r>
          </a:p>
          <a:p>
            <a:pPr marL="0" indent="0">
              <a:buNone/>
            </a:pPr>
            <a:r>
              <a:rPr lang="fr-FR" sz="2000" b="1" dirty="0">
                <a:solidFill>
                  <a:srgbClr val="C70558"/>
                </a:solidFill>
              </a:rPr>
              <a:t>Bioconversion de déchets organiques </a:t>
            </a:r>
            <a:r>
              <a:rPr lang="fr-FR" sz="2000" b="1" dirty="0"/>
              <a:t>: Les micro-organismes sont de plus en plus utilisés pour la valorisation des déchets organiques . </a:t>
            </a:r>
          </a:p>
          <a:p>
            <a:pPr marL="0" indent="0">
              <a:buNone/>
            </a:pPr>
            <a:r>
              <a:rPr lang="fr-FR" sz="2800" b="1" dirty="0">
                <a:solidFill>
                  <a:schemeClr val="tx2">
                    <a:lumMod val="50000"/>
                  </a:schemeClr>
                </a:solidFill>
              </a:rPr>
              <a:t>2. Applications des Micro-organismes dans la Nutrition et la Santé :</a:t>
            </a:r>
          </a:p>
          <a:p>
            <a:pPr marL="0" indent="0">
              <a:buNone/>
            </a:pPr>
            <a:r>
              <a:rPr lang="fr-FR" sz="2000" b="1" dirty="0" err="1">
                <a:solidFill>
                  <a:srgbClr val="C70558"/>
                </a:solidFill>
              </a:rPr>
              <a:t>Probiotiques</a:t>
            </a:r>
            <a:r>
              <a:rPr lang="fr-FR" sz="2000" b="1" dirty="0">
                <a:solidFill>
                  <a:srgbClr val="C70558"/>
                </a:solidFill>
              </a:rPr>
              <a:t> et </a:t>
            </a:r>
            <a:r>
              <a:rPr lang="fr-FR" sz="2000" b="1" dirty="0" err="1">
                <a:solidFill>
                  <a:srgbClr val="C70558"/>
                </a:solidFill>
              </a:rPr>
              <a:t>Prébiotiques</a:t>
            </a:r>
            <a:r>
              <a:rPr lang="fr-FR" sz="2000" b="1" dirty="0">
                <a:solidFill>
                  <a:srgbClr val="C70558"/>
                </a:solidFill>
              </a:rPr>
              <a:t> : </a:t>
            </a:r>
            <a:r>
              <a:rPr lang="fr-FR" sz="2000" b="1" dirty="0" err="1"/>
              <a:t>Probiotiques</a:t>
            </a:r>
            <a:r>
              <a:rPr lang="fr-FR" sz="2000" b="1" dirty="0"/>
              <a:t> personnalisés , Amélioration de la santé intestinale .</a:t>
            </a:r>
          </a:p>
          <a:p>
            <a:pPr marL="0" indent="0">
              <a:buNone/>
            </a:pPr>
            <a:r>
              <a:rPr lang="fr-FR" sz="2000" b="1" dirty="0">
                <a:solidFill>
                  <a:srgbClr val="C70558"/>
                </a:solidFill>
              </a:rPr>
              <a:t>Enrichissement fonctionnel des aliments: </a:t>
            </a:r>
            <a:r>
              <a:rPr lang="fr-FR" sz="2000" b="1" dirty="0"/>
              <a:t>travers la production de vitamines (B12, D, K2), de minéraux </a:t>
            </a:r>
            <a:r>
              <a:rPr lang="fr-FR" sz="2000" b="1" dirty="0" err="1"/>
              <a:t>biodisponibles</a:t>
            </a:r>
            <a:r>
              <a:rPr lang="fr-FR" sz="2000" b="1" dirty="0"/>
              <a:t> ou de peptides bioactifs .</a:t>
            </a:r>
          </a:p>
        </p:txBody>
      </p:sp>
    </p:spTree>
    <p:extLst>
      <p:ext uri="{BB962C8B-B14F-4D97-AF65-F5344CB8AC3E}">
        <p14:creationId xmlns:p14="http://schemas.microsoft.com/office/powerpoint/2010/main" val="10480093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29600" cy="6322714"/>
          </a:xfrm>
        </p:spPr>
        <p:txBody>
          <a:bodyPr>
            <a:normAutofit/>
          </a:bodyPr>
          <a:lstStyle/>
          <a:p>
            <a:pPr algn="l"/>
            <a:r>
              <a:rPr lang="fr-FR" sz="2400" b="1" dirty="0">
                <a:solidFill>
                  <a:schemeClr val="tx2">
                    <a:lumMod val="60000"/>
                    <a:lumOff val="40000"/>
                  </a:schemeClr>
                </a:solidFill>
              </a:rPr>
              <a:t>3. Micro-organismes pour la Sécurité et la Conservation des Aliments :</a:t>
            </a:r>
            <a:br>
              <a:rPr lang="fr-FR" sz="2800" b="1" dirty="0">
                <a:solidFill>
                  <a:schemeClr val="tx2">
                    <a:lumMod val="60000"/>
                    <a:lumOff val="40000"/>
                  </a:schemeClr>
                </a:solidFill>
              </a:rPr>
            </a:br>
            <a:r>
              <a:rPr lang="fr-FR" sz="2000" b="1" dirty="0">
                <a:solidFill>
                  <a:srgbClr val="C70558"/>
                </a:solidFill>
              </a:rPr>
              <a:t>Conservation naturelle grâce aux micro-organismes</a:t>
            </a:r>
            <a:r>
              <a:rPr lang="fr-FR" sz="2000" b="1" dirty="0"/>
              <a:t>: Bactéries lactiques pour la conservation, Films comestibles et antimicrobiens .</a:t>
            </a:r>
            <a:br>
              <a:rPr lang="fr-FR" sz="2000" b="1" dirty="0"/>
            </a:br>
            <a:r>
              <a:rPr lang="fr-FR" sz="2000" b="1" dirty="0">
                <a:solidFill>
                  <a:srgbClr val="C70558"/>
                </a:solidFill>
              </a:rPr>
              <a:t>Contrôle biologique des pathogènes alimentaires</a:t>
            </a:r>
            <a:r>
              <a:rPr lang="fr-FR" sz="2000" b="1" dirty="0"/>
              <a:t>: Les micro-organismes bénéfiques sont utilisés pour éliminer ou inhiber les pathogènes alimentaires.</a:t>
            </a:r>
            <a:br>
              <a:rPr lang="fr-FR" sz="2000" b="1" dirty="0"/>
            </a:br>
            <a:r>
              <a:rPr lang="fr-FR" sz="2400" b="1" dirty="0">
                <a:solidFill>
                  <a:schemeClr val="tx2">
                    <a:lumMod val="60000"/>
                    <a:lumOff val="40000"/>
                  </a:schemeClr>
                </a:solidFill>
              </a:rPr>
              <a:t>4. Micro-organismes et Applications dans l'Agriculture Durable : </a:t>
            </a:r>
            <a:br>
              <a:rPr lang="fr-FR" sz="2800" b="1" dirty="0">
                <a:solidFill>
                  <a:schemeClr val="tx2">
                    <a:lumMod val="60000"/>
                    <a:lumOff val="40000"/>
                  </a:schemeClr>
                </a:solidFill>
              </a:rPr>
            </a:br>
            <a:r>
              <a:rPr lang="fr-FR" sz="2000" b="1" dirty="0" err="1">
                <a:solidFill>
                  <a:srgbClr val="C70558"/>
                </a:solidFill>
              </a:rPr>
              <a:t>Microbiomes</a:t>
            </a:r>
            <a:r>
              <a:rPr lang="fr-FR" sz="2000" b="1" dirty="0">
                <a:solidFill>
                  <a:srgbClr val="C70558"/>
                </a:solidFill>
              </a:rPr>
              <a:t> du sol et amélioration de la productivité agricole: </a:t>
            </a:r>
            <a:r>
              <a:rPr lang="fr-FR" sz="2000" b="1" dirty="0" err="1"/>
              <a:t>Inoculants</a:t>
            </a:r>
            <a:r>
              <a:rPr lang="fr-FR" sz="2000" b="1" dirty="0"/>
              <a:t> microbiens, Fertilisants biologiques . </a:t>
            </a:r>
            <a:br>
              <a:rPr lang="fr-FR" sz="2000" b="1" dirty="0"/>
            </a:br>
            <a:r>
              <a:rPr lang="fr-FR" sz="2000" b="1" dirty="0">
                <a:solidFill>
                  <a:srgbClr val="C70558"/>
                </a:solidFill>
              </a:rPr>
              <a:t>Bio-pesticides et lutte contre les ravageurs agricoles</a:t>
            </a:r>
            <a:r>
              <a:rPr lang="fr-FR" sz="2000" b="1" dirty="0"/>
              <a:t>: l'utilisation de micro-organismes comme les bactéries </a:t>
            </a:r>
            <a:r>
              <a:rPr lang="fr-FR" sz="2000" b="1" dirty="0" err="1"/>
              <a:t>entomopathogènes</a:t>
            </a:r>
            <a:r>
              <a:rPr lang="fr-FR" sz="2000" b="1" dirty="0"/>
              <a:t> (par exemple Bacillus </a:t>
            </a:r>
            <a:r>
              <a:rPr lang="fr-FR" sz="2000" b="1" dirty="0" err="1"/>
              <a:t>thuringiensis</a:t>
            </a:r>
            <a:r>
              <a:rPr lang="fr-FR" sz="2000" b="1" dirty="0"/>
              <a:t>) ou des champignons pour lutter contre les ravageurs des cultures.</a:t>
            </a:r>
            <a:br>
              <a:rPr lang="fr-FR" sz="2000" b="1" dirty="0"/>
            </a:br>
            <a:r>
              <a:rPr lang="fr-FR" sz="2400" b="1" dirty="0">
                <a:solidFill>
                  <a:schemeClr val="tx2">
                    <a:lumMod val="60000"/>
                    <a:lumOff val="40000"/>
                  </a:schemeClr>
                </a:solidFill>
              </a:rPr>
              <a:t>5. Biotechnologie de Précision et Ingénierie Génétique des Micro-organismes:</a:t>
            </a:r>
            <a:br>
              <a:rPr lang="fr-FR" sz="2400" b="1" dirty="0">
                <a:solidFill>
                  <a:schemeClr val="tx2">
                    <a:lumMod val="60000"/>
                    <a:lumOff val="40000"/>
                  </a:schemeClr>
                </a:solidFill>
              </a:rPr>
            </a:br>
            <a:r>
              <a:rPr lang="fr-FR" sz="2000" b="1" dirty="0">
                <a:solidFill>
                  <a:srgbClr val="C70558"/>
                </a:solidFill>
              </a:rPr>
              <a:t>Micro-organismes génétiquement modifiés (OGM) . </a:t>
            </a:r>
            <a:br>
              <a:rPr lang="fr-FR" sz="2000" b="1" dirty="0">
                <a:solidFill>
                  <a:srgbClr val="C70558"/>
                </a:solidFill>
              </a:rPr>
            </a:br>
            <a:r>
              <a:rPr lang="fr-FR" sz="2000" b="1" dirty="0">
                <a:solidFill>
                  <a:srgbClr val="C70558"/>
                </a:solidFill>
              </a:rPr>
              <a:t>Synthèse de produits à haute valeur ajoutée .</a:t>
            </a:r>
            <a:endParaRPr lang="fr-FR" sz="2800" b="1" dirty="0">
              <a:solidFill>
                <a:srgbClr val="C70558"/>
              </a:solidFill>
            </a:endParaRPr>
          </a:p>
        </p:txBody>
      </p:sp>
    </p:spTree>
    <p:extLst>
      <p:ext uri="{BB962C8B-B14F-4D97-AF65-F5344CB8AC3E}">
        <p14:creationId xmlns:p14="http://schemas.microsoft.com/office/powerpoint/2010/main" val="11448818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fr-FR" sz="4800" b="1" dirty="0">
                <a:solidFill>
                  <a:srgbClr val="FF0000"/>
                </a:solidFill>
              </a:rPr>
              <a:t>Conclusion </a:t>
            </a:r>
          </a:p>
        </p:txBody>
      </p:sp>
      <p:sp>
        <p:nvSpPr>
          <p:cNvPr id="3" name="Content Placeholder 2"/>
          <p:cNvSpPr>
            <a:spLocks noGrp="1"/>
          </p:cNvSpPr>
          <p:nvPr>
            <p:ph idx="1"/>
          </p:nvPr>
        </p:nvSpPr>
        <p:spPr>
          <a:xfrm>
            <a:off x="457200" y="1268760"/>
            <a:ext cx="8229600" cy="5184576"/>
          </a:xfrm>
        </p:spPr>
        <p:txBody>
          <a:bodyPr>
            <a:normAutofit fontScale="92500" lnSpcReduction="10000"/>
          </a:bodyPr>
          <a:lstStyle/>
          <a:p>
            <a:pPr marL="0" indent="0">
              <a:buNone/>
            </a:pPr>
            <a:r>
              <a:rPr lang="fr-FR" sz="2800" b="1" dirty="0">
                <a:solidFill>
                  <a:schemeClr val="bg1"/>
                </a:solidFill>
              </a:rPr>
              <a:t>La biotechnologie verte représente un domaine en constante évolution, particulièrement dans le secteur agro-alimentaire, où les micro-organismes jouent un rôle central dans l'innovation et la durabilité des processus de production. Ces micro-organismes, notamment les levures, bactéries lactiques, et autres champignons, sont exploités pour améliorer l'efficacité des productions alimentaires, réduire l'impact environnemental, et répondre aux besoins nutritionnels et sanitaires des populations mondiales. À travers des fermentations, des bioprocédés et des produits fonctionnels, les micro-organismes permettent de créer des solutions innovantes et durables qui façonnent l'avenir de l'agriculture, de la transformation alimentaire, et de la santé publique</a:t>
            </a:r>
            <a:r>
              <a:rPr lang="fr-FR" dirty="0">
                <a:solidFill>
                  <a:schemeClr val="bg1"/>
                </a:solidFill>
              </a:rPr>
              <a:t>.</a:t>
            </a:r>
          </a:p>
        </p:txBody>
      </p:sp>
    </p:spTree>
    <p:extLst>
      <p:ext uri="{BB962C8B-B14F-4D97-AF65-F5344CB8AC3E}">
        <p14:creationId xmlns:p14="http://schemas.microsoft.com/office/powerpoint/2010/main" val="26699707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7102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32656"/>
            <a:ext cx="8229600" cy="864096"/>
          </a:xfrm>
        </p:spPr>
        <p:txBody>
          <a:bodyPr>
            <a:normAutofit fontScale="90000"/>
          </a:bodyPr>
          <a:lstStyle/>
          <a:p>
            <a:r>
              <a:rPr lang="fr-FR" sz="5400" b="1" dirty="0">
                <a:solidFill>
                  <a:srgbClr val="FF0000"/>
                </a:solidFill>
              </a:rPr>
              <a:t>Introduction</a:t>
            </a:r>
            <a:r>
              <a:rPr lang="fr-FR" dirty="0"/>
              <a:t> </a:t>
            </a:r>
          </a:p>
        </p:txBody>
      </p:sp>
      <p:sp>
        <p:nvSpPr>
          <p:cNvPr id="3" name="Content Placeholder 2"/>
          <p:cNvSpPr>
            <a:spLocks noGrp="1"/>
          </p:cNvSpPr>
          <p:nvPr>
            <p:ph idx="1"/>
          </p:nvPr>
        </p:nvSpPr>
        <p:spPr>
          <a:xfrm>
            <a:off x="457200" y="1340768"/>
            <a:ext cx="8229600" cy="5400600"/>
          </a:xfrm>
        </p:spPr>
        <p:txBody>
          <a:bodyPr>
            <a:noAutofit/>
          </a:bodyPr>
          <a:lstStyle/>
          <a:p>
            <a:pPr marL="0" indent="0">
              <a:buNone/>
            </a:pPr>
            <a:r>
              <a:rPr lang="fr-FR" sz="2400" b="1" dirty="0"/>
              <a:t>La biotechnologie verte est l'utilisation des principes et des techniques de la biotechnologie dans le domaine de l'agriculture, de l'agro-alimentaire et de l'environnement. </a:t>
            </a:r>
          </a:p>
          <a:p>
            <a:pPr marL="0" indent="0">
              <a:buNone/>
            </a:pPr>
            <a:endParaRPr lang="fr-FR" sz="2400" b="1" dirty="0"/>
          </a:p>
          <a:p>
            <a:pPr marL="0" indent="0">
              <a:buNone/>
            </a:pPr>
            <a:r>
              <a:rPr lang="fr-FR" sz="2400" b="1" dirty="0"/>
              <a:t>Elle repose sur l'exploitation des capacités des micro-organismes, des plantes et parfois des animaux pour développer des solutions durables permettant d'améliorer la production agricole, la gestion des ressources naturelles et la transformation des produits alimentaires, tout en minimisant l'impact environnemental. </a:t>
            </a:r>
          </a:p>
          <a:p>
            <a:pPr marL="0" indent="0">
              <a:buNone/>
            </a:pPr>
            <a:endParaRPr lang="fr-FR" sz="2400" b="1" dirty="0"/>
          </a:p>
          <a:p>
            <a:pPr marL="0" indent="0">
              <a:buNone/>
            </a:pPr>
            <a:r>
              <a:rPr lang="fr-FR" sz="2400" b="1" dirty="0"/>
              <a:t>La biotechnologie verte se concentre sur des applications directement liées à l'agriculture durable et à l'environnement .</a:t>
            </a:r>
          </a:p>
          <a:p>
            <a:pPr marL="0" indent="0">
              <a:buNone/>
            </a:pPr>
            <a:endParaRPr lang="fr-FR" sz="1800" b="1" dirty="0"/>
          </a:p>
        </p:txBody>
      </p:sp>
    </p:spTree>
    <p:extLst>
      <p:ext uri="{BB962C8B-B14F-4D97-AF65-F5344CB8AC3E}">
        <p14:creationId xmlns:p14="http://schemas.microsoft.com/office/powerpoint/2010/main" val="378351572"/>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88640"/>
            <a:ext cx="8229600" cy="1224136"/>
          </a:xfrm>
        </p:spPr>
        <p:txBody>
          <a:bodyPr>
            <a:noAutofit/>
          </a:bodyPr>
          <a:lstStyle/>
          <a:p>
            <a:r>
              <a:rPr lang="fr-FR" sz="4000" b="1" dirty="0">
                <a:solidFill>
                  <a:srgbClr val="FF0000"/>
                </a:solidFill>
              </a:rPr>
              <a:t>Objectifs de la Biotechnologie Verte</a:t>
            </a:r>
          </a:p>
        </p:txBody>
      </p:sp>
      <p:sp>
        <p:nvSpPr>
          <p:cNvPr id="3" name="Content Placeholder 2"/>
          <p:cNvSpPr>
            <a:spLocks noGrp="1"/>
          </p:cNvSpPr>
          <p:nvPr>
            <p:ph idx="1"/>
          </p:nvPr>
        </p:nvSpPr>
        <p:spPr>
          <a:xfrm>
            <a:off x="457200" y="1484784"/>
            <a:ext cx="8229600" cy="4641379"/>
          </a:xfrm>
        </p:spPr>
        <p:txBody>
          <a:bodyPr/>
          <a:lstStyle/>
          <a:p>
            <a:r>
              <a:rPr lang="fr-FR" b="1" dirty="0"/>
              <a:t>Amélioration des pratiques agricoles </a:t>
            </a:r>
            <a:r>
              <a:rPr lang="en-US" b="1" dirty="0"/>
              <a:t>.</a:t>
            </a:r>
          </a:p>
          <a:p>
            <a:r>
              <a:rPr lang="fr-FR" b="1" dirty="0"/>
              <a:t>Optimisation des rendements agricoles .</a:t>
            </a:r>
          </a:p>
          <a:p>
            <a:r>
              <a:rPr lang="fr-FR" b="1" dirty="0"/>
              <a:t>Réduction de l'impact environnemental .</a:t>
            </a:r>
          </a:p>
          <a:p>
            <a:r>
              <a:rPr lang="fr-FR" b="1" dirty="0"/>
              <a:t>Sécurité alimentaire .</a:t>
            </a:r>
          </a:p>
          <a:p>
            <a:r>
              <a:rPr lang="fr-FR" b="1" dirty="0"/>
              <a:t>Production durable de bioproduits .</a:t>
            </a:r>
          </a:p>
          <a:p>
            <a:r>
              <a:rPr lang="fr-FR" b="1" dirty="0"/>
              <a:t>Lutte contre le changement climatique .</a:t>
            </a:r>
          </a:p>
        </p:txBody>
      </p:sp>
    </p:spTree>
    <p:extLst>
      <p:ext uri="{BB962C8B-B14F-4D97-AF65-F5344CB8AC3E}">
        <p14:creationId xmlns:p14="http://schemas.microsoft.com/office/powerpoint/2010/main" val="428345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7504" y="274638"/>
            <a:ext cx="8928992" cy="1143000"/>
          </a:xfrm>
        </p:spPr>
        <p:txBody>
          <a:bodyPr>
            <a:normAutofit/>
          </a:bodyPr>
          <a:lstStyle/>
          <a:p>
            <a:r>
              <a:rPr lang="fr-FR" sz="4000" b="1" dirty="0">
                <a:solidFill>
                  <a:srgbClr val="FF0000"/>
                </a:solidFill>
              </a:rPr>
              <a:t>Importance de la Biotechnologie Verte</a:t>
            </a:r>
          </a:p>
        </p:txBody>
      </p:sp>
      <p:sp>
        <p:nvSpPr>
          <p:cNvPr id="9" name="Content Placeholder 8"/>
          <p:cNvSpPr>
            <a:spLocks noGrp="1"/>
          </p:cNvSpPr>
          <p:nvPr>
            <p:ph idx="1"/>
          </p:nvPr>
        </p:nvSpPr>
        <p:spPr>
          <a:xfrm>
            <a:off x="251520" y="2132856"/>
            <a:ext cx="8229600" cy="4493096"/>
          </a:xfrm>
        </p:spPr>
        <p:txBody>
          <a:bodyPr/>
          <a:lstStyle/>
          <a:p>
            <a:r>
              <a:rPr lang="fr-FR" dirty="0"/>
              <a:t>Soutien à une agriculture durable .</a:t>
            </a:r>
          </a:p>
          <a:p>
            <a:r>
              <a:rPr lang="fr-FR" dirty="0"/>
              <a:t>Préservation des ressources naturelles .</a:t>
            </a:r>
          </a:p>
          <a:p>
            <a:r>
              <a:rPr lang="fr-FR" dirty="0"/>
              <a:t>Réduction de l'empreinte carbone .</a:t>
            </a:r>
          </a:p>
          <a:p>
            <a:r>
              <a:rPr lang="fr-FR" dirty="0"/>
              <a:t>Innovation dans la transformation alimentaire.</a:t>
            </a:r>
          </a:p>
          <a:p>
            <a:r>
              <a:rPr lang="fr-FR" dirty="0"/>
              <a:t>Lutte contre la pauvreté et la malnutrition .</a:t>
            </a:r>
          </a:p>
          <a:p>
            <a:r>
              <a:rPr lang="fr-FR" dirty="0"/>
              <a:t>Création d'opportunités économiques .</a:t>
            </a:r>
          </a:p>
        </p:txBody>
      </p:sp>
    </p:spTree>
    <p:extLst>
      <p:ext uri="{BB962C8B-B14F-4D97-AF65-F5344CB8AC3E}">
        <p14:creationId xmlns:p14="http://schemas.microsoft.com/office/powerpoint/2010/main" val="17061851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922114"/>
          </a:xfrm>
        </p:spPr>
        <p:txBody>
          <a:bodyPr>
            <a:noAutofit/>
          </a:bodyPr>
          <a:lstStyle/>
          <a:p>
            <a:r>
              <a:rPr lang="fr-FR" sz="4000" b="1" dirty="0">
                <a:solidFill>
                  <a:srgbClr val="FF0000"/>
                </a:solidFill>
              </a:rPr>
              <a:t>1. Les micro-organismes en agro-alimentaire </a:t>
            </a:r>
          </a:p>
        </p:txBody>
      </p:sp>
      <p:sp>
        <p:nvSpPr>
          <p:cNvPr id="3" name="Content Placeholder 2"/>
          <p:cNvSpPr>
            <a:spLocks noGrp="1"/>
          </p:cNvSpPr>
          <p:nvPr>
            <p:ph idx="1"/>
          </p:nvPr>
        </p:nvSpPr>
        <p:spPr>
          <a:xfrm>
            <a:off x="179512" y="1124744"/>
            <a:ext cx="8856984" cy="5733256"/>
          </a:xfrm>
        </p:spPr>
        <p:txBody>
          <a:bodyPr/>
          <a:lstStyle/>
          <a:p>
            <a:pPr marL="0" indent="0">
              <a:buNone/>
            </a:pPr>
            <a:r>
              <a:rPr lang="fr-FR" sz="2800" b="1" dirty="0">
                <a:solidFill>
                  <a:schemeClr val="tx2"/>
                </a:solidFill>
              </a:rPr>
              <a:t>1. Types de Micro-organismes utilisés en Agro-alimentaire</a:t>
            </a:r>
            <a:r>
              <a:rPr lang="fr-FR" dirty="0"/>
              <a:t>	</a:t>
            </a:r>
          </a:p>
          <a:p>
            <a:pPr marL="0" indent="0">
              <a:buNone/>
            </a:pPr>
            <a:r>
              <a:rPr lang="fr-FR" sz="2400" b="1" dirty="0"/>
              <a:t>    </a:t>
            </a:r>
          </a:p>
        </p:txBody>
      </p:sp>
      <p:graphicFrame>
        <p:nvGraphicFramePr>
          <p:cNvPr id="6" name="Diagram 5"/>
          <p:cNvGraphicFramePr/>
          <p:nvPr>
            <p:extLst>
              <p:ext uri="{D42A27DB-BD31-4B8C-83A1-F6EECF244321}">
                <p14:modId xmlns:p14="http://schemas.microsoft.com/office/powerpoint/2010/main" val="3881605946"/>
              </p:ext>
            </p:extLst>
          </p:nvPr>
        </p:nvGraphicFramePr>
        <p:xfrm>
          <a:off x="179512" y="1700808"/>
          <a:ext cx="8856984"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10790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79512" y="274638"/>
            <a:ext cx="8856984" cy="1143000"/>
          </a:xfrm>
        </p:spPr>
        <p:txBody>
          <a:bodyPr>
            <a:noAutofit/>
          </a:bodyPr>
          <a:lstStyle/>
          <a:p>
            <a:r>
              <a:rPr lang="fr-FR" b="1" dirty="0">
                <a:solidFill>
                  <a:schemeClr val="tx2"/>
                </a:solidFill>
              </a:rPr>
              <a:t>2. Rôles des Micro-organismes en Agro-alimentaire</a:t>
            </a:r>
          </a:p>
        </p:txBody>
      </p:sp>
      <p:sp>
        <p:nvSpPr>
          <p:cNvPr id="3" name="Content Placeholder 2"/>
          <p:cNvSpPr>
            <a:spLocks noGrp="1"/>
          </p:cNvSpPr>
          <p:nvPr>
            <p:ph idx="1"/>
          </p:nvPr>
        </p:nvSpPr>
        <p:spPr>
          <a:xfrm>
            <a:off x="107504" y="2060848"/>
            <a:ext cx="8928992" cy="4248472"/>
          </a:xfrm>
        </p:spPr>
        <p:txBody>
          <a:bodyPr>
            <a:normAutofit fontScale="92500" lnSpcReduction="10000"/>
          </a:bodyPr>
          <a:lstStyle/>
          <a:p>
            <a:r>
              <a:rPr lang="fr-FR" sz="2800" b="1" dirty="0">
                <a:solidFill>
                  <a:schemeClr val="bg1">
                    <a:lumMod val="95000"/>
                  </a:schemeClr>
                </a:solidFill>
              </a:rPr>
              <a:t>Fermentation alimentaire et production de produits fonctionnels.</a:t>
            </a:r>
          </a:p>
          <a:p>
            <a:r>
              <a:rPr lang="fr-FR" sz="2800" b="1" dirty="0">
                <a:solidFill>
                  <a:schemeClr val="bg1">
                    <a:lumMod val="95000"/>
                  </a:schemeClr>
                </a:solidFill>
              </a:rPr>
              <a:t>Amélioration de la fertilité du sol et gestion des nutriments.</a:t>
            </a:r>
          </a:p>
          <a:p>
            <a:r>
              <a:rPr lang="fr-FR" sz="2800" b="1" dirty="0" err="1">
                <a:solidFill>
                  <a:schemeClr val="bg1">
                    <a:lumMod val="95000"/>
                  </a:schemeClr>
                </a:solidFill>
              </a:rPr>
              <a:t>Biopesticides</a:t>
            </a:r>
            <a:r>
              <a:rPr lang="fr-FR" sz="2800" b="1" dirty="0">
                <a:solidFill>
                  <a:schemeClr val="bg1">
                    <a:lumMod val="95000"/>
                  </a:schemeClr>
                </a:solidFill>
              </a:rPr>
              <a:t> et lutte contre les maladies des plantes .</a:t>
            </a:r>
          </a:p>
          <a:p>
            <a:r>
              <a:rPr lang="fr-FR" sz="2800" b="1" dirty="0">
                <a:solidFill>
                  <a:schemeClr val="bg1">
                    <a:lumMod val="95000"/>
                  </a:schemeClr>
                </a:solidFill>
              </a:rPr>
              <a:t>Dégradation des déchets et gestion des sous-produits agricoles .</a:t>
            </a:r>
          </a:p>
          <a:p>
            <a:r>
              <a:rPr lang="fr-FR" sz="2800" b="1" dirty="0">
                <a:solidFill>
                  <a:schemeClr val="bg1">
                    <a:lumMod val="95000"/>
                  </a:schemeClr>
                </a:solidFill>
              </a:rPr>
              <a:t>Production de bioproduits (biocarburants, enzymes, etc.) .</a:t>
            </a:r>
          </a:p>
          <a:p>
            <a:r>
              <a:rPr lang="fr-FR" sz="2800" b="1" dirty="0" err="1">
                <a:solidFill>
                  <a:schemeClr val="bg1">
                    <a:lumMod val="95000"/>
                  </a:schemeClr>
                </a:solidFill>
              </a:rPr>
              <a:t>Biofortification</a:t>
            </a:r>
            <a:r>
              <a:rPr lang="fr-FR" sz="2800" b="1" dirty="0">
                <a:solidFill>
                  <a:schemeClr val="bg1">
                    <a:lumMod val="95000"/>
                  </a:schemeClr>
                </a:solidFill>
              </a:rPr>
              <a:t> et amélioration de la qualité nutritionnelle des aliments . </a:t>
            </a:r>
          </a:p>
          <a:p>
            <a:r>
              <a:rPr lang="fr-FR" sz="2800" b="1" dirty="0">
                <a:solidFill>
                  <a:schemeClr val="bg1">
                    <a:lumMod val="95000"/>
                  </a:schemeClr>
                </a:solidFill>
              </a:rPr>
              <a:t>Réduction de l'impact environnemental </a:t>
            </a:r>
            <a:r>
              <a:rPr lang="fr-FR" sz="2800" b="1" dirty="0">
                <a:solidFill>
                  <a:schemeClr val="bg1"/>
                </a:solidFill>
              </a:rPr>
              <a:t>.</a:t>
            </a:r>
          </a:p>
          <a:p>
            <a:endParaRPr lang="fr-FR" sz="2400" b="1" dirty="0">
              <a:solidFill>
                <a:schemeClr val="bg1"/>
              </a:solidFill>
            </a:endParaRPr>
          </a:p>
        </p:txBody>
      </p:sp>
    </p:spTree>
    <p:extLst>
      <p:ext uri="{BB962C8B-B14F-4D97-AF65-F5344CB8AC3E}">
        <p14:creationId xmlns:p14="http://schemas.microsoft.com/office/powerpoint/2010/main" val="16256714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16632"/>
            <a:ext cx="9144000" cy="1301006"/>
          </a:xfrm>
        </p:spPr>
        <p:txBody>
          <a:bodyPr>
            <a:normAutofit fontScale="90000"/>
          </a:bodyPr>
          <a:lstStyle/>
          <a:p>
            <a:r>
              <a:rPr lang="fr-FR" b="1" dirty="0">
                <a:solidFill>
                  <a:srgbClr val="FF0000"/>
                </a:solidFill>
              </a:rPr>
              <a:t>2.Les techniques de manipulation des micro-organismes </a:t>
            </a:r>
          </a:p>
        </p:txBody>
      </p:sp>
      <p:sp>
        <p:nvSpPr>
          <p:cNvPr id="7" name="Content Placeholder 6"/>
          <p:cNvSpPr>
            <a:spLocks noGrp="1"/>
          </p:cNvSpPr>
          <p:nvPr>
            <p:ph idx="1"/>
          </p:nvPr>
        </p:nvSpPr>
        <p:spPr>
          <a:xfrm>
            <a:off x="457200" y="1628800"/>
            <a:ext cx="8229600" cy="4968552"/>
          </a:xfrm>
        </p:spPr>
        <p:txBody>
          <a:bodyPr>
            <a:normAutofit lnSpcReduction="10000"/>
          </a:bodyPr>
          <a:lstStyle/>
          <a:p>
            <a:pPr marL="514350" indent="-514350">
              <a:buAutoNum type="arabicPeriod"/>
            </a:pPr>
            <a:r>
              <a:rPr lang="fr-FR" sz="2800" b="1" dirty="0"/>
              <a:t>Culture Pure et Mélangée des Micro-organismes. </a:t>
            </a:r>
          </a:p>
          <a:p>
            <a:pPr marL="0" indent="0">
              <a:buNone/>
            </a:pPr>
            <a:r>
              <a:rPr lang="fr-FR" sz="2800" b="1" dirty="0"/>
              <a:t>                   </a:t>
            </a:r>
          </a:p>
          <a:p>
            <a:pPr marL="0" indent="0">
              <a:buNone/>
            </a:pPr>
            <a:endParaRPr lang="fr-FR" sz="2800" b="1" dirty="0"/>
          </a:p>
          <a:p>
            <a:pPr marL="0" indent="0">
              <a:buNone/>
            </a:pPr>
            <a:r>
              <a:rPr lang="fr-FR" sz="2800" b="1" dirty="0"/>
              <a:t>2. Techniques de Fermentation.</a:t>
            </a:r>
          </a:p>
          <a:p>
            <a:pPr marL="0" indent="0">
              <a:buNone/>
            </a:pPr>
            <a:endParaRPr lang="fr-FR" sz="2800" b="1" dirty="0"/>
          </a:p>
          <a:p>
            <a:pPr marL="0" indent="0">
              <a:buNone/>
            </a:pPr>
            <a:endParaRPr lang="fr-FR" sz="2800" b="1" dirty="0"/>
          </a:p>
          <a:p>
            <a:pPr marL="0" indent="0">
              <a:buNone/>
            </a:pPr>
            <a:r>
              <a:rPr lang="fr-FR" sz="2800" b="1" dirty="0"/>
              <a:t>3. Ingénierie Génétique des Micro-organismes. </a:t>
            </a:r>
          </a:p>
          <a:p>
            <a:pPr marL="0" indent="0">
              <a:buNone/>
            </a:pPr>
            <a:endParaRPr lang="en-US" sz="2800" b="1" dirty="0"/>
          </a:p>
          <a:p>
            <a:pPr marL="0" indent="0">
              <a:buNone/>
            </a:pPr>
            <a:r>
              <a:rPr lang="en-US" sz="2800" b="1" dirty="0"/>
              <a:t>4. I</a:t>
            </a:r>
            <a:r>
              <a:rPr lang="fr-FR" sz="2800" b="1" dirty="0" err="1"/>
              <a:t>solation</a:t>
            </a:r>
            <a:r>
              <a:rPr lang="fr-FR" sz="2800" b="1" dirty="0"/>
              <a:t> et identification des souches microbiennes.</a:t>
            </a:r>
          </a:p>
        </p:txBody>
      </p:sp>
    </p:spTree>
    <p:extLst>
      <p:ext uri="{BB962C8B-B14F-4D97-AF65-F5344CB8AC3E}">
        <p14:creationId xmlns:p14="http://schemas.microsoft.com/office/powerpoint/2010/main" val="3339507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80">
                                          <p:stCondLst>
                                            <p:cond delay="0"/>
                                          </p:stCondLst>
                                        </p:cTn>
                                        <p:tgtEl>
                                          <p:spTgt spid="7">
                                            <p:txEl>
                                              <p:pRg st="1" end="1"/>
                                            </p:txEl>
                                          </p:spTgt>
                                        </p:tgtEl>
                                      </p:cBhvr>
                                    </p:animEffect>
                                    <p:anim calcmode="lin" valueType="num">
                                      <p:cBhvr>
                                        <p:cTn id="2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xEl>
                                              <p:pRg st="1" end="1"/>
                                            </p:txEl>
                                          </p:spTgt>
                                        </p:tgtEl>
                                      </p:cBhvr>
                                      <p:to x="100000" y="60000"/>
                                    </p:animScale>
                                    <p:animScale>
                                      <p:cBhvr>
                                        <p:cTn id="30" dur="166" decel="50000">
                                          <p:stCondLst>
                                            <p:cond delay="676"/>
                                          </p:stCondLst>
                                        </p:cTn>
                                        <p:tgtEl>
                                          <p:spTgt spid="7">
                                            <p:txEl>
                                              <p:pRg st="1" end="1"/>
                                            </p:txEl>
                                          </p:spTgt>
                                        </p:tgtEl>
                                      </p:cBhvr>
                                      <p:to x="100000" y="100000"/>
                                    </p:animScale>
                                    <p:animScale>
                                      <p:cBhvr>
                                        <p:cTn id="31" dur="26">
                                          <p:stCondLst>
                                            <p:cond delay="1312"/>
                                          </p:stCondLst>
                                        </p:cTn>
                                        <p:tgtEl>
                                          <p:spTgt spid="7">
                                            <p:txEl>
                                              <p:pRg st="1" end="1"/>
                                            </p:txEl>
                                          </p:spTgt>
                                        </p:tgtEl>
                                      </p:cBhvr>
                                      <p:to x="100000" y="80000"/>
                                    </p:animScale>
                                    <p:animScale>
                                      <p:cBhvr>
                                        <p:cTn id="32" dur="166" decel="50000">
                                          <p:stCondLst>
                                            <p:cond delay="1338"/>
                                          </p:stCondLst>
                                        </p:cTn>
                                        <p:tgtEl>
                                          <p:spTgt spid="7">
                                            <p:txEl>
                                              <p:pRg st="1" end="1"/>
                                            </p:txEl>
                                          </p:spTgt>
                                        </p:tgtEl>
                                      </p:cBhvr>
                                      <p:to x="100000" y="100000"/>
                                    </p:animScale>
                                    <p:animScale>
                                      <p:cBhvr>
                                        <p:cTn id="33" dur="26">
                                          <p:stCondLst>
                                            <p:cond delay="1642"/>
                                          </p:stCondLst>
                                        </p:cTn>
                                        <p:tgtEl>
                                          <p:spTgt spid="7">
                                            <p:txEl>
                                              <p:pRg st="1" end="1"/>
                                            </p:txEl>
                                          </p:spTgt>
                                        </p:tgtEl>
                                      </p:cBhvr>
                                      <p:to x="100000" y="90000"/>
                                    </p:animScale>
                                    <p:animScale>
                                      <p:cBhvr>
                                        <p:cTn id="34" dur="166" decel="50000">
                                          <p:stCondLst>
                                            <p:cond delay="1668"/>
                                          </p:stCondLst>
                                        </p:cTn>
                                        <p:tgtEl>
                                          <p:spTgt spid="7">
                                            <p:txEl>
                                              <p:pRg st="1" end="1"/>
                                            </p:txEl>
                                          </p:spTgt>
                                        </p:tgtEl>
                                      </p:cBhvr>
                                      <p:to x="100000" y="100000"/>
                                    </p:animScale>
                                    <p:animScale>
                                      <p:cBhvr>
                                        <p:cTn id="35" dur="26">
                                          <p:stCondLst>
                                            <p:cond delay="1808"/>
                                          </p:stCondLst>
                                        </p:cTn>
                                        <p:tgtEl>
                                          <p:spTgt spid="7">
                                            <p:txEl>
                                              <p:pRg st="1" end="1"/>
                                            </p:txEl>
                                          </p:spTgt>
                                        </p:tgtEl>
                                      </p:cBhvr>
                                      <p:to x="100000" y="95000"/>
                                    </p:animScale>
                                    <p:animScale>
                                      <p:cBhvr>
                                        <p:cTn id="36" dur="166" decel="50000">
                                          <p:stCondLst>
                                            <p:cond delay="1834"/>
                                          </p:stCondLst>
                                        </p:cTn>
                                        <p:tgtEl>
                                          <p:spTgt spid="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wipe(down)">
                                      <p:cBhvr>
                                        <p:cTn id="39" dur="580">
                                          <p:stCondLst>
                                            <p:cond delay="0"/>
                                          </p:stCondLst>
                                        </p:cTn>
                                        <p:tgtEl>
                                          <p:spTgt spid="7">
                                            <p:txEl>
                                              <p:pRg st="3" end="3"/>
                                            </p:txEl>
                                          </p:spTgt>
                                        </p:tgtEl>
                                      </p:cBhvr>
                                    </p:animEffect>
                                    <p:anim calcmode="lin" valueType="num">
                                      <p:cBhvr>
                                        <p:cTn id="40"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xEl>
                                              <p:pRg st="3" end="3"/>
                                            </p:txEl>
                                          </p:spTgt>
                                        </p:tgtEl>
                                      </p:cBhvr>
                                      <p:to x="100000" y="60000"/>
                                    </p:animScale>
                                    <p:animScale>
                                      <p:cBhvr>
                                        <p:cTn id="46" dur="166" decel="50000">
                                          <p:stCondLst>
                                            <p:cond delay="676"/>
                                          </p:stCondLst>
                                        </p:cTn>
                                        <p:tgtEl>
                                          <p:spTgt spid="7">
                                            <p:txEl>
                                              <p:pRg st="3" end="3"/>
                                            </p:txEl>
                                          </p:spTgt>
                                        </p:tgtEl>
                                      </p:cBhvr>
                                      <p:to x="100000" y="100000"/>
                                    </p:animScale>
                                    <p:animScale>
                                      <p:cBhvr>
                                        <p:cTn id="47" dur="26">
                                          <p:stCondLst>
                                            <p:cond delay="1312"/>
                                          </p:stCondLst>
                                        </p:cTn>
                                        <p:tgtEl>
                                          <p:spTgt spid="7">
                                            <p:txEl>
                                              <p:pRg st="3" end="3"/>
                                            </p:txEl>
                                          </p:spTgt>
                                        </p:tgtEl>
                                      </p:cBhvr>
                                      <p:to x="100000" y="80000"/>
                                    </p:animScale>
                                    <p:animScale>
                                      <p:cBhvr>
                                        <p:cTn id="48" dur="166" decel="50000">
                                          <p:stCondLst>
                                            <p:cond delay="1338"/>
                                          </p:stCondLst>
                                        </p:cTn>
                                        <p:tgtEl>
                                          <p:spTgt spid="7">
                                            <p:txEl>
                                              <p:pRg st="3" end="3"/>
                                            </p:txEl>
                                          </p:spTgt>
                                        </p:tgtEl>
                                      </p:cBhvr>
                                      <p:to x="100000" y="100000"/>
                                    </p:animScale>
                                    <p:animScale>
                                      <p:cBhvr>
                                        <p:cTn id="49" dur="26">
                                          <p:stCondLst>
                                            <p:cond delay="1642"/>
                                          </p:stCondLst>
                                        </p:cTn>
                                        <p:tgtEl>
                                          <p:spTgt spid="7">
                                            <p:txEl>
                                              <p:pRg st="3" end="3"/>
                                            </p:txEl>
                                          </p:spTgt>
                                        </p:tgtEl>
                                      </p:cBhvr>
                                      <p:to x="100000" y="90000"/>
                                    </p:animScale>
                                    <p:animScale>
                                      <p:cBhvr>
                                        <p:cTn id="50" dur="166" decel="50000">
                                          <p:stCondLst>
                                            <p:cond delay="1668"/>
                                          </p:stCondLst>
                                        </p:cTn>
                                        <p:tgtEl>
                                          <p:spTgt spid="7">
                                            <p:txEl>
                                              <p:pRg st="3" end="3"/>
                                            </p:txEl>
                                          </p:spTgt>
                                        </p:tgtEl>
                                      </p:cBhvr>
                                      <p:to x="100000" y="100000"/>
                                    </p:animScale>
                                    <p:animScale>
                                      <p:cBhvr>
                                        <p:cTn id="51" dur="26">
                                          <p:stCondLst>
                                            <p:cond delay="1808"/>
                                          </p:stCondLst>
                                        </p:cTn>
                                        <p:tgtEl>
                                          <p:spTgt spid="7">
                                            <p:txEl>
                                              <p:pRg st="3" end="3"/>
                                            </p:txEl>
                                          </p:spTgt>
                                        </p:tgtEl>
                                      </p:cBhvr>
                                      <p:to x="100000" y="95000"/>
                                    </p:animScale>
                                    <p:animScale>
                                      <p:cBhvr>
                                        <p:cTn id="52" dur="166" decel="50000">
                                          <p:stCondLst>
                                            <p:cond delay="1834"/>
                                          </p:stCondLst>
                                        </p:cTn>
                                        <p:tgtEl>
                                          <p:spTgt spid="7">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Effect transition="in" filter="wipe(down)">
                                      <p:cBhvr>
                                        <p:cTn id="55" dur="580">
                                          <p:stCondLst>
                                            <p:cond delay="0"/>
                                          </p:stCondLst>
                                        </p:cTn>
                                        <p:tgtEl>
                                          <p:spTgt spid="7">
                                            <p:txEl>
                                              <p:pRg st="6" end="6"/>
                                            </p:txEl>
                                          </p:spTgt>
                                        </p:tgtEl>
                                      </p:cBhvr>
                                    </p:animEffect>
                                    <p:anim calcmode="lin" valueType="num">
                                      <p:cBhvr>
                                        <p:cTn id="56"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xEl>
                                              <p:pRg st="6" end="6"/>
                                            </p:txEl>
                                          </p:spTgt>
                                        </p:tgtEl>
                                      </p:cBhvr>
                                      <p:to x="100000" y="60000"/>
                                    </p:animScale>
                                    <p:animScale>
                                      <p:cBhvr>
                                        <p:cTn id="62" dur="166" decel="50000">
                                          <p:stCondLst>
                                            <p:cond delay="676"/>
                                          </p:stCondLst>
                                        </p:cTn>
                                        <p:tgtEl>
                                          <p:spTgt spid="7">
                                            <p:txEl>
                                              <p:pRg st="6" end="6"/>
                                            </p:txEl>
                                          </p:spTgt>
                                        </p:tgtEl>
                                      </p:cBhvr>
                                      <p:to x="100000" y="100000"/>
                                    </p:animScale>
                                    <p:animScale>
                                      <p:cBhvr>
                                        <p:cTn id="63" dur="26">
                                          <p:stCondLst>
                                            <p:cond delay="1312"/>
                                          </p:stCondLst>
                                        </p:cTn>
                                        <p:tgtEl>
                                          <p:spTgt spid="7">
                                            <p:txEl>
                                              <p:pRg st="6" end="6"/>
                                            </p:txEl>
                                          </p:spTgt>
                                        </p:tgtEl>
                                      </p:cBhvr>
                                      <p:to x="100000" y="80000"/>
                                    </p:animScale>
                                    <p:animScale>
                                      <p:cBhvr>
                                        <p:cTn id="64" dur="166" decel="50000">
                                          <p:stCondLst>
                                            <p:cond delay="1338"/>
                                          </p:stCondLst>
                                        </p:cTn>
                                        <p:tgtEl>
                                          <p:spTgt spid="7">
                                            <p:txEl>
                                              <p:pRg st="6" end="6"/>
                                            </p:txEl>
                                          </p:spTgt>
                                        </p:tgtEl>
                                      </p:cBhvr>
                                      <p:to x="100000" y="100000"/>
                                    </p:animScale>
                                    <p:animScale>
                                      <p:cBhvr>
                                        <p:cTn id="65" dur="26">
                                          <p:stCondLst>
                                            <p:cond delay="1642"/>
                                          </p:stCondLst>
                                        </p:cTn>
                                        <p:tgtEl>
                                          <p:spTgt spid="7">
                                            <p:txEl>
                                              <p:pRg st="6" end="6"/>
                                            </p:txEl>
                                          </p:spTgt>
                                        </p:tgtEl>
                                      </p:cBhvr>
                                      <p:to x="100000" y="90000"/>
                                    </p:animScale>
                                    <p:animScale>
                                      <p:cBhvr>
                                        <p:cTn id="66" dur="166" decel="50000">
                                          <p:stCondLst>
                                            <p:cond delay="1668"/>
                                          </p:stCondLst>
                                        </p:cTn>
                                        <p:tgtEl>
                                          <p:spTgt spid="7">
                                            <p:txEl>
                                              <p:pRg st="6" end="6"/>
                                            </p:txEl>
                                          </p:spTgt>
                                        </p:tgtEl>
                                      </p:cBhvr>
                                      <p:to x="100000" y="100000"/>
                                    </p:animScale>
                                    <p:animScale>
                                      <p:cBhvr>
                                        <p:cTn id="67" dur="26">
                                          <p:stCondLst>
                                            <p:cond delay="1808"/>
                                          </p:stCondLst>
                                        </p:cTn>
                                        <p:tgtEl>
                                          <p:spTgt spid="7">
                                            <p:txEl>
                                              <p:pRg st="6" end="6"/>
                                            </p:txEl>
                                          </p:spTgt>
                                        </p:tgtEl>
                                      </p:cBhvr>
                                      <p:to x="100000" y="95000"/>
                                    </p:animScale>
                                    <p:animScale>
                                      <p:cBhvr>
                                        <p:cTn id="68" dur="166" decel="50000">
                                          <p:stCondLst>
                                            <p:cond delay="1834"/>
                                          </p:stCondLst>
                                        </p:cTn>
                                        <p:tgtEl>
                                          <p:spTgt spid="7">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Effect transition="in" filter="wipe(down)">
                                      <p:cBhvr>
                                        <p:cTn id="71" dur="580">
                                          <p:stCondLst>
                                            <p:cond delay="0"/>
                                          </p:stCondLst>
                                        </p:cTn>
                                        <p:tgtEl>
                                          <p:spTgt spid="7">
                                            <p:txEl>
                                              <p:pRg st="8" end="8"/>
                                            </p:txEl>
                                          </p:spTgt>
                                        </p:tgtEl>
                                      </p:cBhvr>
                                    </p:animEffect>
                                    <p:anim calcmode="lin" valueType="num">
                                      <p:cBhvr>
                                        <p:cTn id="72" dur="1822" tmFilter="0,0; 0.14,0.36; 0.43,0.73; 0.71,0.91; 1.0,1.0">
                                          <p:stCondLst>
                                            <p:cond delay="0"/>
                                          </p:stCondLst>
                                        </p:cTn>
                                        <p:tgtEl>
                                          <p:spTgt spid="7">
                                            <p:txEl>
                                              <p:pRg st="8" end="8"/>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
                                            <p:txEl>
                                              <p:pRg st="8" end="8"/>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
                                            <p:txEl>
                                              <p:pRg st="8" end="8"/>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
                                            <p:txEl>
                                              <p:pRg st="8" end="8"/>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
                                            <p:txEl>
                                              <p:pRg st="8" end="8"/>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7">
                                            <p:txEl>
                                              <p:pRg st="8" end="8"/>
                                            </p:txEl>
                                          </p:spTgt>
                                        </p:tgtEl>
                                      </p:cBhvr>
                                      <p:to x="100000" y="60000"/>
                                    </p:animScale>
                                    <p:animScale>
                                      <p:cBhvr>
                                        <p:cTn id="78" dur="166" decel="50000">
                                          <p:stCondLst>
                                            <p:cond delay="676"/>
                                          </p:stCondLst>
                                        </p:cTn>
                                        <p:tgtEl>
                                          <p:spTgt spid="7">
                                            <p:txEl>
                                              <p:pRg st="8" end="8"/>
                                            </p:txEl>
                                          </p:spTgt>
                                        </p:tgtEl>
                                      </p:cBhvr>
                                      <p:to x="100000" y="100000"/>
                                    </p:animScale>
                                    <p:animScale>
                                      <p:cBhvr>
                                        <p:cTn id="79" dur="26">
                                          <p:stCondLst>
                                            <p:cond delay="1312"/>
                                          </p:stCondLst>
                                        </p:cTn>
                                        <p:tgtEl>
                                          <p:spTgt spid="7">
                                            <p:txEl>
                                              <p:pRg st="8" end="8"/>
                                            </p:txEl>
                                          </p:spTgt>
                                        </p:tgtEl>
                                      </p:cBhvr>
                                      <p:to x="100000" y="80000"/>
                                    </p:animScale>
                                    <p:animScale>
                                      <p:cBhvr>
                                        <p:cTn id="80" dur="166" decel="50000">
                                          <p:stCondLst>
                                            <p:cond delay="1338"/>
                                          </p:stCondLst>
                                        </p:cTn>
                                        <p:tgtEl>
                                          <p:spTgt spid="7">
                                            <p:txEl>
                                              <p:pRg st="8" end="8"/>
                                            </p:txEl>
                                          </p:spTgt>
                                        </p:tgtEl>
                                      </p:cBhvr>
                                      <p:to x="100000" y="100000"/>
                                    </p:animScale>
                                    <p:animScale>
                                      <p:cBhvr>
                                        <p:cTn id="81" dur="26">
                                          <p:stCondLst>
                                            <p:cond delay="1642"/>
                                          </p:stCondLst>
                                        </p:cTn>
                                        <p:tgtEl>
                                          <p:spTgt spid="7">
                                            <p:txEl>
                                              <p:pRg st="8" end="8"/>
                                            </p:txEl>
                                          </p:spTgt>
                                        </p:tgtEl>
                                      </p:cBhvr>
                                      <p:to x="100000" y="90000"/>
                                    </p:animScale>
                                    <p:animScale>
                                      <p:cBhvr>
                                        <p:cTn id="82" dur="166" decel="50000">
                                          <p:stCondLst>
                                            <p:cond delay="1668"/>
                                          </p:stCondLst>
                                        </p:cTn>
                                        <p:tgtEl>
                                          <p:spTgt spid="7">
                                            <p:txEl>
                                              <p:pRg st="8" end="8"/>
                                            </p:txEl>
                                          </p:spTgt>
                                        </p:tgtEl>
                                      </p:cBhvr>
                                      <p:to x="100000" y="100000"/>
                                    </p:animScale>
                                    <p:animScale>
                                      <p:cBhvr>
                                        <p:cTn id="83" dur="26">
                                          <p:stCondLst>
                                            <p:cond delay="1808"/>
                                          </p:stCondLst>
                                        </p:cTn>
                                        <p:tgtEl>
                                          <p:spTgt spid="7">
                                            <p:txEl>
                                              <p:pRg st="8" end="8"/>
                                            </p:txEl>
                                          </p:spTgt>
                                        </p:tgtEl>
                                      </p:cBhvr>
                                      <p:to x="100000" y="95000"/>
                                    </p:animScale>
                                    <p:animScale>
                                      <p:cBhvr>
                                        <p:cTn id="84" dur="166" decel="50000">
                                          <p:stCondLst>
                                            <p:cond delay="1834"/>
                                          </p:stCondLst>
                                        </p:cTn>
                                        <p:tgtEl>
                                          <p:spTgt spid="7">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7504" y="274638"/>
            <a:ext cx="9036496" cy="1143000"/>
          </a:xfrm>
        </p:spPr>
        <p:txBody>
          <a:bodyPr>
            <a:noAutofit/>
          </a:bodyPr>
          <a:lstStyle/>
          <a:p>
            <a:br>
              <a:rPr lang="fr-FR" b="1" dirty="0"/>
            </a:br>
            <a:r>
              <a:rPr lang="fr-FR" sz="4000" b="1" dirty="0">
                <a:solidFill>
                  <a:srgbClr val="FF0000"/>
                </a:solidFill>
              </a:rPr>
              <a:t>3.Les applications des microorganismes en biotechnologie verte </a:t>
            </a:r>
            <a:br>
              <a:rPr lang="fr-FR" b="1" dirty="0"/>
            </a:br>
            <a:endParaRPr lang="fr-FR" b="1" dirty="0"/>
          </a:p>
        </p:txBody>
      </p:sp>
      <p:sp>
        <p:nvSpPr>
          <p:cNvPr id="3" name="Content Placeholder 2"/>
          <p:cNvSpPr>
            <a:spLocks noGrp="1"/>
          </p:cNvSpPr>
          <p:nvPr>
            <p:ph idx="1"/>
          </p:nvPr>
        </p:nvSpPr>
        <p:spPr>
          <a:xfrm>
            <a:off x="467544" y="1988840"/>
            <a:ext cx="8229600" cy="4608512"/>
          </a:xfrm>
        </p:spPr>
        <p:txBody>
          <a:bodyPr>
            <a:normAutofit/>
          </a:bodyPr>
          <a:lstStyle/>
          <a:p>
            <a:pPr marL="514350" indent="-514350" algn="ctr">
              <a:buAutoNum type="arabicPeriod"/>
            </a:pPr>
            <a:r>
              <a:rPr lang="fr-FR" sz="4000" b="1" dirty="0">
                <a:solidFill>
                  <a:schemeClr val="bg1"/>
                </a:solidFill>
              </a:rPr>
              <a:t>Production d'Enzymes Alimentaires et leurs Applications</a:t>
            </a:r>
            <a:endParaRPr lang="fr-FR" sz="4000" b="1" dirty="0">
              <a:solidFill>
                <a:schemeClr val="tx2">
                  <a:lumMod val="75000"/>
                </a:schemeClr>
              </a:solidFill>
            </a:endParaRPr>
          </a:p>
          <a:p>
            <a:pPr marL="0" indent="0">
              <a:buNone/>
            </a:pPr>
            <a:r>
              <a:rPr lang="fr-FR" sz="2800" b="1" dirty="0"/>
              <a:t>Les enzymes alimentaires sont des protéines catalytiques produites par des micro-organismes qui facilitent la transformation des matières premières, la modification des structures alimentaires, et l’amélioration des propriétés organoleptiques des produits finis .</a:t>
            </a:r>
          </a:p>
          <a:p>
            <a:pPr marL="0" indent="0">
              <a:buNone/>
            </a:pPr>
            <a:endParaRPr lang="fr-FR" sz="2800" b="1" dirty="0">
              <a:solidFill>
                <a:schemeClr val="accent3">
                  <a:lumMod val="75000"/>
                </a:schemeClr>
              </a:solidFill>
            </a:endParaRPr>
          </a:p>
        </p:txBody>
      </p:sp>
    </p:spTree>
    <p:extLst>
      <p:ext uri="{BB962C8B-B14F-4D97-AF65-F5344CB8AC3E}">
        <p14:creationId xmlns:p14="http://schemas.microsoft.com/office/powerpoint/2010/main" val="2318294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1976</Words>
  <Application>Microsoft Office PowerPoint</Application>
  <PresentationFormat>Affichage à l'écran (4:3)</PresentationFormat>
  <Paragraphs>131</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Wingdings</vt:lpstr>
      <vt:lpstr>Office Theme</vt:lpstr>
      <vt:lpstr>Centre universitaire Abdelhafid BOUSSOUF-Mila Institut des sciences de la nature et de la vie Département de Biotechnologie M1: Biotechnologie et pathologie moléculaire   Les applications des micro-organismes en agroalimentaire</vt:lpstr>
      <vt:lpstr>Plan de travail</vt:lpstr>
      <vt:lpstr>Introduction </vt:lpstr>
      <vt:lpstr>Objectifs de la Biotechnologie Verte</vt:lpstr>
      <vt:lpstr>Importance de la Biotechnologie Verte</vt:lpstr>
      <vt:lpstr>1. Les micro-organismes en agro-alimentaire </vt:lpstr>
      <vt:lpstr>2. Rôles des Micro-organismes en Agro-alimentaire</vt:lpstr>
      <vt:lpstr>2.Les techniques de manipulation des micro-organismes </vt:lpstr>
      <vt:lpstr> 3.Les applications des microorganismes en biotechnologie verte  </vt:lpstr>
      <vt:lpstr>Types d'enzymes produites par des micro-organismes </vt:lpstr>
      <vt:lpstr>Applications des Enzymes Alimentaires </vt:lpstr>
      <vt:lpstr>2. Fermentation Alimentaire  </vt:lpstr>
      <vt:lpstr>Produits Fermentés </vt:lpstr>
      <vt:lpstr>Avantages de la fermentation alimentaire </vt:lpstr>
      <vt:lpstr>3. Probiotiques et Prébiotiques </vt:lpstr>
      <vt:lpstr>Prébiotiques: sont des composés non digestibles qui stimulent sélectivement la croissance et l’activité de certaines bactéries bénéfiques dans l’intestin (les bactéries lactiques et bifidobactéries). Ils agissent comme "nourriture" pour les bonnes bactéries.  Exemples de prébiotiques :   Fructo-oligosaccharides (FOS) et inuline : Ces fibres solubles se trouvent dans des aliments comme les bananes. Elles favorisent la croissance de bifidobactéries et d'autres bactéries bénéfiques dans le côlon.  Galacto-oligosaccharides (GOS) : Ils se trouvent dans le lait maternel et favorisent la croissance de lactobacilles et bifidobactéries.   </vt:lpstr>
      <vt:lpstr>4. Les avantages et les défis de l'utilisation des micro-organismes en agroalimentaire </vt:lpstr>
      <vt:lpstr>Les Inconvénients et Défis :   Problèmes de Sécurité et de Santé : Contamination par des agents pathogènes , Effets secondaires non souhaités , Réglementation stricte , … Dépendance à des Conditions Spécifiques: Conditions de culture strictes , Énergie et ressources nécessaires , … Coût et Complexité de la Production : Coûts de production élevés , Investissements en recherche et développement, …  Impact sur l'Environnement : Manipulation génétique et risques associés , Biorisque , …  Défis Éthiques et Sociaux : Acceptation des consommateurs , Transparence et étiquetage , … </vt:lpstr>
      <vt:lpstr> 5. Cas d’étude et exemple concret  </vt:lpstr>
      <vt:lpstr>Utilisation des Levures dans la Production de Pain</vt:lpstr>
      <vt:lpstr>Bactéries Lactiques dans la Fabrication de Fromage</vt:lpstr>
      <vt:lpstr>6. Perspectives futures et innovations </vt:lpstr>
      <vt:lpstr>3. Micro-organismes pour la Sécurité et la Conservation des Aliments : Conservation naturelle grâce aux micro-organismes: Bactéries lactiques pour la conservation, Films comestibles et antimicrobiens . Contrôle biologique des pathogènes alimentaires: Les micro-organismes bénéfiques sont utilisés pour éliminer ou inhiber les pathogènes alimentaires. 4. Micro-organismes et Applications dans l'Agriculture Durable :  Microbiomes du sol et amélioration de la productivité agricole: Inoculants microbiens, Fertilisants biologiques .  Bio-pesticides et lutte contre les ravageurs agricoles: l'utilisation de micro-organismes comme les bactéries entomopathogènes (par exemple Bacillus thuringiensis) ou des champignons pour lutter contre les ravageurs des cultures. 5. Biotechnologie de Précision et Ingénierie Génétique des Micro-organismes: Micro-organismes génétiquement modifiés (OGM) .  Synthèse de produits à haute valeur ajoutée .</vt:lpstr>
      <vt:lpstr>Conclusion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universitaire Abdelhafid BOUSSOUF-Mila Institut des sciences de la nature et de la vie Département de Biotechnologie M1: Biotechnologie et pathologie moléculaire   Les applications des micro-organismes en agroalimentaire</dc:title>
  <dc:creator>toshiba</dc:creator>
  <cp:lastModifiedBy>user</cp:lastModifiedBy>
  <cp:revision>35</cp:revision>
  <dcterms:created xsi:type="dcterms:W3CDTF">2024-11-06T22:04:01Z</dcterms:created>
  <dcterms:modified xsi:type="dcterms:W3CDTF">2024-12-07T18:50:33Z</dcterms:modified>
</cp:coreProperties>
</file>